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sldIdLst>
    <p:sldId id="256" r:id="rId2"/>
    <p:sldId id="257" r:id="rId3"/>
    <p:sldId id="272" r:id="rId4"/>
    <p:sldId id="258" r:id="rId5"/>
    <p:sldId id="273" r:id="rId6"/>
    <p:sldId id="271" r:id="rId7"/>
    <p:sldId id="259" r:id="rId8"/>
    <p:sldId id="260" r:id="rId9"/>
    <p:sldId id="263" r:id="rId10"/>
    <p:sldId id="274" r:id="rId11"/>
    <p:sldId id="261" r:id="rId12"/>
    <p:sldId id="262" r:id="rId13"/>
    <p:sldId id="264" r:id="rId14"/>
    <p:sldId id="265" r:id="rId15"/>
    <p:sldId id="26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472"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9A3147-9E72-4C44-AB01-D683143B3B1B}" type="datetimeFigureOut">
              <a:rPr lang="en-US" smtClean="0"/>
              <a:t>2/2/15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3E00E6-9E3B-E64E-931D-5BB483B8049A}" type="slidenum">
              <a:rPr lang="en-US" smtClean="0"/>
              <a:t>‹#›</a:t>
            </a:fld>
            <a:endParaRPr lang="en-US"/>
          </a:p>
        </p:txBody>
      </p:sp>
    </p:spTree>
    <p:extLst>
      <p:ext uri="{BB962C8B-B14F-4D97-AF65-F5344CB8AC3E}">
        <p14:creationId xmlns:p14="http://schemas.microsoft.com/office/powerpoint/2010/main" val="31382951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invisible meaning</a:t>
            </a:r>
          </a:p>
          <a:p>
            <a:r>
              <a:rPr lang="en-US" dirty="0" smtClean="0"/>
              <a:t> </a:t>
            </a:r>
          </a:p>
          <a:p>
            <a:endParaRPr lang="en-US" dirty="0"/>
          </a:p>
        </p:txBody>
      </p:sp>
      <p:sp>
        <p:nvSpPr>
          <p:cNvPr id="4" name="Slide Number Placeholder 3"/>
          <p:cNvSpPr>
            <a:spLocks noGrp="1"/>
          </p:cNvSpPr>
          <p:nvPr>
            <p:ph type="sldNum" sz="quarter" idx="10"/>
          </p:nvPr>
        </p:nvSpPr>
        <p:spPr/>
        <p:txBody>
          <a:bodyPr/>
          <a:lstStyle/>
          <a:p>
            <a:fld id="{AC3E00E6-9E3B-E64E-931D-5BB483B8049A}" type="slidenum">
              <a:rPr lang="en-US" smtClean="0"/>
              <a:t>7</a:t>
            </a:fld>
            <a:endParaRPr lang="en-US"/>
          </a:p>
        </p:txBody>
      </p:sp>
    </p:spTree>
    <p:extLst>
      <p:ext uri="{BB962C8B-B14F-4D97-AF65-F5344CB8AC3E}">
        <p14:creationId xmlns:p14="http://schemas.microsoft.com/office/powerpoint/2010/main" val="2540122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34630A4E-F509-442B-B9AB-18F03DE5593F}" type="datetimeFigureOut">
              <a:rPr lang="en-US" smtClean="0"/>
              <a:pPr/>
              <a:t>2/2/15</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F736E905-5244-45C5-B6E9-25B5FC3A379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630A4E-F509-442B-B9AB-18F03DE5593F}" type="datetimeFigureOut">
              <a:rPr lang="en-US" smtClean="0"/>
              <a:pPr/>
              <a:t>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36E905-5244-45C5-B6E9-25B5FC3A3798}" type="slidenum">
              <a:rPr lang="en-US" smtClean="0"/>
              <a:pPr/>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34630A4E-F509-442B-B9AB-18F03DE5593F}" type="datetimeFigureOut">
              <a:rPr lang="en-US" smtClean="0"/>
              <a:pPr/>
              <a:t>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36E905-5244-45C5-B6E9-25B5FC3A379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34630A4E-F509-442B-B9AB-18F03DE5593F}" type="datetimeFigureOut">
              <a:rPr lang="en-US" smtClean="0"/>
              <a:pPr/>
              <a:t>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36E905-5244-45C5-B6E9-25B5FC3A379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4630A4E-F509-442B-B9AB-18F03DE5593F}" type="datetimeFigureOut">
              <a:rPr lang="en-US" smtClean="0"/>
              <a:pPr/>
              <a:t>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6E905-5244-45C5-B6E9-25B5FC3A379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4630A4E-F509-442B-B9AB-18F03DE5593F}" type="datetimeFigureOut">
              <a:rPr lang="en-US" smtClean="0"/>
              <a:pPr/>
              <a:t>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6E905-5244-45C5-B6E9-25B5FC3A379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4630A4E-F509-442B-B9AB-18F03DE5593F}" type="datetimeFigureOut">
              <a:rPr lang="en-US" smtClean="0"/>
              <a:pPr/>
              <a:t>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6E905-5244-45C5-B6E9-25B5FC3A379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34630A4E-F509-442B-B9AB-18F03DE5593F}" type="datetimeFigureOut">
              <a:rPr lang="en-US" smtClean="0"/>
              <a:pPr/>
              <a:t>2/2/15</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630A4E-F509-442B-B9AB-18F03DE5593F}" type="datetimeFigureOut">
              <a:rPr lang="en-US" smtClean="0"/>
              <a:pPr/>
              <a:t>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6E905-5244-45C5-B6E9-25B5FC3A379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34630A4E-F509-442B-B9AB-18F03DE5593F}" type="datetimeFigureOut">
              <a:rPr lang="en-US" smtClean="0"/>
              <a:pPr/>
              <a:t>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36E905-5244-45C5-B6E9-25B5FC3A379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34630A4E-F509-442B-B9AB-18F03DE5593F}" type="datetimeFigureOut">
              <a:rPr lang="en-US" smtClean="0"/>
              <a:pPr/>
              <a:t>2/2/15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36E905-5244-45C5-B6E9-25B5FC3A379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34630A4E-F509-442B-B9AB-18F03DE5593F}" type="datetimeFigureOut">
              <a:rPr lang="en-US" smtClean="0"/>
              <a:pPr/>
              <a:t>2/2/15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36E905-5244-45C5-B6E9-25B5FC3A37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34630A4E-F509-442B-B9AB-18F03DE5593F}" type="datetimeFigureOut">
              <a:rPr lang="en-US" smtClean="0"/>
              <a:pPr/>
              <a:t>2/2/15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36E905-5244-45C5-B6E9-25B5FC3A379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34630A4E-F509-442B-B9AB-18F03DE5593F}" type="datetimeFigureOut">
              <a:rPr lang="en-US" smtClean="0"/>
              <a:pPr/>
              <a:t>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36E905-5244-45C5-B6E9-25B5FC3A379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34630A4E-F509-442B-B9AB-18F03DE5593F}" type="datetimeFigureOut">
              <a:rPr lang="en-US" smtClean="0"/>
              <a:pPr/>
              <a:t>2/2/15</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F736E905-5244-45C5-B6E9-25B5FC3A379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762000"/>
            <a:ext cx="7406640" cy="2078502"/>
          </a:xfrm>
        </p:spPr>
        <p:txBody>
          <a:bodyPr>
            <a:noAutofit/>
          </a:bodyPr>
          <a:lstStyle/>
          <a:p>
            <a:r>
              <a:rPr lang="en-US" sz="6000" dirty="0" smtClean="0"/>
              <a:t>Pragmatics</a:t>
            </a:r>
            <a:br>
              <a:rPr lang="en-US" sz="6000" dirty="0" smtClean="0"/>
            </a:br>
            <a:r>
              <a:rPr lang="en-US" sz="4800" dirty="0" smtClean="0"/>
              <a:t>Part I</a:t>
            </a:r>
            <a:endParaRPr lang="en-US" sz="6000" dirty="0"/>
          </a:p>
        </p:txBody>
      </p:sp>
      <p:sp>
        <p:nvSpPr>
          <p:cNvPr id="3" name="Subtitle 2"/>
          <p:cNvSpPr>
            <a:spLocks noGrp="1"/>
          </p:cNvSpPr>
          <p:nvPr>
            <p:ph type="subTitle" idx="1"/>
          </p:nvPr>
        </p:nvSpPr>
        <p:spPr>
          <a:xfrm>
            <a:off x="914400" y="4038600"/>
            <a:ext cx="7406640" cy="1731336"/>
          </a:xfrm>
        </p:spPr>
        <p:txBody>
          <a:bodyPr>
            <a:normAutofit/>
          </a:bodyPr>
          <a:lstStyle/>
          <a:p>
            <a:r>
              <a:rPr lang="en-US" sz="2400" dirty="0" smtClean="0"/>
              <a:t>Feb 3, 2014</a:t>
            </a: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warn.84.jpg"/>
          <p:cNvPicPr>
            <a:picLocks noGrp="1" noChangeAspect="1"/>
          </p:cNvPicPr>
          <p:nvPr>
            <p:ph idx="1"/>
          </p:nvPr>
        </p:nvPicPr>
        <p:blipFill rotWithShape="1">
          <a:blip r:embed="rId2">
            <a:extLst>
              <a:ext uri="{28A0092B-C50C-407E-A947-70E740481C1C}">
                <a14:useLocalDpi xmlns:a14="http://schemas.microsoft.com/office/drawing/2010/main" val="0"/>
              </a:ext>
            </a:extLst>
          </a:blip>
          <a:srcRect l="314" t="856" r="-314"/>
          <a:stretch/>
        </p:blipFill>
        <p:spPr>
          <a:xfrm>
            <a:off x="207073" y="1270128"/>
            <a:ext cx="8793702" cy="4795393"/>
          </a:xfrm>
        </p:spPr>
      </p:pic>
    </p:spTree>
    <p:extLst>
      <p:ext uri="{BB962C8B-B14F-4D97-AF65-F5344CB8AC3E}">
        <p14:creationId xmlns:p14="http://schemas.microsoft.com/office/powerpoint/2010/main" val="3255493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498080" cy="914400"/>
          </a:xfrm>
        </p:spPr>
        <p:txBody>
          <a:bodyPr>
            <a:normAutofit/>
          </a:bodyPr>
          <a:lstStyle/>
          <a:p>
            <a:r>
              <a:rPr lang="en-US" sz="4000" b="1" dirty="0" smtClean="0">
                <a:solidFill>
                  <a:schemeClr val="bg1">
                    <a:lumMod val="50000"/>
                  </a:schemeClr>
                </a:solidFill>
              </a:rPr>
              <a:t>Context </a:t>
            </a:r>
            <a:endParaRPr lang="en-US" sz="4000" b="1" dirty="0">
              <a:solidFill>
                <a:schemeClr val="bg1">
                  <a:lumMod val="50000"/>
                </a:schemeClr>
              </a:solidFill>
            </a:endParaRPr>
          </a:p>
        </p:txBody>
      </p:sp>
      <p:sp>
        <p:nvSpPr>
          <p:cNvPr id="3" name="Content Placeholder 2"/>
          <p:cNvSpPr>
            <a:spLocks noGrp="1"/>
          </p:cNvSpPr>
          <p:nvPr>
            <p:ph idx="1"/>
          </p:nvPr>
        </p:nvSpPr>
        <p:spPr>
          <a:xfrm>
            <a:off x="228600" y="1676400"/>
            <a:ext cx="8839200" cy="4724400"/>
          </a:xfrm>
        </p:spPr>
        <p:txBody>
          <a:bodyPr>
            <a:normAutofit fontScale="92500" lnSpcReduction="20000"/>
          </a:bodyPr>
          <a:lstStyle/>
          <a:p>
            <a:pPr algn="l" rtl="0"/>
            <a:r>
              <a:rPr lang="en-US" sz="3600" dirty="0" smtClean="0"/>
              <a:t>There are two kinds:</a:t>
            </a:r>
          </a:p>
          <a:p>
            <a:pPr lvl="1" algn="l" rtl="0"/>
            <a:r>
              <a:rPr lang="en-US" sz="3600" b="1" u="sng" dirty="0" smtClean="0">
                <a:solidFill>
                  <a:schemeClr val="accent1">
                    <a:lumMod val="75000"/>
                  </a:schemeClr>
                </a:solidFill>
              </a:rPr>
              <a:t>Linguistic context</a:t>
            </a:r>
            <a:r>
              <a:rPr lang="en-US" sz="3600" b="1" dirty="0" smtClean="0">
                <a:solidFill>
                  <a:schemeClr val="accent1">
                    <a:lumMod val="75000"/>
                  </a:schemeClr>
                </a:solidFill>
              </a:rPr>
              <a:t>: </a:t>
            </a:r>
            <a:r>
              <a:rPr lang="en-US" sz="3600" dirty="0" smtClean="0">
                <a:solidFill>
                  <a:schemeClr val="accent1">
                    <a:lumMod val="75000"/>
                  </a:schemeClr>
                </a:solidFill>
              </a:rPr>
              <a:t>the set of other words used in the same phrase or sentence.</a:t>
            </a:r>
          </a:p>
          <a:p>
            <a:pPr lvl="1" algn="l" rtl="0">
              <a:buNone/>
            </a:pPr>
            <a:endParaRPr lang="en-US" sz="3600" dirty="0" smtClean="0"/>
          </a:p>
          <a:p>
            <a:pPr lvl="1" algn="l" rtl="0"/>
            <a:r>
              <a:rPr lang="en-US" sz="3600" b="1" u="sng" dirty="0" smtClean="0">
                <a:solidFill>
                  <a:schemeClr val="accent2">
                    <a:lumMod val="75000"/>
                  </a:schemeClr>
                </a:solidFill>
              </a:rPr>
              <a:t>Physical context</a:t>
            </a:r>
            <a:r>
              <a:rPr lang="en-US" sz="3600" dirty="0" smtClean="0">
                <a:solidFill>
                  <a:schemeClr val="accent2">
                    <a:lumMod val="75000"/>
                  </a:schemeClr>
                </a:solidFill>
              </a:rPr>
              <a:t>: our mental representation of those aspects of what is physically out there that we use in arriving at an interpretation. Most importantly, the time and place in which we encounter linguistic expressions.</a:t>
            </a:r>
          </a:p>
          <a:p>
            <a:pPr algn="l" rtl="0">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err="1" smtClean="0">
                <a:solidFill>
                  <a:srgbClr val="FF0000"/>
                </a:solidFill>
              </a:rPr>
              <a:t>Deixis</a:t>
            </a:r>
            <a:r>
              <a:rPr lang="en-US" sz="4400" b="1" dirty="0" smtClean="0">
                <a:solidFill>
                  <a:srgbClr val="FF0000"/>
                </a:solidFill>
              </a:rPr>
              <a:t> </a:t>
            </a:r>
            <a:endParaRPr lang="en-US" sz="4400" b="1" dirty="0">
              <a:solidFill>
                <a:srgbClr val="FF0000"/>
              </a:solidFill>
            </a:endParaRPr>
          </a:p>
        </p:txBody>
      </p:sp>
      <p:sp>
        <p:nvSpPr>
          <p:cNvPr id="3" name="Content Placeholder 2"/>
          <p:cNvSpPr>
            <a:spLocks noGrp="1"/>
          </p:cNvSpPr>
          <p:nvPr>
            <p:ph idx="1"/>
          </p:nvPr>
        </p:nvSpPr>
        <p:spPr>
          <a:xfrm>
            <a:off x="457200" y="1676400"/>
            <a:ext cx="7714488" cy="5181600"/>
          </a:xfrm>
        </p:spPr>
        <p:txBody>
          <a:bodyPr>
            <a:normAutofit/>
          </a:bodyPr>
          <a:lstStyle/>
          <a:p>
            <a:pPr algn="l" rtl="0"/>
            <a:r>
              <a:rPr lang="en-US" sz="3600" dirty="0" err="1" smtClean="0"/>
              <a:t>Deixis</a:t>
            </a:r>
            <a:r>
              <a:rPr lang="en-US" sz="3600" dirty="0" smtClean="0"/>
              <a:t> are words in our language that cant be interpreted at all if we don’t know the context, especially the physical context of the speaker</a:t>
            </a:r>
            <a:r>
              <a:rPr lang="en-US" sz="3600" dirty="0" smtClean="0"/>
              <a:t>.</a:t>
            </a:r>
            <a:endParaRPr lang="en-US" sz="3600" dirty="0" smtClean="0"/>
          </a:p>
          <a:p>
            <a:pPr algn="l" rtl="0">
              <a:buNone/>
            </a:pPr>
            <a:r>
              <a:rPr lang="en-US" sz="3600" dirty="0" smtClean="0"/>
              <a:t>	</a:t>
            </a:r>
            <a:r>
              <a:rPr lang="en-US" sz="3600" dirty="0" smtClean="0">
                <a:solidFill>
                  <a:schemeClr val="accent1">
                    <a:lumMod val="75000"/>
                  </a:schemeClr>
                </a:solidFill>
              </a:rPr>
              <a:t>Example: </a:t>
            </a:r>
          </a:p>
          <a:p>
            <a:pPr algn="l" rtl="0">
              <a:buNone/>
            </a:pPr>
            <a:r>
              <a:rPr lang="en-US" sz="3600" dirty="0" smtClean="0">
                <a:solidFill>
                  <a:schemeClr val="accent1">
                    <a:lumMod val="75000"/>
                  </a:schemeClr>
                </a:solidFill>
              </a:rPr>
              <a:t>	</a:t>
            </a:r>
            <a:r>
              <a:rPr lang="en-US" sz="3600" i="1" dirty="0" smtClean="0">
                <a:solidFill>
                  <a:schemeClr val="accent1">
                    <a:lumMod val="75000"/>
                  </a:schemeClr>
                </a:solidFill>
              </a:rPr>
              <a:t>You’ll have to bring it back tomorrow because she isn’t here today. </a:t>
            </a:r>
            <a:r>
              <a:rPr lang="en-US" i="1" dirty="0" smtClean="0">
                <a:solidFill>
                  <a:schemeClr val="accent1">
                    <a:lumMod val="75000"/>
                  </a:schemeClr>
                </a:solidFill>
              </a:rPr>
              <a:t> </a:t>
            </a:r>
          </a:p>
          <a:p>
            <a:pPr algn="l" rtl="0">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err="1" smtClean="0">
                <a:solidFill>
                  <a:srgbClr val="FF0000"/>
                </a:solidFill>
              </a:rPr>
              <a:t>Deixis</a:t>
            </a:r>
            <a:endParaRPr lang="en-US" dirty="0"/>
          </a:p>
        </p:txBody>
      </p:sp>
      <p:sp>
        <p:nvSpPr>
          <p:cNvPr id="3" name="Content Placeholder 2"/>
          <p:cNvSpPr>
            <a:spLocks noGrp="1"/>
          </p:cNvSpPr>
          <p:nvPr>
            <p:ph idx="1"/>
          </p:nvPr>
        </p:nvSpPr>
        <p:spPr/>
        <p:txBody>
          <a:bodyPr>
            <a:normAutofit fontScale="92500"/>
          </a:bodyPr>
          <a:lstStyle/>
          <a:p>
            <a:pPr algn="l" rtl="0">
              <a:buNone/>
            </a:pPr>
            <a:endParaRPr lang="en-US" dirty="0" smtClean="0"/>
          </a:p>
          <a:p>
            <a:pPr algn="l" rtl="0">
              <a:buNone/>
            </a:pPr>
            <a:r>
              <a:rPr lang="en-US" sz="3600" dirty="0" smtClean="0"/>
              <a:t>We can only understand deictic expressions, or </a:t>
            </a:r>
            <a:r>
              <a:rPr lang="en-US" sz="3600" b="1" i="1" dirty="0" err="1" smtClean="0"/>
              <a:t>indexicals</a:t>
            </a:r>
            <a:r>
              <a:rPr lang="en-US" sz="3600" b="1" i="1" dirty="0" smtClean="0"/>
              <a:t>,</a:t>
            </a:r>
            <a:r>
              <a:rPr lang="en-US" sz="3600" dirty="0" smtClean="0"/>
              <a:t> in terms of the speaker’s intended meaning.</a:t>
            </a:r>
          </a:p>
          <a:p>
            <a:pPr algn="l" rtl="0">
              <a:buNone/>
            </a:pPr>
            <a:endParaRPr lang="en-US" sz="3600" dirty="0" smtClean="0"/>
          </a:p>
          <a:p>
            <a:pPr algn="l" rtl="0">
              <a:buNone/>
            </a:pPr>
            <a:r>
              <a:rPr lang="en-US" sz="3600" dirty="0" smtClean="0"/>
              <a:t>	</a:t>
            </a:r>
            <a:r>
              <a:rPr lang="en-US" sz="3600" dirty="0" err="1" smtClean="0"/>
              <a:t>Deixis</a:t>
            </a:r>
            <a:r>
              <a:rPr lang="en-US" sz="3600" dirty="0" smtClean="0"/>
              <a:t> means ‘pointing’ via language.</a:t>
            </a:r>
          </a:p>
          <a:p>
            <a:pPr algn="l" rtl="0">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345362" cy="1339850"/>
          </a:xfrm>
        </p:spPr>
        <p:txBody>
          <a:bodyPr/>
          <a:lstStyle/>
          <a:p>
            <a:pPr algn="l"/>
            <a:r>
              <a:rPr lang="en-US" dirty="0" smtClean="0">
                <a:solidFill>
                  <a:schemeClr val="accent5">
                    <a:lumMod val="50000"/>
                  </a:schemeClr>
                </a:solidFill>
              </a:rPr>
              <a:t>Three kinds of </a:t>
            </a:r>
            <a:r>
              <a:rPr lang="en-US" dirty="0" err="1" smtClean="0">
                <a:solidFill>
                  <a:schemeClr val="accent5">
                    <a:lumMod val="50000"/>
                  </a:schemeClr>
                </a:solidFill>
              </a:rPr>
              <a:t>deixis</a:t>
            </a:r>
            <a:r>
              <a:rPr lang="en-US" dirty="0" smtClean="0">
                <a:solidFill>
                  <a:schemeClr val="accent5">
                    <a:lumMod val="50000"/>
                  </a:schemeClr>
                </a:solidFill>
              </a:rPr>
              <a:t>: </a:t>
            </a:r>
            <a:endParaRPr lang="en-US" dirty="0">
              <a:solidFill>
                <a:schemeClr val="accent5">
                  <a:lumMod val="50000"/>
                </a:schemeClr>
              </a:solidFill>
            </a:endParaRPr>
          </a:p>
        </p:txBody>
      </p:sp>
      <p:sp>
        <p:nvSpPr>
          <p:cNvPr id="3" name="Content Placeholder 2"/>
          <p:cNvSpPr>
            <a:spLocks noGrp="1"/>
          </p:cNvSpPr>
          <p:nvPr>
            <p:ph idx="1"/>
          </p:nvPr>
        </p:nvSpPr>
        <p:spPr/>
        <p:txBody>
          <a:bodyPr>
            <a:normAutofit fontScale="77500" lnSpcReduction="20000"/>
          </a:bodyPr>
          <a:lstStyle/>
          <a:p>
            <a:pPr algn="l" rtl="0"/>
            <a:r>
              <a:rPr lang="en-US" sz="3600" dirty="0" smtClean="0">
                <a:solidFill>
                  <a:srgbClr val="753E2A"/>
                </a:solidFill>
              </a:rPr>
              <a:t>Person </a:t>
            </a:r>
            <a:r>
              <a:rPr lang="en-US" sz="3600" dirty="0" err="1" smtClean="0">
                <a:solidFill>
                  <a:srgbClr val="753E2A"/>
                </a:solidFill>
              </a:rPr>
              <a:t>deixis</a:t>
            </a:r>
            <a:r>
              <a:rPr lang="en-US" sz="3600" dirty="0" smtClean="0">
                <a:solidFill>
                  <a:srgbClr val="753E2A"/>
                </a:solidFill>
              </a:rPr>
              <a:t>: </a:t>
            </a:r>
            <a:r>
              <a:rPr lang="en-US" sz="3600" dirty="0" smtClean="0"/>
              <a:t>to point to things and people… such as: </a:t>
            </a:r>
            <a:r>
              <a:rPr lang="en-US" sz="3600" i="1" dirty="0" smtClean="0"/>
              <a:t>it, this…</a:t>
            </a:r>
          </a:p>
          <a:p>
            <a:pPr algn="l" rtl="0">
              <a:buNone/>
            </a:pPr>
            <a:endParaRPr lang="en-US" sz="3600" dirty="0" smtClean="0"/>
          </a:p>
          <a:p>
            <a:pPr algn="l" rtl="0"/>
            <a:r>
              <a:rPr lang="en-US" sz="3600" dirty="0" smtClean="0">
                <a:solidFill>
                  <a:schemeClr val="accent2">
                    <a:lumMod val="75000"/>
                  </a:schemeClr>
                </a:solidFill>
              </a:rPr>
              <a:t>Spatial </a:t>
            </a:r>
            <a:r>
              <a:rPr lang="en-US" sz="3600" dirty="0" err="1" smtClean="0">
                <a:solidFill>
                  <a:schemeClr val="accent2">
                    <a:lumMod val="75000"/>
                  </a:schemeClr>
                </a:solidFill>
              </a:rPr>
              <a:t>deixis</a:t>
            </a:r>
            <a:r>
              <a:rPr lang="en-US" sz="3600" dirty="0" smtClean="0">
                <a:solidFill>
                  <a:schemeClr val="accent2">
                    <a:lumMod val="75000"/>
                  </a:schemeClr>
                </a:solidFill>
              </a:rPr>
              <a:t>: </a:t>
            </a:r>
            <a:r>
              <a:rPr lang="en-US" sz="3600" dirty="0" smtClean="0"/>
              <a:t>to point to a location… such as: </a:t>
            </a:r>
            <a:r>
              <a:rPr lang="en-US" sz="3600" i="1" dirty="0" smtClean="0"/>
              <a:t>here, there</a:t>
            </a:r>
            <a:endParaRPr lang="en-US" sz="3600" dirty="0" smtClean="0"/>
          </a:p>
          <a:p>
            <a:pPr algn="l" rtl="0">
              <a:buNone/>
            </a:pPr>
            <a:endParaRPr lang="en-US" sz="3600" dirty="0" smtClean="0"/>
          </a:p>
          <a:p>
            <a:pPr algn="l" rtl="0"/>
            <a:r>
              <a:rPr lang="en-US" sz="3600" dirty="0" smtClean="0">
                <a:solidFill>
                  <a:srgbClr val="753E2A"/>
                </a:solidFill>
              </a:rPr>
              <a:t>Temporal </a:t>
            </a:r>
            <a:r>
              <a:rPr lang="en-US" sz="3600" dirty="0" err="1" smtClean="0">
                <a:solidFill>
                  <a:srgbClr val="753E2A"/>
                </a:solidFill>
              </a:rPr>
              <a:t>deixis</a:t>
            </a:r>
            <a:r>
              <a:rPr lang="en-US" sz="3600" dirty="0" smtClean="0">
                <a:solidFill>
                  <a:srgbClr val="753E2A"/>
                </a:solidFill>
              </a:rPr>
              <a:t>: </a:t>
            </a:r>
            <a:r>
              <a:rPr lang="en-US" sz="3600" dirty="0" smtClean="0"/>
              <a:t>to point to a time… such as: </a:t>
            </a:r>
            <a:r>
              <a:rPr lang="en-US" sz="3600" i="1" dirty="0" smtClean="0"/>
              <a:t>now, then</a:t>
            </a:r>
            <a:endParaRPr lang="en-US" sz="3600" dirty="0" smtClean="0"/>
          </a:p>
          <a:p>
            <a:pPr algn="l" rtl="0"/>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lstStyle/>
          <a:p>
            <a:r>
              <a:rPr lang="en-US" sz="4400" b="1" dirty="0" err="1" smtClean="0">
                <a:solidFill>
                  <a:srgbClr val="FF0000"/>
                </a:solidFill>
              </a:rPr>
              <a:t>Deixis</a:t>
            </a:r>
            <a:endParaRPr lang="en-US" dirty="0"/>
          </a:p>
        </p:txBody>
      </p:sp>
      <p:sp>
        <p:nvSpPr>
          <p:cNvPr id="3" name="Content Placeholder 2"/>
          <p:cNvSpPr>
            <a:spLocks noGrp="1"/>
          </p:cNvSpPr>
          <p:nvPr>
            <p:ph idx="1"/>
          </p:nvPr>
        </p:nvSpPr>
        <p:spPr>
          <a:xfrm>
            <a:off x="533400" y="1905000"/>
            <a:ext cx="7790688" cy="4343400"/>
          </a:xfrm>
        </p:spPr>
        <p:txBody>
          <a:bodyPr>
            <a:normAutofit fontScale="62500" lnSpcReduction="20000"/>
          </a:bodyPr>
          <a:lstStyle/>
          <a:p>
            <a:pPr algn="l" rtl="0">
              <a:buNone/>
            </a:pPr>
            <a:r>
              <a:rPr lang="en-US" sz="5100" dirty="0" smtClean="0">
                <a:solidFill>
                  <a:schemeClr val="tx1">
                    <a:lumMod val="65000"/>
                    <a:lumOff val="35000"/>
                  </a:schemeClr>
                </a:solidFill>
              </a:rPr>
              <a:t>We also make a distinction between what is “close” to the speaker and what is “distant” depending on the speaker’s </a:t>
            </a:r>
            <a:r>
              <a:rPr lang="en-US" sz="5100" b="1" i="1" dirty="0" smtClean="0">
                <a:solidFill>
                  <a:schemeClr val="tx1">
                    <a:lumMod val="65000"/>
                    <a:lumOff val="35000"/>
                  </a:schemeClr>
                </a:solidFill>
              </a:rPr>
              <a:t>deictic center </a:t>
            </a:r>
            <a:r>
              <a:rPr lang="en-US" sz="5100" dirty="0" smtClean="0">
                <a:solidFill>
                  <a:schemeClr val="tx1">
                    <a:lumMod val="65000"/>
                    <a:lumOff val="35000"/>
                  </a:schemeClr>
                </a:solidFill>
              </a:rPr>
              <a:t>or location</a:t>
            </a:r>
            <a:r>
              <a:rPr lang="en-US" sz="5100" dirty="0" smtClean="0">
                <a:solidFill>
                  <a:schemeClr val="tx1">
                    <a:lumMod val="65000"/>
                    <a:lumOff val="35000"/>
                  </a:schemeClr>
                </a:solidFill>
              </a:rPr>
              <a:t>.</a:t>
            </a:r>
            <a:endParaRPr lang="en-US" sz="5100" dirty="0" smtClean="0">
              <a:solidFill>
                <a:schemeClr val="tx1">
                  <a:lumMod val="65000"/>
                  <a:lumOff val="35000"/>
                </a:schemeClr>
              </a:solidFill>
            </a:endParaRPr>
          </a:p>
          <a:p>
            <a:pPr algn="l" rtl="0"/>
            <a:r>
              <a:rPr lang="en-US" sz="5100" b="1" i="1" dirty="0" smtClean="0">
                <a:solidFill>
                  <a:schemeClr val="accent1">
                    <a:lumMod val="75000"/>
                  </a:schemeClr>
                </a:solidFill>
              </a:rPr>
              <a:t>Proximal</a:t>
            </a:r>
            <a:r>
              <a:rPr lang="en-US" sz="5100" dirty="0" smtClean="0">
                <a:solidFill>
                  <a:schemeClr val="accent1">
                    <a:lumMod val="75000"/>
                  </a:schemeClr>
                </a:solidFill>
              </a:rPr>
              <a:t>: ‘near the speaker’… </a:t>
            </a:r>
          </a:p>
          <a:p>
            <a:pPr algn="l" rtl="0">
              <a:buNone/>
            </a:pPr>
            <a:r>
              <a:rPr lang="en-US" sz="5100" dirty="0" smtClean="0">
                <a:solidFill>
                  <a:schemeClr val="accent1">
                    <a:lumMod val="75000"/>
                  </a:schemeClr>
                </a:solidFill>
              </a:rPr>
              <a:t>  such as: </a:t>
            </a:r>
            <a:r>
              <a:rPr lang="en-US" sz="5100" dirty="0" smtClean="0">
                <a:solidFill>
                  <a:schemeClr val="accent1">
                    <a:lumMod val="75000"/>
                  </a:schemeClr>
                </a:solidFill>
              </a:rPr>
              <a:t>…</a:t>
            </a:r>
            <a:endParaRPr lang="en-US" sz="5100" dirty="0" smtClean="0">
              <a:solidFill>
                <a:schemeClr val="accent1">
                  <a:lumMod val="75000"/>
                </a:schemeClr>
              </a:solidFill>
            </a:endParaRPr>
          </a:p>
          <a:p>
            <a:pPr algn="l" rtl="0"/>
            <a:r>
              <a:rPr lang="en-US" sz="5100" b="1" i="1" dirty="0" smtClean="0">
                <a:solidFill>
                  <a:schemeClr val="accent2">
                    <a:lumMod val="75000"/>
                  </a:schemeClr>
                </a:solidFill>
              </a:rPr>
              <a:t>Distal</a:t>
            </a:r>
            <a:r>
              <a:rPr lang="en-US" sz="5100" dirty="0" smtClean="0">
                <a:solidFill>
                  <a:schemeClr val="accent2">
                    <a:lumMod val="75000"/>
                  </a:schemeClr>
                </a:solidFill>
              </a:rPr>
              <a:t>: ‘away from the speaker’… </a:t>
            </a:r>
          </a:p>
          <a:p>
            <a:pPr algn="l" rtl="0">
              <a:buNone/>
            </a:pPr>
            <a:r>
              <a:rPr lang="en-US" sz="5100" dirty="0" smtClean="0">
                <a:solidFill>
                  <a:schemeClr val="accent2">
                    <a:lumMod val="75000"/>
                  </a:schemeClr>
                </a:solidFill>
              </a:rPr>
              <a:t>  such as: …</a:t>
            </a:r>
            <a:endParaRPr lang="en-US" sz="5100" i="1" dirty="0" smtClean="0">
              <a:solidFill>
                <a:schemeClr val="accent2">
                  <a:lumMod val="75000"/>
                </a:schemeClr>
              </a:solidFill>
            </a:endParaRPr>
          </a:p>
          <a:p>
            <a:pPr algn="l" rtl="0"/>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outline</a:t>
            </a:r>
            <a:endParaRPr lang="en-US" dirty="0"/>
          </a:p>
        </p:txBody>
      </p:sp>
      <p:sp>
        <p:nvSpPr>
          <p:cNvPr id="3" name="Content Placeholder 2"/>
          <p:cNvSpPr>
            <a:spLocks noGrp="1"/>
          </p:cNvSpPr>
          <p:nvPr>
            <p:ph idx="1"/>
          </p:nvPr>
        </p:nvSpPr>
        <p:spPr>
          <a:xfrm>
            <a:off x="76200" y="1600200"/>
            <a:ext cx="9067800" cy="4800600"/>
          </a:xfrm>
        </p:spPr>
        <p:txBody>
          <a:bodyPr/>
          <a:lstStyle/>
          <a:p>
            <a:pPr marL="0" indent="0" algn="l" rtl="0">
              <a:buNone/>
            </a:pPr>
            <a:endParaRPr lang="en-US" sz="4000" b="1" dirty="0" smtClean="0"/>
          </a:p>
          <a:p>
            <a:pPr marL="0" indent="0" algn="l" rtl="0">
              <a:buNone/>
            </a:pPr>
            <a:r>
              <a:rPr lang="en-US" sz="4000" b="1" dirty="0" smtClean="0"/>
              <a:t>1- </a:t>
            </a:r>
            <a:r>
              <a:rPr lang="en-US" sz="4000" b="1" dirty="0" smtClean="0"/>
              <a:t>Pragmatics(what </a:t>
            </a:r>
            <a:r>
              <a:rPr lang="en-US" sz="4000" b="1" dirty="0" smtClean="0"/>
              <a:t>does </a:t>
            </a:r>
            <a:r>
              <a:rPr lang="en-US" sz="4000" b="1" dirty="0" smtClean="0"/>
              <a:t>it mean?)</a:t>
            </a:r>
            <a:endParaRPr lang="en-US" sz="4000" b="1" dirty="0" smtClean="0"/>
          </a:p>
          <a:p>
            <a:pPr marL="0" indent="0" algn="l" rtl="0">
              <a:buNone/>
            </a:pPr>
            <a:r>
              <a:rPr lang="en-US" sz="4000" b="1" dirty="0" smtClean="0"/>
              <a:t>2- Context </a:t>
            </a:r>
            <a:endParaRPr lang="en-US" sz="4000" b="1" dirty="0" smtClean="0"/>
          </a:p>
          <a:p>
            <a:pPr marL="0" indent="0" algn="l" rtl="0">
              <a:buNone/>
            </a:pPr>
            <a:r>
              <a:rPr lang="en-US" sz="4000" b="1" dirty="0" smtClean="0"/>
              <a:t>3- </a:t>
            </a:r>
            <a:r>
              <a:rPr lang="en-US" sz="4000" b="1" dirty="0" err="1" smtClean="0"/>
              <a:t>Deixis</a:t>
            </a:r>
            <a:endParaRPr lang="en-US" sz="4000" b="1" dirty="0" smtClean="0"/>
          </a:p>
          <a:p>
            <a:pPr algn="l" rtl="0">
              <a:buNone/>
            </a:pP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l">
              <a:buNone/>
            </a:pPr>
            <a:r>
              <a:rPr lang="en-US" dirty="0" smtClean="0"/>
              <a:t>As you may have studied, the term linguistics may cover : </a:t>
            </a:r>
          </a:p>
          <a:p>
            <a:pPr marL="0" indent="0" algn="l">
              <a:buNone/>
            </a:pPr>
            <a:r>
              <a:rPr lang="en-US" dirty="0" smtClean="0"/>
              <a:t>Phonetics ,  Phonology,  </a:t>
            </a:r>
            <a:r>
              <a:rPr lang="en-US" dirty="0"/>
              <a:t>M</a:t>
            </a:r>
            <a:r>
              <a:rPr lang="en-US" dirty="0" smtClean="0"/>
              <a:t>orphology </a:t>
            </a:r>
            <a:r>
              <a:rPr lang="en-US" dirty="0" smtClean="0"/>
              <a:t>, </a:t>
            </a:r>
            <a:r>
              <a:rPr lang="en-US" dirty="0" smtClean="0"/>
              <a:t> Syntax ,  Semantics  and Pragmatics.  </a:t>
            </a:r>
            <a:endParaRPr lang="en-US" dirty="0"/>
          </a:p>
          <a:p>
            <a:r>
              <a:rPr lang="en-US" dirty="0" smtClean="0">
                <a:solidFill>
                  <a:schemeClr val="accent5">
                    <a:lumMod val="75000"/>
                  </a:schemeClr>
                </a:solidFill>
              </a:rPr>
              <a:t>Pragmatics </a:t>
            </a:r>
            <a:r>
              <a:rPr lang="en-US" dirty="0">
                <a:solidFill>
                  <a:schemeClr val="accent5">
                    <a:lumMod val="75000"/>
                  </a:schemeClr>
                </a:solidFill>
              </a:rPr>
              <a:t>is a field of linguistics that deals with the meaning </a:t>
            </a:r>
            <a:r>
              <a:rPr lang="en-US" dirty="0" smtClean="0">
                <a:solidFill>
                  <a:schemeClr val="accent5">
                    <a:lumMod val="75000"/>
                  </a:schemeClr>
                </a:solidFill>
              </a:rPr>
              <a:t>.</a:t>
            </a:r>
          </a:p>
          <a:p>
            <a:r>
              <a:rPr lang="en-US" dirty="0" smtClean="0"/>
              <a:t>So , what is the difference between semantics and pragmatics ?  </a:t>
            </a:r>
            <a:endParaRPr lang="en-US" dirty="0"/>
          </a:p>
          <a:p>
            <a:pPr algn="l"/>
            <a:endParaRPr lang="en-US" dirty="0"/>
          </a:p>
        </p:txBody>
      </p:sp>
    </p:spTree>
    <p:extLst>
      <p:ext uri="{BB962C8B-B14F-4D97-AF65-F5344CB8AC3E}">
        <p14:creationId xmlns:p14="http://schemas.microsoft.com/office/powerpoint/2010/main" val="1907437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wnload.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914400"/>
            <a:ext cx="7543800" cy="46482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Example1  </a:t>
            </a:r>
            <a:endParaRPr lang="en-US" dirty="0"/>
          </a:p>
        </p:txBody>
      </p:sp>
      <p:pic>
        <p:nvPicPr>
          <p:cNvPr id="4" name="Content Placeholder 3" descr="zitsdishes.gif"/>
          <p:cNvPicPr>
            <a:picLocks noGrp="1" noChangeAspect="1"/>
          </p:cNvPicPr>
          <p:nvPr>
            <p:ph idx="1"/>
          </p:nvPr>
        </p:nvPicPr>
        <p:blipFill rotWithShape="1">
          <a:blip r:embed="rId2">
            <a:extLst>
              <a:ext uri="{28A0092B-C50C-407E-A947-70E740481C1C}">
                <a14:useLocalDpi xmlns:a14="http://schemas.microsoft.com/office/drawing/2010/main" val="0"/>
              </a:ext>
            </a:extLst>
          </a:blip>
          <a:srcRect l="327" t="-1476" r="376" b="-590"/>
          <a:stretch/>
        </p:blipFill>
        <p:spPr>
          <a:xfrm>
            <a:off x="212862" y="1411111"/>
            <a:ext cx="8778738" cy="4882445"/>
          </a:xfrm>
        </p:spPr>
      </p:pic>
    </p:spTree>
    <p:extLst>
      <p:ext uri="{BB962C8B-B14F-4D97-AF65-F5344CB8AC3E}">
        <p14:creationId xmlns:p14="http://schemas.microsoft.com/office/powerpoint/2010/main" val="2343416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descr="whatdoyousay.jpg"/>
          <p:cNvPicPr>
            <a:picLocks noGrp="1" noChangeAspect="1"/>
          </p:cNvPicPr>
          <p:nvPr>
            <p:ph idx="1"/>
          </p:nvPr>
        </p:nvPicPr>
        <p:blipFill>
          <a:blip r:embed="rId2">
            <a:extLst>
              <a:ext uri="{28A0092B-C50C-407E-A947-70E740481C1C}">
                <a14:useLocalDpi xmlns:a14="http://schemas.microsoft.com/office/drawing/2010/main" val="0"/>
              </a:ext>
            </a:extLst>
          </a:blip>
          <a:srcRect t="1411" b="1411"/>
          <a:stretch>
            <a:fillRect/>
          </a:stretch>
        </p:blipFill>
        <p:spPr>
          <a:xfrm>
            <a:off x="304800" y="1752600"/>
            <a:ext cx="8610600" cy="46482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accent6">
                    <a:lumMod val="50000"/>
                  </a:schemeClr>
                </a:solidFill>
              </a:rPr>
              <a:t>What is pragmatics?</a:t>
            </a:r>
            <a:endParaRPr lang="en-US" sz="4000" b="1" dirty="0">
              <a:solidFill>
                <a:schemeClr val="accent6">
                  <a:lumMod val="50000"/>
                </a:schemeClr>
              </a:solidFill>
            </a:endParaRPr>
          </a:p>
        </p:txBody>
      </p:sp>
      <p:sp>
        <p:nvSpPr>
          <p:cNvPr id="3" name="Content Placeholder 2"/>
          <p:cNvSpPr>
            <a:spLocks noGrp="1"/>
          </p:cNvSpPr>
          <p:nvPr>
            <p:ph idx="1"/>
          </p:nvPr>
        </p:nvSpPr>
        <p:spPr>
          <a:xfrm>
            <a:off x="457200" y="1447800"/>
            <a:ext cx="8476488" cy="4800600"/>
          </a:xfrm>
        </p:spPr>
        <p:txBody>
          <a:bodyPr/>
          <a:lstStyle/>
          <a:p>
            <a:pPr algn="l" rtl="0">
              <a:buNone/>
            </a:pPr>
            <a:r>
              <a:rPr lang="en-US" sz="3600" b="1" i="1" dirty="0" smtClean="0"/>
              <a:t>Pragmatics is…</a:t>
            </a:r>
          </a:p>
          <a:p>
            <a:pPr algn="l" rtl="0">
              <a:buNone/>
            </a:pPr>
            <a:r>
              <a:rPr lang="en-US" sz="3600" i="1" dirty="0" smtClean="0"/>
              <a:t>…</a:t>
            </a:r>
            <a:r>
              <a:rPr lang="en-US" sz="3600" i="1" dirty="0" smtClean="0"/>
              <a:t>the study of </a:t>
            </a:r>
            <a:r>
              <a:rPr lang="en-US" sz="3600" i="1" dirty="0" smtClean="0"/>
              <a:t>speaker’s </a:t>
            </a:r>
            <a:r>
              <a:rPr lang="en-US" sz="3600" i="1" dirty="0" smtClean="0">
                <a:solidFill>
                  <a:srgbClr val="FF0000"/>
                </a:solidFill>
              </a:rPr>
              <a:t>meaning.</a:t>
            </a:r>
          </a:p>
          <a:p>
            <a:pPr algn="l" rtl="0">
              <a:buNone/>
            </a:pPr>
            <a:r>
              <a:rPr lang="en-US" sz="3600" i="1" dirty="0" smtClean="0"/>
              <a:t>… the study of </a:t>
            </a:r>
            <a:r>
              <a:rPr lang="en-US" sz="3600" i="1" dirty="0" smtClean="0">
                <a:solidFill>
                  <a:srgbClr val="FF0000"/>
                </a:solidFill>
              </a:rPr>
              <a:t>contextual meaning</a:t>
            </a:r>
            <a:r>
              <a:rPr lang="en-US" sz="3600" i="1" dirty="0" smtClean="0"/>
              <a:t>.</a:t>
            </a:r>
          </a:p>
          <a:p>
            <a:pPr algn="l" rtl="0">
              <a:buNone/>
            </a:pPr>
            <a:r>
              <a:rPr lang="en-US" sz="3600" i="1" dirty="0" smtClean="0"/>
              <a:t>…the study of </a:t>
            </a:r>
            <a:r>
              <a:rPr lang="en-US" sz="3600" i="1" dirty="0" smtClean="0">
                <a:solidFill>
                  <a:srgbClr val="FF0000"/>
                </a:solidFill>
              </a:rPr>
              <a:t>how more gets communicated</a:t>
            </a:r>
            <a:r>
              <a:rPr lang="en-US" sz="3600" i="1" dirty="0" smtClean="0"/>
              <a:t> than is said</a:t>
            </a:r>
            <a:r>
              <a:rPr lang="en-US" sz="3600" i="1" dirty="0" smtClean="0"/>
              <a:t>.</a:t>
            </a:r>
          </a:p>
          <a:p>
            <a:pPr algn="l" rtl="0">
              <a:buNone/>
            </a:pPr>
            <a:r>
              <a:rPr lang="en-US" sz="3600" i="1" dirty="0" smtClean="0"/>
              <a:t>… the </a:t>
            </a:r>
            <a:r>
              <a:rPr lang="en-US" sz="3600" i="1" dirty="0" smtClean="0">
                <a:solidFill>
                  <a:srgbClr val="FF0000"/>
                </a:solidFill>
              </a:rPr>
              <a:t>invisible meaning </a:t>
            </a:r>
            <a:endParaRPr lang="en-US" sz="3600" dirty="0" smtClean="0">
              <a:solidFill>
                <a:srgbClr val="FF0000"/>
              </a:solidFill>
            </a:endParaRPr>
          </a:p>
          <a:p>
            <a:pPr algn="l" rtl="0">
              <a:buNone/>
            </a:pPr>
            <a:endParaRPr lang="en-US"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l" rtl="0">
              <a:buNone/>
            </a:pPr>
            <a:r>
              <a:rPr lang="en-US" b="1" dirty="0" smtClean="0"/>
              <a:t>   </a:t>
            </a:r>
          </a:p>
          <a:p>
            <a:pPr algn="l" rtl="0">
              <a:buNone/>
            </a:pPr>
            <a:r>
              <a:rPr lang="en-US" b="1" dirty="0" smtClean="0"/>
              <a:t>   </a:t>
            </a:r>
            <a:r>
              <a:rPr lang="en-US" sz="3600" b="1" dirty="0" smtClean="0"/>
              <a:t>Advantage</a:t>
            </a:r>
            <a:r>
              <a:rPr lang="en-US" sz="3600" dirty="0" smtClean="0"/>
              <a:t>: one can talk about people's intended meanings, their assumptions, their purposes or goals, and the kinds of actions (for example, requests) that they are performing when they speak.</a:t>
            </a:r>
          </a:p>
          <a:p>
            <a:pPr algn="l" rtl="0">
              <a:buNone/>
            </a:pPr>
            <a:r>
              <a:rPr lang="en-US" sz="3600" b="1" dirty="0" smtClean="0"/>
              <a:t>	</a:t>
            </a:r>
          </a:p>
          <a:p>
            <a:pPr algn="l" rtl="0">
              <a:buNone/>
            </a:pPr>
            <a:r>
              <a:rPr lang="en-US" sz="3600" b="1" dirty="0" smtClean="0"/>
              <a:t>   Disadvantage</a:t>
            </a:r>
            <a:r>
              <a:rPr lang="en-US" sz="3600" dirty="0" smtClean="0"/>
              <a:t>: difficult to analyze consistently.</a:t>
            </a:r>
          </a:p>
          <a:p>
            <a:pPr algn="l" rtl="0">
              <a:buNone/>
            </a:pPr>
            <a:r>
              <a:rPr lang="en-US"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a:bodyPr>
          <a:lstStyle/>
          <a:p>
            <a:pPr algn="l"/>
            <a:r>
              <a:rPr lang="en-US" sz="3200" b="1" dirty="0" smtClean="0">
                <a:solidFill>
                  <a:srgbClr val="FF0000"/>
                </a:solidFill>
              </a:rPr>
              <a:t>Example: </a:t>
            </a:r>
            <a:endParaRPr lang="en-US" sz="3200" b="1" dirty="0">
              <a:solidFill>
                <a:srgbClr val="FF0000"/>
              </a:solidFill>
            </a:endParaRPr>
          </a:p>
        </p:txBody>
      </p:sp>
      <p:sp>
        <p:nvSpPr>
          <p:cNvPr id="3" name="Content Placeholder 2"/>
          <p:cNvSpPr>
            <a:spLocks noGrp="1"/>
          </p:cNvSpPr>
          <p:nvPr>
            <p:ph idx="1"/>
          </p:nvPr>
        </p:nvSpPr>
        <p:spPr>
          <a:xfrm>
            <a:off x="381000" y="1905000"/>
            <a:ext cx="8458200" cy="4495800"/>
          </a:xfrm>
        </p:spPr>
        <p:txBody>
          <a:bodyPr>
            <a:normAutofit fontScale="92500"/>
          </a:bodyPr>
          <a:lstStyle/>
          <a:p>
            <a:pPr algn="l">
              <a:buNone/>
            </a:pPr>
            <a:r>
              <a:rPr lang="en-US" dirty="0" smtClean="0"/>
              <a:t>   </a:t>
            </a:r>
            <a:r>
              <a:rPr lang="en-US" sz="3600" dirty="0" smtClean="0"/>
              <a:t>Two friends having a conversation may imply some things and infer some others without providing any clear linguistic evidence that we can point to as the explicit source of 'the meaning' of what was communicated.</a:t>
            </a:r>
          </a:p>
          <a:p>
            <a:pPr algn="l">
              <a:buNone/>
            </a:pPr>
            <a:r>
              <a:rPr lang="en-US" sz="3600" i="1" dirty="0" smtClean="0"/>
              <a:t>             Her:  So – did you?</a:t>
            </a:r>
          </a:p>
          <a:p>
            <a:pPr algn="l">
              <a:buNone/>
            </a:pPr>
            <a:r>
              <a:rPr lang="en-US" sz="3600" i="1" dirty="0" smtClean="0"/>
              <a:t>            Him:  Hey – who wouldn’t? </a:t>
            </a:r>
          </a:p>
          <a:p>
            <a:pPr algn="l"/>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majorFont>
      <a:minorFont>
        <a:latin typeface="Calisto MT"/>
        <a:ea typeface=""/>
        <a:cs typeface=""/>
        <a:font script="Jpan" typeface="ＭＳ 明朝"/>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435</TotalTime>
  <Words>425</Words>
  <Application>Microsoft Macintosh PowerPoint</Application>
  <PresentationFormat>On-screen Show (4:3)</PresentationFormat>
  <Paragraphs>56</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Capital</vt:lpstr>
      <vt:lpstr>Pragmatics Part I</vt:lpstr>
      <vt:lpstr>Today’s outline</vt:lpstr>
      <vt:lpstr>PowerPoint Presentation</vt:lpstr>
      <vt:lpstr>PowerPoint Presentation</vt:lpstr>
      <vt:lpstr>Example1  </vt:lpstr>
      <vt:lpstr>PowerPoint Presentation</vt:lpstr>
      <vt:lpstr>What is pragmatics?</vt:lpstr>
      <vt:lpstr>PowerPoint Presentation</vt:lpstr>
      <vt:lpstr>Example: </vt:lpstr>
      <vt:lpstr>PowerPoint Presentation</vt:lpstr>
      <vt:lpstr>Context </vt:lpstr>
      <vt:lpstr>Deixis </vt:lpstr>
      <vt:lpstr>Deixis</vt:lpstr>
      <vt:lpstr>Three kinds of deixis: </vt:lpstr>
      <vt:lpstr>Deixis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Pragmatics Part I</dc:title>
  <dc:creator>SAMAH</dc:creator>
  <cp:lastModifiedBy>Rawan ali</cp:lastModifiedBy>
  <cp:revision>56</cp:revision>
  <dcterms:created xsi:type="dcterms:W3CDTF">2012-02-13T20:04:27Z</dcterms:created>
  <dcterms:modified xsi:type="dcterms:W3CDTF">2015-02-02T20:05:25Z</dcterms:modified>
</cp:coreProperties>
</file>