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788E2-A031-4E20-8A7A-9A0E428800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9C8F37A-AECE-4C3F-8519-69FC637AF5F5}">
      <dgm:prSet phldrT="[نص]"/>
      <dgm:spPr/>
      <dgm:t>
        <a:bodyPr/>
        <a:lstStyle/>
        <a:p>
          <a:pPr rtl="1"/>
          <a:r>
            <a:rPr lang="ar-SA" b="1" dirty="0" smtClean="0"/>
            <a:t>أقسام</a:t>
          </a:r>
        </a:p>
        <a:p>
          <a:pPr rtl="1"/>
          <a:r>
            <a:rPr lang="ar-SA" b="1" dirty="0" smtClean="0"/>
            <a:t>الحروف الهجائية </a:t>
          </a:r>
          <a:r>
            <a:rPr lang="ar-SA" b="1" dirty="0" smtClean="0"/>
            <a:t>من حيث التفخيم والترقيق</a:t>
          </a:r>
          <a:endParaRPr lang="ar-SA" b="1" dirty="0"/>
        </a:p>
      </dgm:t>
    </dgm:pt>
    <dgm:pt modelId="{53761BA4-7252-4050-B119-FB6AD4D2EE12}" type="parTrans" cxnId="{030F2449-246B-454E-A9C5-FA6CE030030F}">
      <dgm:prSet/>
      <dgm:spPr/>
      <dgm:t>
        <a:bodyPr/>
        <a:lstStyle/>
        <a:p>
          <a:pPr rtl="1"/>
          <a:endParaRPr lang="ar-SA"/>
        </a:p>
      </dgm:t>
    </dgm:pt>
    <dgm:pt modelId="{AC70CE5E-4071-43A6-B39E-27BAEE23CB43}" type="sibTrans" cxnId="{030F2449-246B-454E-A9C5-FA6CE030030F}">
      <dgm:prSet/>
      <dgm:spPr/>
      <dgm:t>
        <a:bodyPr/>
        <a:lstStyle/>
        <a:p>
          <a:pPr rtl="1"/>
          <a:endParaRPr lang="ar-SA"/>
        </a:p>
      </dgm:t>
    </dgm:pt>
    <dgm:pt modelId="{DBFC22CF-A473-4A65-9CFB-FF5D5248332E}">
      <dgm:prSet phldrT="[نص]"/>
      <dgm:spPr/>
      <dgm:t>
        <a:bodyPr/>
        <a:lstStyle/>
        <a:p>
          <a:pPr rtl="1"/>
          <a:r>
            <a:rPr lang="ar-SA" dirty="0" smtClean="0"/>
            <a:t>قسم مرقق في بعض الأحوال مفخم في بعضها الآخر </a:t>
          </a:r>
          <a:endParaRPr lang="ar-SA" b="1" dirty="0"/>
        </a:p>
      </dgm:t>
    </dgm:pt>
    <dgm:pt modelId="{D7C74226-A00A-4630-A813-0FB0C828427C}" type="parTrans" cxnId="{E22D99D8-980A-43A2-A228-667DB97A7C27}">
      <dgm:prSet/>
      <dgm:spPr/>
      <dgm:t>
        <a:bodyPr/>
        <a:lstStyle/>
        <a:p>
          <a:pPr rtl="1"/>
          <a:endParaRPr lang="ar-SA"/>
        </a:p>
      </dgm:t>
    </dgm:pt>
    <dgm:pt modelId="{65FCA3EC-D73B-4CAF-B7B5-F120C1C0D18A}" type="sibTrans" cxnId="{E22D99D8-980A-43A2-A228-667DB97A7C27}">
      <dgm:prSet/>
      <dgm:spPr/>
      <dgm:t>
        <a:bodyPr/>
        <a:lstStyle/>
        <a:p>
          <a:pPr rtl="1"/>
          <a:endParaRPr lang="ar-SA"/>
        </a:p>
      </dgm:t>
    </dgm:pt>
    <dgm:pt modelId="{F4CDAE3F-1FF4-4BE8-8317-63448A9F0388}">
      <dgm:prSet phldrT="[نص]"/>
      <dgm:spPr/>
      <dgm:t>
        <a:bodyPr/>
        <a:lstStyle/>
        <a:p>
          <a:pPr rtl="1"/>
          <a:r>
            <a:rPr lang="ar-SA" dirty="0" smtClean="0"/>
            <a:t>قسم مرقق دائمًا </a:t>
          </a:r>
          <a:endParaRPr lang="ar-SA" dirty="0"/>
        </a:p>
      </dgm:t>
    </dgm:pt>
    <dgm:pt modelId="{853F2C84-E131-41C9-8EE2-707309E4165A}" type="parTrans" cxnId="{B9C0C7D8-4ACC-4465-B66C-5871B94205CD}">
      <dgm:prSet/>
      <dgm:spPr/>
      <dgm:t>
        <a:bodyPr/>
        <a:lstStyle/>
        <a:p>
          <a:pPr rtl="1"/>
          <a:endParaRPr lang="ar-SA"/>
        </a:p>
      </dgm:t>
    </dgm:pt>
    <dgm:pt modelId="{22FDE2B1-C938-4ADB-8F60-5FC114B5FA7C}" type="sibTrans" cxnId="{B9C0C7D8-4ACC-4465-B66C-5871B94205CD}">
      <dgm:prSet/>
      <dgm:spPr/>
      <dgm:t>
        <a:bodyPr/>
        <a:lstStyle/>
        <a:p>
          <a:pPr rtl="1"/>
          <a:endParaRPr lang="ar-SA"/>
        </a:p>
      </dgm:t>
    </dgm:pt>
    <dgm:pt modelId="{CB0E3DB4-378D-4F74-9660-80F69D61951B}">
      <dgm:prSet/>
      <dgm:spPr/>
      <dgm:t>
        <a:bodyPr/>
        <a:lstStyle/>
        <a:p>
          <a:pPr rtl="1"/>
          <a:r>
            <a:rPr lang="ar-SA" dirty="0" smtClean="0"/>
            <a:t>قسم مفخم دائمًا</a:t>
          </a:r>
        </a:p>
      </dgm:t>
    </dgm:pt>
    <dgm:pt modelId="{B6940DD6-28AE-4470-9311-A9C9F6F7F8E0}" type="parTrans" cxnId="{E41EF9CC-B85F-445C-865E-A2FDF7B99531}">
      <dgm:prSet/>
      <dgm:spPr/>
      <dgm:t>
        <a:bodyPr/>
        <a:lstStyle/>
        <a:p>
          <a:pPr rtl="1"/>
          <a:endParaRPr lang="ar-SA"/>
        </a:p>
      </dgm:t>
    </dgm:pt>
    <dgm:pt modelId="{1ADA5B84-5FD9-46E6-B57C-A2FA1041A8A9}" type="sibTrans" cxnId="{E41EF9CC-B85F-445C-865E-A2FDF7B99531}">
      <dgm:prSet/>
      <dgm:spPr/>
      <dgm:t>
        <a:bodyPr/>
        <a:lstStyle/>
        <a:p>
          <a:pPr rtl="1"/>
          <a:endParaRPr lang="ar-SA"/>
        </a:p>
      </dgm:t>
    </dgm:pt>
    <dgm:pt modelId="{4FD64E95-AFE7-4018-B826-676504D9F153}" type="pres">
      <dgm:prSet presAssocID="{633788E2-A031-4E20-8A7A-9A0E428800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85BD1F-BF1E-4CA6-8E96-DF93357D3304}" type="pres">
      <dgm:prSet presAssocID="{69C8F37A-AECE-4C3F-8519-69FC637AF5F5}" presName="hierRoot1" presStyleCnt="0">
        <dgm:presLayoutVars>
          <dgm:hierBranch val="init"/>
        </dgm:presLayoutVars>
      </dgm:prSet>
      <dgm:spPr/>
    </dgm:pt>
    <dgm:pt modelId="{C9E2B21B-457D-492D-9F07-EB6E8D3A3618}" type="pres">
      <dgm:prSet presAssocID="{69C8F37A-AECE-4C3F-8519-69FC637AF5F5}" presName="rootComposite1" presStyleCnt="0"/>
      <dgm:spPr/>
    </dgm:pt>
    <dgm:pt modelId="{8376F539-A061-40FA-87D7-4E99C912E3CD}" type="pres">
      <dgm:prSet presAssocID="{69C8F37A-AECE-4C3F-8519-69FC637AF5F5}" presName="rootText1" presStyleLbl="node0" presStyleIdx="0" presStyleCnt="1" custScaleX="295058" custLinFactY="-33369" custLinFactNeighborX="2114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6F6EBCE-E379-4016-8C64-0CC7C40C28EA}" type="pres">
      <dgm:prSet presAssocID="{69C8F37A-AECE-4C3F-8519-69FC637AF5F5}" presName="rootConnector1" presStyleLbl="node1" presStyleIdx="0" presStyleCnt="0"/>
      <dgm:spPr/>
    </dgm:pt>
    <dgm:pt modelId="{9D44A6A3-6930-40B6-AB69-033DEEFC95AE}" type="pres">
      <dgm:prSet presAssocID="{69C8F37A-AECE-4C3F-8519-69FC637AF5F5}" presName="hierChild2" presStyleCnt="0"/>
      <dgm:spPr/>
    </dgm:pt>
    <dgm:pt modelId="{7CAB3461-60D7-42EA-9E29-5AD9F8F7A61D}" type="pres">
      <dgm:prSet presAssocID="{D7C74226-A00A-4630-A813-0FB0C828427C}" presName="Name37" presStyleLbl="parChTrans1D2" presStyleIdx="0" presStyleCnt="3"/>
      <dgm:spPr/>
    </dgm:pt>
    <dgm:pt modelId="{EA37A99A-C2E7-4BF9-AF3A-0750C1D04353}" type="pres">
      <dgm:prSet presAssocID="{DBFC22CF-A473-4A65-9CFB-FF5D5248332E}" presName="hierRoot2" presStyleCnt="0">
        <dgm:presLayoutVars>
          <dgm:hierBranch val="init"/>
        </dgm:presLayoutVars>
      </dgm:prSet>
      <dgm:spPr/>
    </dgm:pt>
    <dgm:pt modelId="{203C0DB1-8125-4B92-9B28-F6C9303B5E7E}" type="pres">
      <dgm:prSet presAssocID="{DBFC22CF-A473-4A65-9CFB-FF5D5248332E}" presName="rootComposite" presStyleCnt="0"/>
      <dgm:spPr/>
    </dgm:pt>
    <dgm:pt modelId="{7490A892-54A6-4D15-B341-61A8A4ADAE8B}" type="pres">
      <dgm:prSet presAssocID="{DBFC22CF-A473-4A65-9CFB-FF5D5248332E}" presName="rootText" presStyleLbl="node2" presStyleIdx="0" presStyleCnt="3" custLinFactY="-25726" custLinFactNeighborX="639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2ECEA1D-6D81-49FD-BB47-071EC86E352D}" type="pres">
      <dgm:prSet presAssocID="{DBFC22CF-A473-4A65-9CFB-FF5D5248332E}" presName="rootConnector" presStyleLbl="node2" presStyleIdx="0" presStyleCnt="3"/>
      <dgm:spPr/>
    </dgm:pt>
    <dgm:pt modelId="{D3E8FA2B-3CF8-470E-A875-C33FCE90352B}" type="pres">
      <dgm:prSet presAssocID="{DBFC22CF-A473-4A65-9CFB-FF5D5248332E}" presName="hierChild4" presStyleCnt="0"/>
      <dgm:spPr/>
    </dgm:pt>
    <dgm:pt modelId="{2DF578AD-6181-47CA-8A7D-169C01681BE8}" type="pres">
      <dgm:prSet presAssocID="{DBFC22CF-A473-4A65-9CFB-FF5D5248332E}" presName="hierChild5" presStyleCnt="0"/>
      <dgm:spPr/>
    </dgm:pt>
    <dgm:pt modelId="{EEF1AB6B-1713-402B-B237-4C7EE60C920A}" type="pres">
      <dgm:prSet presAssocID="{853F2C84-E131-41C9-8EE2-707309E4165A}" presName="Name37" presStyleLbl="parChTrans1D2" presStyleIdx="1" presStyleCnt="3"/>
      <dgm:spPr/>
    </dgm:pt>
    <dgm:pt modelId="{BD546461-0DAE-4E68-AAB6-59928A060E4B}" type="pres">
      <dgm:prSet presAssocID="{F4CDAE3F-1FF4-4BE8-8317-63448A9F0388}" presName="hierRoot2" presStyleCnt="0">
        <dgm:presLayoutVars>
          <dgm:hierBranch val="init"/>
        </dgm:presLayoutVars>
      </dgm:prSet>
      <dgm:spPr/>
    </dgm:pt>
    <dgm:pt modelId="{1E5A87F2-00C4-4EF9-9CE7-05C9332F351B}" type="pres">
      <dgm:prSet presAssocID="{F4CDAE3F-1FF4-4BE8-8317-63448A9F0388}" presName="rootComposite" presStyleCnt="0"/>
      <dgm:spPr/>
    </dgm:pt>
    <dgm:pt modelId="{41D62804-5441-4CAA-BE33-684D79ACFAFD}" type="pres">
      <dgm:prSet presAssocID="{F4CDAE3F-1FF4-4BE8-8317-63448A9F0388}" presName="rootText" presStyleLbl="node2" presStyleIdx="1" presStyleCnt="3" custLinFactNeighborX="2114" custLinFactNeighborY="-479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0CBD717-CD67-44AD-8D6B-0B371BCC439C}" type="pres">
      <dgm:prSet presAssocID="{F4CDAE3F-1FF4-4BE8-8317-63448A9F0388}" presName="rootConnector" presStyleLbl="node2" presStyleIdx="1" presStyleCnt="3"/>
      <dgm:spPr/>
    </dgm:pt>
    <dgm:pt modelId="{B072016C-0CEE-47FA-99B3-CF7C5F7BD48F}" type="pres">
      <dgm:prSet presAssocID="{F4CDAE3F-1FF4-4BE8-8317-63448A9F0388}" presName="hierChild4" presStyleCnt="0"/>
      <dgm:spPr/>
    </dgm:pt>
    <dgm:pt modelId="{04FF9967-4121-43A1-87BC-14640340302E}" type="pres">
      <dgm:prSet presAssocID="{F4CDAE3F-1FF4-4BE8-8317-63448A9F0388}" presName="hierChild5" presStyleCnt="0"/>
      <dgm:spPr/>
    </dgm:pt>
    <dgm:pt modelId="{3F13C253-2D08-4600-985F-9B3786691B85}" type="pres">
      <dgm:prSet presAssocID="{B6940DD6-28AE-4470-9311-A9C9F6F7F8E0}" presName="Name37" presStyleLbl="parChTrans1D2" presStyleIdx="2" presStyleCnt="3"/>
      <dgm:spPr/>
    </dgm:pt>
    <dgm:pt modelId="{CF0F60BF-9D53-49A6-971B-D83A4802A3AB}" type="pres">
      <dgm:prSet presAssocID="{CB0E3DB4-378D-4F74-9660-80F69D61951B}" presName="hierRoot2" presStyleCnt="0">
        <dgm:presLayoutVars>
          <dgm:hierBranch val="init"/>
        </dgm:presLayoutVars>
      </dgm:prSet>
      <dgm:spPr/>
    </dgm:pt>
    <dgm:pt modelId="{04EFC7CE-72E9-4048-9981-54BAA12C5706}" type="pres">
      <dgm:prSet presAssocID="{CB0E3DB4-378D-4F74-9660-80F69D61951B}" presName="rootComposite" presStyleCnt="0"/>
      <dgm:spPr/>
    </dgm:pt>
    <dgm:pt modelId="{D0DF2442-FC6D-4F5A-A388-3A45A5EC6EA3}" type="pres">
      <dgm:prSet presAssocID="{CB0E3DB4-378D-4F74-9660-80F69D61951B}" presName="rootText" presStyleLbl="node2" presStyleIdx="2" presStyleCnt="3" custLinFactY="-25726" custLinFactNeighborX="-2164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69293C8-9B38-4E47-83A8-B19A75BFF107}" type="pres">
      <dgm:prSet presAssocID="{CB0E3DB4-378D-4F74-9660-80F69D61951B}" presName="rootConnector" presStyleLbl="node2" presStyleIdx="2" presStyleCnt="3"/>
      <dgm:spPr/>
    </dgm:pt>
    <dgm:pt modelId="{060D3F5B-0FD8-4732-AA4F-BD435EC0F82F}" type="pres">
      <dgm:prSet presAssocID="{CB0E3DB4-378D-4F74-9660-80F69D61951B}" presName="hierChild4" presStyleCnt="0"/>
      <dgm:spPr/>
    </dgm:pt>
    <dgm:pt modelId="{748DBF66-A80A-4C98-9822-81A18D595BEB}" type="pres">
      <dgm:prSet presAssocID="{CB0E3DB4-378D-4F74-9660-80F69D61951B}" presName="hierChild5" presStyleCnt="0"/>
      <dgm:spPr/>
    </dgm:pt>
    <dgm:pt modelId="{C385E6F8-2523-4BE8-B1B7-AC1E09BCC717}" type="pres">
      <dgm:prSet presAssocID="{69C8F37A-AECE-4C3F-8519-69FC637AF5F5}" presName="hierChild3" presStyleCnt="0"/>
      <dgm:spPr/>
    </dgm:pt>
  </dgm:ptLst>
  <dgm:cxnLst>
    <dgm:cxn modelId="{B9C0C7D8-4ACC-4465-B66C-5871B94205CD}" srcId="{69C8F37A-AECE-4C3F-8519-69FC637AF5F5}" destId="{F4CDAE3F-1FF4-4BE8-8317-63448A9F0388}" srcOrd="1" destOrd="0" parTransId="{853F2C84-E131-41C9-8EE2-707309E4165A}" sibTransId="{22FDE2B1-C938-4ADB-8F60-5FC114B5FA7C}"/>
    <dgm:cxn modelId="{41DEB2A6-4481-4C75-9E82-59B5F6057202}" type="presOf" srcId="{69C8F37A-AECE-4C3F-8519-69FC637AF5F5}" destId="{8376F539-A061-40FA-87D7-4E99C912E3CD}" srcOrd="0" destOrd="0" presId="urn:microsoft.com/office/officeart/2005/8/layout/orgChart1"/>
    <dgm:cxn modelId="{8F5EC460-9FD5-4085-96A5-8342969D663A}" type="presOf" srcId="{DBFC22CF-A473-4A65-9CFB-FF5D5248332E}" destId="{7490A892-54A6-4D15-B341-61A8A4ADAE8B}" srcOrd="0" destOrd="0" presId="urn:microsoft.com/office/officeart/2005/8/layout/orgChart1"/>
    <dgm:cxn modelId="{118D5113-8BAE-467E-A75F-8C3CE9B8AB00}" type="presOf" srcId="{F4CDAE3F-1FF4-4BE8-8317-63448A9F0388}" destId="{41D62804-5441-4CAA-BE33-684D79ACFAFD}" srcOrd="0" destOrd="0" presId="urn:microsoft.com/office/officeart/2005/8/layout/orgChart1"/>
    <dgm:cxn modelId="{AAD3BF53-5090-4FDF-B6BA-8363436C9FB7}" type="presOf" srcId="{CB0E3DB4-378D-4F74-9660-80F69D61951B}" destId="{A69293C8-9B38-4E47-83A8-B19A75BFF107}" srcOrd="1" destOrd="0" presId="urn:microsoft.com/office/officeart/2005/8/layout/orgChart1"/>
    <dgm:cxn modelId="{E22D99D8-980A-43A2-A228-667DB97A7C27}" srcId="{69C8F37A-AECE-4C3F-8519-69FC637AF5F5}" destId="{DBFC22CF-A473-4A65-9CFB-FF5D5248332E}" srcOrd="0" destOrd="0" parTransId="{D7C74226-A00A-4630-A813-0FB0C828427C}" sibTransId="{65FCA3EC-D73B-4CAF-B7B5-F120C1C0D18A}"/>
    <dgm:cxn modelId="{E41EF9CC-B85F-445C-865E-A2FDF7B99531}" srcId="{69C8F37A-AECE-4C3F-8519-69FC637AF5F5}" destId="{CB0E3DB4-378D-4F74-9660-80F69D61951B}" srcOrd="2" destOrd="0" parTransId="{B6940DD6-28AE-4470-9311-A9C9F6F7F8E0}" sibTransId="{1ADA5B84-5FD9-46E6-B57C-A2FA1041A8A9}"/>
    <dgm:cxn modelId="{68BE7375-96BB-4374-899D-F49A71081930}" type="presOf" srcId="{853F2C84-E131-41C9-8EE2-707309E4165A}" destId="{EEF1AB6B-1713-402B-B237-4C7EE60C920A}" srcOrd="0" destOrd="0" presId="urn:microsoft.com/office/officeart/2005/8/layout/orgChart1"/>
    <dgm:cxn modelId="{A6A77FE4-662D-4ECA-83CE-995675A161E9}" type="presOf" srcId="{B6940DD6-28AE-4470-9311-A9C9F6F7F8E0}" destId="{3F13C253-2D08-4600-985F-9B3786691B85}" srcOrd="0" destOrd="0" presId="urn:microsoft.com/office/officeart/2005/8/layout/orgChart1"/>
    <dgm:cxn modelId="{26B4E7BF-B8CA-4F3E-91F6-F18F53804BF9}" type="presOf" srcId="{69C8F37A-AECE-4C3F-8519-69FC637AF5F5}" destId="{26F6EBCE-E379-4016-8C64-0CC7C40C28EA}" srcOrd="1" destOrd="0" presId="urn:microsoft.com/office/officeart/2005/8/layout/orgChart1"/>
    <dgm:cxn modelId="{FCBFDD8C-5867-4598-9C9D-EAAFAE00ECC7}" type="presOf" srcId="{F4CDAE3F-1FF4-4BE8-8317-63448A9F0388}" destId="{10CBD717-CD67-44AD-8D6B-0B371BCC439C}" srcOrd="1" destOrd="0" presId="urn:microsoft.com/office/officeart/2005/8/layout/orgChart1"/>
    <dgm:cxn modelId="{79992521-5EE5-4833-BEA8-C3CF714A29D2}" type="presOf" srcId="{CB0E3DB4-378D-4F74-9660-80F69D61951B}" destId="{D0DF2442-FC6D-4F5A-A388-3A45A5EC6EA3}" srcOrd="0" destOrd="0" presId="urn:microsoft.com/office/officeart/2005/8/layout/orgChart1"/>
    <dgm:cxn modelId="{32718F0A-E6BB-4FAC-9F97-0037246BCA79}" type="presOf" srcId="{DBFC22CF-A473-4A65-9CFB-FF5D5248332E}" destId="{72ECEA1D-6D81-49FD-BB47-071EC86E352D}" srcOrd="1" destOrd="0" presId="urn:microsoft.com/office/officeart/2005/8/layout/orgChart1"/>
    <dgm:cxn modelId="{F4E927F2-0D30-4073-8089-89CB838EF11A}" type="presOf" srcId="{633788E2-A031-4E20-8A7A-9A0E4288009B}" destId="{4FD64E95-AFE7-4018-B826-676504D9F153}" srcOrd="0" destOrd="0" presId="urn:microsoft.com/office/officeart/2005/8/layout/orgChart1"/>
    <dgm:cxn modelId="{030F2449-246B-454E-A9C5-FA6CE030030F}" srcId="{633788E2-A031-4E20-8A7A-9A0E4288009B}" destId="{69C8F37A-AECE-4C3F-8519-69FC637AF5F5}" srcOrd="0" destOrd="0" parTransId="{53761BA4-7252-4050-B119-FB6AD4D2EE12}" sibTransId="{AC70CE5E-4071-43A6-B39E-27BAEE23CB43}"/>
    <dgm:cxn modelId="{39FE27B6-E7CA-4040-930D-3C494C34D895}" type="presOf" srcId="{D7C74226-A00A-4630-A813-0FB0C828427C}" destId="{7CAB3461-60D7-42EA-9E29-5AD9F8F7A61D}" srcOrd="0" destOrd="0" presId="urn:microsoft.com/office/officeart/2005/8/layout/orgChart1"/>
    <dgm:cxn modelId="{39BCAB14-85A2-4FFC-9232-1094BD5D23D6}" type="presParOf" srcId="{4FD64E95-AFE7-4018-B826-676504D9F153}" destId="{6685BD1F-BF1E-4CA6-8E96-DF93357D3304}" srcOrd="0" destOrd="0" presId="urn:microsoft.com/office/officeart/2005/8/layout/orgChart1"/>
    <dgm:cxn modelId="{25328455-A54B-4B91-BBBB-1FC5FF88A406}" type="presParOf" srcId="{6685BD1F-BF1E-4CA6-8E96-DF93357D3304}" destId="{C9E2B21B-457D-492D-9F07-EB6E8D3A3618}" srcOrd="0" destOrd="0" presId="urn:microsoft.com/office/officeart/2005/8/layout/orgChart1"/>
    <dgm:cxn modelId="{AABF5752-AC4A-45F4-9452-98311B4E655F}" type="presParOf" srcId="{C9E2B21B-457D-492D-9F07-EB6E8D3A3618}" destId="{8376F539-A061-40FA-87D7-4E99C912E3CD}" srcOrd="0" destOrd="0" presId="urn:microsoft.com/office/officeart/2005/8/layout/orgChart1"/>
    <dgm:cxn modelId="{75939F19-8DAC-4AD0-80FA-39B144DE5F55}" type="presParOf" srcId="{C9E2B21B-457D-492D-9F07-EB6E8D3A3618}" destId="{26F6EBCE-E379-4016-8C64-0CC7C40C28EA}" srcOrd="1" destOrd="0" presId="urn:microsoft.com/office/officeart/2005/8/layout/orgChart1"/>
    <dgm:cxn modelId="{E1F53B37-B3E3-40D6-A99C-E3C8C8F5FD59}" type="presParOf" srcId="{6685BD1F-BF1E-4CA6-8E96-DF93357D3304}" destId="{9D44A6A3-6930-40B6-AB69-033DEEFC95AE}" srcOrd="1" destOrd="0" presId="urn:microsoft.com/office/officeart/2005/8/layout/orgChart1"/>
    <dgm:cxn modelId="{A8C09DAB-910B-4949-B7A1-C6013A838CB6}" type="presParOf" srcId="{9D44A6A3-6930-40B6-AB69-033DEEFC95AE}" destId="{7CAB3461-60D7-42EA-9E29-5AD9F8F7A61D}" srcOrd="0" destOrd="0" presId="urn:microsoft.com/office/officeart/2005/8/layout/orgChart1"/>
    <dgm:cxn modelId="{32FBFE47-3413-41E9-9C59-87F0C4C4B633}" type="presParOf" srcId="{9D44A6A3-6930-40B6-AB69-033DEEFC95AE}" destId="{EA37A99A-C2E7-4BF9-AF3A-0750C1D04353}" srcOrd="1" destOrd="0" presId="urn:microsoft.com/office/officeart/2005/8/layout/orgChart1"/>
    <dgm:cxn modelId="{5A3D599C-61A3-470D-82C3-7ECA3100075D}" type="presParOf" srcId="{EA37A99A-C2E7-4BF9-AF3A-0750C1D04353}" destId="{203C0DB1-8125-4B92-9B28-F6C9303B5E7E}" srcOrd="0" destOrd="0" presId="urn:microsoft.com/office/officeart/2005/8/layout/orgChart1"/>
    <dgm:cxn modelId="{11704D3F-1795-4700-8CA6-A1EA7EF374BE}" type="presParOf" srcId="{203C0DB1-8125-4B92-9B28-F6C9303B5E7E}" destId="{7490A892-54A6-4D15-B341-61A8A4ADAE8B}" srcOrd="0" destOrd="0" presId="urn:microsoft.com/office/officeart/2005/8/layout/orgChart1"/>
    <dgm:cxn modelId="{357A6773-A0D9-463C-9F1D-975D2E41EFCF}" type="presParOf" srcId="{203C0DB1-8125-4B92-9B28-F6C9303B5E7E}" destId="{72ECEA1D-6D81-49FD-BB47-071EC86E352D}" srcOrd="1" destOrd="0" presId="urn:microsoft.com/office/officeart/2005/8/layout/orgChart1"/>
    <dgm:cxn modelId="{D6B7652C-9336-49FF-BD08-5CDFE9F09560}" type="presParOf" srcId="{EA37A99A-C2E7-4BF9-AF3A-0750C1D04353}" destId="{D3E8FA2B-3CF8-470E-A875-C33FCE90352B}" srcOrd="1" destOrd="0" presId="urn:microsoft.com/office/officeart/2005/8/layout/orgChart1"/>
    <dgm:cxn modelId="{B268084D-F95B-4116-B559-138F93C113CC}" type="presParOf" srcId="{EA37A99A-C2E7-4BF9-AF3A-0750C1D04353}" destId="{2DF578AD-6181-47CA-8A7D-169C01681BE8}" srcOrd="2" destOrd="0" presId="urn:microsoft.com/office/officeart/2005/8/layout/orgChart1"/>
    <dgm:cxn modelId="{B3B27AD7-7551-4514-B527-EA94A93F2B0A}" type="presParOf" srcId="{9D44A6A3-6930-40B6-AB69-033DEEFC95AE}" destId="{EEF1AB6B-1713-402B-B237-4C7EE60C920A}" srcOrd="2" destOrd="0" presId="urn:microsoft.com/office/officeart/2005/8/layout/orgChart1"/>
    <dgm:cxn modelId="{461175C9-10AB-42D9-A4A9-5B3494776B1B}" type="presParOf" srcId="{9D44A6A3-6930-40B6-AB69-033DEEFC95AE}" destId="{BD546461-0DAE-4E68-AAB6-59928A060E4B}" srcOrd="3" destOrd="0" presId="urn:microsoft.com/office/officeart/2005/8/layout/orgChart1"/>
    <dgm:cxn modelId="{165901B2-B65F-445C-B40D-4275D00DE054}" type="presParOf" srcId="{BD546461-0DAE-4E68-AAB6-59928A060E4B}" destId="{1E5A87F2-00C4-4EF9-9CE7-05C9332F351B}" srcOrd="0" destOrd="0" presId="urn:microsoft.com/office/officeart/2005/8/layout/orgChart1"/>
    <dgm:cxn modelId="{24E5B4DB-8EFB-4EC8-89F3-4E9ABD75E760}" type="presParOf" srcId="{1E5A87F2-00C4-4EF9-9CE7-05C9332F351B}" destId="{41D62804-5441-4CAA-BE33-684D79ACFAFD}" srcOrd="0" destOrd="0" presId="urn:microsoft.com/office/officeart/2005/8/layout/orgChart1"/>
    <dgm:cxn modelId="{E06D1E09-C09E-4FFF-BF33-85ABE8622B21}" type="presParOf" srcId="{1E5A87F2-00C4-4EF9-9CE7-05C9332F351B}" destId="{10CBD717-CD67-44AD-8D6B-0B371BCC439C}" srcOrd="1" destOrd="0" presId="urn:microsoft.com/office/officeart/2005/8/layout/orgChart1"/>
    <dgm:cxn modelId="{7B6D229B-0AD0-4E46-8A2A-C878A3742857}" type="presParOf" srcId="{BD546461-0DAE-4E68-AAB6-59928A060E4B}" destId="{B072016C-0CEE-47FA-99B3-CF7C5F7BD48F}" srcOrd="1" destOrd="0" presId="urn:microsoft.com/office/officeart/2005/8/layout/orgChart1"/>
    <dgm:cxn modelId="{245D76F4-0885-49B2-B711-6A92CFA5B55F}" type="presParOf" srcId="{BD546461-0DAE-4E68-AAB6-59928A060E4B}" destId="{04FF9967-4121-43A1-87BC-14640340302E}" srcOrd="2" destOrd="0" presId="urn:microsoft.com/office/officeart/2005/8/layout/orgChart1"/>
    <dgm:cxn modelId="{6B924298-42E0-4057-95D1-FDFFF3968F0C}" type="presParOf" srcId="{9D44A6A3-6930-40B6-AB69-033DEEFC95AE}" destId="{3F13C253-2D08-4600-985F-9B3786691B85}" srcOrd="4" destOrd="0" presId="urn:microsoft.com/office/officeart/2005/8/layout/orgChart1"/>
    <dgm:cxn modelId="{E9CCEE6C-9394-4FB2-8F4A-796F00A8D9D4}" type="presParOf" srcId="{9D44A6A3-6930-40B6-AB69-033DEEFC95AE}" destId="{CF0F60BF-9D53-49A6-971B-D83A4802A3AB}" srcOrd="5" destOrd="0" presId="urn:microsoft.com/office/officeart/2005/8/layout/orgChart1"/>
    <dgm:cxn modelId="{BA8E1AF2-5F1A-4E2E-B4D9-7C6CA9DB85C3}" type="presParOf" srcId="{CF0F60BF-9D53-49A6-971B-D83A4802A3AB}" destId="{04EFC7CE-72E9-4048-9981-54BAA12C5706}" srcOrd="0" destOrd="0" presId="urn:microsoft.com/office/officeart/2005/8/layout/orgChart1"/>
    <dgm:cxn modelId="{9351B4E6-DE4C-4066-958E-5B17578138F0}" type="presParOf" srcId="{04EFC7CE-72E9-4048-9981-54BAA12C5706}" destId="{D0DF2442-FC6D-4F5A-A388-3A45A5EC6EA3}" srcOrd="0" destOrd="0" presId="urn:microsoft.com/office/officeart/2005/8/layout/orgChart1"/>
    <dgm:cxn modelId="{480F6CB5-2F94-4AF1-8119-6283BB6D60CD}" type="presParOf" srcId="{04EFC7CE-72E9-4048-9981-54BAA12C5706}" destId="{A69293C8-9B38-4E47-83A8-B19A75BFF107}" srcOrd="1" destOrd="0" presId="urn:microsoft.com/office/officeart/2005/8/layout/orgChart1"/>
    <dgm:cxn modelId="{136C7CAC-C557-4728-A8B3-3C7F92A54258}" type="presParOf" srcId="{CF0F60BF-9D53-49A6-971B-D83A4802A3AB}" destId="{060D3F5B-0FD8-4732-AA4F-BD435EC0F82F}" srcOrd="1" destOrd="0" presId="urn:microsoft.com/office/officeart/2005/8/layout/orgChart1"/>
    <dgm:cxn modelId="{B306435D-91BA-4E48-A7F8-156119E6F691}" type="presParOf" srcId="{CF0F60BF-9D53-49A6-971B-D83A4802A3AB}" destId="{748DBF66-A80A-4C98-9822-81A18D595BEB}" srcOrd="2" destOrd="0" presId="urn:microsoft.com/office/officeart/2005/8/layout/orgChart1"/>
    <dgm:cxn modelId="{4D943996-9A9B-4675-90FF-2D125E8B2C75}" type="presParOf" srcId="{6685BD1F-BF1E-4CA6-8E96-DF93357D3304}" destId="{C385E6F8-2523-4BE8-B1B7-AC1E09BCC71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3C253-2D08-4600-985F-9B3786691B85}">
      <dsp:nvSpPr>
        <dsp:cNvPr id="0" name=""/>
        <dsp:cNvSpPr/>
      </dsp:nvSpPr>
      <dsp:spPr>
        <a:xfrm>
          <a:off x="4165662" y="1202996"/>
          <a:ext cx="2808322" cy="597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430"/>
              </a:lnTo>
              <a:lnTo>
                <a:pt x="2808322" y="344430"/>
              </a:lnTo>
              <a:lnTo>
                <a:pt x="2808322" y="5970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1AB6B-1713-402B-B237-4C7EE60C920A}">
      <dsp:nvSpPr>
        <dsp:cNvPr id="0" name=""/>
        <dsp:cNvSpPr/>
      </dsp:nvSpPr>
      <dsp:spPr>
        <a:xfrm>
          <a:off x="4119942" y="1202996"/>
          <a:ext cx="91440" cy="15331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B3461-60D7-42EA-9E29-5AD9F8F7A61D}">
      <dsp:nvSpPr>
        <dsp:cNvPr id="0" name=""/>
        <dsp:cNvSpPr/>
      </dsp:nvSpPr>
      <dsp:spPr>
        <a:xfrm>
          <a:off x="1357363" y="1202996"/>
          <a:ext cx="2808298" cy="597059"/>
        </a:xfrm>
        <a:custGeom>
          <a:avLst/>
          <a:gdLst/>
          <a:ahLst/>
          <a:cxnLst/>
          <a:rect l="0" t="0" r="0" b="0"/>
          <a:pathLst>
            <a:path>
              <a:moveTo>
                <a:pt x="2808298" y="0"/>
              </a:moveTo>
              <a:lnTo>
                <a:pt x="2808298" y="344430"/>
              </a:lnTo>
              <a:lnTo>
                <a:pt x="0" y="344430"/>
              </a:lnTo>
              <a:lnTo>
                <a:pt x="0" y="5970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6F539-A061-40FA-87D7-4E99C912E3CD}">
      <dsp:nvSpPr>
        <dsp:cNvPr id="0" name=""/>
        <dsp:cNvSpPr/>
      </dsp:nvSpPr>
      <dsp:spPr>
        <a:xfrm>
          <a:off x="616125" y="0"/>
          <a:ext cx="7099073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/>
            <a:t>أقسام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/>
            <a:t>الحروف الهجائية </a:t>
          </a:r>
          <a:r>
            <a:rPr lang="ar-SA" sz="2900" b="1" kern="1200" dirty="0" smtClean="0"/>
            <a:t>من حيث التفخيم والترقيق</a:t>
          </a:r>
          <a:endParaRPr lang="ar-SA" sz="2900" b="1" kern="1200" dirty="0"/>
        </a:p>
      </dsp:txBody>
      <dsp:txXfrm>
        <a:off x="616125" y="0"/>
        <a:ext cx="7099073" cy="1202996"/>
      </dsp:txXfrm>
    </dsp:sp>
    <dsp:sp modelId="{7490A892-54A6-4D15-B341-61A8A4ADAE8B}">
      <dsp:nvSpPr>
        <dsp:cNvPr id="0" name=""/>
        <dsp:cNvSpPr/>
      </dsp:nvSpPr>
      <dsp:spPr>
        <a:xfrm>
          <a:off x="154367" y="180005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قسم مرقق في بعض الأحوال مفخم في بعضها الآخر </a:t>
          </a:r>
          <a:endParaRPr lang="ar-SA" sz="2900" b="1" kern="1200" dirty="0"/>
        </a:p>
      </dsp:txBody>
      <dsp:txXfrm>
        <a:off x="154367" y="1800056"/>
        <a:ext cx="2405992" cy="1202996"/>
      </dsp:txXfrm>
    </dsp:sp>
    <dsp:sp modelId="{41D62804-5441-4CAA-BE33-684D79ACFAFD}">
      <dsp:nvSpPr>
        <dsp:cNvPr id="0" name=""/>
        <dsp:cNvSpPr/>
      </dsp:nvSpPr>
      <dsp:spPr>
        <a:xfrm>
          <a:off x="2962666" y="27361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قسم مرقق دائمًا </a:t>
          </a:r>
          <a:endParaRPr lang="ar-SA" sz="2900" kern="1200" dirty="0"/>
        </a:p>
      </dsp:txBody>
      <dsp:txXfrm>
        <a:off x="2962666" y="2736155"/>
        <a:ext cx="2405992" cy="1202996"/>
      </dsp:txXfrm>
    </dsp:sp>
    <dsp:sp modelId="{D0DF2442-FC6D-4F5A-A388-3A45A5EC6EA3}">
      <dsp:nvSpPr>
        <dsp:cNvPr id="0" name=""/>
        <dsp:cNvSpPr/>
      </dsp:nvSpPr>
      <dsp:spPr>
        <a:xfrm>
          <a:off x="5770989" y="180005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قسم مفخم دائمًا</a:t>
          </a:r>
        </a:p>
      </dsp:txBody>
      <dsp:txXfrm>
        <a:off x="5770989" y="1800056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79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754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045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6639B-F101-4D06-9F18-F341E34556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76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BD8B-9E50-470D-91AB-693CFC90A8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68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3D07-1ABC-41C8-9122-265CE95113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45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2E05-244D-4002-8BFB-0B348C453E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8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75EF7-C725-4E6E-BB0B-0C61E93F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14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2DDAB-F55F-4553-9927-E616A2DF0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76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3D6E-6F29-452D-A3A1-455592BE64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3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8D0C-B2E6-4D33-B6B4-510F38657D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7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8580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16FC-0D8F-4D5B-AE71-F01BD01FE3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41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4127D-EFDC-453E-9643-2D8DDDC0C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62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DF58-BE07-4B6B-B928-CB81271F6B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7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182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387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77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55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880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423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22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8A8D-084A-40B0-BBA8-3633F0A36CEC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AF86-C4B4-43B9-9869-4611004D0D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087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Times New Roman (Arabic)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Times New Roman (Arabic)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8608D-2AD9-4FC4-A461-58AB4C5DC32C}" type="slidenum">
              <a:rPr lang="en-US">
                <a:solidFill>
                  <a:srgbClr val="000000"/>
                </a:solidFill>
                <a:cs typeface="Times New Roman (Arabic)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5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 (Arabic)" charset="0"/>
          <a:cs typeface="Times New Roman" pitchFamily="18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imes New Roman (Arabic)" charset="0"/>
          <a:cs typeface="Times New Roman" pitchFamily="18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imes New Roman (Arabic)" charset="0"/>
          <a:cs typeface="Times New Roman" pitchFamily="18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Arabic)" charset="0"/>
          <a:cs typeface="Times New Roman" pitchFamily="18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Arabic)" charset="0"/>
          <a:cs typeface="Times New Roman (Arabic)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Arabic)" charset="0"/>
          <a:cs typeface="Times New Roman (Arabic)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Arabic)" charset="0"/>
          <a:cs typeface="Times New Roman (Arabic)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Arabic)" charset="0"/>
          <a:cs typeface="Times New Roman (Arabic)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>
            <a:normAutofit/>
          </a:bodyPr>
          <a:lstStyle/>
          <a:p>
            <a:r>
              <a:rPr lang="ar-SA" sz="6600" b="1" i="0" dirty="0" smtClean="0">
                <a:solidFill>
                  <a:srgbClr val="A52A2A"/>
                </a:solidFill>
                <a:effectLst/>
                <a:latin typeface="Traditional Arabic"/>
              </a:rPr>
              <a:t>التفخيم والترقيق</a:t>
            </a:r>
            <a:endParaRPr lang="ar-SA" sz="6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704856" cy="3937992"/>
          </a:xfrm>
        </p:spPr>
        <p:txBody>
          <a:bodyPr/>
          <a:lstStyle/>
          <a:p>
            <a:pPr algn="r"/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التفخيم لغة:   </a:t>
            </a:r>
            <a:r>
              <a:rPr lang="ar-SA" sz="3600" b="1" i="0" dirty="0" smtClean="0">
                <a:solidFill>
                  <a:srgbClr val="0070C0"/>
                </a:solidFill>
                <a:effectLst/>
                <a:latin typeface="Traditional Arabic"/>
              </a:rPr>
              <a:t>التسمين.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واصطلاحًا: </a:t>
            </a:r>
            <a:r>
              <a:rPr lang="ar-SA" sz="3600" b="1" i="0" dirty="0" smtClean="0">
                <a:solidFill>
                  <a:srgbClr val="0070C0"/>
                </a:solidFill>
                <a:effectLst/>
                <a:latin typeface="Traditional Arabic"/>
              </a:rPr>
              <a:t>عبارة عن سمن يدخل على صوت الحرف عند النطق به فيمتلئ الفم بصداه.</a:t>
            </a:r>
          </a:p>
          <a:p>
            <a:pPr algn="r"/>
            <a:r>
              <a:rPr lang="ar-SA" sz="3600" b="1" i="0" dirty="0" smtClean="0">
                <a:solidFill>
                  <a:srgbClr val="0070C0"/>
                </a:solidFill>
                <a:effectLst/>
                <a:latin typeface="Traditional Arabic"/>
              </a:rPr>
              <a:t> و</a:t>
            </a:r>
            <a:r>
              <a:rPr lang="ar-SA" sz="3600" b="1" i="0" dirty="0" smtClean="0">
                <a:solidFill>
                  <a:srgbClr val="FF0000"/>
                </a:solidFill>
                <a:effectLst/>
                <a:latin typeface="Traditional Arabic"/>
              </a:rPr>
              <a:t>التفخيم </a:t>
            </a:r>
            <a:r>
              <a:rPr lang="ar-SA" sz="3600" b="1" i="0" dirty="0" smtClean="0">
                <a:solidFill>
                  <a:srgbClr val="0070C0"/>
                </a:solidFill>
                <a:effectLst/>
                <a:latin typeface="Traditional Arabic"/>
              </a:rPr>
              <a:t>و</a:t>
            </a:r>
            <a:r>
              <a:rPr lang="ar-SA" sz="3600" b="1" i="0" dirty="0" smtClean="0">
                <a:solidFill>
                  <a:srgbClr val="FF0000"/>
                </a:solidFill>
                <a:effectLst/>
                <a:latin typeface="Traditional Arabic"/>
              </a:rPr>
              <a:t>التسمين</a:t>
            </a:r>
            <a:r>
              <a:rPr lang="ar-SA" sz="3600" b="1" i="0" dirty="0" smtClean="0">
                <a:solidFill>
                  <a:srgbClr val="0070C0"/>
                </a:solidFill>
                <a:effectLst/>
                <a:latin typeface="Traditional Arabic"/>
              </a:rPr>
              <a:t> و</a:t>
            </a:r>
            <a:r>
              <a:rPr lang="ar-SA" sz="3600" b="1" i="0" dirty="0" smtClean="0">
                <a:solidFill>
                  <a:srgbClr val="FF0000"/>
                </a:solidFill>
                <a:effectLst/>
                <a:latin typeface="Traditional Arabic"/>
              </a:rPr>
              <a:t>التغليظ  </a:t>
            </a:r>
            <a:r>
              <a:rPr lang="ar-SA" sz="3600" b="1" i="0" dirty="0" smtClean="0">
                <a:solidFill>
                  <a:srgbClr val="0070C0"/>
                </a:solidFill>
                <a:effectLst/>
                <a:latin typeface="Traditional Arabic"/>
              </a:rPr>
              <a:t>ألفاظ مترادفة بمعنى واحد.</a:t>
            </a:r>
            <a:endParaRPr lang="ar-SA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9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152128"/>
          </a:xfrm>
        </p:spPr>
        <p:txBody>
          <a:bodyPr/>
          <a:lstStyle/>
          <a:p>
            <a:r>
              <a:rPr lang="ar-SA" sz="4800" b="1" dirty="0" smtClean="0">
                <a:solidFill>
                  <a:srgbClr val="C00000"/>
                </a:solidFill>
              </a:rPr>
              <a:t>حكمُ اللَّامِ:</a:t>
            </a:r>
            <a:endParaRPr lang="ar-SA" sz="48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pPr marL="0" indent="0">
              <a:buNone/>
            </a:pPr>
            <a:r>
              <a:rPr lang="ar-SA" sz="3600" b="1" i="0" dirty="0" smtClean="0">
                <a:solidFill>
                  <a:srgbClr val="C00000"/>
                </a:solidFill>
                <a:effectLst/>
                <a:latin typeface="Traditional Arabic"/>
              </a:rPr>
              <a:t>(اللام المتحركة)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الأصل فيها الترقيق؛ لأنها من حروف </a:t>
            </a:r>
            <a:r>
              <a:rPr lang="ar-SA" sz="3600" b="1" i="0" dirty="0" err="1" smtClean="0">
                <a:solidFill>
                  <a:srgbClr val="222222"/>
                </a:solidFill>
                <a:effectLst/>
                <a:latin typeface="Traditional Arabic"/>
              </a:rPr>
              <a:t>الاستفال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 مهما كانت مفتوحة، أو مكسورة، أو مضمومة، </a:t>
            </a:r>
            <a:r>
              <a:rPr lang="ar-SA" sz="3600" b="1" i="0" dirty="0" smtClean="0">
                <a:solidFill>
                  <a:srgbClr val="FF0000"/>
                </a:solidFill>
                <a:effectLst/>
                <a:latin typeface="Traditional Arabic"/>
              </a:rPr>
              <a:t>ولا تفخم إلا في لفظ الجلالة(الله) 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وذلك في حالتين:</a:t>
            </a: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الأولى: 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إذا وقعت بعد فتح مثل: {قَالَ اللَّهُ}، {رَسُولَ اللَّهِ}.</a:t>
            </a:r>
            <a:r>
              <a:rPr lang="ar-SA" sz="3600" b="1" dirty="0" smtClean="0">
                <a:solidFill>
                  <a:srgbClr val="00B0F0"/>
                </a:solidFill>
              </a:rPr>
              <a:t/>
            </a:r>
            <a:br>
              <a:rPr lang="ar-SA" sz="3600" b="1" dirty="0" smtClean="0">
                <a:solidFill>
                  <a:srgbClr val="00B0F0"/>
                </a:solidFill>
              </a:rPr>
            </a:b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الثانية: 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إذا وقعت بعد ضم مثل: {عَبْدُ اللَّهِ}، {قَالُوا اللَّهُمَّ}.</a:t>
            </a:r>
            <a:endParaRPr lang="ar-SA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25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620688"/>
            <a:ext cx="7772400" cy="5475312"/>
          </a:xfrm>
        </p:spPr>
        <p:txBody>
          <a:bodyPr/>
          <a:lstStyle/>
          <a:p>
            <a:pPr marL="0" indent="0">
              <a:buNone/>
            </a:pP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أما إذا وقعت  </a:t>
            </a:r>
            <a:r>
              <a:rPr lang="ar-SA" sz="4400" b="1" dirty="0" smtClean="0">
                <a:solidFill>
                  <a:srgbClr val="C00000"/>
                </a:solidFill>
                <a:latin typeface="Traditional Arabic"/>
              </a:rPr>
              <a:t>(</a:t>
            </a:r>
            <a:r>
              <a:rPr lang="ar-SA" sz="4400" b="1" dirty="0">
                <a:solidFill>
                  <a:srgbClr val="C00000"/>
                </a:solidFill>
                <a:latin typeface="Traditional Arabic"/>
              </a:rPr>
              <a:t>اللام المتحركة)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   </a:t>
            </a:r>
            <a:r>
              <a:rPr lang="ar-SA" sz="4400" b="1" i="0" dirty="0" smtClean="0">
                <a:solidFill>
                  <a:srgbClr val="00B0F0"/>
                </a:solidFill>
                <a:effectLst/>
                <a:latin typeface="Traditional Arabic"/>
              </a:rPr>
              <a:t>بعد كسر </a:t>
            </a:r>
            <a:r>
              <a:rPr lang="ar-SA" sz="4000" b="1" i="0" dirty="0" smtClean="0">
                <a:solidFill>
                  <a:srgbClr val="FF0000"/>
                </a:solidFill>
                <a:effectLst/>
                <a:latin typeface="Traditional Arabic"/>
              </a:rPr>
              <a:t>فحكمها الترقيق مطلقًا </a:t>
            </a: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سواء كانت الكسرة متصلة بها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 مثل</a:t>
            </a:r>
            <a:r>
              <a:rPr lang="ar-SA" sz="4000" b="1" dirty="0" smtClean="0">
                <a:solidFill>
                  <a:srgbClr val="222222"/>
                </a:solidFill>
                <a:latin typeface="Traditional Arabic"/>
              </a:rPr>
              <a:t>: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  </a:t>
            </a:r>
            <a:r>
              <a:rPr lang="ar-SA" sz="4000" b="1" dirty="0">
                <a:solidFill>
                  <a:srgbClr val="00B0F0"/>
                </a:solidFill>
                <a:latin typeface="Traditional Arabic"/>
              </a:rPr>
              <a:t>{لِلَّه} 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،</a:t>
            </a: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 أم منفصلة عنها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 مثل</a:t>
            </a:r>
            <a:r>
              <a:rPr lang="ar-SA" sz="4000" b="1" dirty="0" smtClean="0">
                <a:solidFill>
                  <a:srgbClr val="222222"/>
                </a:solidFill>
                <a:latin typeface="Traditional Arabic"/>
              </a:rPr>
              <a:t>: </a:t>
            </a:r>
            <a:r>
              <a:rPr lang="ar-SA" sz="4000" b="1" dirty="0" smtClean="0">
                <a:solidFill>
                  <a:srgbClr val="00B0F0"/>
                </a:solidFill>
                <a:latin typeface="Traditional Arabic"/>
              </a:rPr>
              <a:t>{</a:t>
            </a:r>
            <a:r>
              <a:rPr lang="ar-SA" sz="4000" b="1" dirty="0">
                <a:solidFill>
                  <a:srgbClr val="00B0F0"/>
                </a:solidFill>
                <a:latin typeface="Traditional Arabic"/>
              </a:rPr>
              <a:t>بسمِ الله}</a:t>
            </a:r>
            <a:r>
              <a:rPr lang="ar-SA" sz="4000" b="1" i="0" dirty="0" smtClean="0">
                <a:solidFill>
                  <a:srgbClr val="00B0F0"/>
                </a:solidFill>
                <a:effectLst/>
                <a:latin typeface="Traditional Arabic"/>
              </a:rPr>
              <a:t> 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، وسواء كانت أصلية 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مثل</a:t>
            </a:r>
            <a:r>
              <a:rPr lang="ar-SA" sz="4000" b="1" dirty="0" smtClean="0">
                <a:solidFill>
                  <a:srgbClr val="222222"/>
                </a:solidFill>
                <a:latin typeface="Traditional Arabic"/>
              </a:rPr>
              <a:t>: </a:t>
            </a:r>
            <a:r>
              <a:rPr lang="ar-SA" sz="4000" b="1" dirty="0" smtClean="0">
                <a:solidFill>
                  <a:srgbClr val="00B0F0"/>
                </a:solidFill>
                <a:latin typeface="Traditional Arabic"/>
              </a:rPr>
              <a:t>{من عند </a:t>
            </a:r>
            <a:r>
              <a:rPr lang="ar-SA" sz="4000" b="1" dirty="0">
                <a:solidFill>
                  <a:srgbClr val="00B0F0"/>
                </a:solidFill>
                <a:latin typeface="Traditional Arabic"/>
              </a:rPr>
              <a:t>الله</a:t>
            </a:r>
            <a:r>
              <a:rPr lang="ar-SA" sz="4000" b="1" dirty="0" smtClean="0">
                <a:solidFill>
                  <a:srgbClr val="00B0F0"/>
                </a:solidFill>
                <a:latin typeface="Traditional Arabic"/>
              </a:rPr>
              <a:t>}</a:t>
            </a:r>
          </a:p>
          <a:p>
            <a:pPr marL="0" indent="0">
              <a:buNone/>
            </a:pPr>
            <a:r>
              <a:rPr lang="ar-SA" sz="4000" b="1" dirty="0" smtClean="0">
                <a:solidFill>
                  <a:srgbClr val="00B0F0"/>
                </a:solidFill>
                <a:latin typeface="Traditional Arabic"/>
              </a:rPr>
              <a:t> 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أم عارضة مثل: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4000" b="1" dirty="0">
                <a:solidFill>
                  <a:srgbClr val="00B0F0"/>
                </a:solidFill>
                <a:latin typeface="Traditional Arabic"/>
              </a:rPr>
              <a:t>{قُلِ اللَّهُمَّ} </a:t>
            </a:r>
            <a:r>
              <a:rPr lang="ar-SA" sz="4000" b="1" dirty="0" smtClean="0">
                <a:solidFill>
                  <a:srgbClr val="00B0F0"/>
                </a:solidFill>
                <a:latin typeface="Traditional Arabic"/>
              </a:rPr>
              <a:t>،</a:t>
            </a:r>
            <a:r>
              <a:rPr lang="ar-SA" sz="4000" b="1" i="0" dirty="0" smtClean="0">
                <a:solidFill>
                  <a:srgbClr val="00B0F0"/>
                </a:solidFill>
                <a:effectLst/>
                <a:latin typeface="Traditional Arabic"/>
              </a:rPr>
              <a:t>{أَحَدٌ، اللَّهُ الصَّمَدُ}.</a:t>
            </a:r>
            <a:endParaRPr lang="ar-SA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26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5400" b="1" dirty="0">
                <a:solidFill>
                  <a:srgbClr val="C00000"/>
                </a:solidFill>
                <a:latin typeface="Traditional Arabic"/>
                <a:ea typeface="+mn-ea"/>
              </a:rPr>
              <a:t>حكمُ الرَّاءِ:</a:t>
            </a:r>
            <a:endParaRPr lang="ar-SA" sz="7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الراء الواردة في القرآن الكريم لها أربع حالات:</a:t>
            </a:r>
          </a:p>
          <a:p>
            <a:pPr marL="0" indent="0">
              <a:buNone/>
            </a:pPr>
            <a:r>
              <a:rPr lang="ar-SA" sz="2400" dirty="0" smtClean="0">
                <a:solidFill>
                  <a:srgbClr val="222222"/>
                </a:solidFill>
                <a:latin typeface="Traditional Arabic"/>
              </a:rPr>
              <a:t>يتبع تفصيلها.....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17849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ar-SA" b="1" i="0" dirty="0" smtClean="0">
              <a:solidFill>
                <a:srgbClr val="222222"/>
              </a:solidFill>
              <a:effectLst/>
              <a:latin typeface="Traditional Arabic"/>
            </a:endParaRP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والترقيق لغة: </a:t>
            </a:r>
            <a:r>
              <a:rPr lang="ar-SA" sz="3600" b="1" i="0" dirty="0" smtClean="0">
                <a:solidFill>
                  <a:srgbClr val="0070C0"/>
                </a:solidFill>
                <a:effectLst/>
                <a:latin typeface="Traditional Arabic"/>
              </a:rPr>
              <a:t>التنحيف.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واصطلاحًا: </a:t>
            </a:r>
            <a:r>
              <a:rPr lang="ar-SA" sz="3600" b="1" i="0" dirty="0" smtClean="0">
                <a:solidFill>
                  <a:srgbClr val="0070C0"/>
                </a:solidFill>
                <a:effectLst/>
                <a:latin typeface="Traditional Arabic"/>
              </a:rPr>
              <a:t>عبارة عن نحول يدخل على صوت الحرف عند النطق به فلا يمتلئ الفم بصداه.</a:t>
            </a:r>
          </a:p>
          <a:p>
            <a:pPr marL="0" indent="0">
              <a:buNone/>
            </a:pPr>
            <a:endParaRPr lang="ar-SA" sz="3600" b="1" dirty="0">
              <a:solidFill>
                <a:srgbClr val="0070C0"/>
              </a:solidFill>
              <a:latin typeface="Traditional Arabic"/>
            </a:endParaRPr>
          </a:p>
          <a:p>
            <a:pPr marL="0" indent="0">
              <a:buNone/>
            </a:pPr>
            <a:r>
              <a:rPr lang="ar-SA" sz="3600" b="1" dirty="0" smtClean="0">
                <a:solidFill>
                  <a:srgbClr val="0070C0"/>
                </a:solidFill>
                <a:latin typeface="Traditional Arabic"/>
              </a:rPr>
              <a:t> ** وعلى هذا فالحروف الهجائية ثلاثة أقسام:</a:t>
            </a:r>
            <a:endParaRPr lang="ar-SA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17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561721"/>
              </p:ext>
            </p:extLst>
          </p:nvPr>
        </p:nvGraphicFramePr>
        <p:xfrm>
          <a:off x="457200" y="404813"/>
          <a:ext cx="8229600" cy="611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b="1" dirty="0">
                <a:solidFill>
                  <a:srgbClr val="A52A2A"/>
                </a:solidFill>
                <a:latin typeface="Traditional Arabic"/>
                <a:ea typeface="+mn-ea"/>
                <a:cs typeface="Arial"/>
              </a:rPr>
              <a:t>الحروف التي تفخم دائما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حروف الاستعلاء السبعة المجموعة في </a:t>
            </a:r>
            <a:r>
              <a:rPr lang="ar-SA" sz="4400" b="1" dirty="0" smtClean="0">
                <a:solidFill>
                  <a:srgbClr val="FF0000"/>
                </a:solidFill>
                <a:latin typeface="Traditional Arabic"/>
              </a:rPr>
              <a:t>( </a:t>
            </a:r>
            <a:r>
              <a:rPr lang="ar-SA" sz="4400" b="1" i="0" dirty="0" smtClean="0">
                <a:solidFill>
                  <a:srgbClr val="FF0000"/>
                </a:solidFill>
                <a:effectLst/>
                <a:latin typeface="Traditional Arabic"/>
              </a:rPr>
              <a:t>خص ضغط قظ) 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وهذه الحروف تتفاوت قوة وضعفًا تبعًا لما تتصف به من صفات قوية أو ضعيفة، لذا تجد أحرف الإطباق الأربعة </a:t>
            </a:r>
            <a:r>
              <a:rPr lang="ar-SA" sz="4000" b="1" i="0" dirty="0" smtClean="0">
                <a:solidFill>
                  <a:srgbClr val="00B0F0"/>
                </a:solidFill>
                <a:effectLst/>
                <a:latin typeface="Traditional Arabic"/>
              </a:rPr>
              <a:t>أقوى حروف الاستعلاء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sz="4000" b="1" i="0" dirty="0" smtClean="0">
                <a:solidFill>
                  <a:srgbClr val="00B0F0"/>
                </a:solidFill>
                <a:effectLst/>
                <a:latin typeface="Traditional Arabic"/>
              </a:rPr>
              <a:t>تفخيمًا</a:t>
            </a: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b="1" i="0" dirty="0" smtClean="0">
                <a:solidFill>
                  <a:srgbClr val="00B050"/>
                </a:solidFill>
                <a:effectLst/>
                <a:latin typeface="Traditional Arabic"/>
              </a:rPr>
              <a:t>وترتيب هذه الأحرف السبعة من حيث القوة والضعف 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كما يلي: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427424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0" y="1054100"/>
            <a:ext cx="609600" cy="698500"/>
          </a:xfrm>
          <a:prstGeom prst="rect">
            <a:avLst/>
          </a:prstGeom>
          <a:solidFill>
            <a:schemeClr val="bg1"/>
          </a:solidFill>
          <a:ln w="57150">
            <a:solidFill>
              <a:srgbClr val="FFCC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3600" b="1">
                <a:solidFill>
                  <a:srgbClr val="CC0000"/>
                </a:solidFill>
                <a:cs typeface="Simplified Arabic" pitchFamily="18" charset="-78"/>
              </a:rPr>
              <a:t>ط</a:t>
            </a:r>
            <a:endParaRPr lang="en-US" altLang="ar-SA" sz="3600" b="1">
              <a:solidFill>
                <a:srgbClr val="CC0000"/>
              </a:solidFill>
              <a:cs typeface="Simplified Arabic" pitchFamily="18" charset="-78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76256" y="1765243"/>
            <a:ext cx="609600" cy="698500"/>
          </a:xfrm>
          <a:prstGeom prst="rect">
            <a:avLst/>
          </a:prstGeom>
          <a:solidFill>
            <a:schemeClr val="bg1"/>
          </a:solidFill>
          <a:ln w="57150">
            <a:solidFill>
              <a:srgbClr val="FFCC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3600" b="1" dirty="0">
                <a:solidFill>
                  <a:srgbClr val="CC0000"/>
                </a:solidFill>
                <a:cs typeface="Simplified Arabic" pitchFamily="18" charset="-78"/>
              </a:rPr>
              <a:t>ض</a:t>
            </a:r>
            <a:endParaRPr lang="en-US" altLang="ar-SA" sz="3600" b="1" dirty="0">
              <a:solidFill>
                <a:srgbClr val="CC0000"/>
              </a:solidFill>
              <a:cs typeface="Simplified Arabic" pitchFamily="18" charset="-78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084168" y="2348880"/>
            <a:ext cx="609600" cy="698500"/>
          </a:xfrm>
          <a:prstGeom prst="rect">
            <a:avLst/>
          </a:prstGeom>
          <a:solidFill>
            <a:schemeClr val="bg1"/>
          </a:solidFill>
          <a:ln w="57150">
            <a:solidFill>
              <a:srgbClr val="FFCC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3600" b="1" dirty="0">
                <a:solidFill>
                  <a:srgbClr val="CC0000"/>
                </a:solidFill>
                <a:cs typeface="Simplified Arabic" pitchFamily="18" charset="-78"/>
              </a:rPr>
              <a:t>ص</a:t>
            </a:r>
            <a:endParaRPr lang="en-US" altLang="ar-SA" sz="3600" b="1" dirty="0">
              <a:solidFill>
                <a:srgbClr val="CC0000"/>
              </a:solidFill>
              <a:cs typeface="Simplified Arabic" pitchFamily="18" charset="-78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292080" y="2770081"/>
            <a:ext cx="609600" cy="698500"/>
          </a:xfrm>
          <a:prstGeom prst="rect">
            <a:avLst/>
          </a:prstGeom>
          <a:solidFill>
            <a:schemeClr val="bg1"/>
          </a:solidFill>
          <a:ln w="57150">
            <a:solidFill>
              <a:srgbClr val="FFCC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3600" b="1">
                <a:solidFill>
                  <a:srgbClr val="CC0000"/>
                </a:solidFill>
                <a:cs typeface="Simplified Arabic" pitchFamily="18" charset="-78"/>
              </a:rPr>
              <a:t>ظ</a:t>
            </a:r>
            <a:endParaRPr lang="en-US" altLang="ar-SA" sz="3600" b="1">
              <a:solidFill>
                <a:srgbClr val="CC0000"/>
              </a:solidFill>
              <a:cs typeface="Simplified Arabic" pitchFamily="18" charset="-78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572000" y="3118998"/>
            <a:ext cx="609600" cy="698500"/>
          </a:xfrm>
          <a:prstGeom prst="rect">
            <a:avLst/>
          </a:prstGeom>
          <a:solidFill>
            <a:schemeClr val="bg1"/>
          </a:solidFill>
          <a:ln w="57150">
            <a:solidFill>
              <a:srgbClr val="FFCC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3600" b="1">
                <a:solidFill>
                  <a:srgbClr val="CC0000"/>
                </a:solidFill>
                <a:cs typeface="Simplified Arabic" pitchFamily="18" charset="-78"/>
              </a:rPr>
              <a:t>ق</a:t>
            </a:r>
            <a:endParaRPr lang="en-US" altLang="ar-SA" sz="3600" b="1">
              <a:solidFill>
                <a:srgbClr val="CC0000"/>
              </a:solidFill>
              <a:cs typeface="Simplified Arabic" pitchFamily="18" charset="-78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707904" y="3468248"/>
            <a:ext cx="609600" cy="698500"/>
          </a:xfrm>
          <a:prstGeom prst="rect">
            <a:avLst/>
          </a:prstGeom>
          <a:solidFill>
            <a:schemeClr val="bg1"/>
          </a:solidFill>
          <a:ln w="57150">
            <a:solidFill>
              <a:srgbClr val="FFCC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3600" b="1">
                <a:solidFill>
                  <a:srgbClr val="CC0000"/>
                </a:solidFill>
                <a:cs typeface="Simplified Arabic" pitchFamily="18" charset="-78"/>
              </a:rPr>
              <a:t>غ</a:t>
            </a:r>
            <a:endParaRPr lang="en-US" altLang="ar-SA" sz="3600" b="1">
              <a:solidFill>
                <a:srgbClr val="CC0000"/>
              </a:solidFill>
              <a:cs typeface="Simplified Arabic" pitchFamily="18" charset="-78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915816" y="3873500"/>
            <a:ext cx="609600" cy="698500"/>
          </a:xfrm>
          <a:prstGeom prst="rect">
            <a:avLst/>
          </a:prstGeom>
          <a:solidFill>
            <a:schemeClr val="bg1"/>
          </a:solidFill>
          <a:ln w="57150">
            <a:solidFill>
              <a:srgbClr val="FFCC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3600" b="1">
                <a:solidFill>
                  <a:srgbClr val="CC0000"/>
                </a:solidFill>
                <a:cs typeface="Simplified Arabic" pitchFamily="18" charset="-78"/>
              </a:rPr>
              <a:t>خ</a:t>
            </a:r>
            <a:endParaRPr lang="en-US" altLang="ar-SA" sz="3600" b="1">
              <a:solidFill>
                <a:srgbClr val="CC0000"/>
              </a:solidFill>
              <a:cs typeface="Simplified Arabic" pitchFamily="18" charset="-78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914400" y="4770438"/>
            <a:ext cx="73152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Times New Roman (Arabic)" charset="0"/>
                <a:cs typeface="Times New Roman (Arabic)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ar-SA" altLang="ar-SA" sz="3200" b="1" dirty="0">
                <a:solidFill>
                  <a:srgbClr val="003366"/>
                </a:solidFill>
                <a:cs typeface="Simplified Arabic" pitchFamily="18" charset="-78"/>
              </a:rPr>
              <a:t>فأعلاها ( الطاء ) لاتصافها بكل صفات القوة – وأدناها ( الخاء ) لاتصافها بكل صفات الضعف ماعدا صفة الاستعلاء </a:t>
            </a:r>
            <a:endParaRPr lang="en-US" altLang="ar-SA" sz="3200" b="1" dirty="0">
              <a:solidFill>
                <a:srgbClr val="003366"/>
              </a:solidFill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29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 autoUpdateAnimBg="0"/>
      <p:bldP spid="18438" grpId="0" animBg="1" autoUpdateAnimBg="0"/>
      <p:bldP spid="18439" grpId="0" animBg="1" autoUpdateAnimBg="0"/>
      <p:bldP spid="18440" grpId="0" animBg="1" autoUpdateAnimBg="0"/>
      <p:bldP spid="18441" grpId="0" animBg="1" autoUpdateAnimBg="0"/>
      <p:bldP spid="18442" grpId="0" animBg="1" autoUpdateAnimBg="0"/>
      <p:bldP spid="18443" grpId="0" animBg="1" autoUpdateAnimBg="0"/>
      <p:bldP spid="1844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08112"/>
          </a:xfrm>
        </p:spPr>
        <p:txBody>
          <a:bodyPr/>
          <a:lstStyle/>
          <a:p>
            <a:pPr lvl="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ar-SA" altLang="ar-SA" sz="3600" b="1" kern="1200" dirty="0">
                <a:solidFill>
                  <a:srgbClr val="00B050"/>
                </a:solidFill>
                <a:ea typeface="+mn-ea"/>
                <a:cs typeface="Simplified Arabic" pitchFamily="18" charset="-78"/>
              </a:rPr>
              <a:t>أما مراتب التفخيم لهذه الحروف فخمس:</a:t>
            </a:r>
            <a:r>
              <a:rPr lang="en-US" altLang="ar-SA" sz="3600" b="1" kern="1200" dirty="0">
                <a:solidFill>
                  <a:srgbClr val="00B050"/>
                </a:solidFill>
                <a:ea typeface="+mn-ea"/>
                <a:cs typeface="Simplified Arabic" pitchFamily="18" charset="-78"/>
              </a:rPr>
              <a:t/>
            </a:r>
            <a:br>
              <a:rPr lang="en-US" altLang="ar-SA" sz="3600" b="1" kern="1200" dirty="0">
                <a:solidFill>
                  <a:srgbClr val="00B050"/>
                </a:solidFill>
                <a:ea typeface="+mn-ea"/>
                <a:cs typeface="Simplified Arabic" pitchFamily="18" charset="-78"/>
              </a:rPr>
            </a:b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557033"/>
              </p:ext>
            </p:extLst>
          </p:nvPr>
        </p:nvGraphicFramePr>
        <p:xfrm>
          <a:off x="685800" y="1125538"/>
          <a:ext cx="7772400" cy="49987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574914"/>
                <a:gridCol w="3606686"/>
                <a:gridCol w="2590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الأولى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الثانية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مفتوح بعده ألف </a:t>
                      </a: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Simplified Arabic" pitchFamily="18" charset="-78"/>
                      </a:endParaRPr>
                    </a:p>
                    <a:p>
                      <a:pPr rtl="1"/>
                      <a:r>
                        <a:rPr kumimoji="0" lang="ar-S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Simplified Arabic" pitchFamily="18" charset="-78"/>
                        </a:rPr>
                        <a:t>   </a:t>
                      </a:r>
                    </a:p>
                    <a:p>
                      <a:pPr rtl="1"/>
                      <a:r>
                        <a:rPr kumimoji="0" lang="ar-S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Simplified Arabic" pitchFamily="18" charset="-78"/>
                        </a:rPr>
                        <a:t> </a:t>
                      </a:r>
                      <a:r>
                        <a:rPr kumimoji="0" lang="ar-SA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Simplified Arabic" pitchFamily="18" charset="-78"/>
                        </a:rPr>
                        <a:t>مفتوح ليس </a:t>
                      </a:r>
                      <a:r>
                        <a:rPr kumimoji="0" lang="ar-SA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بعده ألف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600" b="1" i="0" dirty="0" smtClean="0">
                          <a:solidFill>
                            <a:srgbClr val="222222"/>
                          </a:solidFill>
                          <a:effectLst/>
                          <a:latin typeface="Traditional Arabic"/>
                        </a:rPr>
                        <a:t>{قَالَ} </a:t>
                      </a:r>
                    </a:p>
                    <a:p>
                      <a:pPr rtl="1"/>
                      <a:endParaRPr lang="ar-SA" sz="3600" b="1" i="0" dirty="0" smtClean="0">
                        <a:solidFill>
                          <a:srgbClr val="222222"/>
                        </a:solidFill>
                        <a:effectLst/>
                        <a:latin typeface="Traditional Arabic"/>
                      </a:endParaRPr>
                    </a:p>
                    <a:p>
                      <a:pPr rtl="1"/>
                      <a:r>
                        <a:rPr lang="ar-SA" sz="3600" b="1" i="0" dirty="0" smtClean="0">
                          <a:solidFill>
                            <a:srgbClr val="222222"/>
                          </a:solidFill>
                          <a:effectLst/>
                          <a:latin typeface="Traditional Arabic"/>
                        </a:rPr>
                        <a:t>{خَلَقَكُمْ}</a:t>
                      </a:r>
                    </a:p>
                    <a:p>
                      <a:pPr rtl="1"/>
                      <a:endParaRPr lang="ar-SA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الثالثة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Simplified Arabic" pitchFamily="18" charset="-78"/>
                        </a:rPr>
                        <a:t>     مضموم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600" b="1" i="0" dirty="0" smtClean="0">
                          <a:solidFill>
                            <a:srgbClr val="222222"/>
                          </a:solidFill>
                          <a:effectLst/>
                          <a:latin typeface="Traditional Arabic"/>
                        </a:rPr>
                        <a:t>{يَقُول}</a:t>
                      </a:r>
                      <a:endParaRPr lang="ar-SA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الرابعة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Simplified Arabic" pitchFamily="18" charset="-78"/>
                        </a:rPr>
                        <a:t>     ساكن  </a:t>
                      </a: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600" b="1" i="0" dirty="0" smtClean="0">
                          <a:solidFill>
                            <a:srgbClr val="222222"/>
                          </a:solidFill>
                          <a:effectLst/>
                          <a:latin typeface="Traditional Arabic"/>
                        </a:rPr>
                        <a:t>{فَيَقْتُلُونَ وَيُقْتَلُونَ}</a:t>
                      </a:r>
                      <a:endParaRPr lang="ar-SA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الخامسة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Simplified Arabic" pitchFamily="18" charset="-78"/>
                        </a:rPr>
                        <a:t>     مكسور</a:t>
                      </a: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Simplified Arabic" pitchFamily="18" charset="-78"/>
                      </a:endParaRPr>
                    </a:p>
                    <a:p>
                      <a:pPr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600" b="1" i="0" dirty="0" smtClean="0">
                          <a:solidFill>
                            <a:srgbClr val="222222"/>
                          </a:solidFill>
                          <a:effectLst/>
                          <a:latin typeface="Traditional Arabic"/>
                        </a:rPr>
                        <a:t>{قِيلَ} </a:t>
                      </a:r>
                      <a:endParaRPr lang="ar-SA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77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000" b="1" dirty="0" smtClean="0">
                <a:solidFill>
                  <a:srgbClr val="A52A2A"/>
                </a:solidFill>
                <a:latin typeface="Traditional Arabic"/>
                <a:ea typeface="+mn-ea"/>
              </a:rPr>
              <a:t>الحروف </a:t>
            </a:r>
            <a:r>
              <a:rPr lang="ar-SA" sz="6000" b="1" dirty="0">
                <a:solidFill>
                  <a:srgbClr val="A52A2A"/>
                </a:solidFill>
                <a:latin typeface="Traditional Arabic"/>
                <a:ea typeface="+mn-ea"/>
              </a:rPr>
              <a:t>التي ترقق دائما</a:t>
            </a:r>
            <a:endParaRPr lang="ar-SA" sz="8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sz="5400" b="1" i="0" dirty="0" smtClean="0">
                <a:solidFill>
                  <a:srgbClr val="222222"/>
                </a:solidFill>
                <a:effectLst/>
                <a:latin typeface="Traditional Arabic"/>
              </a:rPr>
              <a:t>حروف </a:t>
            </a:r>
            <a:r>
              <a:rPr lang="ar-SA" sz="5400" b="1" i="0" dirty="0" err="1" smtClean="0">
                <a:solidFill>
                  <a:srgbClr val="222222"/>
                </a:solidFill>
                <a:effectLst/>
                <a:latin typeface="Traditional Arabic"/>
              </a:rPr>
              <a:t>الاستفال</a:t>
            </a:r>
            <a:r>
              <a:rPr lang="ar-SA" sz="5400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</a:p>
          <a:p>
            <a:pPr marL="0" indent="0">
              <a:buNone/>
            </a:pPr>
            <a:r>
              <a:rPr lang="ar-SA" sz="4400" b="1" i="0" dirty="0" smtClean="0">
                <a:solidFill>
                  <a:srgbClr val="222222"/>
                </a:solidFill>
                <a:effectLst/>
                <a:latin typeface="Traditional Arabic"/>
              </a:rPr>
              <a:t>السابق ذكرها في باب الصفات </a:t>
            </a:r>
          </a:p>
          <a:p>
            <a:pPr marL="0" indent="0">
              <a:buNone/>
            </a:pPr>
            <a:r>
              <a:rPr lang="ar-SA" sz="5400" b="1" i="0" dirty="0" smtClean="0">
                <a:solidFill>
                  <a:srgbClr val="FF0000"/>
                </a:solidFill>
                <a:effectLst/>
                <a:latin typeface="Traditional Arabic"/>
              </a:rPr>
              <a:t>ما عدا: </a:t>
            </a:r>
          </a:p>
          <a:p>
            <a:pPr marL="0" indent="0">
              <a:buNone/>
            </a:pPr>
            <a:r>
              <a:rPr lang="ar-SA" sz="5400" b="1" i="0" dirty="0" smtClean="0">
                <a:solidFill>
                  <a:srgbClr val="00B050"/>
                </a:solidFill>
                <a:effectLst/>
                <a:latin typeface="Traditional Arabic"/>
              </a:rPr>
              <a:t>الألف</a:t>
            </a:r>
            <a:r>
              <a:rPr lang="ar-SA" sz="5400" b="1" i="0" dirty="0" smtClean="0">
                <a:solidFill>
                  <a:srgbClr val="222222"/>
                </a:solidFill>
                <a:effectLst/>
                <a:latin typeface="Traditional Arabic"/>
              </a:rPr>
              <a:t> و</a:t>
            </a:r>
            <a:r>
              <a:rPr lang="ar-SA" sz="5400" b="1" i="0" dirty="0" smtClean="0">
                <a:solidFill>
                  <a:srgbClr val="FFC000"/>
                </a:solidFill>
                <a:effectLst/>
                <a:latin typeface="Traditional Arabic"/>
              </a:rPr>
              <a:t>اللام</a:t>
            </a:r>
            <a:r>
              <a:rPr lang="ar-SA" sz="5400" b="1" i="0" dirty="0" smtClean="0">
                <a:solidFill>
                  <a:srgbClr val="222222"/>
                </a:solidFill>
                <a:effectLst/>
                <a:latin typeface="Traditional Arabic"/>
              </a:rPr>
              <a:t> و</a:t>
            </a:r>
            <a:r>
              <a:rPr lang="ar-SA" sz="5400" b="1" i="0" dirty="0" smtClean="0">
                <a:solidFill>
                  <a:srgbClr val="00B0F0"/>
                </a:solidFill>
                <a:effectLst/>
                <a:latin typeface="Traditional Arabic"/>
              </a:rPr>
              <a:t>الراء</a:t>
            </a:r>
            <a:r>
              <a:rPr lang="ar-SA" sz="5400" b="1" i="0" dirty="0" smtClean="0">
                <a:solidFill>
                  <a:srgbClr val="222222"/>
                </a:solidFill>
                <a:effectLst/>
                <a:latin typeface="Traditional Arabic"/>
              </a:rPr>
              <a:t>.</a:t>
            </a:r>
            <a:endParaRPr lang="ar-SA" sz="5400" dirty="0"/>
          </a:p>
        </p:txBody>
      </p:sp>
    </p:spTree>
    <p:extLst>
      <p:ext uri="{BB962C8B-B14F-4D97-AF65-F5344CB8AC3E}">
        <p14:creationId xmlns:p14="http://schemas.microsoft.com/office/powerpoint/2010/main" val="313235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b="1" dirty="0" smtClean="0">
                <a:solidFill>
                  <a:srgbClr val="A52A2A"/>
                </a:solidFill>
                <a:latin typeface="Traditional Arabic"/>
                <a:ea typeface="+mn-ea"/>
              </a:rPr>
              <a:t> </a:t>
            </a:r>
            <a:r>
              <a:rPr lang="ar-SA" sz="4800" b="1" dirty="0">
                <a:solidFill>
                  <a:srgbClr val="A52A2A"/>
                </a:solidFill>
                <a:latin typeface="Traditional Arabic"/>
                <a:ea typeface="+mn-ea"/>
              </a:rPr>
              <a:t>الحروف الدائرة بين الترقيق والتفخيم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000" b="1" i="0" dirty="0" smtClean="0">
                <a:solidFill>
                  <a:srgbClr val="C00000"/>
                </a:solidFill>
                <a:effectLst/>
                <a:latin typeface="Traditional Arabic"/>
              </a:rPr>
              <a:t>ما يرقق في بعض الأحوال ويفخَّم في بعضها الآخر 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وهو الأحرف الثلاثة المستثناة من حروف </a:t>
            </a:r>
            <a:r>
              <a:rPr lang="ar-SA" sz="4000" b="1" i="0" dirty="0" err="1" smtClean="0">
                <a:solidFill>
                  <a:srgbClr val="222222"/>
                </a:solidFill>
                <a:effectLst/>
                <a:latin typeface="Traditional Arabic"/>
              </a:rPr>
              <a:t>الاستفال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:</a:t>
            </a:r>
          </a:p>
          <a:p>
            <a:pPr marL="0" lvl="0" indent="0">
              <a:buNone/>
            </a:pPr>
            <a:r>
              <a:rPr lang="ar-SA" sz="4800" b="1" dirty="0" smtClean="0">
                <a:solidFill>
                  <a:srgbClr val="00B050"/>
                </a:solidFill>
                <a:latin typeface="Traditional Arabic"/>
              </a:rPr>
              <a:t>الألف</a:t>
            </a:r>
            <a:r>
              <a:rPr lang="ar-SA" sz="4800" b="1" dirty="0" smtClean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4800" b="1" dirty="0">
                <a:solidFill>
                  <a:srgbClr val="222222"/>
                </a:solidFill>
                <a:latin typeface="Traditional Arabic"/>
              </a:rPr>
              <a:t>و</a:t>
            </a:r>
            <a:r>
              <a:rPr lang="ar-SA" sz="4800" b="1" dirty="0">
                <a:solidFill>
                  <a:srgbClr val="FFC000"/>
                </a:solidFill>
                <a:latin typeface="Traditional Arabic"/>
              </a:rPr>
              <a:t>اللام</a:t>
            </a:r>
            <a:r>
              <a:rPr lang="ar-SA" sz="4800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4800" b="1" dirty="0" smtClean="0">
                <a:solidFill>
                  <a:srgbClr val="222222"/>
                </a:solidFill>
                <a:latin typeface="Traditional Arabic"/>
              </a:rPr>
              <a:t>و</a:t>
            </a:r>
            <a:r>
              <a:rPr lang="ar-SA" sz="4800" b="1" dirty="0" smtClean="0">
                <a:solidFill>
                  <a:srgbClr val="00B0F0"/>
                </a:solidFill>
                <a:latin typeface="Traditional Arabic"/>
              </a:rPr>
              <a:t>الراء</a:t>
            </a:r>
            <a:r>
              <a:rPr lang="ar-SA" sz="6600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4000" b="1" dirty="0" smtClean="0">
                <a:solidFill>
                  <a:srgbClr val="222222"/>
                </a:solidFill>
                <a:latin typeface="Traditional Arabic"/>
              </a:rPr>
              <a:t>.</a:t>
            </a:r>
          </a:p>
          <a:p>
            <a:pPr marL="0" lvl="0" indent="0">
              <a:buNone/>
            </a:pP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وإليك أحكامها مفصلة: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1871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b="1" dirty="0" smtClean="0">
                <a:solidFill>
                  <a:srgbClr val="C00000"/>
                </a:solidFill>
              </a:rPr>
              <a:t>حكمُ الأَلِفِ:</a:t>
            </a:r>
            <a:endParaRPr lang="ar-SA" sz="48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752528"/>
          </a:xfrm>
        </p:spPr>
        <p:txBody>
          <a:bodyPr/>
          <a:lstStyle/>
          <a:p>
            <a:pPr marL="0" lvl="0" indent="0">
              <a:buNone/>
            </a:pPr>
            <a:r>
              <a:rPr lang="ar-SA" dirty="0">
                <a:solidFill>
                  <a:srgbClr val="000000"/>
                </a:solidFill>
              </a:rPr>
              <a:t/>
            </a:r>
            <a:br>
              <a:rPr lang="ar-SA" dirty="0">
                <a:solidFill>
                  <a:srgbClr val="000000"/>
                </a:solidFill>
              </a:rPr>
            </a:br>
            <a:r>
              <a:rPr lang="ar-SA" b="1" dirty="0">
                <a:solidFill>
                  <a:srgbClr val="FF0000"/>
                </a:solidFill>
                <a:latin typeface="Traditional Arabic"/>
              </a:rPr>
              <a:t>الألف تابعة لما قبلها تفخيمًا وترقيقًا</a:t>
            </a:r>
            <a:r>
              <a:rPr lang="ar-SA" b="1" dirty="0">
                <a:solidFill>
                  <a:srgbClr val="222222"/>
                </a:solidFill>
                <a:latin typeface="Traditional Arabic"/>
              </a:rPr>
              <a:t>، وذلك عكس الغنة فإنها تابعة لما </a:t>
            </a:r>
            <a:r>
              <a:rPr lang="ar-SA" b="1" dirty="0" smtClean="0">
                <a:solidFill>
                  <a:srgbClr val="222222"/>
                </a:solidFill>
                <a:latin typeface="Traditional Arabic"/>
              </a:rPr>
              <a:t>بعدها</a:t>
            </a:r>
            <a:r>
              <a:rPr lang="ar-SA" sz="3600" b="1" dirty="0" smtClean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فإن كان الحرف الواقع قبل الألف من حروف الاستعلاء أو شبهه مثل: الراء المفخمة كانت الألف مفخمة مثل: {قَالَ}، {التَّرَاقِي}.</a:t>
            </a:r>
            <a:r>
              <a:rPr lang="ar-SA" sz="3600" dirty="0" smtClean="0">
                <a:solidFill>
                  <a:srgbClr val="00B0F0"/>
                </a:solidFill>
              </a:rPr>
              <a:t/>
            </a:r>
            <a:br>
              <a:rPr lang="ar-SA" sz="3600" dirty="0" smtClean="0">
                <a:solidFill>
                  <a:srgbClr val="00B0F0"/>
                </a:solidFill>
              </a:rPr>
            </a:br>
            <a:r>
              <a:rPr lang="ar-SA" sz="3600" b="1" i="0" dirty="0" smtClean="0">
                <a:solidFill>
                  <a:srgbClr val="00B050"/>
                </a:solidFill>
                <a:effectLst/>
                <a:latin typeface="Traditional Arabic"/>
              </a:rPr>
              <a:t>وإن كان ما قبلها من حروف </a:t>
            </a:r>
            <a:r>
              <a:rPr lang="ar-SA" sz="3600" b="1" i="0" dirty="0" err="1" smtClean="0">
                <a:solidFill>
                  <a:srgbClr val="00B050"/>
                </a:solidFill>
                <a:effectLst/>
                <a:latin typeface="Traditional Arabic"/>
              </a:rPr>
              <a:t>الاستفال</a:t>
            </a:r>
            <a:r>
              <a:rPr lang="ar-SA" sz="3600" b="1" i="0" dirty="0" smtClean="0">
                <a:solidFill>
                  <a:srgbClr val="00B050"/>
                </a:solidFill>
                <a:effectLst/>
                <a:latin typeface="Traditional Arabic"/>
              </a:rPr>
              <a:t> المتفق على ترقيقها فهي مرققة مثل: {الْكِتَابِ} وهذا ناتج عن كون الألف ليس فيه عمل عضو أصلا حتى يوصف بالتفخيم أو الترقيق</a:t>
            </a:r>
            <a:endParaRPr lang="ar-SA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8854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صميم افتراضي">
  <a:themeElements>
    <a:clrScheme name="تصميم افتراضي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277</Words>
  <Application>Microsoft Office PowerPoint</Application>
  <PresentationFormat>عرض على الشاشة (3:4)‏</PresentationFormat>
  <Paragraphs>62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12</vt:i4>
      </vt:variant>
    </vt:vector>
  </HeadingPairs>
  <TitlesOfParts>
    <vt:vector size="14" baseType="lpstr">
      <vt:lpstr>نسق Office</vt:lpstr>
      <vt:lpstr>تصميم افتراضي</vt:lpstr>
      <vt:lpstr>التفخيم والترقيق</vt:lpstr>
      <vt:lpstr>عرض تقديمي في PowerPoint</vt:lpstr>
      <vt:lpstr>عرض تقديمي في PowerPoint</vt:lpstr>
      <vt:lpstr>الحروف التي تفخم دائما</vt:lpstr>
      <vt:lpstr>عرض تقديمي في PowerPoint</vt:lpstr>
      <vt:lpstr>أما مراتب التفخيم لهذه الحروف فخمس: </vt:lpstr>
      <vt:lpstr>الحروف التي ترقق دائما</vt:lpstr>
      <vt:lpstr> الحروف الدائرة بين الترقيق والتفخيم</vt:lpstr>
      <vt:lpstr>حكمُ الأَلِفِ:</vt:lpstr>
      <vt:lpstr>حكمُ اللَّامِ:</vt:lpstr>
      <vt:lpstr>عرض تقديمي في PowerPoint</vt:lpstr>
      <vt:lpstr>حكمُ الرَّاءِ: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التفخيم والترقيق</dc:title>
  <dc:creator>USER</dc:creator>
  <cp:lastModifiedBy>USER</cp:lastModifiedBy>
  <cp:revision>11</cp:revision>
  <dcterms:created xsi:type="dcterms:W3CDTF">2018-10-28T18:20:55Z</dcterms:created>
  <dcterms:modified xsi:type="dcterms:W3CDTF">2018-10-28T20:03:53Z</dcterms:modified>
</cp:coreProperties>
</file>