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0233600" cy="40233600"/>
  <p:notesSz cx="7004050" cy="9283700"/>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008080"/>
    <a:srgbClr val="006666"/>
    <a:srgbClr val="FFFF99"/>
    <a:srgbClr val="FFFFCC"/>
    <a:srgbClr val="800000"/>
    <a:srgbClr val="990000"/>
    <a:srgbClr val="FFFFE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79" autoAdjust="0"/>
  </p:normalViewPr>
  <p:slideViewPr>
    <p:cSldViewPr>
      <p:cViewPr varScale="1">
        <p:scale>
          <a:sx n="15" d="100"/>
          <a:sy n="15" d="100"/>
        </p:scale>
        <p:origin x="-2454" y="-222"/>
      </p:cViewPr>
      <p:guideLst>
        <p:guide orient="horz" pos="12672"/>
        <p:guide pos="12672"/>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17838" y="12498388"/>
            <a:ext cx="34197925" cy="8624887"/>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6035675" y="22799675"/>
            <a:ext cx="28162250" cy="1028065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011363" y="1611313"/>
            <a:ext cx="36210875" cy="67056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2011363" y="9388475"/>
            <a:ext cx="36210875" cy="265509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9170313" y="1611313"/>
            <a:ext cx="9051925" cy="3432810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011363" y="1611313"/>
            <a:ext cx="27006550" cy="343281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011363" y="1611313"/>
            <a:ext cx="36210875" cy="67056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2011363" y="9388475"/>
            <a:ext cx="36210875" cy="265509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78175" y="25854025"/>
            <a:ext cx="34197925" cy="7989888"/>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178175" y="17052925"/>
            <a:ext cx="34197925" cy="88011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011363" y="1611313"/>
            <a:ext cx="36210875" cy="67056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2011363" y="9388475"/>
            <a:ext cx="18029237" cy="265509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0193000" y="9388475"/>
            <a:ext cx="18029238" cy="265509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11363" y="1611313"/>
            <a:ext cx="36210875" cy="67056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011363" y="9005888"/>
            <a:ext cx="17776825" cy="37528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011363" y="12758738"/>
            <a:ext cx="17776825" cy="231806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0437475" y="9005888"/>
            <a:ext cx="17784763" cy="37528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0437475" y="12758738"/>
            <a:ext cx="17784763" cy="231806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011363" y="1611313"/>
            <a:ext cx="36210875" cy="67056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11363" y="1601788"/>
            <a:ext cx="13236575" cy="6816725"/>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5730538" y="1601788"/>
            <a:ext cx="22491700" cy="34337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011363" y="8418513"/>
            <a:ext cx="13236575" cy="275209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86700" y="28163838"/>
            <a:ext cx="24139525" cy="3324225"/>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7886700" y="3595688"/>
            <a:ext cx="24139525" cy="24139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7886700" y="31488063"/>
            <a:ext cx="24139525" cy="472281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800000"/>
        </a:solidFill>
        <a:effectLst/>
      </p:bgPr>
    </p:bg>
    <p:spTree>
      <p:nvGrpSpPr>
        <p:cNvPr id="1" name=""/>
        <p:cNvGrpSpPr/>
        <p:nvPr/>
      </p:nvGrpSpPr>
      <p:grpSpPr>
        <a:xfrm>
          <a:off x="0" y="0"/>
          <a:ext cx="0" cy="0"/>
          <a:chOff x="0" y="0"/>
          <a:chExt cx="0" cy="0"/>
        </a:xfrm>
      </p:grpSpPr>
      <p:sp>
        <p:nvSpPr>
          <p:cNvPr id="1031" name="Rectangle 7"/>
          <p:cNvSpPr>
            <a:spLocks noChangeArrowheads="1"/>
          </p:cNvSpPr>
          <p:nvPr userDrawn="1"/>
        </p:nvSpPr>
        <p:spPr bwMode="auto">
          <a:xfrm>
            <a:off x="0" y="5483225"/>
            <a:ext cx="8410575" cy="34736088"/>
          </a:xfrm>
          <a:prstGeom prst="rect">
            <a:avLst/>
          </a:prstGeom>
          <a:gradFill rotWithShape="1">
            <a:gsLst>
              <a:gs pos="0">
                <a:srgbClr val="800000"/>
              </a:gs>
              <a:gs pos="100000">
                <a:srgbClr val="990000"/>
              </a:gs>
            </a:gsLst>
            <a:lin ang="0" scaled="1"/>
          </a:gradFill>
          <a:ln w="9525">
            <a:noFill/>
            <a:miter lim="800000"/>
            <a:headEnd/>
            <a:tailEnd/>
          </a:ln>
          <a:effectLst/>
        </p:spPr>
        <p:txBody>
          <a:bodyPr wrap="none" lIns="419070" tIns="209535" rIns="419070" bIns="419070"/>
          <a:lstStyle/>
          <a:p>
            <a:pPr algn="ctr" defTabSz="4022725"/>
            <a:endParaRPr lang="en-US" sz="4400">
              <a:latin typeface="Impact" pitchFamily="34" charset="0"/>
            </a:endParaRPr>
          </a:p>
        </p:txBody>
      </p:sp>
      <p:sp>
        <p:nvSpPr>
          <p:cNvPr id="1032" name="Rectangle 8"/>
          <p:cNvSpPr>
            <a:spLocks noChangeArrowheads="1"/>
          </p:cNvSpPr>
          <p:nvPr userDrawn="1"/>
        </p:nvSpPr>
        <p:spPr bwMode="auto">
          <a:xfrm>
            <a:off x="8408988" y="0"/>
            <a:ext cx="31810325" cy="5484813"/>
          </a:xfrm>
          <a:prstGeom prst="rect">
            <a:avLst/>
          </a:prstGeom>
          <a:gradFill rotWithShape="1">
            <a:gsLst>
              <a:gs pos="0">
                <a:srgbClr val="800000"/>
              </a:gs>
              <a:gs pos="100000">
                <a:srgbClr val="990000"/>
              </a:gs>
            </a:gsLst>
            <a:lin ang="5400000" scaled="1"/>
          </a:gradFill>
          <a:ln w="9525">
            <a:noFill/>
            <a:miter lim="800000"/>
            <a:headEnd/>
            <a:tailEnd/>
          </a:ln>
          <a:effectLst/>
        </p:spPr>
        <p:txBody>
          <a:bodyPr wrap="none" lIns="457200" tIns="457200" rIns="457200" bIns="457200"/>
          <a:lstStyle/>
          <a:p>
            <a:endParaRPr lang="en-US"/>
          </a:p>
        </p:txBody>
      </p:sp>
      <p:sp>
        <p:nvSpPr>
          <p:cNvPr id="1033" name="Rectangle 9"/>
          <p:cNvSpPr>
            <a:spLocks noChangeArrowheads="1"/>
          </p:cNvSpPr>
          <p:nvPr userDrawn="1"/>
        </p:nvSpPr>
        <p:spPr bwMode="auto">
          <a:xfrm>
            <a:off x="8408988" y="5483225"/>
            <a:ext cx="31810325" cy="34736088"/>
          </a:xfrm>
          <a:prstGeom prst="rect">
            <a:avLst/>
          </a:prstGeom>
          <a:solidFill>
            <a:srgbClr val="FFFFCC"/>
          </a:solidFill>
          <a:ln w="9525">
            <a:noFill/>
            <a:miter lim="800000"/>
            <a:headEnd/>
            <a:tailEnd/>
          </a:ln>
          <a:effectLst/>
        </p:spPr>
        <p:txBody>
          <a:bodyPr wrap="none" lIns="457200" tIns="457200" rIns="457200" bIns="457200"/>
          <a:lstStyle/>
          <a:p>
            <a:endParaRPr lang="en-US"/>
          </a:p>
        </p:txBody>
      </p:sp>
      <p:sp>
        <p:nvSpPr>
          <p:cNvPr id="1035" name="Line 11"/>
          <p:cNvSpPr>
            <a:spLocks noChangeShapeType="1"/>
          </p:cNvSpPr>
          <p:nvPr userDrawn="1"/>
        </p:nvSpPr>
        <p:spPr bwMode="auto">
          <a:xfrm>
            <a:off x="8408988" y="0"/>
            <a:ext cx="0" cy="40220900"/>
          </a:xfrm>
          <a:prstGeom prst="line">
            <a:avLst/>
          </a:prstGeom>
          <a:noFill/>
          <a:ln w="76200">
            <a:solidFill>
              <a:schemeClr val="tx1"/>
            </a:solidFill>
            <a:round/>
            <a:headEnd/>
            <a:tailEnd/>
          </a:ln>
          <a:effectLst/>
        </p:spPr>
        <p:txBody>
          <a:bodyPr/>
          <a:lstStyle/>
          <a:p>
            <a:endParaRPr lang="en-US"/>
          </a:p>
        </p:txBody>
      </p:sp>
      <p:sp>
        <p:nvSpPr>
          <p:cNvPr id="1036" name="Line 12"/>
          <p:cNvSpPr>
            <a:spLocks noChangeShapeType="1"/>
          </p:cNvSpPr>
          <p:nvPr userDrawn="1"/>
        </p:nvSpPr>
        <p:spPr bwMode="auto">
          <a:xfrm>
            <a:off x="0" y="5483225"/>
            <a:ext cx="40220900" cy="0"/>
          </a:xfrm>
          <a:prstGeom prst="line">
            <a:avLst/>
          </a:prstGeom>
          <a:noFill/>
          <a:ln w="76200">
            <a:solidFill>
              <a:schemeClr val="tx1"/>
            </a:solidFill>
            <a:round/>
            <a:headEnd/>
            <a:tailEnd/>
          </a:ln>
          <a:effectLst/>
        </p:spPr>
        <p:txBody>
          <a:bodyPr/>
          <a:lstStyle/>
          <a:p>
            <a:endParaRPr lang="en-US"/>
          </a:p>
        </p:txBody>
      </p:sp>
      <p:pic>
        <p:nvPicPr>
          <p:cNvPr id="1039" name="Picture 15" descr="PosterTemplateCopyright"/>
          <p:cNvPicPr>
            <a:picLocks noChangeAspect="1" noChangeArrowheads="1"/>
          </p:cNvPicPr>
          <p:nvPr userDrawn="1"/>
        </p:nvPicPr>
        <p:blipFill>
          <a:blip r:embed="rId13" cstate="print"/>
          <a:srcRect/>
          <a:stretch>
            <a:fillRect/>
          </a:stretch>
        </p:blipFill>
        <p:spPr bwMode="auto">
          <a:xfrm>
            <a:off x="2454275" y="39700200"/>
            <a:ext cx="3502025" cy="2952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022725" rtl="0" fontAlgn="base">
        <a:spcBef>
          <a:spcPct val="0"/>
        </a:spcBef>
        <a:spcAft>
          <a:spcPct val="0"/>
        </a:spcAft>
        <a:defRPr sz="19300">
          <a:solidFill>
            <a:schemeClr val="tx2"/>
          </a:solidFill>
          <a:latin typeface="+mj-lt"/>
          <a:ea typeface="+mj-ea"/>
          <a:cs typeface="+mj-cs"/>
        </a:defRPr>
      </a:lvl1pPr>
      <a:lvl2pPr algn="ctr" defTabSz="4022725" rtl="0" fontAlgn="base">
        <a:spcBef>
          <a:spcPct val="0"/>
        </a:spcBef>
        <a:spcAft>
          <a:spcPct val="0"/>
        </a:spcAft>
        <a:defRPr sz="19300">
          <a:solidFill>
            <a:schemeClr val="tx2"/>
          </a:solidFill>
          <a:latin typeface="Arial" charset="0"/>
        </a:defRPr>
      </a:lvl2pPr>
      <a:lvl3pPr algn="ctr" defTabSz="4022725" rtl="0" fontAlgn="base">
        <a:spcBef>
          <a:spcPct val="0"/>
        </a:spcBef>
        <a:spcAft>
          <a:spcPct val="0"/>
        </a:spcAft>
        <a:defRPr sz="19300">
          <a:solidFill>
            <a:schemeClr val="tx2"/>
          </a:solidFill>
          <a:latin typeface="Arial" charset="0"/>
        </a:defRPr>
      </a:lvl3pPr>
      <a:lvl4pPr algn="ctr" defTabSz="4022725" rtl="0" fontAlgn="base">
        <a:spcBef>
          <a:spcPct val="0"/>
        </a:spcBef>
        <a:spcAft>
          <a:spcPct val="0"/>
        </a:spcAft>
        <a:defRPr sz="19300">
          <a:solidFill>
            <a:schemeClr val="tx2"/>
          </a:solidFill>
          <a:latin typeface="Arial" charset="0"/>
        </a:defRPr>
      </a:lvl4pPr>
      <a:lvl5pPr algn="ctr" defTabSz="4022725" rtl="0" fontAlgn="base">
        <a:spcBef>
          <a:spcPct val="0"/>
        </a:spcBef>
        <a:spcAft>
          <a:spcPct val="0"/>
        </a:spcAft>
        <a:defRPr sz="19300">
          <a:solidFill>
            <a:schemeClr val="tx2"/>
          </a:solidFill>
          <a:latin typeface="Arial" charset="0"/>
        </a:defRPr>
      </a:lvl5pPr>
      <a:lvl6pPr marL="457200" algn="ctr" defTabSz="4022725" rtl="0" fontAlgn="base">
        <a:spcBef>
          <a:spcPct val="0"/>
        </a:spcBef>
        <a:spcAft>
          <a:spcPct val="0"/>
        </a:spcAft>
        <a:defRPr sz="19300">
          <a:solidFill>
            <a:schemeClr val="tx2"/>
          </a:solidFill>
          <a:latin typeface="Arial" charset="0"/>
        </a:defRPr>
      </a:lvl6pPr>
      <a:lvl7pPr marL="914400" algn="ctr" defTabSz="4022725" rtl="0" fontAlgn="base">
        <a:spcBef>
          <a:spcPct val="0"/>
        </a:spcBef>
        <a:spcAft>
          <a:spcPct val="0"/>
        </a:spcAft>
        <a:defRPr sz="19300">
          <a:solidFill>
            <a:schemeClr val="tx2"/>
          </a:solidFill>
          <a:latin typeface="Arial" charset="0"/>
        </a:defRPr>
      </a:lvl7pPr>
      <a:lvl8pPr marL="1371600" algn="ctr" defTabSz="4022725" rtl="0" fontAlgn="base">
        <a:spcBef>
          <a:spcPct val="0"/>
        </a:spcBef>
        <a:spcAft>
          <a:spcPct val="0"/>
        </a:spcAft>
        <a:defRPr sz="19300">
          <a:solidFill>
            <a:schemeClr val="tx2"/>
          </a:solidFill>
          <a:latin typeface="Arial" charset="0"/>
        </a:defRPr>
      </a:lvl8pPr>
      <a:lvl9pPr marL="1828800" algn="ctr" defTabSz="4022725" rtl="0" fontAlgn="base">
        <a:spcBef>
          <a:spcPct val="0"/>
        </a:spcBef>
        <a:spcAft>
          <a:spcPct val="0"/>
        </a:spcAft>
        <a:defRPr sz="19300">
          <a:solidFill>
            <a:schemeClr val="tx2"/>
          </a:solidFill>
          <a:latin typeface="Arial" charset="0"/>
        </a:defRPr>
      </a:lvl9pPr>
    </p:titleStyle>
    <p:bodyStyle>
      <a:lvl1pPr marL="1509713" indent="-1509713" algn="l" defTabSz="4022725" rtl="0" fontAlgn="base">
        <a:spcBef>
          <a:spcPct val="20000"/>
        </a:spcBef>
        <a:spcAft>
          <a:spcPct val="0"/>
        </a:spcAft>
        <a:buChar char="•"/>
        <a:defRPr sz="14100">
          <a:solidFill>
            <a:schemeClr val="tx1"/>
          </a:solidFill>
          <a:latin typeface="+mn-lt"/>
          <a:ea typeface="+mn-ea"/>
          <a:cs typeface="+mn-cs"/>
        </a:defRPr>
      </a:lvl1pPr>
      <a:lvl2pPr marL="3268663" indent="-1257300" algn="l" defTabSz="4022725" rtl="0" fontAlgn="base">
        <a:spcBef>
          <a:spcPct val="20000"/>
        </a:spcBef>
        <a:spcAft>
          <a:spcPct val="0"/>
        </a:spcAft>
        <a:buChar char="–"/>
        <a:defRPr sz="12300">
          <a:solidFill>
            <a:schemeClr val="tx1"/>
          </a:solidFill>
          <a:latin typeface="+mn-lt"/>
        </a:defRPr>
      </a:lvl2pPr>
      <a:lvl3pPr marL="5029200" indent="-1006475" algn="l" defTabSz="4022725" rtl="0" fontAlgn="base">
        <a:spcBef>
          <a:spcPct val="20000"/>
        </a:spcBef>
        <a:spcAft>
          <a:spcPct val="0"/>
        </a:spcAft>
        <a:buChar char="•"/>
        <a:defRPr sz="10500">
          <a:solidFill>
            <a:schemeClr val="tx1"/>
          </a:solidFill>
          <a:latin typeface="+mn-lt"/>
        </a:defRPr>
      </a:lvl3pPr>
      <a:lvl4pPr marL="7040563" indent="-1006475" algn="l" defTabSz="4022725" rtl="0" fontAlgn="base">
        <a:spcBef>
          <a:spcPct val="20000"/>
        </a:spcBef>
        <a:spcAft>
          <a:spcPct val="0"/>
        </a:spcAft>
        <a:buChar char="–"/>
        <a:defRPr sz="8800">
          <a:solidFill>
            <a:schemeClr val="tx1"/>
          </a:solidFill>
          <a:latin typeface="+mn-lt"/>
        </a:defRPr>
      </a:lvl4pPr>
      <a:lvl5pPr marL="9051925" indent="-1004888" algn="l" defTabSz="4022725" rtl="0" fontAlgn="base">
        <a:spcBef>
          <a:spcPct val="20000"/>
        </a:spcBef>
        <a:spcAft>
          <a:spcPct val="0"/>
        </a:spcAft>
        <a:buChar char="»"/>
        <a:defRPr sz="8800">
          <a:solidFill>
            <a:schemeClr val="tx1"/>
          </a:solidFill>
          <a:latin typeface="+mn-lt"/>
        </a:defRPr>
      </a:lvl5pPr>
      <a:lvl6pPr marL="9509125" indent="-1004888" algn="l" defTabSz="4022725" rtl="0" fontAlgn="base">
        <a:spcBef>
          <a:spcPct val="20000"/>
        </a:spcBef>
        <a:spcAft>
          <a:spcPct val="0"/>
        </a:spcAft>
        <a:buChar char="»"/>
        <a:defRPr sz="8800">
          <a:solidFill>
            <a:schemeClr val="tx1"/>
          </a:solidFill>
          <a:latin typeface="+mn-lt"/>
        </a:defRPr>
      </a:lvl6pPr>
      <a:lvl7pPr marL="9966325" indent="-1004888" algn="l" defTabSz="4022725" rtl="0" fontAlgn="base">
        <a:spcBef>
          <a:spcPct val="20000"/>
        </a:spcBef>
        <a:spcAft>
          <a:spcPct val="0"/>
        </a:spcAft>
        <a:buChar char="»"/>
        <a:defRPr sz="8800">
          <a:solidFill>
            <a:schemeClr val="tx1"/>
          </a:solidFill>
          <a:latin typeface="+mn-lt"/>
        </a:defRPr>
      </a:lvl7pPr>
      <a:lvl8pPr marL="10423525" indent="-1004888" algn="l" defTabSz="4022725" rtl="0" fontAlgn="base">
        <a:spcBef>
          <a:spcPct val="20000"/>
        </a:spcBef>
        <a:spcAft>
          <a:spcPct val="0"/>
        </a:spcAft>
        <a:buChar char="»"/>
        <a:defRPr sz="8800">
          <a:solidFill>
            <a:schemeClr val="tx1"/>
          </a:solidFill>
          <a:latin typeface="+mn-lt"/>
        </a:defRPr>
      </a:lvl8pPr>
      <a:lvl9pPr marL="10880725" indent="-1004888" algn="l" defTabSz="4022725" rtl="0" fontAlgn="base">
        <a:spcBef>
          <a:spcPct val="20000"/>
        </a:spcBef>
        <a:spcAft>
          <a:spcPct val="0"/>
        </a:spcAft>
        <a:buChar char="»"/>
        <a:defRPr sz="8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4" name="Text Box 186"/>
          <p:cNvSpPr txBox="1">
            <a:spLocks noChangeArrowheads="1"/>
          </p:cNvSpPr>
          <p:nvPr/>
        </p:nvSpPr>
        <p:spPr bwMode="auto">
          <a:xfrm>
            <a:off x="8391525" y="0"/>
            <a:ext cx="31842075" cy="2794000"/>
          </a:xfrm>
          <a:prstGeom prst="rect">
            <a:avLst/>
          </a:prstGeom>
          <a:noFill/>
          <a:ln w="9525">
            <a:noFill/>
            <a:miter lim="800000"/>
            <a:headEnd/>
            <a:tailEnd/>
          </a:ln>
          <a:effectLst/>
        </p:spPr>
        <p:txBody>
          <a:bodyPr lIns="419070" tIns="838139" rIns="419070" bIns="419070" anchor="ctr" anchorCtr="1"/>
          <a:lstStyle/>
          <a:p>
            <a:pPr algn="ctr" defTabSz="4022725"/>
            <a:r>
              <a:rPr lang="en-US" sz="8000">
                <a:solidFill>
                  <a:srgbClr val="FFFF66"/>
                </a:solidFill>
                <a:effectLst>
                  <a:outerShdw blurRad="38100" dist="38100" dir="2700000" algn="tl">
                    <a:srgbClr val="000000"/>
                  </a:outerShdw>
                </a:effectLst>
                <a:latin typeface="Impact" pitchFamily="34" charset="0"/>
              </a:rPr>
              <a:t>Template Provided By Genigraphics – 800.790.4001</a:t>
            </a:r>
          </a:p>
          <a:p>
            <a:pPr algn="ctr" defTabSz="4022725"/>
            <a:r>
              <a:rPr lang="en-US" sz="8000">
                <a:solidFill>
                  <a:srgbClr val="FFFF66"/>
                </a:solidFill>
                <a:effectLst>
                  <a:outerShdw blurRad="38100" dist="38100" dir="2700000" algn="tl">
                    <a:srgbClr val="000000"/>
                  </a:outerShdw>
                </a:effectLst>
                <a:latin typeface="Impact" pitchFamily="34" charset="0"/>
              </a:rPr>
              <a:t>Replace This Text With Your Title</a:t>
            </a:r>
          </a:p>
        </p:txBody>
      </p:sp>
      <p:sp>
        <p:nvSpPr>
          <p:cNvPr id="2235" name="Text Box 187"/>
          <p:cNvSpPr txBox="1">
            <a:spLocks noChangeArrowheads="1"/>
          </p:cNvSpPr>
          <p:nvPr/>
        </p:nvSpPr>
        <p:spPr bwMode="auto">
          <a:xfrm>
            <a:off x="8378825" y="2863850"/>
            <a:ext cx="31842075" cy="2162175"/>
          </a:xfrm>
          <a:prstGeom prst="rect">
            <a:avLst/>
          </a:prstGeom>
          <a:noFill/>
          <a:ln w="9525">
            <a:noFill/>
            <a:miter lim="800000"/>
            <a:headEnd/>
            <a:tailEnd/>
          </a:ln>
          <a:effectLst/>
        </p:spPr>
        <p:txBody>
          <a:bodyPr lIns="419070" tIns="419070" rIns="419070" bIns="419070" anchor="ctr" anchorCtr="1"/>
          <a:lstStyle/>
          <a:p>
            <a:pPr algn="ctr" defTabSz="4022725"/>
            <a:r>
              <a:rPr lang="en-US" sz="4800">
                <a:solidFill>
                  <a:srgbClr val="FFFF99"/>
                </a:solidFill>
              </a:rPr>
              <a:t>John Smith, MD</a:t>
            </a:r>
            <a:r>
              <a:rPr lang="en-US" sz="4800" baseline="30000">
                <a:solidFill>
                  <a:srgbClr val="FFFF99"/>
                </a:solidFill>
              </a:rPr>
              <a:t>1</a:t>
            </a:r>
            <a:r>
              <a:rPr lang="en-US" sz="4800">
                <a:solidFill>
                  <a:srgbClr val="FFFF99"/>
                </a:solidFill>
              </a:rPr>
              <a:t>; Jane Doe, PhD</a:t>
            </a:r>
            <a:r>
              <a:rPr lang="en-US" sz="4800" baseline="30000">
                <a:solidFill>
                  <a:srgbClr val="FFFF99"/>
                </a:solidFill>
              </a:rPr>
              <a:t>2</a:t>
            </a:r>
            <a:r>
              <a:rPr lang="en-US" sz="4800">
                <a:solidFill>
                  <a:srgbClr val="FFFF99"/>
                </a:solidFill>
              </a:rPr>
              <a:t>; Frederick Smith, MD, PhD</a:t>
            </a:r>
            <a:r>
              <a:rPr lang="en-US" sz="4800" baseline="30000">
                <a:solidFill>
                  <a:srgbClr val="FFFF99"/>
                </a:solidFill>
              </a:rPr>
              <a:t>1,2</a:t>
            </a:r>
          </a:p>
          <a:p>
            <a:pPr algn="ctr" defTabSz="4022725"/>
            <a:r>
              <a:rPr lang="en-US" sz="4800" baseline="30000">
                <a:solidFill>
                  <a:srgbClr val="FFFF99"/>
                </a:solidFill>
              </a:rPr>
              <a:t>1</a:t>
            </a:r>
            <a:r>
              <a:rPr lang="en-US" sz="4800">
                <a:solidFill>
                  <a:srgbClr val="FFFF99"/>
                </a:solidFill>
              </a:rPr>
              <a:t>University of Affiliation, </a:t>
            </a:r>
            <a:r>
              <a:rPr lang="en-US" sz="4800" baseline="30000">
                <a:solidFill>
                  <a:srgbClr val="FFFF99"/>
                </a:solidFill>
              </a:rPr>
              <a:t>2</a:t>
            </a:r>
            <a:r>
              <a:rPr lang="en-US" sz="4800">
                <a:solidFill>
                  <a:srgbClr val="FFFF99"/>
                </a:solidFill>
              </a:rPr>
              <a:t>Medical Center of Affiliation</a:t>
            </a:r>
          </a:p>
        </p:txBody>
      </p:sp>
      <p:sp>
        <p:nvSpPr>
          <p:cNvPr id="2242" name="Text Box 194"/>
          <p:cNvSpPr txBox="1">
            <a:spLocks noChangeArrowheads="1"/>
          </p:cNvSpPr>
          <p:nvPr/>
        </p:nvSpPr>
        <p:spPr bwMode="auto">
          <a:xfrm>
            <a:off x="9323388" y="5594350"/>
            <a:ext cx="9140825" cy="1257300"/>
          </a:xfrm>
          <a:prstGeom prst="rect">
            <a:avLst/>
          </a:prstGeom>
          <a:noFill/>
          <a:ln w="9525">
            <a:noFill/>
            <a:prstDash val="sysDot"/>
            <a:miter lim="800000"/>
            <a:headEnd/>
            <a:tailEnd/>
          </a:ln>
          <a:effectLst/>
        </p:spPr>
        <p:txBody>
          <a:bodyPr wrap="none" lIns="209535" tIns="209535" rIns="209535" bIns="209535" anchor="ctr" anchorCtr="1"/>
          <a:lstStyle/>
          <a:p>
            <a:pPr defTabSz="4022725"/>
            <a:r>
              <a:rPr lang="en-US" sz="4400">
                <a:solidFill>
                  <a:srgbClr val="800000"/>
                </a:solidFill>
                <a:latin typeface="Impact" pitchFamily="34" charset="0"/>
              </a:rPr>
              <a:t>INTRODUCTION</a:t>
            </a:r>
          </a:p>
        </p:txBody>
      </p:sp>
      <p:sp>
        <p:nvSpPr>
          <p:cNvPr id="2246" name="Text Box 198"/>
          <p:cNvSpPr txBox="1">
            <a:spLocks noChangeArrowheads="1"/>
          </p:cNvSpPr>
          <p:nvPr/>
        </p:nvSpPr>
        <p:spPr bwMode="auto">
          <a:xfrm>
            <a:off x="30165675" y="5594350"/>
            <a:ext cx="9140825" cy="1257300"/>
          </a:xfrm>
          <a:prstGeom prst="rect">
            <a:avLst/>
          </a:prstGeom>
          <a:noFill/>
          <a:ln w="9525">
            <a:noFill/>
            <a:prstDash val="sysDot"/>
            <a:miter lim="800000"/>
            <a:headEnd/>
            <a:tailEnd/>
          </a:ln>
          <a:effectLst/>
        </p:spPr>
        <p:txBody>
          <a:bodyPr wrap="none" lIns="209535" tIns="209535" rIns="209535" bIns="209535" anchor="ctr" anchorCtr="1"/>
          <a:lstStyle/>
          <a:p>
            <a:pPr defTabSz="4022725"/>
            <a:r>
              <a:rPr lang="en-US" sz="4400">
                <a:solidFill>
                  <a:srgbClr val="800000"/>
                </a:solidFill>
                <a:latin typeface="Impact" pitchFamily="34" charset="0"/>
              </a:rPr>
              <a:t>DISCUSSION</a:t>
            </a:r>
          </a:p>
        </p:txBody>
      </p:sp>
      <p:sp>
        <p:nvSpPr>
          <p:cNvPr id="2247" name="Text Box 199"/>
          <p:cNvSpPr txBox="1">
            <a:spLocks noChangeArrowheads="1"/>
          </p:cNvSpPr>
          <p:nvPr/>
        </p:nvSpPr>
        <p:spPr bwMode="auto">
          <a:xfrm>
            <a:off x="19378613" y="5594350"/>
            <a:ext cx="9872662" cy="1257300"/>
          </a:xfrm>
          <a:prstGeom prst="rect">
            <a:avLst/>
          </a:prstGeom>
          <a:noFill/>
          <a:ln w="9525">
            <a:noFill/>
            <a:prstDash val="sysDot"/>
            <a:miter lim="800000"/>
            <a:headEnd/>
            <a:tailEnd/>
          </a:ln>
          <a:effectLst/>
        </p:spPr>
        <p:txBody>
          <a:bodyPr wrap="none" lIns="209535" tIns="209535" rIns="209535" bIns="209535" anchor="ctr" anchorCtr="1"/>
          <a:lstStyle/>
          <a:p>
            <a:pPr defTabSz="4022725"/>
            <a:r>
              <a:rPr lang="en-US" sz="4400">
                <a:solidFill>
                  <a:srgbClr val="800000"/>
                </a:solidFill>
                <a:latin typeface="Impact" pitchFamily="34" charset="0"/>
              </a:rPr>
              <a:t>RESULTS</a:t>
            </a:r>
          </a:p>
        </p:txBody>
      </p:sp>
      <p:graphicFrame>
        <p:nvGraphicFramePr>
          <p:cNvPr id="2249" name="Object 201"/>
          <p:cNvGraphicFramePr>
            <a:graphicFrameLocks noChangeAspect="1"/>
          </p:cNvGraphicFramePr>
          <p:nvPr/>
        </p:nvGraphicFramePr>
        <p:xfrm>
          <a:off x="19270663" y="30111700"/>
          <a:ext cx="10056812" cy="8067675"/>
        </p:xfrm>
        <a:graphic>
          <a:graphicData uri="http://schemas.openxmlformats.org/presentationml/2006/ole">
            <p:oleObj spid="_x0000_s2249" name="Chart" r:id="rId3" imgW="11791950" imgH="11791950" progId="MSGraph.Chart.8">
              <p:embed followColorScheme="full"/>
            </p:oleObj>
          </a:graphicData>
        </a:graphic>
      </p:graphicFrame>
      <p:graphicFrame>
        <p:nvGraphicFramePr>
          <p:cNvPr id="2315" name="Group 267"/>
          <p:cNvGraphicFramePr>
            <a:graphicFrameLocks noGrp="1"/>
          </p:cNvGraphicFramePr>
          <p:nvPr/>
        </p:nvGraphicFramePr>
        <p:xfrm>
          <a:off x="19278600" y="25374600"/>
          <a:ext cx="10058400" cy="3492501"/>
        </p:xfrm>
        <a:graphic>
          <a:graphicData uri="http://schemas.openxmlformats.org/drawingml/2006/table">
            <a:tbl>
              <a:tblPr/>
              <a:tblGrid>
                <a:gridCol w="3260725"/>
                <a:gridCol w="1700213"/>
                <a:gridCol w="1698625"/>
                <a:gridCol w="1697037"/>
                <a:gridCol w="1701800"/>
              </a:tblGrid>
              <a:tr h="812800">
                <a:tc>
                  <a:txBody>
                    <a:bodyPr/>
                    <a:lstStyle/>
                    <a:p>
                      <a:pPr marL="0" marR="0" lvl="0" indent="0" algn="l" defTabSz="4022725"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83814" marR="83814" marT="41907" marB="4190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E6"/>
                    </a:solidFill>
                  </a:tcPr>
                </a:tc>
                <a:tc>
                  <a:txBody>
                    <a:bodyPr/>
                    <a:lstStyle/>
                    <a:p>
                      <a:pPr marL="0" marR="0" lvl="0" indent="0" algn="l" defTabSz="4022725"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A</a:t>
                      </a:r>
                    </a:p>
                  </a:txBody>
                  <a:tcPr marL="83814" marR="83814" marT="41907" marB="419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E6"/>
                    </a:solidFill>
                  </a:tcPr>
                </a:tc>
                <a:tc>
                  <a:txBody>
                    <a:bodyPr/>
                    <a:lstStyle/>
                    <a:p>
                      <a:pPr marL="0" marR="0" lvl="0" indent="0" algn="l" defTabSz="4022725"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B</a:t>
                      </a:r>
                    </a:p>
                  </a:txBody>
                  <a:tcPr marL="83814" marR="83814" marT="41907" marB="419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E6"/>
                    </a:solidFill>
                  </a:tcPr>
                </a:tc>
                <a:tc>
                  <a:txBody>
                    <a:bodyPr/>
                    <a:lstStyle/>
                    <a:p>
                      <a:pPr marL="0" marR="0" lvl="0" indent="0" algn="l" defTabSz="4022725"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C</a:t>
                      </a:r>
                    </a:p>
                  </a:txBody>
                  <a:tcPr marL="83814" marR="83814" marT="41907" marB="419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E6"/>
                    </a:solidFill>
                  </a:tcPr>
                </a:tc>
                <a:tc>
                  <a:txBody>
                    <a:bodyPr/>
                    <a:lstStyle/>
                    <a:p>
                      <a:pPr marL="0" marR="0" lvl="0" indent="0" algn="l" defTabSz="4022725"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D</a:t>
                      </a:r>
                    </a:p>
                  </a:txBody>
                  <a:tcPr marL="83814" marR="83814" marT="41907" marB="41907"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E6"/>
                    </a:solidFill>
                  </a:tcPr>
                </a:tc>
              </a:tr>
              <a:tr h="671513">
                <a:tc>
                  <a:txBody>
                    <a:bodyPr/>
                    <a:lstStyle/>
                    <a:p>
                      <a:pPr marL="0" marR="0" lvl="0" indent="0" algn="l" defTabSz="4022725"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Patient 1</a:t>
                      </a:r>
                    </a:p>
                  </a:txBody>
                  <a:tcPr marL="83814" marR="83814" marT="41907" marB="4190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E6"/>
                    </a:solidFill>
                  </a:tcPr>
                </a:tc>
                <a:tc>
                  <a:txBody>
                    <a:bodyPr/>
                    <a:lstStyle/>
                    <a:p>
                      <a:pPr marL="0" marR="0" lvl="0" indent="0" algn="l" defTabSz="4022725"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83814" marR="83814" marT="41907" marB="419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E6"/>
                    </a:solidFill>
                  </a:tcPr>
                </a:tc>
                <a:tc>
                  <a:txBody>
                    <a:bodyPr/>
                    <a:lstStyle/>
                    <a:p>
                      <a:pPr marL="0" marR="0" lvl="0" indent="0" algn="l" defTabSz="4022725"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83814" marR="83814" marT="41907" marB="419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E6"/>
                    </a:solidFill>
                  </a:tcPr>
                </a:tc>
                <a:tc>
                  <a:txBody>
                    <a:bodyPr/>
                    <a:lstStyle/>
                    <a:p>
                      <a:pPr marL="0" marR="0" lvl="0" indent="0" algn="l" defTabSz="4022725"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83814" marR="83814" marT="41907" marB="419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E6"/>
                    </a:solidFill>
                  </a:tcPr>
                </a:tc>
                <a:tc>
                  <a:txBody>
                    <a:bodyPr/>
                    <a:lstStyle/>
                    <a:p>
                      <a:pPr marL="0" marR="0" lvl="0" indent="0" algn="l" defTabSz="4022725"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83814" marR="83814" marT="41907" marB="41907"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E6"/>
                    </a:solidFill>
                  </a:tcPr>
                </a:tc>
              </a:tr>
              <a:tr h="668338">
                <a:tc>
                  <a:txBody>
                    <a:bodyPr/>
                    <a:lstStyle/>
                    <a:p>
                      <a:pPr marL="0" marR="0" lvl="0" indent="0" algn="l" defTabSz="4022725"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Patient 2</a:t>
                      </a:r>
                    </a:p>
                  </a:txBody>
                  <a:tcPr marL="83814" marR="83814" marT="41907" marB="4190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E6"/>
                    </a:solidFill>
                  </a:tcPr>
                </a:tc>
                <a:tc>
                  <a:txBody>
                    <a:bodyPr/>
                    <a:lstStyle/>
                    <a:p>
                      <a:pPr marL="0" marR="0" lvl="0" indent="0" algn="l" defTabSz="4022725"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83814" marR="83814" marT="41907" marB="419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E6"/>
                    </a:solidFill>
                  </a:tcPr>
                </a:tc>
                <a:tc>
                  <a:txBody>
                    <a:bodyPr/>
                    <a:lstStyle/>
                    <a:p>
                      <a:pPr marL="0" marR="0" lvl="0" indent="0" algn="l" defTabSz="4022725"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83814" marR="83814" marT="41907" marB="419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E6"/>
                    </a:solidFill>
                  </a:tcPr>
                </a:tc>
                <a:tc>
                  <a:txBody>
                    <a:bodyPr/>
                    <a:lstStyle/>
                    <a:p>
                      <a:pPr marL="0" marR="0" lvl="0" indent="0" algn="l" defTabSz="4022725"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83814" marR="83814" marT="41907" marB="419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E6"/>
                    </a:solidFill>
                  </a:tcPr>
                </a:tc>
                <a:tc>
                  <a:txBody>
                    <a:bodyPr/>
                    <a:lstStyle/>
                    <a:p>
                      <a:pPr marL="0" marR="0" lvl="0" indent="0" algn="l" defTabSz="4022725"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83814" marR="83814" marT="41907" marB="41907"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E6"/>
                    </a:solidFill>
                  </a:tcPr>
                </a:tc>
              </a:tr>
              <a:tr h="669925">
                <a:tc>
                  <a:txBody>
                    <a:bodyPr/>
                    <a:lstStyle/>
                    <a:p>
                      <a:pPr marL="0" marR="0" lvl="0" indent="0" algn="l" defTabSz="4022725"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Patient 3</a:t>
                      </a:r>
                    </a:p>
                  </a:txBody>
                  <a:tcPr marL="83814" marR="83814" marT="41907" marB="4190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E6"/>
                    </a:solidFill>
                  </a:tcPr>
                </a:tc>
                <a:tc>
                  <a:txBody>
                    <a:bodyPr/>
                    <a:lstStyle/>
                    <a:p>
                      <a:pPr marL="0" marR="0" lvl="0" indent="0" algn="l" defTabSz="4022725"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83814" marR="83814" marT="41907" marB="419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E6"/>
                    </a:solidFill>
                  </a:tcPr>
                </a:tc>
                <a:tc>
                  <a:txBody>
                    <a:bodyPr/>
                    <a:lstStyle/>
                    <a:p>
                      <a:pPr marL="0" marR="0" lvl="0" indent="0" algn="l" defTabSz="4022725"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83814" marR="83814" marT="41907" marB="419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E6"/>
                    </a:solidFill>
                  </a:tcPr>
                </a:tc>
                <a:tc>
                  <a:txBody>
                    <a:bodyPr/>
                    <a:lstStyle/>
                    <a:p>
                      <a:pPr marL="0" marR="0" lvl="0" indent="0" algn="l" defTabSz="4022725"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83814" marR="83814" marT="41907" marB="419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E6"/>
                    </a:solidFill>
                  </a:tcPr>
                </a:tc>
                <a:tc>
                  <a:txBody>
                    <a:bodyPr/>
                    <a:lstStyle/>
                    <a:p>
                      <a:pPr marL="0" marR="0" lvl="0" indent="0" algn="l" defTabSz="4022725"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83814" marR="83814" marT="41907" marB="41907"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E6"/>
                    </a:solidFill>
                  </a:tcPr>
                </a:tc>
              </a:tr>
              <a:tr h="669925">
                <a:tc>
                  <a:txBody>
                    <a:bodyPr/>
                    <a:lstStyle/>
                    <a:p>
                      <a:pPr marL="0" marR="0" lvl="0" indent="0" algn="l" defTabSz="4022725"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smtClean="0">
                          <a:ln>
                            <a:noFill/>
                          </a:ln>
                          <a:solidFill>
                            <a:schemeClr val="tx1"/>
                          </a:solidFill>
                          <a:effectLst/>
                          <a:latin typeface="Arial" charset="0"/>
                        </a:rPr>
                        <a:t>Patient 4</a:t>
                      </a:r>
                    </a:p>
                  </a:txBody>
                  <a:tcPr marL="83814" marR="83814" marT="41907" marB="41907"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E6"/>
                    </a:solidFill>
                  </a:tcPr>
                </a:tc>
                <a:tc>
                  <a:txBody>
                    <a:bodyPr/>
                    <a:lstStyle/>
                    <a:p>
                      <a:pPr marL="0" marR="0" lvl="0" indent="0" algn="l" defTabSz="4022725"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83814" marR="83814" marT="41907" marB="419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E6"/>
                    </a:solidFill>
                  </a:tcPr>
                </a:tc>
                <a:tc>
                  <a:txBody>
                    <a:bodyPr/>
                    <a:lstStyle/>
                    <a:p>
                      <a:pPr marL="0" marR="0" lvl="0" indent="0" algn="l" defTabSz="4022725"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83814" marR="83814" marT="41907" marB="419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E6"/>
                    </a:solidFill>
                  </a:tcPr>
                </a:tc>
                <a:tc>
                  <a:txBody>
                    <a:bodyPr/>
                    <a:lstStyle/>
                    <a:p>
                      <a:pPr marL="0" marR="0" lvl="0" indent="0" algn="l" defTabSz="4022725"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83814" marR="83814" marT="41907" marB="419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E6"/>
                    </a:solidFill>
                  </a:tcPr>
                </a:tc>
                <a:tc>
                  <a:txBody>
                    <a:bodyPr/>
                    <a:lstStyle/>
                    <a:p>
                      <a:pPr marL="0" marR="0" lvl="0" indent="0" algn="l" defTabSz="4022725"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marL="83814" marR="83814" marT="41907" marB="41907"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E6"/>
                    </a:solidFill>
                  </a:tcPr>
                </a:tc>
              </a:tr>
            </a:tbl>
          </a:graphicData>
        </a:graphic>
      </p:graphicFrame>
      <p:sp>
        <p:nvSpPr>
          <p:cNvPr id="2288" name="Text Box 240"/>
          <p:cNvSpPr txBox="1">
            <a:spLocks noChangeArrowheads="1"/>
          </p:cNvSpPr>
          <p:nvPr/>
        </p:nvSpPr>
        <p:spPr bwMode="auto">
          <a:xfrm>
            <a:off x="22479000" y="38457188"/>
            <a:ext cx="3914775" cy="447675"/>
          </a:xfrm>
          <a:prstGeom prst="rect">
            <a:avLst/>
          </a:prstGeom>
          <a:noFill/>
          <a:ln w="9525">
            <a:noFill/>
            <a:miter lim="800000"/>
            <a:headEnd/>
            <a:tailEnd/>
          </a:ln>
          <a:effectLst/>
        </p:spPr>
        <p:txBody>
          <a:bodyPr wrap="none" lIns="83814" tIns="41907" rIns="83814" bIns="41907">
            <a:spAutoFit/>
          </a:bodyPr>
          <a:lstStyle/>
          <a:p>
            <a:pPr defTabSz="4022725"/>
            <a:r>
              <a:rPr lang="en-US" sz="2400" b="1">
                <a:solidFill>
                  <a:srgbClr val="800000"/>
                </a:solidFill>
              </a:rPr>
              <a:t>Chart 1.</a:t>
            </a:r>
            <a:r>
              <a:rPr lang="en-US" sz="2400">
                <a:solidFill>
                  <a:srgbClr val="800000"/>
                </a:solidFill>
              </a:rPr>
              <a:t> Label in 24pt Arial.</a:t>
            </a:r>
          </a:p>
        </p:txBody>
      </p:sp>
      <p:sp>
        <p:nvSpPr>
          <p:cNvPr id="2289" name="Text Box 241"/>
          <p:cNvSpPr txBox="1">
            <a:spLocks noChangeArrowheads="1"/>
          </p:cNvSpPr>
          <p:nvPr/>
        </p:nvSpPr>
        <p:spPr bwMode="auto">
          <a:xfrm>
            <a:off x="22480588" y="29084588"/>
            <a:ext cx="3913187" cy="447675"/>
          </a:xfrm>
          <a:prstGeom prst="rect">
            <a:avLst/>
          </a:prstGeom>
          <a:noFill/>
          <a:ln w="9525">
            <a:noFill/>
            <a:miter lim="800000"/>
            <a:headEnd/>
            <a:tailEnd/>
          </a:ln>
          <a:effectLst/>
        </p:spPr>
        <p:txBody>
          <a:bodyPr wrap="none" lIns="83814" tIns="41907" rIns="83814" bIns="41907">
            <a:spAutoFit/>
          </a:bodyPr>
          <a:lstStyle/>
          <a:p>
            <a:pPr defTabSz="4022725"/>
            <a:r>
              <a:rPr lang="en-US" sz="2400" b="1">
                <a:solidFill>
                  <a:srgbClr val="800000"/>
                </a:solidFill>
              </a:rPr>
              <a:t>Table 1.</a:t>
            </a:r>
            <a:r>
              <a:rPr lang="en-US" sz="2400">
                <a:solidFill>
                  <a:srgbClr val="800000"/>
                </a:solidFill>
              </a:rPr>
              <a:t> Label in 24pt Arial.</a:t>
            </a:r>
          </a:p>
        </p:txBody>
      </p:sp>
      <p:pic>
        <p:nvPicPr>
          <p:cNvPr id="2290" name="Picture 242" descr="Picture1"/>
          <p:cNvPicPr>
            <a:picLocks noChangeAspect="1" noChangeArrowheads="1"/>
          </p:cNvPicPr>
          <p:nvPr/>
        </p:nvPicPr>
        <p:blipFill>
          <a:blip r:embed="rId4" cstate="print"/>
          <a:srcRect/>
          <a:stretch>
            <a:fillRect/>
          </a:stretch>
        </p:blipFill>
        <p:spPr bwMode="auto">
          <a:xfrm>
            <a:off x="19270663" y="20885150"/>
            <a:ext cx="4610100" cy="3071813"/>
          </a:xfrm>
          <a:prstGeom prst="rect">
            <a:avLst/>
          </a:prstGeom>
          <a:noFill/>
          <a:ln w="9525">
            <a:noFill/>
            <a:miter lim="800000"/>
            <a:headEnd/>
            <a:tailEnd/>
          </a:ln>
        </p:spPr>
      </p:pic>
      <p:pic>
        <p:nvPicPr>
          <p:cNvPr id="2291" name="Picture 243" descr="Picture2"/>
          <p:cNvPicPr>
            <a:picLocks noChangeAspect="1" noChangeArrowheads="1"/>
          </p:cNvPicPr>
          <p:nvPr/>
        </p:nvPicPr>
        <p:blipFill>
          <a:blip r:embed="rId5" cstate="print"/>
          <a:srcRect/>
          <a:stretch>
            <a:fillRect/>
          </a:stretch>
        </p:blipFill>
        <p:spPr bwMode="auto">
          <a:xfrm>
            <a:off x="24718963" y="20885150"/>
            <a:ext cx="4608512" cy="3071813"/>
          </a:xfrm>
          <a:prstGeom prst="rect">
            <a:avLst/>
          </a:prstGeom>
          <a:noFill/>
          <a:ln w="9525">
            <a:noFill/>
            <a:miter lim="800000"/>
            <a:headEnd/>
            <a:tailEnd/>
          </a:ln>
        </p:spPr>
      </p:pic>
      <p:sp>
        <p:nvSpPr>
          <p:cNvPr id="2292" name="Text Box 244"/>
          <p:cNvSpPr txBox="1">
            <a:spLocks noChangeArrowheads="1"/>
          </p:cNvSpPr>
          <p:nvPr/>
        </p:nvSpPr>
        <p:spPr bwMode="auto">
          <a:xfrm>
            <a:off x="19519900" y="24158575"/>
            <a:ext cx="4048125" cy="447675"/>
          </a:xfrm>
          <a:prstGeom prst="rect">
            <a:avLst/>
          </a:prstGeom>
          <a:noFill/>
          <a:ln w="9525">
            <a:noFill/>
            <a:miter lim="800000"/>
            <a:headEnd/>
            <a:tailEnd/>
          </a:ln>
          <a:effectLst/>
        </p:spPr>
        <p:txBody>
          <a:bodyPr wrap="none" lIns="83814" tIns="41907" rIns="83814" bIns="41907">
            <a:spAutoFit/>
          </a:bodyPr>
          <a:lstStyle/>
          <a:p>
            <a:pPr algn="ctr" defTabSz="4022725"/>
            <a:r>
              <a:rPr lang="en-US" sz="2400" b="1">
                <a:solidFill>
                  <a:srgbClr val="800000"/>
                </a:solidFill>
              </a:rPr>
              <a:t>Figure 1.</a:t>
            </a:r>
            <a:r>
              <a:rPr lang="en-US" sz="2400">
                <a:solidFill>
                  <a:srgbClr val="800000"/>
                </a:solidFill>
              </a:rPr>
              <a:t> Label in 24pt Arial.</a:t>
            </a:r>
          </a:p>
        </p:txBody>
      </p:sp>
      <p:sp>
        <p:nvSpPr>
          <p:cNvPr id="2293" name="Text Box 245"/>
          <p:cNvSpPr txBox="1">
            <a:spLocks noChangeArrowheads="1"/>
          </p:cNvSpPr>
          <p:nvPr/>
        </p:nvSpPr>
        <p:spPr bwMode="auto">
          <a:xfrm>
            <a:off x="24966613" y="24145875"/>
            <a:ext cx="4048125" cy="447675"/>
          </a:xfrm>
          <a:prstGeom prst="rect">
            <a:avLst/>
          </a:prstGeom>
          <a:noFill/>
          <a:ln w="9525">
            <a:noFill/>
            <a:miter lim="800000"/>
            <a:headEnd/>
            <a:tailEnd/>
          </a:ln>
          <a:effectLst/>
        </p:spPr>
        <p:txBody>
          <a:bodyPr wrap="none" lIns="83814" tIns="41907" rIns="83814" bIns="41907">
            <a:spAutoFit/>
          </a:bodyPr>
          <a:lstStyle/>
          <a:p>
            <a:pPr algn="ctr" defTabSz="4022725"/>
            <a:r>
              <a:rPr lang="en-US" sz="2400" b="1">
                <a:solidFill>
                  <a:srgbClr val="800000"/>
                </a:solidFill>
              </a:rPr>
              <a:t>Figure 2.</a:t>
            </a:r>
            <a:r>
              <a:rPr lang="en-US" sz="2400">
                <a:solidFill>
                  <a:srgbClr val="800000"/>
                </a:solidFill>
              </a:rPr>
              <a:t> Label in 24pt Arial.</a:t>
            </a:r>
          </a:p>
        </p:txBody>
      </p:sp>
      <p:sp>
        <p:nvSpPr>
          <p:cNvPr id="2294" name="Text Box 246"/>
          <p:cNvSpPr txBox="1">
            <a:spLocks noChangeArrowheads="1"/>
          </p:cNvSpPr>
          <p:nvPr/>
        </p:nvSpPr>
        <p:spPr bwMode="auto">
          <a:xfrm>
            <a:off x="912813" y="5594350"/>
            <a:ext cx="6581775" cy="1257300"/>
          </a:xfrm>
          <a:prstGeom prst="rect">
            <a:avLst/>
          </a:prstGeom>
          <a:noFill/>
          <a:ln w="9525">
            <a:noFill/>
            <a:miter lim="800000"/>
            <a:headEnd/>
            <a:tailEnd/>
          </a:ln>
          <a:effectLst/>
        </p:spPr>
        <p:txBody>
          <a:bodyPr wrap="none" lIns="209535" tIns="209535" rIns="209535" bIns="209535" anchor="ctr" anchorCtr="1"/>
          <a:lstStyle/>
          <a:p>
            <a:pPr defTabSz="4022725"/>
            <a:r>
              <a:rPr lang="en-US" sz="4400">
                <a:solidFill>
                  <a:srgbClr val="FFFF66"/>
                </a:solidFill>
                <a:latin typeface="Impact" pitchFamily="34" charset="0"/>
              </a:rPr>
              <a:t>ABSTRACT</a:t>
            </a:r>
          </a:p>
        </p:txBody>
      </p:sp>
      <p:sp>
        <p:nvSpPr>
          <p:cNvPr id="2308" name="Text Box 260"/>
          <p:cNvSpPr txBox="1">
            <a:spLocks noChangeArrowheads="1"/>
          </p:cNvSpPr>
          <p:nvPr/>
        </p:nvSpPr>
        <p:spPr bwMode="auto">
          <a:xfrm>
            <a:off x="9323388" y="24657050"/>
            <a:ext cx="9140825" cy="1257300"/>
          </a:xfrm>
          <a:prstGeom prst="rect">
            <a:avLst/>
          </a:prstGeom>
          <a:noFill/>
          <a:ln w="9525">
            <a:noFill/>
            <a:prstDash val="sysDot"/>
            <a:miter lim="800000"/>
            <a:headEnd/>
            <a:tailEnd/>
          </a:ln>
          <a:effectLst/>
        </p:spPr>
        <p:txBody>
          <a:bodyPr wrap="none" lIns="209535" tIns="209535" rIns="209535" bIns="209535" anchor="ctr" anchorCtr="1"/>
          <a:lstStyle/>
          <a:p>
            <a:pPr defTabSz="4022725"/>
            <a:r>
              <a:rPr lang="en-US" sz="4400">
                <a:solidFill>
                  <a:srgbClr val="800000"/>
                </a:solidFill>
                <a:latin typeface="Impact" pitchFamily="34" charset="0"/>
              </a:rPr>
              <a:t>METHODS AND MATERIALS</a:t>
            </a:r>
          </a:p>
        </p:txBody>
      </p:sp>
      <p:sp>
        <p:nvSpPr>
          <p:cNvPr id="2310" name="Text Box 262"/>
          <p:cNvSpPr txBox="1">
            <a:spLocks noChangeArrowheads="1"/>
          </p:cNvSpPr>
          <p:nvPr/>
        </p:nvSpPr>
        <p:spPr bwMode="auto">
          <a:xfrm>
            <a:off x="30165675" y="24657050"/>
            <a:ext cx="9140825" cy="1257300"/>
          </a:xfrm>
          <a:prstGeom prst="rect">
            <a:avLst/>
          </a:prstGeom>
          <a:noFill/>
          <a:ln w="9525">
            <a:noFill/>
            <a:prstDash val="sysDot"/>
            <a:miter lim="800000"/>
            <a:headEnd/>
            <a:tailEnd/>
          </a:ln>
          <a:effectLst/>
        </p:spPr>
        <p:txBody>
          <a:bodyPr wrap="none" lIns="209535" tIns="209535" rIns="209535" bIns="209535" anchor="ctr" anchorCtr="1"/>
          <a:lstStyle/>
          <a:p>
            <a:pPr defTabSz="4022725"/>
            <a:r>
              <a:rPr lang="en-US" sz="4400">
                <a:solidFill>
                  <a:srgbClr val="800000"/>
                </a:solidFill>
                <a:latin typeface="Impact" pitchFamily="34" charset="0"/>
              </a:rPr>
              <a:t>CONCLUSIONS</a:t>
            </a:r>
          </a:p>
        </p:txBody>
      </p:sp>
      <p:sp>
        <p:nvSpPr>
          <p:cNvPr id="2311" name="Text Box 263"/>
          <p:cNvSpPr txBox="1">
            <a:spLocks noChangeArrowheads="1"/>
          </p:cNvSpPr>
          <p:nvPr/>
        </p:nvSpPr>
        <p:spPr bwMode="auto">
          <a:xfrm>
            <a:off x="30165675" y="32969200"/>
            <a:ext cx="9140825" cy="1257300"/>
          </a:xfrm>
          <a:prstGeom prst="rect">
            <a:avLst/>
          </a:prstGeom>
          <a:noFill/>
          <a:ln w="9525">
            <a:noFill/>
            <a:prstDash val="sysDot"/>
            <a:miter lim="800000"/>
            <a:headEnd/>
            <a:tailEnd/>
          </a:ln>
          <a:effectLst/>
        </p:spPr>
        <p:txBody>
          <a:bodyPr wrap="none" lIns="209535" tIns="209535" rIns="209535" bIns="209535" anchor="ctr" anchorCtr="1"/>
          <a:lstStyle/>
          <a:p>
            <a:pPr defTabSz="4022725"/>
            <a:r>
              <a:rPr lang="en-US" sz="4400">
                <a:solidFill>
                  <a:srgbClr val="800000"/>
                </a:solidFill>
                <a:latin typeface="Impact" pitchFamily="34" charset="0"/>
              </a:rPr>
              <a:t>REFERENCES</a:t>
            </a:r>
          </a:p>
        </p:txBody>
      </p:sp>
      <p:sp>
        <p:nvSpPr>
          <p:cNvPr id="2313" name="Text Box 265"/>
          <p:cNvSpPr txBox="1">
            <a:spLocks noChangeArrowheads="1"/>
          </p:cNvSpPr>
          <p:nvPr/>
        </p:nvSpPr>
        <p:spPr bwMode="auto">
          <a:xfrm>
            <a:off x="912813" y="35344100"/>
            <a:ext cx="6581775" cy="1257300"/>
          </a:xfrm>
          <a:prstGeom prst="rect">
            <a:avLst/>
          </a:prstGeom>
          <a:noFill/>
          <a:ln w="9525">
            <a:noFill/>
            <a:miter lim="800000"/>
            <a:headEnd/>
            <a:tailEnd/>
          </a:ln>
          <a:effectLst/>
        </p:spPr>
        <p:txBody>
          <a:bodyPr wrap="none" lIns="209535" tIns="209535" rIns="209535" bIns="209535" anchor="ctr" anchorCtr="1"/>
          <a:lstStyle/>
          <a:p>
            <a:pPr defTabSz="4022725"/>
            <a:r>
              <a:rPr lang="en-US" sz="4400">
                <a:solidFill>
                  <a:srgbClr val="FFFF66"/>
                </a:solidFill>
                <a:effectLst>
                  <a:outerShdw blurRad="38100" dist="38100" dir="2700000" algn="tl">
                    <a:srgbClr val="000000"/>
                  </a:outerShdw>
                </a:effectLst>
                <a:latin typeface="Impact" pitchFamily="34" charset="0"/>
              </a:rPr>
              <a:t>CONTACT</a:t>
            </a:r>
          </a:p>
        </p:txBody>
      </p:sp>
      <p:sp>
        <p:nvSpPr>
          <p:cNvPr id="2314" name="Rectangle 266"/>
          <p:cNvSpPr>
            <a:spLocks noChangeAspect="1" noChangeArrowheads="1"/>
          </p:cNvSpPr>
          <p:nvPr/>
        </p:nvSpPr>
        <p:spPr bwMode="auto">
          <a:xfrm>
            <a:off x="2178050" y="1339850"/>
            <a:ext cx="4022725" cy="3019425"/>
          </a:xfrm>
          <a:prstGeom prst="rect">
            <a:avLst/>
          </a:prstGeom>
          <a:blipFill dpi="0" rotWithShape="1">
            <a:blip r:embed="rId6" cstate="print">
              <a:lum bright="70000" contrast="-70000"/>
            </a:blip>
            <a:srcRect/>
            <a:stretch>
              <a:fillRect r="-79"/>
            </a:stretch>
          </a:blipFill>
          <a:ln w="9525">
            <a:solidFill>
              <a:schemeClr val="tx1"/>
            </a:solidFill>
            <a:miter lim="800000"/>
            <a:headEnd/>
            <a:tailEnd/>
          </a:ln>
          <a:effectLst/>
        </p:spPr>
        <p:txBody>
          <a:bodyPr lIns="83814" tIns="41907" rIns="83814" bIns="41907" anchor="ctr"/>
          <a:lstStyle/>
          <a:p>
            <a:pPr algn="ctr" defTabSz="4022725"/>
            <a:r>
              <a:rPr lang="en-US" sz="2800" b="1"/>
              <a:t>REPLACE THIS BOX WITH YOUR ORGANIZATION’S</a:t>
            </a:r>
          </a:p>
          <a:p>
            <a:pPr algn="ctr" defTabSz="4022725"/>
            <a:r>
              <a:rPr lang="en-US" sz="2800" b="1"/>
              <a:t>HIGH RESOLUTION LOGO</a:t>
            </a:r>
          </a:p>
        </p:txBody>
      </p:sp>
      <p:sp>
        <p:nvSpPr>
          <p:cNvPr id="2316" name="Text Box 268"/>
          <p:cNvSpPr txBox="1">
            <a:spLocks noChangeArrowheads="1"/>
          </p:cNvSpPr>
          <p:nvPr/>
        </p:nvSpPr>
        <p:spPr bwMode="auto">
          <a:xfrm>
            <a:off x="912813" y="6867525"/>
            <a:ext cx="6581775" cy="13036550"/>
          </a:xfrm>
          <a:prstGeom prst="rect">
            <a:avLst/>
          </a:prstGeom>
          <a:solidFill>
            <a:srgbClr val="800000"/>
          </a:solidFill>
          <a:ln w="19050">
            <a:noFill/>
            <a:prstDash val="dash"/>
            <a:miter lim="800000"/>
            <a:headEnd/>
            <a:tailEnd/>
          </a:ln>
          <a:effectLst/>
        </p:spPr>
        <p:txBody>
          <a:bodyPr lIns="182880" tIns="182880" rIns="182880" bIns="182880">
            <a:spAutoFit/>
          </a:bodyPr>
          <a:lstStyle/>
          <a:p>
            <a:pPr defTabSz="838200"/>
            <a:r>
              <a:rPr lang="en-US">
                <a:solidFill>
                  <a:schemeClr val="bg1"/>
                </a:solidFill>
              </a:rPr>
              <a:t>Click here to insert your Abstract text. Type it in or copy and paste from your Word document or other source.</a:t>
            </a:r>
          </a:p>
          <a:p>
            <a:pPr defTabSz="838200"/>
            <a:endParaRPr lang="en-US">
              <a:solidFill>
                <a:schemeClr val="bg1"/>
              </a:solidFill>
            </a:endParaRPr>
          </a:p>
          <a:p>
            <a:pPr defTabSz="838200"/>
            <a:r>
              <a:rPr lang="en-US">
                <a:solidFill>
                  <a:schemeClr val="bg1"/>
                </a:solidFill>
              </a:rPr>
              <a:t>This text box will automatically re-size to your text.</a:t>
            </a:r>
          </a:p>
          <a:p>
            <a:pPr defTabSz="838200"/>
            <a:endParaRPr lang="en-US">
              <a:solidFill>
                <a:schemeClr val="bg1"/>
              </a:solidFill>
            </a:endParaRPr>
          </a:p>
          <a:p>
            <a:pPr defTabSz="838200"/>
            <a:r>
              <a:rPr lang="en-US">
                <a:solidFill>
                  <a:schemeClr val="bg1"/>
                </a:solidFill>
              </a:rPr>
              <a:t>To change the background color of this text box: Double-click near the edge to open the Format tool, select ‘Colors and Lines’, and change the fill color to whatever you like.</a:t>
            </a:r>
          </a:p>
          <a:p>
            <a:pPr defTabSz="838200"/>
            <a:endParaRPr lang="en-US">
              <a:solidFill>
                <a:schemeClr val="bg1"/>
              </a:solidFill>
            </a:endParaRPr>
          </a:p>
          <a:p>
            <a:pPr defTabSz="838200"/>
            <a:r>
              <a:rPr lang="en-US">
                <a:solidFill>
                  <a:schemeClr val="bg1"/>
                </a:solidFill>
              </a:rPr>
              <a:t>To change the font style of this text box: Click on the border once to highlight the entire text box, then select a different font or font size that suits you. </a:t>
            </a:r>
          </a:p>
          <a:p>
            <a:pPr defTabSz="838200"/>
            <a:endParaRPr lang="en-US">
              <a:solidFill>
                <a:schemeClr val="bg1"/>
              </a:solidFill>
            </a:endParaRPr>
          </a:p>
          <a:p>
            <a:pPr defTabSz="838200"/>
            <a:r>
              <a:rPr lang="en-US">
                <a:solidFill>
                  <a:schemeClr val="bg1"/>
                </a:solidFill>
              </a:rPr>
              <a:t>This text is in Arial 32pt and is easily readable up to 6 feet away on a 44” x 44” poster. Try to stay between 28pt – 40pt for best viewing.</a:t>
            </a:r>
          </a:p>
        </p:txBody>
      </p:sp>
      <p:sp>
        <p:nvSpPr>
          <p:cNvPr id="2317" name="Text Box 269"/>
          <p:cNvSpPr txBox="1">
            <a:spLocks noChangeArrowheads="1"/>
          </p:cNvSpPr>
          <p:nvPr/>
        </p:nvSpPr>
        <p:spPr bwMode="auto">
          <a:xfrm>
            <a:off x="19378613" y="6864350"/>
            <a:ext cx="9872662" cy="13265150"/>
          </a:xfrm>
          <a:prstGeom prst="rect">
            <a:avLst/>
          </a:prstGeom>
          <a:solidFill>
            <a:srgbClr val="FFFFE6"/>
          </a:solidFill>
          <a:ln w="19050">
            <a:noFill/>
            <a:prstDash val="dash"/>
            <a:miter lim="800000"/>
            <a:headEnd/>
            <a:tailEnd/>
          </a:ln>
          <a:effectLst/>
        </p:spPr>
        <p:txBody>
          <a:bodyPr lIns="182880" tIns="182880" rIns="182880" bIns="182880"/>
          <a:lstStyle/>
          <a:p>
            <a:pPr defTabSz="838200"/>
            <a:r>
              <a:rPr lang="en-US" b="1">
                <a:solidFill>
                  <a:srgbClr val="800000"/>
                </a:solidFill>
              </a:rPr>
              <a:t>Genigraphics</a:t>
            </a:r>
            <a:r>
              <a:rPr lang="en-US">
                <a:solidFill>
                  <a:srgbClr val="800000"/>
                </a:solidFill>
              </a:rPr>
              <a:t> has provided this template to assist in preparation of a medical or scientific research poster. The dimensions are set to 44” high by 44” wide.</a:t>
            </a:r>
          </a:p>
          <a:p>
            <a:pPr defTabSz="838200"/>
            <a:endParaRPr lang="en-US">
              <a:solidFill>
                <a:srgbClr val="800000"/>
              </a:solidFill>
            </a:endParaRPr>
          </a:p>
          <a:p>
            <a:pPr defTabSz="838200"/>
            <a:r>
              <a:rPr lang="en-US">
                <a:solidFill>
                  <a:srgbClr val="800000"/>
                </a:solidFill>
              </a:rPr>
              <a:t>For other poster sizes, please visit our website at </a:t>
            </a:r>
            <a:r>
              <a:rPr lang="en-US" b="1">
                <a:solidFill>
                  <a:srgbClr val="800000"/>
                </a:solidFill>
              </a:rPr>
              <a:t>www.genigraphics.com</a:t>
            </a:r>
            <a:r>
              <a:rPr lang="en-US">
                <a:solidFill>
                  <a:srgbClr val="800000"/>
                </a:solidFill>
              </a:rPr>
              <a:t> or send an email request to </a:t>
            </a:r>
            <a:r>
              <a:rPr lang="en-US" b="1">
                <a:solidFill>
                  <a:srgbClr val="800000"/>
                </a:solidFill>
              </a:rPr>
              <a:t>info@genigraphics.com</a:t>
            </a:r>
            <a:r>
              <a:rPr lang="en-US">
                <a:solidFill>
                  <a:srgbClr val="800000"/>
                </a:solidFill>
              </a:rPr>
              <a:t> or give us a call toll free at </a:t>
            </a:r>
            <a:r>
              <a:rPr lang="en-US" b="1">
                <a:solidFill>
                  <a:srgbClr val="800000"/>
                </a:solidFill>
              </a:rPr>
              <a:t>1.800.790.4001</a:t>
            </a:r>
            <a:r>
              <a:rPr lang="en-US">
                <a:solidFill>
                  <a:srgbClr val="800000"/>
                </a:solidFill>
              </a:rPr>
              <a:t>.</a:t>
            </a:r>
          </a:p>
          <a:p>
            <a:pPr defTabSz="838200"/>
            <a:endParaRPr lang="en-US" b="1">
              <a:solidFill>
                <a:srgbClr val="800000"/>
              </a:solidFill>
            </a:endParaRPr>
          </a:p>
          <a:p>
            <a:pPr defTabSz="838200"/>
            <a:r>
              <a:rPr lang="en-US">
                <a:solidFill>
                  <a:srgbClr val="800000"/>
                </a:solidFill>
              </a:rPr>
              <a:t>Choose Genigraphics to print your poster and we will perform a free design review and advise you if we see anything that may be a concern for printing.</a:t>
            </a:r>
          </a:p>
          <a:p>
            <a:pPr defTabSz="838200"/>
            <a:endParaRPr lang="en-US">
              <a:solidFill>
                <a:srgbClr val="800000"/>
              </a:solidFill>
            </a:endParaRPr>
          </a:p>
          <a:p>
            <a:pPr defTabSz="838200"/>
            <a:r>
              <a:rPr lang="en-US">
                <a:solidFill>
                  <a:srgbClr val="800000"/>
                </a:solidFill>
              </a:rPr>
              <a:t>We print directly from PowerPoint so your poster will look just like it does on screen. Other printing outlets (Kinko’s, for example) convert your file to another format prior to printing. This can result in elements shifting, loss of effects, or altered colors. By printing from the same version of PowerPoint that your file was created in, Genigraphics gives you the most accurate reproduction available.</a:t>
            </a:r>
          </a:p>
        </p:txBody>
      </p:sp>
      <p:sp>
        <p:nvSpPr>
          <p:cNvPr id="2318" name="Text Box 270"/>
          <p:cNvSpPr txBox="1">
            <a:spLocks noChangeArrowheads="1"/>
          </p:cNvSpPr>
          <p:nvPr/>
        </p:nvSpPr>
        <p:spPr bwMode="auto">
          <a:xfrm>
            <a:off x="30165675" y="6864350"/>
            <a:ext cx="9140825" cy="17176750"/>
          </a:xfrm>
          <a:prstGeom prst="rect">
            <a:avLst/>
          </a:prstGeom>
          <a:solidFill>
            <a:srgbClr val="FFFFE6"/>
          </a:solidFill>
          <a:ln w="19050">
            <a:noFill/>
            <a:prstDash val="dash"/>
            <a:miter lim="800000"/>
            <a:headEnd/>
            <a:tailEnd/>
          </a:ln>
          <a:effectLst/>
        </p:spPr>
        <p:txBody>
          <a:bodyPr lIns="182880" tIns="182880" rIns="182880" bIns="182880"/>
          <a:lstStyle/>
          <a:p>
            <a:pPr defTabSz="838200"/>
            <a:r>
              <a:rPr lang="en-US">
                <a:solidFill>
                  <a:srgbClr val="800000"/>
                </a:solidFill>
              </a:rPr>
              <a:t>Click here to insert your Discussion text. Type it in or copy and paste from your Word document or other source. Click once on the dashed border to highlight then drag the bottom edge up to fit. Or change the font size to fill the box. </a:t>
            </a:r>
          </a:p>
          <a:p>
            <a:pPr defTabSz="838200"/>
            <a:endParaRPr lang="en-US">
              <a:solidFill>
                <a:srgbClr val="800000"/>
              </a:solidFill>
            </a:endParaRPr>
          </a:p>
          <a:p>
            <a:pPr defTabSz="838200"/>
            <a:r>
              <a:rPr lang="en-US">
                <a:solidFill>
                  <a:srgbClr val="800000"/>
                </a:solidFill>
              </a:rPr>
              <a:t>To have the box automatically re-size to your text: Double-click near the edge to open the Format tool, and select ‘Text Box’, then check “Resize AutoShape to Fit Text”.</a:t>
            </a:r>
          </a:p>
          <a:p>
            <a:pPr defTabSz="838200"/>
            <a:endParaRPr lang="en-US">
              <a:solidFill>
                <a:srgbClr val="800000"/>
              </a:solidFill>
            </a:endParaRPr>
          </a:p>
          <a:p>
            <a:pPr defTabSz="838200"/>
            <a:r>
              <a:rPr lang="en-US">
                <a:solidFill>
                  <a:srgbClr val="800000"/>
                </a:solidFill>
              </a:rPr>
              <a:t>To change the background color of this text box: Double-click near the edge to open the Format tool, select ‘Colors and Lines’, and change the fill color to whatever you like.</a:t>
            </a:r>
          </a:p>
          <a:p>
            <a:pPr defTabSz="838200"/>
            <a:endParaRPr lang="en-US">
              <a:solidFill>
                <a:srgbClr val="800000"/>
              </a:solidFill>
            </a:endParaRPr>
          </a:p>
          <a:p>
            <a:pPr defTabSz="838200"/>
            <a:r>
              <a:rPr lang="en-US">
                <a:solidFill>
                  <a:srgbClr val="800000"/>
                </a:solidFill>
              </a:rPr>
              <a:t>This text is in Arial 32pt and is easily readable up to 6 feet away on a 44” x 44” poster. Try to stay between 28pt – 40pt for best viewing.</a:t>
            </a:r>
          </a:p>
          <a:p>
            <a:pPr defTabSz="838200"/>
            <a:endParaRPr lang="en-US">
              <a:solidFill>
                <a:srgbClr val="800000"/>
              </a:solidFill>
            </a:endParaRPr>
          </a:p>
          <a:p>
            <a:pPr defTabSz="838200"/>
            <a:r>
              <a:rPr lang="en-US" b="1"/>
              <a:t>The various elements and text boxes included in this template are examples of what we commonly see on posters of this kind. They are simply placeholders and you should feel free to add, delete, re-arrange, re-name, or re-size as best suits your needs.</a:t>
            </a:r>
          </a:p>
        </p:txBody>
      </p:sp>
      <p:sp>
        <p:nvSpPr>
          <p:cNvPr id="2319" name="Text Box 271"/>
          <p:cNvSpPr txBox="1">
            <a:spLocks noChangeArrowheads="1"/>
          </p:cNvSpPr>
          <p:nvPr/>
        </p:nvSpPr>
        <p:spPr bwMode="auto">
          <a:xfrm>
            <a:off x="9323388" y="26060400"/>
            <a:ext cx="9140825" cy="13341350"/>
          </a:xfrm>
          <a:prstGeom prst="rect">
            <a:avLst/>
          </a:prstGeom>
          <a:solidFill>
            <a:srgbClr val="FFFFE6"/>
          </a:solidFill>
          <a:ln w="19050">
            <a:noFill/>
            <a:prstDash val="dash"/>
            <a:miter lim="800000"/>
            <a:headEnd/>
            <a:tailEnd/>
          </a:ln>
          <a:effectLst/>
        </p:spPr>
        <p:txBody>
          <a:bodyPr lIns="182880" tIns="182880" rIns="182880" bIns="182880"/>
          <a:lstStyle/>
          <a:p>
            <a:pPr defTabSz="838200"/>
            <a:r>
              <a:rPr lang="en-US">
                <a:solidFill>
                  <a:srgbClr val="800000"/>
                </a:solidFill>
              </a:rPr>
              <a:t>Click here to insert your Methods and Materials text. Type it in or copy and paste from your Word document or other source. Click once on the dashed border to highlight then drag the bottom edge up to fit. Or change the font size to fill the box. </a:t>
            </a:r>
          </a:p>
          <a:p>
            <a:pPr defTabSz="838200"/>
            <a:endParaRPr lang="en-US">
              <a:solidFill>
                <a:srgbClr val="800000"/>
              </a:solidFill>
            </a:endParaRPr>
          </a:p>
          <a:p>
            <a:pPr defTabSz="838200"/>
            <a:r>
              <a:rPr lang="en-US">
                <a:solidFill>
                  <a:srgbClr val="800000"/>
                </a:solidFill>
              </a:rPr>
              <a:t>To have the box automatically re-size to your text: Double-click near the edge to open the Format tool, and select ‘Text Box’, then check “Resize AutoShape to Fit Text”.</a:t>
            </a:r>
          </a:p>
          <a:p>
            <a:pPr defTabSz="838200"/>
            <a:endParaRPr lang="en-US">
              <a:solidFill>
                <a:srgbClr val="800000"/>
              </a:solidFill>
            </a:endParaRPr>
          </a:p>
          <a:p>
            <a:pPr defTabSz="838200"/>
            <a:r>
              <a:rPr lang="en-US">
                <a:solidFill>
                  <a:srgbClr val="800000"/>
                </a:solidFill>
              </a:rPr>
              <a:t>To change the background color of this text box: Double-click near the edge to open the Format tool, select ‘Colors and Lines’, and change the fill color to whatever you like.</a:t>
            </a:r>
          </a:p>
          <a:p>
            <a:pPr defTabSz="838200"/>
            <a:endParaRPr lang="en-US">
              <a:solidFill>
                <a:srgbClr val="800000"/>
              </a:solidFill>
            </a:endParaRPr>
          </a:p>
          <a:p>
            <a:pPr defTabSz="838200"/>
            <a:r>
              <a:rPr lang="en-US">
                <a:solidFill>
                  <a:srgbClr val="800000"/>
                </a:solidFill>
              </a:rPr>
              <a:t>To change the font style of this text box: Click on the border once to highlight the entire text box, then select a different font or font size that suits you.</a:t>
            </a:r>
          </a:p>
          <a:p>
            <a:pPr defTabSz="838200"/>
            <a:endParaRPr lang="en-US">
              <a:solidFill>
                <a:srgbClr val="800000"/>
              </a:solidFill>
            </a:endParaRPr>
          </a:p>
          <a:p>
            <a:pPr defTabSz="838200"/>
            <a:r>
              <a:rPr lang="en-US">
                <a:solidFill>
                  <a:srgbClr val="800000"/>
                </a:solidFill>
              </a:rPr>
              <a:t>This text is in Arial 32pt and is easily readable up to 6 feet away on a 44” x 44” poster. Try to stay between 28pt – 40pt for best viewing.</a:t>
            </a:r>
          </a:p>
        </p:txBody>
      </p:sp>
      <p:sp>
        <p:nvSpPr>
          <p:cNvPr id="2320" name="Text Box 272"/>
          <p:cNvSpPr txBox="1">
            <a:spLocks noChangeArrowheads="1"/>
          </p:cNvSpPr>
          <p:nvPr/>
        </p:nvSpPr>
        <p:spPr bwMode="auto">
          <a:xfrm>
            <a:off x="30165675" y="26060400"/>
            <a:ext cx="9140825" cy="6356350"/>
          </a:xfrm>
          <a:prstGeom prst="rect">
            <a:avLst/>
          </a:prstGeom>
          <a:solidFill>
            <a:srgbClr val="FFFFE6"/>
          </a:solidFill>
          <a:ln w="19050">
            <a:noFill/>
            <a:prstDash val="dash"/>
            <a:miter lim="800000"/>
            <a:headEnd/>
            <a:tailEnd/>
          </a:ln>
          <a:effectLst/>
        </p:spPr>
        <p:txBody>
          <a:bodyPr lIns="182880" tIns="182880" rIns="182880" bIns="182880"/>
          <a:lstStyle/>
          <a:p>
            <a:pPr defTabSz="838200"/>
            <a:r>
              <a:rPr lang="en-US">
                <a:solidFill>
                  <a:srgbClr val="800000"/>
                </a:solidFill>
              </a:rPr>
              <a:t>Click here to insert your Conclusions text. Type it in or copy and paste from your Word document or other source. </a:t>
            </a:r>
          </a:p>
          <a:p>
            <a:pPr defTabSz="838200"/>
            <a:endParaRPr lang="en-US">
              <a:solidFill>
                <a:srgbClr val="800000"/>
              </a:solidFill>
            </a:endParaRPr>
          </a:p>
          <a:p>
            <a:pPr defTabSz="838200"/>
            <a:r>
              <a:rPr lang="en-US">
                <a:solidFill>
                  <a:srgbClr val="800000"/>
                </a:solidFill>
              </a:rPr>
              <a:t>Click on the border once to highlight and select a different font or font size that suits you. This text is in Arial 32pt and is easily readable up to 6 feet away. Try to stay between 28pt – 40pt for best viewing.</a:t>
            </a:r>
          </a:p>
        </p:txBody>
      </p:sp>
      <p:sp>
        <p:nvSpPr>
          <p:cNvPr id="2321" name="Text Box 273"/>
          <p:cNvSpPr txBox="1">
            <a:spLocks noChangeArrowheads="1"/>
          </p:cNvSpPr>
          <p:nvPr/>
        </p:nvSpPr>
        <p:spPr bwMode="auto">
          <a:xfrm>
            <a:off x="9323388" y="6864350"/>
            <a:ext cx="9140825" cy="17176750"/>
          </a:xfrm>
          <a:prstGeom prst="rect">
            <a:avLst/>
          </a:prstGeom>
          <a:solidFill>
            <a:srgbClr val="FFFFE6"/>
          </a:solidFill>
          <a:ln w="19050">
            <a:noFill/>
            <a:prstDash val="dash"/>
            <a:miter lim="800000"/>
            <a:headEnd/>
            <a:tailEnd/>
          </a:ln>
          <a:effectLst/>
        </p:spPr>
        <p:txBody>
          <a:bodyPr lIns="182880" tIns="182880" rIns="182880" bIns="182880"/>
          <a:lstStyle/>
          <a:p>
            <a:pPr defTabSz="838200"/>
            <a:r>
              <a:rPr lang="en-US">
                <a:solidFill>
                  <a:srgbClr val="800000"/>
                </a:solidFill>
              </a:rPr>
              <a:t>Click here to insert your Introduction text. Type it in or copy and paste from your Word document or other source. Click once on the dashed border to highlight then drag the bottom edge up to fit. Or change the font size to fill the box. </a:t>
            </a:r>
          </a:p>
          <a:p>
            <a:pPr defTabSz="838200"/>
            <a:endParaRPr lang="en-US">
              <a:solidFill>
                <a:srgbClr val="800000"/>
              </a:solidFill>
            </a:endParaRPr>
          </a:p>
          <a:p>
            <a:pPr defTabSz="838200"/>
            <a:r>
              <a:rPr lang="en-US">
                <a:solidFill>
                  <a:srgbClr val="800000"/>
                </a:solidFill>
              </a:rPr>
              <a:t>To have the box automatically re-size to your text: Double-click near the edge to open the Format tool, and select ‘Text Box’, then check “Resize AutoShape to Fit Text”.</a:t>
            </a:r>
          </a:p>
          <a:p>
            <a:pPr defTabSz="838200"/>
            <a:endParaRPr lang="en-US">
              <a:solidFill>
                <a:srgbClr val="800000"/>
              </a:solidFill>
            </a:endParaRPr>
          </a:p>
          <a:p>
            <a:pPr defTabSz="838200"/>
            <a:r>
              <a:rPr lang="en-US">
                <a:solidFill>
                  <a:srgbClr val="800000"/>
                </a:solidFill>
              </a:rPr>
              <a:t>To change the background color of this text box: Double-click near the edge to open the Format tool, select ‘Colors and Lines’, and change the fill color to whatever you like.</a:t>
            </a:r>
          </a:p>
          <a:p>
            <a:pPr defTabSz="838200"/>
            <a:endParaRPr lang="en-US">
              <a:solidFill>
                <a:srgbClr val="800000"/>
              </a:solidFill>
            </a:endParaRPr>
          </a:p>
          <a:p>
            <a:pPr defTabSz="838200"/>
            <a:r>
              <a:rPr lang="en-US">
                <a:solidFill>
                  <a:srgbClr val="800000"/>
                </a:solidFill>
              </a:rPr>
              <a:t>This text is in Arial 32pt and is easily readable up to 6 feet away on a 44” x 44” poster. Try to stay between 28pt – 40pt for best viewing.</a:t>
            </a:r>
          </a:p>
          <a:p>
            <a:pPr defTabSz="838200"/>
            <a:endParaRPr lang="en-US">
              <a:solidFill>
                <a:srgbClr val="800000"/>
              </a:solidFill>
            </a:endParaRPr>
          </a:p>
          <a:p>
            <a:pPr defTabSz="838200"/>
            <a:r>
              <a:rPr lang="en-US" b="1"/>
              <a:t>The various elements and text boxes included in this template are examples of what we commonly see on posters of this kind. They are simply placeholders and you should feel free to add, delete, re-arrange, re-name, or re-size as best suits your needs</a:t>
            </a:r>
            <a:r>
              <a:rPr lang="en-US" b="1">
                <a:solidFill>
                  <a:srgbClr val="800000"/>
                </a:solidFill>
              </a:rPr>
              <a:t>.</a:t>
            </a:r>
          </a:p>
        </p:txBody>
      </p:sp>
      <p:sp>
        <p:nvSpPr>
          <p:cNvPr id="2322" name="Text Box 274"/>
          <p:cNvSpPr txBox="1">
            <a:spLocks noChangeArrowheads="1"/>
          </p:cNvSpPr>
          <p:nvPr/>
        </p:nvSpPr>
        <p:spPr bwMode="auto">
          <a:xfrm>
            <a:off x="30165675" y="34366200"/>
            <a:ext cx="9140825" cy="5027613"/>
          </a:xfrm>
          <a:prstGeom prst="rect">
            <a:avLst/>
          </a:prstGeom>
          <a:solidFill>
            <a:srgbClr val="FFFFE6"/>
          </a:solidFill>
          <a:ln w="19050">
            <a:noFill/>
            <a:prstDash val="dash"/>
            <a:miter lim="800000"/>
            <a:headEnd/>
            <a:tailEnd/>
          </a:ln>
          <a:effectLst/>
        </p:spPr>
        <p:txBody>
          <a:bodyPr lIns="182880" tIns="182880" rIns="182880" bIns="182880"/>
          <a:lstStyle/>
          <a:p>
            <a:pPr marL="419100" indent="-419100" defTabSz="838200">
              <a:spcAft>
                <a:spcPct val="50000"/>
              </a:spcAft>
              <a:buFontTx/>
              <a:buAutoNum type="arabicPeriod"/>
            </a:pPr>
            <a:r>
              <a:rPr lang="en-US" sz="2800">
                <a:solidFill>
                  <a:srgbClr val="800000"/>
                </a:solidFill>
              </a:rPr>
              <a:t>Click here to insert your References. Type it in or copy and paste from your Word document or other source.</a:t>
            </a:r>
          </a:p>
          <a:p>
            <a:pPr marL="419100" indent="-419100" defTabSz="838200">
              <a:spcAft>
                <a:spcPct val="50000"/>
              </a:spcAft>
              <a:buFontTx/>
              <a:buAutoNum type="arabicPeriod"/>
            </a:pPr>
            <a:r>
              <a:rPr lang="en-US" sz="2800">
                <a:solidFill>
                  <a:srgbClr val="800000"/>
                </a:solidFill>
              </a:rPr>
              <a:t>Click on the border once to highlight and select a different font or font size that suits you. This text is in Arial 28pt and is easily readable up to 4 feet away. Try to stay between 18pt – 28pt for best viewing.</a:t>
            </a:r>
          </a:p>
        </p:txBody>
      </p:sp>
      <p:sp>
        <p:nvSpPr>
          <p:cNvPr id="2323" name="Text Box 275"/>
          <p:cNvSpPr txBox="1">
            <a:spLocks noChangeArrowheads="1"/>
          </p:cNvSpPr>
          <p:nvPr/>
        </p:nvSpPr>
        <p:spPr bwMode="auto">
          <a:xfrm>
            <a:off x="912813" y="36728400"/>
            <a:ext cx="6581775" cy="2573338"/>
          </a:xfrm>
          <a:prstGeom prst="rect">
            <a:avLst/>
          </a:prstGeom>
          <a:solidFill>
            <a:srgbClr val="800000"/>
          </a:solidFill>
          <a:ln w="19050">
            <a:noFill/>
            <a:prstDash val="dash"/>
            <a:miter lim="800000"/>
            <a:headEnd/>
            <a:tailEnd/>
          </a:ln>
          <a:effectLst/>
        </p:spPr>
        <p:txBody>
          <a:bodyPr lIns="182880" tIns="182880" rIns="182880" bIns="182880"/>
          <a:lstStyle/>
          <a:p>
            <a:pPr defTabSz="838200"/>
            <a:r>
              <a:rPr lang="en-US" sz="2800">
                <a:solidFill>
                  <a:schemeClr val="bg1"/>
                </a:solidFill>
              </a:rPr>
              <a:t>&lt;your name&gt;</a:t>
            </a:r>
          </a:p>
          <a:p>
            <a:pPr defTabSz="838200"/>
            <a:r>
              <a:rPr lang="en-US" sz="2800">
                <a:solidFill>
                  <a:schemeClr val="bg1"/>
                </a:solidFill>
              </a:rPr>
              <a:t>&lt;organization name&gt;</a:t>
            </a:r>
          </a:p>
          <a:p>
            <a:pPr defTabSz="838200"/>
            <a:r>
              <a:rPr lang="en-US" sz="2800">
                <a:solidFill>
                  <a:schemeClr val="bg1"/>
                </a:solidFill>
              </a:rPr>
              <a:t>Email: </a:t>
            </a:r>
          </a:p>
          <a:p>
            <a:pPr defTabSz="838200"/>
            <a:r>
              <a:rPr lang="en-US" sz="2800">
                <a:solidFill>
                  <a:schemeClr val="bg1"/>
                </a:solidFill>
              </a:rPr>
              <a:t>Phone: </a:t>
            </a:r>
          </a:p>
          <a:p>
            <a:pPr defTabSz="838200"/>
            <a:r>
              <a:rPr lang="en-US" sz="2800">
                <a:solidFill>
                  <a:schemeClr val="bg1"/>
                </a:solidFill>
              </a:rPr>
              <a:t>Website: </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022725"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022725"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1135</TotalTime>
  <Words>1152</Words>
  <Application>Microsoft Office PowerPoint</Application>
  <PresentationFormat>Custom</PresentationFormat>
  <Paragraphs>79</Paragraphs>
  <Slides>1</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5" baseType="lpstr">
      <vt:lpstr>Arial</vt:lpstr>
      <vt:lpstr>Impact</vt:lpstr>
      <vt:lpstr>Default Design</vt:lpstr>
      <vt:lpstr>Microsoft Graph Chart</vt:lpstr>
      <vt:lpstr>Slide 1</vt:lpstr>
    </vt:vector>
  </TitlesOfParts>
  <Company>Genigraphics 800.790.4001</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poster 44 x 44 - F</dc:title>
  <dc:creator>Genigraphics 800.790.4001</dc:creator>
  <dc:description>To order poster prints visit us at www.genigraphics.com</dc:description>
  <cp:lastModifiedBy>Areejaloufi</cp:lastModifiedBy>
  <cp:revision>33</cp:revision>
  <dcterms:created xsi:type="dcterms:W3CDTF">2008-05-03T03:01:56Z</dcterms:created>
  <dcterms:modified xsi:type="dcterms:W3CDTF">2014-02-23T06:59:53Z</dcterms:modified>
</cp:coreProperties>
</file>