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0992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680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27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647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60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196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6520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099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7997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733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5530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42070-864C-4D95-82B2-8BA2749259CA}" type="datetimeFigureOut">
              <a:rPr lang="ar-SA" smtClean="0"/>
              <a:t>3/7/1437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50D1-6B23-4AFC-8AF7-E69282C13F5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28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b="1" dirty="0"/>
              <a:t>تحديد زمن الوفاة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Post mortem interval (PMI)</a:t>
            </a:r>
          </a:p>
          <a:p>
            <a:r>
              <a:rPr lang="en-US" dirty="0" smtClean="0"/>
              <a:t>Time since death (TSD)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74846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ثالثا: الظروف البيئية: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1- درجة الحرارة: </a:t>
            </a:r>
            <a:endParaRPr lang="en-US" dirty="0"/>
          </a:p>
          <a:p>
            <a:r>
              <a:rPr lang="ar-SA" dirty="0"/>
              <a:t>2- المطر والمياه:</a:t>
            </a:r>
            <a:endParaRPr lang="en-US" dirty="0"/>
          </a:p>
          <a:p>
            <a:r>
              <a:rPr lang="ar-SA" dirty="0"/>
              <a:t>3- سهولة الوصول للجيفة </a:t>
            </a:r>
            <a:r>
              <a:rPr lang="en-US" dirty="0"/>
              <a:t>Exposure</a:t>
            </a:r>
            <a:r>
              <a:rPr lang="ar-SA" dirty="0"/>
              <a:t>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379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dirty="0"/>
              <a:t>كيفية دراسة الحشرات في الطب الشرعي لتحديد زمن الوفاة؟</a:t>
            </a:r>
            <a:r>
              <a:rPr lang="en-US" sz="3200" dirty="0"/>
              <a:t/>
            </a:r>
            <a:br>
              <a:rPr lang="en-US" sz="3200" dirty="0"/>
            </a:b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أعمار الحشرات يتراوح بين 17 –  39 يوم ، وتكون جاهزة للتكاثر في غضون 5 – 18 يوم. وهذه القيم مأخوذة في المختبر ضمن ظروف ضابطة </a:t>
            </a:r>
            <a:r>
              <a:rPr lang="en-US" dirty="0"/>
              <a:t>controlled conditions</a:t>
            </a:r>
            <a:r>
              <a:rPr lang="ar-SA" dirty="0"/>
              <a:t>. لكن في البيئة الخارجية الظروف متفاوتة وليست ثابتة. لذلك فإن تطور الحشرات وانتقالها من مرحلة إلى أخرى في دورة حياتها تعتمد بشكل أساس على درجات حرارة الجو المحيط بها.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195166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200" dirty="0" smtClean="0">
                <a:effectLst>
                  <a:outerShdw blurRad="69850" dist="43180" dir="5400000" sx="0" sy="0">
                    <a:srgbClr val="000000">
                      <a:alpha val="65000"/>
                    </a:srgbClr>
                  </a:outerShdw>
                </a:effectLst>
              </a:rPr>
              <a:t>الإجراءات المتبعة حين العثور على الجثة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جمع عينات من الحشرات من المكان الذي وجدت فيه.</a:t>
            </a:r>
          </a:p>
          <a:p>
            <a:r>
              <a:rPr lang="ar-SA" dirty="0" smtClean="0"/>
              <a:t>تربية اليرقات (تحت ظروف ثابتة) لغاية ما تظهر </a:t>
            </a:r>
            <a:r>
              <a:rPr lang="en-US" dirty="0" smtClean="0"/>
              <a:t>merge</a:t>
            </a:r>
            <a:r>
              <a:rPr lang="ar-SA" dirty="0" smtClean="0"/>
              <a:t> الحشرة بالطور البالغ للتعرف على نوعها.</a:t>
            </a:r>
          </a:p>
          <a:p>
            <a:r>
              <a:rPr lang="ar-SA" dirty="0" smtClean="0"/>
              <a:t>تحديد كمية الطاقة الحرارية </a:t>
            </a:r>
            <a:r>
              <a:rPr lang="en-US" dirty="0" smtClean="0"/>
              <a:t>ADD</a:t>
            </a:r>
            <a:r>
              <a:rPr lang="ar-SA" dirty="0" smtClean="0"/>
              <a:t> أو </a:t>
            </a:r>
            <a:r>
              <a:rPr lang="en-US" dirty="0" smtClean="0"/>
              <a:t>ADH</a:t>
            </a:r>
            <a:r>
              <a:rPr lang="ar-SA" dirty="0" smtClean="0"/>
              <a:t> المطلوبة لتكملة  نمو وتطور الحشرة.</a:t>
            </a:r>
          </a:p>
          <a:p>
            <a:r>
              <a:rPr lang="ar-SA" dirty="0" smtClean="0"/>
              <a:t>تحديد درجة الحرارة في المكان والأيام السابقة.</a:t>
            </a:r>
          </a:p>
          <a:p>
            <a:r>
              <a:rPr lang="ar-SA" dirty="0" smtClean="0"/>
              <a:t>طرح قيم الطاقة الحرارية من المجموع الكلي لمعرفة كمية الطاقة التي استهلكت منذ وقت وضع البيوض.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81689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عـد ّ الأيام السابقة قبل عملية جمع العينات لمعرفة المرحلة التطورية لها عند الجمع.</a:t>
            </a:r>
          </a:p>
          <a:p>
            <a:endParaRPr lang="ar-SA" dirty="0"/>
          </a:p>
          <a:p>
            <a:pPr algn="l" rtl="0"/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499992" cy="337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6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Eggs                    maggots		       adults	 </a:t>
            </a:r>
            <a:endParaRPr lang="ar-SA" dirty="0"/>
          </a:p>
          <a:p>
            <a:pPr marL="0" indent="0" algn="l" rtl="0">
              <a:buNone/>
            </a:pPr>
            <a:r>
              <a:rPr lang="ar-SA" sz="2400" dirty="0" smtClean="0">
                <a:solidFill>
                  <a:srgbClr val="FF0000"/>
                </a:solidFill>
              </a:rPr>
              <a:t>الجزء غير المعروف       </a:t>
            </a:r>
            <a:r>
              <a:rPr lang="en-US" sz="2400" dirty="0" smtClean="0">
                <a:solidFill>
                  <a:srgbClr val="FF0000"/>
                </a:solidFill>
              </a:rPr>
              <a:t>                   </a:t>
            </a:r>
            <a:r>
              <a:rPr lang="ar-SA" sz="2400" dirty="0" smtClean="0">
                <a:solidFill>
                  <a:srgbClr val="FF0000"/>
                </a:solidFill>
              </a:rPr>
              <a:t>الجزء المعروف         </a:t>
            </a:r>
            <a:endParaRPr lang="ar-SA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996952"/>
            <a:ext cx="449999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سهم إلى اليمين 6"/>
          <p:cNvSpPr/>
          <p:nvPr/>
        </p:nvSpPr>
        <p:spPr>
          <a:xfrm>
            <a:off x="1835696" y="1736812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سهم إلى اليمين 9"/>
          <p:cNvSpPr/>
          <p:nvPr/>
        </p:nvSpPr>
        <p:spPr>
          <a:xfrm>
            <a:off x="5004048" y="1736812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11" name="رابط كسهم مستقيم 10"/>
          <p:cNvCxnSpPr/>
          <p:nvPr/>
        </p:nvCxnSpPr>
        <p:spPr>
          <a:xfrm>
            <a:off x="899592" y="2276872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4364360" y="2276872"/>
            <a:ext cx="33123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78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ADD</a:t>
            </a:r>
            <a:r>
              <a:rPr lang="ar-SA" dirty="0"/>
              <a:t>: هو مقياس للوحدات (الطاقة) الحرارية المطلوبة التي تحتاجها الحشرات للنمو والتطور في اليوم الواحد (24) ساعة كفترة زمنية تم تحديدها عمليا ً. (أو متوسط  كمية الحرارة في يوم معين).</a:t>
            </a:r>
            <a:endParaRPr lang="en-US" dirty="0"/>
          </a:p>
          <a:p>
            <a:r>
              <a:rPr lang="ar-SA" dirty="0"/>
              <a:t>لكن الحشرات لها مدى حراري تنشط فيه كل يوم للتطور ووضع البيوض. فإذا زادت درجة حرارة الطقس في يوم ما أقل أو أكثر من ذلك المدى ، يتوقف نشاطها وتطورها. ذلك المدى يمسى العتبة (</a:t>
            </a:r>
            <a:r>
              <a:rPr lang="en-US" dirty="0"/>
              <a:t>threshold</a:t>
            </a:r>
            <a:r>
              <a:rPr lang="ar-SA" dirty="0"/>
              <a:t> أو </a:t>
            </a:r>
            <a:r>
              <a:rPr lang="en-US" dirty="0"/>
              <a:t>base temperature</a:t>
            </a:r>
            <a:r>
              <a:rPr lang="ar-SA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5767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درجة العتبة </a:t>
            </a:r>
            <a:r>
              <a:rPr lang="en-US" dirty="0" smtClean="0"/>
              <a:t>threshold</a:t>
            </a:r>
            <a:endParaRPr lang="ar-SA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88840"/>
            <a:ext cx="525658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9558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تحسب الطاقة الحرارية للحشرة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الطاقة الحرارة المطلوبة للحشرة حتى تنشط للتطور والنمو تحسب بالطريقة التالية: </a:t>
            </a:r>
            <a:endParaRPr lang="en-US" dirty="0"/>
          </a:p>
          <a:p>
            <a:r>
              <a:rPr lang="ar-SA" dirty="0"/>
              <a:t>1- نجد متوسط درجة الحرارة في ذلك اليوم:</a:t>
            </a:r>
            <a:endParaRPr lang="en-US" dirty="0"/>
          </a:p>
          <a:p>
            <a:r>
              <a:rPr lang="ar-SA" dirty="0"/>
              <a:t> </a:t>
            </a:r>
            <a:r>
              <a:rPr lang="en-US" dirty="0"/>
              <a:t>ADD = (max temp. + min temp.)/ 2  </a:t>
            </a:r>
          </a:p>
          <a:p>
            <a:r>
              <a:rPr lang="ar-SA" dirty="0"/>
              <a:t>2- نطرح قيمة العتبة من قيمة المتوسط الحراري ، ونضرب بالوقت</a:t>
            </a:r>
            <a:endParaRPr lang="en-US" dirty="0"/>
          </a:p>
          <a:p>
            <a:r>
              <a:rPr lang="ar-SA" dirty="0"/>
              <a:t>         </a:t>
            </a:r>
            <a:r>
              <a:rPr lang="en-US" dirty="0"/>
              <a:t>(Average temp. – threshold) X time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109351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ar-SA" dirty="0"/>
              <a:t>مثال توضيحي: تمت دراسة على حشرة معينة ، ووجدت درجة العتبة </a:t>
            </a:r>
            <a:r>
              <a:rPr lang="en-US" dirty="0"/>
              <a:t>threshold</a:t>
            </a:r>
            <a:r>
              <a:rPr lang="ar-SA" dirty="0"/>
              <a:t> لها </a:t>
            </a:r>
            <a:r>
              <a:rPr lang="en-US" dirty="0"/>
              <a:t>14°C</a:t>
            </a:r>
            <a:r>
              <a:rPr lang="ar-SA" dirty="0"/>
              <a:t> (معنى ذلك أن أقل من هذه الدرجة لا تنشط تلك الحشرة) ، وضعت هذه الحشرة خارجا في يوم كانت أعلى درجة حرارة فيه </a:t>
            </a:r>
            <a:r>
              <a:rPr lang="en-US" dirty="0"/>
              <a:t>20°C</a:t>
            </a:r>
            <a:r>
              <a:rPr lang="ar-SA" dirty="0"/>
              <a:t> وأقل درجة حرارة كانت </a:t>
            </a:r>
            <a:r>
              <a:rPr lang="en-US" dirty="0"/>
              <a:t>12°C</a:t>
            </a:r>
            <a:r>
              <a:rPr lang="ar-SA" dirty="0"/>
              <a:t>. فكم كانت الطاقة الحرارية المكتسبة </a:t>
            </a:r>
            <a:r>
              <a:rPr lang="en-US" dirty="0"/>
              <a:t>ADH</a:t>
            </a:r>
            <a:r>
              <a:rPr lang="ar-SA" dirty="0"/>
              <a:t> للحشرة في اليوم الأول؟</a:t>
            </a:r>
            <a:endParaRPr lang="en-US" dirty="0"/>
          </a:p>
          <a:p>
            <a:r>
              <a:rPr lang="ar-SA" dirty="0"/>
              <a:t>الحل: </a:t>
            </a:r>
            <a:endParaRPr lang="en-US" dirty="0"/>
          </a:p>
          <a:p>
            <a:r>
              <a:rPr lang="ar-SA" dirty="0"/>
              <a:t>نجد أولا متوسط درجة الحرارة في ذلك اليوم:</a:t>
            </a:r>
            <a:endParaRPr lang="en-US" dirty="0"/>
          </a:p>
          <a:p>
            <a:r>
              <a:rPr lang="ar-SA" dirty="0"/>
              <a:t>(20+12)/2 = 16</a:t>
            </a:r>
            <a:r>
              <a:rPr lang="en-US" dirty="0"/>
              <a:t>°</a:t>
            </a:r>
            <a:r>
              <a:rPr lang="ar-SA" dirty="0"/>
              <a:t>م ....... بعد ذلك نطرح قيمة العتبة </a:t>
            </a:r>
            <a:r>
              <a:rPr lang="en-US" dirty="0"/>
              <a:t>threshold</a:t>
            </a:r>
            <a:r>
              <a:rPr lang="ar-SA" dirty="0"/>
              <a:t> من المتوسط الحراري</a:t>
            </a:r>
            <a:endParaRPr lang="en-US" dirty="0"/>
          </a:p>
          <a:p>
            <a:r>
              <a:rPr lang="ar-SA" dirty="0"/>
              <a:t>16 – 14 = 2 ........ ومن ثم نضرب بعـدد ساعات ذلك اليوم: 2 </a:t>
            </a:r>
            <a:r>
              <a:rPr lang="en-US" dirty="0"/>
              <a:t>X</a:t>
            </a:r>
            <a:r>
              <a:rPr lang="ar-SA" dirty="0"/>
              <a:t> 24 =  48</a:t>
            </a:r>
            <a:r>
              <a:rPr lang="en-US" dirty="0"/>
              <a:t>ADH</a:t>
            </a:r>
          </a:p>
          <a:p>
            <a:r>
              <a:rPr lang="ar-SA" dirty="0"/>
              <a:t> </a:t>
            </a:r>
            <a:endParaRPr lang="en-US" dirty="0"/>
          </a:p>
          <a:p>
            <a:r>
              <a:rPr lang="ar-SA" dirty="0"/>
              <a:t>في اليوم التالي ، كان الطقس حارا ً ، فكان متوسط درجة الحرارة </a:t>
            </a:r>
            <a:r>
              <a:rPr lang="en-US" dirty="0"/>
              <a:t>18°C</a:t>
            </a:r>
            <a:r>
              <a:rPr lang="ar-SA" dirty="0"/>
              <a:t> ، نقوم بما يلي:</a:t>
            </a:r>
            <a:endParaRPr lang="en-US" dirty="0"/>
          </a:p>
          <a:p>
            <a:r>
              <a:rPr lang="ar-SA" dirty="0"/>
              <a:t>18 – 14 = 4 .............</a:t>
            </a:r>
            <a:r>
              <a:rPr lang="en-US" dirty="0"/>
              <a:t>  </a:t>
            </a:r>
            <a:r>
              <a:rPr lang="ar-SA" dirty="0"/>
              <a:t>4 </a:t>
            </a:r>
            <a:r>
              <a:rPr lang="en-US" dirty="0"/>
              <a:t>X </a:t>
            </a:r>
            <a:r>
              <a:rPr lang="ar-SA" dirty="0"/>
              <a:t> 24 = 96</a:t>
            </a:r>
            <a:r>
              <a:rPr lang="en-US" dirty="0"/>
              <a:t> ADH</a:t>
            </a:r>
          </a:p>
          <a:p>
            <a:r>
              <a:rPr lang="ar-SA" dirty="0"/>
              <a:t>فلو جمعنا كمية الطاقة الحرارية المكتسبة حتى نهاية اليوم الثاني = 48 + 96 = 144</a:t>
            </a:r>
            <a:r>
              <a:rPr lang="en-US" dirty="0"/>
              <a:t> ADH</a:t>
            </a:r>
            <a:r>
              <a:rPr lang="ar-SA" dirty="0"/>
              <a:t> وهذه الكمية من الطاقة الحرارية ليومين....!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4082329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ولو افترضنا أنه حصل انخفاض على درجات الحرارة في يوم من الأيام ، وكان متوسط درجة الحرارة 12</a:t>
            </a:r>
            <a:r>
              <a:rPr lang="en-US" dirty="0"/>
              <a:t>°</a:t>
            </a:r>
            <a:r>
              <a:rPr lang="ar-SA" dirty="0"/>
              <a:t>م ، فكم تكون كمية الطاقة الحرارية </a:t>
            </a:r>
            <a:r>
              <a:rPr lang="en-US" dirty="0"/>
              <a:t>ADH</a:t>
            </a:r>
            <a:r>
              <a:rPr lang="ar-SA" dirty="0"/>
              <a:t> في ذلك اليوم؟</a:t>
            </a:r>
            <a:endParaRPr lang="en-US" dirty="0"/>
          </a:p>
          <a:p>
            <a:r>
              <a:rPr lang="ar-SA" dirty="0"/>
              <a:t>الحل: </a:t>
            </a:r>
            <a:endParaRPr lang="en-US" dirty="0"/>
          </a:p>
          <a:p>
            <a:r>
              <a:rPr lang="ar-SA" dirty="0"/>
              <a:t>نطرح درجة العتبة من المتوسط : 12 – 14 = </a:t>
            </a:r>
            <a:r>
              <a:rPr lang="en-US" baseline="30000" dirty="0"/>
              <a:t>_</a:t>
            </a:r>
            <a:r>
              <a:rPr lang="ar-SA" dirty="0"/>
              <a:t>2</a:t>
            </a:r>
            <a:r>
              <a:rPr lang="en-US" dirty="0"/>
              <a:t>°</a:t>
            </a:r>
            <a:r>
              <a:rPr lang="ar-SA" dirty="0"/>
              <a:t>م    .... هنا نعتبر أن </a:t>
            </a:r>
            <a:r>
              <a:rPr lang="en-US" dirty="0"/>
              <a:t>ADH</a:t>
            </a:r>
            <a:r>
              <a:rPr lang="ar-SA" dirty="0"/>
              <a:t> = صفر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088927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كيف يتم توقع </a:t>
            </a:r>
            <a:r>
              <a:rPr lang="en-US" dirty="0" smtClean="0"/>
              <a:t>predict</a:t>
            </a:r>
            <a:r>
              <a:rPr lang="ar-SA" dirty="0" smtClean="0"/>
              <a:t> زمن الوفاة؟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أولا</a:t>
            </a:r>
            <a:r>
              <a:rPr lang="ar-SA" dirty="0"/>
              <a:t>: مراحل التحلل </a:t>
            </a:r>
            <a:endParaRPr lang="en-US" dirty="0"/>
          </a:p>
          <a:p>
            <a:r>
              <a:rPr lang="ar-SA" dirty="0"/>
              <a:t>ثانيا: سلوك الحشرات ومراحل حياتها</a:t>
            </a:r>
            <a:endParaRPr lang="en-US" dirty="0"/>
          </a:p>
          <a:p>
            <a:r>
              <a:rPr lang="ar-SA" dirty="0"/>
              <a:t>ثالثا: الظروف البيئية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6040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أخيرا ً.....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كلما </a:t>
            </a:r>
            <a:r>
              <a:rPr lang="ar-SA" dirty="0"/>
              <a:t>زاد الوقت المنقضي بين موت الكائن الحي وبين وقت اكتشاف الجثة ، كلما انخفضت الدقة في تقدير زمن الوفاة بالاعتماد على أدلة البحث الجنائي من خلال نشاط الحشرات.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54691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أولا : مراحل التحلل......... </a:t>
            </a:r>
            <a:r>
              <a:rPr lang="en-US" dirty="0" smtClean="0"/>
              <a:t/>
            </a:r>
            <a:br>
              <a:rPr lang="en-US" dirty="0" smtClean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1- </a:t>
            </a:r>
            <a:r>
              <a:rPr lang="ar-SA" dirty="0"/>
              <a:t>الجسد عند بُعيد الوفاة </a:t>
            </a:r>
            <a:r>
              <a:rPr lang="en-US" dirty="0"/>
              <a:t>fresh body</a:t>
            </a:r>
          </a:p>
          <a:p>
            <a:r>
              <a:rPr lang="ar-SA" dirty="0"/>
              <a:t>2- </a:t>
            </a:r>
            <a:r>
              <a:rPr lang="ar-SA" dirty="0" err="1"/>
              <a:t>الإنتفاخ</a:t>
            </a:r>
            <a:r>
              <a:rPr lang="ar-SA" dirty="0"/>
              <a:t> </a:t>
            </a:r>
            <a:r>
              <a:rPr lang="en-US" dirty="0"/>
              <a:t>bloat</a:t>
            </a:r>
          </a:p>
          <a:p>
            <a:r>
              <a:rPr lang="ar-SA" dirty="0"/>
              <a:t>3- التحلل النشط </a:t>
            </a:r>
            <a:r>
              <a:rPr lang="en-US" dirty="0"/>
              <a:t>active decay</a:t>
            </a:r>
          </a:p>
          <a:p>
            <a:r>
              <a:rPr lang="ar-SA" dirty="0"/>
              <a:t>4- التحلل الجفاف </a:t>
            </a:r>
            <a:r>
              <a:rPr lang="en-US" dirty="0"/>
              <a:t>dry decay</a:t>
            </a: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73128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3600" dirty="0"/>
              <a:t>المرحلة الأولى: الحيوان عند أول الوفاة </a:t>
            </a:r>
            <a:r>
              <a:rPr lang="en-US" sz="3600" dirty="0"/>
              <a:t>fresh body</a:t>
            </a:r>
            <a:r>
              <a:rPr lang="ar-SA" sz="3600" dirty="0"/>
              <a:t>:</a:t>
            </a:r>
            <a:r>
              <a:rPr lang="en-US" sz="3600" dirty="0"/>
              <a:t/>
            </a:r>
            <a:br>
              <a:rPr lang="en-US" sz="3600" dirty="0"/>
            </a:b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أ- برودة الجثة </a:t>
            </a:r>
            <a:r>
              <a:rPr lang="en-US" dirty="0" err="1"/>
              <a:t>Algor</a:t>
            </a:r>
            <a:r>
              <a:rPr lang="en-US" dirty="0"/>
              <a:t> Mortis</a:t>
            </a:r>
            <a:r>
              <a:rPr lang="ar-SA" dirty="0"/>
              <a:t>:</a:t>
            </a:r>
            <a:endParaRPr lang="en-US" dirty="0"/>
          </a:p>
          <a:p>
            <a:r>
              <a:rPr lang="ar-SA" dirty="0"/>
              <a:t>ب- تغير لون الجثة </a:t>
            </a:r>
            <a:r>
              <a:rPr lang="en-US" dirty="0"/>
              <a:t>Livor Mortis</a:t>
            </a:r>
            <a:r>
              <a:rPr lang="ar-SA" dirty="0"/>
              <a:t>:</a:t>
            </a:r>
            <a:endParaRPr lang="en-US" dirty="0"/>
          </a:p>
          <a:p>
            <a:r>
              <a:rPr lang="ar-SA" dirty="0"/>
              <a:t>جـ - تصلب الجسم </a:t>
            </a:r>
            <a:r>
              <a:rPr lang="en-US" dirty="0"/>
              <a:t>Rigor Mortis</a:t>
            </a:r>
            <a:r>
              <a:rPr lang="ar-SA" dirty="0"/>
              <a:t>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437943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ثانيا : المرحلة الثانية </a:t>
            </a:r>
            <a:r>
              <a:rPr lang="ar-SA" dirty="0" smtClean="0"/>
              <a:t>:  </a:t>
            </a:r>
            <a:r>
              <a:rPr lang="ar-SA" dirty="0"/>
              <a:t>الانتفاخ </a:t>
            </a:r>
            <a:r>
              <a:rPr lang="en-US" dirty="0"/>
              <a:t>Bloating</a:t>
            </a:r>
            <a:r>
              <a:rPr lang="ar-SA" dirty="0" smtClean="0"/>
              <a:t>:</a:t>
            </a:r>
            <a:endParaRPr lang="en-US" dirty="0"/>
          </a:p>
          <a:p>
            <a:r>
              <a:rPr lang="ar-SA" dirty="0"/>
              <a:t>ثالثا: التحلل النشط </a:t>
            </a:r>
            <a:r>
              <a:rPr lang="en-US" dirty="0"/>
              <a:t>Active decay</a:t>
            </a:r>
            <a:r>
              <a:rPr lang="ar-SA" dirty="0"/>
              <a:t>:</a:t>
            </a:r>
            <a:endParaRPr lang="en-US" dirty="0"/>
          </a:p>
          <a:p>
            <a:r>
              <a:rPr lang="ar-SA" dirty="0"/>
              <a:t>رابعا ً: التحلل الجاف </a:t>
            </a:r>
            <a:r>
              <a:rPr lang="en-US" dirty="0"/>
              <a:t>dry decay</a:t>
            </a:r>
            <a:r>
              <a:rPr lang="ar-SA" dirty="0"/>
              <a:t>: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9168359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مراحـل (تعاقب التحلل)</a:t>
            </a:r>
            <a:endParaRPr lang="ar-SA" dirty="0"/>
          </a:p>
        </p:txBody>
      </p:sp>
      <p:pic>
        <p:nvPicPr>
          <p:cNvPr id="4" name="Picture 1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233" y="1600200"/>
            <a:ext cx="602753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31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dirty="0"/>
              <a:t>ثانيا: سلوك الحشرات ومراحل حياتها</a:t>
            </a:r>
            <a:r>
              <a:rPr lang="en-US" dirty="0"/>
              <a:t/>
            </a:r>
            <a:br>
              <a:rPr lang="en-US" dirty="0"/>
            </a:b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dirty="0"/>
              <a:t>أ- </a:t>
            </a:r>
            <a:r>
              <a:rPr lang="en-US" b="1" dirty="0"/>
              <a:t>Forensic Entomology</a:t>
            </a:r>
            <a:r>
              <a:rPr lang="en-US" dirty="0"/>
              <a:t> </a:t>
            </a:r>
          </a:p>
          <a:p>
            <a:r>
              <a:rPr lang="ar-SA" dirty="0"/>
              <a:t>ب- العوامل المؤثرة على نمو الحشرات:</a:t>
            </a:r>
            <a:endParaRPr lang="en-US" dirty="0"/>
          </a:p>
          <a:p>
            <a:r>
              <a:rPr lang="ar-SA" dirty="0"/>
              <a:t>جـ - تسلسل قـدوم وتكوين مستعمرات الحشرات على الجثة: </a:t>
            </a:r>
            <a:endParaRPr lang="en-US" dirty="0"/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50583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b="1" dirty="0"/>
              <a:t>دورة حياة الحشرات (الذباب الأزرق </a:t>
            </a:r>
            <a:r>
              <a:rPr lang="en-US" sz="2800" b="1" dirty="0"/>
              <a:t>Blowfly</a:t>
            </a:r>
            <a:r>
              <a:rPr lang="ar-SA" sz="2800" b="1" dirty="0"/>
              <a:t>) وتكون في 6 أطوار: </a:t>
            </a:r>
            <a:r>
              <a:rPr lang="en-US" sz="2800" dirty="0"/>
              <a:t/>
            </a:r>
            <a:br>
              <a:rPr lang="en-US" sz="2800" dirty="0"/>
            </a:br>
            <a:endParaRPr lang="ar-SA" sz="2800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742" y="1600200"/>
            <a:ext cx="580251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0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72606"/>
            <a:ext cx="5444037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457" y="502196"/>
            <a:ext cx="3609975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24506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668</Words>
  <Application>Microsoft Office PowerPoint</Application>
  <PresentationFormat>عرض على الشاشة (3:4)‏</PresentationFormat>
  <Paragraphs>63</Paragraphs>
  <Slides>20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نسق Office</vt:lpstr>
      <vt:lpstr>تحديد زمن الوفاة </vt:lpstr>
      <vt:lpstr>كيف يتم توقع predict زمن الوفاة؟</vt:lpstr>
      <vt:lpstr> أولا : مراحل التحلل.........  </vt:lpstr>
      <vt:lpstr>المرحلة الأولى: الحيوان عند أول الوفاة fresh body: </vt:lpstr>
      <vt:lpstr>عرض تقديمي في PowerPoint</vt:lpstr>
      <vt:lpstr>مراحـل (تعاقب التحلل)</vt:lpstr>
      <vt:lpstr>ثانيا: سلوك الحشرات ومراحل حياتها </vt:lpstr>
      <vt:lpstr>دورة حياة الحشرات (الذباب الأزرق Blowfly) وتكون في 6 أطوار:  </vt:lpstr>
      <vt:lpstr>عرض تقديمي في PowerPoint</vt:lpstr>
      <vt:lpstr>ثالثا: الظروف البيئية: </vt:lpstr>
      <vt:lpstr>كيفية دراسة الحشرات في الطب الشرعي لتحديد زمن الوفاة؟ </vt:lpstr>
      <vt:lpstr>الإجراءات المتبعة حين العثور على الجثة</vt:lpstr>
      <vt:lpstr>عرض تقديمي في PowerPoint</vt:lpstr>
      <vt:lpstr>عرض تقديمي في PowerPoint</vt:lpstr>
      <vt:lpstr>عرض تقديمي في PowerPoint</vt:lpstr>
      <vt:lpstr>درجة العتبة threshold</vt:lpstr>
      <vt:lpstr>كيف تحسب الطاقة الحرارية للحشرة</vt:lpstr>
      <vt:lpstr>عرض تقديمي في PowerPoint</vt:lpstr>
      <vt:lpstr>عرض تقديمي في PowerPoint</vt:lpstr>
      <vt:lpstr>أخيرا ً.....</vt:lpstr>
    </vt:vector>
  </TitlesOfParts>
  <Company>جامعة الملك سعود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تحديد زمن الوفاة</dc:title>
  <dc:creator>المستخدم</dc:creator>
  <cp:lastModifiedBy>المستخدم</cp:lastModifiedBy>
  <cp:revision>7</cp:revision>
  <dcterms:created xsi:type="dcterms:W3CDTF">2016-04-10T06:56:17Z</dcterms:created>
  <dcterms:modified xsi:type="dcterms:W3CDTF">2016-04-10T07:55:30Z</dcterms:modified>
</cp:coreProperties>
</file>