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6" r:id="rId2"/>
    <p:sldId id="308" r:id="rId3"/>
    <p:sldId id="287" r:id="rId4"/>
    <p:sldId id="297" r:id="rId5"/>
    <p:sldId id="288" r:id="rId6"/>
    <p:sldId id="289" r:id="rId7"/>
    <p:sldId id="290" r:id="rId8"/>
    <p:sldId id="291" r:id="rId9"/>
    <p:sldId id="307" r:id="rId10"/>
    <p:sldId id="292" r:id="rId11"/>
    <p:sldId id="293" r:id="rId12"/>
    <p:sldId id="295" r:id="rId13"/>
    <p:sldId id="296" r:id="rId14"/>
    <p:sldId id="294" r:id="rId15"/>
    <p:sldId id="299" r:id="rId16"/>
    <p:sldId id="304" r:id="rId17"/>
    <p:sldId id="303" r:id="rId18"/>
    <p:sldId id="305" r:id="rId19"/>
    <p:sldId id="286" r:id="rId20"/>
    <p:sldId id="300" r:id="rId21"/>
    <p:sldId id="301" r:id="rId22"/>
    <p:sldId id="302" r:id="rId2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DA9"/>
    <a:srgbClr val="FF9900"/>
    <a:srgbClr val="C5C5C5"/>
    <a:srgbClr val="C0C0C0"/>
    <a:srgbClr val="DDDDDD"/>
    <a:srgbClr val="333333"/>
    <a:srgbClr val="FFFFFF"/>
    <a:srgbClr val="70A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نمط فاتح 2 - تميي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93743" autoAdjust="0"/>
  </p:normalViewPr>
  <p:slideViewPr>
    <p:cSldViewPr>
      <p:cViewPr varScale="1">
        <p:scale>
          <a:sx n="91" d="100"/>
          <a:sy n="91" d="100"/>
        </p:scale>
        <p:origin x="864" y="84"/>
      </p:cViewPr>
      <p:guideLst>
        <p:guide orient="horz" pos="2160"/>
        <p:guide pos="2880"/>
      </p:guideLst>
    </p:cSldViewPr>
  </p:slideViewPr>
  <p:outlineViewPr>
    <p:cViewPr>
      <p:scale>
        <a:sx n="33" d="100"/>
        <a:sy n="33" d="100"/>
      </p:scale>
      <p:origin x="0" y="1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9953743-4C1B-45A2-81F5-3D080B8854CB}" type="slidenum">
              <a:rPr lang="en-US"/>
              <a:pPr/>
              <a:t>‹#›</a:t>
            </a:fld>
            <a:endParaRPr lang="en-US"/>
          </a:p>
        </p:txBody>
      </p:sp>
    </p:spTree>
    <p:extLst>
      <p:ext uri="{BB962C8B-B14F-4D97-AF65-F5344CB8AC3E}">
        <p14:creationId xmlns:p14="http://schemas.microsoft.com/office/powerpoint/2010/main" val="866242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45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r>
              <a:rPr lang="en-US" smtClean="0"/>
              <a:t>yasmeen alwasel</a:t>
            </a:r>
            <a:endParaRPr lang="en-US"/>
          </a:p>
        </p:txBody>
      </p:sp>
      <p:sp>
        <p:nvSpPr>
          <p:cNvPr id="6" name="عنصر نائب لرقم الشريحة 5"/>
          <p:cNvSpPr>
            <a:spLocks noGrp="1"/>
          </p:cNvSpPr>
          <p:nvPr>
            <p:ph type="sldNum" sz="quarter" idx="12"/>
          </p:nvPr>
        </p:nvSpPr>
        <p:spPr/>
        <p:txBody>
          <a:bodyPr/>
          <a:lstStyle/>
          <a:p>
            <a:fld id="{40B26F8D-874C-4BA7-90F3-C8955A88C9B5}" type="slidenum">
              <a:rPr lang="en-US" smtClean="0"/>
              <a:pPr/>
              <a:t>‹#›</a:t>
            </a:fld>
            <a:endParaRPr lang="en-US"/>
          </a:p>
        </p:txBody>
      </p:sp>
    </p:spTree>
    <p:extLst>
      <p:ext uri="{BB962C8B-B14F-4D97-AF65-F5344CB8AC3E}">
        <p14:creationId xmlns:p14="http://schemas.microsoft.com/office/powerpoint/2010/main" val="246925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r>
              <a:rPr lang="en-US" smtClean="0"/>
              <a:t>yasmeen alwasel</a:t>
            </a:r>
            <a:endParaRPr lang="en-US"/>
          </a:p>
        </p:txBody>
      </p:sp>
      <p:sp>
        <p:nvSpPr>
          <p:cNvPr id="6" name="عنصر نائب لرقم الشريحة 5"/>
          <p:cNvSpPr>
            <a:spLocks noGrp="1"/>
          </p:cNvSpPr>
          <p:nvPr>
            <p:ph type="sldNum" sz="quarter" idx="12"/>
          </p:nvPr>
        </p:nvSpPr>
        <p:spPr/>
        <p:txBody>
          <a:bodyPr/>
          <a:lstStyle/>
          <a:p>
            <a:fld id="{65126BC5-CEA2-4D77-93B8-36531EF379FB}" type="slidenum">
              <a:rPr lang="en-US" smtClean="0"/>
              <a:pPr/>
              <a:t>‹#›</a:t>
            </a:fld>
            <a:endParaRPr lang="en-US"/>
          </a:p>
        </p:txBody>
      </p:sp>
    </p:spTree>
    <p:extLst>
      <p:ext uri="{BB962C8B-B14F-4D97-AF65-F5344CB8AC3E}">
        <p14:creationId xmlns:p14="http://schemas.microsoft.com/office/powerpoint/2010/main" val="276743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r>
              <a:rPr lang="en-US" smtClean="0"/>
              <a:t>yasmeen alwasel</a:t>
            </a:r>
            <a:endParaRPr lang="en-US"/>
          </a:p>
        </p:txBody>
      </p:sp>
      <p:sp>
        <p:nvSpPr>
          <p:cNvPr id="6" name="عنصر نائب لرقم الشريحة 5"/>
          <p:cNvSpPr>
            <a:spLocks noGrp="1"/>
          </p:cNvSpPr>
          <p:nvPr>
            <p:ph type="sldNum" sz="quarter" idx="12"/>
          </p:nvPr>
        </p:nvSpPr>
        <p:spPr/>
        <p:txBody>
          <a:bodyPr/>
          <a:lstStyle/>
          <a:p>
            <a:fld id="{8A48F72E-E530-4DA4-8E7F-D2A517922A14}" type="slidenum">
              <a:rPr lang="en-US" smtClean="0"/>
              <a:pPr/>
              <a:t>‹#›</a:t>
            </a:fld>
            <a:endParaRPr lang="en-US"/>
          </a:p>
        </p:txBody>
      </p:sp>
    </p:spTree>
    <p:extLst>
      <p:ext uri="{BB962C8B-B14F-4D97-AF65-F5344CB8AC3E}">
        <p14:creationId xmlns:p14="http://schemas.microsoft.com/office/powerpoint/2010/main" val="215485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r>
              <a:rPr lang="en-US" smtClean="0"/>
              <a:t>yasmeen alwasel</a:t>
            </a:r>
            <a:endParaRPr lang="en-US"/>
          </a:p>
        </p:txBody>
      </p:sp>
      <p:sp>
        <p:nvSpPr>
          <p:cNvPr id="6" name="عنصر نائب لرقم الشريحة 5"/>
          <p:cNvSpPr>
            <a:spLocks noGrp="1"/>
          </p:cNvSpPr>
          <p:nvPr>
            <p:ph type="sldNum" sz="quarter" idx="12"/>
          </p:nvPr>
        </p:nvSpPr>
        <p:spPr/>
        <p:txBody>
          <a:bodyPr/>
          <a:lstStyle/>
          <a:p>
            <a:fld id="{C3CD5FE0-3C2E-453E-BCDC-ED2575A082ED}" type="slidenum">
              <a:rPr lang="en-US" smtClean="0"/>
              <a:pPr/>
              <a:t>‹#›</a:t>
            </a:fld>
            <a:endParaRPr lang="en-US"/>
          </a:p>
        </p:txBody>
      </p:sp>
    </p:spTree>
    <p:extLst>
      <p:ext uri="{BB962C8B-B14F-4D97-AF65-F5344CB8AC3E}">
        <p14:creationId xmlns:p14="http://schemas.microsoft.com/office/powerpoint/2010/main" val="362550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45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r>
              <a:rPr lang="en-US" smtClean="0"/>
              <a:t>yasmeen alwasel</a:t>
            </a:r>
            <a:endParaRPr lang="en-US"/>
          </a:p>
        </p:txBody>
      </p:sp>
      <p:sp>
        <p:nvSpPr>
          <p:cNvPr id="6" name="عنصر نائب لرقم الشريحة 5"/>
          <p:cNvSpPr>
            <a:spLocks noGrp="1"/>
          </p:cNvSpPr>
          <p:nvPr>
            <p:ph type="sldNum" sz="quarter" idx="12"/>
          </p:nvPr>
        </p:nvSpPr>
        <p:spPr/>
        <p:txBody>
          <a:bodyPr/>
          <a:lstStyle/>
          <a:p>
            <a:fld id="{6AAD1BB4-AE1E-4DA6-8AC3-89D9A98C9934}" type="slidenum">
              <a:rPr lang="en-US" smtClean="0"/>
              <a:pPr/>
              <a:t>‹#›</a:t>
            </a:fld>
            <a:endParaRPr lang="en-US"/>
          </a:p>
        </p:txBody>
      </p:sp>
    </p:spTree>
    <p:extLst>
      <p:ext uri="{BB962C8B-B14F-4D97-AF65-F5344CB8AC3E}">
        <p14:creationId xmlns:p14="http://schemas.microsoft.com/office/powerpoint/2010/main" val="334834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endParaRPr lang="en-US"/>
          </a:p>
        </p:txBody>
      </p:sp>
      <p:sp>
        <p:nvSpPr>
          <p:cNvPr id="6" name="عنصر نائب للتذييل 5"/>
          <p:cNvSpPr>
            <a:spLocks noGrp="1"/>
          </p:cNvSpPr>
          <p:nvPr>
            <p:ph type="ftr" sz="quarter" idx="11"/>
          </p:nvPr>
        </p:nvSpPr>
        <p:spPr/>
        <p:txBody>
          <a:bodyPr/>
          <a:lstStyle/>
          <a:p>
            <a:r>
              <a:rPr lang="en-US" smtClean="0"/>
              <a:t>yasmeen alwasel</a:t>
            </a:r>
            <a:endParaRPr lang="en-US"/>
          </a:p>
        </p:txBody>
      </p:sp>
      <p:sp>
        <p:nvSpPr>
          <p:cNvPr id="7" name="عنصر نائب لرقم الشريحة 6"/>
          <p:cNvSpPr>
            <a:spLocks noGrp="1"/>
          </p:cNvSpPr>
          <p:nvPr>
            <p:ph type="sldNum" sz="quarter" idx="12"/>
          </p:nvPr>
        </p:nvSpPr>
        <p:spPr/>
        <p:txBody>
          <a:bodyPr/>
          <a:lstStyle/>
          <a:p>
            <a:fld id="{2D7A707A-A385-4909-BADB-6E0653928D4E}" type="slidenum">
              <a:rPr lang="en-US" smtClean="0"/>
              <a:pPr/>
              <a:t>‹#›</a:t>
            </a:fld>
            <a:endParaRPr lang="en-US"/>
          </a:p>
        </p:txBody>
      </p:sp>
    </p:spTree>
    <p:extLst>
      <p:ext uri="{BB962C8B-B14F-4D97-AF65-F5344CB8AC3E}">
        <p14:creationId xmlns:p14="http://schemas.microsoft.com/office/powerpoint/2010/main" val="61056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endParaRPr lang="en-US"/>
          </a:p>
        </p:txBody>
      </p:sp>
      <p:sp>
        <p:nvSpPr>
          <p:cNvPr id="8" name="عنصر نائب للتذييل 7"/>
          <p:cNvSpPr>
            <a:spLocks noGrp="1"/>
          </p:cNvSpPr>
          <p:nvPr>
            <p:ph type="ftr" sz="quarter" idx="11"/>
          </p:nvPr>
        </p:nvSpPr>
        <p:spPr/>
        <p:txBody>
          <a:bodyPr/>
          <a:lstStyle/>
          <a:p>
            <a:r>
              <a:rPr lang="en-US" smtClean="0"/>
              <a:t>yasmeen alwasel</a:t>
            </a:r>
            <a:endParaRPr lang="en-US"/>
          </a:p>
        </p:txBody>
      </p:sp>
      <p:sp>
        <p:nvSpPr>
          <p:cNvPr id="9" name="عنصر نائب لرقم الشريحة 8"/>
          <p:cNvSpPr>
            <a:spLocks noGrp="1"/>
          </p:cNvSpPr>
          <p:nvPr>
            <p:ph type="sldNum" sz="quarter" idx="12"/>
          </p:nvPr>
        </p:nvSpPr>
        <p:spPr/>
        <p:txBody>
          <a:bodyPr/>
          <a:lstStyle/>
          <a:p>
            <a:fld id="{1858B82E-B24E-4F47-AF14-17FAEA246A57}" type="slidenum">
              <a:rPr lang="en-US" smtClean="0"/>
              <a:pPr/>
              <a:t>‹#›</a:t>
            </a:fld>
            <a:endParaRPr lang="en-US"/>
          </a:p>
        </p:txBody>
      </p:sp>
    </p:spTree>
    <p:extLst>
      <p:ext uri="{BB962C8B-B14F-4D97-AF65-F5344CB8AC3E}">
        <p14:creationId xmlns:p14="http://schemas.microsoft.com/office/powerpoint/2010/main" val="213170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endParaRPr lang="en-US"/>
          </a:p>
        </p:txBody>
      </p:sp>
      <p:sp>
        <p:nvSpPr>
          <p:cNvPr id="4" name="عنصر نائب للتذييل 3"/>
          <p:cNvSpPr>
            <a:spLocks noGrp="1"/>
          </p:cNvSpPr>
          <p:nvPr>
            <p:ph type="ftr" sz="quarter" idx="11"/>
          </p:nvPr>
        </p:nvSpPr>
        <p:spPr/>
        <p:txBody>
          <a:bodyPr/>
          <a:lstStyle/>
          <a:p>
            <a:r>
              <a:rPr lang="en-US" smtClean="0"/>
              <a:t>yasmeen alwasel</a:t>
            </a:r>
            <a:endParaRPr lang="en-US"/>
          </a:p>
        </p:txBody>
      </p:sp>
      <p:sp>
        <p:nvSpPr>
          <p:cNvPr id="5" name="عنصر نائب لرقم الشريحة 4"/>
          <p:cNvSpPr>
            <a:spLocks noGrp="1"/>
          </p:cNvSpPr>
          <p:nvPr>
            <p:ph type="sldNum" sz="quarter" idx="12"/>
          </p:nvPr>
        </p:nvSpPr>
        <p:spPr/>
        <p:txBody>
          <a:bodyPr/>
          <a:lstStyle/>
          <a:p>
            <a:fld id="{AC823EA7-EDC1-4224-8829-FD44F3C14D22}" type="slidenum">
              <a:rPr lang="en-US" smtClean="0"/>
              <a:pPr/>
              <a:t>‹#›</a:t>
            </a:fld>
            <a:endParaRPr lang="en-US"/>
          </a:p>
        </p:txBody>
      </p:sp>
    </p:spTree>
    <p:extLst>
      <p:ext uri="{BB962C8B-B14F-4D97-AF65-F5344CB8AC3E}">
        <p14:creationId xmlns:p14="http://schemas.microsoft.com/office/powerpoint/2010/main" val="204179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endParaRPr lang="en-US"/>
          </a:p>
        </p:txBody>
      </p:sp>
      <p:sp>
        <p:nvSpPr>
          <p:cNvPr id="3" name="عنصر نائب للتذييل 2"/>
          <p:cNvSpPr>
            <a:spLocks noGrp="1"/>
          </p:cNvSpPr>
          <p:nvPr>
            <p:ph type="ftr" sz="quarter" idx="11"/>
          </p:nvPr>
        </p:nvSpPr>
        <p:spPr/>
        <p:txBody>
          <a:bodyPr/>
          <a:lstStyle/>
          <a:p>
            <a:r>
              <a:rPr lang="en-US" smtClean="0"/>
              <a:t>yasmeen alwasel</a:t>
            </a:r>
            <a:endParaRPr lang="en-US"/>
          </a:p>
        </p:txBody>
      </p:sp>
      <p:sp>
        <p:nvSpPr>
          <p:cNvPr id="4" name="عنصر نائب لرقم الشريحة 3"/>
          <p:cNvSpPr>
            <a:spLocks noGrp="1"/>
          </p:cNvSpPr>
          <p:nvPr>
            <p:ph type="sldNum" sz="quarter" idx="12"/>
          </p:nvPr>
        </p:nvSpPr>
        <p:spPr/>
        <p:txBody>
          <a:bodyPr/>
          <a:lstStyle/>
          <a:p>
            <a:fld id="{CC0AC607-6A2C-4C83-9A11-839D75B03C53}" type="slidenum">
              <a:rPr lang="en-US" smtClean="0"/>
              <a:pPr/>
              <a:t>‹#›</a:t>
            </a:fld>
            <a:endParaRPr lang="en-US"/>
          </a:p>
        </p:txBody>
      </p:sp>
    </p:spTree>
    <p:extLst>
      <p:ext uri="{BB962C8B-B14F-4D97-AF65-F5344CB8AC3E}">
        <p14:creationId xmlns:p14="http://schemas.microsoft.com/office/powerpoint/2010/main" val="38906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endParaRPr lang="en-US"/>
          </a:p>
        </p:txBody>
      </p:sp>
      <p:sp>
        <p:nvSpPr>
          <p:cNvPr id="6" name="عنصر نائب للتذييل 5"/>
          <p:cNvSpPr>
            <a:spLocks noGrp="1"/>
          </p:cNvSpPr>
          <p:nvPr>
            <p:ph type="ftr" sz="quarter" idx="11"/>
          </p:nvPr>
        </p:nvSpPr>
        <p:spPr/>
        <p:txBody>
          <a:bodyPr/>
          <a:lstStyle/>
          <a:p>
            <a:r>
              <a:rPr lang="en-US" smtClean="0"/>
              <a:t>yasmeen alwasel</a:t>
            </a:r>
            <a:endParaRPr lang="en-US"/>
          </a:p>
        </p:txBody>
      </p:sp>
      <p:sp>
        <p:nvSpPr>
          <p:cNvPr id="7" name="عنصر نائب لرقم الشريحة 6"/>
          <p:cNvSpPr>
            <a:spLocks noGrp="1"/>
          </p:cNvSpPr>
          <p:nvPr>
            <p:ph type="sldNum" sz="quarter" idx="12"/>
          </p:nvPr>
        </p:nvSpPr>
        <p:spPr/>
        <p:txBody>
          <a:bodyPr/>
          <a:lstStyle/>
          <a:p>
            <a:fld id="{C8F6FD85-71E8-402E-8F8F-38707D0E0195}" type="slidenum">
              <a:rPr lang="en-US" smtClean="0"/>
              <a:pPr/>
              <a:t>‹#›</a:t>
            </a:fld>
            <a:endParaRPr lang="en-US"/>
          </a:p>
        </p:txBody>
      </p:sp>
    </p:spTree>
    <p:extLst>
      <p:ext uri="{BB962C8B-B14F-4D97-AF65-F5344CB8AC3E}">
        <p14:creationId xmlns:p14="http://schemas.microsoft.com/office/powerpoint/2010/main" val="338899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endParaRPr lang="en-US"/>
          </a:p>
        </p:txBody>
      </p:sp>
      <p:sp>
        <p:nvSpPr>
          <p:cNvPr id="6" name="عنصر نائب للتذييل 5"/>
          <p:cNvSpPr>
            <a:spLocks noGrp="1"/>
          </p:cNvSpPr>
          <p:nvPr>
            <p:ph type="ftr" sz="quarter" idx="11"/>
          </p:nvPr>
        </p:nvSpPr>
        <p:spPr/>
        <p:txBody>
          <a:bodyPr/>
          <a:lstStyle/>
          <a:p>
            <a:r>
              <a:rPr lang="en-US" smtClean="0"/>
              <a:t>yasmeen alwasel</a:t>
            </a:r>
            <a:endParaRPr lang="en-US"/>
          </a:p>
        </p:txBody>
      </p:sp>
      <p:sp>
        <p:nvSpPr>
          <p:cNvPr id="7" name="عنصر نائب لرقم الشريحة 6"/>
          <p:cNvSpPr>
            <a:spLocks noGrp="1"/>
          </p:cNvSpPr>
          <p:nvPr>
            <p:ph type="sldNum" sz="quarter" idx="12"/>
          </p:nvPr>
        </p:nvSpPr>
        <p:spPr/>
        <p:txBody>
          <a:bodyPr/>
          <a:lstStyle/>
          <a:p>
            <a:fld id="{232E4D32-B612-41A8-A6B3-68398038D270}" type="slidenum">
              <a:rPr lang="en-US" smtClean="0"/>
              <a:pPr/>
              <a:t>‹#›</a:t>
            </a:fld>
            <a:endParaRPr lang="en-US"/>
          </a:p>
        </p:txBody>
      </p:sp>
    </p:spTree>
    <p:extLst>
      <p:ext uri="{BB962C8B-B14F-4D97-AF65-F5344CB8AC3E}">
        <p14:creationId xmlns:p14="http://schemas.microsoft.com/office/powerpoint/2010/main" val="878618489"/>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endParaRPr lang="en-US"/>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r>
              <a:rPr lang="en-US" smtClean="0"/>
              <a:t>yasmeen alwasel</a:t>
            </a:r>
            <a:endParaRPr lang="en-US"/>
          </a:p>
        </p:txBody>
      </p:sp>
      <p:sp>
        <p:nvSpPr>
          <p:cNvPr id="6" name="عنصر نائب لرقم الشريحة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232E4D32-B612-41A8-A6B3-68398038D270}" type="slidenum">
              <a:rPr lang="en-US" smtClean="0"/>
              <a:pPr/>
              <a:t>‹#›</a:t>
            </a:fld>
            <a:endParaRPr lang="en-US"/>
          </a:p>
        </p:txBody>
      </p:sp>
    </p:spTree>
    <p:extLst>
      <p:ext uri="{BB962C8B-B14F-4D97-AF65-F5344CB8AC3E}">
        <p14:creationId xmlns:p14="http://schemas.microsoft.com/office/powerpoint/2010/main" val="34123083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1122363"/>
            <a:ext cx="7920880" cy="2387600"/>
          </a:xfrm>
        </p:spPr>
        <p:txBody>
          <a:bodyPr/>
          <a:lstStyle/>
          <a:p>
            <a:pPr lvl="0"/>
            <a:r>
              <a:rPr lang="en-US" sz="2600" b="1" dirty="0">
                <a:solidFill>
                  <a:srgbClr val="C00000"/>
                </a:solidFill>
              </a:rPr>
              <a:t/>
            </a:r>
            <a:br>
              <a:rPr lang="en-US" sz="2600" b="1" dirty="0">
                <a:solidFill>
                  <a:srgbClr val="C00000"/>
                </a:solidFill>
              </a:rPr>
            </a:br>
            <a:r>
              <a:rPr lang="ar-SA" sz="5400" b="1" dirty="0">
                <a:solidFill>
                  <a:srgbClr val="C00000"/>
                </a:solidFill>
                <a:latin typeface="Arial" pitchFamily="34" charset="0"/>
                <a:cs typeface="Arial" pitchFamily="34" charset="0"/>
              </a:rPr>
              <a:t>الصفات الكمية للمجتمع </a:t>
            </a:r>
            <a:r>
              <a:rPr lang="ar-SA" sz="5400" b="1" dirty="0" smtClean="0">
                <a:solidFill>
                  <a:srgbClr val="C00000"/>
                </a:solidFill>
                <a:latin typeface="Arial" pitchFamily="34" charset="0"/>
                <a:cs typeface="Arial" pitchFamily="34" charset="0"/>
              </a:rPr>
              <a:t>الحيوي وطرق </a:t>
            </a:r>
            <a:r>
              <a:rPr lang="ar-SA" sz="5400" b="1" dirty="0">
                <a:solidFill>
                  <a:srgbClr val="C00000"/>
                </a:solidFill>
                <a:latin typeface="Arial" pitchFamily="34" charset="0"/>
                <a:cs typeface="Arial" pitchFamily="34" charset="0"/>
              </a:rPr>
              <a:t>دراستها</a:t>
            </a:r>
            <a:endParaRPr kumimoji="0" lang="ar-SA" sz="54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a:off x="323528" y="188640"/>
            <a:ext cx="8643728" cy="3231654"/>
          </a:xfrm>
          <a:prstGeom prst="rect">
            <a:avLst/>
          </a:prstGeom>
        </p:spPr>
        <p:txBody>
          <a:bodyPr wrap="square">
            <a:spAutoFit/>
          </a:bodyPr>
          <a:lstStyle/>
          <a:p>
            <a:pPr lvl="0" algn="just" rtl="1" fontAlgn="base">
              <a:spcBef>
                <a:spcPct val="0"/>
              </a:spcBef>
              <a:spcAft>
                <a:spcPct val="0"/>
              </a:spcAft>
            </a:pPr>
            <a:r>
              <a:rPr kumimoji="0" lang="ar-SA" sz="2800" b="1" i="0" u="none" strike="noStrike" cap="none" normalizeH="0" baseline="0" dirty="0" smtClean="0">
                <a:ln>
                  <a:noFill/>
                </a:ln>
                <a:solidFill>
                  <a:srgbClr val="002060"/>
                </a:solidFill>
                <a:effectLst/>
                <a:latin typeface="Arial" pitchFamily="34" charset="0"/>
                <a:cs typeface="Arial" pitchFamily="34" charset="0"/>
              </a:rPr>
              <a:t>كيف يقاس التردد</a:t>
            </a:r>
          </a:p>
          <a:p>
            <a:pPr lvl="0" algn="just" rtl="1">
              <a:lnSpc>
                <a:spcPct val="150000"/>
              </a:lnSpc>
            </a:pPr>
            <a:r>
              <a:rPr kumimoji="0" lang="ar-SA" sz="2400" b="1" i="0" u="none" strike="noStrike" cap="none" normalizeH="0" baseline="0" dirty="0" smtClean="0">
                <a:ln>
                  <a:noFill/>
                </a:ln>
                <a:solidFill>
                  <a:schemeClr val="accent2">
                    <a:lumMod val="75000"/>
                  </a:schemeClr>
                </a:solidFill>
                <a:effectLst/>
                <a:latin typeface="Arial" pitchFamily="34" charset="0"/>
                <a:cs typeface="Arial" pitchFamily="34" charset="0"/>
              </a:rPr>
              <a:t>يقاس التردد حسب مقياس </a:t>
            </a:r>
            <a:r>
              <a:rPr kumimoji="0" lang="ar-SA" sz="2400" b="1" i="0" u="none" strike="noStrike" cap="none" normalizeH="0" baseline="0" dirty="0" err="1" smtClean="0">
                <a:ln>
                  <a:noFill/>
                </a:ln>
                <a:solidFill>
                  <a:schemeClr val="accent2">
                    <a:lumMod val="75000"/>
                  </a:schemeClr>
                </a:solidFill>
                <a:effectLst/>
                <a:latin typeface="Arial" pitchFamily="34" charset="0"/>
                <a:cs typeface="Arial" pitchFamily="34" charset="0"/>
              </a:rPr>
              <a:t>راونكير</a:t>
            </a:r>
            <a:r>
              <a:rPr kumimoji="0" lang="ar-SA" sz="2400" b="1" i="0" u="none" strike="noStrike" cap="none" normalizeH="0" baseline="0" dirty="0" smtClean="0">
                <a:ln>
                  <a:noFill/>
                </a:ln>
                <a:solidFill>
                  <a:schemeClr val="accent2">
                    <a:lumMod val="75000"/>
                  </a:schemeClr>
                </a:solidFill>
                <a:effectLst/>
                <a:latin typeface="Arial" pitchFamily="34" charset="0"/>
                <a:cs typeface="Arial" pitchFamily="34" charset="0"/>
              </a:rPr>
              <a:t> </a:t>
            </a:r>
            <a:r>
              <a:rPr lang="en-US" sz="2400" b="1" dirty="0" err="1">
                <a:solidFill>
                  <a:schemeClr val="accent2">
                    <a:lumMod val="75000"/>
                  </a:schemeClr>
                </a:solidFill>
                <a:cs typeface="Arial" pitchFamily="34" charset="0"/>
              </a:rPr>
              <a:t>Raunkiaer</a:t>
            </a:r>
            <a:r>
              <a:rPr kumimoji="0" lang="ar-SA" sz="2400" b="1" i="0" u="none" strike="noStrike" cap="none" normalizeH="0" baseline="0" dirty="0" smtClean="0">
                <a:ln>
                  <a:noFill/>
                </a:ln>
                <a:solidFill>
                  <a:schemeClr val="accent2">
                    <a:lumMod val="75000"/>
                  </a:schemeClr>
                </a:solidFill>
                <a:effectLst/>
                <a:latin typeface="Arial" pitchFamily="34" charset="0"/>
                <a:cs typeface="Arial" pitchFamily="34" charset="0"/>
              </a:rPr>
              <a:t> والذي يتلخص في أخذ عدد كبير من المربعات</a:t>
            </a:r>
            <a:r>
              <a:rPr kumimoji="0" lang="ar-SA" sz="2400" b="1" i="0" u="none" strike="noStrike" cap="none" normalizeH="0" dirty="0" smtClean="0">
                <a:ln>
                  <a:noFill/>
                </a:ln>
                <a:solidFill>
                  <a:schemeClr val="accent2">
                    <a:lumMod val="75000"/>
                  </a:schemeClr>
                </a:solidFill>
                <a:effectLst/>
                <a:latin typeface="Arial" pitchFamily="34" charset="0"/>
                <a:cs typeface="Arial" pitchFamily="34" charset="0"/>
              </a:rPr>
              <a:t> </a:t>
            </a:r>
            <a:r>
              <a:rPr kumimoji="0" lang="ar-SA" sz="2400" b="1" i="0" u="none" strike="noStrike" cap="none" normalizeH="0" baseline="0" dirty="0" smtClean="0">
                <a:ln>
                  <a:noFill/>
                </a:ln>
                <a:solidFill>
                  <a:schemeClr val="accent2">
                    <a:lumMod val="75000"/>
                  </a:schemeClr>
                </a:solidFill>
                <a:effectLst/>
                <a:latin typeface="Arial" pitchFamily="34" charset="0"/>
                <a:cs typeface="Arial" pitchFamily="34" charset="0"/>
              </a:rPr>
              <a:t>الصغيرة (20-25) موزعة بانتظام على كافة مساحة المجتمع النباتي المدروس وهذه المربعات متساوية المساحة كما أن مساحتها تختلف حسب المجتمع المدروس ما</a:t>
            </a:r>
            <a:r>
              <a:rPr kumimoji="0" lang="ar-SA" sz="2400" b="1" i="0" u="none" strike="noStrike" cap="none" normalizeH="0" dirty="0" smtClean="0">
                <a:ln>
                  <a:noFill/>
                </a:ln>
                <a:solidFill>
                  <a:schemeClr val="accent2">
                    <a:lumMod val="75000"/>
                  </a:schemeClr>
                </a:solidFill>
                <a:effectLst/>
                <a:latin typeface="Arial" pitchFamily="34" charset="0"/>
                <a:cs typeface="Arial" pitchFamily="34" charset="0"/>
              </a:rPr>
              <a:t> </a:t>
            </a:r>
            <a:r>
              <a:rPr kumimoji="0" lang="ar-SA" sz="2400" b="1" i="0" u="none" strike="noStrike" cap="none" normalizeH="0" baseline="0" dirty="0" smtClean="0">
                <a:ln>
                  <a:noFill/>
                </a:ln>
                <a:solidFill>
                  <a:schemeClr val="accent2">
                    <a:lumMod val="75000"/>
                  </a:schemeClr>
                </a:solidFill>
                <a:effectLst/>
                <a:latin typeface="Arial" pitchFamily="34" charset="0"/>
                <a:cs typeface="Arial" pitchFamily="34" charset="0"/>
              </a:rPr>
              <a:t>إذا كان مجتمع عشبي أو مجتمع شجري أو مجتمع شجيري.</a:t>
            </a:r>
          </a:p>
          <a:p>
            <a:pPr lvl="0" algn="just" rtl="1"/>
            <a:r>
              <a:rPr lang="ar-SA" sz="3200" b="1" u="sng" dirty="0" smtClean="0">
                <a:solidFill>
                  <a:srgbClr val="FF0000"/>
                </a:solidFill>
                <a:cs typeface="Arial" pitchFamily="34" charset="0"/>
              </a:rPr>
              <a:t>دليل التردد</a:t>
            </a:r>
            <a:endParaRPr kumimoji="0" lang="ar-SA" sz="3200" b="1" i="0" u="sng" strike="noStrike" cap="none" normalizeH="0" baseline="0" dirty="0" smtClean="0">
              <a:ln>
                <a:noFill/>
              </a:ln>
              <a:solidFill>
                <a:srgbClr val="FF0000"/>
              </a:solidFill>
              <a:effectLst/>
              <a:cs typeface="Arial" pitchFamily="34" charset="0"/>
            </a:endParaRPr>
          </a:p>
        </p:txBody>
      </p:sp>
      <p:graphicFrame>
        <p:nvGraphicFramePr>
          <p:cNvPr id="4" name="Group 3"/>
          <p:cNvGraphicFramePr>
            <a:graphicFrameLocks noGrp="1"/>
          </p:cNvGraphicFramePr>
          <p:nvPr>
            <p:extLst>
              <p:ext uri="{D42A27DB-BD31-4B8C-83A1-F6EECF244321}">
                <p14:modId xmlns:p14="http://schemas.microsoft.com/office/powerpoint/2010/main" val="3582120475"/>
              </p:ext>
            </p:extLst>
          </p:nvPr>
        </p:nvGraphicFramePr>
        <p:xfrm>
          <a:off x="500034" y="3645024"/>
          <a:ext cx="4000528" cy="2090264"/>
        </p:xfrm>
        <a:graphic>
          <a:graphicData uri="http://schemas.openxmlformats.org/drawingml/2006/table">
            <a:tbl>
              <a:tblPr>
                <a:tableStyleId>{E8B1032C-EA38-4F05-BA0D-38AFFFC7BED3}</a:tableStyleId>
              </a:tblPr>
              <a:tblGrid>
                <a:gridCol w="2000264">
                  <a:extLst>
                    <a:ext uri="{9D8B030D-6E8A-4147-A177-3AD203B41FA5}">
                      <a16:colId xmlns:a16="http://schemas.microsoft.com/office/drawing/2014/main" val="20000"/>
                    </a:ext>
                  </a:extLst>
                </a:gridCol>
                <a:gridCol w="2000264">
                  <a:extLst>
                    <a:ext uri="{9D8B030D-6E8A-4147-A177-3AD203B41FA5}">
                      <a16:colId xmlns:a16="http://schemas.microsoft.com/office/drawing/2014/main" val="20001"/>
                    </a:ext>
                  </a:extLst>
                </a:gridCol>
              </a:tblGrid>
              <a:tr h="37958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u="none" strike="noStrike" cap="none" normalizeH="0" baseline="0" dirty="0" smtClean="0">
                          <a:ln>
                            <a:noFill/>
                          </a:ln>
                          <a:effectLst/>
                        </a:rPr>
                        <a:t>توزع النبات</a:t>
                      </a:r>
                      <a:endParaRPr kumimoji="0" lang="ar-SA" sz="1400" b="1" i="0" u="none" strike="noStrike" cap="none" normalizeH="0" baseline="0" dirty="0" smtClean="0">
                        <a:ln>
                          <a:noFill/>
                        </a:ln>
                        <a:solidFill>
                          <a:srgbClr val="008000"/>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u="none" strike="noStrike" cap="none" normalizeH="0" baseline="0" dirty="0" smtClean="0">
                          <a:ln>
                            <a:noFill/>
                          </a:ln>
                          <a:effectLst/>
                        </a:rPr>
                        <a:t>التردد %</a:t>
                      </a:r>
                      <a:endParaRPr kumimoji="0" lang="ar-SA" sz="1400" b="1" i="0" u="none" strike="noStrike" cap="none" normalizeH="0" baseline="0" dirty="0" smtClean="0">
                        <a:ln>
                          <a:noFill/>
                        </a:ln>
                        <a:solidFill>
                          <a:srgbClr val="008000"/>
                        </a:solidFill>
                        <a:effectLst/>
                        <a:latin typeface="Arial" pitchFamily="34" charset="0"/>
                        <a:cs typeface="Arial" pitchFamily="34" charset="0"/>
                      </a:endParaRPr>
                    </a:p>
                  </a:txBody>
                  <a:tcPr horzOverflow="overflow"/>
                </a:tc>
                <a:extLst>
                  <a:ext uri="{0D108BD9-81ED-4DB2-BD59-A6C34878D82A}">
                    <a16:rowId xmlns:a16="http://schemas.microsoft.com/office/drawing/2014/main" val="10000"/>
                  </a:ext>
                </a:extLst>
              </a:tr>
              <a:tr h="558506">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u="none" strike="noStrike" cap="none" normalizeH="0" baseline="0" dirty="0" smtClean="0">
                          <a:ln>
                            <a:noFill/>
                          </a:ln>
                          <a:effectLst/>
                        </a:rPr>
                        <a:t>متجانس التوزيع</a:t>
                      </a:r>
                      <a:endParaRPr kumimoji="0" lang="ar-SA" sz="1100" b="1" i="0" u="none" strike="noStrike" cap="none" normalizeH="0" baseline="0" dirty="0" smtClean="0">
                        <a:ln>
                          <a:noFill/>
                        </a:ln>
                        <a:solidFill>
                          <a:srgbClr val="008000"/>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81-100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61-80</a:t>
                      </a:r>
                      <a:endParaRPr kumimoji="0" lang="ar-SA" sz="1400" b="1" i="0" u="none" strike="noStrike" cap="none" normalizeH="0" baseline="0" dirty="0" smtClean="0">
                        <a:ln>
                          <a:noFill/>
                        </a:ln>
                        <a:solidFill>
                          <a:srgbClr val="008000"/>
                        </a:solidFill>
                        <a:effectLst/>
                        <a:latin typeface="Arial" pitchFamily="34" charset="0"/>
                        <a:cs typeface="Arial" pitchFamily="34" charset="0"/>
                      </a:endParaRPr>
                    </a:p>
                  </a:txBody>
                  <a:tcPr anchor="ctr" horzOverflow="overflow"/>
                </a:tc>
                <a:extLst>
                  <a:ext uri="{0D108BD9-81ED-4DB2-BD59-A6C34878D82A}">
                    <a16:rowId xmlns:a16="http://schemas.microsoft.com/office/drawing/2014/main" val="10001"/>
                  </a:ext>
                </a:extLst>
              </a:tr>
              <a:tr h="558506">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u="none" strike="noStrike" cap="none" normalizeH="0" baseline="0" dirty="0" smtClean="0">
                          <a:ln>
                            <a:noFill/>
                          </a:ln>
                          <a:effectLst/>
                        </a:rPr>
                        <a:t>غير متجانس التوزيع</a:t>
                      </a:r>
                      <a:endParaRPr kumimoji="0" lang="ar-SA" sz="1100" b="1" i="0" u="none" strike="noStrike" cap="none" normalizeH="0" baseline="0" dirty="0" smtClean="0">
                        <a:ln>
                          <a:noFill/>
                        </a:ln>
                        <a:solidFill>
                          <a:srgbClr val="008000"/>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41-60</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21-40</a:t>
                      </a:r>
                      <a:endParaRPr kumimoji="0" lang="ar-SA" sz="1400" b="1" i="0" u="none" strike="noStrike" cap="none" normalizeH="0" baseline="0" dirty="0" smtClean="0">
                        <a:ln>
                          <a:noFill/>
                        </a:ln>
                        <a:solidFill>
                          <a:srgbClr val="008000"/>
                        </a:solidFill>
                        <a:effectLst/>
                        <a:latin typeface="Arial" pitchFamily="34" charset="0"/>
                        <a:cs typeface="Arial" pitchFamily="34" charset="0"/>
                      </a:endParaRPr>
                    </a:p>
                  </a:txBody>
                  <a:tcPr horzOverflow="overflow"/>
                </a:tc>
                <a:extLst>
                  <a:ext uri="{0D108BD9-81ED-4DB2-BD59-A6C34878D82A}">
                    <a16:rowId xmlns:a16="http://schemas.microsoft.com/office/drawing/2014/main" val="10002"/>
                  </a:ext>
                </a:extLst>
              </a:tr>
              <a:tr h="43051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u="none" strike="noStrike" cap="none" normalizeH="0" baseline="0" dirty="0" smtClean="0">
                          <a:ln>
                            <a:noFill/>
                          </a:ln>
                          <a:effectLst/>
                        </a:rPr>
                        <a:t>نادر</a:t>
                      </a:r>
                      <a:endParaRPr kumimoji="0" lang="ar-SA" sz="1100" b="1" i="0" u="none" strike="noStrike" cap="none" normalizeH="0" baseline="0" dirty="0" smtClean="0">
                        <a:ln>
                          <a:noFill/>
                        </a:ln>
                        <a:solidFill>
                          <a:srgbClr val="008000"/>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1-20</a:t>
                      </a:r>
                      <a:endParaRPr kumimoji="0" lang="ar-SA" sz="1400" b="1" i="0" u="none" strike="noStrike" cap="none" normalizeH="0" baseline="0" dirty="0" smtClean="0">
                        <a:ln>
                          <a:noFill/>
                        </a:ln>
                        <a:solidFill>
                          <a:srgbClr val="008000"/>
                        </a:solidFill>
                        <a:effectLst/>
                        <a:latin typeface="Arial" pitchFamily="34" charset="0"/>
                        <a:cs typeface="Arial" pitchFamily="34" charset="0"/>
                      </a:endParaRPr>
                    </a:p>
                  </a:txBody>
                  <a:tcPr horzOverflow="overflow"/>
                </a:tc>
                <a:extLst>
                  <a:ext uri="{0D108BD9-81ED-4DB2-BD59-A6C34878D82A}">
                    <a16:rowId xmlns:a16="http://schemas.microsoft.com/office/drawing/2014/main" val="10003"/>
                  </a:ext>
                </a:extLst>
              </a:tr>
            </a:tbl>
          </a:graphicData>
        </a:graphic>
      </p:graphicFrame>
      <p:pic>
        <p:nvPicPr>
          <p:cNvPr id="5" name="Picture 20"/>
          <p:cNvPicPr>
            <a:picLocks noChangeAspect="1" noChangeArrowheads="1"/>
          </p:cNvPicPr>
          <p:nvPr/>
        </p:nvPicPr>
        <p:blipFill>
          <a:blip r:embed="rId2" cstate="print"/>
          <a:srcRect/>
          <a:stretch>
            <a:fillRect/>
          </a:stretch>
        </p:blipFill>
        <p:spPr bwMode="auto">
          <a:xfrm>
            <a:off x="5580112" y="3645024"/>
            <a:ext cx="3134924" cy="2796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13292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noGrp="1"/>
          </p:cNvGraphicFramePr>
          <p:nvPr>
            <p:extLst>
              <p:ext uri="{D42A27DB-BD31-4B8C-83A1-F6EECF244321}">
                <p14:modId xmlns:p14="http://schemas.microsoft.com/office/powerpoint/2010/main" val="681125014"/>
              </p:ext>
            </p:extLst>
          </p:nvPr>
        </p:nvGraphicFramePr>
        <p:xfrm>
          <a:off x="107504" y="116632"/>
          <a:ext cx="5605638" cy="3802360"/>
        </p:xfrm>
        <a:graphic>
          <a:graphicData uri="http://schemas.openxmlformats.org/drawingml/2006/table">
            <a:tbl>
              <a:tblPr>
                <a:tableStyleId>{E8B1032C-EA38-4F05-BA0D-38AFFFC7BED3}</a:tableStyleId>
              </a:tblPr>
              <a:tblGrid>
                <a:gridCol w="646804">
                  <a:extLst>
                    <a:ext uri="{9D8B030D-6E8A-4147-A177-3AD203B41FA5}">
                      <a16:colId xmlns:a16="http://schemas.microsoft.com/office/drawing/2014/main" val="20000"/>
                    </a:ext>
                  </a:extLst>
                </a:gridCol>
                <a:gridCol w="562254">
                  <a:extLst>
                    <a:ext uri="{9D8B030D-6E8A-4147-A177-3AD203B41FA5}">
                      <a16:colId xmlns:a16="http://schemas.microsoft.com/office/drawing/2014/main" val="20001"/>
                    </a:ext>
                  </a:extLst>
                </a:gridCol>
                <a:gridCol w="439658">
                  <a:extLst>
                    <a:ext uri="{9D8B030D-6E8A-4147-A177-3AD203B41FA5}">
                      <a16:colId xmlns:a16="http://schemas.microsoft.com/office/drawing/2014/main" val="20002"/>
                    </a:ext>
                  </a:extLst>
                </a:gridCol>
                <a:gridCol w="439658">
                  <a:extLst>
                    <a:ext uri="{9D8B030D-6E8A-4147-A177-3AD203B41FA5}">
                      <a16:colId xmlns:a16="http://schemas.microsoft.com/office/drawing/2014/main" val="20003"/>
                    </a:ext>
                  </a:extLst>
                </a:gridCol>
                <a:gridCol w="439658">
                  <a:extLst>
                    <a:ext uri="{9D8B030D-6E8A-4147-A177-3AD203B41FA5}">
                      <a16:colId xmlns:a16="http://schemas.microsoft.com/office/drawing/2014/main" val="20004"/>
                    </a:ext>
                  </a:extLst>
                </a:gridCol>
                <a:gridCol w="439658">
                  <a:extLst>
                    <a:ext uri="{9D8B030D-6E8A-4147-A177-3AD203B41FA5}">
                      <a16:colId xmlns:a16="http://schemas.microsoft.com/office/drawing/2014/main" val="20005"/>
                    </a:ext>
                  </a:extLst>
                </a:gridCol>
                <a:gridCol w="439658">
                  <a:extLst>
                    <a:ext uri="{9D8B030D-6E8A-4147-A177-3AD203B41FA5}">
                      <a16:colId xmlns:a16="http://schemas.microsoft.com/office/drawing/2014/main" val="20006"/>
                    </a:ext>
                  </a:extLst>
                </a:gridCol>
                <a:gridCol w="351726">
                  <a:extLst>
                    <a:ext uri="{9D8B030D-6E8A-4147-A177-3AD203B41FA5}">
                      <a16:colId xmlns:a16="http://schemas.microsoft.com/office/drawing/2014/main" val="20007"/>
                    </a:ext>
                  </a:extLst>
                </a:gridCol>
                <a:gridCol w="395692">
                  <a:extLst>
                    <a:ext uri="{9D8B030D-6E8A-4147-A177-3AD203B41FA5}">
                      <a16:colId xmlns:a16="http://schemas.microsoft.com/office/drawing/2014/main" val="20008"/>
                    </a:ext>
                  </a:extLst>
                </a:gridCol>
                <a:gridCol w="329744">
                  <a:extLst>
                    <a:ext uri="{9D8B030D-6E8A-4147-A177-3AD203B41FA5}">
                      <a16:colId xmlns:a16="http://schemas.microsoft.com/office/drawing/2014/main" val="20009"/>
                    </a:ext>
                  </a:extLst>
                </a:gridCol>
                <a:gridCol w="329744">
                  <a:extLst>
                    <a:ext uri="{9D8B030D-6E8A-4147-A177-3AD203B41FA5}">
                      <a16:colId xmlns:a16="http://schemas.microsoft.com/office/drawing/2014/main" val="20010"/>
                    </a:ext>
                  </a:extLst>
                </a:gridCol>
                <a:gridCol w="791384">
                  <a:extLst>
                    <a:ext uri="{9D8B030D-6E8A-4147-A177-3AD203B41FA5}">
                      <a16:colId xmlns:a16="http://schemas.microsoft.com/office/drawing/2014/main" val="20011"/>
                    </a:ext>
                  </a:extLst>
                </a:gridCol>
              </a:tblGrid>
              <a:tr h="531880">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2000" u="none" strike="noStrike" cap="none" normalizeH="0" baseline="0" dirty="0" smtClean="0">
                          <a:ln>
                            <a:noFill/>
                          </a:ln>
                          <a:effectLst>
                            <a:outerShdw blurRad="38100" dist="38100" dir="2700000" algn="tl">
                              <a:srgbClr val="C0C0C0"/>
                            </a:outerShdw>
                          </a:effectLst>
                        </a:rPr>
                        <a:t>التردد</a:t>
                      </a:r>
                      <a:r>
                        <a:rPr kumimoji="0" lang="en-US" sz="1800" u="none" strike="noStrike" cap="none" normalizeH="0" baseline="0" dirty="0" smtClean="0">
                          <a:ln>
                            <a:noFill/>
                          </a:ln>
                          <a:effectLst>
                            <a:outerShdw blurRad="38100" dist="38100" dir="2700000" algn="tl">
                              <a:srgbClr val="C0C0C0"/>
                            </a:outerShdw>
                          </a:effectLst>
                        </a:rPr>
                        <a:t>%</a:t>
                      </a:r>
                      <a:endParaRPr kumimoji="0" lang="ar-SA" sz="1800" u="none" strike="noStrike" cap="none" normalizeH="0" baseline="0" dirty="0" smtClean="0">
                        <a:ln>
                          <a:noFill/>
                        </a:ln>
                        <a:solidFill>
                          <a:schemeClr val="tx1">
                            <a:lumMod val="20000"/>
                            <a:lumOff val="80000"/>
                          </a:schemeClr>
                        </a:solidFill>
                        <a:effectLst/>
                      </a:endParaRPr>
                    </a:p>
                  </a:txBody>
                  <a:tcPr horzOverflow="overflow"/>
                </a:tc>
                <a:tc gridSpan="10">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u="none" strike="noStrike" cap="none" normalizeH="0" baseline="0" dirty="0" smtClean="0">
                          <a:ln>
                            <a:noFill/>
                          </a:ln>
                          <a:effectLst>
                            <a:outerShdw blurRad="38100" dist="38100" dir="2700000" algn="tl">
                              <a:srgbClr val="C0C0C0"/>
                            </a:outerShdw>
                          </a:effectLst>
                        </a:rPr>
                        <a:t>المربعات</a:t>
                      </a:r>
                      <a:endParaRPr kumimoji="0" lang="ar-SA" sz="2800" u="none" strike="noStrike" cap="none" normalizeH="0" baseline="0" dirty="0" smtClean="0">
                        <a:ln>
                          <a:noFill/>
                        </a:ln>
                        <a:solidFill>
                          <a:schemeClr val="tx1">
                            <a:lumMod val="20000"/>
                            <a:lumOff val="80000"/>
                          </a:schemeClr>
                        </a:solidFill>
                        <a:effectLst>
                          <a:outerShdw blurRad="38100" dist="38100" dir="2700000" algn="tl">
                            <a:srgbClr val="C0C0C0"/>
                          </a:outerShdw>
                        </a:effectLst>
                      </a:endParaRPr>
                    </a:p>
                  </a:txBody>
                  <a:tcPr horzOverflow="overflow"/>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u="none" strike="noStrike" cap="none" normalizeH="0" baseline="0" dirty="0" smtClean="0">
                          <a:ln>
                            <a:noFill/>
                          </a:ln>
                          <a:effectLst>
                            <a:outerShdw blurRad="38100" dist="38100" dir="2700000" algn="tl">
                              <a:srgbClr val="C0C0C0"/>
                            </a:outerShdw>
                          </a:effectLst>
                        </a:rPr>
                        <a:t>الأنواع</a:t>
                      </a:r>
                      <a:endParaRPr kumimoji="0" lang="ar-SA" sz="18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extLst>
                  <a:ext uri="{0D108BD9-81ED-4DB2-BD59-A6C34878D82A}">
                    <a16:rowId xmlns:a16="http://schemas.microsoft.com/office/drawing/2014/main" val="10000"/>
                  </a:ext>
                </a:extLst>
              </a:tr>
              <a:tr h="544260">
                <a:tc vMerge="1">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blipFill>
                      <a:blip r:embed="rId2"/>
                      <a:tile tx="0" ty="0" sx="100000" sy="100000" flip="none" algn="tl"/>
                    </a:blip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outerShdw blurRad="38100" dist="38100" dir="2700000" algn="tl">
                              <a:srgbClr val="C0C0C0"/>
                            </a:outerShdw>
                          </a:effectLst>
                        </a:rPr>
                        <a:t>10</a:t>
                      </a:r>
                      <a:endParaRPr kumimoji="0" lang="ar-SA" sz="14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outerShdw blurRad="38100" dist="38100" dir="2700000" algn="tl">
                              <a:srgbClr val="C0C0C0"/>
                            </a:outerShdw>
                          </a:effectLst>
                        </a:rPr>
                        <a:t>9</a:t>
                      </a:r>
                      <a:endParaRPr kumimoji="0" lang="ar-SA" sz="14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outerShdw blurRad="38100" dist="38100" dir="2700000" algn="tl">
                              <a:srgbClr val="C0C0C0"/>
                            </a:outerShdw>
                          </a:effectLst>
                        </a:rPr>
                        <a:t>8</a:t>
                      </a:r>
                      <a:endParaRPr kumimoji="0" lang="ar-SA" sz="14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outerShdw blurRad="38100" dist="38100" dir="2700000" algn="tl">
                              <a:srgbClr val="C0C0C0"/>
                            </a:outerShdw>
                          </a:effectLst>
                        </a:rPr>
                        <a:t>7</a:t>
                      </a:r>
                      <a:endParaRPr kumimoji="0" lang="ar-SA" sz="1400" b="1" i="0" u="none" strike="noStrike" cap="none" normalizeH="0" baseline="0" smtClean="0">
                        <a:ln>
                          <a:noFill/>
                        </a:ln>
                        <a:solidFill>
                          <a:schemeClr val="tx1">
                            <a:lumMod val="20000"/>
                            <a:lumOff val="80000"/>
                          </a:schemeClr>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outerShdw blurRad="38100" dist="38100" dir="2700000" algn="tl">
                              <a:srgbClr val="C0C0C0"/>
                            </a:outerShdw>
                          </a:effectLst>
                        </a:rPr>
                        <a:t>6</a:t>
                      </a:r>
                      <a:endParaRPr kumimoji="0" lang="ar-SA" sz="14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outerShdw blurRad="38100" dist="38100" dir="2700000" algn="tl">
                              <a:srgbClr val="C0C0C0"/>
                            </a:outerShdw>
                          </a:effectLst>
                        </a:rPr>
                        <a:t>5</a:t>
                      </a:r>
                      <a:endParaRPr kumimoji="0" lang="ar-SA" sz="1400" b="1" i="0" u="none" strike="noStrike" cap="none" normalizeH="0" baseline="0" smtClean="0">
                        <a:ln>
                          <a:noFill/>
                        </a:ln>
                        <a:solidFill>
                          <a:schemeClr val="tx1">
                            <a:lumMod val="20000"/>
                            <a:lumOff val="80000"/>
                          </a:schemeClr>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outerShdw blurRad="38100" dist="38100" dir="2700000" algn="tl">
                              <a:srgbClr val="C0C0C0"/>
                            </a:outerShdw>
                          </a:effectLst>
                        </a:rPr>
                        <a:t>4</a:t>
                      </a:r>
                      <a:endParaRPr kumimoji="0" lang="ar-SA" sz="14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outerShdw blurRad="38100" dist="38100" dir="2700000" algn="tl">
                              <a:srgbClr val="C0C0C0"/>
                            </a:outerShdw>
                          </a:effectLst>
                        </a:rPr>
                        <a:t>3</a:t>
                      </a:r>
                      <a:endParaRPr kumimoji="0" lang="ar-SA" sz="14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outerShdw blurRad="38100" dist="38100" dir="2700000" algn="tl">
                              <a:srgbClr val="C0C0C0"/>
                            </a:outerShdw>
                          </a:effectLst>
                        </a:rPr>
                        <a:t>2</a:t>
                      </a:r>
                      <a:endParaRPr kumimoji="0" lang="ar-SA" sz="14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outerShdw blurRad="38100" dist="38100" dir="2700000" algn="tl">
                              <a:srgbClr val="C0C0C0"/>
                            </a:outerShdw>
                          </a:effectLst>
                        </a:rPr>
                        <a:t>1</a:t>
                      </a:r>
                      <a:endParaRPr kumimoji="0" lang="ar-SA" sz="14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tc vMerge="1">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8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blipFill>
                      <a:blip r:embed="rId2"/>
                      <a:tile tx="0" ty="0" sx="100000" sy="100000" flip="none" algn="tl"/>
                    </a:blipFill>
                  </a:tcPr>
                </a:tc>
                <a:extLst>
                  <a:ext uri="{0D108BD9-81ED-4DB2-BD59-A6C34878D82A}">
                    <a16:rowId xmlns:a16="http://schemas.microsoft.com/office/drawing/2014/main" val="10001"/>
                  </a:ext>
                </a:extLst>
              </a:tr>
              <a:tr h="645684">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800" u="none" strike="noStrike" cap="none" normalizeH="0" baseline="0" dirty="0" smtClean="0">
                          <a:ln>
                            <a:noFill/>
                          </a:ln>
                          <a:effectLst>
                            <a:outerShdw blurRad="38100" dist="38100" dir="2700000" algn="tl">
                              <a:srgbClr val="C0C0C0"/>
                            </a:outerShdw>
                          </a:effectLst>
                        </a:rPr>
                        <a:t>100</a:t>
                      </a:r>
                      <a:endParaRPr kumimoji="0" lang="ar-SA" sz="16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1400" u="none" strike="noStrike" cap="none" normalizeH="0" baseline="0" dirty="0" err="1" smtClean="0">
                          <a:ln>
                            <a:noFill/>
                          </a:ln>
                          <a:effectLst>
                            <a:outerShdw blurRad="38100" dist="38100" dir="2700000" algn="tl">
                              <a:srgbClr val="C0C0C0"/>
                            </a:outerShdw>
                          </a:effectLst>
                        </a:rPr>
                        <a:t>العرفج</a:t>
                      </a:r>
                      <a:endParaRPr kumimoji="0" lang="ar-SA" sz="1400" u="none" strike="noStrike" cap="none" normalizeH="0" baseline="0" dirty="0" smtClean="0">
                        <a:ln>
                          <a:noFill/>
                        </a:ln>
                        <a:effectLst/>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4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extLst>
                  <a:ext uri="{0D108BD9-81ED-4DB2-BD59-A6C34878D82A}">
                    <a16:rowId xmlns:a16="http://schemas.microsoft.com/office/drawing/2014/main" val="10002"/>
                  </a:ext>
                </a:extLst>
              </a:tr>
              <a:tr h="57394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outerShdw blurRad="38100" dist="38100" dir="2700000" algn="tl">
                              <a:srgbClr val="C0C0C0"/>
                            </a:outerShdw>
                          </a:effectLst>
                        </a:rPr>
                        <a:t>40</a:t>
                      </a:r>
                      <a:endParaRPr kumimoji="0" lang="ar-SA" sz="16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u="none" strike="noStrike" cap="none" normalizeH="0" baseline="0" dirty="0" smtClean="0">
                          <a:ln>
                            <a:noFill/>
                          </a:ln>
                          <a:effectLst>
                            <a:outerShdw blurRad="38100" dist="38100" dir="2700000" algn="tl">
                              <a:srgbClr val="C0C0C0"/>
                            </a:outerShdw>
                          </a:effectLst>
                        </a:rPr>
                        <a:t>الزلة</a:t>
                      </a:r>
                      <a:endParaRPr kumimoji="0" lang="ar-SA" sz="14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extLst>
                  <a:ext uri="{0D108BD9-81ED-4DB2-BD59-A6C34878D82A}">
                    <a16:rowId xmlns:a16="http://schemas.microsoft.com/office/drawing/2014/main" val="10003"/>
                  </a:ext>
                </a:extLst>
              </a:tr>
              <a:tr h="50219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outerShdw blurRad="38100" dist="38100" dir="2700000" algn="tl">
                              <a:srgbClr val="C0C0C0"/>
                            </a:outerShdw>
                          </a:effectLst>
                        </a:rPr>
                        <a:t>30</a:t>
                      </a:r>
                      <a:endParaRPr kumimoji="0" lang="ar-SA" sz="16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u="none" strike="noStrike" cap="none" normalizeH="0" baseline="0" dirty="0" err="1" smtClean="0">
                          <a:ln>
                            <a:noFill/>
                          </a:ln>
                          <a:effectLst>
                            <a:outerShdw blurRad="38100" dist="38100" dir="2700000" algn="tl">
                              <a:srgbClr val="C0C0C0"/>
                            </a:outerShdw>
                          </a:effectLst>
                        </a:rPr>
                        <a:t>الخزامى</a:t>
                      </a:r>
                      <a:endParaRPr kumimoji="0" lang="ar-SA" sz="14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extLst>
                  <a:ext uri="{0D108BD9-81ED-4DB2-BD59-A6C34878D82A}">
                    <a16:rowId xmlns:a16="http://schemas.microsoft.com/office/drawing/2014/main" val="10004"/>
                  </a:ext>
                </a:extLst>
              </a:tr>
              <a:tr h="488146">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outerShdw blurRad="38100" dist="38100" dir="2700000" algn="tl">
                              <a:srgbClr val="C0C0C0"/>
                            </a:outerShdw>
                          </a:effectLst>
                        </a:rPr>
                        <a:t>20</a:t>
                      </a:r>
                      <a:endParaRPr kumimoji="0" lang="ar-SA" sz="16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u="none" strike="noStrike" cap="none" normalizeH="0" baseline="0" dirty="0" err="1" smtClean="0">
                          <a:ln>
                            <a:noFill/>
                          </a:ln>
                          <a:effectLst>
                            <a:outerShdw blurRad="38100" dist="38100" dir="2700000" algn="tl">
                              <a:srgbClr val="C0C0C0"/>
                            </a:outerShdw>
                          </a:effectLst>
                        </a:rPr>
                        <a:t>العادر</a:t>
                      </a:r>
                      <a:endParaRPr kumimoji="0" lang="ar-SA" sz="14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extLst>
                  <a:ext uri="{0D108BD9-81ED-4DB2-BD59-A6C34878D82A}">
                    <a16:rowId xmlns:a16="http://schemas.microsoft.com/office/drawing/2014/main" val="10005"/>
                  </a:ext>
                </a:extLst>
              </a:tr>
              <a:tr h="51625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outerShdw blurRad="38100" dist="38100" dir="2700000" algn="tl">
                              <a:srgbClr val="C0C0C0"/>
                            </a:outerShdw>
                          </a:effectLst>
                        </a:rPr>
                        <a:t>10</a:t>
                      </a:r>
                      <a:endParaRPr kumimoji="0" lang="ar-SA" sz="16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outerShdw blurRad="38100" dist="38100" dir="2700000" algn="tl">
                              <a:srgbClr val="000000">
                                <a:alpha val="43137"/>
                              </a:srgbClr>
                            </a:outerShdw>
                          </a:effectLst>
                        </a:rPr>
                        <a:t>-</a:t>
                      </a:r>
                      <a:endParaRPr kumimoji="0" lang="ar-SA" sz="2000" b="1" i="0" u="none" strike="noStrike" cap="none" normalizeH="0" baseline="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alpha val="43137"/>
                              </a:srgbClr>
                            </a:outerShdw>
                          </a:effectLst>
                        </a:rPr>
                        <a:t>-</a:t>
                      </a:r>
                      <a:endParaRPr kumimoji="0" lang="ar-SA" sz="2000" b="1" i="0" u="none" strike="noStrike" cap="none" normalizeH="0" baseline="0" dirty="0" smtClean="0">
                        <a:ln>
                          <a:noFill/>
                        </a:ln>
                        <a:solidFill>
                          <a:schemeClr val="tx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u="none" strike="noStrike" cap="none" normalizeH="0" baseline="0" dirty="0" err="1" smtClean="0">
                          <a:ln>
                            <a:noFill/>
                          </a:ln>
                          <a:effectLst>
                            <a:outerShdw blurRad="38100" dist="38100" dir="2700000" algn="tl">
                              <a:srgbClr val="C0C0C0"/>
                            </a:outerShdw>
                          </a:effectLst>
                        </a:rPr>
                        <a:t>الزوان</a:t>
                      </a:r>
                      <a:endParaRPr kumimoji="0" lang="ar-SA" sz="14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txBody>
                  <a:tcPr horzOverflow="overflow"/>
                </a:tc>
                <a:extLst>
                  <a:ext uri="{0D108BD9-81ED-4DB2-BD59-A6C34878D82A}">
                    <a16:rowId xmlns:a16="http://schemas.microsoft.com/office/drawing/2014/main" val="10006"/>
                  </a:ext>
                </a:extLst>
              </a:tr>
            </a:tbl>
          </a:graphicData>
        </a:graphic>
      </p:graphicFrame>
      <p:sp>
        <p:nvSpPr>
          <p:cNvPr id="3" name="Rectangle 4"/>
          <p:cNvSpPr/>
          <p:nvPr/>
        </p:nvSpPr>
        <p:spPr>
          <a:xfrm>
            <a:off x="395536" y="1196752"/>
            <a:ext cx="8715920" cy="4873322"/>
          </a:xfrm>
          <a:prstGeom prst="rect">
            <a:avLst/>
          </a:prstGeom>
        </p:spPr>
        <p:txBody>
          <a:bodyPr wrap="square">
            <a:spAutoFit/>
          </a:bodyPr>
          <a:lstStyle/>
          <a:p>
            <a:pPr lvl="0" algn="just" rtl="1" fontAlgn="base">
              <a:lnSpc>
                <a:spcPct val="150000"/>
              </a:lnSpc>
              <a:spcBef>
                <a:spcPct val="0"/>
              </a:spcBef>
              <a:spcAft>
                <a:spcPct val="0"/>
              </a:spcAft>
            </a:pPr>
            <a:r>
              <a:rPr lang="ar-SA" sz="2000" b="1" dirty="0">
                <a:solidFill>
                  <a:schemeClr val="tx2">
                    <a:lumMod val="50000"/>
                  </a:schemeClr>
                </a:solidFill>
                <a:latin typeface="Arial" pitchFamily="34" charset="0"/>
                <a:cs typeface="Arial" pitchFamily="34" charset="0"/>
              </a:rPr>
              <a:t>إذا كان النوع موجود على </a:t>
            </a:r>
            <a:r>
              <a:rPr lang="ar-SA" sz="2000" b="1" dirty="0" smtClean="0">
                <a:solidFill>
                  <a:schemeClr val="tx2">
                    <a:lumMod val="50000"/>
                  </a:schemeClr>
                </a:solidFill>
                <a:latin typeface="Arial" pitchFamily="34" charset="0"/>
                <a:cs typeface="Arial" pitchFamily="34" charset="0"/>
              </a:rPr>
              <a:t>كافة</a:t>
            </a:r>
            <a:endParaRPr lang="ar-SA" b="1" dirty="0" smtClean="0">
              <a:solidFill>
                <a:schemeClr val="tx2">
                  <a:lumMod val="50000"/>
                </a:schemeClr>
              </a:solidFill>
              <a:latin typeface="Arial" pitchFamily="34" charset="0"/>
              <a:cs typeface="Arial" pitchFamily="34" charset="0"/>
            </a:endParaRPr>
          </a:p>
          <a:p>
            <a:pPr lvl="0" algn="just" rtl="1" fontAlgn="base">
              <a:lnSpc>
                <a:spcPct val="150000"/>
              </a:lnSpc>
              <a:spcBef>
                <a:spcPct val="0"/>
              </a:spcBef>
              <a:spcAft>
                <a:spcPct val="0"/>
              </a:spcAft>
            </a:pPr>
            <a:r>
              <a:rPr lang="ar-SA" sz="2000" b="1" dirty="0" smtClean="0">
                <a:solidFill>
                  <a:schemeClr val="tx2">
                    <a:lumMod val="50000"/>
                  </a:schemeClr>
                </a:solidFill>
                <a:latin typeface="Arial" pitchFamily="34" charset="0"/>
                <a:cs typeface="Arial" pitchFamily="34" charset="0"/>
              </a:rPr>
              <a:t> </a:t>
            </a:r>
            <a:r>
              <a:rPr lang="ar-SA" sz="2000" b="1" dirty="0">
                <a:solidFill>
                  <a:schemeClr val="tx2">
                    <a:lumMod val="50000"/>
                  </a:schemeClr>
                </a:solidFill>
                <a:latin typeface="Arial" pitchFamily="34" charset="0"/>
                <a:cs typeface="Arial" pitchFamily="34" charset="0"/>
              </a:rPr>
              <a:t>المربعات فهذا </a:t>
            </a:r>
            <a:r>
              <a:rPr lang="ar-SA" sz="2000" b="1" dirty="0" smtClean="0">
                <a:solidFill>
                  <a:schemeClr val="tx2">
                    <a:lumMod val="50000"/>
                  </a:schemeClr>
                </a:solidFill>
                <a:latin typeface="Arial" pitchFamily="34" charset="0"/>
                <a:cs typeface="Arial" pitchFamily="34" charset="0"/>
              </a:rPr>
              <a:t>يعني:</a:t>
            </a:r>
          </a:p>
          <a:p>
            <a:pPr lvl="0" algn="just" rtl="1" fontAlgn="base">
              <a:lnSpc>
                <a:spcPct val="150000"/>
              </a:lnSpc>
              <a:spcBef>
                <a:spcPct val="0"/>
              </a:spcBef>
              <a:spcAft>
                <a:spcPct val="0"/>
              </a:spcAft>
            </a:pPr>
            <a:r>
              <a:rPr lang="ar-SA" sz="2000" b="1" dirty="0" smtClean="0">
                <a:solidFill>
                  <a:schemeClr val="tx2">
                    <a:lumMod val="50000"/>
                  </a:schemeClr>
                </a:solidFill>
                <a:latin typeface="Arial" pitchFamily="34" charset="0"/>
                <a:cs typeface="Arial" pitchFamily="34" charset="0"/>
              </a:rPr>
              <a:t> تردده </a:t>
            </a:r>
            <a:r>
              <a:rPr lang="ar-SA" sz="2000" b="1" dirty="0">
                <a:solidFill>
                  <a:schemeClr val="tx2">
                    <a:lumMod val="50000"/>
                  </a:schemeClr>
                </a:solidFill>
                <a:latin typeface="Arial" pitchFamily="34" charset="0"/>
                <a:cs typeface="Arial" pitchFamily="34" charset="0"/>
              </a:rPr>
              <a:t>يساوي </a:t>
            </a:r>
            <a:r>
              <a:rPr lang="en-US" sz="2000" b="1" dirty="0">
                <a:solidFill>
                  <a:schemeClr val="accent3">
                    <a:lumMod val="75000"/>
                  </a:schemeClr>
                </a:solidFill>
                <a:latin typeface="Arial" pitchFamily="34" charset="0"/>
                <a:cs typeface="Arial" pitchFamily="34" charset="0"/>
              </a:rPr>
              <a:t>R</a:t>
            </a:r>
            <a:r>
              <a:rPr lang="ar-SA" sz="2000" b="1" dirty="0">
                <a:solidFill>
                  <a:schemeClr val="accent3">
                    <a:lumMod val="75000"/>
                  </a:schemeClr>
                </a:solidFill>
                <a:latin typeface="Arial" pitchFamily="34" charset="0"/>
                <a:cs typeface="Arial" pitchFamily="34" charset="0"/>
              </a:rPr>
              <a:t>=100%</a:t>
            </a:r>
            <a:r>
              <a:rPr lang="ar-SA" sz="2000" b="1" dirty="0">
                <a:latin typeface="Arial" pitchFamily="34" charset="0"/>
                <a:cs typeface="Arial" pitchFamily="34" charset="0"/>
              </a:rPr>
              <a:t> </a:t>
            </a:r>
            <a:endParaRPr lang="ar-SA" sz="2000" b="1" dirty="0" smtClean="0">
              <a:latin typeface="Arial" pitchFamily="34" charset="0"/>
              <a:cs typeface="Arial" pitchFamily="34" charset="0"/>
            </a:endParaRPr>
          </a:p>
          <a:p>
            <a:pPr lvl="0" algn="just" rtl="1" fontAlgn="base">
              <a:lnSpc>
                <a:spcPct val="150000"/>
              </a:lnSpc>
              <a:spcBef>
                <a:spcPct val="0"/>
              </a:spcBef>
              <a:spcAft>
                <a:spcPct val="0"/>
              </a:spcAft>
            </a:pPr>
            <a:r>
              <a:rPr lang="ar-SA" sz="2000" b="1" dirty="0" smtClean="0">
                <a:latin typeface="Arial" pitchFamily="34" charset="0"/>
                <a:cs typeface="Arial" pitchFamily="34" charset="0"/>
              </a:rPr>
              <a:t>أي </a:t>
            </a:r>
            <a:r>
              <a:rPr lang="ar-SA" sz="2000" b="1" dirty="0">
                <a:solidFill>
                  <a:srgbClr val="FF0000"/>
                </a:solidFill>
                <a:latin typeface="Arial" pitchFamily="34" charset="0"/>
                <a:cs typeface="Arial" pitchFamily="34" charset="0"/>
              </a:rPr>
              <a:t>أنه متجانس التوزيع </a:t>
            </a:r>
            <a:endParaRPr lang="ar-SA" sz="2000" b="1" dirty="0" smtClean="0">
              <a:solidFill>
                <a:srgbClr val="FF0000"/>
              </a:solidFill>
              <a:latin typeface="Arial" pitchFamily="34" charset="0"/>
              <a:cs typeface="Arial" pitchFamily="34" charset="0"/>
            </a:endParaRPr>
          </a:p>
          <a:p>
            <a:pPr lvl="0" algn="just" rtl="1" fontAlgn="base">
              <a:lnSpc>
                <a:spcPct val="150000"/>
              </a:lnSpc>
              <a:spcBef>
                <a:spcPct val="0"/>
              </a:spcBef>
              <a:spcAft>
                <a:spcPct val="0"/>
              </a:spcAft>
            </a:pPr>
            <a:r>
              <a:rPr lang="ar-SA" sz="2400" b="1" dirty="0" smtClean="0">
                <a:latin typeface="Arial" pitchFamily="34" charset="0"/>
                <a:cs typeface="Arial" pitchFamily="34" charset="0"/>
              </a:rPr>
              <a:t>تردده </a:t>
            </a:r>
            <a:r>
              <a:rPr lang="en-US" sz="2400" b="1" dirty="0">
                <a:solidFill>
                  <a:schemeClr val="accent3">
                    <a:lumMod val="75000"/>
                  </a:schemeClr>
                </a:solidFill>
                <a:latin typeface="Arial" pitchFamily="34" charset="0"/>
                <a:cs typeface="Arial" pitchFamily="34" charset="0"/>
              </a:rPr>
              <a:t>R</a:t>
            </a:r>
            <a:r>
              <a:rPr lang="ar-SA" sz="2400" b="1" dirty="0">
                <a:solidFill>
                  <a:schemeClr val="accent3">
                    <a:lumMod val="75000"/>
                  </a:schemeClr>
                </a:solidFill>
                <a:latin typeface="Arial" pitchFamily="34" charset="0"/>
                <a:cs typeface="Arial" pitchFamily="34" charset="0"/>
              </a:rPr>
              <a:t>=40% </a:t>
            </a:r>
            <a:r>
              <a:rPr lang="ar-SA" sz="2400" b="1" dirty="0">
                <a:solidFill>
                  <a:schemeClr val="tx2">
                    <a:lumMod val="50000"/>
                  </a:schemeClr>
                </a:solidFill>
                <a:latin typeface="Arial" pitchFamily="34" charset="0"/>
                <a:cs typeface="Arial" pitchFamily="34" charset="0"/>
              </a:rPr>
              <a:t>فهذا </a:t>
            </a:r>
            <a:r>
              <a:rPr lang="ar-SA" sz="2400" b="1" dirty="0" smtClean="0">
                <a:solidFill>
                  <a:schemeClr val="tx2">
                    <a:lumMod val="50000"/>
                  </a:schemeClr>
                </a:solidFill>
                <a:latin typeface="Arial" pitchFamily="34" charset="0"/>
                <a:cs typeface="Arial" pitchFamily="34" charset="0"/>
              </a:rPr>
              <a:t>يعني</a:t>
            </a:r>
          </a:p>
          <a:p>
            <a:pPr lvl="0" algn="just" rtl="1" fontAlgn="base">
              <a:lnSpc>
                <a:spcPct val="150000"/>
              </a:lnSpc>
              <a:spcBef>
                <a:spcPct val="0"/>
              </a:spcBef>
              <a:spcAft>
                <a:spcPct val="0"/>
              </a:spcAft>
            </a:pPr>
            <a:r>
              <a:rPr lang="ar-SA" sz="2400" b="1" dirty="0" smtClean="0">
                <a:solidFill>
                  <a:schemeClr val="tx2">
                    <a:lumMod val="50000"/>
                  </a:schemeClr>
                </a:solidFill>
                <a:latin typeface="Arial" pitchFamily="34" charset="0"/>
                <a:cs typeface="Arial" pitchFamily="34" charset="0"/>
              </a:rPr>
              <a:t> </a:t>
            </a:r>
            <a:r>
              <a:rPr lang="ar-SA" sz="2400" b="1" dirty="0">
                <a:solidFill>
                  <a:schemeClr val="tx2">
                    <a:lumMod val="50000"/>
                  </a:schemeClr>
                </a:solidFill>
                <a:latin typeface="Arial" pitchFamily="34" charset="0"/>
                <a:cs typeface="Arial" pitchFamily="34" charset="0"/>
              </a:rPr>
              <a:t>أنه موجود على </a:t>
            </a:r>
            <a:r>
              <a:rPr lang="ar-SA" sz="2400" b="1" dirty="0">
                <a:solidFill>
                  <a:srgbClr val="92D050"/>
                </a:solidFill>
                <a:latin typeface="Arial" pitchFamily="34" charset="0"/>
                <a:cs typeface="Arial" pitchFamily="34" charset="0"/>
              </a:rPr>
              <a:t>4 مربعات </a:t>
            </a:r>
            <a:r>
              <a:rPr lang="ar-SA" sz="2400" b="1" dirty="0" smtClean="0">
                <a:solidFill>
                  <a:srgbClr val="92D050"/>
                </a:solidFill>
                <a:latin typeface="Arial" pitchFamily="34" charset="0"/>
                <a:cs typeface="Arial" pitchFamily="34" charset="0"/>
              </a:rPr>
              <a:t>من</a:t>
            </a:r>
          </a:p>
          <a:p>
            <a:pPr lvl="0" algn="just" rtl="1" fontAlgn="base">
              <a:lnSpc>
                <a:spcPct val="150000"/>
              </a:lnSpc>
              <a:spcBef>
                <a:spcPct val="0"/>
              </a:spcBef>
              <a:spcAft>
                <a:spcPct val="0"/>
              </a:spcAft>
            </a:pPr>
            <a:r>
              <a:rPr lang="ar-SA" sz="2400" b="1" dirty="0" err="1" smtClean="0">
                <a:solidFill>
                  <a:srgbClr val="92D050"/>
                </a:solidFill>
                <a:latin typeface="Arial" pitchFamily="34" charset="0"/>
                <a:cs typeface="Arial" pitchFamily="34" charset="0"/>
              </a:rPr>
              <a:t>الـ</a:t>
            </a:r>
            <a:r>
              <a:rPr lang="ar-SA" sz="2400" b="1" dirty="0" smtClean="0">
                <a:solidFill>
                  <a:srgbClr val="92D050"/>
                </a:solidFill>
                <a:latin typeface="Arial" pitchFamily="34" charset="0"/>
                <a:cs typeface="Arial" pitchFamily="34" charset="0"/>
              </a:rPr>
              <a:t> 10مربعات </a:t>
            </a:r>
            <a:r>
              <a:rPr lang="ar-SA" sz="2400" b="1" dirty="0">
                <a:solidFill>
                  <a:schemeClr val="tx2">
                    <a:lumMod val="50000"/>
                  </a:schemeClr>
                </a:solidFill>
                <a:latin typeface="Arial" pitchFamily="34" charset="0"/>
                <a:cs typeface="Arial" pitchFamily="34" charset="0"/>
              </a:rPr>
              <a:t>وبالتالي فهو </a:t>
            </a:r>
            <a:endParaRPr lang="ar-SA" sz="2400" b="1" dirty="0" smtClean="0">
              <a:solidFill>
                <a:schemeClr val="tx2">
                  <a:lumMod val="50000"/>
                </a:schemeClr>
              </a:solidFill>
              <a:latin typeface="Arial" pitchFamily="34" charset="0"/>
              <a:cs typeface="Arial" pitchFamily="34" charset="0"/>
            </a:endParaRPr>
          </a:p>
          <a:p>
            <a:pPr lvl="0" algn="just" rtl="1" fontAlgn="base">
              <a:lnSpc>
                <a:spcPct val="150000"/>
              </a:lnSpc>
              <a:spcBef>
                <a:spcPct val="0"/>
              </a:spcBef>
              <a:spcAft>
                <a:spcPct val="0"/>
              </a:spcAft>
            </a:pPr>
            <a:r>
              <a:rPr lang="ar-SA" sz="2400" b="1" dirty="0" smtClean="0">
                <a:solidFill>
                  <a:srgbClr val="FF0000"/>
                </a:solidFill>
                <a:latin typeface="Arial" pitchFamily="34" charset="0"/>
                <a:cs typeface="Arial" pitchFamily="34" charset="0"/>
              </a:rPr>
              <a:t>غير </a:t>
            </a:r>
            <a:r>
              <a:rPr lang="ar-SA" sz="2400" b="1" dirty="0">
                <a:solidFill>
                  <a:srgbClr val="FF0000"/>
                </a:solidFill>
                <a:latin typeface="Arial" pitchFamily="34" charset="0"/>
                <a:cs typeface="Arial" pitchFamily="34" charset="0"/>
              </a:rPr>
              <a:t>متجانس التوزيع</a:t>
            </a:r>
            <a:r>
              <a:rPr lang="ar-SA" sz="2400" b="1" dirty="0">
                <a:latin typeface="Arial" pitchFamily="34" charset="0"/>
                <a:cs typeface="Arial" pitchFamily="34" charset="0"/>
              </a:rPr>
              <a:t> </a:t>
            </a:r>
            <a:r>
              <a:rPr lang="ar-SA" sz="2400" b="1" dirty="0">
                <a:solidFill>
                  <a:schemeClr val="tx2">
                    <a:lumMod val="50000"/>
                  </a:schemeClr>
                </a:solidFill>
                <a:latin typeface="Arial" pitchFamily="34" charset="0"/>
                <a:cs typeface="Arial" pitchFamily="34" charset="0"/>
              </a:rPr>
              <a:t>وان أفراده توجد على مسافات متباعدة عن </a:t>
            </a:r>
            <a:r>
              <a:rPr lang="ar-SA" sz="2400" b="1" dirty="0" smtClean="0">
                <a:solidFill>
                  <a:schemeClr val="tx2">
                    <a:lumMod val="50000"/>
                  </a:schemeClr>
                </a:solidFill>
                <a:latin typeface="Arial" pitchFamily="34" charset="0"/>
                <a:cs typeface="Arial" pitchFamily="34" charset="0"/>
              </a:rPr>
              <a:t>بعضها</a:t>
            </a:r>
          </a:p>
          <a:p>
            <a:pPr lvl="0" algn="just" rtl="1" fontAlgn="base">
              <a:lnSpc>
                <a:spcPct val="150000"/>
              </a:lnSpc>
              <a:spcBef>
                <a:spcPct val="0"/>
              </a:spcBef>
              <a:spcAft>
                <a:spcPct val="0"/>
              </a:spcAft>
            </a:pPr>
            <a:r>
              <a:rPr lang="ar-SA" sz="2400" b="1" dirty="0" smtClean="0">
                <a:latin typeface="Arial" pitchFamily="34" charset="0"/>
                <a:cs typeface="Arial" pitchFamily="34" charset="0"/>
              </a:rPr>
              <a:t> </a:t>
            </a:r>
            <a:r>
              <a:rPr lang="ar-SA" sz="2400" b="1" dirty="0">
                <a:solidFill>
                  <a:schemeClr val="tx2">
                    <a:lumMod val="50000"/>
                  </a:schemeClr>
                </a:solidFill>
                <a:latin typeface="Arial" pitchFamily="34" charset="0"/>
                <a:cs typeface="Arial" pitchFamily="34" charset="0"/>
              </a:rPr>
              <a:t>وإذا كان تردده </a:t>
            </a:r>
            <a:r>
              <a:rPr lang="en-US" sz="2400" b="1" dirty="0">
                <a:solidFill>
                  <a:schemeClr val="tx2">
                    <a:lumMod val="50000"/>
                  </a:schemeClr>
                </a:solidFill>
                <a:latin typeface="Arial" pitchFamily="34" charset="0"/>
                <a:cs typeface="Arial" pitchFamily="34" charset="0"/>
              </a:rPr>
              <a:t> </a:t>
            </a:r>
            <a:r>
              <a:rPr lang="en-US" sz="2400" b="1" dirty="0">
                <a:solidFill>
                  <a:schemeClr val="accent3">
                    <a:lumMod val="75000"/>
                  </a:schemeClr>
                </a:solidFill>
                <a:latin typeface="Arial" pitchFamily="34" charset="0"/>
                <a:cs typeface="Arial" pitchFamily="34" charset="0"/>
              </a:rPr>
              <a:t>R</a:t>
            </a:r>
            <a:r>
              <a:rPr lang="ar-SA" sz="2400" b="1" dirty="0">
                <a:solidFill>
                  <a:schemeClr val="accent3">
                    <a:lumMod val="75000"/>
                  </a:schemeClr>
                </a:solidFill>
                <a:latin typeface="Arial" pitchFamily="34" charset="0"/>
                <a:cs typeface="Arial" pitchFamily="34" charset="0"/>
              </a:rPr>
              <a:t>=10% </a:t>
            </a:r>
            <a:r>
              <a:rPr lang="ar-SA" sz="2400" b="1" dirty="0">
                <a:solidFill>
                  <a:schemeClr val="tx2">
                    <a:lumMod val="50000"/>
                  </a:schemeClr>
                </a:solidFill>
                <a:latin typeface="Arial" pitchFamily="34" charset="0"/>
                <a:cs typeface="Arial" pitchFamily="34" charset="0"/>
              </a:rPr>
              <a:t>فهذا يعني أنه </a:t>
            </a:r>
            <a:r>
              <a:rPr lang="ar-SA" sz="2400" b="1" dirty="0">
                <a:solidFill>
                  <a:srgbClr val="FF0000"/>
                </a:solidFill>
                <a:latin typeface="Arial" pitchFamily="34" charset="0"/>
                <a:cs typeface="Arial" pitchFamily="34" charset="0"/>
              </a:rPr>
              <a:t>نوع نادر</a:t>
            </a:r>
            <a:r>
              <a:rPr lang="ar-SA" sz="2400" b="1" dirty="0">
                <a:latin typeface="Arial" pitchFamily="34" charset="0"/>
                <a:cs typeface="Arial" pitchFamily="34" charset="0"/>
              </a:rPr>
              <a:t>.</a:t>
            </a:r>
            <a:r>
              <a:rPr lang="en-US" sz="2400" b="1" dirty="0">
                <a:latin typeface="Arial" pitchFamily="34" charset="0"/>
                <a:cs typeface="Arial" pitchFamily="34" charset="0"/>
              </a:rPr>
              <a:t> </a:t>
            </a:r>
            <a:endParaRPr lang="ar-SA" sz="2400" b="1" dirty="0">
              <a:latin typeface="Arial" pitchFamily="34" charset="0"/>
              <a:cs typeface="Arial" pitchFamily="34" charset="0"/>
            </a:endParaRPr>
          </a:p>
        </p:txBody>
      </p:sp>
    </p:spTree>
    <p:extLst>
      <p:ext uri="{BB962C8B-B14F-4D97-AF65-F5344CB8AC3E}">
        <p14:creationId xmlns:p14="http://schemas.microsoft.com/office/powerpoint/2010/main" val="1006110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a:grpSpLocks/>
          </p:cNvGrpSpPr>
          <p:nvPr/>
        </p:nvGrpSpPr>
        <p:grpSpPr bwMode="auto">
          <a:xfrm rot="17743598">
            <a:off x="1250135" y="-916336"/>
            <a:ext cx="1974851" cy="4356926"/>
            <a:chOff x="2832" y="1665"/>
            <a:chExt cx="1244" cy="2288"/>
          </a:xfrm>
        </p:grpSpPr>
        <p:grpSp>
          <p:nvGrpSpPr>
            <p:cNvPr id="3" name="Group 76"/>
            <p:cNvGrpSpPr>
              <a:grpSpLocks/>
            </p:cNvGrpSpPr>
            <p:nvPr/>
          </p:nvGrpSpPr>
          <p:grpSpPr bwMode="auto">
            <a:xfrm rot="3877067">
              <a:off x="2936" y="2723"/>
              <a:ext cx="1577" cy="614"/>
              <a:chOff x="2290" y="2725"/>
              <a:chExt cx="1832" cy="713"/>
            </a:xfrm>
          </p:grpSpPr>
          <p:grpSp>
            <p:nvGrpSpPr>
              <p:cNvPr id="16" name="Group 77"/>
              <p:cNvGrpSpPr>
                <a:grpSpLocks/>
              </p:cNvGrpSpPr>
              <p:nvPr/>
            </p:nvGrpSpPr>
            <p:grpSpPr bwMode="auto">
              <a:xfrm>
                <a:off x="2290" y="3030"/>
                <a:ext cx="1832" cy="408"/>
                <a:chOff x="2290" y="3030"/>
                <a:chExt cx="1832" cy="408"/>
              </a:xfrm>
            </p:grpSpPr>
            <p:sp>
              <p:nvSpPr>
                <p:cNvPr id="20" name="Freeform 78"/>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21" name="Freeform 79"/>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nvGrpSpPr>
              <p:cNvPr id="17" name="Group 80"/>
              <p:cNvGrpSpPr>
                <a:grpSpLocks/>
              </p:cNvGrpSpPr>
              <p:nvPr/>
            </p:nvGrpSpPr>
            <p:grpSpPr bwMode="auto">
              <a:xfrm flipV="1">
                <a:off x="2290" y="2725"/>
                <a:ext cx="1406" cy="313"/>
                <a:chOff x="2290" y="3030"/>
                <a:chExt cx="1832" cy="408"/>
              </a:xfrm>
            </p:grpSpPr>
            <p:sp>
              <p:nvSpPr>
                <p:cNvPr id="18" name="Freeform 8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19" name="Freeform 8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sp>
          <p:nvSpPr>
            <p:cNvPr id="4" name="Text Box 83"/>
            <p:cNvSpPr txBox="1">
              <a:spLocks noChangeArrowheads="1"/>
            </p:cNvSpPr>
            <p:nvPr/>
          </p:nvSpPr>
          <p:spPr bwMode="gray">
            <a:xfrm rot="3925970">
              <a:off x="3085" y="3037"/>
              <a:ext cx="10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ar-SA" b="1" dirty="0">
                  <a:solidFill>
                    <a:srgbClr val="FFFFFF"/>
                  </a:solidFill>
                </a:rPr>
                <a:t>وزن كتلة الأنواع النباتية </a:t>
              </a:r>
              <a:endParaRPr lang="en-US" b="1" dirty="0" smtClean="0">
                <a:solidFill>
                  <a:srgbClr val="FFFFFF"/>
                </a:solidFill>
              </a:endParaRPr>
            </a:p>
          </p:txBody>
        </p:sp>
        <p:sp>
          <p:nvSpPr>
            <p:cNvPr id="5" name="Text Box 84"/>
            <p:cNvSpPr txBox="1">
              <a:spLocks noChangeArrowheads="1"/>
            </p:cNvSpPr>
            <p:nvPr/>
          </p:nvSpPr>
          <p:spPr bwMode="gray">
            <a:xfrm rot="3925970">
              <a:off x="3188" y="3064"/>
              <a:ext cx="156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sz="1600" b="1" dirty="0">
                  <a:solidFill>
                    <a:srgbClr val="FFFFFF"/>
                  </a:solidFill>
                </a:rPr>
                <a:t>Weight of plants</a:t>
              </a:r>
              <a:endParaRPr lang="en-US" sz="1600" b="1" dirty="0" smtClean="0">
                <a:solidFill>
                  <a:srgbClr val="FFFFFF"/>
                </a:solidFill>
              </a:endParaRPr>
            </a:p>
          </p:txBody>
        </p:sp>
        <p:sp>
          <p:nvSpPr>
            <p:cNvPr id="6" name="Oval 8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7" name="Oval 8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8" name="Oval 8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9" name="Oval 8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10" name="Oval 8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grpSp>
          <p:nvGrpSpPr>
            <p:cNvPr id="11" name="Group 90"/>
            <p:cNvGrpSpPr>
              <a:grpSpLocks/>
            </p:cNvGrpSpPr>
            <p:nvPr/>
          </p:nvGrpSpPr>
          <p:grpSpPr bwMode="auto">
            <a:xfrm>
              <a:off x="2943" y="1775"/>
              <a:ext cx="687" cy="697"/>
              <a:chOff x="4166" y="1706"/>
              <a:chExt cx="1252" cy="1252"/>
            </a:xfrm>
          </p:grpSpPr>
          <p:sp>
            <p:nvSpPr>
              <p:cNvPr id="12" name="Oval 9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13" name="Oval 9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14" name="Oval 9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15" name="Oval 94"/>
              <p:cNvSpPr>
                <a:spLocks noChangeArrowheads="1"/>
              </p:cNvSpPr>
              <p:nvPr/>
            </p:nvSpPr>
            <p:spPr bwMode="gray">
              <a:xfrm rot="20056402">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en-US" sz="3600" b="1" dirty="0" smtClean="0">
                    <a:solidFill>
                      <a:schemeClr val="tx2">
                        <a:lumMod val="50000"/>
                      </a:schemeClr>
                    </a:solidFill>
                  </a:rPr>
                  <a:t>5</a:t>
                </a:r>
                <a:endParaRPr lang="ar-SA" sz="3600" b="1" dirty="0">
                  <a:solidFill>
                    <a:schemeClr val="tx2">
                      <a:lumMod val="50000"/>
                    </a:schemeClr>
                  </a:solidFill>
                </a:endParaRPr>
              </a:p>
            </p:txBody>
          </p:sp>
        </p:grpSp>
      </p:grpSp>
      <p:sp>
        <p:nvSpPr>
          <p:cNvPr id="23" name="Rectangle 5"/>
          <p:cNvSpPr/>
          <p:nvPr/>
        </p:nvSpPr>
        <p:spPr>
          <a:xfrm>
            <a:off x="340692" y="1763757"/>
            <a:ext cx="8548837" cy="4247317"/>
          </a:xfrm>
          <a:prstGeom prst="rect">
            <a:avLst/>
          </a:prstGeom>
        </p:spPr>
        <p:txBody>
          <a:bodyPr wrap="square">
            <a:spAutoFit/>
          </a:bodyPr>
          <a:lstStyle/>
          <a:p>
            <a:pPr lvl="0" algn="r" rtl="1" fontAlgn="base">
              <a:lnSpc>
                <a:spcPct val="150000"/>
              </a:lnSpc>
              <a:spcBef>
                <a:spcPct val="0"/>
              </a:spcBef>
              <a:spcAft>
                <a:spcPct val="0"/>
              </a:spcAft>
            </a:pPr>
            <a:r>
              <a:rPr lang="ar-SA" sz="2000" b="1" dirty="0">
                <a:solidFill>
                  <a:schemeClr val="tx2">
                    <a:lumMod val="50000"/>
                  </a:schemeClr>
                </a:solidFill>
                <a:cs typeface="Arial" pitchFamily="34" charset="0"/>
              </a:rPr>
              <a:t>إن تحديد غزارة النوع النباتي في المجتمع يعتبر غير كافي لمعرفة دور النوع في المجتمع النباتي وذلك لأن دوره يعتمد إضافة إلى غزارته على </a:t>
            </a:r>
            <a:r>
              <a:rPr lang="ar-SA" sz="2000" b="1" u="sng" dirty="0">
                <a:solidFill>
                  <a:schemeClr val="accent2">
                    <a:lumMod val="50000"/>
                  </a:schemeClr>
                </a:solidFill>
                <a:cs typeface="Arial" pitchFamily="34" charset="0"/>
              </a:rPr>
              <a:t>كتلته </a:t>
            </a:r>
            <a:r>
              <a:rPr lang="ar-SA" sz="2000" b="1" u="sng" dirty="0" smtClean="0">
                <a:solidFill>
                  <a:schemeClr val="accent2">
                    <a:lumMod val="50000"/>
                  </a:schemeClr>
                </a:solidFill>
                <a:cs typeface="Arial" pitchFamily="34" charset="0"/>
              </a:rPr>
              <a:t> و  إنتاجيته.</a:t>
            </a:r>
          </a:p>
          <a:p>
            <a:pPr algn="r" rtl="1">
              <a:lnSpc>
                <a:spcPct val="150000"/>
              </a:lnSpc>
            </a:pPr>
            <a:r>
              <a:rPr lang="ar-SA" sz="2000" b="1" dirty="0" smtClean="0">
                <a:solidFill>
                  <a:srgbClr val="FF0000"/>
                </a:solidFill>
                <a:cs typeface="+mj-cs"/>
              </a:rPr>
              <a:t>1.الكتلة </a:t>
            </a:r>
            <a:r>
              <a:rPr lang="ar-SA" sz="2000" b="1" dirty="0">
                <a:solidFill>
                  <a:srgbClr val="FF0000"/>
                </a:solidFill>
                <a:cs typeface="+mj-cs"/>
              </a:rPr>
              <a:t>الحية </a:t>
            </a:r>
            <a:r>
              <a:rPr lang="en-US" sz="2000" b="1" dirty="0">
                <a:solidFill>
                  <a:srgbClr val="FF0000"/>
                </a:solidFill>
                <a:cs typeface="+mj-cs"/>
              </a:rPr>
              <a:t>Biomass</a:t>
            </a:r>
            <a:r>
              <a:rPr lang="en-US" sz="2000" b="1" dirty="0" smtClean="0">
                <a:solidFill>
                  <a:srgbClr val="FF0000"/>
                </a:solidFill>
                <a:cs typeface="+mj-cs"/>
              </a:rPr>
              <a:t>:</a:t>
            </a:r>
            <a:endParaRPr lang="ar-SA" sz="2000" b="1" dirty="0" smtClean="0">
              <a:solidFill>
                <a:srgbClr val="FF0000"/>
              </a:solidFill>
              <a:cs typeface="+mj-cs"/>
            </a:endParaRPr>
          </a:p>
          <a:p>
            <a:pPr lvl="0" algn="r" rtl="1">
              <a:lnSpc>
                <a:spcPct val="150000"/>
              </a:lnSpc>
            </a:pPr>
            <a:r>
              <a:rPr lang="ar-SA" sz="2000" b="1" dirty="0">
                <a:solidFill>
                  <a:schemeClr val="tx2">
                    <a:lumMod val="50000"/>
                  </a:schemeClr>
                </a:solidFill>
                <a:cs typeface="Arial" pitchFamily="34" charset="0"/>
              </a:rPr>
              <a:t>كتلة النبات والتي تسمى الكتلة الحية هي عبارة عن الوزن الرطب أو </a:t>
            </a:r>
            <a:r>
              <a:rPr lang="ar-SA" sz="2000" b="1" dirty="0" smtClean="0">
                <a:solidFill>
                  <a:schemeClr val="tx2">
                    <a:lumMod val="50000"/>
                  </a:schemeClr>
                </a:solidFill>
                <a:cs typeface="Arial" pitchFamily="34" charset="0"/>
              </a:rPr>
              <a:t>الوزن الجاف </a:t>
            </a:r>
            <a:r>
              <a:rPr lang="ar-SA" sz="2000" b="1" dirty="0">
                <a:solidFill>
                  <a:schemeClr val="tx2">
                    <a:lumMod val="50000"/>
                  </a:schemeClr>
                </a:solidFill>
                <a:cs typeface="Arial" pitchFamily="34" charset="0"/>
              </a:rPr>
              <a:t>للنبات (المجموع الخضري والجذري) على المساحة التي يحتلها هذا النبات على الأرض</a:t>
            </a:r>
            <a:r>
              <a:rPr lang="ar-SA" sz="2000" b="1" dirty="0" smtClean="0">
                <a:solidFill>
                  <a:schemeClr val="tx2">
                    <a:lumMod val="50000"/>
                  </a:schemeClr>
                </a:solidFill>
                <a:cs typeface="Arial" pitchFamily="34" charset="0"/>
              </a:rPr>
              <a:t>.</a:t>
            </a:r>
            <a:endParaRPr lang="ar-SA" sz="2000" b="1" dirty="0">
              <a:solidFill>
                <a:srgbClr val="7030A0"/>
              </a:solidFill>
              <a:cs typeface="+mj-cs"/>
            </a:endParaRPr>
          </a:p>
          <a:p>
            <a:pPr rtl="1">
              <a:lnSpc>
                <a:spcPct val="150000"/>
              </a:lnSpc>
            </a:pPr>
            <a:r>
              <a:rPr lang="ar-SA" sz="2000" b="1" dirty="0" smtClean="0">
                <a:solidFill>
                  <a:srgbClr val="7030A0"/>
                </a:solidFill>
                <a:cs typeface="Arial" pitchFamily="34" charset="0"/>
              </a:rPr>
              <a:t>الكتلة  =  </a:t>
            </a:r>
            <a:r>
              <a:rPr lang="ar-SA" sz="2000" b="1" u="sng" dirty="0" smtClean="0">
                <a:solidFill>
                  <a:srgbClr val="7030A0"/>
                </a:solidFill>
                <a:cs typeface="Arial" pitchFamily="34" charset="0"/>
              </a:rPr>
              <a:t>الوزن الرطب أو الجاف للنبات</a:t>
            </a:r>
          </a:p>
          <a:p>
            <a:pPr rtl="1">
              <a:lnSpc>
                <a:spcPct val="150000"/>
              </a:lnSpc>
            </a:pPr>
            <a:r>
              <a:rPr lang="ar-SA" sz="2000" b="1" dirty="0" smtClean="0">
                <a:solidFill>
                  <a:srgbClr val="7030A0"/>
                </a:solidFill>
                <a:cs typeface="Arial" pitchFamily="34" charset="0"/>
              </a:rPr>
              <a:t>           المساحة</a:t>
            </a:r>
          </a:p>
          <a:p>
            <a:pPr lvl="0" algn="r" rtl="1">
              <a:lnSpc>
                <a:spcPct val="150000"/>
              </a:lnSpc>
            </a:pPr>
            <a:r>
              <a:rPr lang="ar-SA" sz="2000" b="1" dirty="0">
                <a:solidFill>
                  <a:schemeClr val="accent6">
                    <a:lumMod val="50000"/>
                  </a:schemeClr>
                </a:solidFill>
                <a:cs typeface="Arial" pitchFamily="34" charset="0"/>
              </a:rPr>
              <a:t>وتعبر الكتلة عن مخزون الطاقة على الأرض  والتي اختزنها النبات في خلاياه من خلال عملية البناء الضوئي التي حولت المواد الأولية الموجودة في التربة إلى طاقة في المواد العضوية</a:t>
            </a:r>
            <a:r>
              <a:rPr lang="ar-SA" sz="2000" b="1" dirty="0" smtClean="0">
                <a:cs typeface="Arial" pitchFamily="34" charset="0"/>
              </a:rPr>
              <a:t>.</a:t>
            </a:r>
            <a:endParaRPr lang="ar-SA" sz="2000" b="1" dirty="0">
              <a:cs typeface="Arial" pitchFamily="34" charset="0"/>
            </a:endParaRPr>
          </a:p>
        </p:txBody>
      </p:sp>
    </p:spTree>
    <p:extLst>
      <p:ext uri="{BB962C8B-B14F-4D97-AF65-F5344CB8AC3E}">
        <p14:creationId xmlns:p14="http://schemas.microsoft.com/office/powerpoint/2010/main" val="1281611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44" y="1285860"/>
            <a:ext cx="8712968" cy="3323987"/>
          </a:xfrm>
          <a:prstGeom prst="rect">
            <a:avLst/>
          </a:prstGeom>
        </p:spPr>
        <p:txBody>
          <a:bodyPr wrap="square">
            <a:spAutoFit/>
          </a:bodyPr>
          <a:lstStyle/>
          <a:p>
            <a:pPr lvl="0" algn="just" rtl="1">
              <a:lnSpc>
                <a:spcPct val="150000"/>
              </a:lnSpc>
            </a:pPr>
            <a:r>
              <a:rPr lang="ar-SA" sz="2000" b="1" dirty="0">
                <a:solidFill>
                  <a:schemeClr val="accent6">
                    <a:lumMod val="50000"/>
                  </a:schemeClr>
                </a:solidFill>
                <a:cs typeface="Arial" pitchFamily="34" charset="0"/>
              </a:rPr>
              <a:t>إن أهمية </a:t>
            </a:r>
            <a:r>
              <a:rPr lang="ar-SA" sz="2000" b="1" dirty="0" smtClean="0">
                <a:solidFill>
                  <a:schemeClr val="accent6">
                    <a:lumMod val="50000"/>
                  </a:schemeClr>
                </a:solidFill>
                <a:cs typeface="Arial" pitchFamily="34" charset="0"/>
              </a:rPr>
              <a:t>دراسة </a:t>
            </a:r>
            <a:r>
              <a:rPr lang="ar-SA" sz="2000" b="1" dirty="0">
                <a:solidFill>
                  <a:schemeClr val="accent6">
                    <a:lumMod val="50000"/>
                  </a:schemeClr>
                </a:solidFill>
                <a:cs typeface="Arial" pitchFamily="34" charset="0"/>
              </a:rPr>
              <a:t>الكتلة الحية كبيرة جدا فمن خلال معرفة وزن المجموع الجذري أو الخضري للنبات نستطيع معرفة تأثير المناخ والتربة والعوامل الحيوية على نمو النبات فمثلا في البيئة الصحراوية نظرا لمناخها الجاف وقلة الماء فيها نجد </a:t>
            </a:r>
            <a:r>
              <a:rPr lang="ar-SA" sz="2000" b="1" u="sng" dirty="0">
                <a:solidFill>
                  <a:schemeClr val="bg2">
                    <a:lumMod val="10000"/>
                  </a:schemeClr>
                </a:solidFill>
                <a:cs typeface="Arial" pitchFamily="34" charset="0"/>
              </a:rPr>
              <a:t>أن المجموع الجذري لها كبير جدا </a:t>
            </a:r>
            <a:r>
              <a:rPr lang="ar-SA" sz="2000" b="1" dirty="0">
                <a:solidFill>
                  <a:schemeClr val="accent6">
                    <a:lumMod val="50000"/>
                  </a:schemeClr>
                </a:solidFill>
                <a:cs typeface="Arial" pitchFamily="34" charset="0"/>
              </a:rPr>
              <a:t>وكثير التفرع والتعمق في التربة وذلك للوصول لأكبر قدر ممكن من الماء وبالتالي فوزنه وكتلته كبيرة، بينما على العكس من ذلك في النبات المائية نجد أن المجموع الخضري وزنه أكبر لأنه أكثر تورقا وتفرعا من المجموع </a:t>
            </a:r>
            <a:r>
              <a:rPr lang="ar-SA" sz="2000" b="1" dirty="0">
                <a:solidFill>
                  <a:schemeClr val="bg2">
                    <a:lumMod val="10000"/>
                  </a:schemeClr>
                </a:solidFill>
                <a:cs typeface="Arial" pitchFamily="34" charset="0"/>
              </a:rPr>
              <a:t>الجذري</a:t>
            </a:r>
            <a:r>
              <a:rPr lang="ar-SA" sz="2000" b="1" u="sng" dirty="0">
                <a:solidFill>
                  <a:schemeClr val="bg2">
                    <a:lumMod val="10000"/>
                  </a:schemeClr>
                </a:solidFill>
                <a:cs typeface="Arial" pitchFamily="34" charset="0"/>
              </a:rPr>
              <a:t> الذي يكون أقل</a:t>
            </a:r>
            <a:r>
              <a:rPr lang="ar-SA" sz="2000" b="1" u="sng" dirty="0" smtClean="0">
                <a:solidFill>
                  <a:schemeClr val="bg2">
                    <a:lumMod val="10000"/>
                  </a:schemeClr>
                </a:solidFill>
                <a:cs typeface="Arial" pitchFamily="34" charset="0"/>
              </a:rPr>
              <a:t>.</a:t>
            </a:r>
          </a:p>
          <a:p>
            <a:pPr lvl="0" algn="just" rtl="1">
              <a:lnSpc>
                <a:spcPct val="150000"/>
              </a:lnSpc>
            </a:pPr>
            <a:endParaRPr lang="ar-SA" sz="2000" b="1" u="sng" dirty="0">
              <a:solidFill>
                <a:schemeClr val="accent3">
                  <a:lumMod val="75000"/>
                </a:schemeClr>
              </a:solidFill>
              <a:cs typeface="Arial" pitchFamily="34" charset="0"/>
            </a:endParaRPr>
          </a:p>
        </p:txBody>
      </p:sp>
    </p:spTree>
    <p:extLst>
      <p:ext uri="{BB962C8B-B14F-4D97-AF65-F5344CB8AC3E}">
        <p14:creationId xmlns:p14="http://schemas.microsoft.com/office/powerpoint/2010/main" val="1440405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5"/>
          <p:cNvSpPr/>
          <p:nvPr/>
        </p:nvSpPr>
        <p:spPr>
          <a:xfrm>
            <a:off x="65163" y="740170"/>
            <a:ext cx="8858175" cy="5170646"/>
          </a:xfrm>
          <a:prstGeom prst="rect">
            <a:avLst/>
          </a:prstGeom>
        </p:spPr>
        <p:txBody>
          <a:bodyPr wrap="square">
            <a:spAutoFit/>
          </a:bodyPr>
          <a:lstStyle/>
          <a:p>
            <a:pPr lvl="0" algn="just" rtl="1" fontAlgn="base">
              <a:lnSpc>
                <a:spcPct val="150000"/>
              </a:lnSpc>
              <a:spcBef>
                <a:spcPct val="0"/>
              </a:spcBef>
              <a:spcAft>
                <a:spcPct val="0"/>
              </a:spcAft>
            </a:pPr>
            <a:r>
              <a:rPr lang="ar-SA" sz="2000" b="1" dirty="0">
                <a:solidFill>
                  <a:schemeClr val="accent6">
                    <a:lumMod val="50000"/>
                  </a:schemeClr>
                </a:solidFill>
                <a:latin typeface="Arial" pitchFamily="34" charset="0"/>
                <a:cs typeface="Arial" pitchFamily="34" charset="0"/>
              </a:rPr>
              <a:t>هي الكتلة الحية التي نشأت في مساحة من الأرض خلال فترة زمنية معينة. وعندما نقول الإنتاجية أو الطاقة الإنتاجية فنحن نقصد الجزء الذي نستفيد منه ونستخدمه من النبات كالخشب أو القش أو عشب المرعى أو الثمار أو البذور </a:t>
            </a:r>
            <a:r>
              <a:rPr lang="ar-SA" sz="2000" b="1" dirty="0" smtClean="0">
                <a:solidFill>
                  <a:schemeClr val="accent6">
                    <a:lumMod val="50000"/>
                  </a:schemeClr>
                </a:solidFill>
                <a:latin typeface="Arial" pitchFamily="34" charset="0"/>
                <a:cs typeface="Arial" pitchFamily="34" charset="0"/>
              </a:rPr>
              <a:t>أو الألياف أو الجذور </a:t>
            </a:r>
            <a:r>
              <a:rPr lang="ar-SA" sz="2000" b="1" dirty="0">
                <a:solidFill>
                  <a:schemeClr val="accent6">
                    <a:lumMod val="50000"/>
                  </a:schemeClr>
                </a:solidFill>
                <a:latin typeface="Arial" pitchFamily="34" charset="0"/>
                <a:cs typeface="Arial" pitchFamily="34" charset="0"/>
              </a:rPr>
              <a:t>الدرنية</a:t>
            </a:r>
            <a:r>
              <a:rPr lang="ar-SA" sz="2000" b="1" dirty="0" smtClean="0">
                <a:solidFill>
                  <a:schemeClr val="accent6">
                    <a:lumMod val="50000"/>
                  </a:schemeClr>
                </a:solidFill>
                <a:latin typeface="Arial" pitchFamily="34" charset="0"/>
                <a:cs typeface="Arial" pitchFamily="34" charset="0"/>
              </a:rPr>
              <a:t>.</a:t>
            </a:r>
          </a:p>
          <a:p>
            <a:pPr lvl="0" rtl="1" fontAlgn="base">
              <a:lnSpc>
                <a:spcPct val="150000"/>
              </a:lnSpc>
              <a:spcBef>
                <a:spcPct val="0"/>
              </a:spcBef>
              <a:spcAft>
                <a:spcPct val="0"/>
              </a:spcAft>
            </a:pPr>
            <a:r>
              <a:rPr lang="ar-SA" sz="2000" b="1" dirty="0" smtClean="0">
                <a:solidFill>
                  <a:srgbClr val="7030A0"/>
                </a:solidFill>
                <a:cs typeface="Arial" pitchFamily="34" charset="0"/>
              </a:rPr>
              <a:t>وزن نبات / المساحة / زمن (غالبا سنة )</a:t>
            </a:r>
            <a:endParaRPr lang="ar-SA" sz="2000" b="1" dirty="0" smtClean="0">
              <a:solidFill>
                <a:srgbClr val="7030A0"/>
              </a:solidFill>
              <a:latin typeface="Arial" pitchFamily="34" charset="0"/>
              <a:cs typeface="Arial" pitchFamily="34" charset="0"/>
            </a:endParaRPr>
          </a:p>
          <a:p>
            <a:pPr lvl="0" algn="just" rtl="1">
              <a:lnSpc>
                <a:spcPct val="150000"/>
              </a:lnSpc>
            </a:pPr>
            <a:r>
              <a:rPr lang="ar-SA" sz="2000" b="1" dirty="0">
                <a:solidFill>
                  <a:schemeClr val="accent2">
                    <a:lumMod val="75000"/>
                  </a:schemeClr>
                </a:solidFill>
                <a:cs typeface="Arial" pitchFamily="34" charset="0"/>
              </a:rPr>
              <a:t>ولدراسة الإنتاجية للأنواع النباتية أهمية كبيرة جدا فمن خلال معرفة إنتاجية كل نوع نباتي في كل موسم أو دورة زمنية لنموه يمكننا </a:t>
            </a:r>
            <a:r>
              <a:rPr lang="ar-SA" sz="2000" b="1" dirty="0" smtClean="0">
                <a:solidFill>
                  <a:schemeClr val="accent2">
                    <a:lumMod val="75000"/>
                  </a:schemeClr>
                </a:solidFill>
                <a:cs typeface="Arial" pitchFamily="34" charset="0"/>
              </a:rPr>
              <a:t>(معرفة </a:t>
            </a:r>
            <a:r>
              <a:rPr lang="ar-SA" sz="2000" b="1" dirty="0">
                <a:solidFill>
                  <a:schemeClr val="accent2">
                    <a:lumMod val="75000"/>
                  </a:schemeClr>
                </a:solidFill>
                <a:cs typeface="Arial" pitchFamily="34" charset="0"/>
              </a:rPr>
              <a:t>القدر المسموح باستخدامه </a:t>
            </a:r>
            <a:r>
              <a:rPr lang="ar-SA" sz="2000" b="1" dirty="0" smtClean="0">
                <a:solidFill>
                  <a:schemeClr val="accent2">
                    <a:lumMod val="75000"/>
                  </a:schemeClr>
                </a:solidFill>
                <a:cs typeface="Arial" pitchFamily="34" charset="0"/>
              </a:rPr>
              <a:t>والاستفادة </a:t>
            </a:r>
            <a:r>
              <a:rPr lang="ar-SA" sz="2000" b="1" dirty="0">
                <a:solidFill>
                  <a:schemeClr val="accent2">
                    <a:lumMod val="75000"/>
                  </a:schemeClr>
                </a:solidFill>
                <a:cs typeface="Arial" pitchFamily="34" charset="0"/>
              </a:rPr>
              <a:t>منه دون المساس بأصل </a:t>
            </a:r>
            <a:r>
              <a:rPr lang="ar-SA" sz="2000" b="1" dirty="0" smtClean="0">
                <a:solidFill>
                  <a:schemeClr val="accent2">
                    <a:lumMod val="75000"/>
                  </a:schemeClr>
                </a:solidFill>
                <a:cs typeface="Arial" pitchFamily="34" charset="0"/>
              </a:rPr>
              <a:t>النبات) </a:t>
            </a:r>
            <a:r>
              <a:rPr lang="ar-SA" sz="2000" b="1" dirty="0">
                <a:solidFill>
                  <a:schemeClr val="accent2">
                    <a:lumMod val="75000"/>
                  </a:schemeClr>
                </a:solidFill>
                <a:cs typeface="Arial" pitchFamily="34" charset="0"/>
              </a:rPr>
              <a:t>كالخشب والقش المستخدم لأغراض اقتصادية مختلفة وكذلك الثمار والبذور والجذور الدرنية المستخدمة في التغذية</a:t>
            </a:r>
            <a:r>
              <a:rPr lang="ar-SA" sz="2000" b="1" dirty="0" smtClean="0">
                <a:solidFill>
                  <a:schemeClr val="accent2">
                    <a:lumMod val="75000"/>
                  </a:schemeClr>
                </a:solidFill>
                <a:cs typeface="Arial" pitchFamily="34" charset="0"/>
              </a:rPr>
              <a:t>.</a:t>
            </a:r>
          </a:p>
          <a:p>
            <a:pPr lvl="0" algn="just" rtl="1">
              <a:lnSpc>
                <a:spcPct val="150000"/>
              </a:lnSpc>
            </a:pPr>
            <a:r>
              <a:rPr lang="ar-SA" sz="2000" b="1" dirty="0">
                <a:solidFill>
                  <a:schemeClr val="tx2">
                    <a:lumMod val="50000"/>
                  </a:schemeClr>
                </a:solidFill>
                <a:cs typeface="Arial" pitchFamily="34" charset="0"/>
              </a:rPr>
              <a:t>ولحساب إنتاجية المجتمع النباتي نختار مربعات ذات مساحة صغيرة وتقطع النباتات </a:t>
            </a:r>
            <a:r>
              <a:rPr lang="ar-SA" sz="2000" b="1" dirty="0" smtClean="0">
                <a:solidFill>
                  <a:schemeClr val="tx2">
                    <a:lumMod val="50000"/>
                  </a:schemeClr>
                </a:solidFill>
                <a:cs typeface="Arial" pitchFamily="34" charset="0"/>
              </a:rPr>
              <a:t>من على مستوى </a:t>
            </a:r>
            <a:r>
              <a:rPr lang="ar-SA" sz="2000" b="1" dirty="0">
                <a:solidFill>
                  <a:schemeClr val="tx2">
                    <a:lumMod val="50000"/>
                  </a:schemeClr>
                </a:solidFill>
                <a:cs typeface="Arial" pitchFamily="34" charset="0"/>
              </a:rPr>
              <a:t>سطح التربة ثم يحسب بعد ذلك وزنها الجاف أو الرطب ، كما يجب أخذ حجم النبات وهو نامي في مكانه دون قطعه وذلك في حالة النباتات المثمرة والمنتجة للبذور أو الخشب</a:t>
            </a:r>
            <a:r>
              <a:rPr lang="ar-SA" sz="2000" b="1" dirty="0" smtClean="0">
                <a:solidFill>
                  <a:schemeClr val="tx2">
                    <a:lumMod val="50000"/>
                  </a:schemeClr>
                </a:solidFill>
                <a:cs typeface="Arial" pitchFamily="34" charset="0"/>
              </a:rPr>
              <a:t>.</a:t>
            </a:r>
            <a:endParaRPr lang="ar-SA" sz="2000" b="1" dirty="0">
              <a:solidFill>
                <a:schemeClr val="tx2">
                  <a:lumMod val="50000"/>
                </a:schemeClr>
              </a:solidFill>
              <a:cs typeface="Arial" pitchFamily="34" charset="0"/>
            </a:endParaRPr>
          </a:p>
        </p:txBody>
      </p:sp>
      <p:sp>
        <p:nvSpPr>
          <p:cNvPr id="24" name="AutoShape 4" descr="data:image/jpeg;base64,/9j/4AAQSkZJRgABAQAAAQABAAD/2wCEAAkGBhQSERQUEhQVFBUVFxQVFxUXFBUUFBcVFBQVFBQUFBUXHCYeFxkkGRQUHy8gJCcpLCwsFR4xNTAqNSYrLCkBCQoKDgwOGg8PGikkHyQvLCksLCwsLCwsLCktLCwsKSwsLCwsLCksKSksLCwsLCkpLCksLCwsLCwsLCwsKSwsLP/AABEIALEBHAMBIgACEQEDEQH/xAAbAAACAwEBAQAAAAAAAAAAAAADBAIFBgABB//EADwQAAEDAwMCBQEFBgYBBQAAAAEAAgMEESEFEjFBUQYTImFxgRQykaGxI0JScsHwBxUWYtHxUzNDY4Lh/8QAGwEAAgMBAQEAAAAAAAAAAAAAAgMBBAUABgf/xAAwEQACAgEDAwMBCAIDAQAAAAAAAQIDEQQSIQUxQRMiUWEUMnGBkbHh8MHxQoLRI//aAAwDAQACEQMRAD8AYZMi+Yq+N6aYUZmphBJY3V1ptSCOfoqJxXsMliuyMjJxeUaySsFrA5VHqtVZq8hqgraj8Luqhe4a3uUmcXI9DotTCHukYikHmPcSL24VjUaSHsNwOFpaj/D50AL43B/UjgqhqqwkFgG3pdTCG2OGFq9epT3QZmqSAtK2PhHT2ySjdm1lRiiVhpVU6CQPbyOR3CVXDbLI+7qDvqwu59ejga0WAAHayy3i3QmG0gaAb2Nhyn6LxbG9oJBB7YVZrWsebYDA6C9/qU/ODIrrnKWEVFJT2GOF7PRkmwF/hHilAwr3w4WucepCh4kaVe7TRcsGRf4ZqBdzY3W57fklLO3bTe/UFfXFjfEVK0VIItctuf6JexLsNh1CV72zSM87SC4ZNkhNpDmG/I7rTELx7AWkKJRTLVWo28Mz8dI7kKs15zg03K0bcKp1eIPGeEG3PA6yz0luifOKiLcU5SaXuAR6uhs705H5pyge4dE1PasGao/aJbjpNHs1Uk0Dmu9l9DotJfMzcAA3gucdrb9rnk+wuUGs8EyOyx0Uh/ha+zj8B4F/olzWexoUydfDkU+jSEAK4lrxZVUFOWEtIIIwQcEEdCEy6luMZSvoXMbJbmI1Gp7V5Dr9+FXapSOvwVHQdOJfd3Tou9PJH2/EuexsNNlc/pytRo1BvLo3Dc1w9XSw/iHuqfSo1Z6lUVEMD3RRvuRbcGO49sJ0IbFkp36r7RL044WReu8SMilEccYDIwGAYvjklVHiXxKx8R2YcP8ApYnVdccJMtIBGTwQexCQ+2PlNmZ7noB7pMp2N7V5NGpaWuPqPKcfnz9S90PwtLUU01QyRgMJcXRPJa7YG7t4Pbn8Cs3FXbsAg3IHKJrTJquWOCEOkcQGhrRa5tkW7e5UNL8OSscQI/Ux1nG17Oacj8QmW6eCjky9F1bUXXOEI5T/ACwbfSPCTbMfNZzhkNOQP/1R1nQ90lwAfSBx7lXLZJ44Guka03HQWcFQVHiJ27IStyhhYNqFUrMuWP5JQyJ2J6q2OT0L1onyuI3dSAQmuRA5cMCsNl9N8L1DXQN2njlfMmpqj1B8Zuxxb8FQNjJo+rVUoawlxsAMr5LXPDpHEYBJI+Lpis1iWQWe9zh2vj8FXuKEKc8hCFEhQDlCSVAaemlFxH4pQmfPsqdhXr6ghDNmrpUsl19qBTdHqhiIc057d1lRM53CahkLB6uO4ygi22W9TOEY4Nt/rV5FtjQe9z+iz9bqLjLvJuTyq8VrTwbpeWTcU9x4POx1EIS9qNGzVWEXJt7IdRqTS0hvXqszJL2UG1Tghb4GwuTmh+qqyM3sqv7eXDKS1Cse7CXgc49FX3YZ6DbG2oeEYcbXsnqekayx9LyM7CbA2/itmyFQ0m5WTNMwbA3sc/SyY232E0whXw2PUPisPNpWt22s1rBta1vZoVgddp9pA/6XzR1b5QsT6hiyWl1Swwcqor7IrHc3X0+iTzFtfgb+lY2qlu8htrN3n961+bZcbD8lfjT4miwDz7+kfgM/qvnOk60YmeY47toxbpfO3juc/VaGk8d72B1re1+D1yrFU4qOZFDU6dytUK3xjKX0D6zo7OWkOB+jgexb/wAXCraKkawoWp67vJePbA73RoyXYDST2GT+AR1zU28eDL6hp5aeMcvv/j/ZpKWtjpomyEjzHkht87GjBfbuTgKq/wBWsmm2CRzib2JdfA62B9I+bKg8V1DogxjwWu2g7Tg7TwbdFn6asAJc0AE8kdflKt1DjJrBp6Hp8JVQsjLl8vjP5L4NN4o0+OZzN2TceofeIvke6v8AR/C9OyNjXtaSblsTXAYOd07hnPRuCvnkviFzHBzcluR1z8J2i14gbr5Oe2eqVHU7ctruWdT0qGocVu7Lt8/GfwPoFRRNjcDFFHEW4aYmta7IsfUPV7crOyR/ZHHy7i5uWk7vUeuebqu/1a9mN27rnPPQHkBV0HimeedwcwNY1rhwM3OCCjdsbU8PDQMaXpZRi45UuOF+/wAI0MnikyDa6wVRUSC+APwWeqaomUtaCTfge+VpKHT/AEDfz1QVxssfLD1Wso0scRXnshVsqbp5VU70/SFajPlUWWjXKbZEBikVI0Y85SE6RfKhfaEDJ3YLMzrwyJGOZGEi5I7cMeYhPehF6g56lxHV27RuE3IHdXUVO0DA+vKzlHPZ4utPTR3Q7DUq1ixwdPQAtu0WI7dVX+WtC1wDTfoqeYgZuiURNt7l5KeWPa42UmMJR9m43RhDZDIXTVl5wKOiUdqto9PuLnhTi0pt8JeGaSjHJVQ6K54zgFEGhub0Fu60kEKbfSXFlOxFmFjisFBQUCsY4bIMbS11k2+pxwpSAnY8mf1rwtTykvILHnktxc9yOCVTHwlDA8CTc9wzsIJt23tYMH2NvhbyPXI4WuNgZAL7nWszcbNAJ69T9Aqmm8TNAO9o6knFyT190iahnPBraV6iUWnlr4zz/oxviip58sAsFgXAFouAB90gEWFhkLNw1p4H5LYeJfKfuewlu4epuMkcEfX8iVVaV4RieIv2jnOdd0jyR5YLstjYBztHJ6knoBdEoqWXn+TThOVLjWovGO78Y75/xj9COm0zi8BzS7qWMLTKbEelrejjwAf6I/iL/Earp2+RDTvobjO9jvOfjLt7gDb+XhfQdJ8KQRNFvUfgfkEr4r0lkkO1/qAvbP3Cereys1QdUG3+5ka+C190UptJcdv5PhX+YzmQvlcXk3uXG7leaTo1RUsL4I3yNvYkDF+xumKTwtJJIYxbLtoNsnr6f6rY01JVUkYpo4rWN9zS/cb9TY2/JV5S3c4/Qs16a/Tr06mv+z8eX4MxP4KqGtj3vEUr3gNbe7g3lzjbjA/IpSshLG2Fttrtd1I6j5H6LS1eoESSTTOLpQ0tY2xwSLHdc9sKvjpvPgDSNrmgc97foU7Fc47Y9ypv1em1HqWfdfD+EvDMy+s4/D+v9U3pteNx90f/ACOLcwF+0khpY4ODmF3JNhZzRzgkrYeDdJZSsmdPCwyPGyMOLXljc7nObnYTi1zf26pUKE3wW9T1KVS5IUlCGtB2jdYXPW9so4KaeAhCnKdzHhFP2W+5mQIyn6ZAkhymaZqts8FEeicukeotKhIVwwBJKgl6MWobo1OAWexvTAkQWRqQapAyxjevC5RaF7tU4OyThZcrRafM4NtyqWjblXtMEMmWKidS5zuTjsq+bCtJHCypKyfKFDtyTJsfZTNQkDUpWasSZM26ZwUDVsqMBEgkJcLLL0Ot2w4YHVXlBqjSfSM+6NYwVo3Zng08DWnrlFnkDRjKqaaWwyi1FQNpUotOSSF5T6kF1T0SdTKT1S/2hCLnNGX1rVWyvmiuQb9RazmE2wfqqiDWiAGk8YutZq+ix1GSNr/42/e9r91888VQ/Z5AwOD3Z3YsR2BHf390idLlwuxrafq9UPdP72Mfp2Hq7VS/0jN8fN1e0Vd5UbQR3/LCX8AeDzUETVIAjGWx9Xnu6+Q39U14x0kwP/8AjJ9FhgAkksPxf8gkz07jHJoaTq8dRc4NceBl3id7QNriLj6f9rmeIXuw8lw/v8ViNR1FzWt2C5u4fHBz+KsdJ1AkAP8AvZ4+EpV2NZzwX3rdOpuvHK5zjj9TSw6wYnhzQCButcXsTtuR2OArqm8ZEm7zcn4x8LGV7tkbC7F78+5/4t+CS/zIWXYsg+GGp0XLMksmx1GujkeXgZIte/XrcdUOHUmkDAuBY2PZY+Ctc52CmdAY+WW2bA+rsPZStz58irLqopxfZL+o232YO5APyAf1TsFOOyXjfZMslWzFrB87th7iRiF1zlLfdTDLpcki/RY1wZGZuVKFEq2ZQ2FTLueeQUuQnvQ5JUB0yhEtjO9FY26RY9OwlGQiflrgxECmGrjsEAxeWRSENykjAWB9irWGpwqTep/abKGglLaW09YqionuU1pFIamUM3hjRdz3nhrRzYdT2C2rNJp42ARQscP/ACSDe93vnA+AEPYtU6WzU8x4XyfOXSKen6VJUytiiF3O+gaOrnHoAtbrem07hZ0bYHEemVgLWX7SM4t7jKqoao0DHtD2OkkALiwkgM6NuQOeceyVKcUssv09J1crVX4fOfGEXVN4LpYRaQvqH9SHeXGD/ttk/ijjQaW42mSA+5EjT9TkLL+HfFMjw4ynF8C1sK8q9cY6Mgc2QysivJtU9KhKEWovnz5LZ1LG3Ae5p4BkDdpP8zSbX+FRV0jg4tcLW6c/9pOk1j0yRvyHNuPZwxj8lTUXiC84hkc0XYS0uNiS08XOOP0S4XqUkl5D1fTPQqlPPbH55LeWZQhBcbAEk9ALqxi0wubvJa2PrIT6Obci9z7C5VHrniyKmjtDbc4lpe4HdsDclvRoJuLckdeQrJ5uzMHyx7U65lLFIS4ec1ptguDHfutFsF5P0b88Y/R/DnnyfaJhg5a0/v8APrf/AHn9TaHCa15mk/8ARbdrW2w8jk/A785+QtcbAWQymlwh9Gjnb72Dhl2LzVXRzROY7r09x291CVyX5SXPPBsVaX01kpfDXhqlmrGU8hncHdWgNIfutZzSD6bWz3PZfVX6Fp+ls3MiYZrejefMkLuhF/ujqSAFgDSAu3WNxw4EtP4jKPFSdcn5JJPyTlTHhA3Vu6Wc4Xkq9W0ptS3y3E83BByCqo/4duGGzAj/AHA3WzpYBfhOmOy7bxyMVsPU44fYylB4NbCLuduPxZWdPSsiFmNAH6+57q1lOCkbXSOzNKdUXXlIG5y8iqLIrYAfhTNI1Wd7Mb7MnLDJxy3TDKiwVe47D7L37QjU0wJadw5KeslSjpsKcouSlJk1rLPKZIPnQy9DKLHGpwDkLCU9E9LxRIzVJKHI3phpSLHJlj1GA0FcgPciuel5CuOZHcrWl8K1MrA9se1p4c9zYwfcbiCR7rvDzWMd50rN4abNaeC/m7u4HNupIW4bqUc7d267utzn4QOazjyael6XO6CtnlRZ86qNImpZGOlaGg3t6g4EdwWkhWzPFRjYBe/ZVvizVW7y233TbHX3WQk1a59uiz7LZOTcX9D3Oh0NWmpjVJZ8mw1zxCZY8njoqSsq5Hhkz/uPJY09Lx2BH5j8VWQOfM8MjBc52AB/XsFqD4eqmw/ZzslhvvG18QkbIW2ft3WLh7XS665Wt5ZZ1Osr0ajGK8+OcLyylfU7cAqDtYLcXXuq+FJ4Kc1Di3y2uDHZ2vYXEBu9jrGxJwRdZqWqayQNkJBuL2FyL913oSbxgifU6IR3bk1/fBsaTzJ/uWFuXE2aOp9yccAFOVOg0sJjkna2dxa4tLj+yvuz6OTYY9WOtrWQqRk0zW0tHE1tyZDI4neGkAXe7q3qMXvYBOf6ejpGPfP5lQ8Ft3N2gMHABY+98nm98qzGqNXu8nn7tXqeo5rrWIZ/N/36E2iauFonACM+WG7BZnU2DbD2HsqjVf8ADSYbXPk3gOG8bSLMvm1ic29l7oOs/ZnuMRte2OnAwB2Wub44LvvNblQtRF93hltdFUYpbFJeeeStp6ZkDWxxgBgHpsbgjvfr890V71HTXxvl2vc1rSHEE3tuuMYvbqrOp0sAXab/AAQR9COVEPesk6iK00tuOPBTyOXkRTbaUHlEEIHQIlBpiLNRFxwhdrUaIYUXw9kMkhHJ4EURc2NxNN8JiefAxlLRVOOAEOV10UZJoG2lxlkFUV3SyjTO3GyFURKdBh2UnHu5Ljsl6fBeU0Y28KEtN1C6OUhRkrwDburahlGJbq/TkTNGLC+Spf5UzspMfm5TgPZSq8Ay16kj55JyUnOE5Icpeoam4PNiO1NQMQwxNRMQsJIKAvCuLlG6gkKxHa5Khym1ynJKGCVArzevWlcSdX1vlxxDoS8n5uP6WSkmsua0FpIvhQ8ROIp9wF9jgT/K70uP6KkdNdgBwb/3+qy9RVLc5H0jouupnpYV+YrDDahW7s9UCBgdyL54+f64QJFZaXDdzB/9j/fwgri0+w7qV6dcYRlhylGKfxl/+ZND4W8Ove/DvLFrWxe3XPUrbVPhYbdodc9zlYum1Ah2Daysn+MJBYX4RQtgk9yLN2nv3L0Wkv73+T2u0p8BtJ+0YeGk3bfoQCvndTppkqfK2bWMaZnta4mzSbgXzYkuHOfUt5V6/wCaLOcq6CjLWySRsLjI/bIQLu2Bvp2gdiQSjps5cYdjN6lpYuMLbksppPHlANK1v7EXeSPvAA3JJNgbZObC/Cq9V12R4cNxs4hxF+XC4B/NI11YN1s456JGoqNxFknE33ZoqyiEf/nFL8ESlL2Fj8lhxi20WzYn+K547EJl2rm1s3Wk8JeBp6qnqJGAhoDQwf8Ake3Lg0ew/WyytTTOY4tcLEI5w4TaKtF2HKMZ55zj4z8fQ0XhypF/2mQel7HIPX5stXotbZ5Z+6WuIzfgj/kr5lHU7bd1tPCkLthkdfIs33HJPxwoqi/UWCeoXV/ZZJvLf7miHJXqXJPRd5pWphHh3ZLOBx7hYBJTkL3f7pSolKp2HpdFxHkkKgA2Kk2pb3VWZrlFgCGLwPuhufA4+S6A1+VJ8mEIqFywZvZDA42qd3KG990Jq5X4djx2rlukPwVpAtymBqDuirI09GzHCJywIqrczPTR+ooUjFZSQ3cvfsabJFNFUyBMCJXMOmryaisktDsFFIEAuVlUxKtkGVHYBnb0WN6TcVOJy4geaUZgS8RRw5DkJDVLOGvBc0Pb+8x3Dm9Wn5Wxp/B+kVQD2fsybXZ5paQe21xP5LCFyBLIuaTH06qVPbsbzV/C+j0bHOkBkdbEYlLnk9BZtrfJXzCGuLJC9oA+9YdAHAgD6X/JSqXXShao2pCrtZbZJPL45XPkDHqrg4h4ta3Atf3RHaqM5Vn/AJaJaVxsC5hcQeDazbC/yTj5WTdAVRsitzye/wCma623TxfLLWOuuRlazQZdjxm4kAaRnDrXa4fmFjdObYrSaJUb5Wt6NO76Nz+uPqkx4ktpp2tWUy9X4NDqmhwzj1tBd/EMO/Hr9VXaB4Noo5iavzZWXBaGkADOfMA9Th/KforqWpASD33Ku45PNOWItJn0uljpHbTDUljWt2tYybyg0dvLxb4IWf8AFvg+gkjJEwbNk7i8yl5/3gXOe6zMLSUdxTH9SvCMk8xkzP6b4Qja7fLZ56NztHz/ABH8lpmMwgNCMZLKOI9hrUrn7iTo0IxKZnXjJLqVPwLnpsPcQEN/hLVVEPdWUTcIdQxdsT5GK9w4TM8+nLSvY1ZTQXXR07R0VaUXng2KLFt9wuyK/KKIguLLIrQiisCr2rOEDMS4Qp0EWXjBlNVhm2aBYyyNNTpvy17ELcohlCNclb0418FCzlOMaqhlTlWNJLdWd55iDLWMYQJkXzMJOqqAAozkY2VtcqaZybr6xVhkuUtsRuPSpsK5rV45RkJsYY9E85V/nWXCoQgbyyMqC83SwlRA9SiU8kXxXQ/s6bjyi+UucixCjciVIC2GUd9p/UH9QsjJbc76/qt5TRWHyCOL/knaPT9O2gVFFJvAF3wyEteRyS1zgWE9RkdlUm1J8nsNBKzT0pJZPm9G+7rd1sdHphAz/efvH37fAVzWTUMYIpKMMcf/AHJXF7m/yN3EA+6pyCSmVVpclXqOvnPEFx8jrp78IkUd0OCHCsoIBZG0DTmWCMUSK6CyZip/wRzADxdBnJpKpJCLWAcqEsRPCYdGQchSkai7imnBlQ5xBymYSivhBQALIcYY1tTQbzSDjKkXnt+a8jbhSCanwUZV4l2BNdfohOcpzOsbpeSsUYCla1HgjM73UWzpaV91IcIbFxwDpb25+4aZLdMwkhVoKcpWk8qsuDfklJcD7ZLhKyPIK43bwUvJNnhPjMxtVp5GWimyreknKzcUuVbUsyczw8GXratIV9YVHzsKvrp0KYyUuBKonuV7CUjJLlHp5EYlPksmFRlXRuXkrsIcjGITPyoMkUZnZUGlSJHGPRmSJNjkZgXBRfJYQOTLXJCIJtpS2aVVvBaQyYwikm3RJUr040XSXDk9Np9XivgUeMo0cVkV1N1TLIk+LSRmTrlObbOYMJmOSyE6MhAc/Kl8lqqSrfJcxSYTAfhUcU5HVWEFTccZS0macr47eAs0mUFzx3Xkjkva5R9ik7VJhHm3CG0KWxSCXJmjSt2CTZLYQpH2Xjni6FKAghPnA7VU4jkXnqSUlK5NztSEjlaPNXTxwcxyMEsw5TsbEMjtPy8onALp8NslI2Iu9Iwb9c3hZCulCUciuZ7L0RrlFh22Rl3PnjH5VjBMlo6Ap6GhKsNo+bxC+ekayVWQoSgzaaT0Q5QT7FCSU1TBPN0lN0+ley5zREReNeScK3j0xSk0tDvQ1mTlbldHGtDJpHsvY9HU+ohGOSnihTcUCto9KR26chdiHRiisZToggKtBRqX2ZBuLCrE6SJW9LEEvDDZWlDHlcnk09K8cHrqEkXwENrNvKs3AWSFWul9DerSfcXlekJGJyVwASDpblTBi9VWtoaFtk2xyVY5Ha5NyUFGSWGEDUVrF0ZRiFDZyreSG1DkaiFyHIUp8l2F+wTc3KiV7O1DYShjHHIdmtU1g9cMJOSJWEjDZB2p6mjPsqcuRWGC5VhFDZDGCmA9KnPk0tJpY4ycY1BkKL56ZgcByQPlQnkuyrUHkEac9Qu8lOmdtsEfik5J23+8PxTU8FG5bmZSPlORLlyBHg49g4UXLlyg5nBMRLlyWwkNsUnrlygauwBy9jXLlItdw4XpXLlCGxIFQcvVy4txOjVlRrlyZEu0dxiXhV1V0Xq5c+xvVCU/CSK5cugdqA0aYYuXJhVl2GokccLlyhkeSLkFy5cl+RFgCVRYuXI32KsfvBpeEq3lcuS0bUPuo8k6IjuFy5DMvaXuzyPlOs5Hx/Ur1cjrJ1Pciefogyc/33Xq5NRR/wCR/9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3" name="مستطيل 22"/>
          <p:cNvSpPr/>
          <p:nvPr/>
        </p:nvSpPr>
        <p:spPr>
          <a:xfrm>
            <a:off x="5330191" y="335854"/>
            <a:ext cx="1962397" cy="461665"/>
          </a:xfrm>
          <a:prstGeom prst="rect">
            <a:avLst/>
          </a:prstGeom>
        </p:spPr>
        <p:txBody>
          <a:bodyPr wrap="none">
            <a:spAutoFit/>
          </a:bodyPr>
          <a:lstStyle/>
          <a:p>
            <a:pPr algn="l" eaLnBrk="0" hangingPunct="0"/>
            <a:r>
              <a:rPr lang="en-US" sz="2400" b="1" dirty="0">
                <a:solidFill>
                  <a:srgbClr val="FF0000"/>
                </a:solidFill>
              </a:rPr>
              <a:t>Productivity</a:t>
            </a:r>
          </a:p>
        </p:txBody>
      </p:sp>
      <p:sp>
        <p:nvSpPr>
          <p:cNvPr id="26" name="مستطيل 25"/>
          <p:cNvSpPr/>
          <p:nvPr/>
        </p:nvSpPr>
        <p:spPr>
          <a:xfrm>
            <a:off x="7322473" y="335854"/>
            <a:ext cx="1454244" cy="523220"/>
          </a:xfrm>
          <a:prstGeom prst="rect">
            <a:avLst/>
          </a:prstGeom>
        </p:spPr>
        <p:txBody>
          <a:bodyPr wrap="none">
            <a:spAutoFit/>
          </a:bodyPr>
          <a:lstStyle/>
          <a:p>
            <a:pPr algn="l" eaLnBrk="0" hangingPunct="0"/>
            <a:r>
              <a:rPr lang="ar-SA" sz="2800" b="1" dirty="0" smtClean="0">
                <a:solidFill>
                  <a:srgbClr val="FF0000"/>
                </a:solidFill>
              </a:rPr>
              <a:t>2.الإنتاجية</a:t>
            </a:r>
            <a:endParaRPr lang="en-US" sz="2800" b="1" dirty="0">
              <a:solidFill>
                <a:srgbClr val="FF0000"/>
              </a:solidFill>
            </a:endParaRPr>
          </a:p>
        </p:txBody>
      </p:sp>
    </p:spTree>
    <p:extLst>
      <p:ext uri="{BB962C8B-B14F-4D97-AF65-F5344CB8AC3E}">
        <p14:creationId xmlns:p14="http://schemas.microsoft.com/office/powerpoint/2010/main" val="3265367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8568952" cy="6264696"/>
          </a:xfrm>
        </p:spPr>
        <p:txBody>
          <a:bodyPr>
            <a:normAutofit/>
          </a:bodyPr>
          <a:lstStyle/>
          <a:p>
            <a:pPr marL="0" indent="0">
              <a:buNone/>
            </a:pPr>
            <a:r>
              <a:rPr lang="ar-SA" sz="2400" b="1" dirty="0"/>
              <a:t>في حقل مساحته 50 متر مربع </a:t>
            </a:r>
            <a:r>
              <a:rPr lang="ar-SA" sz="2400" b="1" dirty="0" smtClean="0"/>
              <a:t>أوجد </a:t>
            </a:r>
            <a:r>
              <a:rPr lang="ar-SA" sz="2400" b="1" dirty="0"/>
              <a:t>كتلة </a:t>
            </a:r>
            <a:r>
              <a:rPr lang="ar-SA" sz="2400" b="1" dirty="0" smtClean="0"/>
              <a:t>كل من نبات </a:t>
            </a:r>
            <a:r>
              <a:rPr lang="ar-SA" sz="2400" b="1" dirty="0"/>
              <a:t>السدر الذي وزنه الجاف </a:t>
            </a:r>
            <a:r>
              <a:rPr lang="ar-SA" sz="2400" b="1" dirty="0" smtClean="0"/>
              <a:t>15جم </a:t>
            </a:r>
            <a:r>
              <a:rPr lang="ar-SA" sz="2400" b="1" dirty="0"/>
              <a:t>ونبات الخروع الذي يزن 12 جم </a:t>
            </a:r>
            <a:r>
              <a:rPr lang="ar-SA" sz="2400" b="1" dirty="0" smtClean="0"/>
              <a:t>بعـد </a:t>
            </a:r>
            <a:r>
              <a:rPr lang="ar-SA" sz="2400" b="1" dirty="0"/>
              <a:t>مرور سنة</a:t>
            </a:r>
            <a:r>
              <a:rPr lang="ar-SA" sz="2400" b="1" dirty="0" smtClean="0"/>
              <a:t>.</a:t>
            </a:r>
          </a:p>
          <a:p>
            <a:pPr marL="0" indent="0">
              <a:buNone/>
            </a:pPr>
            <a:endParaRPr lang="ar-SA" sz="2400" b="1" dirty="0"/>
          </a:p>
          <a:p>
            <a:pPr marL="0" indent="0" rtl="0">
              <a:buNone/>
            </a:pPr>
            <a:r>
              <a:rPr lang="ar-SA" sz="2400" b="1" dirty="0" smtClean="0">
                <a:solidFill>
                  <a:srgbClr val="C00000"/>
                </a:solidFill>
              </a:rPr>
              <a:t>كتلة السدر = 15÷ 50= 0.3جم / م2 </a:t>
            </a:r>
          </a:p>
          <a:p>
            <a:pPr marL="0" indent="0" rtl="0">
              <a:buNone/>
            </a:pPr>
            <a:r>
              <a:rPr lang="ar-SA" sz="2400" b="1" dirty="0" smtClean="0">
                <a:solidFill>
                  <a:srgbClr val="C00000"/>
                </a:solidFill>
              </a:rPr>
              <a:t>إنتاجية </a:t>
            </a:r>
            <a:r>
              <a:rPr lang="ar-SA" sz="2400" b="1" dirty="0">
                <a:solidFill>
                  <a:srgbClr val="C00000"/>
                </a:solidFill>
              </a:rPr>
              <a:t>السدر = </a:t>
            </a:r>
            <a:r>
              <a:rPr lang="ar-SA" sz="2400" b="1" dirty="0" smtClean="0">
                <a:solidFill>
                  <a:srgbClr val="C00000"/>
                </a:solidFill>
              </a:rPr>
              <a:t>0.3 </a:t>
            </a:r>
            <a:r>
              <a:rPr lang="ar-SA" sz="2400" b="1" dirty="0">
                <a:solidFill>
                  <a:srgbClr val="C00000"/>
                </a:solidFill>
              </a:rPr>
              <a:t>جم / </a:t>
            </a:r>
            <a:r>
              <a:rPr lang="ar-SA" sz="2400" b="1" dirty="0" smtClean="0">
                <a:solidFill>
                  <a:srgbClr val="C00000"/>
                </a:solidFill>
              </a:rPr>
              <a:t>م2</a:t>
            </a:r>
            <a:r>
              <a:rPr lang="ar-SA" sz="2400" b="1" dirty="0">
                <a:solidFill>
                  <a:srgbClr val="C00000"/>
                </a:solidFill>
              </a:rPr>
              <a:t>/ </a:t>
            </a:r>
            <a:r>
              <a:rPr lang="ar-SA" sz="2400" b="1" dirty="0" smtClean="0">
                <a:solidFill>
                  <a:srgbClr val="C00000"/>
                </a:solidFill>
              </a:rPr>
              <a:t>سنة</a:t>
            </a:r>
            <a:endParaRPr lang="en-US" sz="2400" b="1" dirty="0" smtClean="0">
              <a:solidFill>
                <a:srgbClr val="C00000"/>
              </a:solidFill>
            </a:endParaRPr>
          </a:p>
          <a:p>
            <a:pPr marL="0" indent="0" rtl="0">
              <a:buNone/>
            </a:pPr>
            <a:endParaRPr lang="ar-SA" sz="2400" b="1" dirty="0">
              <a:solidFill>
                <a:srgbClr val="C00000"/>
              </a:solidFill>
            </a:endParaRPr>
          </a:p>
          <a:p>
            <a:pPr marL="0" indent="0">
              <a:buNone/>
            </a:pPr>
            <a:r>
              <a:rPr lang="ar-SA" sz="2400" b="1" dirty="0" smtClean="0">
                <a:solidFill>
                  <a:srgbClr val="0070C0"/>
                </a:solidFill>
              </a:rPr>
              <a:t>كتلة </a:t>
            </a:r>
            <a:r>
              <a:rPr lang="ar-SA" sz="2400" b="1" dirty="0">
                <a:solidFill>
                  <a:srgbClr val="0070C0"/>
                </a:solidFill>
              </a:rPr>
              <a:t>الخروع = </a:t>
            </a:r>
            <a:r>
              <a:rPr lang="ar-SA" sz="2400" b="1" dirty="0" smtClean="0">
                <a:solidFill>
                  <a:srgbClr val="0070C0"/>
                </a:solidFill>
              </a:rPr>
              <a:t>12÷ 50 = 0.24 </a:t>
            </a:r>
            <a:r>
              <a:rPr lang="ar-SA" sz="2400" b="1" dirty="0">
                <a:solidFill>
                  <a:srgbClr val="0070C0"/>
                </a:solidFill>
              </a:rPr>
              <a:t>جم / </a:t>
            </a:r>
            <a:r>
              <a:rPr lang="ar-SA" sz="2400" b="1" dirty="0" smtClean="0">
                <a:solidFill>
                  <a:srgbClr val="0070C0"/>
                </a:solidFill>
              </a:rPr>
              <a:t>م2</a:t>
            </a:r>
            <a:endParaRPr lang="ar-SA" sz="2400" b="1" dirty="0">
              <a:solidFill>
                <a:srgbClr val="0070C0"/>
              </a:solidFill>
            </a:endParaRPr>
          </a:p>
          <a:p>
            <a:pPr marL="0" indent="0" rtl="0">
              <a:buNone/>
            </a:pPr>
            <a:r>
              <a:rPr lang="ar-SA" sz="2400" b="1" dirty="0" smtClean="0">
                <a:solidFill>
                  <a:srgbClr val="0070C0"/>
                </a:solidFill>
              </a:rPr>
              <a:t>إنتاجية </a:t>
            </a:r>
            <a:r>
              <a:rPr lang="ar-SA" sz="2400" b="1" dirty="0">
                <a:solidFill>
                  <a:srgbClr val="0070C0"/>
                </a:solidFill>
              </a:rPr>
              <a:t>الخروع = </a:t>
            </a:r>
            <a:r>
              <a:rPr lang="ar-SA" sz="2400" b="1" dirty="0" smtClean="0">
                <a:solidFill>
                  <a:srgbClr val="0070C0"/>
                </a:solidFill>
              </a:rPr>
              <a:t>0.24 </a:t>
            </a:r>
            <a:r>
              <a:rPr lang="ar-SA" sz="2400" b="1" dirty="0">
                <a:solidFill>
                  <a:srgbClr val="0070C0"/>
                </a:solidFill>
              </a:rPr>
              <a:t>جم / </a:t>
            </a:r>
            <a:r>
              <a:rPr lang="ar-SA" sz="2400" b="1" dirty="0" smtClean="0">
                <a:solidFill>
                  <a:srgbClr val="0070C0"/>
                </a:solidFill>
              </a:rPr>
              <a:t>م2</a:t>
            </a:r>
            <a:r>
              <a:rPr lang="ar-SA" sz="2400" b="1" dirty="0">
                <a:solidFill>
                  <a:srgbClr val="0070C0"/>
                </a:solidFill>
              </a:rPr>
              <a:t>/ سنة</a:t>
            </a:r>
          </a:p>
        </p:txBody>
      </p:sp>
    </p:spTree>
    <p:extLst>
      <p:ext uri="{BB962C8B-B14F-4D97-AF65-F5344CB8AC3E}">
        <p14:creationId xmlns:p14="http://schemas.microsoft.com/office/powerpoint/2010/main" val="2475192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38313"/>
            <a:ext cx="428625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عنصر نائب للمحتوى 2"/>
          <p:cNvSpPr>
            <a:spLocks noGrp="1"/>
          </p:cNvSpPr>
          <p:nvPr>
            <p:ph idx="1"/>
          </p:nvPr>
        </p:nvSpPr>
        <p:spPr>
          <a:xfrm>
            <a:off x="251520" y="332656"/>
            <a:ext cx="8568952" cy="6264696"/>
          </a:xfrm>
        </p:spPr>
        <p:txBody>
          <a:bodyPr>
            <a:normAutofit/>
          </a:bodyPr>
          <a:lstStyle/>
          <a:p>
            <a:pPr marL="0" indent="0">
              <a:buNone/>
            </a:pPr>
            <a:r>
              <a:rPr lang="ar-SA" sz="2400" b="1" dirty="0" smtClean="0"/>
              <a:t>مساحة الورقة:</a:t>
            </a:r>
          </a:p>
          <a:p>
            <a:pPr marL="0" indent="0">
              <a:buNone/>
            </a:pPr>
            <a:r>
              <a:rPr lang="ar-SA" sz="2400" b="1" dirty="0" smtClean="0"/>
              <a:t>تعتبر الورقة من الصفات المميزة للنوع النباتي.</a:t>
            </a:r>
          </a:p>
          <a:p>
            <a:pPr marL="0" indent="0">
              <a:buNone/>
            </a:pPr>
            <a:endParaRPr lang="ar-SA" sz="2400" b="1" dirty="0"/>
          </a:p>
          <a:p>
            <a:pPr marL="0" indent="0" rtl="0">
              <a:buNone/>
            </a:pPr>
            <a:r>
              <a:rPr lang="ar-SA" sz="2400" b="1" dirty="0" smtClean="0">
                <a:solidFill>
                  <a:srgbClr val="C00000"/>
                </a:solidFill>
              </a:rPr>
              <a:t>كيف تقاس مساحة الورقة؟</a:t>
            </a:r>
          </a:p>
          <a:p>
            <a:pPr marL="0" indent="0" rtl="0">
              <a:buNone/>
            </a:pPr>
            <a:endParaRPr lang="ar-SA" sz="2400" b="1" dirty="0">
              <a:solidFill>
                <a:srgbClr val="C00000"/>
              </a:solidFill>
            </a:endParaRPr>
          </a:p>
          <a:p>
            <a:pPr marL="0" indent="0">
              <a:buNone/>
            </a:pPr>
            <a:r>
              <a:rPr lang="ar-SA" sz="2400" b="1" dirty="0" smtClean="0">
                <a:solidFill>
                  <a:srgbClr val="0070C0"/>
                </a:solidFill>
              </a:rPr>
              <a:t>1- عن طريق مسح كامل لمحيط الورقة </a:t>
            </a:r>
            <a:r>
              <a:rPr lang="ar-SA" sz="2400" b="1" dirty="0">
                <a:solidFill>
                  <a:srgbClr val="0070C0"/>
                </a:solidFill>
              </a:rPr>
              <a:t>إلكترونيا </a:t>
            </a:r>
            <a:r>
              <a:rPr lang="ar-SA" sz="2400" b="1" dirty="0" smtClean="0">
                <a:solidFill>
                  <a:srgbClr val="0070C0"/>
                </a:solidFill>
              </a:rPr>
              <a:t>بجهاز مقياس </a:t>
            </a:r>
            <a:r>
              <a:rPr lang="ar-SA" sz="2400" b="1" dirty="0">
                <a:solidFill>
                  <a:srgbClr val="0070C0"/>
                </a:solidFill>
              </a:rPr>
              <a:t>السطوح </a:t>
            </a:r>
            <a:r>
              <a:rPr lang="en-US" sz="2400" b="1" dirty="0" err="1" smtClean="0">
                <a:solidFill>
                  <a:srgbClr val="0070C0"/>
                </a:solidFill>
              </a:rPr>
              <a:t>planometer</a:t>
            </a:r>
            <a:r>
              <a:rPr lang="en-US" sz="2400" b="1" dirty="0" smtClean="0">
                <a:solidFill>
                  <a:srgbClr val="0070C0"/>
                </a:solidFill>
              </a:rPr>
              <a:t>)</a:t>
            </a:r>
            <a:r>
              <a:rPr lang="ar-SA" sz="2400" b="1" dirty="0" smtClean="0">
                <a:solidFill>
                  <a:srgbClr val="0070C0"/>
                </a:solidFill>
              </a:rPr>
              <a:t>) : </a:t>
            </a:r>
            <a:r>
              <a:rPr lang="ar-SA" sz="2400" b="1" dirty="0">
                <a:solidFill>
                  <a:srgbClr val="0070C0"/>
                </a:solidFill>
              </a:rPr>
              <a:t>هو أداة قياس تستخدم لتحديد مساحة الشكل </a:t>
            </a:r>
            <a:r>
              <a:rPr lang="ar-SA" sz="2400" b="1" dirty="0" smtClean="0">
                <a:solidFill>
                  <a:srgbClr val="0070C0"/>
                </a:solidFill>
              </a:rPr>
              <a:t>العشوائي ثنائي الأبعاد.</a:t>
            </a:r>
          </a:p>
          <a:p>
            <a:pPr marL="0" indent="0">
              <a:buNone/>
            </a:pPr>
            <a:endParaRPr lang="ar-SA" sz="2400" b="1" dirty="0">
              <a:solidFill>
                <a:srgbClr val="0070C0"/>
              </a:solidFill>
            </a:endParaRPr>
          </a:p>
          <a:p>
            <a:pPr marL="0" indent="0">
              <a:buNone/>
            </a:pPr>
            <a:endParaRPr lang="ar-SA" sz="2400" b="1" dirty="0" smtClean="0">
              <a:solidFill>
                <a:srgbClr val="0070C0"/>
              </a:solidFill>
            </a:endParaRPr>
          </a:p>
          <a:p>
            <a:pPr marL="0" indent="0">
              <a:buNone/>
            </a:pPr>
            <a:endParaRPr lang="ar-SA" sz="2400" b="1" dirty="0">
              <a:solidFill>
                <a:srgbClr val="0070C0"/>
              </a:solidFill>
            </a:endParaRPr>
          </a:p>
          <a:p>
            <a:pPr marL="0" indent="0">
              <a:buNone/>
            </a:pPr>
            <a:endParaRPr lang="ar-SA" sz="2400" b="1" dirty="0" smtClean="0">
              <a:solidFill>
                <a:srgbClr val="0070C0"/>
              </a:solidFill>
            </a:endParaRPr>
          </a:p>
          <a:p>
            <a:pPr marL="0" indent="0">
              <a:buNone/>
            </a:pPr>
            <a:endParaRPr lang="ar-SA" sz="2400" b="1" dirty="0">
              <a:solidFill>
                <a:srgbClr val="0070C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573016"/>
            <a:ext cx="2900164" cy="258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432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38313"/>
            <a:ext cx="428625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3" name="عنصر نائب للمحتوى 2"/>
          <p:cNvSpPr>
            <a:spLocks noGrp="1"/>
          </p:cNvSpPr>
          <p:nvPr>
            <p:ph idx="1"/>
          </p:nvPr>
        </p:nvSpPr>
        <p:spPr>
          <a:xfrm>
            <a:off x="251520" y="332656"/>
            <a:ext cx="8568952" cy="6264696"/>
          </a:xfrm>
        </p:spPr>
        <p:txBody>
          <a:bodyPr>
            <a:normAutofit/>
          </a:bodyPr>
          <a:lstStyle/>
          <a:p>
            <a:pPr marL="0" indent="0">
              <a:buNone/>
            </a:pPr>
            <a:r>
              <a:rPr lang="ar-SA" sz="2400" b="1" dirty="0" smtClean="0"/>
              <a:t>مساحة الورقة:</a:t>
            </a:r>
          </a:p>
          <a:p>
            <a:pPr marL="0" indent="0">
              <a:buNone/>
            </a:pPr>
            <a:r>
              <a:rPr lang="ar-SA" sz="2400" b="1" dirty="0" smtClean="0"/>
              <a:t>تعتبر الورقة من الصفات المميزة للنوع النباتي.</a:t>
            </a:r>
          </a:p>
          <a:p>
            <a:pPr marL="0" indent="0">
              <a:buNone/>
            </a:pPr>
            <a:endParaRPr lang="ar-SA" sz="2400" b="1" dirty="0"/>
          </a:p>
          <a:p>
            <a:pPr marL="0" indent="0" rtl="0">
              <a:buNone/>
            </a:pPr>
            <a:r>
              <a:rPr lang="ar-SA" sz="2400" b="1" dirty="0" smtClean="0">
                <a:solidFill>
                  <a:srgbClr val="C00000"/>
                </a:solidFill>
              </a:rPr>
              <a:t>كيف تقاس مساحة الورقة؟</a:t>
            </a:r>
          </a:p>
          <a:p>
            <a:pPr marL="0" indent="0" rtl="0">
              <a:buNone/>
            </a:pPr>
            <a:endParaRPr lang="ar-SA" sz="2400" b="1" dirty="0">
              <a:solidFill>
                <a:srgbClr val="C00000"/>
              </a:solidFill>
            </a:endParaRPr>
          </a:p>
          <a:p>
            <a:pPr marL="0" indent="0">
              <a:buNone/>
            </a:pPr>
            <a:r>
              <a:rPr lang="ar-SA" sz="2400" b="1" dirty="0" smtClean="0">
                <a:solidFill>
                  <a:srgbClr val="0070C0"/>
                </a:solidFill>
              </a:rPr>
              <a:t>2- أو من خلال استخدام جهاز ماسح </a:t>
            </a:r>
            <a:r>
              <a:rPr lang="en-US" sz="2400" b="1" dirty="0" smtClean="0">
                <a:solidFill>
                  <a:srgbClr val="0070C0"/>
                </a:solidFill>
              </a:rPr>
              <a:t>leaf area meter</a:t>
            </a:r>
            <a:r>
              <a:rPr lang="ar-SA" sz="2400" b="1" dirty="0" smtClean="0">
                <a:solidFill>
                  <a:srgbClr val="0070C0"/>
                </a:solidFill>
              </a:rPr>
              <a:t>: </a:t>
            </a:r>
          </a:p>
          <a:p>
            <a:pPr marL="0" indent="0">
              <a:buNone/>
            </a:pPr>
            <a:r>
              <a:rPr lang="ar-SA" sz="2400" b="1" dirty="0" smtClean="0">
                <a:solidFill>
                  <a:srgbClr val="0070C0"/>
                </a:solidFill>
              </a:rPr>
              <a:t>							</a:t>
            </a:r>
          </a:p>
          <a:p>
            <a:pPr marL="0" indent="0">
              <a:buNone/>
            </a:pPr>
            <a:endParaRPr lang="ar-SA" sz="2400" b="1" dirty="0">
              <a:solidFill>
                <a:srgbClr val="0070C0"/>
              </a:solidFill>
            </a:endParaRPr>
          </a:p>
          <a:p>
            <a:pPr marL="0" indent="0">
              <a:buNone/>
            </a:pPr>
            <a:endParaRPr lang="ar-SA" sz="2400" b="1" dirty="0">
              <a:solidFill>
                <a:srgbClr val="0070C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447024"/>
            <a:ext cx="3528392" cy="243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959" y="3429000"/>
            <a:ext cx="3671205" cy="2448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4269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38313"/>
            <a:ext cx="428625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3" name="عنصر نائب للمحتوى 2"/>
          <p:cNvSpPr>
            <a:spLocks noGrp="1"/>
          </p:cNvSpPr>
          <p:nvPr>
            <p:ph idx="1"/>
          </p:nvPr>
        </p:nvSpPr>
        <p:spPr>
          <a:xfrm>
            <a:off x="251520" y="332656"/>
            <a:ext cx="8568952" cy="6264696"/>
          </a:xfrm>
        </p:spPr>
        <p:txBody>
          <a:bodyPr>
            <a:normAutofit/>
          </a:bodyPr>
          <a:lstStyle/>
          <a:p>
            <a:pPr marL="0" indent="0">
              <a:buNone/>
            </a:pPr>
            <a:r>
              <a:rPr lang="ar-SA" sz="2400" b="1" dirty="0" smtClean="0"/>
              <a:t>مساحة الورقة:</a:t>
            </a:r>
          </a:p>
          <a:p>
            <a:pPr marL="0" indent="0">
              <a:buNone/>
            </a:pPr>
            <a:r>
              <a:rPr lang="ar-SA" sz="2400" b="1" dirty="0" smtClean="0"/>
              <a:t>تعتبر الورقة من الصفات المميزة للنوع النباتي.</a:t>
            </a:r>
          </a:p>
          <a:p>
            <a:pPr marL="0" indent="0">
              <a:buNone/>
            </a:pPr>
            <a:endParaRPr lang="ar-SA" sz="2400" b="1" dirty="0"/>
          </a:p>
          <a:p>
            <a:pPr marL="0" indent="0" rtl="0">
              <a:buNone/>
            </a:pPr>
            <a:r>
              <a:rPr lang="ar-SA" sz="2400" b="1" dirty="0" smtClean="0">
                <a:solidFill>
                  <a:srgbClr val="C00000"/>
                </a:solidFill>
              </a:rPr>
              <a:t>كيف تقاس مساحة الورقة؟</a:t>
            </a:r>
          </a:p>
          <a:p>
            <a:pPr marL="0" indent="0">
              <a:buNone/>
            </a:pPr>
            <a:endParaRPr lang="ar-SA" sz="2400" b="1" dirty="0">
              <a:solidFill>
                <a:srgbClr val="0070C0"/>
              </a:solidFill>
            </a:endParaRPr>
          </a:p>
          <a:p>
            <a:pPr marL="0" indent="0">
              <a:buNone/>
            </a:pPr>
            <a:r>
              <a:rPr lang="ar-SA" sz="2400" b="1" dirty="0" smtClean="0">
                <a:solidFill>
                  <a:srgbClr val="0070C0"/>
                </a:solidFill>
              </a:rPr>
              <a:t>3- من خلال استخدام بعض التطبيقات على الجوالات </a:t>
            </a:r>
          </a:p>
          <a:p>
            <a:pPr marL="0" indent="0">
              <a:buNone/>
            </a:pPr>
            <a:r>
              <a:rPr lang="ar-SA" sz="2400" b="1" dirty="0" smtClean="0">
                <a:solidFill>
                  <a:srgbClr val="0070C0"/>
                </a:solidFill>
              </a:rPr>
              <a:t>الذكية (</a:t>
            </a:r>
            <a:r>
              <a:rPr lang="en-US" sz="2400" b="1" dirty="0" smtClean="0">
                <a:solidFill>
                  <a:srgbClr val="0070C0"/>
                </a:solidFill>
              </a:rPr>
              <a:t>Petiole</a:t>
            </a:r>
            <a:r>
              <a:rPr lang="ar-SA" sz="2400" b="1" dirty="0" smtClean="0">
                <a:solidFill>
                  <a:srgbClr val="0070C0"/>
                </a:solidFill>
              </a:rPr>
              <a:t>):</a:t>
            </a:r>
          </a:p>
          <a:p>
            <a:pPr marL="0" indent="0">
              <a:buNone/>
            </a:pPr>
            <a:endParaRPr lang="ar-SA" sz="2400" b="1" dirty="0" smtClean="0">
              <a:solidFill>
                <a:srgbClr val="0070C0"/>
              </a:solidFill>
            </a:endParaRPr>
          </a:p>
          <a:p>
            <a:pPr marL="0" indent="0">
              <a:buNone/>
            </a:pPr>
            <a:endParaRPr lang="ar-SA" sz="2400" b="1" dirty="0">
              <a:solidFill>
                <a:srgbClr val="0070C0"/>
              </a:solidFill>
            </a:endParaRPr>
          </a:p>
          <a:p>
            <a:pPr marL="0" indent="0">
              <a:buNone/>
            </a:pPr>
            <a:endParaRPr lang="ar-SA" sz="2400" b="1" dirty="0" smtClean="0">
              <a:solidFill>
                <a:srgbClr val="0070C0"/>
              </a:solidFill>
            </a:endParaRPr>
          </a:p>
          <a:p>
            <a:pPr marL="0" indent="0">
              <a:buNone/>
            </a:pPr>
            <a:endParaRPr lang="ar-SA" sz="2400" b="1" dirty="0" smtClean="0">
              <a:solidFill>
                <a:srgbClr val="0070C0"/>
              </a:solidFill>
            </a:endParaRPr>
          </a:p>
          <a:p>
            <a:pPr marL="0" indent="0">
              <a:buNone/>
            </a:pPr>
            <a:r>
              <a:rPr lang="ar-SA" sz="2400" b="1" dirty="0" smtClean="0">
                <a:solidFill>
                  <a:srgbClr val="0070C0"/>
                </a:solidFill>
              </a:rPr>
              <a:t>4- بالطريق اليدوية (</a:t>
            </a:r>
            <a:r>
              <a:rPr lang="en-US" sz="2400" b="1" dirty="0" smtClean="0">
                <a:solidFill>
                  <a:srgbClr val="0070C0"/>
                </a:solidFill>
              </a:rPr>
              <a:t>manual</a:t>
            </a:r>
            <a:r>
              <a:rPr lang="ar-SA" sz="2400" b="1" dirty="0" smtClean="0">
                <a:solidFill>
                  <a:srgbClr val="0070C0"/>
                </a:solidFill>
              </a:rPr>
              <a:t>): يتم احتساب وزن جزء من الورقة ومن ثم احتساب وزن الورقة الكلي.</a:t>
            </a:r>
            <a:endParaRPr lang="ar-SA" sz="2400" b="1" dirty="0">
              <a:solidFill>
                <a:srgbClr val="0070C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21" y="1593209"/>
            <a:ext cx="4399374" cy="231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172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p:txBody>
          <a:bodyPr>
            <a:normAutofit/>
          </a:bodyPr>
          <a:lstStyle/>
          <a:p>
            <a:r>
              <a:rPr lang="ar-SA" sz="3200" b="1" dirty="0" smtClean="0">
                <a:solidFill>
                  <a:srgbClr val="C00000"/>
                </a:solidFill>
              </a:rPr>
              <a:t>الواجب </a:t>
            </a:r>
            <a:br>
              <a:rPr lang="ar-SA" sz="3200" b="1" dirty="0" smtClean="0">
                <a:solidFill>
                  <a:srgbClr val="C00000"/>
                </a:solidFill>
              </a:rPr>
            </a:br>
            <a:r>
              <a:rPr lang="ar-SA" sz="3200" b="1" dirty="0" smtClean="0">
                <a:solidFill>
                  <a:srgbClr val="C00000"/>
                </a:solidFill>
              </a:rPr>
              <a:t>لديك مجموعة من المسائل أوجد المطلوب .</a:t>
            </a:r>
            <a:endParaRPr lang="en-US" sz="3200"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923925"/>
            <a:ext cx="895350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947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56359" y="1628800"/>
            <a:ext cx="7886700" cy="1325563"/>
          </a:xfrm>
        </p:spPr>
        <p:txBody>
          <a:bodyPr>
            <a:noAutofit/>
          </a:bodyPr>
          <a:lstStyle/>
          <a:p>
            <a:pPr lvl="0" defTabSz="914400" eaLnBrk="0" fontAlgn="base" hangingPunct="0">
              <a:lnSpc>
                <a:spcPct val="100000"/>
              </a:lnSpc>
              <a:spcAft>
                <a:spcPct val="0"/>
              </a:spcAft>
              <a:tabLst>
                <a:tab pos="4171950" algn="r"/>
              </a:tabLst>
            </a:pPr>
            <a:r>
              <a:rPr lang="ar-SA" altLang="ar-SA" sz="2400" b="1" dirty="0">
                <a:latin typeface="Times New Roman,Bold" charset="-78"/>
                <a:ea typeface="Calibri" panose="020F0502020204030204" pitchFamily="34" charset="0"/>
                <a:cs typeface="Arial" panose="020B0604020202020204" pitchFamily="34" charset="0"/>
              </a:rPr>
              <a:t>1-  </a:t>
            </a:r>
            <a:r>
              <a:rPr lang="ar-SA" altLang="ar-SA" sz="2400" b="1" dirty="0" smtClean="0">
                <a:latin typeface="Times New Roman,Bold" charset="-78"/>
                <a:ea typeface="Calibri" panose="020F0502020204030204" pitchFamily="34" charset="0"/>
                <a:cs typeface="Arial" panose="020B0604020202020204" pitchFamily="34" charset="0"/>
              </a:rPr>
              <a:t>احسب </a:t>
            </a:r>
            <a:r>
              <a:rPr lang="ar-SA" altLang="ar-SA" sz="2400" b="1" dirty="0">
                <a:latin typeface="Times New Roman,Bold" charset="-78"/>
                <a:ea typeface="Calibri" panose="020F0502020204030204" pitchFamily="34" charset="0"/>
                <a:cs typeface="Arial" panose="020B0604020202020204" pitchFamily="34" charset="0"/>
              </a:rPr>
              <a:t>مدى </a:t>
            </a:r>
            <a:r>
              <a:rPr lang="ar-SA" altLang="ar-SA" sz="2400" b="1" u="sng" dirty="0">
                <a:latin typeface="Times New Roman,Bold" charset="-78"/>
                <a:ea typeface="Calibri" panose="020F0502020204030204" pitchFamily="34" charset="0"/>
                <a:cs typeface="Arial" panose="020B0604020202020204" pitchFamily="34" charset="0"/>
              </a:rPr>
              <a:t>كثافة الأنواع النباتية</a:t>
            </a:r>
            <a:r>
              <a:rPr lang="en-US" altLang="ar-SA" sz="2400" b="1" u="sng" dirty="0">
                <a:latin typeface="Times New Roman,Bold" charset="-78"/>
                <a:ea typeface="Calibri" panose="020F0502020204030204" pitchFamily="34" charset="0"/>
                <a:cs typeface="Arial" panose="020B0604020202020204" pitchFamily="34" charset="0"/>
              </a:rPr>
              <a:t> </a:t>
            </a:r>
            <a:r>
              <a:rPr lang="en-US" altLang="ar-SA" sz="2400" b="1" dirty="0">
                <a:latin typeface="Times New Roman,Bold" charset="-78"/>
                <a:ea typeface="Calibri" panose="020F0502020204030204" pitchFamily="34" charset="0"/>
                <a:cs typeface="Arial" panose="020B0604020202020204" pitchFamily="34" charset="0"/>
              </a:rPr>
              <a:t>) </a:t>
            </a:r>
            <a:r>
              <a:rPr lang="ar-SA" altLang="ar-SA" sz="2400" b="1" dirty="0">
                <a:latin typeface="Times New Roman,Bold" charset="-78"/>
                <a:ea typeface="Calibri" panose="020F0502020204030204" pitchFamily="34" charset="0"/>
                <a:cs typeface="Arial" panose="020B0604020202020204" pitchFamily="34" charset="0"/>
              </a:rPr>
              <a:t>العرفج ، السلّة ، القتاد ، الحرمل</a:t>
            </a:r>
            <a:r>
              <a:rPr lang="en-US" altLang="ar-SA" sz="2400" b="1" dirty="0">
                <a:latin typeface="Times New Roman,Bold" charset="-78"/>
                <a:ea typeface="Calibri" panose="020F0502020204030204" pitchFamily="34" charset="0"/>
                <a:cs typeface="Arial" panose="020B0604020202020204" pitchFamily="34" charset="0"/>
              </a:rPr>
              <a:t> ( </a:t>
            </a:r>
            <a:r>
              <a:rPr lang="ar-SA" altLang="ar-SA" sz="2400" b="1" dirty="0">
                <a:latin typeface="Times New Roman,Bold" charset="-78"/>
                <a:ea typeface="Calibri" panose="020F0502020204030204" pitchFamily="34" charset="0"/>
                <a:cs typeface="Arial" panose="020B0604020202020204" pitchFamily="34" charset="0"/>
              </a:rPr>
              <a:t>المذكورة </a:t>
            </a:r>
            <a:r>
              <a:rPr lang="ar-SA" altLang="ar-SA" sz="2400" b="1" dirty="0" smtClean="0">
                <a:latin typeface="Times New Roman,Bold" charset="-78"/>
                <a:ea typeface="Calibri" panose="020F0502020204030204" pitchFamily="34" charset="0"/>
                <a:cs typeface="Arial" panose="020B0604020202020204" pitchFamily="34" charset="0"/>
              </a:rPr>
              <a:t>في الجدول التالي وحدد </a:t>
            </a:r>
            <a:r>
              <a:rPr lang="ar-SA" altLang="ar-SA" sz="2400" b="1" u="sng" dirty="0">
                <a:latin typeface="Times New Roman,Bold" charset="-78"/>
                <a:ea typeface="Calibri" panose="020F0502020204030204" pitchFamily="34" charset="0"/>
                <a:cs typeface="Arial" panose="020B0604020202020204" pitchFamily="34" charset="0"/>
              </a:rPr>
              <a:t>درجات </a:t>
            </a:r>
            <a:r>
              <a:rPr lang="ar-SA" altLang="ar-SA" sz="2400" b="1" u="sng" dirty="0" smtClean="0">
                <a:latin typeface="Times New Roman,Bold" charset="-78"/>
                <a:ea typeface="Calibri" panose="020F0502020204030204" pitchFamily="34" charset="0"/>
                <a:cs typeface="Arial" panose="020B0604020202020204" pitchFamily="34" charset="0"/>
              </a:rPr>
              <a:t>الغـزارة</a:t>
            </a:r>
            <a:r>
              <a:rPr lang="ar-SA" altLang="ar-SA" sz="2400" b="1" dirty="0" smtClean="0">
                <a:latin typeface="Times New Roman,Bold" charset="-78"/>
                <a:ea typeface="Calibri" panose="020F0502020204030204" pitchFamily="34" charset="0"/>
                <a:cs typeface="Arial" panose="020B0604020202020204" pitchFamily="34" charset="0"/>
              </a:rPr>
              <a:t> </a:t>
            </a:r>
            <a:r>
              <a:rPr lang="ar-SA" altLang="ar-SA" sz="2400" b="1" dirty="0">
                <a:latin typeface="Times New Roman,Bold" charset="-78"/>
                <a:ea typeface="Calibri" panose="020F0502020204030204" pitchFamily="34" charset="0"/>
                <a:cs typeface="Arial" panose="020B0604020202020204" pitchFamily="34" charset="0"/>
              </a:rPr>
              <a:t>في حقل مساحته</a:t>
            </a:r>
            <a:r>
              <a:rPr lang="en-US" altLang="ar-SA" sz="2400" b="1" dirty="0">
                <a:latin typeface="Times New Roman,Bold" charset="-78"/>
                <a:ea typeface="Calibri" panose="020F0502020204030204" pitchFamily="34" charset="0"/>
                <a:cs typeface="Arial" panose="020B0604020202020204" pitchFamily="34" charset="0"/>
              </a:rPr>
              <a:t> 10 </a:t>
            </a:r>
            <a:r>
              <a:rPr lang="ar-SA" altLang="ar-SA" sz="2400" b="1" dirty="0" smtClean="0">
                <a:latin typeface="Times New Roman,Bold" charset="-78"/>
                <a:ea typeface="Calibri" panose="020F0502020204030204" pitchFamily="34" charset="0"/>
                <a:cs typeface="Arial" panose="020B0604020202020204" pitchFamily="34" charset="0"/>
              </a:rPr>
              <a:t>م</a:t>
            </a:r>
            <a:r>
              <a:rPr lang="en-US" altLang="ar-SA" sz="2400" b="1" baseline="18000" dirty="0" smtClean="0">
                <a:latin typeface="Times New Roman,Bold" charset="-78"/>
                <a:ea typeface="Calibri" panose="020F0502020204030204" pitchFamily="34" charset="0"/>
                <a:cs typeface="Arial" panose="020B0604020202020204" pitchFamily="34" charset="0"/>
              </a:rPr>
              <a:t>2</a:t>
            </a:r>
            <a:r>
              <a:rPr lang="ar-SA" altLang="ar-SA" sz="2400" b="1" baseline="18000" dirty="0" smtClean="0">
                <a:latin typeface="Times New Roman,Bold" charset="-78"/>
                <a:ea typeface="Calibri" panose="020F0502020204030204" pitchFamily="34" charset="0"/>
                <a:cs typeface="Arial" panose="020B0604020202020204" pitchFamily="34" charset="0"/>
              </a:rPr>
              <a:t> </a:t>
            </a:r>
            <a:r>
              <a:rPr lang="ar-SA" altLang="ar-SA" sz="2400" b="1" dirty="0" smtClean="0">
                <a:latin typeface="Times New Roman,Bold" charset="-78"/>
                <a:ea typeface="Calibri" panose="020F0502020204030204" pitchFamily="34" charset="0"/>
                <a:cs typeface="Arial" panose="020B0604020202020204" pitchFamily="34" charset="0"/>
              </a:rPr>
              <a:t>وكل </a:t>
            </a:r>
            <a:r>
              <a:rPr lang="ar-SA" altLang="ar-SA" sz="2400" b="1" dirty="0">
                <a:latin typeface="Times New Roman,Bold" charset="-78"/>
                <a:ea typeface="Calibri" panose="020F0502020204030204" pitchFamily="34" charset="0"/>
                <a:cs typeface="Arial" panose="020B0604020202020204" pitchFamily="34" charset="0"/>
              </a:rPr>
              <a:t>مربع يمثل </a:t>
            </a:r>
            <a:r>
              <a:rPr lang="ar-SA" altLang="ar-SA" sz="2400" b="1" dirty="0" smtClean="0">
                <a:latin typeface="Times New Roman,Bold" charset="-78"/>
                <a:ea typeface="Calibri" panose="020F0502020204030204" pitchFamily="34" charset="0"/>
                <a:cs typeface="Arial" panose="020B0604020202020204" pitchFamily="34" charset="0"/>
              </a:rPr>
              <a:t>2م</a:t>
            </a:r>
            <a:r>
              <a:rPr lang="en-US" altLang="ar-SA" sz="2400" b="1" baseline="30000" dirty="0" smtClean="0">
                <a:latin typeface="Times New Roman,Bold" charset="-78"/>
                <a:ea typeface="Calibri" panose="020F0502020204030204" pitchFamily="34" charset="0"/>
                <a:cs typeface="Arial" panose="020B0604020202020204" pitchFamily="34" charset="0"/>
              </a:rPr>
              <a:t>2</a:t>
            </a:r>
            <a:r>
              <a:rPr lang="ar-SA" altLang="ar-SA" sz="2400" b="1" dirty="0" smtClean="0">
                <a:latin typeface="Times New Roman,Bold" charset="-78"/>
                <a:ea typeface="Calibri" panose="020F0502020204030204" pitchFamily="34" charset="0"/>
                <a:cs typeface="Arial" panose="020B0604020202020204" pitchFamily="34" charset="0"/>
              </a:rPr>
              <a:t> </a:t>
            </a:r>
            <a:r>
              <a:rPr lang="ar-SA" altLang="ar-SA" sz="2400" b="1" dirty="0">
                <a:latin typeface="Times New Roman,Bold" charset="-78"/>
                <a:ea typeface="Calibri" panose="020F0502020204030204" pitchFamily="34" charset="0"/>
                <a:cs typeface="Arial" panose="020B0604020202020204" pitchFamily="34" charset="0"/>
              </a:rPr>
              <a:t>.</a:t>
            </a:r>
            <a:r>
              <a:rPr lang="en-US" altLang="ar-SA" sz="1100" dirty="0"/>
              <a:t/>
            </a:r>
            <a:br>
              <a:rPr lang="en-US" altLang="ar-SA" sz="1100" dirty="0"/>
            </a:br>
            <a:r>
              <a:rPr lang="en-US" altLang="ar-SA" sz="3200" dirty="0">
                <a:latin typeface="Arial" panose="020B0604020202020204" pitchFamily="34" charset="0"/>
                <a:cs typeface="Arial" panose="020B0604020202020204" pitchFamily="34" charset="0"/>
              </a:rPr>
              <a:t/>
            </a:r>
            <a:br>
              <a:rPr lang="en-US" altLang="ar-SA" sz="3200" dirty="0">
                <a:latin typeface="Arial" panose="020B0604020202020204" pitchFamily="34" charset="0"/>
                <a:cs typeface="Arial" panose="020B0604020202020204" pitchFamily="34" charset="0"/>
              </a:rPr>
            </a:br>
            <a:endParaRPr lang="ar-SA" sz="2400" dirty="0"/>
          </a:p>
        </p:txBody>
      </p:sp>
      <p:graphicFrame>
        <p:nvGraphicFramePr>
          <p:cNvPr id="8" name="عنصر نائب للمحتوى 7"/>
          <p:cNvGraphicFramePr>
            <a:graphicFrameLocks noGrp="1"/>
          </p:cNvGraphicFramePr>
          <p:nvPr>
            <p:ph idx="1"/>
            <p:extLst>
              <p:ext uri="{D42A27DB-BD31-4B8C-83A1-F6EECF244321}">
                <p14:modId xmlns:p14="http://schemas.microsoft.com/office/powerpoint/2010/main" val="3359033904"/>
              </p:ext>
            </p:extLst>
          </p:nvPr>
        </p:nvGraphicFramePr>
        <p:xfrm>
          <a:off x="1370103" y="2983831"/>
          <a:ext cx="6403794" cy="3023164"/>
        </p:xfrm>
        <a:graphic>
          <a:graphicData uri="http://schemas.openxmlformats.org/drawingml/2006/table">
            <a:tbl>
              <a:tblPr rtl="1" firstRow="1" firstCol="1" bandRow="1">
                <a:tableStyleId>{5C22544A-7EE6-4342-B048-85BDC9FD1C3A}</a:tableStyleId>
              </a:tblPr>
              <a:tblGrid>
                <a:gridCol w="1067299">
                  <a:extLst>
                    <a:ext uri="{9D8B030D-6E8A-4147-A177-3AD203B41FA5}">
                      <a16:colId xmlns:a16="http://schemas.microsoft.com/office/drawing/2014/main" val="20000"/>
                    </a:ext>
                  </a:extLst>
                </a:gridCol>
                <a:gridCol w="1067299">
                  <a:extLst>
                    <a:ext uri="{9D8B030D-6E8A-4147-A177-3AD203B41FA5}">
                      <a16:colId xmlns:a16="http://schemas.microsoft.com/office/drawing/2014/main" val="20001"/>
                    </a:ext>
                  </a:extLst>
                </a:gridCol>
                <a:gridCol w="1011326">
                  <a:extLst>
                    <a:ext uri="{9D8B030D-6E8A-4147-A177-3AD203B41FA5}">
                      <a16:colId xmlns:a16="http://schemas.microsoft.com/office/drawing/2014/main" val="20002"/>
                    </a:ext>
                  </a:extLst>
                </a:gridCol>
                <a:gridCol w="1123272">
                  <a:extLst>
                    <a:ext uri="{9D8B030D-6E8A-4147-A177-3AD203B41FA5}">
                      <a16:colId xmlns:a16="http://schemas.microsoft.com/office/drawing/2014/main" val="20003"/>
                    </a:ext>
                  </a:extLst>
                </a:gridCol>
                <a:gridCol w="1067299">
                  <a:extLst>
                    <a:ext uri="{9D8B030D-6E8A-4147-A177-3AD203B41FA5}">
                      <a16:colId xmlns:a16="http://schemas.microsoft.com/office/drawing/2014/main" val="20004"/>
                    </a:ext>
                  </a:extLst>
                </a:gridCol>
                <a:gridCol w="1067299">
                  <a:extLst>
                    <a:ext uri="{9D8B030D-6E8A-4147-A177-3AD203B41FA5}">
                      <a16:colId xmlns:a16="http://schemas.microsoft.com/office/drawing/2014/main" val="20005"/>
                    </a:ext>
                  </a:extLst>
                </a:gridCol>
              </a:tblGrid>
              <a:tr h="623402">
                <a:tc>
                  <a:txBody>
                    <a:bodyPr/>
                    <a:lstStyle/>
                    <a:p>
                      <a:pPr algn="ctr" rtl="1">
                        <a:lnSpc>
                          <a:spcPct val="115000"/>
                        </a:lnSpc>
                        <a:spcAft>
                          <a:spcPts val="0"/>
                        </a:spcAft>
                        <a:tabLst>
                          <a:tab pos="4171950" algn="r"/>
                        </a:tabLst>
                      </a:pPr>
                      <a:r>
                        <a:rPr lang="ar-SA" sz="1800" b="1" dirty="0">
                          <a:effectLst/>
                        </a:rPr>
                        <a:t>الانواع</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1</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2</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3</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4</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5</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592120">
                <a:tc>
                  <a:txBody>
                    <a:bodyPr/>
                    <a:lstStyle/>
                    <a:p>
                      <a:pPr algn="ctr" rtl="1">
                        <a:lnSpc>
                          <a:spcPct val="115000"/>
                        </a:lnSpc>
                        <a:spcAft>
                          <a:spcPts val="0"/>
                        </a:spcAft>
                        <a:tabLst>
                          <a:tab pos="4171950" algn="r"/>
                        </a:tabLst>
                      </a:pPr>
                      <a:r>
                        <a:rPr lang="ar-SA" sz="1800" b="1">
                          <a:effectLst/>
                        </a:rPr>
                        <a:t>العرفج</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10</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10</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5</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10</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15</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592120">
                <a:tc>
                  <a:txBody>
                    <a:bodyPr/>
                    <a:lstStyle/>
                    <a:p>
                      <a:pPr algn="ctr" rtl="1">
                        <a:lnSpc>
                          <a:spcPct val="115000"/>
                        </a:lnSpc>
                        <a:spcAft>
                          <a:spcPts val="0"/>
                        </a:spcAft>
                        <a:tabLst>
                          <a:tab pos="4171950" algn="r"/>
                        </a:tabLst>
                      </a:pPr>
                      <a:r>
                        <a:rPr lang="ar-SA" sz="1800" b="1">
                          <a:effectLst/>
                        </a:rPr>
                        <a:t>الزله</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10</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12</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4</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4</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2</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592120">
                <a:tc>
                  <a:txBody>
                    <a:bodyPr/>
                    <a:lstStyle/>
                    <a:p>
                      <a:pPr algn="ctr" rtl="1">
                        <a:lnSpc>
                          <a:spcPct val="115000"/>
                        </a:lnSpc>
                        <a:spcAft>
                          <a:spcPts val="0"/>
                        </a:spcAft>
                        <a:tabLst>
                          <a:tab pos="4171950" algn="r"/>
                        </a:tabLst>
                      </a:pPr>
                      <a:r>
                        <a:rPr lang="ar-SA" sz="1800" b="1">
                          <a:effectLst/>
                        </a:rPr>
                        <a:t>القتاد</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5</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2</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5</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3</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5</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623402">
                <a:tc>
                  <a:txBody>
                    <a:bodyPr/>
                    <a:lstStyle/>
                    <a:p>
                      <a:pPr algn="ctr" rtl="1">
                        <a:lnSpc>
                          <a:spcPct val="115000"/>
                        </a:lnSpc>
                        <a:spcAft>
                          <a:spcPts val="0"/>
                        </a:spcAft>
                        <a:tabLst>
                          <a:tab pos="4171950" algn="r"/>
                        </a:tabLst>
                      </a:pPr>
                      <a:r>
                        <a:rPr lang="ar-SA" sz="1800" b="1">
                          <a:effectLst/>
                        </a:rPr>
                        <a:t>الحرمل</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1</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dirty="0">
                          <a:effectLst/>
                        </a:rPr>
                        <a:t>2</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1</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a:effectLst/>
                        </a:rPr>
                        <a:t>1</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tabLst>
                          <a:tab pos="4171950" algn="r"/>
                        </a:tabLst>
                      </a:pPr>
                      <a:r>
                        <a:rPr lang="ar-SA" sz="2000" b="1" dirty="0">
                          <a:effectLst/>
                        </a:rPr>
                        <a:t>2</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31596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400" b="1" dirty="0"/>
              <a:t>2- </a:t>
            </a:r>
            <a:r>
              <a:rPr lang="ar-SA" sz="2400" b="1" dirty="0" smtClean="0"/>
              <a:t>احسب </a:t>
            </a:r>
            <a:r>
              <a:rPr lang="ar-SA" sz="2400" b="1" dirty="0"/>
              <a:t>التردد لكل نوع من النباتات الموضحة في الجدول حسب طريقة </a:t>
            </a:r>
            <a:r>
              <a:rPr lang="ar-SA" sz="2400" b="1" dirty="0" err="1"/>
              <a:t>راونكير</a:t>
            </a:r>
            <a:r>
              <a:rPr lang="ar-SA" sz="2400" b="1" dirty="0"/>
              <a:t>.</a:t>
            </a:r>
            <a:r>
              <a:rPr lang="en-US" dirty="0"/>
              <a:t/>
            </a:r>
            <a:br>
              <a:rPr lang="en-US" dirty="0"/>
            </a:br>
            <a:endParaRPr lang="ar-SA" dirty="0"/>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508627629"/>
              </p:ext>
            </p:extLst>
          </p:nvPr>
        </p:nvGraphicFramePr>
        <p:xfrm>
          <a:off x="1128166" y="2060848"/>
          <a:ext cx="6887667" cy="3130392"/>
        </p:xfrm>
        <a:graphic>
          <a:graphicData uri="http://schemas.openxmlformats.org/drawingml/2006/table">
            <a:tbl>
              <a:tblPr>
                <a:tableStyleId>{616DA210-FB5B-4158-B5E0-FEB733F419BA}</a:tableStyleId>
              </a:tblPr>
              <a:tblGrid>
                <a:gridCol w="952968">
                  <a:extLst>
                    <a:ext uri="{9D8B030D-6E8A-4147-A177-3AD203B41FA5}">
                      <a16:colId xmlns:a16="http://schemas.microsoft.com/office/drawing/2014/main" val="20000"/>
                    </a:ext>
                  </a:extLst>
                </a:gridCol>
                <a:gridCol w="537765">
                  <a:extLst>
                    <a:ext uri="{9D8B030D-6E8A-4147-A177-3AD203B41FA5}">
                      <a16:colId xmlns:a16="http://schemas.microsoft.com/office/drawing/2014/main" val="20001"/>
                    </a:ext>
                  </a:extLst>
                </a:gridCol>
                <a:gridCol w="537765">
                  <a:extLst>
                    <a:ext uri="{9D8B030D-6E8A-4147-A177-3AD203B41FA5}">
                      <a16:colId xmlns:a16="http://schemas.microsoft.com/office/drawing/2014/main" val="20002"/>
                    </a:ext>
                  </a:extLst>
                </a:gridCol>
                <a:gridCol w="537077">
                  <a:extLst>
                    <a:ext uri="{9D8B030D-6E8A-4147-A177-3AD203B41FA5}">
                      <a16:colId xmlns:a16="http://schemas.microsoft.com/office/drawing/2014/main" val="20003"/>
                    </a:ext>
                  </a:extLst>
                </a:gridCol>
                <a:gridCol w="537077">
                  <a:extLst>
                    <a:ext uri="{9D8B030D-6E8A-4147-A177-3AD203B41FA5}">
                      <a16:colId xmlns:a16="http://schemas.microsoft.com/office/drawing/2014/main" val="20004"/>
                    </a:ext>
                  </a:extLst>
                </a:gridCol>
                <a:gridCol w="537077">
                  <a:extLst>
                    <a:ext uri="{9D8B030D-6E8A-4147-A177-3AD203B41FA5}">
                      <a16:colId xmlns:a16="http://schemas.microsoft.com/office/drawing/2014/main" val="20005"/>
                    </a:ext>
                  </a:extLst>
                </a:gridCol>
                <a:gridCol w="537077">
                  <a:extLst>
                    <a:ext uri="{9D8B030D-6E8A-4147-A177-3AD203B41FA5}">
                      <a16:colId xmlns:a16="http://schemas.microsoft.com/office/drawing/2014/main" val="20006"/>
                    </a:ext>
                  </a:extLst>
                </a:gridCol>
                <a:gridCol w="476483">
                  <a:extLst>
                    <a:ext uri="{9D8B030D-6E8A-4147-A177-3AD203B41FA5}">
                      <a16:colId xmlns:a16="http://schemas.microsoft.com/office/drawing/2014/main" val="20007"/>
                    </a:ext>
                  </a:extLst>
                </a:gridCol>
                <a:gridCol w="476483">
                  <a:extLst>
                    <a:ext uri="{9D8B030D-6E8A-4147-A177-3AD203B41FA5}">
                      <a16:colId xmlns:a16="http://schemas.microsoft.com/office/drawing/2014/main" val="20008"/>
                    </a:ext>
                  </a:extLst>
                </a:gridCol>
                <a:gridCol w="401431">
                  <a:extLst>
                    <a:ext uri="{9D8B030D-6E8A-4147-A177-3AD203B41FA5}">
                      <a16:colId xmlns:a16="http://schemas.microsoft.com/office/drawing/2014/main" val="20009"/>
                    </a:ext>
                  </a:extLst>
                </a:gridCol>
                <a:gridCol w="401431">
                  <a:extLst>
                    <a:ext uri="{9D8B030D-6E8A-4147-A177-3AD203B41FA5}">
                      <a16:colId xmlns:a16="http://schemas.microsoft.com/office/drawing/2014/main" val="20010"/>
                    </a:ext>
                  </a:extLst>
                </a:gridCol>
                <a:gridCol w="955033">
                  <a:extLst>
                    <a:ext uri="{9D8B030D-6E8A-4147-A177-3AD203B41FA5}">
                      <a16:colId xmlns:a16="http://schemas.microsoft.com/office/drawing/2014/main" val="20011"/>
                    </a:ext>
                  </a:extLst>
                </a:gridCol>
              </a:tblGrid>
              <a:tr h="412353">
                <a:tc rowSpan="2">
                  <a:txBody>
                    <a:bodyPr/>
                    <a:lstStyle/>
                    <a:p>
                      <a:pPr algn="ctr">
                        <a:lnSpc>
                          <a:spcPct val="115000"/>
                        </a:lnSpc>
                        <a:spcAft>
                          <a:spcPts val="1000"/>
                        </a:spcAft>
                      </a:pPr>
                      <a:r>
                        <a:rPr lang="ar-SA" sz="2400" dirty="0" smtClean="0">
                          <a:effectLst/>
                        </a:rPr>
                        <a:t>التردد</a:t>
                      </a:r>
                    </a:p>
                    <a:p>
                      <a:pPr algn="ctr">
                        <a:lnSpc>
                          <a:spcPct val="115000"/>
                        </a:lnSpc>
                        <a:spcAft>
                          <a:spcPts val="1000"/>
                        </a:spcAft>
                      </a:pPr>
                      <a:r>
                        <a:rPr lang="ar-SA" sz="2000" b="1" dirty="0" smtClean="0">
                          <a:effectLst/>
                          <a:latin typeface="Calibri" panose="020F0502020204030204" pitchFamily="34" charset="0"/>
                          <a:ea typeface="Calibri" panose="020F0502020204030204" pitchFamily="34" charset="0"/>
                          <a:cs typeface="Arial" panose="020B0604020202020204" pitchFamily="34" charset="0"/>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10">
                  <a:txBody>
                    <a:bodyPr/>
                    <a:lstStyle/>
                    <a:p>
                      <a:pPr algn="ctr">
                        <a:lnSpc>
                          <a:spcPct val="115000"/>
                        </a:lnSpc>
                        <a:spcAft>
                          <a:spcPts val="1000"/>
                        </a:spcAft>
                      </a:pPr>
                      <a:r>
                        <a:rPr lang="ar-SA" sz="2400" dirty="0">
                          <a:effectLst/>
                        </a:rPr>
                        <a:t>المربعات</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rowSpan="2">
                  <a:txBody>
                    <a:bodyPr/>
                    <a:lstStyle/>
                    <a:p>
                      <a:pPr algn="r">
                        <a:lnSpc>
                          <a:spcPct val="115000"/>
                        </a:lnSpc>
                        <a:spcAft>
                          <a:spcPts val="1000"/>
                        </a:spcAft>
                      </a:pPr>
                      <a:r>
                        <a:rPr lang="ar-SA" sz="2400">
                          <a:effectLst/>
                        </a:rPr>
                        <a:t>الأنواع</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414880">
                <a:tc vMerge="1">
                  <a:txBody>
                    <a:bodyPr/>
                    <a:lstStyle/>
                    <a:p>
                      <a:pPr rtl="1"/>
                      <a:endParaRPr lang="ar-SA"/>
                    </a:p>
                  </a:txBody>
                  <a:tcPr/>
                </a:tc>
                <a:tc>
                  <a:txBody>
                    <a:bodyPr/>
                    <a:lstStyle/>
                    <a:p>
                      <a:pPr algn="r">
                        <a:lnSpc>
                          <a:spcPct val="115000"/>
                        </a:lnSpc>
                        <a:spcAft>
                          <a:spcPts val="1000"/>
                        </a:spcAft>
                      </a:pPr>
                      <a:r>
                        <a:rPr lang="en-US" sz="2400">
                          <a:effectLst/>
                        </a:rPr>
                        <a:t>10</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9</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8</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7</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6</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5</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4</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3</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2</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1</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rtl="1"/>
                      <a:endParaRPr lang="ar-SA"/>
                    </a:p>
                  </a:txBody>
                  <a:tcPr/>
                </a:tc>
                <a:extLst>
                  <a:ext uri="{0D108BD9-81ED-4DB2-BD59-A6C34878D82A}">
                    <a16:rowId xmlns:a16="http://schemas.microsoft.com/office/drawing/2014/main" val="10001"/>
                  </a:ext>
                </a:extLst>
              </a:tr>
              <a:tr h="414880">
                <a:tc>
                  <a:txBody>
                    <a:bodyPr/>
                    <a:lstStyle/>
                    <a:p>
                      <a:endParaRPr lang="en-US" sz="2000" b="1">
                        <a:effectLst/>
                        <a:latin typeface="Calibri" panose="020F050202020403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1000"/>
                        </a:spcAft>
                      </a:pPr>
                      <a:r>
                        <a:rPr lang="ar-SA" sz="2400">
                          <a:effectLst/>
                        </a:rPr>
                        <a:t>العرفج</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414880">
                <a:tc>
                  <a:txBody>
                    <a:bodyPr/>
                    <a:lstStyle/>
                    <a:p>
                      <a:endParaRPr lang="en-US" sz="2000" b="1">
                        <a:effectLst/>
                        <a:latin typeface="Calibri" panose="020F050202020403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1000"/>
                        </a:spcAft>
                      </a:pPr>
                      <a:r>
                        <a:rPr lang="ar-SA" sz="2400">
                          <a:effectLst/>
                        </a:rPr>
                        <a:t>الزلة</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549752">
                <a:tc>
                  <a:txBody>
                    <a:bodyPr/>
                    <a:lstStyle/>
                    <a:p>
                      <a:endParaRPr lang="en-US" sz="2000" b="1">
                        <a:effectLst/>
                        <a:latin typeface="Calibri" panose="020F0502020204030204" pitchFamily="34" charset="0"/>
                      </a:endParaRPr>
                    </a:p>
                  </a:txBody>
                  <a:tcPr marL="68580" marR="68580" marT="0" marB="0"/>
                </a:tc>
                <a:tc>
                  <a:txBody>
                    <a:bodyPr/>
                    <a:lstStyle/>
                    <a:p>
                      <a:pPr>
                        <a:lnSpc>
                          <a:spcPct val="115000"/>
                        </a:lnSpc>
                        <a:spcAft>
                          <a:spcPts val="1000"/>
                        </a:spcAft>
                        <a:tabLst>
                          <a:tab pos="243205" algn="ctr"/>
                          <a:tab pos="487045" algn="r"/>
                        </a:tabLst>
                      </a:pPr>
                      <a:r>
                        <a:rPr lang="en-US" sz="2400" dirty="0">
                          <a:effectLst/>
                        </a:rPr>
                        <a:t>	</a:t>
                      </a:r>
                      <a:r>
                        <a:rPr lang="en-US" sz="2400" dirty="0" smtClean="0">
                          <a:effectLst/>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1000"/>
                        </a:spcAft>
                      </a:pPr>
                      <a:r>
                        <a:rPr lang="ar-SA" sz="2400">
                          <a:effectLst/>
                        </a:rPr>
                        <a:t>الخزامى</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414880">
                <a:tc>
                  <a:txBody>
                    <a:bodyPr/>
                    <a:lstStyle/>
                    <a:p>
                      <a:endParaRPr lang="en-US" sz="2000" b="1">
                        <a:effectLst/>
                        <a:latin typeface="Calibri" panose="020F0502020204030204" pitchFamily="34" charset="0"/>
                      </a:endParaRPr>
                    </a:p>
                  </a:txBody>
                  <a:tcPr marL="68580" marR="68580" marT="0" marB="0"/>
                </a:tc>
                <a:tc>
                  <a:txBody>
                    <a:bodyPr/>
                    <a:lstStyle/>
                    <a:p>
                      <a:pPr algn="r" rtl="0">
                        <a:lnSpc>
                          <a:spcPct val="115000"/>
                        </a:lnSpc>
                        <a:spcAft>
                          <a:spcPts val="1000"/>
                        </a:spcAft>
                      </a:pPr>
                      <a:r>
                        <a:rPr lang="en-US" sz="2400" dirty="0">
                          <a:effectLst/>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dirty="0">
                          <a:effectLst/>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1000"/>
                        </a:spcAft>
                      </a:pPr>
                      <a:r>
                        <a:rPr lang="ar-SA" sz="2400">
                          <a:effectLst/>
                        </a:rPr>
                        <a:t>العادر</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414880">
                <a:tc>
                  <a:txBody>
                    <a:bodyPr/>
                    <a:lstStyle/>
                    <a:p>
                      <a:endParaRPr lang="en-US" sz="2000" b="1">
                        <a:effectLst/>
                        <a:latin typeface="Calibri" panose="020F050202020403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15000"/>
                        </a:lnSpc>
                        <a:spcAft>
                          <a:spcPts val="1000"/>
                        </a:spcAft>
                      </a:pPr>
                      <a:r>
                        <a:rPr lang="en-US" sz="2400">
                          <a:effectLst/>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1000"/>
                        </a:spcAft>
                      </a:pPr>
                      <a:r>
                        <a:rPr lang="ar-SA" sz="2400" dirty="0">
                          <a:effectLst/>
                        </a:rPr>
                        <a:t>الزوان</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83729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1052736"/>
            <a:ext cx="7886700" cy="4351338"/>
          </a:xfrm>
        </p:spPr>
        <p:txBody>
          <a:bodyPr/>
          <a:lstStyle/>
          <a:p>
            <a:pPr marL="0" indent="0">
              <a:buNone/>
            </a:pPr>
            <a:r>
              <a:rPr lang="ar-SA" b="1" dirty="0"/>
              <a:t>3- في مرعى مساحته 30 كلم مربع كان الوزن الجاف لنبات الحرمل 17 كجم ونبات </a:t>
            </a:r>
            <a:r>
              <a:rPr lang="ar-SA" b="1" dirty="0" err="1" smtClean="0"/>
              <a:t>العـشرق</a:t>
            </a:r>
            <a:r>
              <a:rPr lang="ar-SA" b="1" dirty="0" smtClean="0"/>
              <a:t> </a:t>
            </a:r>
            <a:r>
              <a:rPr lang="ar-SA" b="1" dirty="0"/>
              <a:t>يزن 34 كجم ونبات </a:t>
            </a:r>
            <a:r>
              <a:rPr lang="ar-SA" b="1" dirty="0" smtClean="0"/>
              <a:t>العـوسج </a:t>
            </a:r>
            <a:r>
              <a:rPr lang="ar-SA" b="1" dirty="0"/>
              <a:t>20 كجم . </a:t>
            </a:r>
            <a:endParaRPr lang="en-US" dirty="0"/>
          </a:p>
          <a:p>
            <a:pPr marL="0" indent="0">
              <a:buNone/>
            </a:pPr>
            <a:endParaRPr lang="ar-SA" b="1" dirty="0" smtClean="0"/>
          </a:p>
          <a:p>
            <a:pPr marL="0" indent="0">
              <a:buNone/>
            </a:pPr>
            <a:r>
              <a:rPr lang="ar-SA" b="1" dirty="0" smtClean="0"/>
              <a:t>احسب </a:t>
            </a:r>
            <a:r>
              <a:rPr lang="ar-SA" b="1" dirty="0"/>
              <a:t>الكتلة الحية والإنتاجية لكل منها بعـد مرور سنة .</a:t>
            </a:r>
            <a:endParaRPr lang="en-US" dirty="0"/>
          </a:p>
          <a:p>
            <a:endParaRPr lang="ar-SA" dirty="0"/>
          </a:p>
        </p:txBody>
      </p:sp>
    </p:spTree>
    <p:extLst>
      <p:ext uri="{BB962C8B-B14F-4D97-AF65-F5344CB8AC3E}">
        <p14:creationId xmlns:p14="http://schemas.microsoft.com/office/powerpoint/2010/main" val="2914839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0"/>
            <a:ext cx="8928992" cy="6186309"/>
          </a:xfrm>
          <a:prstGeom prst="rect">
            <a:avLst/>
          </a:prstGeom>
        </p:spPr>
        <p:txBody>
          <a:bodyPr wrap="square">
            <a:spAutoFit/>
          </a:bodyPr>
          <a:lstStyle/>
          <a:p>
            <a:pPr lvl="0" algn="r" rtl="1" fontAlgn="base">
              <a:lnSpc>
                <a:spcPct val="150000"/>
              </a:lnSpc>
              <a:spcBef>
                <a:spcPct val="0"/>
              </a:spcBef>
              <a:spcAft>
                <a:spcPct val="0"/>
              </a:spcAft>
            </a:pPr>
            <a:r>
              <a:rPr kumimoji="0" lang="ar-SA" sz="2400" b="1" i="0" strike="noStrike" cap="none" normalizeH="0" baseline="0" dirty="0" smtClean="0">
                <a:ln>
                  <a:noFill/>
                </a:ln>
                <a:solidFill>
                  <a:schemeClr val="tx2">
                    <a:lumMod val="50000"/>
                  </a:schemeClr>
                </a:solidFill>
                <a:effectLst/>
                <a:latin typeface="Arial" pitchFamily="34" charset="0"/>
                <a:cs typeface="Arial" pitchFamily="34" charset="0"/>
              </a:rPr>
              <a:t>إ</a:t>
            </a:r>
            <a:r>
              <a:rPr kumimoji="0" lang="ar-SA" sz="2400" b="1" i="0" strike="noStrike" cap="none" normalizeH="0" baseline="0" dirty="0" smtClean="0">
                <a:ln>
                  <a:noFill/>
                </a:ln>
                <a:solidFill>
                  <a:srgbClr val="7030A0"/>
                </a:solidFill>
                <a:effectLst/>
                <a:latin typeface="Arial" pitchFamily="34" charset="0"/>
                <a:cs typeface="Arial" pitchFamily="34" charset="0"/>
              </a:rPr>
              <a:t>ن دراسة الصفات </a:t>
            </a:r>
            <a:r>
              <a:rPr kumimoji="0" lang="ar-SA" sz="2400" b="1" i="0"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rPr>
              <a:t>الكمية</a:t>
            </a:r>
            <a:r>
              <a:rPr kumimoji="0" lang="ar-SA" sz="2400" b="1" i="0" strike="noStrike" cap="none" normalizeH="0" baseline="0" dirty="0" smtClean="0">
                <a:ln>
                  <a:noFill/>
                </a:ln>
                <a:solidFill>
                  <a:srgbClr val="7030A0"/>
                </a:solidFill>
                <a:effectLst/>
                <a:latin typeface="Arial" pitchFamily="34" charset="0"/>
                <a:cs typeface="Arial" pitchFamily="34" charset="0"/>
              </a:rPr>
              <a:t> للمجتمع النباتي تمكننا من:</a:t>
            </a:r>
            <a:endParaRPr kumimoji="0" lang="ar-SA" sz="2000" b="1" i="0" u="sng" strike="noStrike" cap="none" normalizeH="0" baseline="0" dirty="0" smtClean="0">
              <a:ln>
                <a:noFill/>
              </a:ln>
              <a:solidFill>
                <a:srgbClr val="7030A0"/>
              </a:solidFill>
              <a:effectLst/>
              <a:latin typeface="Arial" pitchFamily="34" charset="0"/>
              <a:cs typeface="Arial" pitchFamily="34" charset="0"/>
            </a:endParaRPr>
          </a:p>
          <a:p>
            <a:pPr lvl="0" algn="r" rtl="1" fontAlgn="base">
              <a:lnSpc>
                <a:spcPct val="150000"/>
              </a:lnSpc>
              <a:spcBef>
                <a:spcPct val="0"/>
              </a:spcBef>
              <a:spcAft>
                <a:spcPct val="0"/>
              </a:spcAft>
            </a:pPr>
            <a:r>
              <a:rPr kumimoji="0" lang="ar-SA" sz="2000" b="1" i="0" u="none" strike="noStrike" cap="none" normalizeH="0" baseline="0" dirty="0" smtClean="0">
                <a:ln>
                  <a:noFill/>
                </a:ln>
                <a:solidFill>
                  <a:srgbClr val="7030A0"/>
                </a:solidFill>
                <a:effectLst/>
                <a:latin typeface="Arial" pitchFamily="34" charset="0"/>
                <a:cs typeface="Arial" pitchFamily="34" charset="0"/>
              </a:rPr>
              <a:t>1</a:t>
            </a:r>
            <a:r>
              <a:rPr kumimoji="0" lang="ar-SA" sz="2400" b="1" i="0" u="none" strike="noStrike" cap="none" normalizeH="0" baseline="0" dirty="0" smtClean="0">
                <a:ln>
                  <a:noFill/>
                </a:ln>
                <a:solidFill>
                  <a:srgbClr val="7030A0"/>
                </a:solidFill>
                <a:effectLst/>
                <a:cs typeface="Arial" pitchFamily="34" charset="0"/>
              </a:rPr>
              <a:t>- الحكم على طبيعة العلاقات بين النباتات في المجتمع</a:t>
            </a:r>
          </a:p>
          <a:p>
            <a:pPr lvl="0" algn="r" rtl="1" fontAlgn="base">
              <a:lnSpc>
                <a:spcPct val="150000"/>
              </a:lnSpc>
              <a:spcBef>
                <a:spcPct val="0"/>
              </a:spcBef>
              <a:spcAft>
                <a:spcPct val="0"/>
              </a:spcAft>
            </a:pPr>
            <a:r>
              <a:rPr kumimoji="0" lang="ar-SA" sz="2400" b="1" i="0" u="none" strike="noStrike" cap="none" normalizeH="0" baseline="0" dirty="0" smtClean="0">
                <a:ln>
                  <a:noFill/>
                </a:ln>
                <a:solidFill>
                  <a:srgbClr val="7030A0"/>
                </a:solidFill>
                <a:effectLst/>
                <a:cs typeface="Arial" pitchFamily="34" charset="0"/>
              </a:rPr>
              <a:t>2- الحكم على طبيعة العلاقات بين المجتمع نفسه والوسط المحيط</a:t>
            </a:r>
          </a:p>
          <a:p>
            <a:pPr lvl="0" algn="r" rtl="1" fontAlgn="base">
              <a:lnSpc>
                <a:spcPct val="150000"/>
              </a:lnSpc>
              <a:spcBef>
                <a:spcPct val="0"/>
              </a:spcBef>
              <a:spcAft>
                <a:spcPct val="0"/>
              </a:spcAft>
            </a:pPr>
            <a:r>
              <a:rPr kumimoji="0" lang="ar-SA" sz="2400" b="1" i="0" u="none" strike="noStrike" cap="none" normalizeH="0" baseline="0" dirty="0" smtClean="0">
                <a:ln>
                  <a:noFill/>
                </a:ln>
                <a:solidFill>
                  <a:srgbClr val="7030A0"/>
                </a:solidFill>
                <a:effectLst/>
                <a:cs typeface="Arial" pitchFamily="34" charset="0"/>
              </a:rPr>
              <a:t>3- تبين التشابه والإختلاف بين المجتمعات النباتية</a:t>
            </a:r>
          </a:p>
          <a:p>
            <a:pPr lvl="0" algn="r" rtl="1" fontAlgn="base">
              <a:lnSpc>
                <a:spcPct val="150000"/>
              </a:lnSpc>
              <a:spcBef>
                <a:spcPct val="0"/>
              </a:spcBef>
              <a:spcAft>
                <a:spcPct val="0"/>
              </a:spcAft>
            </a:pPr>
            <a:r>
              <a:rPr kumimoji="0" lang="ar-SA" sz="2400" b="1" i="0" u="none" strike="noStrike" cap="none" normalizeH="0" baseline="0" dirty="0" smtClean="0">
                <a:ln>
                  <a:noFill/>
                </a:ln>
                <a:solidFill>
                  <a:srgbClr val="7030A0"/>
                </a:solidFill>
                <a:effectLst/>
                <a:cs typeface="Arial" pitchFamily="34" charset="0"/>
              </a:rPr>
              <a:t>4- كما أنها تدلنا على الأهمية الإقتصادية للمجتمع النباتي</a:t>
            </a:r>
          </a:p>
          <a:p>
            <a:pPr lvl="0" algn="r" rtl="1" fontAlgn="base">
              <a:lnSpc>
                <a:spcPct val="150000"/>
              </a:lnSpc>
              <a:spcBef>
                <a:spcPct val="0"/>
              </a:spcBef>
              <a:spcAft>
                <a:spcPct val="0"/>
              </a:spcAft>
            </a:pPr>
            <a:r>
              <a:rPr kumimoji="0" lang="ar-SA" sz="2400" b="1" i="0" u="sng" strike="noStrike" cap="none" normalizeH="0" baseline="0" dirty="0" smtClean="0">
                <a:ln>
                  <a:noFill/>
                </a:ln>
                <a:solidFill>
                  <a:schemeClr val="tx2">
                    <a:lumMod val="50000"/>
                  </a:schemeClr>
                </a:solidFill>
                <a:effectLst/>
                <a:cs typeface="Arial" pitchFamily="34" charset="0"/>
              </a:rPr>
              <a:t>الصفات الكمية للمجتمع النباتي تتضمن:</a:t>
            </a:r>
          </a:p>
          <a:p>
            <a:pPr lvl="0" algn="r" rtl="1" fontAlgn="base">
              <a:lnSpc>
                <a:spcPct val="150000"/>
              </a:lnSpc>
              <a:spcBef>
                <a:spcPct val="0"/>
              </a:spcBef>
              <a:spcAft>
                <a:spcPct val="0"/>
              </a:spcAft>
            </a:pPr>
            <a:r>
              <a:rPr kumimoji="0" lang="ar-SA" sz="2400" b="1" i="0" u="none" strike="noStrike" cap="none" normalizeH="0" baseline="0" dirty="0" smtClean="0">
                <a:ln>
                  <a:noFill/>
                </a:ln>
                <a:solidFill>
                  <a:srgbClr val="C00000"/>
                </a:solidFill>
                <a:effectLst/>
                <a:cs typeface="Arial" pitchFamily="34" charset="0"/>
              </a:rPr>
              <a:t>1- الغزارة أو السيادة </a:t>
            </a:r>
            <a:r>
              <a:rPr kumimoji="0" lang="en-US" sz="2400" b="1" i="0" u="none" strike="noStrike" cap="none" normalizeH="0" baseline="0" dirty="0" smtClean="0">
                <a:ln>
                  <a:noFill/>
                </a:ln>
                <a:solidFill>
                  <a:srgbClr val="C00000"/>
                </a:solidFill>
                <a:effectLst/>
                <a:cs typeface="Arial" pitchFamily="34" charset="0"/>
              </a:rPr>
              <a:t> Abundance</a:t>
            </a:r>
            <a:r>
              <a:rPr kumimoji="0" lang="ar-SA" sz="2400" b="1" i="0" u="none" strike="noStrike" cap="none" normalizeH="0" baseline="0" dirty="0" smtClean="0">
                <a:ln>
                  <a:noFill/>
                </a:ln>
                <a:solidFill>
                  <a:srgbClr val="C00000"/>
                </a:solidFill>
                <a:effectLst/>
                <a:cs typeface="Arial" pitchFamily="34" charset="0"/>
              </a:rPr>
              <a:t>( الكثافة )</a:t>
            </a:r>
            <a:endParaRPr kumimoji="0" lang="en-US" sz="2400" b="1" i="0" u="none" strike="noStrike" cap="none" normalizeH="0" baseline="0" dirty="0" smtClean="0">
              <a:ln>
                <a:noFill/>
              </a:ln>
              <a:solidFill>
                <a:srgbClr val="C00000"/>
              </a:solidFill>
              <a:effectLst/>
              <a:cs typeface="Arial" pitchFamily="34" charset="0"/>
            </a:endParaRPr>
          </a:p>
          <a:p>
            <a:pPr lvl="0" algn="r" rtl="1" fontAlgn="base">
              <a:lnSpc>
                <a:spcPct val="150000"/>
              </a:lnSpc>
              <a:spcBef>
                <a:spcPct val="0"/>
              </a:spcBef>
              <a:spcAft>
                <a:spcPct val="0"/>
              </a:spcAft>
            </a:pPr>
            <a:r>
              <a:rPr kumimoji="0" lang="ar-SA" sz="2400" b="1" i="0" u="none" strike="noStrike" cap="none" normalizeH="0" baseline="0" dirty="0" smtClean="0">
                <a:ln>
                  <a:noFill/>
                </a:ln>
                <a:solidFill>
                  <a:srgbClr val="C00000"/>
                </a:solidFill>
                <a:effectLst/>
                <a:cs typeface="Arial" pitchFamily="34" charset="0"/>
              </a:rPr>
              <a:t>2- التغطية</a:t>
            </a:r>
            <a:r>
              <a:rPr kumimoji="0" lang="en-US" sz="2400" b="1" i="0" u="none" strike="noStrike" cap="none" normalizeH="0" baseline="0" dirty="0" smtClean="0">
                <a:ln>
                  <a:noFill/>
                </a:ln>
                <a:solidFill>
                  <a:srgbClr val="C00000"/>
                </a:solidFill>
                <a:effectLst/>
                <a:cs typeface="Arial" pitchFamily="34" charset="0"/>
              </a:rPr>
              <a:t> Cover  </a:t>
            </a:r>
          </a:p>
          <a:p>
            <a:pPr lvl="0" algn="r" rtl="1" fontAlgn="base">
              <a:lnSpc>
                <a:spcPct val="150000"/>
              </a:lnSpc>
              <a:spcBef>
                <a:spcPct val="0"/>
              </a:spcBef>
              <a:spcAft>
                <a:spcPct val="0"/>
              </a:spcAft>
            </a:pPr>
            <a:r>
              <a:rPr kumimoji="0" lang="ar-SA" sz="2400" b="1" i="0" u="none" strike="noStrike" cap="none" normalizeH="0" baseline="0" dirty="0" smtClean="0">
                <a:ln>
                  <a:noFill/>
                </a:ln>
                <a:solidFill>
                  <a:srgbClr val="C00000"/>
                </a:solidFill>
                <a:effectLst/>
                <a:cs typeface="Arial" pitchFamily="34" charset="0"/>
              </a:rPr>
              <a:t>3- التردد</a:t>
            </a:r>
            <a:r>
              <a:rPr kumimoji="0" lang="en-US" sz="2400" b="1" i="0" u="none" strike="noStrike" cap="none" normalizeH="0" baseline="0" dirty="0" smtClean="0">
                <a:ln>
                  <a:noFill/>
                </a:ln>
                <a:solidFill>
                  <a:srgbClr val="C00000"/>
                </a:solidFill>
                <a:effectLst/>
                <a:cs typeface="Arial" pitchFamily="34" charset="0"/>
              </a:rPr>
              <a:t>  Frequency </a:t>
            </a:r>
          </a:p>
          <a:p>
            <a:pPr lvl="0" algn="r" rtl="1" fontAlgn="base">
              <a:lnSpc>
                <a:spcPct val="150000"/>
              </a:lnSpc>
              <a:spcBef>
                <a:spcPct val="0"/>
              </a:spcBef>
              <a:spcAft>
                <a:spcPct val="0"/>
              </a:spcAft>
            </a:pPr>
            <a:r>
              <a:rPr kumimoji="0" lang="ar-SA" sz="2400" b="1" i="0" u="none" strike="noStrike" cap="none" normalizeH="0" baseline="0" dirty="0" smtClean="0">
                <a:ln>
                  <a:noFill/>
                </a:ln>
                <a:solidFill>
                  <a:srgbClr val="C00000"/>
                </a:solidFill>
                <a:effectLst/>
                <a:cs typeface="Arial" pitchFamily="34" charset="0"/>
              </a:rPr>
              <a:t>4- تحديد وزن (كتلة) الأنواع النباتية </a:t>
            </a:r>
            <a:r>
              <a:rPr kumimoji="0" lang="en-US" sz="2400" b="1" i="0" u="none" strike="noStrike" cap="none" normalizeH="0" baseline="0" dirty="0" smtClean="0">
                <a:ln>
                  <a:noFill/>
                </a:ln>
                <a:solidFill>
                  <a:srgbClr val="C00000"/>
                </a:solidFill>
                <a:effectLst/>
                <a:cs typeface="Arial" pitchFamily="34" charset="0"/>
              </a:rPr>
              <a:t>Weights of Plants</a:t>
            </a:r>
            <a:endParaRPr kumimoji="0" lang="ar-SA" b="1" i="0" u="none" strike="noStrike" cap="none" normalizeH="0" baseline="0" dirty="0" smtClean="0">
              <a:ln>
                <a:noFill/>
              </a:ln>
              <a:solidFill>
                <a:srgbClr val="C00000"/>
              </a:solidFill>
              <a:effectLst/>
              <a:latin typeface="Arial" pitchFamily="34" charset="0"/>
              <a:cs typeface="Arial" pitchFamily="34" charset="0"/>
            </a:endParaRPr>
          </a:p>
          <a:p>
            <a:pPr lvl="0" algn="r" rtl="1" fontAlgn="base">
              <a:lnSpc>
                <a:spcPct val="150000"/>
              </a:lnSpc>
              <a:spcBef>
                <a:spcPct val="0"/>
              </a:spcBef>
              <a:spcAft>
                <a:spcPct val="0"/>
              </a:spcAft>
            </a:pPr>
            <a:endParaRPr kumimoji="0" lang="ar-SA" sz="2400" b="1" i="0" u="none" strike="noStrike" cap="none" normalizeH="0" baseline="0" dirty="0" smtClean="0">
              <a:ln>
                <a:noFill/>
              </a:ln>
              <a:effectLst/>
              <a:latin typeface="Arial" pitchFamily="34" charset="0"/>
              <a:cs typeface="Arial" pitchFamily="34" charset="0"/>
            </a:endParaRPr>
          </a:p>
        </p:txBody>
      </p:sp>
      <p:pic>
        <p:nvPicPr>
          <p:cNvPr id="50178" name="Picture 2" descr="http://t2.gstatic.com/images?q=tbn:ANd9GcTde0oPSo3Us4XgZjUY47AlyGFhhGV7nTTBfHj4-d2mXKRcXtX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2009001"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138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7"/>
            <a:ext cx="7886700" cy="759618"/>
          </a:xfrm>
        </p:spPr>
        <p:txBody>
          <a:bodyPr>
            <a:normAutofit fontScale="90000"/>
          </a:bodyPr>
          <a:lstStyle/>
          <a:p>
            <a:pPr lvl="0"/>
            <a:r>
              <a:rPr lang="ar-SA" sz="3600" b="1" dirty="0" smtClean="0">
                <a:solidFill>
                  <a:srgbClr val="C00000"/>
                </a:solidFill>
                <a:cs typeface="Arial" pitchFamily="34" charset="0"/>
              </a:rPr>
              <a:t/>
            </a:r>
            <a:br>
              <a:rPr lang="ar-SA" sz="3600" b="1" dirty="0" smtClean="0">
                <a:solidFill>
                  <a:srgbClr val="C00000"/>
                </a:solidFill>
                <a:cs typeface="Arial" pitchFamily="34" charset="0"/>
              </a:rPr>
            </a:br>
            <a:r>
              <a:rPr kumimoji="0" lang="ar-SA" sz="3600" b="1" i="0" strike="noStrike" cap="none" normalizeH="0" baseline="0" dirty="0" smtClean="0">
                <a:ln>
                  <a:noFill/>
                </a:ln>
                <a:solidFill>
                  <a:srgbClr val="C00000"/>
                </a:solidFill>
                <a:effectLst/>
                <a:cs typeface="Arial" pitchFamily="34" charset="0"/>
              </a:rPr>
              <a:t/>
            </a:r>
            <a:br>
              <a:rPr kumimoji="0" lang="ar-SA" sz="3600" b="1" i="0" strike="noStrike" cap="none" normalizeH="0" baseline="0" dirty="0" smtClean="0">
                <a:ln>
                  <a:noFill/>
                </a:ln>
                <a:solidFill>
                  <a:srgbClr val="C00000"/>
                </a:solidFill>
                <a:effectLst/>
                <a:cs typeface="Arial" pitchFamily="34" charset="0"/>
              </a:rPr>
            </a:br>
            <a:endParaRPr lang="ar-SA" dirty="0"/>
          </a:p>
        </p:txBody>
      </p:sp>
      <p:sp>
        <p:nvSpPr>
          <p:cNvPr id="3" name="عنصر نائب للمحتوى 2"/>
          <p:cNvSpPr>
            <a:spLocks noGrp="1"/>
          </p:cNvSpPr>
          <p:nvPr>
            <p:ph idx="1"/>
          </p:nvPr>
        </p:nvSpPr>
        <p:spPr>
          <a:xfrm>
            <a:off x="214282" y="1643050"/>
            <a:ext cx="8712968" cy="4901128"/>
          </a:xfrm>
        </p:spPr>
        <p:txBody>
          <a:bodyPr>
            <a:normAutofit/>
          </a:bodyPr>
          <a:lstStyle/>
          <a:p>
            <a:pPr marL="0" indent="0">
              <a:lnSpc>
                <a:spcPct val="110000"/>
              </a:lnSpc>
              <a:buNone/>
            </a:pPr>
            <a:r>
              <a:rPr lang="ar-SA" sz="2400" b="1" dirty="0" smtClean="0"/>
              <a:t>هي إجمالي عدد أفراد النوع النباتي في وحدة المساحة .</a:t>
            </a:r>
          </a:p>
          <a:p>
            <a:pPr marL="0" indent="0">
              <a:lnSpc>
                <a:spcPct val="110000"/>
              </a:lnSpc>
              <a:buNone/>
            </a:pPr>
            <a:r>
              <a:rPr lang="ar-SA" sz="2000" b="1" dirty="0" smtClean="0"/>
              <a:t>الكثافة =                            </a:t>
            </a:r>
            <a:r>
              <a:rPr lang="ar-SA" sz="2000" b="1" u="sng" dirty="0" smtClean="0"/>
              <a:t>إجمالي عدد أفراد النوع الواحد </a:t>
            </a:r>
          </a:p>
          <a:p>
            <a:pPr marL="0" indent="0">
              <a:lnSpc>
                <a:spcPct val="110000"/>
              </a:lnSpc>
              <a:buNone/>
            </a:pPr>
            <a:r>
              <a:rPr lang="ar-SA" sz="2000" b="1" dirty="0" smtClean="0"/>
              <a:t>                     عدد المربعات المستخدمة في القياس </a:t>
            </a:r>
            <a:r>
              <a:rPr lang="en-US" sz="2000" b="1" dirty="0" smtClean="0"/>
              <a:t>x</a:t>
            </a:r>
            <a:r>
              <a:rPr lang="ar-SA" sz="2000" b="1" dirty="0" smtClean="0"/>
              <a:t> مساحة المربع(م 2)</a:t>
            </a:r>
          </a:p>
          <a:p>
            <a:pPr marL="0" indent="0">
              <a:lnSpc>
                <a:spcPct val="110000"/>
              </a:lnSpc>
              <a:buNone/>
            </a:pPr>
            <a:endParaRPr lang="ar-SA" sz="2800" b="1" dirty="0" smtClean="0">
              <a:solidFill>
                <a:srgbClr val="7030A0"/>
              </a:solidFill>
            </a:endParaRPr>
          </a:p>
          <a:p>
            <a:pPr marL="0" indent="0">
              <a:lnSpc>
                <a:spcPct val="110000"/>
              </a:lnSpc>
              <a:buNone/>
            </a:pPr>
            <a:r>
              <a:rPr lang="ar-SA" sz="2800" b="1" dirty="0" smtClean="0">
                <a:solidFill>
                  <a:srgbClr val="7030A0"/>
                </a:solidFill>
              </a:rPr>
              <a:t>تعتبر كثافة النوع النباتي الواحد كثافة جزئية لأنه جزء من الغطاء النباتي الكلي لذلك تسمى كثافة جزئية أو نوعية </a:t>
            </a:r>
          </a:p>
          <a:p>
            <a:pPr marL="0" indent="0">
              <a:lnSpc>
                <a:spcPct val="110000"/>
              </a:lnSpc>
              <a:buNone/>
            </a:pPr>
            <a:r>
              <a:rPr lang="ar-SA" sz="2800" b="1" dirty="0" smtClean="0">
                <a:solidFill>
                  <a:srgbClr val="357DA9"/>
                </a:solidFill>
              </a:rPr>
              <a:t>ولمعرفة كثافة جميع النباتات نحسب الكثافة الكلية .</a:t>
            </a:r>
          </a:p>
          <a:p>
            <a:pPr marL="0" indent="0" algn="ctr">
              <a:lnSpc>
                <a:spcPct val="110000"/>
              </a:lnSpc>
              <a:buNone/>
            </a:pPr>
            <a:r>
              <a:rPr lang="ar-SA" sz="2800" b="1" dirty="0" smtClean="0">
                <a:solidFill>
                  <a:srgbClr val="357DA9"/>
                </a:solidFill>
              </a:rPr>
              <a:t>الكثافة الكلية = </a:t>
            </a:r>
            <a:r>
              <a:rPr lang="ar-SA" sz="2400" b="1" u="sng" dirty="0" smtClean="0">
                <a:solidFill>
                  <a:schemeClr val="accent6">
                    <a:lumMod val="50000"/>
                  </a:schemeClr>
                </a:solidFill>
              </a:rPr>
              <a:t>إجمالي عدد أفراد كل الانواع</a:t>
            </a:r>
          </a:p>
          <a:p>
            <a:pPr marL="0" indent="0" algn="ctr">
              <a:lnSpc>
                <a:spcPct val="110000"/>
              </a:lnSpc>
              <a:buNone/>
            </a:pPr>
            <a:r>
              <a:rPr lang="ar-SA" sz="2400" b="1" dirty="0" smtClean="0">
                <a:solidFill>
                  <a:schemeClr val="accent6">
                    <a:lumMod val="50000"/>
                  </a:schemeClr>
                </a:solidFill>
              </a:rPr>
              <a:t>                   وحدة المساحة الكلية </a:t>
            </a:r>
          </a:p>
          <a:p>
            <a:pPr marL="0" indent="0">
              <a:lnSpc>
                <a:spcPct val="110000"/>
              </a:lnSpc>
              <a:buNone/>
            </a:pPr>
            <a:endParaRPr lang="ar-SA" sz="2800" b="1" dirty="0">
              <a:solidFill>
                <a:srgbClr val="7030A0"/>
              </a:solidFill>
            </a:endParaRPr>
          </a:p>
        </p:txBody>
      </p:sp>
      <p:grpSp>
        <p:nvGrpSpPr>
          <p:cNvPr id="4" name="Group 75"/>
          <p:cNvGrpSpPr>
            <a:grpSpLocks/>
          </p:cNvGrpSpPr>
          <p:nvPr/>
        </p:nvGrpSpPr>
        <p:grpSpPr bwMode="auto">
          <a:xfrm rot="17743598">
            <a:off x="1152790" y="-1049730"/>
            <a:ext cx="2541165" cy="4472867"/>
            <a:chOff x="2832" y="1665"/>
            <a:chExt cx="1203" cy="2152"/>
          </a:xfrm>
        </p:grpSpPr>
        <p:grpSp>
          <p:nvGrpSpPr>
            <p:cNvPr id="5" name="Group 76"/>
            <p:cNvGrpSpPr>
              <a:grpSpLocks/>
            </p:cNvGrpSpPr>
            <p:nvPr/>
          </p:nvGrpSpPr>
          <p:grpSpPr bwMode="auto">
            <a:xfrm rot="3877067">
              <a:off x="2940" y="2722"/>
              <a:ext cx="1577" cy="613"/>
              <a:chOff x="2290" y="2725"/>
              <a:chExt cx="1832" cy="713"/>
            </a:xfrm>
          </p:grpSpPr>
          <p:grpSp>
            <p:nvGrpSpPr>
              <p:cNvPr id="18" name="Group 77"/>
              <p:cNvGrpSpPr>
                <a:grpSpLocks/>
              </p:cNvGrpSpPr>
              <p:nvPr/>
            </p:nvGrpSpPr>
            <p:grpSpPr bwMode="auto">
              <a:xfrm>
                <a:off x="2290" y="3030"/>
                <a:ext cx="1832" cy="408"/>
                <a:chOff x="2290" y="3030"/>
                <a:chExt cx="1832" cy="408"/>
              </a:xfrm>
            </p:grpSpPr>
            <p:sp>
              <p:nvSpPr>
                <p:cNvPr id="22" name="Freeform 78"/>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23" name="Freeform 79"/>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nvGrpSpPr>
              <p:cNvPr id="19" name="Group 80"/>
              <p:cNvGrpSpPr>
                <a:grpSpLocks/>
              </p:cNvGrpSpPr>
              <p:nvPr/>
            </p:nvGrpSpPr>
            <p:grpSpPr bwMode="auto">
              <a:xfrm flipV="1">
                <a:off x="2290" y="2725"/>
                <a:ext cx="1406" cy="313"/>
                <a:chOff x="2290" y="3030"/>
                <a:chExt cx="1832" cy="408"/>
              </a:xfrm>
            </p:grpSpPr>
            <p:sp>
              <p:nvSpPr>
                <p:cNvPr id="20" name="Freeform 8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21" name="Freeform 8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sp>
          <p:nvSpPr>
            <p:cNvPr id="6" name="Text Box 83"/>
            <p:cNvSpPr txBox="1">
              <a:spLocks noChangeArrowheads="1"/>
            </p:cNvSpPr>
            <p:nvPr/>
          </p:nvSpPr>
          <p:spPr bwMode="gray">
            <a:xfrm rot="3925970">
              <a:off x="3038" y="3039"/>
              <a:ext cx="1181"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ar-SA" sz="2400" b="1" dirty="0" smtClean="0">
                  <a:solidFill>
                    <a:schemeClr val="bg1"/>
                  </a:solidFill>
                  <a:cs typeface="Arial" pitchFamily="34" charset="0"/>
                </a:rPr>
                <a:t>1- الكثافة </a:t>
              </a:r>
              <a:r>
                <a:rPr lang="en-US" sz="2400" b="1" dirty="0" smtClean="0">
                  <a:solidFill>
                    <a:schemeClr val="bg1"/>
                  </a:solidFill>
                  <a:cs typeface="Arial" pitchFamily="34" charset="0"/>
                </a:rPr>
                <a:t>Density</a:t>
              </a:r>
              <a:endParaRPr lang="en-US" sz="2400" b="1" dirty="0" smtClean="0">
                <a:solidFill>
                  <a:schemeClr val="bg1"/>
                </a:solidFill>
              </a:endParaRPr>
            </a:p>
          </p:txBody>
        </p:sp>
        <p:sp>
          <p:nvSpPr>
            <p:cNvPr id="7" name="Text Box 84"/>
            <p:cNvSpPr txBox="1">
              <a:spLocks noChangeArrowheads="1"/>
            </p:cNvSpPr>
            <p:nvPr/>
          </p:nvSpPr>
          <p:spPr bwMode="gray">
            <a:xfrm rot="3925970">
              <a:off x="3423" y="2783"/>
              <a:ext cx="76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400" b="1" dirty="0" smtClean="0">
                  <a:solidFill>
                    <a:srgbClr val="FFFFFF"/>
                  </a:solidFill>
                </a:rPr>
                <a:t>Abundance:</a:t>
              </a:r>
            </a:p>
          </p:txBody>
        </p:sp>
        <p:sp>
          <p:nvSpPr>
            <p:cNvPr id="8" name="Oval 8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9" name="Oval 8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10" name="Oval 8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11" name="Oval 8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12" name="Oval 8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grpSp>
          <p:nvGrpSpPr>
            <p:cNvPr id="13" name="Group 90"/>
            <p:cNvGrpSpPr>
              <a:grpSpLocks/>
            </p:cNvGrpSpPr>
            <p:nvPr/>
          </p:nvGrpSpPr>
          <p:grpSpPr bwMode="auto">
            <a:xfrm>
              <a:off x="2943" y="1775"/>
              <a:ext cx="687" cy="697"/>
              <a:chOff x="4166" y="1706"/>
              <a:chExt cx="1252" cy="1252"/>
            </a:xfrm>
          </p:grpSpPr>
          <p:sp>
            <p:nvSpPr>
              <p:cNvPr id="14" name="Oval 9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15" name="Oval 9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16" name="Oval 9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17" name="Oval 94"/>
              <p:cNvSpPr>
                <a:spLocks noChangeArrowheads="1"/>
              </p:cNvSpPr>
              <p:nvPr/>
            </p:nvSpPr>
            <p:spPr bwMode="gray">
              <a:xfrm rot="20056402">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en-US" sz="3600" b="1" dirty="0" smtClean="0">
                    <a:solidFill>
                      <a:schemeClr val="tx2">
                        <a:lumMod val="50000"/>
                      </a:schemeClr>
                    </a:solidFill>
                  </a:rPr>
                  <a:t>1</a:t>
                </a:r>
                <a:endParaRPr lang="ar-SA" sz="3600" b="1" dirty="0">
                  <a:solidFill>
                    <a:schemeClr val="tx2">
                      <a:lumMod val="50000"/>
                    </a:schemeClr>
                  </a:solidFill>
                </a:endParaRPr>
              </a:p>
            </p:txBody>
          </p:sp>
        </p:grpSp>
      </p:grpSp>
    </p:spTree>
    <p:extLst>
      <p:ext uri="{BB962C8B-B14F-4D97-AF65-F5344CB8AC3E}">
        <p14:creationId xmlns:p14="http://schemas.microsoft.com/office/powerpoint/2010/main" val="1313220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شبه منحرف 55"/>
          <p:cNvSpPr/>
          <p:nvPr/>
        </p:nvSpPr>
        <p:spPr bwMode="auto">
          <a:xfrm>
            <a:off x="7731257" y="4769262"/>
            <a:ext cx="1403029" cy="2028417"/>
          </a:xfrm>
          <a:prstGeom prst="trapezoid">
            <a:avLst/>
          </a:prstGeom>
          <a:solidFill>
            <a:schemeClr val="accent6">
              <a:lumMod val="60000"/>
              <a:lumOff val="40000"/>
            </a:schemeClr>
          </a:solidFill>
          <a:ln>
            <a:noFill/>
          </a:ln>
          <a:effectLst>
            <a:glow rad="127000">
              <a:schemeClr val="accent1">
                <a:alpha val="98000"/>
              </a:schemeClr>
            </a:glow>
            <a:outerShdw dist="35921" dir="2700000" algn="ctr" rotWithShape="0">
              <a:schemeClr val="bg2"/>
            </a:outerShdw>
          </a:effectLst>
          <a:extLst/>
        </p:spPr>
        <p:txBody>
          <a:bodyPr vert="horz" wrap="none" lIns="91440" tIns="45720" rIns="91440" bIns="45720" numCol="1" rtlCol="1" anchor="ctr" anchorCtr="0" compatLnSpc="1">
            <a:prstTxWarp prst="textNoShape">
              <a:avLst/>
            </a:prstTxWarp>
          </a:bodyPr>
          <a:lstStyle/>
          <a:p>
            <a:r>
              <a:rPr lang="ar-SA" b="1" u="sng" dirty="0" smtClean="0">
                <a:solidFill>
                  <a:schemeClr val="tx2">
                    <a:lumMod val="50000"/>
                  </a:schemeClr>
                </a:solidFill>
              </a:rPr>
              <a:t>عدد ضئيل </a:t>
            </a:r>
          </a:p>
          <a:p>
            <a:r>
              <a:rPr lang="ar-SA" b="1" u="sng" dirty="0" smtClean="0">
                <a:solidFill>
                  <a:schemeClr val="tx2">
                    <a:lumMod val="50000"/>
                  </a:schemeClr>
                </a:solidFill>
              </a:rPr>
              <a:t>جدا من الأفراد</a:t>
            </a:r>
            <a:endParaRPr kumimoji="0" lang="ar-SA" sz="1800" b="1" i="0" u="sng" strike="noStrike" cap="none" normalizeH="0" baseline="0" dirty="0" smtClean="0">
              <a:ln>
                <a:noFill/>
              </a:ln>
              <a:solidFill>
                <a:schemeClr val="tx2">
                  <a:lumMod val="50000"/>
                </a:schemeClr>
              </a:solidFill>
              <a:effectLst/>
            </a:endParaRPr>
          </a:p>
        </p:txBody>
      </p:sp>
      <p:sp>
        <p:nvSpPr>
          <p:cNvPr id="55" name="شبه منحرف 54"/>
          <p:cNvSpPr/>
          <p:nvPr/>
        </p:nvSpPr>
        <p:spPr bwMode="auto">
          <a:xfrm>
            <a:off x="6156176" y="4653136"/>
            <a:ext cx="1575082" cy="2028417"/>
          </a:xfrm>
          <a:prstGeom prst="trapezoid">
            <a:avLst/>
          </a:prstGeom>
          <a:solidFill>
            <a:schemeClr val="accent6">
              <a:lumMod val="60000"/>
              <a:lumOff val="40000"/>
            </a:schemeClr>
          </a:solidFill>
          <a:ln>
            <a:noFill/>
          </a:ln>
          <a:effectLst/>
          <a:extLst/>
        </p:spPr>
        <p:txBody>
          <a:bodyPr vert="horz" wrap="none" lIns="91440" tIns="45720" rIns="91440" bIns="45720" numCol="1" rtlCol="1" anchor="ctr" anchorCtr="0" compatLnSpc="1">
            <a:prstTxWarp prst="textNoShape">
              <a:avLst/>
            </a:prstTxWarp>
          </a:bodyPr>
          <a:lstStyle/>
          <a:p>
            <a:r>
              <a:rPr lang="ar-SA" b="1" u="sng" dirty="0" smtClean="0">
                <a:solidFill>
                  <a:schemeClr val="tx2">
                    <a:lumMod val="50000"/>
                  </a:schemeClr>
                </a:solidFill>
              </a:rPr>
              <a:t>كثيرة العدد </a:t>
            </a:r>
          </a:p>
          <a:p>
            <a:r>
              <a:rPr lang="ar-SA" b="1" u="sng" dirty="0" smtClean="0">
                <a:solidFill>
                  <a:schemeClr val="tx2">
                    <a:lumMod val="50000"/>
                  </a:schemeClr>
                </a:solidFill>
              </a:rPr>
              <a:t>ولكن درجة </a:t>
            </a:r>
          </a:p>
          <a:p>
            <a:r>
              <a:rPr lang="ar-SA" b="1" u="sng" dirty="0" smtClean="0">
                <a:solidFill>
                  <a:schemeClr val="tx2">
                    <a:lumMod val="50000"/>
                  </a:schemeClr>
                </a:solidFill>
              </a:rPr>
              <a:t>تغطيتها لسطح</a:t>
            </a:r>
          </a:p>
          <a:p>
            <a:r>
              <a:rPr lang="ar-SA" b="1" u="sng" dirty="0" smtClean="0">
                <a:solidFill>
                  <a:schemeClr val="tx2">
                    <a:lumMod val="50000"/>
                  </a:schemeClr>
                </a:solidFill>
              </a:rPr>
              <a:t> الأرض ضعيفة </a:t>
            </a:r>
            <a:endParaRPr kumimoji="0" lang="ar-SA" sz="1800" b="1" i="0" u="sng" strike="noStrike" cap="none" normalizeH="0" baseline="0" dirty="0" smtClean="0">
              <a:ln>
                <a:noFill/>
              </a:ln>
              <a:solidFill>
                <a:schemeClr val="tx2">
                  <a:lumMod val="50000"/>
                </a:schemeClr>
              </a:solidFill>
              <a:effectLst/>
            </a:endParaRPr>
          </a:p>
        </p:txBody>
      </p:sp>
      <p:sp>
        <p:nvSpPr>
          <p:cNvPr id="54" name="شبه منحرف 53"/>
          <p:cNvSpPr/>
          <p:nvPr/>
        </p:nvSpPr>
        <p:spPr bwMode="auto">
          <a:xfrm>
            <a:off x="4644008" y="4614541"/>
            <a:ext cx="1575082" cy="2028417"/>
          </a:xfrm>
          <a:prstGeom prst="trapezoid">
            <a:avLst/>
          </a:prstGeom>
          <a:solidFill>
            <a:schemeClr val="accent6">
              <a:lumMod val="60000"/>
              <a:lumOff val="40000"/>
            </a:schemeClr>
          </a:solidFill>
          <a:ln>
            <a:noFill/>
          </a:ln>
          <a:effectLst/>
          <a:extLst/>
        </p:spPr>
        <p:txBody>
          <a:bodyPr vert="horz" wrap="none" lIns="91440" tIns="45720" rIns="91440" bIns="45720" numCol="1" rtlCol="1" anchor="ctr" anchorCtr="0" compatLnSpc="1">
            <a:prstTxWarp prst="textNoShape">
              <a:avLst/>
            </a:prstTxWarp>
          </a:bodyPr>
          <a:lstStyle/>
          <a:p>
            <a:r>
              <a:rPr lang="ar-SA" b="1" u="sng" dirty="0" smtClean="0">
                <a:solidFill>
                  <a:schemeClr val="tx2">
                    <a:lumMod val="50000"/>
                  </a:schemeClr>
                </a:solidFill>
              </a:rPr>
              <a:t>الأفراد قليلة </a:t>
            </a:r>
          </a:p>
          <a:p>
            <a:r>
              <a:rPr lang="ar-SA" b="1" u="sng" dirty="0" smtClean="0">
                <a:solidFill>
                  <a:schemeClr val="tx2">
                    <a:lumMod val="50000"/>
                  </a:schemeClr>
                </a:solidFill>
              </a:rPr>
              <a:t>تغطي </a:t>
            </a:r>
          </a:p>
          <a:p>
            <a:r>
              <a:rPr lang="ar-SA" b="1" u="sng" dirty="0" smtClean="0">
                <a:solidFill>
                  <a:schemeClr val="tx2">
                    <a:lumMod val="50000"/>
                  </a:schemeClr>
                </a:solidFill>
              </a:rPr>
              <a:t>من</a:t>
            </a:r>
            <a:r>
              <a:rPr lang="ar-SA" dirty="0" smtClean="0">
                <a:solidFill>
                  <a:schemeClr val="tx2">
                    <a:lumMod val="50000"/>
                  </a:schemeClr>
                </a:solidFill>
              </a:rPr>
              <a:t>  1\20</a:t>
            </a:r>
            <a:endParaRPr lang="ar-SA" b="1" u="sng" dirty="0" smtClean="0">
              <a:solidFill>
                <a:schemeClr val="tx2">
                  <a:lumMod val="50000"/>
                </a:schemeClr>
              </a:solidFill>
            </a:endParaRPr>
          </a:p>
          <a:p>
            <a:r>
              <a:rPr lang="ar-SA" b="1" u="sng" dirty="0" smtClean="0">
                <a:solidFill>
                  <a:schemeClr val="tx2">
                    <a:lumMod val="50000"/>
                  </a:schemeClr>
                </a:solidFill>
              </a:rPr>
              <a:t>  سطح الأرض </a:t>
            </a:r>
            <a:endParaRPr kumimoji="0" lang="ar-SA" sz="1800" b="1" i="0" u="sng" strike="noStrike" cap="none" normalizeH="0" baseline="0" dirty="0" smtClean="0">
              <a:ln>
                <a:noFill/>
              </a:ln>
              <a:solidFill>
                <a:schemeClr val="tx2">
                  <a:lumMod val="50000"/>
                </a:schemeClr>
              </a:solidFill>
              <a:effectLst/>
            </a:endParaRPr>
          </a:p>
        </p:txBody>
      </p:sp>
      <p:sp>
        <p:nvSpPr>
          <p:cNvPr id="50" name="شبه منحرف 49"/>
          <p:cNvSpPr/>
          <p:nvPr/>
        </p:nvSpPr>
        <p:spPr bwMode="auto">
          <a:xfrm>
            <a:off x="35496" y="3789040"/>
            <a:ext cx="1575082" cy="2344087"/>
          </a:xfrm>
          <a:prstGeom prst="trapezoid">
            <a:avLst/>
          </a:prstGeom>
          <a:solidFill>
            <a:schemeClr val="accent6">
              <a:lumMod val="60000"/>
              <a:lumOff val="40000"/>
            </a:schemeClr>
          </a:solidFill>
          <a:ln>
            <a:noFill/>
          </a:ln>
          <a:effectLst/>
          <a:extLst/>
        </p:spPr>
        <p:txBody>
          <a:bodyPr vert="horz" wrap="none" lIns="91440" tIns="45720" rIns="91440" bIns="45720" numCol="1" rtlCol="1" anchor="ctr" anchorCtr="0" compatLnSpc="1">
            <a:prstTxWarp prst="textNoShape">
              <a:avLst/>
            </a:prstTxWarp>
          </a:bodyPr>
          <a:lstStyle/>
          <a:p>
            <a:r>
              <a:rPr lang="ar-SA" b="1" u="sng" dirty="0" smtClean="0">
                <a:solidFill>
                  <a:schemeClr val="tx2">
                    <a:lumMod val="50000"/>
                  </a:schemeClr>
                </a:solidFill>
              </a:rPr>
              <a:t>عدد الأفراد</a:t>
            </a:r>
          </a:p>
          <a:p>
            <a:r>
              <a:rPr lang="ar-SA" b="1" u="sng" dirty="0" smtClean="0">
                <a:solidFill>
                  <a:schemeClr val="tx2">
                    <a:lumMod val="50000"/>
                  </a:schemeClr>
                </a:solidFill>
              </a:rPr>
              <a:t> النباتية</a:t>
            </a:r>
          </a:p>
          <a:p>
            <a:r>
              <a:rPr lang="ar-SA" b="1" u="sng" dirty="0" smtClean="0">
                <a:solidFill>
                  <a:schemeClr val="tx2">
                    <a:lumMod val="50000"/>
                  </a:schemeClr>
                </a:solidFill>
              </a:rPr>
              <a:t> يغطي</a:t>
            </a:r>
          </a:p>
          <a:p>
            <a:r>
              <a:rPr lang="ar-SA" b="1" u="sng" dirty="0" smtClean="0">
                <a:solidFill>
                  <a:schemeClr val="tx2">
                    <a:lumMod val="50000"/>
                  </a:schemeClr>
                </a:solidFill>
              </a:rPr>
              <a:t> أكثر من 3/4 </a:t>
            </a:r>
          </a:p>
          <a:p>
            <a:r>
              <a:rPr lang="ar-SA" b="1" u="sng" dirty="0" smtClean="0">
                <a:solidFill>
                  <a:schemeClr val="tx2">
                    <a:lumMod val="50000"/>
                  </a:schemeClr>
                </a:solidFill>
              </a:rPr>
              <a:t>سطح الأرض</a:t>
            </a:r>
            <a:endParaRPr kumimoji="0" lang="ar-SA" sz="1800" b="1" i="0" u="sng" strike="noStrike" cap="none" normalizeH="0" baseline="0" dirty="0" smtClean="0">
              <a:ln>
                <a:noFill/>
              </a:ln>
              <a:solidFill>
                <a:schemeClr val="tx2">
                  <a:lumMod val="50000"/>
                </a:schemeClr>
              </a:solidFill>
              <a:effectLst/>
            </a:endParaRPr>
          </a:p>
        </p:txBody>
      </p:sp>
      <p:sp>
        <p:nvSpPr>
          <p:cNvPr id="53" name="شبه منحرف 52"/>
          <p:cNvSpPr/>
          <p:nvPr/>
        </p:nvSpPr>
        <p:spPr bwMode="auto">
          <a:xfrm>
            <a:off x="3215444" y="4221088"/>
            <a:ext cx="1575082" cy="2269641"/>
          </a:xfrm>
          <a:prstGeom prst="trapezoid">
            <a:avLst/>
          </a:prstGeom>
          <a:solidFill>
            <a:schemeClr val="accent6">
              <a:lumMod val="60000"/>
              <a:lumOff val="40000"/>
            </a:schemeClr>
          </a:solidFill>
          <a:ln>
            <a:noFill/>
          </a:ln>
          <a:effectLst/>
          <a:extLst/>
        </p:spPr>
        <p:txBody>
          <a:bodyPr vert="horz" wrap="none" lIns="91440" tIns="45720" rIns="91440" bIns="45720" numCol="1" rtlCol="1" anchor="ctr" anchorCtr="0" compatLnSpc="1">
            <a:prstTxWarp prst="textNoShape">
              <a:avLst/>
            </a:prstTxWarp>
          </a:bodyPr>
          <a:lstStyle/>
          <a:p>
            <a:r>
              <a:rPr lang="ar-SA" b="1" u="sng" dirty="0" smtClean="0">
                <a:solidFill>
                  <a:schemeClr val="tx2">
                    <a:lumMod val="50000"/>
                  </a:schemeClr>
                </a:solidFill>
              </a:rPr>
              <a:t>الأفراد تغطي </a:t>
            </a:r>
          </a:p>
          <a:p>
            <a:r>
              <a:rPr lang="ar-SA" b="1" u="sng" dirty="0" smtClean="0">
                <a:solidFill>
                  <a:schemeClr val="tx2">
                    <a:lumMod val="50000"/>
                  </a:schemeClr>
                </a:solidFill>
              </a:rPr>
              <a:t>من</a:t>
            </a:r>
            <a:r>
              <a:rPr lang="ar-SA" dirty="0" smtClean="0">
                <a:solidFill>
                  <a:schemeClr val="tx2">
                    <a:lumMod val="50000"/>
                  </a:schemeClr>
                </a:solidFill>
              </a:rPr>
              <a:t> 1\4 إلى 1\2 </a:t>
            </a:r>
            <a:endParaRPr lang="ar-SA" b="1" u="sng" dirty="0" smtClean="0">
              <a:solidFill>
                <a:schemeClr val="tx2">
                  <a:lumMod val="50000"/>
                </a:schemeClr>
              </a:solidFill>
            </a:endParaRPr>
          </a:p>
          <a:p>
            <a:r>
              <a:rPr lang="ar-SA" b="1" u="sng" dirty="0" smtClean="0">
                <a:solidFill>
                  <a:schemeClr val="tx2">
                    <a:lumMod val="50000"/>
                  </a:schemeClr>
                </a:solidFill>
              </a:rPr>
              <a:t>  سطح الأرض </a:t>
            </a:r>
            <a:endParaRPr kumimoji="0" lang="ar-SA" sz="1800" b="1" i="0" u="sng" strike="noStrike" cap="none" normalizeH="0" baseline="0" dirty="0" smtClean="0">
              <a:ln>
                <a:noFill/>
              </a:ln>
              <a:solidFill>
                <a:schemeClr val="tx2">
                  <a:lumMod val="50000"/>
                </a:schemeClr>
              </a:solidFill>
              <a:effectLst/>
            </a:endParaRPr>
          </a:p>
        </p:txBody>
      </p:sp>
      <p:sp>
        <p:nvSpPr>
          <p:cNvPr id="52" name="شبه منحرف 51"/>
          <p:cNvSpPr/>
          <p:nvPr/>
        </p:nvSpPr>
        <p:spPr bwMode="auto">
          <a:xfrm>
            <a:off x="1640362" y="4005064"/>
            <a:ext cx="1575082" cy="2344087"/>
          </a:xfrm>
          <a:prstGeom prst="trapezoid">
            <a:avLst/>
          </a:prstGeom>
          <a:solidFill>
            <a:schemeClr val="accent6">
              <a:lumMod val="60000"/>
              <a:lumOff val="40000"/>
            </a:schemeClr>
          </a:solidFill>
          <a:ln>
            <a:noFill/>
          </a:ln>
          <a:effectLst/>
          <a:extLst/>
        </p:spPr>
        <p:txBody>
          <a:bodyPr vert="horz" wrap="none" lIns="91440" tIns="45720" rIns="91440" bIns="45720" numCol="1" rtlCol="1" anchor="ctr" anchorCtr="0" compatLnSpc="1">
            <a:prstTxWarp prst="textNoShape">
              <a:avLst/>
            </a:prstTxWarp>
          </a:bodyPr>
          <a:lstStyle/>
          <a:p>
            <a:r>
              <a:rPr lang="ar-SA" b="1" u="sng" dirty="0" smtClean="0">
                <a:solidFill>
                  <a:schemeClr val="tx2">
                    <a:lumMod val="50000"/>
                  </a:schemeClr>
                </a:solidFill>
              </a:rPr>
              <a:t>الأفراد تنتشر </a:t>
            </a:r>
          </a:p>
          <a:p>
            <a:r>
              <a:rPr lang="ar-SA" b="1" u="sng" dirty="0" smtClean="0">
                <a:solidFill>
                  <a:schemeClr val="tx2">
                    <a:lumMod val="50000"/>
                  </a:schemeClr>
                </a:solidFill>
              </a:rPr>
              <a:t>بغزارة تغطي </a:t>
            </a:r>
          </a:p>
          <a:p>
            <a:r>
              <a:rPr lang="ar-SA" b="1" u="sng" dirty="0" smtClean="0">
                <a:solidFill>
                  <a:schemeClr val="tx2">
                    <a:lumMod val="50000"/>
                  </a:schemeClr>
                </a:solidFill>
              </a:rPr>
              <a:t>من1 \2 إلى 3\4</a:t>
            </a:r>
          </a:p>
          <a:p>
            <a:r>
              <a:rPr lang="ar-SA" b="1" u="sng" dirty="0" smtClean="0">
                <a:solidFill>
                  <a:schemeClr val="tx2">
                    <a:lumMod val="50000"/>
                  </a:schemeClr>
                </a:solidFill>
              </a:rPr>
              <a:t>  سطح الأرض </a:t>
            </a:r>
            <a:endParaRPr kumimoji="0" lang="ar-SA" sz="1800" b="1" i="0" u="sng" strike="noStrike" cap="none" normalizeH="0" baseline="0" dirty="0" smtClean="0">
              <a:ln>
                <a:noFill/>
              </a:ln>
              <a:solidFill>
                <a:schemeClr val="tx2">
                  <a:lumMod val="50000"/>
                </a:schemeClr>
              </a:solidFill>
              <a:effectLst/>
            </a:endParaRPr>
          </a:p>
        </p:txBody>
      </p:sp>
      <p:sp>
        <p:nvSpPr>
          <p:cNvPr id="2" name="Rectangle 5"/>
          <p:cNvSpPr>
            <a:spLocks noChangeArrowheads="1"/>
          </p:cNvSpPr>
          <p:nvPr/>
        </p:nvSpPr>
        <p:spPr bwMode="auto">
          <a:xfrm>
            <a:off x="258761" y="1602750"/>
            <a:ext cx="8546706"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cs typeface="Arial" pitchFamily="34" charset="0"/>
              </a:rPr>
              <a:t>الغزارة يمكن تحديدها من خلال معرفه كثافة النباتات</a:t>
            </a:r>
            <a:r>
              <a:rPr kumimoji="0" lang="ar-SA" sz="2400" b="1" i="0" u="none" strike="noStrike" cap="none" normalizeH="0" dirty="0" smtClean="0">
                <a:ln>
                  <a:noFill/>
                </a:ln>
                <a:solidFill>
                  <a:schemeClr val="tx1"/>
                </a:solidFill>
                <a:effectLst/>
                <a:cs typeface="Arial" pitchFamily="34" charset="0"/>
              </a:rPr>
              <a:t> </a:t>
            </a:r>
            <a:r>
              <a:rPr kumimoji="0" lang="ar-SA" sz="2800" b="1" i="0" u="none" strike="noStrike" cap="none" normalizeH="0" dirty="0" smtClean="0">
                <a:ln>
                  <a:noFill/>
                </a:ln>
                <a:solidFill>
                  <a:schemeClr val="tx1"/>
                </a:solidFill>
                <a:effectLst/>
                <a:cs typeface="Arial" pitchFamily="34" charset="0"/>
              </a:rPr>
              <a:t>و</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هي إجمالي عدد أفراد كل نوع من أنواع النباتات في وحدة المساحة </a:t>
            </a:r>
          </a:p>
          <a:p>
            <a:pPr lvl="0" algn="r" rtl="1"/>
            <a:r>
              <a:rPr kumimoji="0" lang="ar-SA" sz="2400" b="1" i="0" u="none" strike="noStrike" cap="none" normalizeH="0" baseline="0" dirty="0" smtClean="0">
                <a:ln>
                  <a:noFill/>
                </a:ln>
                <a:solidFill>
                  <a:srgbClr val="C00000"/>
                </a:solidFill>
                <a:effectLst/>
                <a:latin typeface="Calibri" pitchFamily="34" charset="0"/>
                <a:ea typeface="Calibri" pitchFamily="34" charset="0"/>
                <a:cs typeface="Arial" pitchFamily="34" charset="0"/>
              </a:rPr>
              <a:t>الكثافة = </a:t>
            </a:r>
            <a:r>
              <a:rPr kumimoji="0" lang="ar-SA" sz="2400" b="1" i="0" u="sng" strike="noStrike" cap="none" normalizeH="0" baseline="0" dirty="0" smtClean="0">
                <a:ln>
                  <a:noFill/>
                </a:ln>
                <a:solidFill>
                  <a:srgbClr val="C00000"/>
                </a:solidFill>
                <a:effectLst/>
                <a:latin typeface="Calibri" pitchFamily="34" charset="0"/>
                <a:ea typeface="Calibri" pitchFamily="34" charset="0"/>
                <a:cs typeface="Arial" pitchFamily="34" charset="0"/>
              </a:rPr>
              <a:t>إجمالي عدد أفراد النوع</a:t>
            </a:r>
            <a:endParaRPr lang="en-US" sz="2400" b="1" u="sng" dirty="0">
              <a:solidFill>
                <a:srgbClr val="C00000"/>
              </a:solidFill>
              <a:cs typeface="Arial" pitchFamily="34" charset="0"/>
            </a:endParaRPr>
          </a:p>
          <a:p>
            <a:pPr lvl="0" algn="r" rtl="1" eaLnBrk="0" hangingPunct="0"/>
            <a:r>
              <a:rPr kumimoji="0" lang="ar-SA" sz="2400" b="1" i="0" u="none" strike="noStrike" cap="none" normalizeH="0" baseline="0" dirty="0" smtClean="0">
                <a:ln>
                  <a:noFill/>
                </a:ln>
                <a:solidFill>
                  <a:srgbClr val="C00000"/>
                </a:solidFill>
                <a:effectLst/>
                <a:latin typeface="Calibri" pitchFamily="34" charset="0"/>
                <a:ea typeface="Calibri" pitchFamily="34" charset="0"/>
                <a:cs typeface="Arial" pitchFamily="34" charset="0"/>
              </a:rPr>
              <a:t>             وحدة المساحة</a:t>
            </a:r>
          </a:p>
          <a:p>
            <a:pPr lvl="0" algn="r" rtl="1" eaLnBrk="0" hangingPunct="0"/>
            <a:r>
              <a:rPr lang="ar-SA" sz="2400" b="1" dirty="0" smtClean="0">
                <a:solidFill>
                  <a:schemeClr val="tx2">
                    <a:lumMod val="50000"/>
                  </a:schemeClr>
                </a:solidFill>
                <a:cs typeface="Arial" pitchFamily="34" charset="0"/>
              </a:rPr>
              <a:t>مقياس الغزارة (</a:t>
            </a:r>
            <a:r>
              <a:rPr lang="ar-SA" sz="2400" b="1" dirty="0" smtClean="0">
                <a:solidFill>
                  <a:schemeClr val="tx2">
                    <a:lumMod val="50000"/>
                  </a:schemeClr>
                </a:solidFill>
              </a:rPr>
              <a:t>براون </a:t>
            </a:r>
            <a:r>
              <a:rPr lang="ar-SA" sz="2400" b="1" dirty="0" err="1" smtClean="0">
                <a:solidFill>
                  <a:schemeClr val="tx2">
                    <a:lumMod val="50000"/>
                  </a:schemeClr>
                </a:solidFill>
              </a:rPr>
              <a:t>بلانكيت</a:t>
            </a:r>
            <a:r>
              <a:rPr lang="ar-SA" sz="2400" b="1" dirty="0" smtClean="0">
                <a:solidFill>
                  <a:schemeClr val="tx2">
                    <a:lumMod val="50000"/>
                  </a:schemeClr>
                </a:solidFill>
              </a:rPr>
              <a:t> ):</a:t>
            </a:r>
          </a:p>
          <a:p>
            <a:pPr lvl="0" algn="r" rtl="1" eaLnBrk="0" hangingPunct="0"/>
            <a:r>
              <a:rPr lang="ar-SA" sz="2400" b="1" dirty="0" smtClean="0">
                <a:solidFill>
                  <a:schemeClr val="tx2">
                    <a:lumMod val="50000"/>
                  </a:schemeClr>
                </a:solidFill>
                <a:cs typeface="Arial" pitchFamily="34" charset="0"/>
              </a:rPr>
              <a:t>له 6 درجات</a:t>
            </a:r>
            <a:endParaRPr lang="ar-SA" sz="2400" b="1" dirty="0">
              <a:solidFill>
                <a:schemeClr val="tx2">
                  <a:lumMod val="50000"/>
                </a:schemeClr>
              </a:solidFill>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cs typeface="Arial" pitchFamily="34" charset="0"/>
            </a:endParaRPr>
          </a:p>
        </p:txBody>
      </p:sp>
      <p:grpSp>
        <p:nvGrpSpPr>
          <p:cNvPr id="3" name="Group 75"/>
          <p:cNvGrpSpPr>
            <a:grpSpLocks/>
          </p:cNvGrpSpPr>
          <p:nvPr/>
        </p:nvGrpSpPr>
        <p:grpSpPr bwMode="auto">
          <a:xfrm rot="17743598">
            <a:off x="1120200" y="-1122958"/>
            <a:ext cx="2453571" cy="4321124"/>
            <a:chOff x="2832" y="1665"/>
            <a:chExt cx="1200" cy="2153"/>
          </a:xfrm>
        </p:grpSpPr>
        <p:grpSp>
          <p:nvGrpSpPr>
            <p:cNvPr id="4" name="Group 76"/>
            <p:cNvGrpSpPr>
              <a:grpSpLocks/>
            </p:cNvGrpSpPr>
            <p:nvPr/>
          </p:nvGrpSpPr>
          <p:grpSpPr bwMode="auto">
            <a:xfrm rot="3877067">
              <a:off x="2936" y="2723"/>
              <a:ext cx="1577" cy="614"/>
              <a:chOff x="2290" y="2725"/>
              <a:chExt cx="1832" cy="713"/>
            </a:xfrm>
          </p:grpSpPr>
          <p:grpSp>
            <p:nvGrpSpPr>
              <p:cNvPr id="17" name="Group 77"/>
              <p:cNvGrpSpPr>
                <a:grpSpLocks/>
              </p:cNvGrpSpPr>
              <p:nvPr/>
            </p:nvGrpSpPr>
            <p:grpSpPr bwMode="auto">
              <a:xfrm>
                <a:off x="2290" y="3030"/>
                <a:ext cx="1832" cy="408"/>
                <a:chOff x="2290" y="3030"/>
                <a:chExt cx="1832" cy="408"/>
              </a:xfrm>
            </p:grpSpPr>
            <p:sp>
              <p:nvSpPr>
                <p:cNvPr id="21" name="Freeform 78"/>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22" name="Freeform 79"/>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nvGrpSpPr>
              <p:cNvPr id="18" name="Group 80"/>
              <p:cNvGrpSpPr>
                <a:grpSpLocks/>
              </p:cNvGrpSpPr>
              <p:nvPr/>
            </p:nvGrpSpPr>
            <p:grpSpPr bwMode="auto">
              <a:xfrm flipV="1">
                <a:off x="2290" y="2725"/>
                <a:ext cx="1406" cy="313"/>
                <a:chOff x="2290" y="3030"/>
                <a:chExt cx="1832" cy="408"/>
              </a:xfrm>
            </p:grpSpPr>
            <p:sp>
              <p:nvSpPr>
                <p:cNvPr id="19" name="Freeform 8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20" name="Freeform 8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sp>
          <p:nvSpPr>
            <p:cNvPr id="5" name="Text Box 83"/>
            <p:cNvSpPr txBox="1">
              <a:spLocks noChangeArrowheads="1"/>
            </p:cNvSpPr>
            <p:nvPr/>
          </p:nvSpPr>
          <p:spPr bwMode="gray">
            <a:xfrm rot="3925970">
              <a:off x="3109" y="3026"/>
              <a:ext cx="10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ar-SA" sz="2000" b="1" dirty="0" smtClean="0">
                  <a:solidFill>
                    <a:srgbClr val="FFFFFF"/>
                  </a:solidFill>
                </a:rPr>
                <a:t>الغزارة أو السيادة</a:t>
              </a:r>
              <a:endParaRPr lang="en-US" sz="2000" b="1" dirty="0" smtClean="0">
                <a:solidFill>
                  <a:srgbClr val="FFFFFF"/>
                </a:solidFill>
              </a:endParaRPr>
            </a:p>
          </p:txBody>
        </p:sp>
        <p:sp>
          <p:nvSpPr>
            <p:cNvPr id="6" name="Text Box 84"/>
            <p:cNvSpPr txBox="1">
              <a:spLocks noChangeArrowheads="1"/>
            </p:cNvSpPr>
            <p:nvPr/>
          </p:nvSpPr>
          <p:spPr bwMode="gray">
            <a:xfrm rot="3925970">
              <a:off x="3423" y="2783"/>
              <a:ext cx="76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400" b="1" dirty="0" smtClean="0">
                  <a:solidFill>
                    <a:srgbClr val="FFFFFF"/>
                  </a:solidFill>
                </a:rPr>
                <a:t>Abundance:</a:t>
              </a:r>
            </a:p>
          </p:txBody>
        </p:sp>
        <p:sp>
          <p:nvSpPr>
            <p:cNvPr id="7" name="Oval 8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8" name="Oval 8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9" name="Oval 8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10" name="Oval 8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11" name="Oval 8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grpSp>
          <p:nvGrpSpPr>
            <p:cNvPr id="12" name="Group 90"/>
            <p:cNvGrpSpPr>
              <a:grpSpLocks/>
            </p:cNvGrpSpPr>
            <p:nvPr/>
          </p:nvGrpSpPr>
          <p:grpSpPr bwMode="auto">
            <a:xfrm>
              <a:off x="2943" y="1775"/>
              <a:ext cx="687" cy="697"/>
              <a:chOff x="4166" y="1706"/>
              <a:chExt cx="1252" cy="1252"/>
            </a:xfrm>
          </p:grpSpPr>
          <p:sp>
            <p:nvSpPr>
              <p:cNvPr id="13" name="Oval 9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14" name="Oval 9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15" name="Oval 9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16" name="Oval 94"/>
              <p:cNvSpPr>
                <a:spLocks noChangeArrowheads="1"/>
              </p:cNvSpPr>
              <p:nvPr/>
            </p:nvSpPr>
            <p:spPr bwMode="gray">
              <a:xfrm rot="20056402">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en-US" sz="3600" b="1" dirty="0" smtClean="0">
                    <a:solidFill>
                      <a:schemeClr val="tx2">
                        <a:lumMod val="50000"/>
                      </a:schemeClr>
                    </a:solidFill>
                  </a:rPr>
                  <a:t>2</a:t>
                </a:r>
                <a:endParaRPr lang="ar-SA" sz="3600" b="1" dirty="0">
                  <a:solidFill>
                    <a:schemeClr val="tx2">
                      <a:lumMod val="50000"/>
                    </a:schemeClr>
                  </a:solidFill>
                </a:endParaRPr>
              </a:p>
            </p:txBody>
          </p:sp>
        </p:grpSp>
      </p:grpSp>
      <p:grpSp>
        <p:nvGrpSpPr>
          <p:cNvPr id="26" name="Group 9"/>
          <p:cNvGrpSpPr>
            <a:grpSpLocks/>
          </p:cNvGrpSpPr>
          <p:nvPr/>
        </p:nvGrpSpPr>
        <p:grpSpPr bwMode="auto">
          <a:xfrm>
            <a:off x="65509" y="3125104"/>
            <a:ext cx="1554163" cy="704850"/>
            <a:chOff x="657" y="2893"/>
            <a:chExt cx="1032" cy="590"/>
          </a:xfrm>
        </p:grpSpPr>
        <p:sp>
          <p:nvSpPr>
            <p:cNvPr id="27" name="AutoShape 10"/>
            <p:cNvSpPr>
              <a:spLocks noChangeArrowheads="1"/>
            </p:cNvSpPr>
            <p:nvPr/>
          </p:nvSpPr>
          <p:spPr bwMode="gray">
            <a:xfrm>
              <a:off x="657" y="2893"/>
              <a:ext cx="1031" cy="590"/>
            </a:xfrm>
            <a:prstGeom prst="roundRect">
              <a:avLst>
                <a:gd name="adj" fmla="val 12736"/>
              </a:avLst>
            </a:prstGeom>
            <a:gradFill rotWithShape="1">
              <a:gsLst>
                <a:gs pos="0">
                  <a:schemeClr val="accent1">
                    <a:gamma/>
                    <a:shade val="85882"/>
                    <a:invGamma/>
                  </a:schemeClr>
                </a:gs>
                <a:gs pos="100000">
                  <a:schemeClr val="accent1"/>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ar-SA"/>
            </a:p>
          </p:txBody>
        </p:sp>
        <p:sp>
          <p:nvSpPr>
            <p:cNvPr id="28" name="AutoShape 11"/>
            <p:cNvSpPr>
              <a:spLocks noChangeArrowheads="1"/>
            </p:cNvSpPr>
            <p:nvPr/>
          </p:nvSpPr>
          <p:spPr bwMode="gray">
            <a:xfrm>
              <a:off x="658" y="2894"/>
              <a:ext cx="1031" cy="236"/>
            </a:xfrm>
            <a:prstGeom prst="roundRect">
              <a:avLst>
                <a:gd name="adj" fmla="val 30769"/>
              </a:avLst>
            </a:prstGeom>
            <a:gradFill rotWithShape="1">
              <a:gsLst>
                <a:gs pos="0">
                  <a:schemeClr val="accent1"/>
                </a:gs>
                <a:gs pos="100000">
                  <a:schemeClr val="accent1">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29" name="Group 9"/>
          <p:cNvGrpSpPr>
            <a:grpSpLocks/>
          </p:cNvGrpSpPr>
          <p:nvPr/>
        </p:nvGrpSpPr>
        <p:grpSpPr bwMode="auto">
          <a:xfrm>
            <a:off x="4743021" y="3920484"/>
            <a:ext cx="1554163" cy="704850"/>
            <a:chOff x="657" y="2893"/>
            <a:chExt cx="1032" cy="590"/>
          </a:xfrm>
        </p:grpSpPr>
        <p:sp>
          <p:nvSpPr>
            <p:cNvPr id="30" name="AutoShape 10"/>
            <p:cNvSpPr>
              <a:spLocks noChangeArrowheads="1"/>
            </p:cNvSpPr>
            <p:nvPr/>
          </p:nvSpPr>
          <p:spPr bwMode="gray">
            <a:xfrm>
              <a:off x="657" y="2893"/>
              <a:ext cx="1031" cy="590"/>
            </a:xfrm>
            <a:prstGeom prst="roundRect">
              <a:avLst>
                <a:gd name="adj" fmla="val 12736"/>
              </a:avLst>
            </a:prstGeom>
            <a:gradFill rotWithShape="1">
              <a:gsLst>
                <a:gs pos="0">
                  <a:schemeClr val="accent1">
                    <a:gamma/>
                    <a:shade val="85882"/>
                    <a:invGamma/>
                  </a:schemeClr>
                </a:gs>
                <a:gs pos="100000">
                  <a:schemeClr val="accent1"/>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ar-SA"/>
            </a:p>
          </p:txBody>
        </p:sp>
        <p:sp>
          <p:nvSpPr>
            <p:cNvPr id="31" name="AutoShape 11"/>
            <p:cNvSpPr>
              <a:spLocks noChangeArrowheads="1"/>
            </p:cNvSpPr>
            <p:nvPr/>
          </p:nvSpPr>
          <p:spPr bwMode="gray">
            <a:xfrm>
              <a:off x="658" y="2894"/>
              <a:ext cx="1031" cy="236"/>
            </a:xfrm>
            <a:prstGeom prst="roundRect">
              <a:avLst>
                <a:gd name="adj" fmla="val 30769"/>
              </a:avLst>
            </a:prstGeom>
            <a:gradFill rotWithShape="1">
              <a:gsLst>
                <a:gs pos="0">
                  <a:schemeClr val="accent1"/>
                </a:gs>
                <a:gs pos="100000">
                  <a:schemeClr val="accent1">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2" name="Group 9"/>
          <p:cNvGrpSpPr>
            <a:grpSpLocks/>
          </p:cNvGrpSpPr>
          <p:nvPr/>
        </p:nvGrpSpPr>
        <p:grpSpPr bwMode="auto">
          <a:xfrm>
            <a:off x="3175434" y="3668467"/>
            <a:ext cx="1554163" cy="704850"/>
            <a:chOff x="657" y="2893"/>
            <a:chExt cx="1032" cy="590"/>
          </a:xfrm>
        </p:grpSpPr>
        <p:sp>
          <p:nvSpPr>
            <p:cNvPr id="33" name="AutoShape 10"/>
            <p:cNvSpPr>
              <a:spLocks noChangeArrowheads="1"/>
            </p:cNvSpPr>
            <p:nvPr/>
          </p:nvSpPr>
          <p:spPr bwMode="gray">
            <a:xfrm>
              <a:off x="657" y="2893"/>
              <a:ext cx="1031" cy="590"/>
            </a:xfrm>
            <a:prstGeom prst="roundRect">
              <a:avLst>
                <a:gd name="adj" fmla="val 12736"/>
              </a:avLst>
            </a:prstGeom>
            <a:gradFill rotWithShape="1">
              <a:gsLst>
                <a:gs pos="0">
                  <a:schemeClr val="accent1">
                    <a:gamma/>
                    <a:shade val="85882"/>
                    <a:invGamma/>
                  </a:schemeClr>
                </a:gs>
                <a:gs pos="100000">
                  <a:schemeClr val="accent1"/>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ar-SA"/>
            </a:p>
          </p:txBody>
        </p:sp>
        <p:sp>
          <p:nvSpPr>
            <p:cNvPr id="34" name="AutoShape 11"/>
            <p:cNvSpPr>
              <a:spLocks noChangeArrowheads="1"/>
            </p:cNvSpPr>
            <p:nvPr/>
          </p:nvSpPr>
          <p:spPr bwMode="gray">
            <a:xfrm>
              <a:off x="658" y="2894"/>
              <a:ext cx="1031" cy="236"/>
            </a:xfrm>
            <a:prstGeom prst="roundRect">
              <a:avLst>
                <a:gd name="adj" fmla="val 30769"/>
              </a:avLst>
            </a:prstGeom>
            <a:gradFill rotWithShape="1">
              <a:gsLst>
                <a:gs pos="0">
                  <a:schemeClr val="accent1"/>
                </a:gs>
                <a:gs pos="100000">
                  <a:schemeClr val="accent1">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5" name="Group 9"/>
          <p:cNvGrpSpPr>
            <a:grpSpLocks/>
          </p:cNvGrpSpPr>
          <p:nvPr/>
        </p:nvGrpSpPr>
        <p:grpSpPr bwMode="auto">
          <a:xfrm>
            <a:off x="1622777" y="3316042"/>
            <a:ext cx="1554163" cy="704850"/>
            <a:chOff x="657" y="2893"/>
            <a:chExt cx="1032" cy="590"/>
          </a:xfrm>
        </p:grpSpPr>
        <p:sp>
          <p:nvSpPr>
            <p:cNvPr id="36" name="AutoShape 10"/>
            <p:cNvSpPr>
              <a:spLocks noChangeArrowheads="1"/>
            </p:cNvSpPr>
            <p:nvPr/>
          </p:nvSpPr>
          <p:spPr bwMode="gray">
            <a:xfrm>
              <a:off x="657" y="2893"/>
              <a:ext cx="1031" cy="590"/>
            </a:xfrm>
            <a:prstGeom prst="roundRect">
              <a:avLst>
                <a:gd name="adj" fmla="val 12736"/>
              </a:avLst>
            </a:prstGeom>
            <a:gradFill rotWithShape="1">
              <a:gsLst>
                <a:gs pos="0">
                  <a:schemeClr val="accent1">
                    <a:gamma/>
                    <a:shade val="85882"/>
                    <a:invGamma/>
                  </a:schemeClr>
                </a:gs>
                <a:gs pos="100000">
                  <a:schemeClr val="accent1"/>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ar-SA"/>
            </a:p>
          </p:txBody>
        </p:sp>
        <p:sp>
          <p:nvSpPr>
            <p:cNvPr id="37" name="AutoShape 11"/>
            <p:cNvSpPr>
              <a:spLocks noChangeArrowheads="1"/>
            </p:cNvSpPr>
            <p:nvPr/>
          </p:nvSpPr>
          <p:spPr bwMode="gray">
            <a:xfrm>
              <a:off x="658" y="2894"/>
              <a:ext cx="1031" cy="236"/>
            </a:xfrm>
            <a:prstGeom prst="roundRect">
              <a:avLst>
                <a:gd name="adj" fmla="val 30769"/>
              </a:avLst>
            </a:prstGeom>
            <a:gradFill rotWithShape="1">
              <a:gsLst>
                <a:gs pos="0">
                  <a:schemeClr val="accent1"/>
                </a:gs>
                <a:gs pos="100000">
                  <a:schemeClr val="accent1">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38" name="Group 9"/>
          <p:cNvGrpSpPr>
            <a:grpSpLocks/>
          </p:cNvGrpSpPr>
          <p:nvPr/>
        </p:nvGrpSpPr>
        <p:grpSpPr bwMode="auto">
          <a:xfrm>
            <a:off x="6316744" y="4262116"/>
            <a:ext cx="1243666" cy="704850"/>
            <a:chOff x="657" y="2893"/>
            <a:chExt cx="1032" cy="590"/>
          </a:xfrm>
        </p:grpSpPr>
        <p:sp>
          <p:nvSpPr>
            <p:cNvPr id="39" name="AutoShape 10"/>
            <p:cNvSpPr>
              <a:spLocks noChangeArrowheads="1"/>
            </p:cNvSpPr>
            <p:nvPr/>
          </p:nvSpPr>
          <p:spPr bwMode="gray">
            <a:xfrm>
              <a:off x="657" y="2893"/>
              <a:ext cx="1031" cy="590"/>
            </a:xfrm>
            <a:prstGeom prst="roundRect">
              <a:avLst>
                <a:gd name="adj" fmla="val 12736"/>
              </a:avLst>
            </a:prstGeom>
            <a:gradFill rotWithShape="1">
              <a:gsLst>
                <a:gs pos="0">
                  <a:schemeClr val="accent1">
                    <a:gamma/>
                    <a:shade val="85882"/>
                    <a:invGamma/>
                  </a:schemeClr>
                </a:gs>
                <a:gs pos="100000">
                  <a:schemeClr val="accent1"/>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ar-SA"/>
            </a:p>
          </p:txBody>
        </p:sp>
        <p:sp>
          <p:nvSpPr>
            <p:cNvPr id="40" name="AutoShape 11"/>
            <p:cNvSpPr>
              <a:spLocks noChangeArrowheads="1"/>
            </p:cNvSpPr>
            <p:nvPr/>
          </p:nvSpPr>
          <p:spPr bwMode="gray">
            <a:xfrm>
              <a:off x="658" y="2894"/>
              <a:ext cx="1031" cy="236"/>
            </a:xfrm>
            <a:prstGeom prst="roundRect">
              <a:avLst>
                <a:gd name="adj" fmla="val 30769"/>
              </a:avLst>
            </a:prstGeom>
            <a:gradFill rotWithShape="1">
              <a:gsLst>
                <a:gs pos="0">
                  <a:schemeClr val="accent1"/>
                </a:gs>
                <a:gs pos="100000">
                  <a:schemeClr val="accent1">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41" name="Group 9"/>
          <p:cNvGrpSpPr>
            <a:grpSpLocks/>
          </p:cNvGrpSpPr>
          <p:nvPr/>
        </p:nvGrpSpPr>
        <p:grpSpPr bwMode="auto">
          <a:xfrm>
            <a:off x="7738461" y="4320336"/>
            <a:ext cx="1246264" cy="704850"/>
            <a:chOff x="657" y="2893"/>
            <a:chExt cx="1032" cy="590"/>
          </a:xfrm>
        </p:grpSpPr>
        <p:sp>
          <p:nvSpPr>
            <p:cNvPr id="42" name="AutoShape 10"/>
            <p:cNvSpPr>
              <a:spLocks noChangeArrowheads="1"/>
            </p:cNvSpPr>
            <p:nvPr/>
          </p:nvSpPr>
          <p:spPr bwMode="gray">
            <a:xfrm>
              <a:off x="657" y="2893"/>
              <a:ext cx="1031" cy="590"/>
            </a:xfrm>
            <a:prstGeom prst="roundRect">
              <a:avLst>
                <a:gd name="adj" fmla="val 12736"/>
              </a:avLst>
            </a:prstGeom>
            <a:gradFill rotWithShape="1">
              <a:gsLst>
                <a:gs pos="0">
                  <a:schemeClr val="accent1">
                    <a:gamma/>
                    <a:shade val="85882"/>
                    <a:invGamma/>
                  </a:schemeClr>
                </a:gs>
                <a:gs pos="100000">
                  <a:schemeClr val="accent1"/>
                </a:gs>
              </a:gsLst>
              <a:lin ang="5400000" scaled="1"/>
            </a:gradFill>
            <a:ln>
              <a:noFill/>
            </a:ln>
            <a:effectLst>
              <a:outerShdw dist="17961" dir="2700000" algn="ctr" rotWithShape="0">
                <a:srgbClr val="080808">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ar-SA"/>
            </a:p>
          </p:txBody>
        </p:sp>
        <p:sp>
          <p:nvSpPr>
            <p:cNvPr id="43" name="AutoShape 11"/>
            <p:cNvSpPr>
              <a:spLocks noChangeArrowheads="1"/>
            </p:cNvSpPr>
            <p:nvPr/>
          </p:nvSpPr>
          <p:spPr bwMode="gray">
            <a:xfrm>
              <a:off x="658" y="2894"/>
              <a:ext cx="1031" cy="236"/>
            </a:xfrm>
            <a:prstGeom prst="roundRect">
              <a:avLst>
                <a:gd name="adj" fmla="val 30769"/>
              </a:avLst>
            </a:prstGeom>
            <a:gradFill rotWithShape="1">
              <a:gsLst>
                <a:gs pos="0">
                  <a:schemeClr val="accent1"/>
                </a:gs>
                <a:gs pos="100000">
                  <a:schemeClr val="accent1">
                    <a:gamma/>
                    <a:tint val="69412"/>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24" name="مستطيل 23"/>
          <p:cNvSpPr/>
          <p:nvPr/>
        </p:nvSpPr>
        <p:spPr>
          <a:xfrm>
            <a:off x="209954" y="3283939"/>
            <a:ext cx="1120821" cy="523220"/>
          </a:xfrm>
          <a:prstGeom prst="rect">
            <a:avLst/>
          </a:prstGeom>
        </p:spPr>
        <p:txBody>
          <a:bodyPr wrap="none">
            <a:spAutoFit/>
          </a:bodyPr>
          <a:lstStyle/>
          <a:p>
            <a:r>
              <a:rPr lang="ar-SA" sz="2800" b="1" dirty="0" smtClean="0">
                <a:solidFill>
                  <a:schemeClr val="tx2">
                    <a:lumMod val="50000"/>
                  </a:schemeClr>
                </a:solidFill>
              </a:rPr>
              <a:t>5=سائد</a:t>
            </a:r>
            <a:endParaRPr lang="ar-SA" sz="2800" b="1" dirty="0">
              <a:solidFill>
                <a:schemeClr val="tx2">
                  <a:lumMod val="50000"/>
                </a:schemeClr>
              </a:solidFill>
            </a:endParaRPr>
          </a:p>
        </p:txBody>
      </p:sp>
      <p:sp>
        <p:nvSpPr>
          <p:cNvPr id="44" name="مستطيل 43"/>
          <p:cNvSpPr/>
          <p:nvPr/>
        </p:nvSpPr>
        <p:spPr>
          <a:xfrm>
            <a:off x="1799421" y="3442013"/>
            <a:ext cx="1199367" cy="523220"/>
          </a:xfrm>
          <a:prstGeom prst="rect">
            <a:avLst/>
          </a:prstGeom>
        </p:spPr>
        <p:txBody>
          <a:bodyPr wrap="none">
            <a:spAutoFit/>
          </a:bodyPr>
          <a:lstStyle/>
          <a:p>
            <a:r>
              <a:rPr lang="ar-SA" sz="2800" b="1" dirty="0" smtClean="0">
                <a:solidFill>
                  <a:schemeClr val="tx2">
                    <a:lumMod val="50000"/>
                  </a:schemeClr>
                </a:solidFill>
              </a:rPr>
              <a:t>غزير=4</a:t>
            </a:r>
          </a:p>
        </p:txBody>
      </p:sp>
      <p:sp>
        <p:nvSpPr>
          <p:cNvPr id="45" name="مستطيل 44"/>
          <p:cNvSpPr/>
          <p:nvPr/>
        </p:nvSpPr>
        <p:spPr>
          <a:xfrm>
            <a:off x="3234172" y="3877983"/>
            <a:ext cx="1314784" cy="523220"/>
          </a:xfrm>
          <a:prstGeom prst="rect">
            <a:avLst/>
          </a:prstGeom>
        </p:spPr>
        <p:txBody>
          <a:bodyPr wrap="none">
            <a:spAutoFit/>
          </a:bodyPr>
          <a:lstStyle/>
          <a:p>
            <a:r>
              <a:rPr lang="ar-SA" sz="2800" b="1" dirty="0" smtClean="0">
                <a:solidFill>
                  <a:schemeClr val="tx2">
                    <a:lumMod val="50000"/>
                  </a:schemeClr>
                </a:solidFill>
              </a:rPr>
              <a:t>منتشر=3</a:t>
            </a:r>
          </a:p>
        </p:txBody>
      </p:sp>
      <p:sp>
        <p:nvSpPr>
          <p:cNvPr id="46" name="مستطيل 45"/>
          <p:cNvSpPr/>
          <p:nvPr/>
        </p:nvSpPr>
        <p:spPr>
          <a:xfrm>
            <a:off x="4804250" y="4057647"/>
            <a:ext cx="1430200" cy="523220"/>
          </a:xfrm>
          <a:prstGeom prst="rect">
            <a:avLst/>
          </a:prstGeom>
        </p:spPr>
        <p:txBody>
          <a:bodyPr wrap="none">
            <a:spAutoFit/>
          </a:bodyPr>
          <a:lstStyle/>
          <a:p>
            <a:r>
              <a:rPr lang="ar-SA" sz="2800" b="1" dirty="0" smtClean="0">
                <a:solidFill>
                  <a:schemeClr val="tx2">
                    <a:lumMod val="50000"/>
                  </a:schemeClr>
                </a:solidFill>
              </a:rPr>
              <a:t>عرضي=2</a:t>
            </a:r>
          </a:p>
        </p:txBody>
      </p:sp>
      <p:sp>
        <p:nvSpPr>
          <p:cNvPr id="47" name="مستطيل 46"/>
          <p:cNvSpPr/>
          <p:nvPr/>
        </p:nvSpPr>
        <p:spPr>
          <a:xfrm>
            <a:off x="6628745" y="4441468"/>
            <a:ext cx="931665" cy="461665"/>
          </a:xfrm>
          <a:prstGeom prst="rect">
            <a:avLst/>
          </a:prstGeom>
        </p:spPr>
        <p:txBody>
          <a:bodyPr wrap="none">
            <a:spAutoFit/>
          </a:bodyPr>
          <a:lstStyle/>
          <a:p>
            <a:r>
              <a:rPr lang="ar-SA" sz="2400" b="1" dirty="0" smtClean="0">
                <a:solidFill>
                  <a:schemeClr val="tx2">
                    <a:lumMod val="50000"/>
                  </a:schemeClr>
                </a:solidFill>
              </a:rPr>
              <a:t>نادر=1</a:t>
            </a:r>
          </a:p>
        </p:txBody>
      </p:sp>
      <p:sp>
        <p:nvSpPr>
          <p:cNvPr id="48" name="مستطيل 47"/>
          <p:cNvSpPr/>
          <p:nvPr/>
        </p:nvSpPr>
        <p:spPr>
          <a:xfrm>
            <a:off x="7819342" y="4526533"/>
            <a:ext cx="1061509" cy="369332"/>
          </a:xfrm>
          <a:prstGeom prst="rect">
            <a:avLst/>
          </a:prstGeom>
        </p:spPr>
        <p:txBody>
          <a:bodyPr wrap="none">
            <a:spAutoFit/>
          </a:bodyPr>
          <a:lstStyle/>
          <a:p>
            <a:r>
              <a:rPr lang="ar-SA" b="1" dirty="0" smtClean="0">
                <a:solidFill>
                  <a:schemeClr val="tx2">
                    <a:lumMod val="50000"/>
                  </a:schemeClr>
                </a:solidFill>
              </a:rPr>
              <a:t>نادر جدا=+</a:t>
            </a:r>
            <a:endParaRPr lang="ar-SA" b="1" dirty="0">
              <a:solidFill>
                <a:schemeClr val="tx2">
                  <a:lumMod val="50000"/>
                </a:schemeClr>
              </a:solidFill>
            </a:endParaRPr>
          </a:p>
        </p:txBody>
      </p:sp>
    </p:spTree>
    <p:extLst>
      <p:ext uri="{BB962C8B-B14F-4D97-AF65-F5344CB8AC3E}">
        <p14:creationId xmlns:p14="http://schemas.microsoft.com/office/powerpoint/2010/main" val="659623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62734" y="1481937"/>
            <a:ext cx="885392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cs typeface="Arial" pitchFamily="34" charset="0"/>
              </a:rPr>
              <a:t> </a:t>
            </a:r>
            <a:r>
              <a:rPr kumimoji="0" lang="ar-SA" sz="2400" b="1" i="0" u="none" strike="noStrike" cap="none" normalizeH="0" baseline="0" dirty="0" smtClean="0">
                <a:ln>
                  <a:noFill/>
                </a:ln>
                <a:solidFill>
                  <a:schemeClr val="tx2">
                    <a:lumMod val="50000"/>
                  </a:schemeClr>
                </a:solidFill>
                <a:effectLst/>
                <a:latin typeface="Calibri" pitchFamily="34" charset="0"/>
                <a:ea typeface="Calibri" pitchFamily="34" charset="0"/>
                <a:cs typeface="Arial" pitchFamily="34" charset="0"/>
              </a:rPr>
              <a:t>هي </a:t>
            </a:r>
            <a:r>
              <a:rPr lang="ar-SA" sz="2400" b="1" dirty="0">
                <a:solidFill>
                  <a:schemeClr val="tx2">
                    <a:lumMod val="50000"/>
                  </a:schemeClr>
                </a:solidFill>
                <a:cs typeface="Arial" pitchFamily="34" charset="0"/>
              </a:rPr>
              <a:t>المساحة التي تغطيها النباتات المفردة أو أفراد النوع الواحد أو كل الأنواع النباتية في المجتمع </a:t>
            </a:r>
            <a:r>
              <a:rPr lang="ar-SA" sz="2400" b="1" dirty="0" smtClean="0">
                <a:solidFill>
                  <a:schemeClr val="tx2">
                    <a:lumMod val="50000"/>
                  </a:schemeClr>
                </a:solidFill>
                <a:cs typeface="Arial" pitchFamily="34" charset="0"/>
              </a:rPr>
              <a:t>النباتي.</a:t>
            </a:r>
          </a:p>
          <a:p>
            <a:pPr algn="r" rtl="1"/>
            <a:r>
              <a:rPr lang="ar-SA" sz="2400" b="1" dirty="0">
                <a:cs typeface="Arial" pitchFamily="34" charset="0"/>
              </a:rPr>
              <a:t>ويعبر عنها بنسبة مئوية من </a:t>
            </a:r>
            <a:r>
              <a:rPr lang="ar-SA" sz="2400" b="1" dirty="0">
                <a:solidFill>
                  <a:schemeClr val="accent3">
                    <a:lumMod val="75000"/>
                  </a:schemeClr>
                </a:solidFill>
                <a:cs typeface="Arial" pitchFamily="34" charset="0"/>
              </a:rPr>
              <a:t>مساحة المجتمع النباتي </a:t>
            </a:r>
            <a:r>
              <a:rPr lang="ar-SA" sz="2400" b="1" dirty="0">
                <a:solidFill>
                  <a:srgbClr val="000000"/>
                </a:solidFill>
                <a:cs typeface="Arial" pitchFamily="34" charset="0"/>
              </a:rPr>
              <a:t>فالنسبة المئوية </a:t>
            </a:r>
            <a:r>
              <a:rPr lang="ar-SA" sz="2400" b="1" dirty="0">
                <a:solidFill>
                  <a:schemeClr val="accent3"/>
                </a:solidFill>
                <a:cs typeface="Arial" pitchFamily="34" charset="0"/>
              </a:rPr>
              <a:t>100% </a:t>
            </a:r>
            <a:r>
              <a:rPr lang="ar-SA" sz="2400" b="1" dirty="0">
                <a:cs typeface="Arial" pitchFamily="34" charset="0"/>
              </a:rPr>
              <a:t>تعني أن سطح التربة مغطى بشكل كامل والنسبة </a:t>
            </a:r>
            <a:r>
              <a:rPr lang="ar-SA" sz="2400" b="1" dirty="0">
                <a:solidFill>
                  <a:schemeClr val="accent3"/>
                </a:solidFill>
                <a:cs typeface="Arial" pitchFamily="34" charset="0"/>
              </a:rPr>
              <a:t>70% </a:t>
            </a:r>
            <a:r>
              <a:rPr lang="ar-SA" sz="2400" b="1" dirty="0">
                <a:cs typeface="Arial" pitchFamily="34" charset="0"/>
              </a:rPr>
              <a:t>تعني أن </a:t>
            </a:r>
            <a:r>
              <a:rPr lang="ar-SA" sz="2400" b="1" dirty="0">
                <a:solidFill>
                  <a:schemeClr val="accent3"/>
                </a:solidFill>
                <a:cs typeface="Arial" pitchFamily="34" charset="0"/>
              </a:rPr>
              <a:t>30% </a:t>
            </a:r>
            <a:r>
              <a:rPr lang="ar-SA" sz="2400" b="1" dirty="0">
                <a:cs typeface="Arial" pitchFamily="34" charset="0"/>
              </a:rPr>
              <a:t>من سطح التربة غير مغطى بالنباتات إذا نظرنا له من الأعلى</a:t>
            </a:r>
            <a:r>
              <a:rPr lang="ar-SA" sz="2400" b="1" dirty="0" smtClean="0">
                <a:cs typeface="Arial" pitchFamily="34" charset="0"/>
              </a:rPr>
              <a:t>.</a:t>
            </a:r>
          </a:p>
          <a:p>
            <a:pPr lvl="0" algn="r" rtl="1"/>
            <a:r>
              <a:rPr lang="ar-SA" sz="2400" b="1" dirty="0">
                <a:solidFill>
                  <a:srgbClr val="FF0000"/>
                </a:solidFill>
                <a:cs typeface="Arial" pitchFamily="34" charset="0"/>
              </a:rPr>
              <a:t>وهناك تغطية نباتية كلية </a:t>
            </a:r>
            <a:r>
              <a:rPr lang="ar-SA" sz="2400" b="1" dirty="0">
                <a:cs typeface="Arial" pitchFamily="34" charset="0"/>
              </a:rPr>
              <a:t>: </a:t>
            </a:r>
            <a:r>
              <a:rPr lang="ar-SA" sz="2400" b="1" dirty="0">
                <a:solidFill>
                  <a:schemeClr val="accent2">
                    <a:lumMod val="50000"/>
                  </a:schemeClr>
                </a:solidFill>
                <a:cs typeface="Arial" pitchFamily="34" charset="0"/>
              </a:rPr>
              <a:t>تشمل كل الغطاء النباتي في المجتمع</a:t>
            </a:r>
          </a:p>
          <a:p>
            <a:pPr algn="r" rtl="1"/>
            <a:r>
              <a:rPr lang="ar-SA" sz="2400" b="1" dirty="0">
                <a:solidFill>
                  <a:srgbClr val="FF0000"/>
                </a:solidFill>
                <a:cs typeface="Arial" pitchFamily="34" charset="0"/>
              </a:rPr>
              <a:t>وتغطية نباتية جزئية </a:t>
            </a:r>
            <a:r>
              <a:rPr lang="ar-SA" sz="2400" b="1" dirty="0">
                <a:cs typeface="Arial" pitchFamily="34" charset="0"/>
              </a:rPr>
              <a:t>: </a:t>
            </a:r>
            <a:r>
              <a:rPr lang="ar-SA" sz="2400" b="1" dirty="0">
                <a:solidFill>
                  <a:schemeClr val="accent2">
                    <a:lumMod val="50000"/>
                  </a:schemeClr>
                </a:solidFill>
                <a:cs typeface="Arial" pitchFamily="34" charset="0"/>
              </a:rPr>
              <a:t>وتعني لكل نوع نباتي في المجتمع</a:t>
            </a:r>
          </a:p>
          <a:p>
            <a:pPr algn="r" rtl="1"/>
            <a:endParaRPr lang="ar-SA" sz="2400" b="1" dirty="0" smtClean="0">
              <a:cs typeface="Arial" pitchFamily="34" charset="0"/>
            </a:endParaRPr>
          </a:p>
          <a:p>
            <a:pPr lvl="0" rtl="1"/>
            <a:r>
              <a:rPr lang="ar-SA" sz="2000" b="1" dirty="0" smtClean="0">
                <a:solidFill>
                  <a:schemeClr val="accent2">
                    <a:lumMod val="75000"/>
                  </a:schemeClr>
                </a:solidFill>
                <a:cs typeface="Arial" pitchFamily="34" charset="0"/>
              </a:rPr>
              <a:t>التغطية الجزيئية </a:t>
            </a:r>
            <a:r>
              <a:rPr lang="ar-SA" sz="2000" b="1" dirty="0">
                <a:solidFill>
                  <a:schemeClr val="accent2">
                    <a:lumMod val="75000"/>
                  </a:schemeClr>
                </a:solidFill>
                <a:cs typeface="Arial" pitchFamily="34" charset="0"/>
              </a:rPr>
              <a:t>= </a:t>
            </a:r>
            <a:r>
              <a:rPr lang="ar-SA" sz="2000" b="1" dirty="0" smtClean="0">
                <a:solidFill>
                  <a:schemeClr val="accent2">
                    <a:lumMod val="75000"/>
                  </a:schemeClr>
                </a:solidFill>
                <a:cs typeface="Arial" pitchFamily="34" charset="0"/>
              </a:rPr>
              <a:t> </a:t>
            </a:r>
            <a:r>
              <a:rPr lang="ar-SA" sz="2000" b="1" u="sng" dirty="0" smtClean="0">
                <a:cs typeface="Arial" pitchFamily="34" charset="0"/>
              </a:rPr>
              <a:t>مساحه </a:t>
            </a:r>
            <a:r>
              <a:rPr lang="ar-SA" sz="2000" b="1" u="sng" dirty="0">
                <a:cs typeface="Arial" pitchFamily="34" charset="0"/>
              </a:rPr>
              <a:t>تغطيه النبات </a:t>
            </a:r>
            <a:r>
              <a:rPr lang="ar-SA" sz="2000" b="1" dirty="0">
                <a:cs typeface="Arial" pitchFamily="34" charset="0"/>
              </a:rPr>
              <a:t> </a:t>
            </a:r>
            <a:r>
              <a:rPr lang="ar-SA" sz="2000" b="1" dirty="0" smtClean="0">
                <a:cs typeface="Arial" pitchFamily="34" charset="0"/>
              </a:rPr>
              <a:t>   </a:t>
            </a:r>
            <a:r>
              <a:rPr lang="en-US" sz="2400" b="1" dirty="0">
                <a:cs typeface="Arial" pitchFamily="34" charset="0"/>
              </a:rPr>
              <a:t>X</a:t>
            </a:r>
            <a:r>
              <a:rPr lang="ar-SA" sz="2400" b="1" dirty="0" smtClean="0">
                <a:cs typeface="Arial" pitchFamily="34" charset="0"/>
              </a:rPr>
              <a:t>  </a:t>
            </a:r>
            <a:r>
              <a:rPr lang="ar-SA" sz="2400" b="1" dirty="0">
                <a:cs typeface="Arial" pitchFamily="34" charset="0"/>
              </a:rPr>
              <a:t>100 </a:t>
            </a:r>
            <a:r>
              <a:rPr lang="ar-SA" sz="2400" b="1" dirty="0" smtClean="0">
                <a:cs typeface="Arial" pitchFamily="34" charset="0"/>
              </a:rPr>
              <a:t>  </a:t>
            </a:r>
          </a:p>
          <a:p>
            <a:pPr rtl="1"/>
            <a:r>
              <a:rPr lang="ar-SA" sz="2000" b="1" dirty="0">
                <a:cs typeface="Arial" pitchFamily="34" charset="0"/>
              </a:rPr>
              <a:t>المساحة </a:t>
            </a:r>
            <a:r>
              <a:rPr lang="ar-SA" sz="2000" b="1" dirty="0" smtClean="0">
                <a:cs typeface="Arial" pitchFamily="34" charset="0"/>
              </a:rPr>
              <a:t>الكلية</a:t>
            </a:r>
          </a:p>
          <a:p>
            <a:pPr lvl="0" rtl="1"/>
            <a:r>
              <a:rPr lang="ar-SA" sz="2000" b="1" dirty="0" smtClean="0">
                <a:solidFill>
                  <a:schemeClr val="accent2">
                    <a:lumMod val="75000"/>
                  </a:schemeClr>
                </a:solidFill>
                <a:cs typeface="Arial" pitchFamily="34" charset="0"/>
              </a:rPr>
              <a:t>التغطية الكلية= </a:t>
            </a:r>
            <a:r>
              <a:rPr lang="ar-SA" sz="2000" b="1" dirty="0">
                <a:solidFill>
                  <a:schemeClr val="accent2">
                    <a:lumMod val="75000"/>
                  </a:schemeClr>
                </a:solidFill>
                <a:cs typeface="Arial" pitchFamily="34" charset="0"/>
              </a:rPr>
              <a:t>مجموع تغطيات النباتات </a:t>
            </a:r>
            <a:r>
              <a:rPr lang="ar-SA" sz="2000" b="1" dirty="0" smtClean="0">
                <a:solidFill>
                  <a:schemeClr val="accent2">
                    <a:lumMod val="75000"/>
                  </a:schemeClr>
                </a:solidFill>
                <a:cs typeface="Arial" pitchFamily="34" charset="0"/>
              </a:rPr>
              <a:t>.</a:t>
            </a:r>
          </a:p>
          <a:p>
            <a:pPr lvl="0" rtl="1"/>
            <a:endParaRPr lang="ar-SA" sz="2000" b="1" dirty="0" smtClean="0">
              <a:solidFill>
                <a:schemeClr val="accent2">
                  <a:lumMod val="75000"/>
                </a:schemeClr>
              </a:solidFill>
              <a:cs typeface="Arial" pitchFamily="34" charset="0"/>
            </a:endParaRPr>
          </a:p>
          <a:p>
            <a:pPr lvl="0" algn="r" rtl="1"/>
            <a:r>
              <a:rPr lang="ar-SA" sz="2000" b="1" dirty="0" smtClean="0">
                <a:solidFill>
                  <a:srgbClr val="7030A0"/>
                </a:solidFill>
                <a:cs typeface="Arial" pitchFamily="34" charset="0"/>
              </a:rPr>
              <a:t>هناك عدة طرق لدراسة مساحة التغطية مثل قياس المساحة التي تغطيها الاوراق والسيقان (تاج الشجره ) من الارض وتسمى المساحة القاعدية .</a:t>
            </a:r>
            <a:endParaRPr lang="ar-SA" sz="2000" b="1" dirty="0">
              <a:solidFill>
                <a:srgbClr val="7030A0"/>
              </a:solidFill>
              <a:cs typeface="Arial" pitchFamily="34" charset="0"/>
            </a:endParaRPr>
          </a:p>
          <a:p>
            <a:pPr rtl="1"/>
            <a:endParaRPr lang="ar-SA" sz="2400" b="1" dirty="0" smtClean="0">
              <a:cs typeface="Arial" pitchFamily="34" charset="0"/>
            </a:endParaRPr>
          </a:p>
          <a:p>
            <a:pPr rtl="1"/>
            <a:endParaRPr lang="ar-SA" sz="2400" b="1" dirty="0" smtClean="0">
              <a:cs typeface="Arial" pitchFamily="34" charset="0"/>
            </a:endParaRPr>
          </a:p>
        </p:txBody>
      </p:sp>
      <p:grpSp>
        <p:nvGrpSpPr>
          <p:cNvPr id="3" name="Group 75"/>
          <p:cNvGrpSpPr>
            <a:grpSpLocks/>
          </p:cNvGrpSpPr>
          <p:nvPr/>
        </p:nvGrpSpPr>
        <p:grpSpPr bwMode="auto">
          <a:xfrm rot="17743598">
            <a:off x="846921" y="-619161"/>
            <a:ext cx="1905000" cy="3417888"/>
            <a:chOff x="2832" y="1665"/>
            <a:chExt cx="1200" cy="2153"/>
          </a:xfrm>
        </p:grpSpPr>
        <p:grpSp>
          <p:nvGrpSpPr>
            <p:cNvPr id="4" name="Group 76"/>
            <p:cNvGrpSpPr>
              <a:grpSpLocks/>
            </p:cNvGrpSpPr>
            <p:nvPr/>
          </p:nvGrpSpPr>
          <p:grpSpPr bwMode="auto">
            <a:xfrm rot="3877067">
              <a:off x="2936" y="2723"/>
              <a:ext cx="1577" cy="614"/>
              <a:chOff x="2290" y="2725"/>
              <a:chExt cx="1832" cy="713"/>
            </a:xfrm>
          </p:grpSpPr>
          <p:grpSp>
            <p:nvGrpSpPr>
              <p:cNvPr id="17" name="Group 77"/>
              <p:cNvGrpSpPr>
                <a:grpSpLocks/>
              </p:cNvGrpSpPr>
              <p:nvPr/>
            </p:nvGrpSpPr>
            <p:grpSpPr bwMode="auto">
              <a:xfrm>
                <a:off x="2290" y="3030"/>
                <a:ext cx="1832" cy="408"/>
                <a:chOff x="2290" y="3030"/>
                <a:chExt cx="1832" cy="408"/>
              </a:xfrm>
            </p:grpSpPr>
            <p:sp>
              <p:nvSpPr>
                <p:cNvPr id="21" name="Freeform 78"/>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22" name="Freeform 79"/>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nvGrpSpPr>
              <p:cNvPr id="18" name="Group 80"/>
              <p:cNvGrpSpPr>
                <a:grpSpLocks/>
              </p:cNvGrpSpPr>
              <p:nvPr/>
            </p:nvGrpSpPr>
            <p:grpSpPr bwMode="auto">
              <a:xfrm flipV="1">
                <a:off x="2290" y="2725"/>
                <a:ext cx="1406" cy="313"/>
                <a:chOff x="2290" y="3030"/>
                <a:chExt cx="1832" cy="408"/>
              </a:xfrm>
            </p:grpSpPr>
            <p:sp>
              <p:nvSpPr>
                <p:cNvPr id="19" name="Freeform 8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20" name="Freeform 8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sp>
          <p:nvSpPr>
            <p:cNvPr id="5" name="Text Box 83"/>
            <p:cNvSpPr txBox="1">
              <a:spLocks noChangeArrowheads="1"/>
            </p:cNvSpPr>
            <p:nvPr/>
          </p:nvSpPr>
          <p:spPr bwMode="gray">
            <a:xfrm rot="3925970">
              <a:off x="3312" y="2988"/>
              <a:ext cx="63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ar-SA" sz="2800" b="1" dirty="0" smtClean="0">
                  <a:solidFill>
                    <a:srgbClr val="FFFFFF"/>
                  </a:solidFill>
                </a:rPr>
                <a:t>التغطية</a:t>
              </a:r>
              <a:endParaRPr lang="en-US" sz="2800" b="1" dirty="0" smtClean="0">
                <a:solidFill>
                  <a:srgbClr val="FFFFFF"/>
                </a:solidFill>
              </a:endParaRPr>
            </a:p>
          </p:txBody>
        </p:sp>
        <p:sp>
          <p:nvSpPr>
            <p:cNvPr id="6" name="Text Box 84"/>
            <p:cNvSpPr txBox="1">
              <a:spLocks noChangeArrowheads="1"/>
            </p:cNvSpPr>
            <p:nvPr/>
          </p:nvSpPr>
          <p:spPr bwMode="gray">
            <a:xfrm rot="3925970">
              <a:off x="3419" y="2783"/>
              <a:ext cx="77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400" b="1" dirty="0">
                  <a:solidFill>
                    <a:srgbClr val="FFFFFF"/>
                  </a:solidFill>
                </a:rPr>
                <a:t>Plant Cover </a:t>
              </a:r>
              <a:endParaRPr lang="en-US" sz="1400" b="1" dirty="0" smtClean="0">
                <a:solidFill>
                  <a:srgbClr val="FFFFFF"/>
                </a:solidFill>
              </a:endParaRPr>
            </a:p>
          </p:txBody>
        </p:sp>
        <p:sp>
          <p:nvSpPr>
            <p:cNvPr id="7" name="Oval 8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8" name="Oval 8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9" name="Oval 8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10" name="Oval 8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11" name="Oval 8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grpSp>
          <p:nvGrpSpPr>
            <p:cNvPr id="12" name="Group 90"/>
            <p:cNvGrpSpPr>
              <a:grpSpLocks/>
            </p:cNvGrpSpPr>
            <p:nvPr/>
          </p:nvGrpSpPr>
          <p:grpSpPr bwMode="auto">
            <a:xfrm>
              <a:off x="2943" y="1775"/>
              <a:ext cx="687" cy="697"/>
              <a:chOff x="4166" y="1706"/>
              <a:chExt cx="1252" cy="1252"/>
            </a:xfrm>
          </p:grpSpPr>
          <p:sp>
            <p:nvSpPr>
              <p:cNvPr id="13" name="Oval 9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14" name="Oval 9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15" name="Oval 9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16" name="Oval 94"/>
              <p:cNvSpPr>
                <a:spLocks noChangeArrowheads="1"/>
              </p:cNvSpPr>
              <p:nvPr/>
            </p:nvSpPr>
            <p:spPr bwMode="gray">
              <a:xfrm rot="20056402">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en-US" sz="3600" b="1" dirty="0" smtClean="0">
                    <a:solidFill>
                      <a:schemeClr val="tx2">
                        <a:lumMod val="50000"/>
                      </a:schemeClr>
                    </a:solidFill>
                  </a:rPr>
                  <a:t>3</a:t>
                </a:r>
                <a:endParaRPr lang="ar-SA" sz="3600" b="1" dirty="0">
                  <a:solidFill>
                    <a:schemeClr val="tx2">
                      <a:lumMod val="50000"/>
                    </a:schemeClr>
                  </a:solidFill>
                </a:endParaRPr>
              </a:p>
            </p:txBody>
          </p:sp>
        </p:grpSp>
      </p:grpSp>
    </p:spTree>
    <p:extLst>
      <p:ext uri="{BB962C8B-B14F-4D97-AF65-F5344CB8AC3E}">
        <p14:creationId xmlns:p14="http://schemas.microsoft.com/office/powerpoint/2010/main" val="322994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467544" y="332656"/>
            <a:ext cx="8172400" cy="6001643"/>
          </a:xfrm>
          <a:prstGeom prst="rect">
            <a:avLst/>
          </a:prstGeom>
        </p:spPr>
        <p:txBody>
          <a:bodyPr wrap="square">
            <a:spAutoFit/>
          </a:bodyPr>
          <a:lstStyle/>
          <a:p>
            <a:pPr algn="r" rtl="1">
              <a:lnSpc>
                <a:spcPct val="200000"/>
              </a:lnSpc>
            </a:pPr>
            <a:r>
              <a:rPr kumimoji="0" lang="ar-SA" sz="2400" b="1" i="0" u="none" strike="noStrike" cap="none" normalizeH="0" baseline="0" dirty="0" smtClean="0">
                <a:ln>
                  <a:noFill/>
                </a:ln>
                <a:solidFill>
                  <a:schemeClr val="accent1">
                    <a:lumMod val="50000"/>
                  </a:schemeClr>
                </a:solidFill>
                <a:effectLst/>
                <a:cs typeface="Arial" pitchFamily="34" charset="0"/>
              </a:rPr>
              <a:t> </a:t>
            </a:r>
            <a:r>
              <a:rPr kumimoji="0" lang="ar-SA" sz="2400" b="1" i="0" u="none" strike="noStrike" cap="none" normalizeH="0" baseline="0" dirty="0" smtClean="0">
                <a:ln>
                  <a:noFill/>
                </a:ln>
                <a:solidFill>
                  <a:srgbClr val="7030A0"/>
                </a:solidFill>
                <a:effectLst/>
                <a:cs typeface="Arial" pitchFamily="34" charset="0"/>
              </a:rPr>
              <a:t>تدرس التغطية النباتية حسب التطبيق العامودي للنباتات حيث تحسب تغطية الأشجار لتعيين التغطية الجزئية للأشجار (أي نسبة المساحة المغطاة بالأشجار إلى المساحة الكلية) وكذلك تغطية الشجيرات وتغطية الأعشاب ومن ثم تحسب التغطية الكلية للغطاء النباتي ككل على سطح الأرض.</a:t>
            </a:r>
          </a:p>
          <a:p>
            <a:pPr lvl="0" algn="r" rtl="1">
              <a:lnSpc>
                <a:spcPct val="200000"/>
              </a:lnSpc>
            </a:pPr>
            <a:r>
              <a:rPr lang="ar-SA" sz="2400" b="1" dirty="0">
                <a:solidFill>
                  <a:schemeClr val="accent1">
                    <a:lumMod val="50000"/>
                  </a:schemeClr>
                </a:solidFill>
                <a:cs typeface="Arial" pitchFamily="34" charset="0"/>
              </a:rPr>
              <a:t>عادة تتراوح النسبة المئوية للتغطية في المناطق المعتدلة </a:t>
            </a:r>
            <a:r>
              <a:rPr lang="ar-SA" sz="2400" b="1" dirty="0" smtClean="0">
                <a:solidFill>
                  <a:schemeClr val="accent1">
                    <a:lumMod val="50000"/>
                  </a:schemeClr>
                </a:solidFill>
                <a:cs typeface="Arial" pitchFamily="34" charset="0"/>
              </a:rPr>
              <a:t>ما بين </a:t>
            </a:r>
            <a:r>
              <a:rPr lang="ar-SA" sz="2400" b="1" dirty="0">
                <a:solidFill>
                  <a:schemeClr val="accent1">
                    <a:lumMod val="50000"/>
                  </a:schemeClr>
                </a:solidFill>
                <a:cs typeface="Arial" pitchFamily="34" charset="0"/>
              </a:rPr>
              <a:t>70-100% أما في المناطق الصحراوية فتتراوح بين 20-40% وقد تصل إلى أقل من 20% في مناطق أخرى كالمناطق الصخرية.</a:t>
            </a:r>
          </a:p>
          <a:p>
            <a:pPr algn="r" rtl="1">
              <a:lnSpc>
                <a:spcPct val="200000"/>
              </a:lnSpc>
            </a:pPr>
            <a:endParaRPr lang="ar-SA" sz="2400" dirty="0">
              <a:solidFill>
                <a:schemeClr val="accent1">
                  <a:lumMod val="50000"/>
                </a:schemeClr>
              </a:solidFill>
            </a:endParaRPr>
          </a:p>
        </p:txBody>
      </p:sp>
    </p:spTree>
    <p:extLst>
      <p:ext uri="{BB962C8B-B14F-4D97-AF65-F5344CB8AC3E}">
        <p14:creationId xmlns:p14="http://schemas.microsoft.com/office/powerpoint/2010/main" val="1671819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a:grpSpLocks/>
          </p:cNvGrpSpPr>
          <p:nvPr/>
        </p:nvGrpSpPr>
        <p:grpSpPr bwMode="auto">
          <a:xfrm rot="17743598">
            <a:off x="846921" y="-619161"/>
            <a:ext cx="1905000" cy="3417888"/>
            <a:chOff x="2832" y="1665"/>
            <a:chExt cx="1200" cy="2153"/>
          </a:xfrm>
        </p:grpSpPr>
        <p:grpSp>
          <p:nvGrpSpPr>
            <p:cNvPr id="3" name="Group 76"/>
            <p:cNvGrpSpPr>
              <a:grpSpLocks/>
            </p:cNvGrpSpPr>
            <p:nvPr/>
          </p:nvGrpSpPr>
          <p:grpSpPr bwMode="auto">
            <a:xfrm rot="3877067">
              <a:off x="2936" y="2723"/>
              <a:ext cx="1577" cy="614"/>
              <a:chOff x="2290" y="2725"/>
              <a:chExt cx="1832" cy="713"/>
            </a:xfrm>
          </p:grpSpPr>
          <p:grpSp>
            <p:nvGrpSpPr>
              <p:cNvPr id="16" name="Group 77"/>
              <p:cNvGrpSpPr>
                <a:grpSpLocks/>
              </p:cNvGrpSpPr>
              <p:nvPr/>
            </p:nvGrpSpPr>
            <p:grpSpPr bwMode="auto">
              <a:xfrm>
                <a:off x="2290" y="3030"/>
                <a:ext cx="1832" cy="408"/>
                <a:chOff x="2290" y="3030"/>
                <a:chExt cx="1832" cy="408"/>
              </a:xfrm>
            </p:grpSpPr>
            <p:sp>
              <p:nvSpPr>
                <p:cNvPr id="20" name="Freeform 78"/>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21" name="Freeform 79"/>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nvGrpSpPr>
              <p:cNvPr id="17" name="Group 80"/>
              <p:cNvGrpSpPr>
                <a:grpSpLocks/>
              </p:cNvGrpSpPr>
              <p:nvPr/>
            </p:nvGrpSpPr>
            <p:grpSpPr bwMode="auto">
              <a:xfrm flipV="1">
                <a:off x="2290" y="2725"/>
                <a:ext cx="1406" cy="313"/>
                <a:chOff x="2290" y="3030"/>
                <a:chExt cx="1832" cy="408"/>
              </a:xfrm>
            </p:grpSpPr>
            <p:sp>
              <p:nvSpPr>
                <p:cNvPr id="18" name="Freeform 8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ar-SA"/>
                </a:p>
              </p:txBody>
            </p:sp>
            <p:sp>
              <p:nvSpPr>
                <p:cNvPr id="19" name="Freeform 8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ar-SA"/>
                </a:p>
              </p:txBody>
            </p:sp>
          </p:grpSp>
        </p:grpSp>
        <p:sp>
          <p:nvSpPr>
            <p:cNvPr id="4" name="Text Box 83"/>
            <p:cNvSpPr txBox="1">
              <a:spLocks noChangeArrowheads="1"/>
            </p:cNvSpPr>
            <p:nvPr/>
          </p:nvSpPr>
          <p:spPr bwMode="gray">
            <a:xfrm rot="3925970">
              <a:off x="3363" y="2988"/>
              <a:ext cx="53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ar-SA" sz="2800" b="1" dirty="0" smtClean="0">
                  <a:solidFill>
                    <a:srgbClr val="FFFFFF"/>
                  </a:solidFill>
                </a:rPr>
                <a:t>التردد</a:t>
              </a:r>
              <a:endParaRPr lang="en-US" sz="2800" b="1" dirty="0" smtClean="0">
                <a:solidFill>
                  <a:srgbClr val="FFFFFF"/>
                </a:solidFill>
              </a:endParaRPr>
            </a:p>
          </p:txBody>
        </p:sp>
        <p:sp>
          <p:nvSpPr>
            <p:cNvPr id="5" name="Text Box 84"/>
            <p:cNvSpPr txBox="1">
              <a:spLocks noChangeArrowheads="1"/>
            </p:cNvSpPr>
            <p:nvPr/>
          </p:nvSpPr>
          <p:spPr bwMode="gray">
            <a:xfrm rot="3925970">
              <a:off x="3423" y="2773"/>
              <a:ext cx="76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600" b="1" dirty="0">
                  <a:solidFill>
                    <a:srgbClr val="FFFFFF"/>
                  </a:solidFill>
                </a:rPr>
                <a:t>Frequency</a:t>
              </a:r>
              <a:endParaRPr lang="en-US" sz="1600" b="1" dirty="0" smtClean="0">
                <a:solidFill>
                  <a:srgbClr val="FFFFFF"/>
                </a:solidFill>
              </a:endParaRPr>
            </a:p>
          </p:txBody>
        </p:sp>
        <p:sp>
          <p:nvSpPr>
            <p:cNvPr id="6" name="Oval 8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7" name="Oval 8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ar-SA"/>
            </a:p>
          </p:txBody>
        </p:sp>
        <p:sp>
          <p:nvSpPr>
            <p:cNvPr id="8" name="Oval 8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9" name="Oval 8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sp>
          <p:nvSpPr>
            <p:cNvPr id="10" name="Oval 8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ar-SA"/>
            </a:p>
          </p:txBody>
        </p:sp>
        <p:grpSp>
          <p:nvGrpSpPr>
            <p:cNvPr id="11" name="Group 90"/>
            <p:cNvGrpSpPr>
              <a:grpSpLocks/>
            </p:cNvGrpSpPr>
            <p:nvPr/>
          </p:nvGrpSpPr>
          <p:grpSpPr bwMode="auto">
            <a:xfrm>
              <a:off x="2943" y="1775"/>
              <a:ext cx="687" cy="697"/>
              <a:chOff x="4166" y="1706"/>
              <a:chExt cx="1252" cy="1252"/>
            </a:xfrm>
          </p:grpSpPr>
          <p:sp>
            <p:nvSpPr>
              <p:cNvPr id="12" name="Oval 9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13" name="Oval 9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14" name="Oval 9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ar-SA"/>
              </a:p>
            </p:txBody>
          </p:sp>
          <p:sp>
            <p:nvSpPr>
              <p:cNvPr id="15" name="Oval 94"/>
              <p:cNvSpPr>
                <a:spLocks noChangeArrowheads="1"/>
              </p:cNvSpPr>
              <p:nvPr/>
            </p:nvSpPr>
            <p:spPr bwMode="gray">
              <a:xfrm rot="20056402">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en-US" sz="3600" b="1" dirty="0" smtClean="0">
                    <a:solidFill>
                      <a:schemeClr val="tx2">
                        <a:lumMod val="50000"/>
                      </a:schemeClr>
                    </a:solidFill>
                  </a:rPr>
                  <a:t>4</a:t>
                </a:r>
                <a:endParaRPr lang="ar-SA" sz="3600" b="1" dirty="0">
                  <a:solidFill>
                    <a:schemeClr val="tx2">
                      <a:lumMod val="50000"/>
                    </a:schemeClr>
                  </a:solidFill>
                </a:endParaRPr>
              </a:p>
            </p:txBody>
          </p:sp>
        </p:grpSp>
      </p:grpSp>
      <p:sp>
        <p:nvSpPr>
          <p:cNvPr id="22" name="Rectangle 7"/>
          <p:cNvSpPr/>
          <p:nvPr/>
        </p:nvSpPr>
        <p:spPr>
          <a:xfrm>
            <a:off x="312243" y="1545358"/>
            <a:ext cx="8436221" cy="4154984"/>
          </a:xfrm>
          <a:prstGeom prst="rect">
            <a:avLst/>
          </a:prstGeom>
        </p:spPr>
        <p:txBody>
          <a:bodyPr wrap="square">
            <a:spAutoFit/>
          </a:bodyPr>
          <a:lstStyle/>
          <a:p>
            <a:pPr lvl="0" algn="just" rtl="1" fontAlgn="base">
              <a:lnSpc>
                <a:spcPct val="150000"/>
              </a:lnSpc>
              <a:spcBef>
                <a:spcPct val="0"/>
              </a:spcBef>
              <a:spcAft>
                <a:spcPct val="0"/>
              </a:spcAft>
            </a:pPr>
            <a:r>
              <a:rPr kumimoji="0" lang="ar-SA" sz="2400" b="1" i="0" u="none" strike="noStrike" cap="none" normalizeH="0" baseline="0" dirty="0" smtClean="0">
                <a:ln>
                  <a:noFill/>
                </a:ln>
                <a:solidFill>
                  <a:schemeClr val="tx2">
                    <a:lumMod val="75000"/>
                  </a:schemeClr>
                </a:solidFill>
                <a:effectLst/>
                <a:latin typeface="Arial" pitchFamily="34" charset="0"/>
                <a:cs typeface="Arial" pitchFamily="34" charset="0"/>
              </a:rPr>
              <a:t>في المجتمعات النباتية المعقدة (الكثيرة الأنواع) لا يكون انتشار الأنواع على كافة المساحة التي يحتلها المجتمع النباتي متجانسا</a:t>
            </a:r>
            <a:r>
              <a:rPr kumimoji="0" lang="ar-SA" sz="2400" b="1" i="0" u="none" strike="noStrike" cap="none" normalizeH="0" dirty="0" smtClean="0">
                <a:ln>
                  <a:noFill/>
                </a:ln>
                <a:solidFill>
                  <a:schemeClr val="tx2">
                    <a:lumMod val="75000"/>
                  </a:schemeClr>
                </a:solidFill>
                <a:effectLst/>
                <a:latin typeface="Arial" pitchFamily="34" charset="0"/>
                <a:cs typeface="Arial" pitchFamily="34" charset="0"/>
              </a:rPr>
              <a:t> </a:t>
            </a:r>
            <a:r>
              <a:rPr kumimoji="0" lang="ar-SA" sz="2400" b="1" i="0" u="none" strike="noStrike" cap="none" normalizeH="0" baseline="0" dirty="0" smtClean="0">
                <a:ln>
                  <a:noFill/>
                </a:ln>
                <a:solidFill>
                  <a:schemeClr val="tx2">
                    <a:lumMod val="75000"/>
                  </a:schemeClr>
                </a:solidFill>
                <a:effectLst/>
                <a:latin typeface="Arial" pitchFamily="34" charset="0"/>
                <a:cs typeface="Arial" pitchFamily="34" charset="0"/>
              </a:rPr>
              <a:t>فبعضها يكون موزع بشكل </a:t>
            </a:r>
            <a:r>
              <a:rPr kumimoji="0" lang="ar-SA" sz="2400" b="1" i="0" u="none" strike="noStrike" cap="none" normalizeH="0" baseline="0" dirty="0" smtClean="0">
                <a:ln>
                  <a:noFill/>
                </a:ln>
                <a:solidFill>
                  <a:schemeClr val="tx1">
                    <a:lumMod val="50000"/>
                  </a:schemeClr>
                </a:solidFill>
                <a:effectLst/>
                <a:latin typeface="Arial" pitchFamily="34" charset="0"/>
                <a:cs typeface="Arial" pitchFamily="34" charset="0"/>
              </a:rPr>
              <a:t>متساوي ومتجانس </a:t>
            </a:r>
            <a:r>
              <a:rPr kumimoji="0" lang="ar-SA" sz="2400" b="1" i="0" u="none" strike="noStrike" cap="none" normalizeH="0" baseline="0" dirty="0" smtClean="0">
                <a:ln>
                  <a:noFill/>
                </a:ln>
                <a:solidFill>
                  <a:schemeClr val="tx2">
                    <a:lumMod val="75000"/>
                  </a:schemeClr>
                </a:solidFill>
                <a:effectLst/>
                <a:latin typeface="Arial" pitchFamily="34" charset="0"/>
                <a:cs typeface="Arial" pitchFamily="34" charset="0"/>
              </a:rPr>
              <a:t>وبعضها تكون </a:t>
            </a:r>
            <a:r>
              <a:rPr kumimoji="0" lang="ar-SA" sz="2400" b="1" i="0" u="none" strike="noStrike" cap="none" normalizeH="0" baseline="0" dirty="0" smtClean="0">
                <a:ln>
                  <a:noFill/>
                </a:ln>
                <a:solidFill>
                  <a:schemeClr val="tx1">
                    <a:lumMod val="50000"/>
                  </a:schemeClr>
                </a:solidFill>
                <a:effectLst/>
                <a:latin typeface="Arial" pitchFamily="34" charset="0"/>
                <a:cs typeface="Arial" pitchFamily="34" charset="0"/>
              </a:rPr>
              <a:t>غير متجانسة التوزيع، </a:t>
            </a:r>
          </a:p>
          <a:p>
            <a:pPr lvl="0" algn="just" rtl="1" fontAlgn="base">
              <a:lnSpc>
                <a:spcPct val="150000"/>
              </a:lnSpc>
              <a:spcBef>
                <a:spcPct val="0"/>
              </a:spcBef>
              <a:spcAft>
                <a:spcPct val="0"/>
              </a:spcAft>
            </a:pPr>
            <a:r>
              <a:rPr kumimoji="0" lang="ar-SA"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rPr>
              <a:t>والتردد</a:t>
            </a:r>
            <a:r>
              <a:rPr kumimoji="0" lang="ar-SA" sz="2400" b="1" i="0" u="none" strike="noStrike" cap="none" normalizeH="0" baseline="0" dirty="0" smtClean="0">
                <a:ln>
                  <a:noFill/>
                </a:ln>
                <a:solidFill>
                  <a:srgbClr val="FF0000"/>
                </a:solidFill>
                <a:effectLst/>
                <a:latin typeface="Arial" pitchFamily="34" charset="0"/>
                <a:cs typeface="Arial" pitchFamily="34" charset="0"/>
              </a:rPr>
              <a:t> هو </a:t>
            </a:r>
            <a:r>
              <a:rPr kumimoji="0" lang="ar-SA" sz="2400" b="1" i="0" u="none" strike="noStrike" cap="none" normalizeH="0" baseline="0" dirty="0" smtClean="0">
                <a:ln>
                  <a:noFill/>
                </a:ln>
                <a:solidFill>
                  <a:schemeClr val="accent2">
                    <a:lumMod val="50000"/>
                  </a:schemeClr>
                </a:solidFill>
                <a:effectLst/>
                <a:latin typeface="Arial" pitchFamily="34" charset="0"/>
                <a:cs typeface="Arial" pitchFamily="34" charset="0"/>
              </a:rPr>
              <a:t>عبارة عن درجة احتمال وجود النوع النباتي في أي مربع من المجتمع المدروس، ويعبر عنها (</a:t>
            </a:r>
            <a:r>
              <a:rPr kumimoji="0" lang="ar-SA" sz="2400" b="1" i="0" u="none" strike="noStrike" cap="none" normalizeH="0" baseline="0" dirty="0" smtClean="0">
                <a:ln>
                  <a:noFill/>
                </a:ln>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بنسبة)</a:t>
            </a:r>
            <a:r>
              <a:rPr kumimoji="0" lang="ar-SA" sz="2400" b="1" i="0" u="none" strike="noStrike" cap="none" normalizeH="0" baseline="0" dirty="0" smtClean="0">
                <a:ln>
                  <a:noFill/>
                </a:ln>
                <a:solidFill>
                  <a:schemeClr val="accent2">
                    <a:lumMod val="50000"/>
                  </a:schemeClr>
                </a:solidFill>
                <a:effectLst/>
                <a:latin typeface="Arial" pitchFamily="34" charset="0"/>
                <a:cs typeface="Arial" pitchFamily="34" charset="0"/>
              </a:rPr>
              <a:t> عدد المربعات التي يوجد عليها النوع إلى عدد المربعات المدروسة </a:t>
            </a:r>
            <a:r>
              <a:rPr kumimoji="0" lang="en-US" sz="2400" b="1" i="0" u="none" strike="noStrike" cap="none" normalizeH="0" baseline="0" dirty="0" smtClean="0">
                <a:ln>
                  <a:noFill/>
                </a:ln>
                <a:solidFill>
                  <a:schemeClr val="accent2">
                    <a:lumMod val="50000"/>
                  </a:schemeClr>
                </a:solidFill>
                <a:effectLst/>
                <a:latin typeface="Arial" pitchFamily="34" charset="0"/>
                <a:cs typeface="Arial" pitchFamily="34" charset="0"/>
              </a:rPr>
              <a:t>(R%)</a:t>
            </a:r>
            <a:r>
              <a:rPr kumimoji="0" lang="ar-SA" sz="2400" b="1" i="0" u="none" strike="noStrike" cap="none" normalizeH="0" baseline="0" dirty="0" smtClean="0">
                <a:ln>
                  <a:noFill/>
                </a:ln>
                <a:solidFill>
                  <a:schemeClr val="tx2">
                    <a:lumMod val="75000"/>
                  </a:schemeClr>
                </a:solidFill>
                <a:effectLst/>
                <a:latin typeface="Arial" pitchFamily="34" charset="0"/>
                <a:cs typeface="Arial" pitchFamily="34" charset="0"/>
              </a:rPr>
              <a:t>.</a:t>
            </a:r>
          </a:p>
          <a:p>
            <a:pPr lvl="0" algn="just" rtl="1" fontAlgn="base">
              <a:spcBef>
                <a:spcPct val="0"/>
              </a:spcBef>
              <a:spcAft>
                <a:spcPct val="0"/>
              </a:spcAft>
            </a:pPr>
            <a:endParaRPr lang="ar-SA" sz="2400" b="1" dirty="0">
              <a:solidFill>
                <a:schemeClr val="tx2">
                  <a:lumMod val="75000"/>
                </a:schemeClr>
              </a:solidFill>
              <a:cs typeface="Arial" pitchFamily="34" charset="0"/>
            </a:endParaRPr>
          </a:p>
          <a:p>
            <a:pPr algn="just" rtl="1"/>
            <a:r>
              <a:rPr lang="ar-SA" sz="2400" b="1" dirty="0" smtClean="0">
                <a:solidFill>
                  <a:srgbClr val="7030A0"/>
                </a:solidFill>
                <a:cs typeface="Arial" pitchFamily="34" charset="0"/>
              </a:rPr>
              <a:t>    </a:t>
            </a:r>
            <a:endParaRPr kumimoji="0" lang="ar-SA" sz="2400" b="1" i="0" u="none" strike="noStrike" cap="none" normalizeH="0" baseline="0" dirty="0" smtClean="0">
              <a:ln>
                <a:noFill/>
              </a:ln>
              <a:solidFill>
                <a:srgbClr val="7030A0"/>
              </a:solidFill>
              <a:effectLst/>
              <a:latin typeface="Arial" pitchFamily="34" charset="0"/>
              <a:cs typeface="Arial" pitchFamily="34" charset="0"/>
            </a:endParaRPr>
          </a:p>
        </p:txBody>
      </p:sp>
    </p:spTree>
    <p:extLst>
      <p:ext uri="{BB962C8B-B14F-4D97-AF65-F5344CB8AC3E}">
        <p14:creationId xmlns:p14="http://schemas.microsoft.com/office/powerpoint/2010/main" val="3780079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8353425" cy="619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205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TotalTime>
  <Words>1436</Words>
  <Application>Microsoft Office PowerPoint</Application>
  <PresentationFormat>On-screen Show (4:3)</PresentationFormat>
  <Paragraphs>332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Times New Roman,Bold</vt:lpstr>
      <vt:lpstr>نسق Office</vt:lpstr>
      <vt:lpstr> الصفات الكمية للمجتمع الحيوي وطرق دراستها</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الواجب  لديك مجموعة من المسائل أوجد المطلوب .</vt:lpstr>
      <vt:lpstr>1-  احسب مدى كثافة الأنواع النباتية ) العرفج ، السلّة ، القتاد ، الحرمل ( المذكورة في الجدول التالي وحدد درجات الغـزارة في حقل مساحته 10 م2 وكل مربع يمثل 2م2 .  </vt:lpstr>
      <vt:lpstr>2- احسب التردد لكل نوع من النباتات الموضحة في الجدول حسب طريقة راونكير.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441 BOT الصفات الكمية للمجتمع النباتي وطرق دراستها</dc:title>
  <dc:creator>yasmeen</dc:creator>
  <cp:lastModifiedBy>Khalid Ali Hasayen</cp:lastModifiedBy>
  <cp:revision>61</cp:revision>
  <dcterms:created xsi:type="dcterms:W3CDTF">2013-02-24T16:42:45Z</dcterms:created>
  <dcterms:modified xsi:type="dcterms:W3CDTF">2021-01-24T10:31:08Z</dcterms:modified>
</cp:coreProperties>
</file>