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68" r:id="rId6"/>
    <p:sldId id="269" r:id="rId7"/>
    <p:sldId id="270" r:id="rId8"/>
    <p:sldId id="271" r:id="rId9"/>
    <p:sldId id="272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95" r:id="rId18"/>
    <p:sldId id="297" r:id="rId19"/>
    <p:sldId id="296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92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BB5457-DA10-487D-BFD8-78E090332A3E}" type="datetimeFigureOut">
              <a:rPr lang="en-GB" smtClean="0"/>
              <a:pPr/>
              <a:t>20/10/2019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58200" cy="1470025"/>
          </a:xfrm>
        </p:spPr>
        <p:txBody>
          <a:bodyPr/>
          <a:lstStyle/>
          <a:p>
            <a:r>
              <a:rPr lang="en-GB" dirty="0"/>
              <a:t>Pointer Data Type and Pointer </a:t>
            </a:r>
            <a:r>
              <a:rPr lang="en-GB" dirty="0" smtClean="0"/>
              <a:t>Variables II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854663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GB" dirty="0" smtClean="0"/>
              <a:t>Decrement and increment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/>
          </a:bodyPr>
          <a:lstStyle/>
          <a:p>
            <a:r>
              <a:rPr lang="en-GB" dirty="0" smtClean="0"/>
              <a:t>++ increments </a:t>
            </a:r>
            <a:r>
              <a:rPr lang="en-GB" dirty="0"/>
              <a:t>the value of a pointer variable by the size of the memory to which it is pointing. </a:t>
            </a:r>
            <a:endParaRPr lang="en-GB" dirty="0" smtClean="0"/>
          </a:p>
          <a:p>
            <a:r>
              <a:rPr lang="en-GB" dirty="0" smtClean="0"/>
              <a:t>Similarly, --  the </a:t>
            </a:r>
            <a:r>
              <a:rPr lang="en-GB" dirty="0"/>
              <a:t>value of a pointer variable by the size of the memory to which it is pointing.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Recall that the size of the memory allocated for </a:t>
            </a:r>
            <a:r>
              <a:rPr lang="en-GB" dirty="0" smtClean="0"/>
              <a:t>an</a:t>
            </a:r>
          </a:p>
          <a:p>
            <a:pPr lvl="1"/>
            <a:r>
              <a:rPr lang="en-GB" dirty="0" smtClean="0"/>
              <a:t> </a:t>
            </a:r>
            <a:r>
              <a:rPr lang="en-GB" dirty="0" err="1"/>
              <a:t>int</a:t>
            </a:r>
            <a:r>
              <a:rPr lang="en-GB" dirty="0"/>
              <a:t> variable is 4 </a:t>
            </a:r>
            <a:r>
              <a:rPr lang="en-GB" dirty="0" smtClean="0"/>
              <a:t>bytes</a:t>
            </a:r>
          </a:p>
          <a:p>
            <a:pPr lvl="1"/>
            <a:r>
              <a:rPr lang="en-GB" dirty="0" smtClean="0"/>
              <a:t>a double variable </a:t>
            </a:r>
            <a:r>
              <a:rPr lang="en-GB" dirty="0"/>
              <a:t>is 8 </a:t>
            </a:r>
            <a:r>
              <a:rPr lang="en-GB" dirty="0" smtClean="0"/>
              <a:t>bytes</a:t>
            </a:r>
          </a:p>
          <a:p>
            <a:pPr lvl="1"/>
            <a:r>
              <a:rPr lang="en-GB" dirty="0" smtClean="0"/>
              <a:t>a </a:t>
            </a:r>
            <a:r>
              <a:rPr lang="en-GB" dirty="0"/>
              <a:t>char variable is 1 byte. </a:t>
            </a:r>
            <a:endParaRPr lang="en-GB" dirty="0" smtClean="0"/>
          </a:p>
          <a:p>
            <a:pPr lvl="1"/>
            <a:r>
              <a:rPr lang="en-GB" dirty="0" err="1" smtClean="0"/>
              <a:t>studentType</a:t>
            </a:r>
            <a:r>
              <a:rPr lang="en-GB" dirty="0" smtClean="0"/>
              <a:t> </a:t>
            </a:r>
            <a:r>
              <a:rPr lang="en-GB" dirty="0"/>
              <a:t>is </a:t>
            </a:r>
            <a:r>
              <a:rPr lang="en-GB" dirty="0" smtClean="0"/>
              <a:t>39 </a:t>
            </a:r>
            <a:r>
              <a:rPr lang="en-GB" dirty="0"/>
              <a:t>bytes.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6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6987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explain the increment and decrement operations on pointer variables: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statement:</a:t>
            </a:r>
          </a:p>
          <a:p>
            <a:r>
              <a:rPr lang="en-GB" dirty="0"/>
              <a:t>p++; or p = p + 1;</a:t>
            </a:r>
          </a:p>
          <a:p>
            <a:pPr marL="274320" lvl="1" indent="0">
              <a:buNone/>
            </a:pPr>
            <a:r>
              <a:rPr lang="en-GB" dirty="0" smtClean="0"/>
              <a:t>increments </a:t>
            </a:r>
            <a:r>
              <a:rPr lang="en-GB" dirty="0"/>
              <a:t>the value of p by 4 bytes because p is a pointer of type int. </a:t>
            </a:r>
          </a:p>
          <a:p>
            <a:pPr marL="0" indent="0">
              <a:buNone/>
            </a:pPr>
            <a:r>
              <a:rPr lang="en-GB" dirty="0" smtClean="0"/>
              <a:t>Similarly</a:t>
            </a:r>
            <a:r>
              <a:rPr lang="en-GB" dirty="0"/>
              <a:t>, </a:t>
            </a:r>
            <a:r>
              <a:rPr lang="en-GB" dirty="0" smtClean="0"/>
              <a:t>the statements</a:t>
            </a:r>
            <a:r>
              <a:rPr lang="en-GB" dirty="0"/>
              <a:t>:</a:t>
            </a:r>
          </a:p>
          <a:p>
            <a:r>
              <a:rPr lang="en-GB" dirty="0"/>
              <a:t>q++;</a:t>
            </a:r>
          </a:p>
          <a:p>
            <a:r>
              <a:rPr lang="en-GB" dirty="0" err="1"/>
              <a:t>chPtr</a:t>
            </a:r>
            <a:r>
              <a:rPr lang="en-GB" dirty="0"/>
              <a:t>++;</a:t>
            </a:r>
          </a:p>
          <a:p>
            <a:pPr marL="274320" lvl="1" indent="0">
              <a:buNone/>
            </a:pPr>
            <a:r>
              <a:rPr lang="en-GB" dirty="0"/>
              <a:t>increment the value of q by 8 bytes and the value of </a:t>
            </a:r>
            <a:r>
              <a:rPr lang="en-GB" dirty="0" err="1"/>
              <a:t>chPtr</a:t>
            </a:r>
            <a:r>
              <a:rPr lang="en-GB" dirty="0"/>
              <a:t> by 1 byte, respectively.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statement</a:t>
            </a:r>
            <a:r>
              <a:rPr lang="en-GB" dirty="0"/>
              <a:t>:</a:t>
            </a:r>
          </a:p>
          <a:p>
            <a:r>
              <a:rPr lang="en-GB" dirty="0" err="1"/>
              <a:t>stdPtr</a:t>
            </a:r>
            <a:r>
              <a:rPr lang="en-GB" dirty="0"/>
              <a:t>++;</a:t>
            </a:r>
          </a:p>
          <a:p>
            <a:pPr marL="274320" lvl="1" indent="0">
              <a:buNone/>
            </a:pPr>
            <a:r>
              <a:rPr lang="en-GB" dirty="0" smtClean="0"/>
              <a:t>increments </a:t>
            </a:r>
            <a:r>
              <a:rPr lang="en-GB" dirty="0"/>
              <a:t>the value of </a:t>
            </a:r>
            <a:r>
              <a:rPr lang="en-GB" dirty="0" err="1"/>
              <a:t>stdPtr</a:t>
            </a:r>
            <a:r>
              <a:rPr lang="en-GB" dirty="0"/>
              <a:t> by </a:t>
            </a:r>
            <a:r>
              <a:rPr lang="en-GB" dirty="0" smtClean="0"/>
              <a:t>39 </a:t>
            </a:r>
            <a:r>
              <a:rPr lang="en-GB" dirty="0"/>
              <a:t>bytes.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3342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1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Moreover</a:t>
            </a:r>
            <a:r>
              <a:rPr lang="en-GB" dirty="0"/>
              <a:t>, the statement:</a:t>
            </a:r>
          </a:p>
          <a:p>
            <a:r>
              <a:rPr lang="en-GB" dirty="0"/>
              <a:t>p = p + 2;</a:t>
            </a:r>
          </a:p>
          <a:p>
            <a:r>
              <a:rPr lang="en-GB" dirty="0"/>
              <a:t>increments the value of p by 8 </a:t>
            </a:r>
            <a:r>
              <a:rPr lang="en-GB" dirty="0" smtClean="0"/>
              <a:t>bytes. </a:t>
            </a:r>
          </a:p>
          <a:p>
            <a:endParaRPr lang="en-GB" dirty="0" smtClean="0"/>
          </a:p>
          <a:p>
            <a:r>
              <a:rPr lang="en-GB" dirty="0" smtClean="0"/>
              <a:t>Thus</a:t>
            </a:r>
            <a:r>
              <a:rPr lang="en-GB" dirty="0"/>
              <a:t>, when an integer is added to a pointer variable, the value of the pointer variable </a:t>
            </a:r>
            <a:r>
              <a:rPr lang="en-GB" dirty="0" smtClean="0"/>
              <a:t>is incremented </a:t>
            </a:r>
            <a:r>
              <a:rPr lang="en-GB" dirty="0"/>
              <a:t>by the integer times the size of the memory that the pointer is pointing to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Similarly, when an integer is subtracted from a pointer variable, the value of the pointer </a:t>
            </a:r>
            <a:r>
              <a:rPr lang="en-GB" dirty="0" smtClean="0"/>
              <a:t>variable is </a:t>
            </a:r>
            <a:r>
              <a:rPr lang="en-GB" dirty="0"/>
              <a:t>decremented by the integer times the size of the memory to which the pointer is pointing.</a:t>
            </a:r>
          </a:p>
        </p:txBody>
      </p:sp>
    </p:spTree>
    <p:extLst>
      <p:ext uri="{BB962C8B-B14F-4D97-AF65-F5344CB8AC3E}">
        <p14:creationId xmlns:p14="http://schemas.microsoft.com/office/powerpoint/2010/main" val="36974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Pointer arithmetic can be very dangerous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en-GB" dirty="0"/>
              <a:t>program </a:t>
            </a:r>
            <a:r>
              <a:rPr lang="en-GB" dirty="0" smtClean="0"/>
              <a:t>can accidentally </a:t>
            </a:r>
            <a:r>
              <a:rPr lang="en-GB" dirty="0"/>
              <a:t>access the memory locations of other variables and change their </a:t>
            </a:r>
            <a:r>
              <a:rPr lang="en-GB" dirty="0" smtClean="0"/>
              <a:t>content without warning. leaving </a:t>
            </a:r>
            <a:r>
              <a:rPr lang="en-GB" dirty="0"/>
              <a:t>the programmer trying to find out what went wrong. </a:t>
            </a:r>
          </a:p>
        </p:txBody>
      </p:sp>
    </p:spTree>
    <p:extLst>
      <p:ext uri="{BB962C8B-B14F-4D97-AF65-F5344CB8AC3E}">
        <p14:creationId xmlns:p14="http://schemas.microsoft.com/office/powerpoint/2010/main" val="19319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 pointer variable can be passed as a parameter to a function either by value or </a:t>
            </a:r>
            <a:r>
              <a:rPr lang="en-GB" dirty="0" smtClean="0"/>
              <a:t>by reference.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the function </a:t>
            </a:r>
            <a:r>
              <a:rPr lang="en-GB" dirty="0" err="1"/>
              <a:t>pointerParameters</a:t>
            </a:r>
            <a:r>
              <a:rPr lang="en-GB" dirty="0"/>
              <a:t>, both p and q are pointers. The parameter p is </a:t>
            </a:r>
            <a:r>
              <a:rPr lang="en-GB" dirty="0" smtClean="0"/>
              <a:t>a reference </a:t>
            </a:r>
            <a:r>
              <a:rPr lang="en-GB" dirty="0"/>
              <a:t>parameter; the parameter q is a value parameter</a:t>
            </a:r>
            <a:r>
              <a:rPr lang="en-GB" dirty="0" smtClean="0"/>
              <a:t>.</a:t>
            </a:r>
          </a:p>
          <a:p>
            <a:r>
              <a:rPr lang="en-GB" dirty="0" smtClean="0"/>
              <a:t> Furthermore, the function </a:t>
            </a:r>
            <a:r>
              <a:rPr lang="en-GB" dirty="0" err="1" smtClean="0"/>
              <a:t>pointerParameters</a:t>
            </a:r>
            <a:r>
              <a:rPr lang="en-GB" dirty="0" smtClean="0"/>
              <a:t> can change the value of *q, but not the value of q. However, the function </a:t>
            </a:r>
            <a:r>
              <a:rPr lang="en-GB" dirty="0" err="1" smtClean="0"/>
              <a:t>pointerParameters</a:t>
            </a:r>
            <a:r>
              <a:rPr lang="en-GB" dirty="0" smtClean="0"/>
              <a:t> can change the value of both p and *p.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52936"/>
            <a:ext cx="56166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3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using namespace std</a:t>
            </a:r>
            <a:r>
              <a:rPr lang="en-GB" sz="1200" dirty="0" smtClean="0">
                <a:solidFill>
                  <a:srgbClr val="00B050"/>
                </a:solidFill>
                <a:latin typeface="Courier New"/>
              </a:rPr>
              <a:t>;           // assume &amp;</a:t>
            </a:r>
            <a:r>
              <a:rPr lang="en-GB" sz="1200" dirty="0" err="1" smtClean="0">
                <a:solidFill>
                  <a:srgbClr val="00B050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B050"/>
                </a:solidFill>
                <a:latin typeface="Courier New"/>
              </a:rPr>
              <a:t> =0020F8B4</a:t>
            </a:r>
          </a:p>
          <a:p>
            <a:pPr>
              <a:buNone/>
            </a:pPr>
            <a:endParaRPr lang="en-GB" sz="1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void f(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*j)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{*j = 100; 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var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pointed to by j is assigned 100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&lt;&lt;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"-----------------------------"&lt;&lt;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&lt;&lt;"in function f \n "&lt;&lt;"*j is  : "&lt;&lt; *j&lt;&lt;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&lt;&lt;"j is " &lt;&lt;j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j++;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&lt;&lt;"j++ is " &lt;&lt;j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&lt;&lt;"-----------------------------"&lt;&lt;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}</a:t>
            </a:r>
            <a:endParaRPr lang="en-GB" sz="1200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main()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{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=0 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 *p;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p = &amp;</a:t>
            </a:r>
            <a:r>
              <a:rPr lang="en-GB" sz="1200" dirty="0" err="1" smtClean="0">
                <a:solidFill>
                  <a:srgbClr val="0000FF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; 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// p now points to </a:t>
            </a: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i</a:t>
            </a:r>
            <a:endParaRPr lang="en-GB" sz="1200" dirty="0" smtClean="0">
              <a:solidFill>
                <a:srgbClr val="008000"/>
              </a:solidFill>
              <a:latin typeface="Courier New"/>
            </a:endParaRPr>
          </a:p>
          <a:p>
            <a:pPr>
              <a:buNone/>
            </a:pPr>
            <a:r>
              <a:rPr lang="en-GB" sz="1200" dirty="0" err="1" smtClean="0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008000"/>
                </a:solidFill>
                <a:latin typeface="Courier New"/>
              </a:rPr>
              <a:t> &lt;&lt; 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befor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function :"&lt;&lt;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&lt;&lt;"p is " &lt;&lt;p&lt;&lt;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&lt;&lt;"*p is " &lt;&lt; *p&lt;&lt;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 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= "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f(p);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&lt;&lt;"p is " &lt;&lt;p&lt;&lt;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</a:t>
            </a:r>
          </a:p>
          <a:p>
            <a:pPr>
              <a:buNone/>
            </a:pP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cout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 "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is  "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i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 &lt;&lt; </a:t>
            </a:r>
            <a:r>
              <a:rPr lang="en-GB" sz="1200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en-GB" sz="1200" dirty="0" smtClean="0">
                <a:solidFill>
                  <a:srgbClr val="A31515"/>
                </a:solidFill>
                <a:latin typeface="Courier New"/>
              </a:rPr>
              <a:t>; 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return 0;</a:t>
            </a:r>
          </a:p>
          <a:p>
            <a:pPr>
              <a:buNone/>
            </a:pPr>
            <a:r>
              <a:rPr lang="en-GB" sz="1200" dirty="0" smtClean="0">
                <a:solidFill>
                  <a:srgbClr val="0000FF"/>
                </a:solidFill>
                <a:latin typeface="Courier New"/>
              </a:rPr>
              <a:t>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96952"/>
            <a:ext cx="4983904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Pointers and Function 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C++, the return type of a function can be a pointer. For example, the return </a:t>
            </a:r>
            <a:r>
              <a:rPr lang="en-GB"/>
              <a:t>type </a:t>
            </a:r>
            <a:r>
              <a:rPr lang="en-GB" smtClean="0"/>
              <a:t>of the </a:t>
            </a:r>
            <a:r>
              <a:rPr lang="en-GB" dirty="0"/>
              <a:t>function: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3960440" cy="3296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0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128" y="836712"/>
            <a:ext cx="8229600" cy="1066800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25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1400" dirty="0" smtClean="0"/>
              <a:t>#include &lt;</a:t>
            </a:r>
            <a:r>
              <a:rPr lang="en-GB" sz="1400" dirty="0" err="1" smtClean="0"/>
              <a:t>iostream</a:t>
            </a:r>
            <a:r>
              <a:rPr lang="en-GB" sz="1400" dirty="0" smtClean="0"/>
              <a:t>&gt;</a:t>
            </a:r>
          </a:p>
          <a:p>
            <a:pPr>
              <a:buNone/>
            </a:pPr>
            <a:r>
              <a:rPr lang="en-GB" sz="1400" dirty="0" smtClean="0"/>
              <a:t>using namespace std;</a:t>
            </a:r>
          </a:p>
          <a:p>
            <a:pPr>
              <a:buNone/>
            </a:pPr>
            <a:r>
              <a:rPr lang="en-GB" sz="1400" dirty="0" smtClean="0"/>
              <a:t>double * 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</a:t>
            </a:r>
          </a:p>
          <a:p>
            <a:pPr>
              <a:buNone/>
            </a:pPr>
            <a:r>
              <a:rPr lang="en-GB" sz="1400" dirty="0" smtClean="0"/>
              <a:t>{</a:t>
            </a:r>
          </a:p>
          <a:p>
            <a:pPr>
              <a:buNone/>
            </a:pPr>
            <a:r>
              <a:rPr lang="en-GB" sz="1400" dirty="0" smtClean="0"/>
              <a:t>    double salary = 10.5; 	// assume &amp;salary=</a:t>
            </a:r>
            <a:r>
              <a:rPr lang="en-GB" sz="1800" dirty="0" smtClean="0"/>
              <a:t>0041FD14</a:t>
            </a: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double *</a:t>
            </a:r>
            <a:r>
              <a:rPr lang="en-GB" sz="1400" dirty="0" err="1" smtClean="0"/>
              <a:t>HourlySalary</a:t>
            </a:r>
            <a:r>
              <a:rPr lang="en-GB" sz="1400" dirty="0" smtClean="0"/>
              <a:t> = &amp;salary;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return </a:t>
            </a:r>
            <a:r>
              <a:rPr lang="en-GB" sz="1400" dirty="0" err="1" smtClean="0"/>
              <a:t>HourlySalary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}</a:t>
            </a:r>
          </a:p>
          <a:p>
            <a:pPr>
              <a:buNone/>
            </a:pPr>
            <a:r>
              <a:rPr lang="en-GB" sz="1400" dirty="0" smtClean="0"/>
              <a:t>Void main()</a:t>
            </a:r>
          </a:p>
          <a:p>
            <a:pPr>
              <a:buNone/>
            </a:pPr>
            <a:r>
              <a:rPr lang="en-GB" sz="1400" dirty="0" smtClean="0"/>
              <a:t>{</a:t>
            </a:r>
          </a:p>
          <a:p>
            <a:pPr>
              <a:buNone/>
            </a:pPr>
            <a:r>
              <a:rPr lang="en-GB" sz="1400" dirty="0" smtClean="0"/>
              <a:t>    double hours  = 5.0;</a:t>
            </a:r>
          </a:p>
          <a:p>
            <a:pPr>
              <a:buNone/>
            </a:pPr>
            <a:r>
              <a:rPr lang="en-GB" sz="1400" dirty="0" smtClean="0"/>
              <a:t> </a:t>
            </a:r>
          </a:p>
          <a:p>
            <a:pPr>
              <a:buNone/>
            </a:pPr>
            <a:r>
              <a:rPr lang="en-GB" sz="1400" dirty="0" smtClean="0"/>
              <a:t>  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"Weekly Hours:  " &lt;&lt; hours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err="1" smtClean="0"/>
              <a:t>cout</a:t>
            </a:r>
            <a:r>
              <a:rPr lang="en-GB" sz="1400" dirty="0" smtClean="0"/>
              <a:t> &lt;&lt; "Hourly Salary: " &lt;&lt; 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"Hourly Salary: " &lt;&lt; *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 </a:t>
            </a:r>
          </a:p>
          <a:p>
            <a:pPr>
              <a:buNone/>
            </a:pPr>
            <a:r>
              <a:rPr lang="en-GB" sz="1400" dirty="0" smtClean="0"/>
              <a:t>  double salary = *</a:t>
            </a:r>
            <a:r>
              <a:rPr lang="en-GB" sz="1400" dirty="0" err="1" smtClean="0"/>
              <a:t>GetSalary</a:t>
            </a:r>
            <a:r>
              <a:rPr lang="en-GB" sz="1400" dirty="0" smtClean="0"/>
              <a:t>();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double </a:t>
            </a:r>
            <a:r>
              <a:rPr lang="en-GB" sz="1400" dirty="0" err="1" smtClean="0"/>
              <a:t>WeeklySalary</a:t>
            </a:r>
            <a:r>
              <a:rPr lang="en-GB" sz="1400" dirty="0" smtClean="0"/>
              <a:t> = hours * salary;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1400" dirty="0" smtClean="0"/>
              <a:t>    </a:t>
            </a:r>
            <a:r>
              <a:rPr lang="en-GB" sz="1400" dirty="0" err="1" smtClean="0"/>
              <a:t>cout</a:t>
            </a:r>
            <a:r>
              <a:rPr lang="en-GB" sz="1400" dirty="0" smtClean="0"/>
              <a:t> &lt;&lt; "Weekly Salary: " &lt;&lt; </a:t>
            </a:r>
            <a:r>
              <a:rPr lang="en-GB" sz="1400" dirty="0" err="1" smtClean="0"/>
              <a:t>WeeklySalary</a:t>
            </a:r>
            <a:r>
              <a:rPr lang="en-GB" sz="1400" dirty="0" smtClean="0"/>
              <a:t> &lt;&lt; </a:t>
            </a:r>
            <a:r>
              <a:rPr lang="en-GB" sz="1400" dirty="0" err="1" smtClean="0"/>
              <a:t>endl</a:t>
            </a:r>
            <a:r>
              <a:rPr lang="en-GB" sz="1400" dirty="0" smtClean="0"/>
              <a:t>;</a:t>
            </a:r>
          </a:p>
          <a:p>
            <a:pPr>
              <a:buNone/>
            </a:pPr>
            <a:r>
              <a:rPr lang="en-GB" sz="1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08920"/>
            <a:ext cx="7069565" cy="251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Dynamic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5112"/>
          </a:xfrm>
        </p:spPr>
        <p:txBody>
          <a:bodyPr>
            <a:noAutofit/>
          </a:bodyPr>
          <a:lstStyle/>
          <a:p>
            <a:pPr algn="l" rtl="0"/>
            <a:r>
              <a:rPr lang="en-GB" sz="2400" dirty="0"/>
              <a:t>Variables that are created during program execution are called dynamic variables. </a:t>
            </a:r>
            <a:endParaRPr lang="en-GB" sz="2400" dirty="0" smtClean="0"/>
          </a:p>
          <a:p>
            <a:pPr algn="l" rtl="0"/>
            <a:r>
              <a:rPr lang="en-GB" sz="2400" b="1" dirty="0" smtClean="0"/>
              <a:t>new and delete </a:t>
            </a:r>
            <a:r>
              <a:rPr lang="en-GB" sz="2400" dirty="0" smtClean="0"/>
              <a:t>operators </a:t>
            </a:r>
            <a:r>
              <a:rPr lang="en-GB" sz="2400" i="1" dirty="0" smtClean="0"/>
              <a:t>used </a:t>
            </a:r>
            <a:r>
              <a:rPr lang="en-GB" sz="2400" i="1" dirty="0"/>
              <a:t>to create and destroy dynamic variables, </a:t>
            </a:r>
            <a:r>
              <a:rPr lang="en-GB" sz="2400" dirty="0"/>
              <a:t>respectively</a:t>
            </a:r>
            <a:r>
              <a:rPr lang="en-GB" sz="2400" dirty="0" smtClean="0"/>
              <a:t>.</a:t>
            </a:r>
          </a:p>
          <a:p>
            <a:pPr lvl="1" algn="l" rtl="0"/>
            <a:r>
              <a:rPr lang="en-GB" sz="2400" dirty="0" smtClean="0"/>
              <a:t>When a program requires a new </a:t>
            </a:r>
            <a:r>
              <a:rPr lang="en-GB" sz="2400" dirty="0"/>
              <a:t>variable, the operator new is used</a:t>
            </a:r>
            <a:r>
              <a:rPr lang="en-GB" sz="2400" dirty="0" smtClean="0"/>
              <a:t>.</a:t>
            </a:r>
          </a:p>
          <a:p>
            <a:pPr lvl="1" algn="l" rtl="0"/>
            <a:r>
              <a:rPr lang="en-GB" sz="2400" dirty="0" smtClean="0"/>
              <a:t> </a:t>
            </a:r>
            <a:r>
              <a:rPr lang="en-GB" sz="2400" dirty="0"/>
              <a:t>When a program no longer needs </a:t>
            </a:r>
            <a:r>
              <a:rPr lang="en-GB" sz="2400" dirty="0" smtClean="0"/>
              <a:t>a dynamic </a:t>
            </a:r>
            <a:r>
              <a:rPr lang="en-GB" sz="2400" dirty="0"/>
              <a:t>variable, the operator delete is used</a:t>
            </a:r>
            <a:r>
              <a:rPr lang="en-GB" sz="2400" dirty="0" smtClean="0"/>
              <a:t>.</a:t>
            </a:r>
          </a:p>
          <a:p>
            <a:pPr marL="457200" lvl="1" indent="0" algn="l" rtl="0">
              <a:buNone/>
            </a:pPr>
            <a:endParaRPr lang="en-GB" sz="2400" dirty="0"/>
          </a:p>
          <a:p>
            <a:pPr algn="l" rtl="0"/>
            <a:r>
              <a:rPr lang="en-GB" sz="2400" dirty="0"/>
              <a:t>In C++, </a:t>
            </a:r>
            <a:r>
              <a:rPr lang="en-GB" sz="2400" b="1" dirty="0"/>
              <a:t>new</a:t>
            </a:r>
            <a:r>
              <a:rPr lang="en-GB" sz="2400" dirty="0"/>
              <a:t> and </a:t>
            </a:r>
            <a:r>
              <a:rPr lang="en-GB" sz="2400" b="1" dirty="0"/>
              <a:t>delete</a:t>
            </a:r>
            <a:r>
              <a:rPr lang="en-GB" sz="2400" dirty="0"/>
              <a:t> are reserved words.</a:t>
            </a:r>
          </a:p>
        </p:txBody>
      </p:sp>
    </p:spTree>
    <p:extLst>
      <p:ext uri="{BB962C8B-B14F-4D97-AF65-F5344CB8AC3E}">
        <p14:creationId xmlns:p14="http://schemas.microsoft.com/office/powerpoint/2010/main" val="19040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GB" dirty="0"/>
              <a:t>Classes, </a:t>
            </a:r>
            <a:r>
              <a:rPr lang="en-GB" dirty="0" err="1"/>
              <a:t>Structs</a:t>
            </a:r>
            <a:r>
              <a:rPr lang="en-GB" dirty="0"/>
              <a:t>, and Pointer Variables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4099120" cy="45720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 by default, all members of a </a:t>
            </a:r>
            <a:r>
              <a:rPr lang="en-GB" dirty="0"/>
              <a:t>class</a:t>
            </a:r>
            <a:r>
              <a:rPr lang="en-GB" dirty="0" smtClean="0"/>
              <a:t> are </a:t>
            </a:r>
            <a:r>
              <a:rPr lang="en-GB" dirty="0"/>
              <a:t>private</a:t>
            </a:r>
            <a:r>
              <a:rPr lang="en-GB" dirty="0" smtClean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74874"/>
            <a:ext cx="4040188" cy="4278461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Class </a:t>
            </a: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{</a:t>
            </a:r>
          </a:p>
          <a:p>
            <a:pPr marL="400050" lvl="1" indent="0">
              <a:buNone/>
            </a:pPr>
            <a:r>
              <a:rPr lang="en-GB" b="1" dirty="0" smtClean="0"/>
              <a:t>char</a:t>
            </a:r>
            <a:r>
              <a:rPr lang="en-GB" dirty="0" smtClean="0"/>
              <a:t> name[26];</a:t>
            </a:r>
          </a:p>
          <a:p>
            <a:pPr marL="400050" lvl="1" indent="0">
              <a:buNone/>
            </a:pPr>
            <a:r>
              <a:rPr lang="en-GB" b="1" dirty="0" smtClean="0"/>
              <a:t>double</a:t>
            </a:r>
            <a:r>
              <a:rPr lang="en-GB" dirty="0" smtClean="0"/>
              <a:t> GPA;</a:t>
            </a:r>
          </a:p>
          <a:p>
            <a:pPr marL="400050" lvl="1" indent="0">
              <a:buNone/>
            </a:pPr>
            <a:r>
              <a:rPr lang="en-GB" b="1" dirty="0" err="1" smtClean="0"/>
              <a:t>int</a:t>
            </a:r>
            <a:r>
              <a:rPr lang="en-GB" dirty="0" smtClean="0"/>
              <a:t> </a:t>
            </a:r>
            <a:r>
              <a:rPr lang="en-GB" dirty="0" err="1" smtClean="0"/>
              <a:t>sID</a:t>
            </a:r>
            <a:r>
              <a:rPr lang="en-GB" dirty="0" smtClean="0"/>
              <a:t>;</a:t>
            </a:r>
          </a:p>
          <a:p>
            <a:pPr marL="400050" lvl="1" indent="0">
              <a:buNone/>
            </a:pPr>
            <a:r>
              <a:rPr lang="en-GB" b="1" dirty="0" smtClean="0"/>
              <a:t>char</a:t>
            </a:r>
            <a:r>
              <a:rPr lang="en-GB" dirty="0" smtClean="0"/>
              <a:t> grade;</a:t>
            </a:r>
          </a:p>
          <a:p>
            <a:pPr marL="0" indent="0">
              <a:buNone/>
            </a:pPr>
            <a:r>
              <a:rPr lang="en-GB" dirty="0" smtClean="0"/>
              <a:t>};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811905"/>
            <a:ext cx="461665" cy="74635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GB" dirty="0" smtClean="0"/>
              <a:t>private</a:t>
            </a:r>
            <a:endParaRPr lang="en-GB" dirty="0"/>
          </a:p>
        </p:txBody>
      </p:sp>
      <p:sp>
        <p:nvSpPr>
          <p:cNvPr id="11" name="Right Brace 10"/>
          <p:cNvSpPr/>
          <p:nvPr/>
        </p:nvSpPr>
        <p:spPr>
          <a:xfrm>
            <a:off x="2852192" y="3653408"/>
            <a:ext cx="504056" cy="13681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788024" y="1700808"/>
            <a:ext cx="4041775" cy="3886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GB" dirty="0" smtClean="0"/>
              <a:t>student;</a:t>
            </a:r>
          </a:p>
          <a:p>
            <a:pPr marL="0" indent="0">
              <a:buNone/>
            </a:pPr>
            <a:r>
              <a:rPr lang="en-GB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studentType</a:t>
            </a:r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GB" dirty="0" smtClean="0"/>
              <a:t>*</a:t>
            </a:r>
            <a:r>
              <a:rPr lang="en-GB" dirty="0" err="1" smtClean="0"/>
              <a:t>studentPtr</a:t>
            </a:r>
            <a:r>
              <a:rPr lang="en-GB" dirty="0" smtClean="0"/>
              <a:t>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GB" dirty="0" err="1" smtClean="0"/>
              <a:t>studentPtr</a:t>
            </a:r>
            <a:r>
              <a:rPr lang="en-GB" dirty="0" smtClean="0"/>
              <a:t>= &amp; student;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9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Operator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21600"/>
          </a:xfrm>
        </p:spPr>
        <p:txBody>
          <a:bodyPr/>
          <a:lstStyle/>
          <a:p>
            <a:pPr algn="l" rtl="0"/>
            <a:r>
              <a:rPr lang="en-GB" dirty="0"/>
              <a:t>The operator </a:t>
            </a:r>
            <a:r>
              <a:rPr lang="en-GB" dirty="0" smtClean="0">
                <a:solidFill>
                  <a:srgbClr val="0070C0"/>
                </a:solidFill>
              </a:rPr>
              <a:t>New</a:t>
            </a:r>
            <a:r>
              <a:rPr lang="en-GB" dirty="0" smtClean="0"/>
              <a:t> has </a:t>
            </a:r>
            <a:r>
              <a:rPr lang="en-GB" dirty="0"/>
              <a:t>two forms</a:t>
            </a:r>
            <a:r>
              <a:rPr lang="en-GB" dirty="0" smtClean="0"/>
              <a:t>:</a:t>
            </a:r>
            <a:endParaRPr lang="en-GB" sz="2400" dirty="0" smtClean="0">
              <a:solidFill>
                <a:schemeClr val="tx2"/>
              </a:solidFill>
            </a:endParaRPr>
          </a:p>
          <a:p>
            <a:pPr algn="l" rtl="0"/>
            <a:r>
              <a:rPr lang="en-GB" sz="3200" dirty="0" smtClean="0">
                <a:solidFill>
                  <a:srgbClr val="0070C0"/>
                </a:solidFill>
              </a:rPr>
              <a:t>New</a:t>
            </a:r>
            <a:r>
              <a:rPr lang="en-GB" sz="3200" dirty="0" smtClean="0"/>
              <a:t> </a:t>
            </a:r>
            <a:r>
              <a:rPr lang="en-GB" sz="2400" b="1" u="sng" dirty="0" smtClean="0">
                <a:solidFill>
                  <a:srgbClr val="FF0000"/>
                </a:solidFill>
              </a:rPr>
              <a:t>ALLOCATES</a:t>
            </a:r>
            <a:r>
              <a:rPr lang="en-GB" sz="2400" dirty="0" smtClean="0"/>
              <a:t> </a:t>
            </a:r>
            <a:r>
              <a:rPr lang="en-GB" sz="2400" dirty="0"/>
              <a:t>memory (a variable) of the designated type and </a:t>
            </a:r>
            <a:r>
              <a:rPr lang="en-GB" sz="2400" b="1" u="sng" dirty="0" smtClean="0">
                <a:solidFill>
                  <a:srgbClr val="FF0000"/>
                </a:solidFill>
              </a:rPr>
              <a:t>RETURNS</a:t>
            </a:r>
            <a:r>
              <a:rPr lang="en-GB" sz="2400" dirty="0" smtClean="0"/>
              <a:t> a pointer </a:t>
            </a:r>
            <a:r>
              <a:rPr lang="en-GB" sz="2400" dirty="0"/>
              <a:t>to it—that is, the </a:t>
            </a:r>
            <a:r>
              <a:rPr lang="en-GB" sz="2400" b="1" dirty="0"/>
              <a:t>address</a:t>
            </a:r>
            <a:r>
              <a:rPr lang="en-GB" sz="2400" dirty="0"/>
              <a:t> of this allocated </a:t>
            </a:r>
            <a:r>
              <a:rPr lang="en-GB" sz="2400" dirty="0" smtClean="0"/>
              <a:t>memory.</a:t>
            </a:r>
          </a:p>
          <a:p>
            <a:pPr algn="l" rtl="0"/>
            <a:endParaRPr lang="en-GB" sz="2400" dirty="0" smtClean="0"/>
          </a:p>
          <a:p>
            <a:pPr algn="l" rtl="0"/>
            <a:r>
              <a:rPr lang="en-GB" sz="2400" dirty="0" smtClean="0"/>
              <a:t>Moreover</a:t>
            </a:r>
            <a:r>
              <a:rPr lang="en-GB" sz="2400" dirty="0"/>
              <a:t>, the </a:t>
            </a:r>
            <a:r>
              <a:rPr lang="en-GB" sz="2400" dirty="0" smtClean="0"/>
              <a:t>allocated memory is uninitialized</a:t>
            </a:r>
            <a:r>
              <a:rPr lang="en-GB" sz="2400" dirty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20100" cy="152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63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528392" cy="1069848"/>
          </a:xfrm>
        </p:spPr>
        <p:txBody>
          <a:bodyPr/>
          <a:lstStyle/>
          <a:p>
            <a:pPr algn="l" rtl="0"/>
            <a:r>
              <a:rPr lang="en-GB" dirty="0"/>
              <a:t>Operator </a:t>
            </a:r>
            <a:r>
              <a:rPr lang="en-GB" dirty="0">
                <a:solidFill>
                  <a:srgbClr val="00B0F0"/>
                </a:solidFill>
              </a:rPr>
              <a:t>new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504" y="2612524"/>
            <a:ext cx="4464496" cy="1008112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stores the address of x in p. However, no new memory is allocated.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3645024"/>
            <a:ext cx="4536504" cy="100588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sz="2000" dirty="0" smtClean="0"/>
              <a:t>On the other hand, consider the following statement:</a:t>
            </a:r>
          </a:p>
          <a:p>
            <a:pPr marL="400050" lvl="1" indent="0" algn="l" rtl="0">
              <a:buNone/>
            </a:pPr>
            <a:r>
              <a:rPr lang="en-GB" sz="2400" dirty="0" smtClean="0"/>
              <a:t>p = </a:t>
            </a:r>
            <a:r>
              <a:rPr lang="en-GB" sz="2400" dirty="0" smtClean="0">
                <a:solidFill>
                  <a:srgbClr val="0070C0"/>
                </a:solidFill>
              </a:rPr>
              <a:t>new</a:t>
            </a:r>
            <a:r>
              <a:rPr lang="en-GB" sz="2400" dirty="0" smtClean="0"/>
              <a:t> </a:t>
            </a:r>
            <a:r>
              <a:rPr lang="en-GB" sz="2400" dirty="0" err="1" smtClean="0"/>
              <a:t>int</a:t>
            </a:r>
            <a:r>
              <a:rPr lang="en-GB" sz="2400" dirty="0" smtClean="0"/>
              <a:t>;</a:t>
            </a:r>
          </a:p>
          <a:p>
            <a:pPr marL="0" indent="0" algn="l" rtl="0">
              <a:buNone/>
            </a:pPr>
            <a:endParaRPr lang="en-GB" sz="2000" dirty="0" smtClean="0"/>
          </a:p>
          <a:p>
            <a:pPr marL="0" indent="0" algn="l" rtl="0">
              <a:buNone/>
            </a:pPr>
            <a:endParaRPr lang="en-GB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7504" y="1196752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Consider the following declaration:</a:t>
            </a:r>
          </a:p>
          <a:p>
            <a:pPr marL="400050" lvl="1"/>
            <a:r>
              <a:rPr lang="en-GB" dirty="0" err="1">
                <a:solidFill>
                  <a:srgbClr val="00B0F0"/>
                </a:solidFill>
              </a:rPr>
              <a:t>int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*p;</a:t>
            </a:r>
          </a:p>
          <a:p>
            <a:pPr marL="400050" lvl="1"/>
            <a:r>
              <a:rPr lang="en-GB" dirty="0" err="1">
                <a:solidFill>
                  <a:srgbClr val="00B0F0"/>
                </a:solidFill>
              </a:rPr>
              <a:t>int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x;</a:t>
            </a:r>
          </a:p>
          <a:p>
            <a:r>
              <a:rPr lang="en-GB" sz="1600" dirty="0"/>
              <a:t>The statement:</a:t>
            </a:r>
          </a:p>
          <a:p>
            <a:pPr marL="400050" lvl="1"/>
            <a:r>
              <a:rPr lang="en-GB" dirty="0"/>
              <a:t>p = &amp;x;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idx="1"/>
          </p:nvPr>
        </p:nvSpPr>
        <p:spPr>
          <a:xfrm>
            <a:off x="107504" y="4725144"/>
            <a:ext cx="4464496" cy="1008112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This statement creates a variable during program execution somewhere in memory and stores the address of the allocated memory in p.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1412776"/>
            <a:ext cx="4041775" cy="3886200"/>
          </a:xfrm>
        </p:spPr>
        <p:txBody>
          <a:bodyPr/>
          <a:lstStyle/>
          <a:p>
            <a:pPr algn="l" rtl="0"/>
            <a:r>
              <a:rPr lang="en-US" dirty="0"/>
              <a:t>Similarly, the statement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Char *q;</a:t>
            </a:r>
            <a:endParaRPr lang="en-US" dirty="0"/>
          </a:p>
          <a:p>
            <a:pPr algn="l" rtl="0"/>
            <a:r>
              <a:rPr lang="en-US" dirty="0"/>
              <a:t>q = new char[16];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creates an array of 16 components of type char and stores the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address </a:t>
            </a:r>
            <a:r>
              <a:rPr lang="en-US" dirty="0"/>
              <a:t>of the array in q.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0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134076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*p;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p=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*p =10;</a:t>
            </a:r>
          </a:p>
          <a:p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string *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string;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*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</a:t>
            </a:r>
            <a:r>
              <a:rPr lang="en-US" sz="2800" dirty="0">
                <a:solidFill>
                  <a:srgbClr val="A31515"/>
                </a:solidFill>
                <a:latin typeface="Consolas"/>
              </a:rPr>
              <a:t>"hello"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603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79057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94" y="2817862"/>
            <a:ext cx="5943600" cy="16192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94" y="4437112"/>
            <a:ext cx="5943600" cy="2209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34175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229600" cy="1066800"/>
          </a:xfrm>
        </p:spPr>
        <p:txBody>
          <a:bodyPr/>
          <a:lstStyle/>
          <a:p>
            <a:pPr algn="l" rtl="0"/>
            <a:r>
              <a:rPr lang="en-GB" dirty="0">
                <a:solidFill>
                  <a:schemeClr val="bg1"/>
                </a:solidFill>
              </a:rPr>
              <a:t>Operator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77584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Example</a:t>
            </a:r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only </a:t>
            </a:r>
            <a:r>
              <a:rPr lang="en-GB" dirty="0"/>
              <a:t>marks the memory spaces that these pointer variables point to as </a:t>
            </a:r>
            <a:r>
              <a:rPr lang="en-GB" dirty="0" err="1"/>
              <a:t>deallocated</a:t>
            </a:r>
            <a:r>
              <a:rPr lang="en-GB" dirty="0" smtClean="0"/>
              <a:t>.</a:t>
            </a:r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" y="764704"/>
            <a:ext cx="9069690" cy="219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93096"/>
            <a:ext cx="2676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9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Dynamic </a:t>
            </a:r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GB" dirty="0"/>
              <a:t>limitations of a static array is </a:t>
            </a:r>
            <a:r>
              <a:rPr lang="en-GB" dirty="0" smtClean="0"/>
              <a:t>that</a:t>
            </a:r>
          </a:p>
          <a:p>
            <a:pPr lvl="1" algn="l" rtl="0"/>
            <a:r>
              <a:rPr lang="en-GB" dirty="0" smtClean="0"/>
              <a:t>every </a:t>
            </a:r>
            <a:r>
              <a:rPr lang="en-GB" dirty="0"/>
              <a:t>time you execute the program, the size of </a:t>
            </a:r>
            <a:r>
              <a:rPr lang="en-GB" dirty="0" smtClean="0"/>
              <a:t>the array is </a:t>
            </a:r>
            <a:r>
              <a:rPr lang="en-GB" b="1" dirty="0" smtClean="0"/>
              <a:t>fixed.</a:t>
            </a:r>
            <a:endParaRPr lang="en-GB" dirty="0"/>
          </a:p>
          <a:p>
            <a:pPr lvl="1" algn="l" rtl="0"/>
            <a:r>
              <a:rPr lang="en-GB" b="1" dirty="0" smtClean="0"/>
              <a:t>Using the same data type</a:t>
            </a:r>
            <a:r>
              <a:rPr lang="en-GB" dirty="0" smtClean="0"/>
              <a:t>. </a:t>
            </a:r>
          </a:p>
          <a:p>
            <a:pPr algn="l" rtl="0"/>
            <a:r>
              <a:rPr lang="en-GB" u="sng" dirty="0" smtClean="0">
                <a:solidFill>
                  <a:srgbClr val="FF0000"/>
                </a:solidFill>
              </a:rPr>
              <a:t>It is ERROR to do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t=5;</a:t>
            </a:r>
          </a:p>
          <a:p>
            <a:pPr algn="l" rtl="0"/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p[t];</a:t>
            </a:r>
          </a:p>
          <a:p>
            <a:pPr lvl="1" algn="l" rtl="0"/>
            <a:endParaRPr lang="en-GB" dirty="0" smtClean="0"/>
          </a:p>
          <a:p>
            <a:pPr algn="l" rtl="0"/>
            <a:r>
              <a:rPr lang="en-GB" dirty="0" smtClean="0"/>
              <a:t>Two approaches are used if </a:t>
            </a:r>
            <a:r>
              <a:rPr lang="en-GB" dirty="0"/>
              <a:t>you cannot even guess the array size. </a:t>
            </a:r>
          </a:p>
          <a:p>
            <a:pPr lvl="1" algn="l" rtl="0"/>
            <a:r>
              <a:rPr lang="en-GB" dirty="0" smtClean="0"/>
              <a:t>to </a:t>
            </a:r>
            <a:r>
              <a:rPr lang="en-GB" dirty="0"/>
              <a:t>declare an array that is </a:t>
            </a:r>
            <a:r>
              <a:rPr lang="en-GB" dirty="0" smtClean="0"/>
              <a:t>large enough </a:t>
            </a:r>
            <a:r>
              <a:rPr lang="en-GB" dirty="0"/>
              <a:t>to process a variety of data sets</a:t>
            </a:r>
            <a:r>
              <a:rPr lang="en-GB" dirty="0" smtClean="0"/>
              <a:t>.</a:t>
            </a:r>
          </a:p>
          <a:p>
            <a:pPr lvl="1" algn="l" rtl="0"/>
            <a:r>
              <a:rPr lang="en-GB" dirty="0" smtClean="0"/>
              <a:t>during </a:t>
            </a:r>
            <a:r>
              <a:rPr lang="en-GB" dirty="0"/>
              <a:t>program execution, you could prompt the user to enter the size </a:t>
            </a:r>
            <a:r>
              <a:rPr lang="en-GB" dirty="0" smtClean="0"/>
              <a:t>of the </a:t>
            </a:r>
            <a:r>
              <a:rPr lang="en-GB" dirty="0"/>
              <a:t>array and then create an array of the appropriate size. </a:t>
            </a:r>
            <a:endParaRPr lang="en-GB" dirty="0" smtClean="0"/>
          </a:p>
          <a:p>
            <a:pPr marL="365760" lvl="1" indent="0" algn="l" rtl="0">
              <a:buNone/>
            </a:pPr>
            <a:endParaRPr lang="en-GB" dirty="0" smtClean="0"/>
          </a:p>
          <a:p>
            <a:pPr algn="l" rtl="0"/>
            <a:r>
              <a:rPr lang="en-GB" b="1" dirty="0" smtClean="0"/>
              <a:t>Pointers</a:t>
            </a:r>
            <a:r>
              <a:rPr lang="en-GB" dirty="0" smtClean="0"/>
              <a:t> help in creating arrays during program execution and process.</a:t>
            </a:r>
          </a:p>
          <a:p>
            <a:pPr algn="l" rtl="0"/>
            <a:r>
              <a:rPr lang="en-GB" dirty="0" smtClean="0"/>
              <a:t>An </a:t>
            </a:r>
            <a:r>
              <a:rPr lang="en-GB" dirty="0"/>
              <a:t>array created during the execution of a program is called a </a:t>
            </a:r>
            <a:r>
              <a:rPr lang="en-GB" b="1" dirty="0" smtClean="0"/>
              <a:t>dynamic Array.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1136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Dynamic Array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GB" dirty="0" smtClean="0"/>
              <a:t>To create a </a:t>
            </a:r>
            <a:r>
              <a:rPr lang="en-GB" dirty="0"/>
              <a:t>dynamic array, we use the second form of the new operator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allocates </a:t>
            </a:r>
            <a:r>
              <a:rPr lang="en-GB" dirty="0"/>
              <a:t>10 contiguous memory locations, each of type </a:t>
            </a:r>
            <a:r>
              <a:rPr lang="en-GB" b="1" dirty="0" err="1"/>
              <a:t>int</a:t>
            </a:r>
            <a:r>
              <a:rPr lang="en-GB" dirty="0"/>
              <a:t>, and stores the address of </a:t>
            </a:r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first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memory location into p. </a:t>
            </a:r>
            <a:endParaRPr lang="en-GB" dirty="0" smtClean="0"/>
          </a:p>
          <a:p>
            <a:pPr marL="0" indent="0" algn="l" rtl="0">
              <a:buNone/>
            </a:pPr>
            <a:r>
              <a:rPr lang="en-GB" dirty="0" smtClean="0"/>
              <a:t>the </a:t>
            </a:r>
            <a:r>
              <a:rPr lang="en-GB" dirty="0"/>
              <a:t>statement:</a:t>
            </a:r>
          </a:p>
          <a:p>
            <a:pPr algn="l" rtl="0"/>
            <a:r>
              <a:rPr lang="en-GB" dirty="0"/>
              <a:t>*p = 25;</a:t>
            </a:r>
          </a:p>
          <a:p>
            <a:pPr marL="0" indent="0" algn="l" rtl="0">
              <a:buNone/>
            </a:pPr>
            <a:r>
              <a:rPr lang="en-GB" dirty="0"/>
              <a:t>stores 25 into the first memory location, and the statements:</a:t>
            </a:r>
          </a:p>
          <a:p>
            <a:pPr algn="l" rtl="0"/>
            <a:r>
              <a:rPr lang="en-GB" dirty="0"/>
              <a:t>p++; //p points to the next array component</a:t>
            </a:r>
          </a:p>
          <a:p>
            <a:pPr algn="l" rtl="0"/>
            <a:r>
              <a:rPr lang="en-GB" dirty="0"/>
              <a:t>*p = 35</a:t>
            </a:r>
            <a:r>
              <a:rPr lang="en-GB" dirty="0" smtClean="0"/>
              <a:t>;</a:t>
            </a:r>
          </a:p>
          <a:p>
            <a:pPr marL="0" indent="0" algn="l" rtl="0">
              <a:buNone/>
            </a:pPr>
            <a:r>
              <a:rPr lang="en-GB" dirty="0" smtClean="0"/>
              <a:t>store </a:t>
            </a:r>
            <a:r>
              <a:rPr lang="en-GB" dirty="0"/>
              <a:t>35 into the second memory location.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5934513" cy="13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8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953848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Of course, after performing a </a:t>
            </a:r>
            <a:r>
              <a:rPr lang="en-GB" dirty="0" smtClean="0"/>
              <a:t>few increment </a:t>
            </a:r>
            <a:r>
              <a:rPr lang="en-GB" dirty="0"/>
              <a:t>operations, it is possible to lose track of the first array component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C</a:t>
            </a:r>
            <a:r>
              <a:rPr lang="en-GB" dirty="0"/>
              <a:t>++ </a:t>
            </a:r>
            <a:r>
              <a:rPr lang="en-GB" dirty="0" smtClean="0"/>
              <a:t>allows us </a:t>
            </a:r>
            <a:r>
              <a:rPr lang="en-GB" dirty="0"/>
              <a:t>to use array notation to access these memory locations. For example, the statements</a:t>
            </a:r>
            <a:r>
              <a:rPr lang="en-GB" dirty="0" smtClean="0"/>
              <a:t>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p[0] = 25;</a:t>
            </a:r>
          </a:p>
          <a:p>
            <a:pPr algn="l" rtl="0"/>
            <a:r>
              <a:rPr lang="en-GB" dirty="0"/>
              <a:t>p[1] = 35</a:t>
            </a:r>
            <a:r>
              <a:rPr lang="en-GB" dirty="0" smtClean="0"/>
              <a:t>;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 smtClean="0"/>
              <a:t> p[0] refers </a:t>
            </a:r>
            <a:r>
              <a:rPr lang="en-GB" dirty="0"/>
              <a:t>to the first array component, p[1] refers to the second array </a:t>
            </a:r>
            <a:r>
              <a:rPr lang="en-GB" dirty="0" smtClean="0"/>
              <a:t>component</a:t>
            </a:r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879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/>
              <a:t>p[</a:t>
            </a:r>
            <a:r>
              <a:rPr lang="en-GB" dirty="0" err="1"/>
              <a:t>i</a:t>
            </a:r>
            <a:r>
              <a:rPr lang="en-GB" dirty="0"/>
              <a:t>] refers to the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r>
              <a:rPr lang="en-GB" dirty="0" err="1" smtClean="0"/>
              <a:t>th</a:t>
            </a:r>
            <a:r>
              <a:rPr lang="en-GB" dirty="0" smtClean="0"/>
              <a:t> </a:t>
            </a:r>
            <a:r>
              <a:rPr lang="en-GB" dirty="0"/>
              <a:t>array component. After the preceding </a:t>
            </a:r>
            <a:r>
              <a:rPr lang="en-GB" dirty="0" smtClean="0"/>
              <a:t>statements execute</a:t>
            </a:r>
            <a:r>
              <a:rPr lang="en-GB" dirty="0"/>
              <a:t>, p still points to the first array component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 smtClean="0"/>
              <a:t>the </a:t>
            </a:r>
            <a:r>
              <a:rPr lang="en-GB" dirty="0"/>
              <a:t>following for </a:t>
            </a:r>
            <a:r>
              <a:rPr lang="en-GB" dirty="0" smtClean="0"/>
              <a:t>loop initializes each </a:t>
            </a:r>
            <a:r>
              <a:rPr lang="en-GB" dirty="0"/>
              <a:t>array component to 0</a:t>
            </a:r>
            <a:r>
              <a:rPr lang="en-GB" dirty="0" smtClean="0"/>
              <a:t>:</a:t>
            </a:r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When the array notation is used to process the array pointed to by p, p stays fixed </a:t>
            </a:r>
            <a:r>
              <a:rPr lang="en-GB" dirty="0" smtClean="0"/>
              <a:t>at the </a:t>
            </a:r>
            <a:r>
              <a:rPr lang="en-GB" dirty="0"/>
              <a:t>first memory location. Moreover, p is a dynamic array created during </a:t>
            </a:r>
            <a:r>
              <a:rPr lang="en-GB" dirty="0" smtClean="0"/>
              <a:t>program execution</a:t>
            </a:r>
            <a:r>
              <a:rPr lang="en-GB" dirty="0"/>
              <a:t>.</a:t>
            </a:r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344888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55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pPr algn="l" rtl="0"/>
            <a:r>
              <a:rPr lang="en-GB" dirty="0"/>
              <a:t>The following program segment illustrates how to obtain a user’s response to get the </a:t>
            </a:r>
            <a:r>
              <a:rPr lang="en-GB" dirty="0" smtClean="0"/>
              <a:t>array size </a:t>
            </a:r>
            <a:r>
              <a:rPr lang="en-GB" dirty="0"/>
              <a:t>and create a dynamic array during program execution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7922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2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 access operator (.)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r>
              <a:rPr lang="en-GB" dirty="0" smtClean="0"/>
              <a:t>Consider </a:t>
            </a:r>
            <a:r>
              <a:rPr lang="en-GB" dirty="0"/>
              <a:t>the expression *</a:t>
            </a:r>
            <a:r>
              <a:rPr lang="en-GB" dirty="0" err="1"/>
              <a:t>studentPtr.gpa</a:t>
            </a:r>
            <a:r>
              <a:rPr lang="en-GB" dirty="0"/>
              <a:t>. </a:t>
            </a:r>
          </a:p>
          <a:p>
            <a:pPr lvl="1"/>
            <a:r>
              <a:rPr lang="en-GB" dirty="0" smtClean="0"/>
              <a:t>Because</a:t>
            </a:r>
            <a:r>
              <a:rPr lang="en-GB" dirty="0"/>
              <a:t>. (dot) has a higher precedence than *, the expression </a:t>
            </a:r>
            <a:r>
              <a:rPr lang="en-GB" dirty="0" err="1"/>
              <a:t>studentPtr.gpa</a:t>
            </a:r>
            <a:r>
              <a:rPr lang="en-GB" dirty="0"/>
              <a:t> </a:t>
            </a:r>
            <a:r>
              <a:rPr lang="en-GB" dirty="0" smtClean="0"/>
              <a:t>evaluates first.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expression studentPtr.gpa would result in a syntax error, as </a:t>
            </a:r>
            <a:r>
              <a:rPr lang="en-GB" dirty="0" err="1"/>
              <a:t>studentPtr</a:t>
            </a:r>
            <a:r>
              <a:rPr lang="en-GB" dirty="0"/>
              <a:t> </a:t>
            </a:r>
            <a:r>
              <a:rPr lang="en-GB" dirty="0" smtClean="0"/>
              <a:t>is not </a:t>
            </a:r>
            <a:r>
              <a:rPr lang="en-GB" dirty="0"/>
              <a:t>a </a:t>
            </a:r>
            <a:r>
              <a:rPr lang="en-GB" dirty="0" err="1"/>
              <a:t>struct</a:t>
            </a:r>
            <a:r>
              <a:rPr lang="en-GB" dirty="0"/>
              <a:t> variable, </a:t>
            </a:r>
            <a:r>
              <a:rPr lang="en-GB" dirty="0" smtClean="0"/>
              <a:t>so </a:t>
            </a:r>
            <a:r>
              <a:rPr lang="en-GB" dirty="0"/>
              <a:t>it has no such component as </a:t>
            </a:r>
            <a:r>
              <a:rPr lang="en-GB" dirty="0" smtClean="0"/>
              <a:t>GPA.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following statement stores 3.9 in the component GPA of the object student:</a:t>
            </a:r>
          </a:p>
          <a:p>
            <a:pPr marL="0" indent="0">
              <a:buNone/>
            </a:pPr>
            <a:r>
              <a:rPr lang="en-GB" dirty="0" smtClean="0"/>
              <a:t>	(*</a:t>
            </a:r>
            <a:r>
              <a:rPr lang="en-GB" dirty="0" err="1" smtClean="0"/>
              <a:t>studentPtr</a:t>
            </a:r>
            <a:r>
              <a:rPr lang="en-GB" dirty="0" smtClean="0"/>
              <a:t>).</a:t>
            </a:r>
            <a:r>
              <a:rPr lang="en-GB" dirty="0" err="1" smtClean="0"/>
              <a:t>gpa</a:t>
            </a:r>
            <a:r>
              <a:rPr lang="en-GB" dirty="0" smtClean="0"/>
              <a:t> = 3.9;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9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List</a:t>
            </a:r>
            <a:r>
              <a:rPr lang="en-GB" dirty="0" smtClean="0"/>
              <a:t> itself is </a:t>
            </a:r>
            <a:r>
              <a:rPr lang="en-GB" dirty="0"/>
              <a:t>a variable, and the value stored in list is the base address of the array—that is, </a:t>
            </a:r>
            <a:r>
              <a:rPr lang="en-GB" dirty="0" smtClean="0"/>
              <a:t>the address </a:t>
            </a:r>
            <a:r>
              <a:rPr lang="en-GB" dirty="0"/>
              <a:t>of the first array component. Suppose the address of the first array component is</a:t>
            </a:r>
          </a:p>
          <a:p>
            <a:pPr algn="l" rtl="0"/>
            <a:r>
              <a:rPr lang="en-GB" dirty="0"/>
              <a:t>1000.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2093193" cy="94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67969"/>
            <a:ext cx="4896223" cy="259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9487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Because the value of list, which is 1000, is a memory address, list is a </a:t>
            </a:r>
            <a:r>
              <a:rPr lang="en-GB" dirty="0" smtClean="0"/>
              <a:t>pointer variable</a:t>
            </a:r>
            <a:r>
              <a:rPr lang="en-GB" dirty="0"/>
              <a:t>. </a:t>
            </a:r>
            <a:endParaRPr lang="en-GB" dirty="0" smtClean="0"/>
          </a:p>
          <a:p>
            <a:pPr algn="l" rtl="0"/>
            <a:r>
              <a:rPr lang="en-GB" dirty="0" smtClean="0"/>
              <a:t>However</a:t>
            </a:r>
            <a:r>
              <a:rPr lang="en-GB" dirty="0"/>
              <a:t>, the value stored in list, which is 1000, </a:t>
            </a:r>
            <a:r>
              <a:rPr lang="en-GB" dirty="0">
                <a:solidFill>
                  <a:srgbClr val="FF0000"/>
                </a:solidFill>
              </a:rPr>
              <a:t>cannot be altered </a:t>
            </a:r>
            <a:r>
              <a:rPr lang="en-GB" dirty="0" smtClean="0"/>
              <a:t>during program </a:t>
            </a:r>
            <a:r>
              <a:rPr lang="en-GB" dirty="0"/>
              <a:t>execution. That is, the value of list is </a:t>
            </a:r>
            <a:r>
              <a:rPr lang="en-GB" dirty="0">
                <a:solidFill>
                  <a:srgbClr val="FF0000"/>
                </a:solidFill>
              </a:rPr>
              <a:t>constant</a:t>
            </a:r>
            <a:r>
              <a:rPr lang="en-GB" dirty="0" smtClean="0"/>
              <a:t>.</a:t>
            </a:r>
          </a:p>
          <a:p>
            <a:pPr algn="l" rtl="0"/>
            <a:r>
              <a:rPr lang="en-GB" u="sng" dirty="0" smtClean="0"/>
              <a:t>Therefore</a:t>
            </a:r>
            <a:r>
              <a:rPr lang="en-GB" u="sng" dirty="0"/>
              <a:t>, the increment </a:t>
            </a:r>
            <a:r>
              <a:rPr lang="en-GB" u="sng" dirty="0" smtClean="0"/>
              <a:t>and decrement </a:t>
            </a:r>
            <a:r>
              <a:rPr lang="en-GB" u="sng" dirty="0"/>
              <a:t>operations cannot be applied to list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In </a:t>
            </a:r>
            <a:r>
              <a:rPr lang="en-GB" dirty="0"/>
              <a:t>fact, any attempt to use </a:t>
            </a:r>
            <a:r>
              <a:rPr lang="en-GB" dirty="0" smtClean="0"/>
              <a:t>the increment </a:t>
            </a:r>
            <a:r>
              <a:rPr lang="en-GB" dirty="0"/>
              <a:t>or decrement operations on list results in a </a:t>
            </a:r>
            <a:r>
              <a:rPr lang="en-GB" u="sng" dirty="0"/>
              <a:t>compile-time error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28606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/>
              <a:t>copies the value of list, which is 1000, the base address of the array, into p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We are allowed </a:t>
            </a:r>
            <a:r>
              <a:rPr lang="en-GB" dirty="0"/>
              <a:t>to perform increment and decrement operations on p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 array name is a constant pointer.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5788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57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/>
          <a:lstStyle/>
          <a:p>
            <a:r>
              <a:rPr lang="en-GB" dirty="0" smtClean="0"/>
              <a:t>Member access operator (-&gt;)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</a:t>
            </a:r>
            <a:r>
              <a:rPr lang="en-GB" sz="2800" dirty="0"/>
              <a:t>++ provides another operator called the </a:t>
            </a:r>
            <a:r>
              <a:rPr lang="en-GB" sz="2800" dirty="0" smtClean="0"/>
              <a:t>member access </a:t>
            </a:r>
            <a:r>
              <a:rPr lang="en-GB" sz="2800" dirty="0"/>
              <a:t>operator arrow, -&gt;. </a:t>
            </a:r>
            <a:endParaRPr lang="en-GB" sz="2800" dirty="0" smtClean="0"/>
          </a:p>
          <a:p>
            <a:endParaRPr lang="en-GB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7019925" cy="3025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79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80112" y="620688"/>
            <a:ext cx="2602632" cy="1066800"/>
          </a:xfrm>
        </p:spPr>
        <p:txBody>
          <a:bodyPr/>
          <a:lstStyle/>
          <a:p>
            <a:pPr algn="r"/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474840" cy="622670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 smtClean="0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 smtClean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class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{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private : 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x;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public :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setX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int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a ) {x=a;}</a:t>
            </a:r>
          </a:p>
          <a:p>
            <a:pPr>
              <a:buNone/>
            </a:pPr>
            <a:r>
              <a:rPr lang="fr-FR" dirty="0" err="1" smtClean="0">
                <a:solidFill>
                  <a:srgbClr val="0000FF"/>
                </a:solidFill>
                <a:latin typeface="Courier New"/>
              </a:rPr>
              <a:t>void</a:t>
            </a:r>
            <a:r>
              <a:rPr lang="fr-FR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fr-FR" dirty="0" err="1" smtClean="0">
                <a:solidFill>
                  <a:srgbClr val="0000FF"/>
                </a:solidFill>
                <a:latin typeface="Courier New"/>
              </a:rPr>
              <a:t>print</a:t>
            </a:r>
            <a:r>
              <a:rPr lang="fr-FR" dirty="0" smtClean="0">
                <a:solidFill>
                  <a:srgbClr val="0000FF"/>
                </a:solidFill>
                <a:latin typeface="Courier New"/>
              </a:rPr>
              <a:t>(){cout&lt;&lt;</a:t>
            </a:r>
            <a:r>
              <a:rPr lang="fr-FR" dirty="0" smtClean="0">
                <a:solidFill>
                  <a:srgbClr val="A31515"/>
                </a:solidFill>
                <a:latin typeface="Courier New"/>
              </a:rPr>
              <a:t>"x= " &lt;&lt;x&lt;&lt;</a:t>
            </a:r>
            <a:r>
              <a:rPr lang="fr-FR" dirty="0" err="1" smtClean="0">
                <a:solidFill>
                  <a:srgbClr val="A31515"/>
                </a:solidFill>
                <a:latin typeface="Courier New"/>
              </a:rPr>
              <a:t>endl</a:t>
            </a:r>
            <a:r>
              <a:rPr lang="fr-FR" dirty="0" smtClean="0">
                <a:solidFill>
                  <a:srgbClr val="A31515"/>
                </a:solidFill>
                <a:latin typeface="Courier New"/>
              </a:rPr>
              <a:t>;}</a:t>
            </a:r>
          </a:p>
          <a:p>
            <a:pPr>
              <a:buNone/>
            </a:pPr>
            <a:r>
              <a:rPr lang="en-GB" dirty="0" smtClean="0">
                <a:solidFill>
                  <a:srgbClr val="A31515"/>
                </a:solidFill>
                <a:latin typeface="Courier New"/>
              </a:rPr>
              <a:t>};</a:t>
            </a:r>
          </a:p>
          <a:p>
            <a:pPr>
              <a:buNone/>
            </a:pPr>
            <a:endParaRPr lang="en-GB" dirty="0" smtClean="0">
              <a:solidFill>
                <a:srgbClr val="A31515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8000"/>
                </a:solidFill>
                <a:latin typeface="Courier New"/>
              </a:rPr>
              <a:t>///////////////////////////////////</a:t>
            </a: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void main (){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ob;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classexample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*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 = &amp;ob;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</a:t>
            </a: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setX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(5);</a:t>
            </a:r>
          </a:p>
          <a:p>
            <a:pPr>
              <a:buNone/>
            </a:pPr>
            <a:r>
              <a:rPr lang="en-GB" dirty="0" err="1" smtClean="0">
                <a:solidFill>
                  <a:srgbClr val="0000FF"/>
                </a:solidFill>
                <a:latin typeface="Courier New"/>
              </a:rPr>
              <a:t>obpointer</a:t>
            </a:r>
            <a:r>
              <a:rPr lang="en-GB" dirty="0" smtClean="0">
                <a:solidFill>
                  <a:srgbClr val="0000FF"/>
                </a:solidFill>
                <a:latin typeface="Courier New"/>
              </a:rPr>
              <a:t>-&gt;print();</a:t>
            </a:r>
          </a:p>
          <a:p>
            <a:pPr>
              <a:buNone/>
            </a:pPr>
            <a:endParaRPr lang="en-GB" dirty="0" smtClean="0">
              <a:solidFill>
                <a:srgbClr val="0000FF"/>
              </a:solidFill>
              <a:latin typeface="Courier New"/>
            </a:endParaRPr>
          </a:p>
          <a:p>
            <a:pPr>
              <a:buNone/>
            </a:pPr>
            <a:r>
              <a:rPr lang="en-GB" dirty="0" smtClean="0">
                <a:solidFill>
                  <a:srgbClr val="0000FF"/>
                </a:solidFill>
                <a:latin typeface="Courier New"/>
              </a:rPr>
              <a:t>}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5445224"/>
            <a:ext cx="3456384" cy="127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292080" y="1628800"/>
            <a:ext cx="3312368" cy="1584176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164288" y="2132856"/>
            <a:ext cx="1152128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364088" y="3645024"/>
            <a:ext cx="3312368" cy="1584176"/>
          </a:xfrm>
          <a:prstGeom prst="rect">
            <a:avLst/>
          </a:prstGeom>
          <a:solidFill>
            <a:schemeClr val="accent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308304" y="4149080"/>
            <a:ext cx="1152128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380312" y="24928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596336" y="4509120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508104" y="2348880"/>
            <a:ext cx="360040" cy="36004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80112" y="4581128"/>
            <a:ext cx="360040" cy="360040"/>
          </a:xfrm>
          <a:prstGeom prst="rect">
            <a:avLst/>
          </a:prstGeom>
          <a:solidFill>
            <a:srgbClr val="FF0000">
              <a:alpha val="5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2160" y="256490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84168" y="4797152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0830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596336" y="1628800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364088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obpointer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508104" y="40770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obpointer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4149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740352" y="364502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7524328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4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Initializing 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</a:t>
            </a:r>
            <a:r>
              <a:rPr lang="en-GB" dirty="0"/>
              <a:t>++ does not automatically initialize </a:t>
            </a:r>
            <a:r>
              <a:rPr lang="en-GB" dirty="0" smtClean="0"/>
              <a:t>variables</a:t>
            </a:r>
          </a:p>
          <a:p>
            <a:r>
              <a:rPr lang="en-GB" dirty="0" smtClean="0"/>
              <a:t>pointer </a:t>
            </a:r>
            <a:r>
              <a:rPr lang="en-GB" dirty="0"/>
              <a:t>variables must </a:t>
            </a:r>
            <a:r>
              <a:rPr lang="en-GB" dirty="0" smtClean="0"/>
              <a:t>be initialized </a:t>
            </a:r>
            <a:r>
              <a:rPr lang="en-GB" dirty="0"/>
              <a:t>if you do not want them to point to anything. </a:t>
            </a:r>
            <a:endParaRPr lang="en-GB" dirty="0" smtClean="0"/>
          </a:p>
          <a:p>
            <a:r>
              <a:rPr lang="en-GB" dirty="0" smtClean="0"/>
              <a:t>Pointer </a:t>
            </a:r>
            <a:r>
              <a:rPr lang="en-GB" dirty="0"/>
              <a:t>variables are </a:t>
            </a:r>
            <a:r>
              <a:rPr lang="en-GB" dirty="0" smtClean="0"/>
              <a:t>initialized using  the following </a:t>
            </a:r>
            <a:r>
              <a:rPr lang="en-GB" dirty="0"/>
              <a:t>two statements </a:t>
            </a:r>
            <a:r>
              <a:rPr lang="en-GB" dirty="0" smtClean="0"/>
              <a:t>:</a:t>
            </a:r>
            <a:endParaRPr lang="en-GB" dirty="0"/>
          </a:p>
          <a:p>
            <a:pPr lvl="1"/>
            <a:r>
              <a:rPr lang="en-GB" dirty="0"/>
              <a:t>p = NULL;</a:t>
            </a:r>
          </a:p>
          <a:p>
            <a:pPr lvl="1"/>
            <a:r>
              <a:rPr lang="en-GB" dirty="0"/>
              <a:t>p = </a:t>
            </a:r>
            <a:r>
              <a:rPr lang="en-GB" dirty="0" smtClean="0"/>
              <a:t>0 ;</a:t>
            </a:r>
            <a:endParaRPr lang="en-GB" dirty="0"/>
          </a:p>
          <a:p>
            <a:r>
              <a:rPr lang="en-GB" dirty="0"/>
              <a:t>The number </a:t>
            </a:r>
            <a:r>
              <a:rPr lang="en-GB" dirty="0" smtClean="0"/>
              <a:t>0 is </a:t>
            </a:r>
            <a:r>
              <a:rPr lang="en-GB" dirty="0"/>
              <a:t>the only number that can be directly assigned to a pointer variable.</a:t>
            </a:r>
          </a:p>
        </p:txBody>
      </p:sp>
    </p:spTree>
    <p:extLst>
      <p:ext uri="{BB962C8B-B14F-4D97-AF65-F5344CB8AC3E}">
        <p14:creationId xmlns:p14="http://schemas.microsoft.com/office/powerpoint/2010/main" val="444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on Pointer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value of one pointer variable can be </a:t>
            </a:r>
            <a:r>
              <a:rPr lang="en-GB" dirty="0" smtClean="0"/>
              <a:t>assigned to </a:t>
            </a:r>
            <a:r>
              <a:rPr lang="en-GB" dirty="0"/>
              <a:t>another pointer variable of the same type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Two </a:t>
            </a:r>
            <a:r>
              <a:rPr lang="en-GB" dirty="0"/>
              <a:t>pointer variables of the same type can </a:t>
            </a:r>
            <a:r>
              <a:rPr lang="en-GB" dirty="0" smtClean="0"/>
              <a:t>be compared </a:t>
            </a:r>
            <a:r>
              <a:rPr lang="en-GB" dirty="0"/>
              <a:t>for equality, and so on. </a:t>
            </a:r>
            <a:endParaRPr lang="en-GB" dirty="0" smtClean="0"/>
          </a:p>
          <a:p>
            <a:r>
              <a:rPr lang="en-GB" dirty="0" smtClean="0"/>
              <a:t>Integer </a:t>
            </a:r>
            <a:r>
              <a:rPr lang="en-GB" dirty="0"/>
              <a:t>values can be added and subtracted from a </a:t>
            </a:r>
            <a:r>
              <a:rPr lang="en-GB" dirty="0" smtClean="0"/>
              <a:t>pointer variable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value of one pointer variable can be subtracted from another pointer variable.</a:t>
            </a:r>
          </a:p>
        </p:txBody>
      </p:sp>
    </p:spTree>
    <p:extLst>
      <p:ext uri="{BB962C8B-B14F-4D97-AF65-F5344CB8AC3E}">
        <p14:creationId xmlns:p14="http://schemas.microsoft.com/office/powerpoint/2010/main" val="21706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pPr>
              <a:buNone/>
            </a:pPr>
            <a:endParaRPr lang="en-GB" dirty="0" smtClean="0"/>
          </a:p>
          <a:p>
            <a:r>
              <a:rPr lang="en-GB" dirty="0"/>
              <a:t>copies the value of q into p. After this statement executes, both p and q point to the </a:t>
            </a:r>
            <a:r>
              <a:rPr lang="en-GB" dirty="0" smtClean="0"/>
              <a:t>same memory </a:t>
            </a:r>
            <a:r>
              <a:rPr lang="en-GB" dirty="0"/>
              <a:t>location. </a:t>
            </a:r>
            <a:endParaRPr lang="en-GB" dirty="0" smtClean="0"/>
          </a:p>
          <a:p>
            <a:r>
              <a:rPr lang="en-GB" dirty="0" smtClean="0"/>
              <a:t>Any </a:t>
            </a:r>
            <a:r>
              <a:rPr lang="en-GB" dirty="0"/>
              <a:t>changes made to *p automatically change the value of *q, </a:t>
            </a:r>
            <a:r>
              <a:rPr lang="en-GB" dirty="0" smtClean="0"/>
              <a:t>and vice </a:t>
            </a:r>
            <a:r>
              <a:rPr lang="en-GB" dirty="0"/>
              <a:t>versa.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7093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76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expression:</a:t>
            </a:r>
          </a:p>
          <a:p>
            <a:r>
              <a:rPr lang="en-GB" dirty="0"/>
              <a:t>p == q</a:t>
            </a:r>
          </a:p>
          <a:p>
            <a:pPr marL="0" indent="0">
              <a:buNone/>
            </a:pPr>
            <a:r>
              <a:rPr lang="en-GB" dirty="0"/>
              <a:t>evaluates to true if p and q have the same value—that is, if they point to the same</a:t>
            </a:r>
          </a:p>
          <a:p>
            <a:pPr marL="0" indent="0">
              <a:buNone/>
            </a:pPr>
            <a:r>
              <a:rPr lang="en-GB" dirty="0"/>
              <a:t>memory location. Similarly, the expression:</a:t>
            </a:r>
          </a:p>
          <a:p>
            <a:r>
              <a:rPr lang="en-GB" dirty="0"/>
              <a:t>p != q</a:t>
            </a:r>
          </a:p>
          <a:p>
            <a:pPr marL="0" indent="0">
              <a:buNone/>
            </a:pPr>
            <a:r>
              <a:rPr lang="en-GB" dirty="0"/>
              <a:t>evaluates to true if p and q point to different memory locations.</a:t>
            </a:r>
          </a:p>
        </p:txBody>
      </p:sp>
    </p:spTree>
    <p:extLst>
      <p:ext uri="{BB962C8B-B14F-4D97-AF65-F5344CB8AC3E}">
        <p14:creationId xmlns:p14="http://schemas.microsoft.com/office/powerpoint/2010/main" val="1205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9D6CF7-D671-45A4-A1DA-42F0ADA1F467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7019109-EB3E-44C2-91DE-0B2ACEACC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A7E087-4DC8-46CA-AF6E-8FF64652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635</TotalTime>
  <Words>1840</Words>
  <Application>Microsoft Office PowerPoint</Application>
  <PresentationFormat>عرض على الشاشة (3:4)‏</PresentationFormat>
  <Paragraphs>274</Paragraphs>
  <Slides>32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32</vt:i4>
      </vt:variant>
    </vt:vector>
  </HeadingPairs>
  <TitlesOfParts>
    <vt:vector size="33" baseType="lpstr">
      <vt:lpstr>Urban</vt:lpstr>
      <vt:lpstr>Pointer Data Type and Pointer Variables II</vt:lpstr>
      <vt:lpstr>Classes, Structs, and Pointer Variables</vt:lpstr>
      <vt:lpstr>Member access operator (.)</vt:lpstr>
      <vt:lpstr>Member access operator (-&gt;)</vt:lpstr>
      <vt:lpstr>Example</vt:lpstr>
      <vt:lpstr>Initializing Pointer Variables</vt:lpstr>
      <vt:lpstr>Operations on Pointer Variables</vt:lpstr>
      <vt:lpstr>عرض تقديمي في PowerPoint</vt:lpstr>
      <vt:lpstr>Comparison</vt:lpstr>
      <vt:lpstr>Decrement and increment</vt:lpstr>
      <vt:lpstr>عرض تقديمي في PowerPoint</vt:lpstr>
      <vt:lpstr>Cont.</vt:lpstr>
      <vt:lpstr>Notes</vt:lpstr>
      <vt:lpstr>Functions and Pointers</vt:lpstr>
      <vt:lpstr>Example</vt:lpstr>
      <vt:lpstr>Pointers and Function Return Values</vt:lpstr>
      <vt:lpstr>Example </vt:lpstr>
      <vt:lpstr>عرض تقديمي في PowerPoint</vt:lpstr>
      <vt:lpstr>Dynamic Variables</vt:lpstr>
      <vt:lpstr>Operator new</vt:lpstr>
      <vt:lpstr>Operator new</vt:lpstr>
      <vt:lpstr>عرض تقديمي في PowerPoint</vt:lpstr>
      <vt:lpstr>عرض تقديمي في PowerPoint</vt:lpstr>
      <vt:lpstr>Operator delete</vt:lpstr>
      <vt:lpstr>Dynamic Arrays</vt:lpstr>
      <vt:lpstr>Dynamic Array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Data Type and Pointer Variables</dc:title>
  <dc:creator>School</dc:creator>
  <cp:lastModifiedBy>user-8</cp:lastModifiedBy>
  <cp:revision>116</cp:revision>
  <dcterms:created xsi:type="dcterms:W3CDTF">2012-03-02T17:25:42Z</dcterms:created>
  <dcterms:modified xsi:type="dcterms:W3CDTF">2019-10-20T08:19:56Z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