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863" r:id="rId5"/>
  </p:sldMasterIdLst>
  <p:notesMasterIdLst>
    <p:notesMasterId r:id="rId49"/>
  </p:notesMasterIdLst>
  <p:handoutMasterIdLst>
    <p:handoutMasterId r:id="rId50"/>
  </p:handoutMasterIdLst>
  <p:sldIdLst>
    <p:sldId id="257" r:id="rId6"/>
    <p:sldId id="333" r:id="rId7"/>
    <p:sldId id="292" r:id="rId8"/>
    <p:sldId id="293" r:id="rId9"/>
    <p:sldId id="258" r:id="rId10"/>
    <p:sldId id="259" r:id="rId11"/>
    <p:sldId id="357" r:id="rId12"/>
    <p:sldId id="358" r:id="rId13"/>
    <p:sldId id="260" r:id="rId14"/>
    <p:sldId id="313" r:id="rId15"/>
    <p:sldId id="359" r:id="rId16"/>
    <p:sldId id="262" r:id="rId17"/>
    <p:sldId id="361" r:id="rId18"/>
    <p:sldId id="362" r:id="rId19"/>
    <p:sldId id="315" r:id="rId20"/>
    <p:sldId id="265" r:id="rId21"/>
    <p:sldId id="363" r:id="rId22"/>
    <p:sldId id="266" r:id="rId23"/>
    <p:sldId id="267" r:id="rId24"/>
    <p:sldId id="268" r:id="rId25"/>
    <p:sldId id="369" r:id="rId26"/>
    <p:sldId id="370" r:id="rId27"/>
    <p:sldId id="364" r:id="rId28"/>
    <p:sldId id="312" r:id="rId29"/>
    <p:sldId id="338" r:id="rId30"/>
    <p:sldId id="356" r:id="rId31"/>
    <p:sldId id="319" r:id="rId32"/>
    <p:sldId id="339" r:id="rId33"/>
    <p:sldId id="340" r:id="rId34"/>
    <p:sldId id="343" r:id="rId35"/>
    <p:sldId id="344" r:id="rId36"/>
    <p:sldId id="365" r:id="rId37"/>
    <p:sldId id="366" r:id="rId38"/>
    <p:sldId id="367" r:id="rId39"/>
    <p:sldId id="346" r:id="rId40"/>
    <p:sldId id="347" r:id="rId41"/>
    <p:sldId id="349" r:id="rId42"/>
    <p:sldId id="279" r:id="rId43"/>
    <p:sldId id="281" r:id="rId44"/>
    <p:sldId id="352" r:id="rId45"/>
    <p:sldId id="353" r:id="rId46"/>
    <p:sldId id="368" r:id="rId47"/>
    <p:sldId id="332" r:id="rId48"/>
  </p:sldIdLst>
  <p:sldSz cx="9144000" cy="6858000" type="screen4x3"/>
  <p:notesSz cx="6858000" cy="9144000"/>
  <p:defaultTextStyle>
    <a:defPPr>
      <a:defRPr lang="en-US"/>
    </a:defPPr>
    <a:lvl1pPr algn="r" rtl="1" fontAlgn="base">
      <a:spcBef>
        <a:spcPct val="0"/>
      </a:spcBef>
      <a:spcAft>
        <a:spcPct val="0"/>
      </a:spcAft>
      <a:defRPr sz="2200" kern="1200">
        <a:solidFill>
          <a:schemeClr val="tx1"/>
        </a:solidFill>
        <a:latin typeface="Times New Roman" pitchFamily="18" charset="0"/>
        <a:ea typeface="+mn-ea"/>
        <a:cs typeface="Arial" charset="0"/>
      </a:defRPr>
    </a:lvl1pPr>
    <a:lvl2pPr marL="457200" algn="r" rtl="1" fontAlgn="base">
      <a:spcBef>
        <a:spcPct val="0"/>
      </a:spcBef>
      <a:spcAft>
        <a:spcPct val="0"/>
      </a:spcAft>
      <a:defRPr sz="2200" kern="1200">
        <a:solidFill>
          <a:schemeClr val="tx1"/>
        </a:solidFill>
        <a:latin typeface="Times New Roman" pitchFamily="18" charset="0"/>
        <a:ea typeface="+mn-ea"/>
        <a:cs typeface="Arial" charset="0"/>
      </a:defRPr>
    </a:lvl2pPr>
    <a:lvl3pPr marL="914400" algn="r" rtl="1" fontAlgn="base">
      <a:spcBef>
        <a:spcPct val="0"/>
      </a:spcBef>
      <a:spcAft>
        <a:spcPct val="0"/>
      </a:spcAft>
      <a:defRPr sz="2200" kern="1200">
        <a:solidFill>
          <a:schemeClr val="tx1"/>
        </a:solidFill>
        <a:latin typeface="Times New Roman" pitchFamily="18" charset="0"/>
        <a:ea typeface="+mn-ea"/>
        <a:cs typeface="Arial" charset="0"/>
      </a:defRPr>
    </a:lvl3pPr>
    <a:lvl4pPr marL="1371600" algn="r" rtl="1" fontAlgn="base">
      <a:spcBef>
        <a:spcPct val="0"/>
      </a:spcBef>
      <a:spcAft>
        <a:spcPct val="0"/>
      </a:spcAft>
      <a:defRPr sz="2200" kern="1200">
        <a:solidFill>
          <a:schemeClr val="tx1"/>
        </a:solidFill>
        <a:latin typeface="Times New Roman" pitchFamily="18" charset="0"/>
        <a:ea typeface="+mn-ea"/>
        <a:cs typeface="Arial" charset="0"/>
      </a:defRPr>
    </a:lvl4pPr>
    <a:lvl5pPr marL="1828800" algn="r" rtl="1" fontAlgn="base">
      <a:spcBef>
        <a:spcPct val="0"/>
      </a:spcBef>
      <a:spcAft>
        <a:spcPct val="0"/>
      </a:spcAft>
      <a:defRPr sz="2200" kern="1200">
        <a:solidFill>
          <a:schemeClr val="tx1"/>
        </a:solidFill>
        <a:latin typeface="Times New Roman" pitchFamily="18" charset="0"/>
        <a:ea typeface="+mn-ea"/>
        <a:cs typeface="Arial" charset="0"/>
      </a:defRPr>
    </a:lvl5pPr>
    <a:lvl6pPr marL="2286000" algn="l" defTabSz="914400" rtl="0" eaLnBrk="1" latinLnBrk="0" hangingPunct="1">
      <a:defRPr sz="2200" kern="1200">
        <a:solidFill>
          <a:schemeClr val="tx1"/>
        </a:solidFill>
        <a:latin typeface="Times New Roman" pitchFamily="18" charset="0"/>
        <a:ea typeface="+mn-ea"/>
        <a:cs typeface="Arial" charset="0"/>
      </a:defRPr>
    </a:lvl6pPr>
    <a:lvl7pPr marL="2743200" algn="l" defTabSz="914400" rtl="0" eaLnBrk="1" latinLnBrk="0" hangingPunct="1">
      <a:defRPr sz="2200" kern="1200">
        <a:solidFill>
          <a:schemeClr val="tx1"/>
        </a:solidFill>
        <a:latin typeface="Times New Roman" pitchFamily="18" charset="0"/>
        <a:ea typeface="+mn-ea"/>
        <a:cs typeface="Arial" charset="0"/>
      </a:defRPr>
    </a:lvl7pPr>
    <a:lvl8pPr marL="3200400" algn="l" defTabSz="914400" rtl="0" eaLnBrk="1" latinLnBrk="0" hangingPunct="1">
      <a:defRPr sz="2200" kern="1200">
        <a:solidFill>
          <a:schemeClr val="tx1"/>
        </a:solidFill>
        <a:latin typeface="Times New Roman" pitchFamily="18" charset="0"/>
        <a:ea typeface="+mn-ea"/>
        <a:cs typeface="Arial" charset="0"/>
      </a:defRPr>
    </a:lvl8pPr>
    <a:lvl9pPr marL="3657600" algn="l" defTabSz="914400" rtl="0" eaLnBrk="1" latinLnBrk="0" hangingPunct="1">
      <a:defRPr sz="22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wal AlShehri" initials="NA" lastIdx="1" clrIdx="0">
    <p:extLst>
      <p:ext uri="{19B8F6BF-5375-455C-9EA6-DF929625EA0E}">
        <p15:presenceInfo xmlns:p15="http://schemas.microsoft.com/office/powerpoint/2012/main" userId="Nawal AlSheh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23" autoAdjust="0"/>
    <p:restoredTop sz="94737" autoAdjust="0"/>
  </p:normalViewPr>
  <p:slideViewPr>
    <p:cSldViewPr>
      <p:cViewPr varScale="1">
        <p:scale>
          <a:sx n="79" d="100"/>
          <a:sy n="79" d="100"/>
        </p:scale>
        <p:origin x="82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048"/>
    </p:cViewPr>
  </p:sorterViewPr>
  <p:notesViewPr>
    <p:cSldViewPr>
      <p:cViewPr varScale="1">
        <p:scale>
          <a:sx n="56" d="100"/>
          <a:sy n="56" d="100"/>
        </p:scale>
        <p:origin x="-22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file:///C:\KathyAug07\6th%20edition\au1\01\pmp2008.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97369511570688"/>
          <c:y val="5.3742802303262956E-2"/>
          <c:w val="0.78421103015202909"/>
          <c:h val="0.79270633397312862"/>
        </c:manualLayout>
      </c:layout>
      <c:scatterChart>
        <c:scatterStyle val="smoothMarker"/>
        <c:varyColors val="0"/>
        <c:ser>
          <c:idx val="0"/>
          <c:order val="0"/>
          <c:tx>
            <c:v>years</c:v>
          </c:tx>
          <c:spPr>
            <a:ln w="12700">
              <a:solidFill>
                <a:srgbClr val="000080"/>
              </a:solidFill>
              <a:prstDash val="solid"/>
            </a:ln>
          </c:spPr>
          <c:marker>
            <c:symbol val="diamond"/>
            <c:size val="5"/>
            <c:spPr>
              <a:solidFill>
                <a:srgbClr val="000080"/>
              </a:solidFill>
              <a:ln>
                <a:solidFill>
                  <a:srgbClr val="000080"/>
                </a:solidFill>
                <a:prstDash val="solid"/>
              </a:ln>
            </c:spPr>
          </c:marker>
          <c:dLbls>
            <c:dLbl>
              <c:idx val="15"/>
              <c:layout>
                <c:manualLayout>
                  <c:x val="1.0133798421777189E-2"/>
                  <c:y val="-2.4922314617215058E-2"/>
                </c:manualLayout>
              </c:layout>
              <c:dLblPos val="l"/>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lgn="l">
                  <a:defRPr sz="800" b="0" i="0" u="none" strike="noStrike" baseline="0">
                    <a:solidFill>
                      <a:srgbClr val="000000"/>
                    </a:solidFill>
                    <a:latin typeface="Arial"/>
                    <a:ea typeface="Arial"/>
                    <a:cs typeface="Arial"/>
                  </a:defRPr>
                </a:pPr>
                <a:endParaRPr lang="ar-SA"/>
              </a:p>
            </c:txPr>
            <c:dLblPos val="l"/>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xVal>
            <c:numRef>
              <c:f>Sheet1!$A$2:$A$17</c:f>
              <c:numCache>
                <c:formatCode>General</c:formatCode>
                <c:ptCount val="16"/>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pt idx="15">
                  <c:v>2008</c:v>
                </c:pt>
              </c:numCache>
            </c:numRef>
          </c:xVal>
          <c:yVal>
            <c:numRef>
              <c:f>Sheet1!$B$2:$B$17</c:f>
              <c:numCache>
                <c:formatCode>_(* #,##0_);_(* \(#,##0\);_(* "-"??_);_(@_)</c:formatCode>
                <c:ptCount val="16"/>
                <c:pt idx="0">
                  <c:v>1000</c:v>
                </c:pt>
                <c:pt idx="1">
                  <c:v>1900</c:v>
                </c:pt>
                <c:pt idx="2">
                  <c:v>2800</c:v>
                </c:pt>
                <c:pt idx="3">
                  <c:v>4400</c:v>
                </c:pt>
                <c:pt idx="4">
                  <c:v>6415</c:v>
                </c:pt>
                <c:pt idx="5">
                  <c:v>10086</c:v>
                </c:pt>
                <c:pt idx="6">
                  <c:v>18184</c:v>
                </c:pt>
                <c:pt idx="7">
                  <c:v>27052</c:v>
                </c:pt>
                <c:pt idx="8">
                  <c:v>40343</c:v>
                </c:pt>
                <c:pt idx="9">
                  <c:v>52443</c:v>
                </c:pt>
                <c:pt idx="10">
                  <c:v>76550</c:v>
                </c:pt>
                <c:pt idx="11">
                  <c:v>102047</c:v>
                </c:pt>
                <c:pt idx="12">
                  <c:v>175194</c:v>
                </c:pt>
                <c:pt idx="13">
                  <c:v>221144</c:v>
                </c:pt>
                <c:pt idx="14">
                  <c:v>267367</c:v>
                </c:pt>
                <c:pt idx="15">
                  <c:v>318289</c:v>
                </c:pt>
              </c:numCache>
            </c:numRef>
          </c:yVal>
          <c:smooth val="1"/>
        </c:ser>
        <c:dLbls>
          <c:showLegendKey val="0"/>
          <c:showVal val="0"/>
          <c:showCatName val="0"/>
          <c:showSerName val="0"/>
          <c:showPercent val="0"/>
          <c:showBubbleSize val="0"/>
        </c:dLbls>
        <c:axId val="455107440"/>
        <c:axId val="455110704"/>
      </c:scatterChart>
      <c:valAx>
        <c:axId val="455107440"/>
        <c:scaling>
          <c:orientation val="minMax"/>
          <c:max val="2008"/>
          <c:min val="1993"/>
        </c:scaling>
        <c:delete val="0"/>
        <c:axPos val="b"/>
        <c:title>
          <c:tx>
            <c:rich>
              <a:bodyPr/>
              <a:lstStyle/>
              <a:p>
                <a:pPr>
                  <a:defRPr sz="1200" b="1" i="0" u="none" strike="noStrike" baseline="0">
                    <a:solidFill>
                      <a:srgbClr val="000000"/>
                    </a:solidFill>
                    <a:latin typeface="Arial"/>
                    <a:ea typeface="Arial"/>
                    <a:cs typeface="Arial"/>
                  </a:defRPr>
                </a:pPr>
                <a:r>
                  <a:rPr lang="en-US" dirty="0"/>
                  <a:t>Year</a:t>
                </a:r>
              </a:p>
            </c:rich>
          </c:tx>
          <c:layout>
            <c:manualLayout>
              <c:xMode val="edge"/>
              <c:yMode val="edge"/>
              <c:x val="0.5355265920707275"/>
              <c:y val="0.9155470249520145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ar-SA"/>
          </a:p>
        </c:txPr>
        <c:crossAx val="455110704"/>
        <c:crosses val="autoZero"/>
        <c:crossBetween val="midCat"/>
        <c:majorUnit val="1"/>
      </c:valAx>
      <c:valAx>
        <c:axId val="455110704"/>
        <c:scaling>
          <c:orientation val="minMax"/>
        </c:scaling>
        <c:delete val="0"/>
        <c:axPos val="l"/>
        <c:majorGridlines>
          <c:spPr>
            <a:ln w="3175">
              <a:solidFill>
                <a:srgbClr val="000000"/>
              </a:solidFill>
              <a:prstDash val="solid"/>
            </a:ln>
          </c:spPr>
        </c:majorGridlines>
        <c:title>
          <c:tx>
            <c:rich>
              <a:bodyPr/>
              <a:lstStyle/>
              <a:p>
                <a:pPr>
                  <a:defRPr sz="1200" b="1" i="0" u="none" strike="noStrike" baseline="0">
                    <a:solidFill>
                      <a:srgbClr val="000000"/>
                    </a:solidFill>
                    <a:latin typeface="Arial"/>
                    <a:ea typeface="Arial"/>
                    <a:cs typeface="Arial"/>
                  </a:defRPr>
                </a:pPr>
                <a:r>
                  <a:rPr lang="en-US" dirty="0"/>
                  <a:t># PMPs</a:t>
                </a:r>
              </a:p>
            </c:rich>
          </c:tx>
          <c:layout>
            <c:manualLayout>
              <c:xMode val="edge"/>
              <c:yMode val="edge"/>
              <c:x val="2.1052631578947392E-2"/>
              <c:y val="0.38963531669865642"/>
            </c:manualLayout>
          </c:layout>
          <c:overlay val="0"/>
          <c:spPr>
            <a:noFill/>
            <a:ln w="25400">
              <a:noFill/>
            </a:ln>
          </c:spPr>
        </c:title>
        <c:numFmt formatCode="_(* #,##0_);_(* \(#,##0\);_(* &quot;-&quot;??_);_(@_)"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ar-SA"/>
          </a:p>
        </c:txPr>
        <c:crossAx val="455107440"/>
        <c:crosses val="autoZero"/>
        <c:crossBetween val="midCat"/>
      </c:valAx>
      <c:spPr>
        <a:solidFill>
          <a:srgbClr val="C0C0C0"/>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ar-SA"/>
    </a:p>
  </c:txPr>
  <c:externalData r:id="rId2">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15-09-02T01:00:38.578" idx="1">
    <p:pos x="4214" y="1971"/>
    <p:text>work breakdown structure</p:text>
    <p:extLst>
      <p:ext uri="{C676402C-5697-4E1C-873F-D02D1690AC5C}">
        <p15:threadingInfo xmlns:p15="http://schemas.microsoft.com/office/powerpoint/2012/main" timeZoneBias="-1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lnSpc>
                <a:spcPct val="100000"/>
              </a:lnSpc>
              <a:spcBef>
                <a:spcPct val="0"/>
              </a:spcBef>
              <a:buFontTx/>
              <a:buNone/>
              <a:defRPr sz="1200">
                <a:cs typeface="+mn-cs"/>
              </a:defRPr>
            </a:lvl1pPr>
          </a:lstStyle>
          <a:p>
            <a:pPr>
              <a:defRPr/>
            </a:pPr>
            <a:endParaRPr lang="en-US"/>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a:lnSpc>
                <a:spcPct val="100000"/>
              </a:lnSpc>
              <a:spcBef>
                <a:spcPct val="0"/>
              </a:spcBef>
              <a:buFontTx/>
              <a:buNone/>
              <a:defRPr sz="1200">
                <a:cs typeface="+mn-cs"/>
              </a:defRPr>
            </a:lvl1pPr>
          </a:lstStyle>
          <a:p>
            <a:pPr>
              <a:defRPr/>
            </a:pPr>
            <a:endParaRPr lang="en-US"/>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lnSpc>
                <a:spcPct val="100000"/>
              </a:lnSpc>
              <a:spcBef>
                <a:spcPct val="0"/>
              </a:spcBef>
              <a:buFontTx/>
              <a:buNone/>
              <a:defRPr sz="1200">
                <a:cs typeface="+mn-cs"/>
              </a:defRPr>
            </a:lvl1pPr>
          </a:lstStyle>
          <a:p>
            <a:pPr>
              <a:defRPr/>
            </a:pPr>
            <a:endParaRPr lang="en-US"/>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a:lnSpc>
                <a:spcPct val="100000"/>
              </a:lnSpc>
              <a:spcBef>
                <a:spcPct val="0"/>
              </a:spcBef>
              <a:buFontTx/>
              <a:buNone/>
              <a:defRPr sz="1200">
                <a:cs typeface="+mn-cs"/>
              </a:defRPr>
            </a:lvl1pPr>
          </a:lstStyle>
          <a:p>
            <a:pPr>
              <a:defRPr/>
            </a:pPr>
            <a:fld id="{376C74CE-46A3-4EBB-BA4D-EC4488DA6082}" type="slidenum">
              <a:rPr lang="en-US"/>
              <a:pPr>
                <a:defRPr/>
              </a:pPr>
              <a:t>‹#›</a:t>
            </a:fld>
            <a:endParaRPr lang="en-US" dirty="0"/>
          </a:p>
        </p:txBody>
      </p:sp>
    </p:spTree>
    <p:extLst>
      <p:ext uri="{BB962C8B-B14F-4D97-AF65-F5344CB8AC3E}">
        <p14:creationId xmlns:p14="http://schemas.microsoft.com/office/powerpoint/2010/main" val="377128761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lnSpc>
                <a:spcPct val="100000"/>
              </a:lnSpc>
              <a:spcBef>
                <a:spcPct val="0"/>
              </a:spcBef>
              <a:buFontTx/>
              <a:buNone/>
              <a:defRPr sz="1200">
                <a:cs typeface="+mn-cs"/>
              </a:defRPr>
            </a:lvl1pPr>
          </a:lstStyle>
          <a:p>
            <a:pPr>
              <a:defRPr/>
            </a:pPr>
            <a:endParaRPr lang="en-US"/>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a:lnSpc>
                <a:spcPct val="100000"/>
              </a:lnSpc>
              <a:spcBef>
                <a:spcPct val="0"/>
              </a:spcBef>
              <a:buFontTx/>
              <a:buNone/>
              <a:defRPr sz="1200">
                <a:cs typeface="+mn-cs"/>
              </a:defRPr>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lnSpc>
                <a:spcPct val="100000"/>
              </a:lnSpc>
              <a:spcBef>
                <a:spcPct val="0"/>
              </a:spcBef>
              <a:buFontTx/>
              <a:buNone/>
              <a:defRPr sz="1200">
                <a:cs typeface="+mn-cs"/>
              </a:defRPr>
            </a:lvl1pPr>
          </a:lstStyle>
          <a:p>
            <a:pPr>
              <a:defRPr/>
            </a:pPr>
            <a:endParaRPr lang="en-US"/>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a:lnSpc>
                <a:spcPct val="100000"/>
              </a:lnSpc>
              <a:spcBef>
                <a:spcPct val="0"/>
              </a:spcBef>
              <a:buFontTx/>
              <a:buNone/>
              <a:defRPr sz="1200">
                <a:cs typeface="+mn-cs"/>
              </a:defRPr>
            </a:lvl1pPr>
          </a:lstStyle>
          <a:p>
            <a:pPr>
              <a:defRPr/>
            </a:pPr>
            <a:fld id="{3CA2FFC0-CC3C-4445-ADB1-1FF132A9EDE8}" type="slidenum">
              <a:rPr lang="en-US"/>
              <a:pPr>
                <a:defRPr/>
              </a:pPr>
              <a:t>‹#›</a:t>
            </a:fld>
            <a:endParaRPr lang="en-US" dirty="0"/>
          </a:p>
        </p:txBody>
      </p:sp>
    </p:spTree>
    <p:extLst>
      <p:ext uri="{BB962C8B-B14F-4D97-AF65-F5344CB8AC3E}">
        <p14:creationId xmlns:p14="http://schemas.microsoft.com/office/powerpoint/2010/main" val="1700429890"/>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smtClean="0"/>
          </a:p>
        </p:txBody>
      </p:sp>
      <p:sp>
        <p:nvSpPr>
          <p:cNvPr id="59396" name="Slide Number Placeholder 3"/>
          <p:cNvSpPr>
            <a:spLocks noGrp="1"/>
          </p:cNvSpPr>
          <p:nvPr>
            <p:ph type="sldNum" sz="quarter" idx="5"/>
          </p:nvPr>
        </p:nvSpPr>
        <p:spPr>
          <a:noFill/>
        </p:spPr>
        <p:txBody>
          <a:bodyPr/>
          <a:lstStyle/>
          <a:p>
            <a:fld id="{4D0BC742-D74A-45A8-A5A1-B4C557233A52}" type="slidenum">
              <a:rPr lang="en-US" smtClean="0"/>
              <a:pPr/>
              <a:t>1</a:t>
            </a:fld>
            <a:endParaRPr lang="en-US" smtClean="0"/>
          </a:p>
        </p:txBody>
      </p:sp>
      <p:sp>
        <p:nvSpPr>
          <p:cNvPr id="6" name="Header Placeholder 5"/>
          <p:cNvSpPr>
            <a:spLocks noGrp="1"/>
          </p:cNvSpPr>
          <p:nvPr>
            <p:ph type="hdr" sz="quarter" idx="10"/>
          </p:nvPr>
        </p:nvSpPr>
        <p:spPr/>
        <p:txBody>
          <a:bodyPr/>
          <a:lstStyle/>
          <a:p>
            <a:pPr>
              <a:defRPr/>
            </a:pPr>
            <a:endParaRPr lang="en-US"/>
          </a:p>
        </p:txBody>
      </p:sp>
    </p:spTree>
    <p:extLst>
      <p:ext uri="{BB962C8B-B14F-4D97-AF65-F5344CB8AC3E}">
        <p14:creationId xmlns:p14="http://schemas.microsoft.com/office/powerpoint/2010/main" val="327089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3CA2FFC0-CC3C-4445-ADB1-1FF132A9EDE8}" type="slidenum">
              <a:rPr lang="en-US" smtClean="0"/>
              <a:pPr>
                <a:defRPr/>
              </a:pPr>
              <a:t>2</a:t>
            </a:fld>
            <a:endParaRPr lang="en-US" dirty="0"/>
          </a:p>
        </p:txBody>
      </p:sp>
      <p:sp>
        <p:nvSpPr>
          <p:cNvPr id="6" name="Header Placeholder 5"/>
          <p:cNvSpPr>
            <a:spLocks noGrp="1"/>
          </p:cNvSpPr>
          <p:nvPr>
            <p:ph type="hdr" sz="quarter" idx="11"/>
          </p:nvPr>
        </p:nvSpPr>
        <p:spPr/>
        <p:txBody>
          <a:bodyPr/>
          <a:lstStyle/>
          <a:p>
            <a:pPr>
              <a:defRPr/>
            </a:pPr>
            <a:endParaRPr lang="en-US"/>
          </a:p>
        </p:txBody>
      </p:sp>
    </p:spTree>
    <p:extLst>
      <p:ext uri="{BB962C8B-B14F-4D97-AF65-F5344CB8AC3E}">
        <p14:creationId xmlns:p14="http://schemas.microsoft.com/office/powerpoint/2010/main" val="943098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B7C7CCC-4FAE-447B-B8E9-2AEE6ADD2BA1}" type="datetime3">
              <a:rPr lang="en-US" smtClean="0"/>
              <a:t>1 September 2015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5"/>
          <p:cNvSpPr>
            <a:spLocks noGrp="1"/>
          </p:cNvSpPr>
          <p:nvPr>
            <p:ph type="sldNum" sz="quarter" idx="12"/>
          </p:nvPr>
        </p:nvSpPr>
        <p:spPr/>
        <p:txBody>
          <a:bodyPr/>
          <a:lstStyle>
            <a:lvl1pPr>
              <a:defRPr/>
            </a:lvl1pPr>
          </a:lstStyle>
          <a:p>
            <a:pPr>
              <a:defRPr/>
            </a:pPr>
            <a:fld id="{A8316900-3D6C-47CD-BE97-DC8F2DE440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163924-EC8B-4032-A99E-F33458B1AD61}" type="datetime3">
              <a:rPr lang="en-US" smtClean="0"/>
              <a:t>1 September 2015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5"/>
          <p:cNvSpPr>
            <a:spLocks noGrp="1"/>
          </p:cNvSpPr>
          <p:nvPr>
            <p:ph type="sldNum" sz="quarter" idx="12"/>
          </p:nvPr>
        </p:nvSpPr>
        <p:spPr/>
        <p:txBody>
          <a:bodyPr/>
          <a:lstStyle>
            <a:lvl1pPr>
              <a:defRPr/>
            </a:lvl1pPr>
          </a:lstStyle>
          <a:p>
            <a:pPr>
              <a:defRPr/>
            </a:pPr>
            <a:fld id="{387F35A4-3C70-415F-BBF4-B505BA8A17F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CB86A2-A001-4426-8CD7-72AF06BBF710}" type="datetime3">
              <a:rPr lang="en-US" smtClean="0"/>
              <a:t>1 September 2015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5"/>
          <p:cNvSpPr>
            <a:spLocks noGrp="1"/>
          </p:cNvSpPr>
          <p:nvPr>
            <p:ph type="sldNum" sz="quarter" idx="12"/>
          </p:nvPr>
        </p:nvSpPr>
        <p:spPr/>
        <p:txBody>
          <a:bodyPr/>
          <a:lstStyle>
            <a:lvl1pPr>
              <a:defRPr/>
            </a:lvl1pPr>
          </a:lstStyle>
          <a:p>
            <a:pPr>
              <a:defRPr/>
            </a:pPr>
            <a:fld id="{3E0AB615-62B4-4599-B392-92C88FEC2732}"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fld id="{7B7C7CCC-4FAE-447B-B8E9-2AEE6ADD2BA1}" type="datetime3">
              <a:rPr lang="en-US" smtClean="0"/>
              <a:t>1 September 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Sixth Edition</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A8316900-3D6C-47CD-BE97-DC8F2DE44094}"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2DFAFD0A-D572-4A08-B283-D22D67F5E2F1}" type="datetime3">
              <a:rPr lang="en-US" smtClean="0"/>
              <a:t>1 September 2015</a:t>
            </a:fld>
            <a:endParaRPr lang="en-US"/>
          </a:p>
        </p:txBody>
      </p:sp>
      <p:sp>
        <p:nvSpPr>
          <p:cNvPr id="5" name="Footer Placeholder 4"/>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6" name="Slide Number Placeholder 5"/>
          <p:cNvSpPr>
            <a:spLocks noGrp="1"/>
          </p:cNvSpPr>
          <p:nvPr>
            <p:ph type="sldNum" sz="quarter" idx="12"/>
          </p:nvPr>
        </p:nvSpPr>
        <p:spPr/>
        <p:txBody>
          <a:bodyPr/>
          <a:lstStyle>
            <a:extLst/>
          </a:lstStyle>
          <a:p>
            <a:pPr>
              <a:defRPr/>
            </a:pPr>
            <a:fld id="{D40D9858-A98E-4723-ADBF-8A029261ADCE}" type="slidenum">
              <a:rPr lang="en-US" smtClean="0"/>
              <a:pPr>
                <a:defRPr/>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18F1FE07-125F-42A2-9676-0C1ADD93F80F}" type="datetime3">
              <a:rPr lang="en-US" smtClean="0"/>
              <a:t>1 September 2015</a:t>
            </a:fld>
            <a:endParaRPr lang="en-US"/>
          </a:p>
        </p:txBody>
      </p:sp>
      <p:sp>
        <p:nvSpPr>
          <p:cNvPr id="5" name="Footer Placeholder 4"/>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6" name="Slide Number Placeholder 5"/>
          <p:cNvSpPr>
            <a:spLocks noGrp="1"/>
          </p:cNvSpPr>
          <p:nvPr>
            <p:ph type="sldNum" sz="quarter" idx="12"/>
          </p:nvPr>
        </p:nvSpPr>
        <p:spPr/>
        <p:txBody>
          <a:bodyPr/>
          <a:lstStyle>
            <a:extLst/>
          </a:lstStyle>
          <a:p>
            <a:pPr>
              <a:defRPr/>
            </a:pPr>
            <a:fld id="{5E7204E3-B342-461B-A645-69BCA313A417}" type="slidenum">
              <a:rPr lang="en-US" smtClean="0"/>
              <a:pPr>
                <a:defRPr/>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742F84EE-C633-431F-A459-B29C54B9DC7E}" type="datetime3">
              <a:rPr lang="en-US" smtClean="0"/>
              <a:t>1 September 2015</a:t>
            </a:fld>
            <a:endParaRPr lang="en-US"/>
          </a:p>
        </p:txBody>
      </p:sp>
      <p:sp>
        <p:nvSpPr>
          <p:cNvPr id="6" name="Footer Placeholder 5"/>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7" name="Slide Number Placeholder 6"/>
          <p:cNvSpPr>
            <a:spLocks noGrp="1"/>
          </p:cNvSpPr>
          <p:nvPr>
            <p:ph type="sldNum" sz="quarter" idx="12"/>
          </p:nvPr>
        </p:nvSpPr>
        <p:spPr/>
        <p:txBody>
          <a:bodyPr/>
          <a:lstStyle>
            <a:extLst/>
          </a:lstStyle>
          <a:p>
            <a:pPr>
              <a:defRPr/>
            </a:pPr>
            <a:fld id="{474A44CB-A01C-4A50-B61E-BFFC10E0B1D6}" type="slidenum">
              <a:rPr lang="en-US" smtClean="0"/>
              <a:pPr>
                <a:defRPr/>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440D4207-5F81-4F53-BE9D-82C9F7AA7113}" type="datetime3">
              <a:rPr lang="en-US" smtClean="0"/>
              <a:t>1 September 2015</a:t>
            </a:fld>
            <a:endParaRPr lang="en-US"/>
          </a:p>
        </p:txBody>
      </p:sp>
      <p:sp>
        <p:nvSpPr>
          <p:cNvPr id="8" name="Footer Placeholder 7"/>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9" name="Slide Number Placeholder 8"/>
          <p:cNvSpPr>
            <a:spLocks noGrp="1"/>
          </p:cNvSpPr>
          <p:nvPr>
            <p:ph type="sldNum" sz="quarter" idx="12"/>
          </p:nvPr>
        </p:nvSpPr>
        <p:spPr/>
        <p:txBody>
          <a:bodyPr/>
          <a:lstStyle>
            <a:extLst/>
          </a:lstStyle>
          <a:p>
            <a:pPr>
              <a:defRPr/>
            </a:pPr>
            <a:fld id="{6EA53D18-2949-4B71-8B7B-FE44C7FFDE7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fld id="{EB4B720A-3241-47C2-B215-F4C96152F146}" type="datetime3">
              <a:rPr lang="en-US" smtClean="0"/>
              <a:t>1 September 2015</a:t>
            </a:fld>
            <a:endParaRPr lang="en-US"/>
          </a:p>
        </p:txBody>
      </p:sp>
      <p:sp>
        <p:nvSpPr>
          <p:cNvPr id="4" name="Footer Placeholder 3"/>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5" name="Slide Number Placeholder 4"/>
          <p:cNvSpPr>
            <a:spLocks noGrp="1"/>
          </p:cNvSpPr>
          <p:nvPr>
            <p:ph type="sldNum" sz="quarter" idx="12"/>
          </p:nvPr>
        </p:nvSpPr>
        <p:spPr/>
        <p:txBody>
          <a:bodyPr/>
          <a:lstStyle>
            <a:extLst/>
          </a:lstStyle>
          <a:p>
            <a:pPr>
              <a:defRPr/>
            </a:pPr>
            <a:fld id="{B3254A52-B23B-476C-BC29-75F1A5FFFC44}" type="slidenum">
              <a:rPr lang="en-US" smtClean="0"/>
              <a:pPr>
                <a:defRPr/>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F286CD68-D088-4023-9290-B00C2C00885C}" type="datetime3">
              <a:rPr lang="en-US" smtClean="0"/>
              <a:t>1 September 2015</a:t>
            </a:fld>
            <a:endParaRPr lang="en-US"/>
          </a:p>
        </p:txBody>
      </p:sp>
      <p:sp>
        <p:nvSpPr>
          <p:cNvPr id="3" name="Footer Placeholder 2"/>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4" name="Slide Number Placeholder 3"/>
          <p:cNvSpPr>
            <a:spLocks noGrp="1"/>
          </p:cNvSpPr>
          <p:nvPr>
            <p:ph type="sldNum" sz="quarter" idx="12"/>
          </p:nvPr>
        </p:nvSpPr>
        <p:spPr/>
        <p:txBody>
          <a:bodyPr/>
          <a:lstStyle>
            <a:extLst/>
          </a:lstStyle>
          <a:p>
            <a:pPr>
              <a:defRPr/>
            </a:pPr>
            <a:fld id="{5B92E126-D27C-42C8-98C9-37691611D5C0}"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fld id="{D65446B2-653C-4630-B4B2-2376F2911B7D}" type="datetime3">
              <a:rPr lang="en-US" smtClean="0"/>
              <a:t>1 September 2015</a:t>
            </a:fld>
            <a:endParaRPr lang="en-US"/>
          </a:p>
        </p:txBody>
      </p:sp>
      <p:sp>
        <p:nvSpPr>
          <p:cNvPr id="6" name="Footer Placeholder 5"/>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7" name="Slide Number Placeholder 6"/>
          <p:cNvSpPr>
            <a:spLocks noGrp="1"/>
          </p:cNvSpPr>
          <p:nvPr>
            <p:ph type="sldNum" sz="quarter" idx="12"/>
          </p:nvPr>
        </p:nvSpPr>
        <p:spPr/>
        <p:txBody>
          <a:bodyPr/>
          <a:lstStyle>
            <a:extLst/>
          </a:lstStyle>
          <a:p>
            <a:pPr>
              <a:defRPr/>
            </a:pPr>
            <a:fld id="{9F337D2C-F19E-4A15-B8ED-0D312A68C9D7}"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FAFD0A-D572-4A08-B283-D22D67F5E2F1}" type="datetime3">
              <a:rPr lang="en-US" smtClean="0"/>
              <a:t>1 September 2015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5"/>
          <p:cNvSpPr>
            <a:spLocks noGrp="1"/>
          </p:cNvSpPr>
          <p:nvPr>
            <p:ph type="sldNum" sz="quarter" idx="12"/>
          </p:nvPr>
        </p:nvSpPr>
        <p:spPr/>
        <p:txBody>
          <a:bodyPr/>
          <a:lstStyle>
            <a:lvl1pPr>
              <a:defRPr/>
            </a:lvl1pPr>
          </a:lstStyle>
          <a:p>
            <a:pPr>
              <a:defRPr/>
            </a:pPr>
            <a:fld id="{D40D9858-A98E-4723-ADBF-8A029261ADC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fld id="{3464D951-0666-45A6-B972-DE4E3E06E5E7}" type="datetime3">
              <a:rPr lang="en-US" smtClean="0"/>
              <a:t>1 September 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r>
              <a:rPr lang="en-US" smtClean="0"/>
              <a:t>Information Technology Project Management, Sixth Edition</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F053D61A-9463-4BF4-92E4-4BE97B15B686}" type="slidenum">
              <a:rPr lang="en-US" smtClean="0"/>
              <a:pPr>
                <a:defRPr/>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E9163924-EC8B-4032-A99E-F33458B1AD61}" type="datetime3">
              <a:rPr lang="en-US" smtClean="0"/>
              <a:t>1 September 2015</a:t>
            </a:fld>
            <a:endParaRPr lang="en-US"/>
          </a:p>
        </p:txBody>
      </p:sp>
      <p:sp>
        <p:nvSpPr>
          <p:cNvPr id="5" name="Footer Placeholder 4"/>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6" name="Slide Number Placeholder 5"/>
          <p:cNvSpPr>
            <a:spLocks noGrp="1"/>
          </p:cNvSpPr>
          <p:nvPr>
            <p:ph type="sldNum" sz="quarter" idx="12"/>
          </p:nvPr>
        </p:nvSpPr>
        <p:spPr/>
        <p:txBody>
          <a:bodyPr/>
          <a:lstStyle>
            <a:extLst/>
          </a:lstStyle>
          <a:p>
            <a:pPr>
              <a:defRPr/>
            </a:pPr>
            <a:fld id="{387F35A4-3C70-415F-BBF4-B505BA8A17F7}"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60CB86A2-A001-4426-8CD7-72AF06BBF710}" type="datetime3">
              <a:rPr lang="en-US" smtClean="0"/>
              <a:t>1 September 2015</a:t>
            </a:fld>
            <a:endParaRPr lang="en-US"/>
          </a:p>
        </p:txBody>
      </p:sp>
      <p:sp>
        <p:nvSpPr>
          <p:cNvPr id="5" name="Footer Placeholder 4"/>
          <p:cNvSpPr>
            <a:spLocks noGrp="1"/>
          </p:cNvSpPr>
          <p:nvPr>
            <p:ph type="ftr" sz="quarter" idx="11"/>
          </p:nvPr>
        </p:nvSpPr>
        <p:spPr/>
        <p:txBody>
          <a:bodyPr/>
          <a:lstStyle>
            <a:extLst/>
          </a:lstStyle>
          <a:p>
            <a:pPr>
              <a:defRPr/>
            </a:pPr>
            <a:r>
              <a:rPr lang="en-US" smtClean="0"/>
              <a:t>Information Technology Project Management, Sixth Edition</a:t>
            </a:r>
            <a:endParaRPr lang="en-US"/>
          </a:p>
        </p:txBody>
      </p:sp>
      <p:sp>
        <p:nvSpPr>
          <p:cNvPr id="6" name="Slide Number Placeholder 5"/>
          <p:cNvSpPr>
            <a:spLocks noGrp="1"/>
          </p:cNvSpPr>
          <p:nvPr>
            <p:ph type="sldNum" sz="quarter" idx="12"/>
          </p:nvPr>
        </p:nvSpPr>
        <p:spPr/>
        <p:txBody>
          <a:bodyPr/>
          <a:lstStyle>
            <a:extLst/>
          </a:lstStyle>
          <a:p>
            <a:pPr>
              <a:defRPr/>
            </a:pPr>
            <a:fld id="{3E0AB615-62B4-4599-B392-92C88FEC2732}"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F1FE07-125F-42A2-9676-0C1ADD93F80F}" type="datetime3">
              <a:rPr lang="en-US" smtClean="0"/>
              <a:t>1 September 2015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6" name="Slide Number Placeholder 5"/>
          <p:cNvSpPr>
            <a:spLocks noGrp="1"/>
          </p:cNvSpPr>
          <p:nvPr>
            <p:ph type="sldNum" sz="quarter" idx="12"/>
          </p:nvPr>
        </p:nvSpPr>
        <p:spPr/>
        <p:txBody>
          <a:bodyPr/>
          <a:lstStyle>
            <a:lvl1pPr>
              <a:defRPr/>
            </a:lvl1pPr>
          </a:lstStyle>
          <a:p>
            <a:pPr>
              <a:defRPr/>
            </a:pPr>
            <a:fld id="{5E7204E3-B342-461B-A645-69BCA313A41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42F84EE-C633-431F-A459-B29C54B9DC7E}" type="datetime3">
              <a:rPr lang="en-US" smtClean="0"/>
              <a:t>1 September 2015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7" name="Slide Number Placeholder 5"/>
          <p:cNvSpPr>
            <a:spLocks noGrp="1"/>
          </p:cNvSpPr>
          <p:nvPr>
            <p:ph type="sldNum" sz="quarter" idx="12"/>
          </p:nvPr>
        </p:nvSpPr>
        <p:spPr/>
        <p:txBody>
          <a:bodyPr/>
          <a:lstStyle>
            <a:lvl1pPr>
              <a:defRPr/>
            </a:lvl1pPr>
          </a:lstStyle>
          <a:p>
            <a:pPr>
              <a:defRPr/>
            </a:pPr>
            <a:fld id="{474A44CB-A01C-4A50-B61E-BFFC10E0B1D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40D4207-5F81-4F53-BE9D-82C9F7AA7113}" type="datetime3">
              <a:rPr lang="en-US" smtClean="0"/>
              <a:t>1 September 2015</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9" name="Slide Number Placeholder 5"/>
          <p:cNvSpPr>
            <a:spLocks noGrp="1"/>
          </p:cNvSpPr>
          <p:nvPr>
            <p:ph type="sldNum" sz="quarter" idx="12"/>
          </p:nvPr>
        </p:nvSpPr>
        <p:spPr/>
        <p:txBody>
          <a:bodyPr/>
          <a:lstStyle>
            <a:lvl1pPr>
              <a:defRPr/>
            </a:lvl1pPr>
          </a:lstStyle>
          <a:p>
            <a:pPr>
              <a:defRPr/>
            </a:pPr>
            <a:fld id="{6EA53D18-2949-4B71-8B7B-FE44C7FFDE7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B4B720A-3241-47C2-B215-F4C96152F146}" type="datetime3">
              <a:rPr lang="en-US" smtClean="0"/>
              <a:t>1 September 2015</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5" name="Slide Number Placeholder 5"/>
          <p:cNvSpPr>
            <a:spLocks noGrp="1"/>
          </p:cNvSpPr>
          <p:nvPr>
            <p:ph type="sldNum" sz="quarter" idx="12"/>
          </p:nvPr>
        </p:nvSpPr>
        <p:spPr/>
        <p:txBody>
          <a:bodyPr/>
          <a:lstStyle>
            <a:lvl1pPr>
              <a:defRPr/>
            </a:lvl1pPr>
          </a:lstStyle>
          <a:p>
            <a:pPr>
              <a:defRPr/>
            </a:pPr>
            <a:fld id="{B3254A52-B23B-476C-BC29-75F1A5FFFC4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286CD68-D088-4023-9290-B00C2C00885C}" type="datetime3">
              <a:rPr lang="en-US" smtClean="0"/>
              <a:t>1 September 2015</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4" name="Slide Number Placeholder 5"/>
          <p:cNvSpPr>
            <a:spLocks noGrp="1"/>
          </p:cNvSpPr>
          <p:nvPr>
            <p:ph type="sldNum" sz="quarter" idx="12"/>
          </p:nvPr>
        </p:nvSpPr>
        <p:spPr/>
        <p:txBody>
          <a:bodyPr/>
          <a:lstStyle>
            <a:lvl1pPr>
              <a:defRPr/>
            </a:lvl1pPr>
          </a:lstStyle>
          <a:p>
            <a:pPr>
              <a:defRPr/>
            </a:pPr>
            <a:fld id="{5B92E126-D27C-42C8-98C9-37691611D5C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5446B2-653C-4630-B4B2-2376F2911B7D}" type="datetime3">
              <a:rPr lang="en-US" smtClean="0"/>
              <a:t>1 September 2015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7" name="Slide Number Placeholder 5"/>
          <p:cNvSpPr>
            <a:spLocks noGrp="1"/>
          </p:cNvSpPr>
          <p:nvPr>
            <p:ph type="sldNum" sz="quarter" idx="12"/>
          </p:nvPr>
        </p:nvSpPr>
        <p:spPr/>
        <p:txBody>
          <a:bodyPr/>
          <a:lstStyle>
            <a:lvl1pPr>
              <a:defRPr/>
            </a:lvl1pPr>
          </a:lstStyle>
          <a:p>
            <a:pPr>
              <a:defRPr/>
            </a:pPr>
            <a:fld id="{9F337D2C-F19E-4A15-B8ED-0D312A68C9D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64D951-0666-45A6-B972-DE4E3E06E5E7}" type="datetime3">
              <a:rPr lang="en-US" smtClean="0"/>
              <a:t>1 September 2015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Information Technology Project Management, Sixth Edition</a:t>
            </a:r>
          </a:p>
        </p:txBody>
      </p:sp>
      <p:sp>
        <p:nvSpPr>
          <p:cNvPr id="7" name="Slide Number Placeholder 5"/>
          <p:cNvSpPr>
            <a:spLocks noGrp="1"/>
          </p:cNvSpPr>
          <p:nvPr>
            <p:ph type="sldNum" sz="quarter" idx="12"/>
          </p:nvPr>
        </p:nvSpPr>
        <p:spPr/>
        <p:txBody>
          <a:bodyPr/>
          <a:lstStyle>
            <a:lvl1pPr>
              <a:defRPr/>
            </a:lvl1pPr>
          </a:lstStyle>
          <a:p>
            <a:pPr>
              <a:defRPr/>
            </a:pPr>
            <a:fld id="{F053D61A-9463-4BF4-92E4-4BE97B15B68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a:lnSpc>
                <a:spcPct val="90000"/>
              </a:lnSpc>
              <a:spcBef>
                <a:spcPct val="20000"/>
              </a:spcBef>
              <a:buFontTx/>
              <a:buChar char="•"/>
              <a:defRPr sz="1200" smtClean="0">
                <a:solidFill>
                  <a:schemeClr val="tx1">
                    <a:tint val="75000"/>
                  </a:schemeClr>
                </a:solidFill>
                <a:cs typeface="+mn-cs"/>
              </a:defRPr>
            </a:lvl1pPr>
          </a:lstStyle>
          <a:p>
            <a:pPr>
              <a:defRPr/>
            </a:pPr>
            <a:fld id="{90BFE4A2-4E04-4662-BD58-5E82B3CA722E}" type="datetime3">
              <a:rPr lang="en-US" smtClean="0"/>
              <a:t>1 September 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a:lnSpc>
                <a:spcPct val="90000"/>
              </a:lnSpc>
              <a:spcBef>
                <a:spcPct val="20000"/>
              </a:spcBef>
              <a:buFontTx/>
              <a:buChar char="•"/>
              <a:defRPr sz="1200">
                <a:solidFill>
                  <a:schemeClr val="tx1">
                    <a:tint val="75000"/>
                  </a:schemeClr>
                </a:solidFill>
                <a:cs typeface="+mn-cs"/>
              </a:defRPr>
            </a:lvl1pPr>
          </a:lstStyle>
          <a:p>
            <a:pPr>
              <a:defRPr/>
            </a:pPr>
            <a:r>
              <a:rPr lang="en-US"/>
              <a:t>Information Technology Project Management, Sixth Edition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rtl="0">
              <a:lnSpc>
                <a:spcPct val="90000"/>
              </a:lnSpc>
              <a:spcBef>
                <a:spcPct val="20000"/>
              </a:spcBef>
              <a:buFontTx/>
              <a:buChar char="•"/>
              <a:defRPr sz="1200">
                <a:solidFill>
                  <a:schemeClr val="tx1">
                    <a:tint val="75000"/>
                  </a:schemeClr>
                </a:solidFill>
                <a:cs typeface="+mn-cs"/>
              </a:defRPr>
            </a:lvl1pPr>
          </a:lstStyle>
          <a:p>
            <a:pPr>
              <a:defRPr/>
            </a:pPr>
            <a:fld id="{501A9D5D-FDD5-48B1-ACD3-8477FFC12CA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90BFE4A2-4E04-4662-BD58-5E82B3CA722E}" type="datetime3">
              <a:rPr lang="en-US" smtClean="0"/>
              <a:t>1 September 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Sixth Edition</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501A9D5D-FDD5-48B1-ACD3-8477FFC12CA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hf sldNum="0" hd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hyperlink" Target="chapter%209.pptx"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600200"/>
            <a:ext cx="7772400" cy="1349375"/>
          </a:xfrm>
        </p:spPr>
        <p:txBody>
          <a:bodyPr>
            <a:noAutofit/>
          </a:bodyPr>
          <a:lstStyle/>
          <a:p>
            <a:pPr algn="l" rtl="0" eaLnBrk="1" fontAlgn="auto" hangingPunct="1">
              <a:spcAft>
                <a:spcPts val="0"/>
              </a:spcAft>
              <a:defRPr/>
            </a:pPr>
            <a:r>
              <a:rPr dirty="0" smtClean="0">
                <a:effectLst>
                  <a:outerShdw blurRad="38100" dist="38100" dir="2700000" algn="tl">
                    <a:srgbClr val="FFFFFF"/>
                  </a:outerShdw>
                </a:effectLst>
                <a:latin typeface="Arial Rounded MT Bold" pitchFamily="34" charset="0"/>
              </a:rPr>
              <a:t>Chapte</a:t>
            </a:r>
            <a:r>
              <a:rPr lang="en-US" dirty="0" smtClean="0">
                <a:effectLst>
                  <a:outerShdw blurRad="38100" dist="38100" dir="2700000" algn="tl">
                    <a:srgbClr val="FFFFFF"/>
                  </a:outerShdw>
                </a:effectLst>
                <a:latin typeface="Arial Rounded MT Bold" pitchFamily="34" charset="0"/>
              </a:rPr>
              <a:t>r 1:</a:t>
            </a:r>
            <a:r>
              <a:rPr dirty="0">
                <a:effectLst>
                  <a:outerShdw blurRad="38100" dist="38100" dir="2700000" algn="tl">
                    <a:srgbClr val="FFFFFF"/>
                  </a:outerShdw>
                </a:effectLst>
                <a:latin typeface="Arial Rounded MT Bold" pitchFamily="34" charset="0"/>
              </a:rPr>
              <a:t/>
            </a:r>
            <a:br>
              <a:rPr dirty="0">
                <a:effectLst>
                  <a:outerShdw blurRad="38100" dist="38100" dir="2700000" algn="tl">
                    <a:srgbClr val="FFFFFF"/>
                  </a:outerShdw>
                </a:effectLst>
                <a:latin typeface="Arial Rounded MT Bold" pitchFamily="34" charset="0"/>
              </a:rPr>
            </a:br>
            <a:r>
              <a:rPr dirty="0">
                <a:effectLst>
                  <a:outerShdw blurRad="38100" dist="38100" dir="2700000" algn="tl">
                    <a:srgbClr val="FFFFFF"/>
                  </a:outerShdw>
                </a:effectLst>
                <a:latin typeface="Arial Rounded MT Bold" pitchFamily="34" charset="0"/>
              </a:rPr>
              <a:t>Introduction to Project Management</a:t>
            </a:r>
          </a:p>
        </p:txBody>
      </p:sp>
      <p:sp>
        <p:nvSpPr>
          <p:cNvPr id="3075" name="Rectangle 3"/>
          <p:cNvSpPr>
            <a:spLocks noChangeArrowheads="1"/>
          </p:cNvSpPr>
          <p:nvPr/>
        </p:nvSpPr>
        <p:spPr bwMode="auto">
          <a:xfrm>
            <a:off x="152400" y="3657600"/>
            <a:ext cx="5791200" cy="1349375"/>
          </a:xfrm>
          <a:prstGeom prst="rect">
            <a:avLst/>
          </a:prstGeom>
          <a:noFill/>
          <a:ln w="9525">
            <a:noFill/>
            <a:miter lim="800000"/>
            <a:headEnd/>
            <a:tailEnd/>
          </a:ln>
          <a:effectLst/>
        </p:spPr>
        <p:txBody>
          <a:bodyPr/>
          <a:lstStyle/>
          <a:p>
            <a:pPr algn="l" rtl="0">
              <a:defRPr/>
            </a:pPr>
            <a:endParaRPr lang="en-US" sz="2800" b="1" dirty="0">
              <a:solidFill>
                <a:schemeClr val="tx2"/>
              </a:solidFill>
              <a:effectLst>
                <a:outerShdw blurRad="38100" dist="38100" dir="2700000" algn="tl">
                  <a:srgbClr val="FFFFFF"/>
                </a:outerShdw>
              </a:effectLst>
              <a:latin typeface="Arial Rounded MT Bold" pitchFamily="34" charset="0"/>
              <a:ea typeface="+mj-ea"/>
              <a:cs typeface="+mj-cs"/>
            </a:endParaRPr>
          </a:p>
        </p:txBody>
      </p:sp>
      <p:sp>
        <p:nvSpPr>
          <p:cNvPr id="4" name="Rectangle 3"/>
          <p:cNvSpPr/>
          <p:nvPr/>
        </p:nvSpPr>
        <p:spPr>
          <a:xfrm>
            <a:off x="4648199" y="6096000"/>
            <a:ext cx="4118303" cy="276999"/>
          </a:xfrm>
          <a:prstGeom prst="rect">
            <a:avLst/>
          </a:prstGeom>
        </p:spPr>
        <p:txBody>
          <a:bodyPr wrap="square">
            <a:spAutoFit/>
          </a:bodyPr>
          <a:lstStyle/>
          <a:p>
            <a:r>
              <a:rPr lang="en-US" sz="1200" dirty="0" smtClean="0"/>
              <a:t>Modified by: </a:t>
            </a:r>
            <a:r>
              <a:rPr lang="en-US" sz="1200" dirty="0" err="1" smtClean="0"/>
              <a:t>Asma</a:t>
            </a:r>
            <a:r>
              <a:rPr lang="en-US" sz="1200" dirty="0" smtClean="0"/>
              <a:t> </a:t>
            </a:r>
            <a:r>
              <a:rPr lang="en-US" sz="1200" dirty="0" err="1" smtClean="0"/>
              <a:t>AlOsaimi</a:t>
            </a:r>
            <a:r>
              <a:rPr lang="en-US" sz="1200" dirty="0" smtClean="0"/>
              <a:t>&amp; </a:t>
            </a:r>
            <a:r>
              <a:rPr lang="en-US" sz="1200" dirty="0" err="1" smtClean="0"/>
              <a:t>Safa’aAlBassam</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p:txBody>
          <a:bodyPr>
            <a:normAutofit fontScale="92500"/>
          </a:bodyPr>
          <a:lstStyle/>
          <a:p>
            <a:pPr algn="l" rtl="0" eaLnBrk="1" hangingPunct="1"/>
            <a:r>
              <a:rPr lang="en-US" sz="3200" dirty="0" smtClean="0"/>
              <a:t>A project: </a:t>
            </a:r>
          </a:p>
          <a:p>
            <a:pPr lvl="1" algn="l" rtl="0" eaLnBrk="1" hangingPunct="1"/>
            <a:r>
              <a:rPr lang="en-US" sz="2800" dirty="0" smtClean="0"/>
              <a:t>Has a unique purpose</a:t>
            </a:r>
          </a:p>
          <a:p>
            <a:pPr lvl="1" algn="l" rtl="0" eaLnBrk="1" hangingPunct="1"/>
            <a:r>
              <a:rPr lang="en-US" sz="2800" dirty="0" smtClean="0"/>
              <a:t>Is temporary</a:t>
            </a:r>
          </a:p>
          <a:p>
            <a:pPr lvl="1" algn="l" rtl="0" eaLnBrk="1" hangingPunct="1"/>
            <a:r>
              <a:rPr lang="en-US" sz="2800" dirty="0" smtClean="0"/>
              <a:t>Is developed using progressive elaboration</a:t>
            </a:r>
          </a:p>
          <a:p>
            <a:pPr lvl="1" algn="l" rtl="0" eaLnBrk="1" hangingPunct="1"/>
            <a:r>
              <a:rPr lang="en-US" sz="2800" dirty="0" smtClean="0"/>
              <a:t>Requires resources, often from various areas</a:t>
            </a:r>
          </a:p>
          <a:p>
            <a:pPr lvl="1" algn="l" rtl="0" eaLnBrk="1" hangingPunct="1"/>
            <a:r>
              <a:rPr lang="en-US" sz="2800" dirty="0" smtClean="0"/>
              <a:t>Should have a primary customer or sponsor</a:t>
            </a:r>
          </a:p>
          <a:p>
            <a:pPr lvl="2" algn="l" rtl="0" eaLnBrk="1" hangingPunct="1"/>
            <a:r>
              <a:rPr lang="en-US" sz="2800" dirty="0" smtClean="0"/>
              <a:t>The </a:t>
            </a:r>
            <a:r>
              <a:rPr lang="en-US" sz="2800" b="1" dirty="0" smtClean="0"/>
              <a:t>project sponsor</a:t>
            </a:r>
            <a:r>
              <a:rPr lang="en-US" sz="2800" dirty="0" smtClean="0"/>
              <a:t> usually provides the direction and funding for the project</a:t>
            </a:r>
          </a:p>
          <a:p>
            <a:pPr lvl="1" algn="l" rtl="0" eaLnBrk="1" hangingPunct="1"/>
            <a:r>
              <a:rPr lang="en-US" sz="2800" dirty="0" smtClean="0"/>
              <a:t>Involves uncertainty</a:t>
            </a:r>
          </a:p>
          <a:p>
            <a:pPr algn="l" rtl="0" eaLnBrk="1" hangingPunct="1"/>
            <a:endParaRPr lang="en-US" sz="2400" dirty="0" smtClean="0"/>
          </a:p>
        </p:txBody>
      </p:sp>
      <p:sp>
        <p:nvSpPr>
          <p:cNvPr id="19460" name="Footer Placeholder 5"/>
          <p:cNvSpPr>
            <a:spLocks noGrp="1"/>
          </p:cNvSpPr>
          <p:nvPr>
            <p:ph type="ftr" sz="quarter" idx="11"/>
          </p:nvPr>
        </p:nvSpPr>
        <p:spPr bwMode="auto">
          <a:xfrm>
            <a:off x="0" y="6492875"/>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19458" name="Rectangle 2"/>
          <p:cNvSpPr>
            <a:spLocks noGrp="1" noChangeArrowheads="1"/>
          </p:cNvSpPr>
          <p:nvPr>
            <p:ph type="title"/>
          </p:nvPr>
        </p:nvSpPr>
        <p:spPr/>
        <p:txBody>
          <a:bodyPr/>
          <a:lstStyle/>
          <a:p>
            <a:pPr eaLnBrk="1" hangingPunct="1">
              <a:defRPr/>
            </a:pPr>
            <a:r>
              <a:rPr lang="en-US" dirty="0" smtClean="0"/>
              <a:t>Project Attributes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3"/>
          <p:cNvSpPr>
            <a:spLocks noGrp="1" noChangeArrowheads="1"/>
          </p:cNvSpPr>
          <p:nvPr>
            <p:ph idx="1"/>
          </p:nvPr>
        </p:nvSpPr>
        <p:spPr>
          <a:xfrm>
            <a:off x="152400" y="1371600"/>
            <a:ext cx="8686800" cy="5105400"/>
          </a:xfrm>
        </p:spPr>
        <p:txBody>
          <a:bodyPr/>
          <a:lstStyle/>
          <a:p>
            <a:pPr algn="l" rtl="0" eaLnBrk="1" hangingPunct="1">
              <a:lnSpc>
                <a:spcPct val="90000"/>
              </a:lnSpc>
            </a:pPr>
            <a:r>
              <a:rPr lang="en-US" sz="2800" dirty="0" smtClean="0"/>
              <a:t>Every project is constrained in different ways by its</a:t>
            </a:r>
          </a:p>
          <a:p>
            <a:pPr lvl="1" algn="l" rtl="0" eaLnBrk="1" hangingPunct="1">
              <a:lnSpc>
                <a:spcPct val="90000"/>
              </a:lnSpc>
              <a:buFontTx/>
              <a:buNone/>
            </a:pPr>
            <a:r>
              <a:rPr lang="en-US" dirty="0" smtClean="0"/>
              <a:t>scope, time and cost goals. The limitations are sometimes called the </a:t>
            </a:r>
            <a:r>
              <a:rPr lang="en-US" b="1" u="sng" dirty="0" smtClean="0"/>
              <a:t>triple constraints.</a:t>
            </a:r>
          </a:p>
          <a:p>
            <a:pPr lvl="1" algn="l" rtl="0" eaLnBrk="1" hangingPunct="1">
              <a:lnSpc>
                <a:spcPct val="90000"/>
              </a:lnSpc>
            </a:pPr>
            <a:r>
              <a:rPr lang="en-US" dirty="0" smtClean="0">
                <a:solidFill>
                  <a:srgbClr val="FF3300"/>
                </a:solidFill>
              </a:rPr>
              <a:t>Scope goals</a:t>
            </a:r>
            <a:r>
              <a:rPr lang="en-US" dirty="0" smtClean="0"/>
              <a:t>:  What is the project trying to accomplish? What unique product or service does the customer or sponsor expect from the project ?</a:t>
            </a:r>
          </a:p>
          <a:p>
            <a:pPr lvl="1" algn="l" rtl="0" eaLnBrk="1" hangingPunct="1">
              <a:lnSpc>
                <a:spcPct val="90000"/>
              </a:lnSpc>
            </a:pPr>
            <a:r>
              <a:rPr lang="en-US" dirty="0" smtClean="0">
                <a:solidFill>
                  <a:srgbClr val="FF3300"/>
                </a:solidFill>
              </a:rPr>
              <a:t>Time goals</a:t>
            </a:r>
            <a:r>
              <a:rPr lang="en-US" dirty="0" smtClean="0"/>
              <a:t>:  How long should it take to complete the project? What is the project schedule ?</a:t>
            </a:r>
          </a:p>
          <a:p>
            <a:pPr lvl="1" algn="l" rtl="0" eaLnBrk="1" hangingPunct="1">
              <a:lnSpc>
                <a:spcPct val="90000"/>
              </a:lnSpc>
            </a:pPr>
            <a:r>
              <a:rPr lang="en-US" dirty="0" smtClean="0">
                <a:solidFill>
                  <a:srgbClr val="FF3300"/>
                </a:solidFill>
              </a:rPr>
              <a:t>Cost goals</a:t>
            </a:r>
            <a:r>
              <a:rPr lang="en-US" dirty="0" smtClean="0"/>
              <a:t>:  What should it cost to complete the project?</a:t>
            </a:r>
          </a:p>
          <a:p>
            <a:pPr algn="l" rtl="0" eaLnBrk="1" hangingPunct="1">
              <a:lnSpc>
                <a:spcPct val="90000"/>
              </a:lnSpc>
            </a:pPr>
            <a:r>
              <a:rPr lang="en-US" sz="2800" dirty="0" smtClean="0"/>
              <a:t>It is the project manager’s duty to balance these three often competing goals</a:t>
            </a:r>
          </a:p>
        </p:txBody>
      </p:sp>
      <p:sp>
        <p:nvSpPr>
          <p:cNvPr id="9218" name="عنصر نائب للتذييل 3"/>
          <p:cNvSpPr>
            <a:spLocks noGrp="1"/>
          </p:cNvSpPr>
          <p:nvPr>
            <p:ph type="ftr" sz="quarter" idx="11"/>
          </p:nvPr>
        </p:nvSpPr>
        <p:spPr>
          <a:xfrm>
            <a:off x="-152400" y="6407944"/>
            <a:ext cx="2350681" cy="365125"/>
          </a:xfrm>
          <a:noFill/>
        </p:spPr>
        <p:txBody>
          <a:bodyPr/>
          <a:lstStyle/>
          <a:p>
            <a:r>
              <a:rPr lang="en-US" dirty="0" smtClean="0"/>
              <a:t>Information Technology Project Management, Sixth Edition</a:t>
            </a:r>
            <a:endParaRPr lang="en-US" dirty="0"/>
          </a:p>
        </p:txBody>
      </p:sp>
      <p:sp>
        <p:nvSpPr>
          <p:cNvPr id="9220" name="Rectangle 2"/>
          <p:cNvSpPr>
            <a:spLocks noGrp="1" noChangeArrowheads="1"/>
          </p:cNvSpPr>
          <p:nvPr>
            <p:ph type="title"/>
          </p:nvPr>
        </p:nvSpPr>
        <p:spPr>
          <a:xfrm>
            <a:off x="533400" y="304800"/>
            <a:ext cx="8305800" cy="838200"/>
          </a:xfrm>
        </p:spPr>
        <p:txBody>
          <a:bodyPr/>
          <a:lstStyle/>
          <a:p>
            <a:pPr eaLnBrk="1" hangingPunct="1"/>
            <a:r>
              <a:rPr lang="en-US" smtClean="0"/>
              <a:t>The Triple Constraint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Footer Placeholder 7"/>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1506" name="Rectangle 2"/>
          <p:cNvSpPr>
            <a:spLocks noGrp="1" noChangeArrowheads="1"/>
          </p:cNvSpPr>
          <p:nvPr>
            <p:ph type="title"/>
          </p:nvPr>
        </p:nvSpPr>
        <p:spPr/>
        <p:txBody>
          <a:bodyPr>
            <a:normAutofit fontScale="90000"/>
          </a:bodyPr>
          <a:lstStyle/>
          <a:p>
            <a:pPr eaLnBrk="1" hangingPunct="1">
              <a:defRPr/>
            </a:pPr>
            <a:r>
              <a:rPr lang="en-US" dirty="0" smtClean="0"/>
              <a:t>The Triple Constraint of Project Management</a:t>
            </a:r>
          </a:p>
        </p:txBody>
      </p:sp>
      <p:pic>
        <p:nvPicPr>
          <p:cNvPr id="23557" name="Picture 3"/>
          <p:cNvPicPr>
            <a:picLocks noChangeAspect="1" noChangeArrowheads="1"/>
          </p:cNvPicPr>
          <p:nvPr/>
        </p:nvPicPr>
        <p:blipFill>
          <a:blip r:embed="rId2" cstate="print"/>
          <a:srcRect/>
          <a:stretch>
            <a:fillRect/>
          </a:stretch>
        </p:blipFill>
        <p:spPr bwMode="auto">
          <a:xfrm>
            <a:off x="3352800" y="1600200"/>
            <a:ext cx="5562600" cy="4999038"/>
          </a:xfrm>
          <a:prstGeom prst="rect">
            <a:avLst/>
          </a:prstGeom>
          <a:noFill/>
          <a:ln w="12700" cap="sq">
            <a:noFill/>
            <a:miter lim="800000"/>
            <a:headEnd type="none" w="sm" len="sm"/>
            <a:tailEnd type="none" w="sm" len="sm"/>
          </a:ln>
        </p:spPr>
      </p:pic>
      <p:sp>
        <p:nvSpPr>
          <p:cNvPr id="23558" name="Rectangle 4"/>
          <p:cNvSpPr>
            <a:spLocks noChangeArrowheads="1"/>
          </p:cNvSpPr>
          <p:nvPr/>
        </p:nvSpPr>
        <p:spPr bwMode="auto">
          <a:xfrm>
            <a:off x="228600" y="1905000"/>
            <a:ext cx="3303588" cy="2085975"/>
          </a:xfrm>
          <a:prstGeom prst="rect">
            <a:avLst/>
          </a:prstGeom>
          <a:noFill/>
          <a:ln w="9525">
            <a:noFill/>
            <a:miter lim="800000"/>
            <a:headEnd/>
            <a:tailEnd/>
          </a:ln>
        </p:spPr>
        <p:txBody>
          <a:bodyPr>
            <a:spAutoFit/>
          </a:bodyPr>
          <a:lstStyle/>
          <a:p>
            <a:pPr algn="l" rtl="0">
              <a:lnSpc>
                <a:spcPct val="90000"/>
              </a:lnSpc>
              <a:spcBef>
                <a:spcPct val="20000"/>
              </a:spcBef>
            </a:pPr>
            <a:r>
              <a:rPr lang="en-US" sz="2400" dirty="0"/>
              <a:t>Successful project management means meeting all three goals (scope, time, and cost) – and satisfying the project’s sponsor!</a:t>
            </a:r>
          </a:p>
        </p:txBody>
      </p:sp>
      <p:sp>
        <p:nvSpPr>
          <p:cNvPr id="23559" name="Rectangle 6"/>
          <p:cNvSpPr>
            <a:spLocks noChangeArrowheads="1"/>
          </p:cNvSpPr>
          <p:nvPr/>
        </p:nvSpPr>
        <p:spPr bwMode="auto">
          <a:xfrm>
            <a:off x="3276600" y="1600200"/>
            <a:ext cx="2209800" cy="1143000"/>
          </a:xfrm>
          <a:prstGeom prst="rect">
            <a:avLst/>
          </a:prstGeom>
          <a:solidFill>
            <a:schemeClr val="bg1"/>
          </a:solidFill>
          <a:ln w="9525">
            <a:noFill/>
            <a:miter lim="800000"/>
            <a:headEnd/>
            <a:tailEnd/>
          </a:ln>
        </p:spPr>
        <p:txBody>
          <a:bodyPr wrap="none" anchor="ctr"/>
          <a:lstStyle/>
          <a:p>
            <a:pPr algn="l" rtl="0">
              <a:lnSpc>
                <a:spcPct val="90000"/>
              </a:lnSpc>
              <a:spcBef>
                <a:spcPct val="20000"/>
              </a:spcBef>
              <a:buFontTx/>
              <a:buChar char="•"/>
            </a:pP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3"/>
          <p:cNvSpPr>
            <a:spLocks noGrp="1" noChangeArrowheads="1"/>
          </p:cNvSpPr>
          <p:nvPr>
            <p:ph idx="1"/>
          </p:nvPr>
        </p:nvSpPr>
        <p:spPr/>
        <p:txBody>
          <a:bodyPr/>
          <a:lstStyle/>
          <a:p>
            <a:pPr algn="l" rtl="0" eaLnBrk="1" hangingPunct="1"/>
            <a:r>
              <a:rPr lang="en-US" sz="2800" dirty="0" smtClean="0"/>
              <a:t>Managing the triple constraint involves making compromises between scope, time and cost goals for a project. e.g. increasing the budget for a project in order to meet scope and time goals. Or, reducing the scope of a project in order to meet time and cost goals.</a:t>
            </a:r>
          </a:p>
        </p:txBody>
      </p:sp>
      <p:sp>
        <p:nvSpPr>
          <p:cNvPr id="11266" name="عنصر نائب للتذييل 3"/>
          <p:cNvSpPr>
            <a:spLocks noGrp="1"/>
          </p:cNvSpPr>
          <p:nvPr>
            <p:ph type="ftr" sz="quarter" idx="11"/>
          </p:nvPr>
        </p:nvSpPr>
        <p:spPr>
          <a:xfrm>
            <a:off x="-304800" y="6407944"/>
            <a:ext cx="2350681" cy="365125"/>
          </a:xfrm>
          <a:noFill/>
        </p:spPr>
        <p:txBody>
          <a:bodyPr/>
          <a:lstStyle/>
          <a:p>
            <a:r>
              <a:rPr lang="en-US" dirty="0" smtClean="0"/>
              <a:t>Information Technology Project Management, Sixth Edition</a:t>
            </a:r>
            <a:endParaRPr lang="en-US" dirty="0"/>
          </a:p>
        </p:txBody>
      </p:sp>
      <p:sp>
        <p:nvSpPr>
          <p:cNvPr id="11268" name="Rectangle 2"/>
          <p:cNvSpPr>
            <a:spLocks noGrp="1" noChangeArrowheads="1"/>
          </p:cNvSpPr>
          <p:nvPr>
            <p:ph type="title"/>
          </p:nvPr>
        </p:nvSpPr>
        <p:spPr/>
        <p:txBody>
          <a:bodyPr/>
          <a:lstStyle/>
          <a:p>
            <a:pPr eaLnBrk="1" hangingPunct="1"/>
            <a:r>
              <a:rPr lang="en-US" smtClean="0"/>
              <a:t>Triple Constraint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idx="1"/>
          </p:nvPr>
        </p:nvSpPr>
        <p:spPr/>
        <p:txBody>
          <a:bodyPr>
            <a:normAutofit lnSpcReduction="10000"/>
          </a:bodyPr>
          <a:lstStyle/>
          <a:p>
            <a:pPr algn="l" rtl="0" eaLnBrk="1" hangingPunct="1">
              <a:lnSpc>
                <a:spcPct val="90000"/>
              </a:lnSpc>
            </a:pPr>
            <a:r>
              <a:rPr lang="en-US" sz="2800" dirty="0" smtClean="0"/>
              <a:t>Triple constraints describes the basic elements of a project. There are also some elements that play significant roles. These are</a:t>
            </a:r>
          </a:p>
          <a:p>
            <a:pPr lvl="1" algn="l" rtl="0" eaLnBrk="1" hangingPunct="1">
              <a:lnSpc>
                <a:spcPct val="90000"/>
              </a:lnSpc>
            </a:pPr>
            <a:r>
              <a:rPr lang="en-US" sz="2400" dirty="0" smtClean="0"/>
              <a:t>Quality</a:t>
            </a:r>
          </a:p>
          <a:p>
            <a:pPr lvl="1" algn="l" rtl="0" eaLnBrk="1" hangingPunct="1">
              <a:lnSpc>
                <a:spcPct val="90000"/>
              </a:lnSpc>
              <a:buFontTx/>
              <a:buNone/>
            </a:pPr>
            <a:r>
              <a:rPr lang="en-US" sz="2400" dirty="0" smtClean="0"/>
              <a:t>Customer or Sponsor satisfaction</a:t>
            </a:r>
          </a:p>
          <a:p>
            <a:pPr lvl="1" algn="l" rtl="0" eaLnBrk="1" hangingPunct="1">
              <a:lnSpc>
                <a:spcPct val="90000"/>
              </a:lnSpc>
              <a:buFontTx/>
              <a:buNone/>
            </a:pPr>
            <a:r>
              <a:rPr lang="en-US" sz="2400" dirty="0" smtClean="0"/>
              <a:t>	Some people believe that quality considerations, including customer satisfaction must be inherent in setting the scope, time  and cost goals of a project.</a:t>
            </a:r>
          </a:p>
          <a:p>
            <a:pPr lvl="1" algn="l" rtl="0" eaLnBrk="1" hangingPunct="1">
              <a:lnSpc>
                <a:spcPct val="90000"/>
              </a:lnSpc>
              <a:buFontTx/>
              <a:buNone/>
            </a:pPr>
            <a:r>
              <a:rPr lang="en-US" sz="2400" dirty="0" smtClean="0"/>
              <a:t>	Thus , a good project management meets not only the triple constraint (scope, time and cost) but also the quality and customer satisfaction.</a:t>
            </a:r>
          </a:p>
        </p:txBody>
      </p:sp>
      <p:sp>
        <p:nvSpPr>
          <p:cNvPr id="12290" name="عنصر نائب للتذييل 3"/>
          <p:cNvSpPr>
            <a:spLocks noGrp="1"/>
          </p:cNvSpPr>
          <p:nvPr>
            <p:ph type="ftr" sz="quarter" idx="11"/>
          </p:nvPr>
        </p:nvSpPr>
        <p:spPr>
          <a:xfrm>
            <a:off x="-76200" y="6477000"/>
            <a:ext cx="2350681" cy="365125"/>
          </a:xfrm>
          <a:noFill/>
        </p:spPr>
        <p:txBody>
          <a:bodyPr/>
          <a:lstStyle/>
          <a:p>
            <a:r>
              <a:rPr lang="en-US" smtClean="0"/>
              <a:t>Information Technology Project Management, Sixth Edition</a:t>
            </a:r>
            <a:endParaRPr lang="en-US"/>
          </a:p>
        </p:txBody>
      </p:sp>
      <p:sp>
        <p:nvSpPr>
          <p:cNvPr id="12292" name="Rectangle 2"/>
          <p:cNvSpPr>
            <a:spLocks noGrp="1" noChangeArrowheads="1"/>
          </p:cNvSpPr>
          <p:nvPr>
            <p:ph type="title"/>
          </p:nvPr>
        </p:nvSpPr>
        <p:spPr/>
        <p:txBody>
          <a:bodyPr/>
          <a:lstStyle/>
          <a:p>
            <a:pPr eaLnBrk="1" hangingPunct="1"/>
            <a:r>
              <a:rPr lang="en-US" smtClean="0"/>
              <a:t>Quadruple Constraint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381000" y="1371600"/>
            <a:ext cx="8077200" cy="4572000"/>
          </a:xfrm>
        </p:spPr>
        <p:txBody>
          <a:bodyPr/>
          <a:lstStyle/>
          <a:p>
            <a:pPr algn="l" rtl="0" eaLnBrk="1" hangingPunct="1">
              <a:spcBef>
                <a:spcPct val="100000"/>
              </a:spcBef>
            </a:pPr>
            <a:r>
              <a:rPr lang="en-US" b="1" dirty="0" smtClean="0"/>
              <a:t>Project management </a:t>
            </a:r>
            <a:r>
              <a:rPr lang="en-US" dirty="0" smtClean="0"/>
              <a:t>is</a:t>
            </a:r>
            <a:r>
              <a:rPr lang="en-US" b="1" dirty="0" smtClean="0"/>
              <a:t> </a:t>
            </a:r>
            <a:r>
              <a:rPr lang="en-US" dirty="0" smtClean="0"/>
              <a:t>“the application of knowledge, skills, tools and techniques to project activities to meet project requirements”</a:t>
            </a:r>
          </a:p>
          <a:p>
            <a:pPr algn="l" rtl="0" eaLnBrk="1" hangingPunct="1">
              <a:spcBef>
                <a:spcPct val="100000"/>
              </a:spcBef>
            </a:pPr>
            <a:r>
              <a:rPr lang="en-US" dirty="0" smtClean="0"/>
              <a:t>Project managers strive to meet the </a:t>
            </a:r>
            <a:r>
              <a:rPr lang="en-US" b="1" dirty="0" smtClean="0"/>
              <a:t>triple constraint </a:t>
            </a:r>
            <a:r>
              <a:rPr lang="en-US" dirty="0" smtClean="0"/>
              <a:t>by balancing project scope, time, and cost goals</a:t>
            </a:r>
          </a:p>
        </p:txBody>
      </p:sp>
      <p:sp>
        <p:nvSpPr>
          <p:cNvPr id="22532" name="Footer Placeholder 5"/>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2530" name="Rectangle 2"/>
          <p:cNvSpPr>
            <a:spLocks noGrp="1" noChangeArrowheads="1"/>
          </p:cNvSpPr>
          <p:nvPr>
            <p:ph type="title"/>
          </p:nvPr>
        </p:nvSpPr>
        <p:spPr/>
        <p:txBody>
          <a:bodyPr/>
          <a:lstStyle/>
          <a:p>
            <a:pPr eaLnBrk="1" hangingPunct="1">
              <a:defRPr/>
            </a:pPr>
            <a:r>
              <a:rPr lang="en-US" dirty="0" smtClean="0"/>
              <a:t>What is Project Management?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3554" name="Rectangle 2"/>
          <p:cNvSpPr>
            <a:spLocks noGrp="1" noChangeArrowheads="1"/>
          </p:cNvSpPr>
          <p:nvPr>
            <p:ph type="title"/>
          </p:nvPr>
        </p:nvSpPr>
        <p:spPr/>
        <p:txBody>
          <a:bodyPr>
            <a:normAutofit fontScale="90000"/>
          </a:bodyPr>
          <a:lstStyle/>
          <a:p>
            <a:pPr eaLnBrk="1" hangingPunct="1">
              <a:defRPr/>
            </a:pPr>
            <a:r>
              <a:rPr lang="en-US" dirty="0" smtClean="0"/>
              <a:t>Project Management Framework</a:t>
            </a:r>
          </a:p>
        </p:txBody>
      </p:sp>
      <p:pic>
        <p:nvPicPr>
          <p:cNvPr id="25605" name="Picture 6" descr="86921_01_02.jpg"/>
          <p:cNvPicPr>
            <a:picLocks noChangeAspect="1"/>
          </p:cNvPicPr>
          <p:nvPr/>
        </p:nvPicPr>
        <p:blipFill>
          <a:blip r:embed="rId2" cstate="print"/>
          <a:srcRect/>
          <a:stretch>
            <a:fillRect/>
          </a:stretch>
        </p:blipFill>
        <p:spPr bwMode="auto">
          <a:xfrm>
            <a:off x="457200" y="1395413"/>
            <a:ext cx="8458200" cy="3959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1027"/>
          <p:cNvSpPr>
            <a:spLocks noGrp="1" noChangeArrowheads="1"/>
          </p:cNvSpPr>
          <p:nvPr>
            <p:ph idx="1"/>
          </p:nvPr>
        </p:nvSpPr>
        <p:spPr/>
        <p:txBody>
          <a:bodyPr/>
          <a:lstStyle/>
          <a:p>
            <a:pPr algn="l" rtl="0" eaLnBrk="1" hangingPunct="1"/>
            <a:r>
              <a:rPr lang="en-US" sz="3600" dirty="0" smtClean="0"/>
              <a:t>Project stakeholders.</a:t>
            </a:r>
          </a:p>
          <a:p>
            <a:pPr algn="l" rtl="0" eaLnBrk="1" hangingPunct="1"/>
            <a:r>
              <a:rPr lang="en-US" sz="3600" dirty="0" smtClean="0"/>
              <a:t>Project management knowledge areas.</a:t>
            </a:r>
          </a:p>
          <a:p>
            <a:pPr algn="l" rtl="0" eaLnBrk="1" hangingPunct="1"/>
            <a:r>
              <a:rPr lang="en-US" sz="3600" dirty="0" smtClean="0"/>
              <a:t>Project management tools and techniques.</a:t>
            </a:r>
          </a:p>
          <a:p>
            <a:pPr algn="l" rtl="0" eaLnBrk="1" hangingPunct="1">
              <a:buFontTx/>
              <a:buNone/>
            </a:pPr>
            <a:endParaRPr lang="en-US" sz="3600" dirty="0" smtClean="0"/>
          </a:p>
        </p:txBody>
      </p:sp>
      <p:sp>
        <p:nvSpPr>
          <p:cNvPr id="14338" name="عنصر نائب للتذييل 3"/>
          <p:cNvSpPr>
            <a:spLocks noGrp="1"/>
          </p:cNvSpPr>
          <p:nvPr>
            <p:ph type="ftr" sz="quarter" idx="11"/>
          </p:nvPr>
        </p:nvSpPr>
        <p:spPr>
          <a:xfrm>
            <a:off x="-304800" y="6407944"/>
            <a:ext cx="2350681" cy="365125"/>
          </a:xfrm>
          <a:noFill/>
        </p:spPr>
        <p:txBody>
          <a:bodyPr/>
          <a:lstStyle/>
          <a:p>
            <a:r>
              <a:rPr lang="en-US" dirty="0" smtClean="0"/>
              <a:t>Information Technology Project Management, Sixth Edition</a:t>
            </a:r>
            <a:endParaRPr lang="en-US" dirty="0"/>
          </a:p>
        </p:txBody>
      </p:sp>
      <p:sp>
        <p:nvSpPr>
          <p:cNvPr id="14340" name="Rectangle 1026"/>
          <p:cNvSpPr>
            <a:spLocks noGrp="1" noChangeArrowheads="1"/>
          </p:cNvSpPr>
          <p:nvPr>
            <p:ph type="title"/>
          </p:nvPr>
        </p:nvSpPr>
        <p:spPr/>
        <p:txBody>
          <a:bodyPr>
            <a:normAutofit fontScale="90000"/>
          </a:bodyPr>
          <a:lstStyle/>
          <a:p>
            <a:pPr eaLnBrk="1" hangingPunct="1"/>
            <a:r>
              <a:rPr lang="en-US" smtClean="0"/>
              <a:t>Key elements of the Frame work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609600" y="1524000"/>
            <a:ext cx="8186738" cy="4791075"/>
          </a:xfrm>
        </p:spPr>
        <p:txBody>
          <a:bodyPr numCol="2"/>
          <a:lstStyle/>
          <a:p>
            <a:pPr algn="l" rtl="0" eaLnBrk="1" hangingPunct="1">
              <a:lnSpc>
                <a:spcPct val="90000"/>
              </a:lnSpc>
            </a:pPr>
            <a:r>
              <a:rPr lang="en-US" sz="2400" b="1" dirty="0" smtClean="0"/>
              <a:t>Stakeholders </a:t>
            </a:r>
            <a:r>
              <a:rPr lang="en-US" sz="2400" dirty="0" smtClean="0"/>
              <a:t>are the people involved in or affected by project activities</a:t>
            </a:r>
          </a:p>
          <a:p>
            <a:pPr algn="l" rtl="0" eaLnBrk="1" hangingPunct="1">
              <a:lnSpc>
                <a:spcPct val="90000"/>
              </a:lnSpc>
            </a:pPr>
            <a:r>
              <a:rPr lang="en-US" sz="2400" dirty="0" smtClean="0"/>
              <a:t>Stakeholders include:</a:t>
            </a:r>
          </a:p>
          <a:p>
            <a:pPr lvl="1" algn="l" rtl="0" eaLnBrk="1" hangingPunct="1">
              <a:lnSpc>
                <a:spcPct val="90000"/>
              </a:lnSpc>
            </a:pPr>
            <a:r>
              <a:rPr lang="en-US" sz="2000" dirty="0" smtClean="0"/>
              <a:t>The project sponsor</a:t>
            </a:r>
          </a:p>
          <a:p>
            <a:pPr lvl="1" algn="l" rtl="0" eaLnBrk="1" hangingPunct="1">
              <a:lnSpc>
                <a:spcPct val="90000"/>
              </a:lnSpc>
            </a:pPr>
            <a:r>
              <a:rPr lang="en-US" sz="2000" dirty="0" smtClean="0"/>
              <a:t>The project manager</a:t>
            </a:r>
          </a:p>
          <a:p>
            <a:pPr lvl="1" algn="l" rtl="0" eaLnBrk="1" hangingPunct="1">
              <a:lnSpc>
                <a:spcPct val="90000"/>
              </a:lnSpc>
            </a:pPr>
            <a:r>
              <a:rPr lang="en-US" sz="2000" dirty="0" smtClean="0"/>
              <a:t>The project team</a:t>
            </a:r>
          </a:p>
          <a:p>
            <a:pPr lvl="1" algn="l" rtl="0" eaLnBrk="1" hangingPunct="1">
              <a:lnSpc>
                <a:spcPct val="90000"/>
              </a:lnSpc>
            </a:pPr>
            <a:r>
              <a:rPr lang="en-US" sz="2000" dirty="0" smtClean="0"/>
              <a:t>Support staff</a:t>
            </a:r>
          </a:p>
          <a:p>
            <a:pPr lvl="1" algn="l" rtl="0" eaLnBrk="1" hangingPunct="1">
              <a:lnSpc>
                <a:spcPct val="90000"/>
              </a:lnSpc>
            </a:pPr>
            <a:r>
              <a:rPr lang="en-US" sz="2000" dirty="0" smtClean="0"/>
              <a:t>Customers</a:t>
            </a:r>
          </a:p>
          <a:p>
            <a:pPr lvl="1" algn="l" rtl="0" eaLnBrk="1" hangingPunct="1">
              <a:lnSpc>
                <a:spcPct val="90000"/>
              </a:lnSpc>
            </a:pPr>
            <a:r>
              <a:rPr lang="en-US" sz="2000" dirty="0" smtClean="0"/>
              <a:t>Users</a:t>
            </a:r>
          </a:p>
          <a:p>
            <a:pPr lvl="1" algn="l" rtl="0" eaLnBrk="1" hangingPunct="1">
              <a:lnSpc>
                <a:spcPct val="90000"/>
              </a:lnSpc>
            </a:pPr>
            <a:r>
              <a:rPr lang="en-US" sz="2000" dirty="0" smtClean="0"/>
              <a:t>Suppliers</a:t>
            </a:r>
          </a:p>
          <a:p>
            <a:pPr lvl="1" algn="l" rtl="0" eaLnBrk="1" hangingPunct="1">
              <a:lnSpc>
                <a:spcPct val="90000"/>
              </a:lnSpc>
            </a:pPr>
            <a:r>
              <a:rPr lang="en-US" sz="2000" dirty="0" smtClean="0"/>
              <a:t>Opponents to the project</a:t>
            </a:r>
            <a:endParaRPr lang="ar-SA" sz="2000" dirty="0" smtClean="0"/>
          </a:p>
          <a:p>
            <a:pPr algn="l" rtl="0" eaLnBrk="1" hangingPunct="1"/>
            <a:endParaRPr lang="ar-SA" sz="1800" dirty="0" smtClean="0"/>
          </a:p>
          <a:p>
            <a:pPr algn="l" rtl="0" eaLnBrk="1" hangingPunct="1"/>
            <a:endParaRPr lang="ar-SA" sz="1800" dirty="0" smtClean="0"/>
          </a:p>
          <a:p>
            <a:pPr algn="l" rtl="0" eaLnBrk="1" hangingPunct="1"/>
            <a:r>
              <a:rPr lang="en-US" sz="2000" dirty="0" smtClean="0"/>
              <a:t>The stakeholders often have very different needs and expectations, which are important throughout the life of a project.</a:t>
            </a:r>
            <a:endParaRPr lang="ar-SA" sz="2000" dirty="0" smtClean="0"/>
          </a:p>
          <a:p>
            <a:pPr algn="l" rtl="0" eaLnBrk="1" hangingPunct="1">
              <a:buNone/>
            </a:pPr>
            <a:endParaRPr lang="en-US" sz="2000" dirty="0" smtClean="0"/>
          </a:p>
          <a:p>
            <a:pPr algn="l" rtl="0" eaLnBrk="1" hangingPunct="1"/>
            <a:r>
              <a:rPr lang="en-US" sz="2000" dirty="0" smtClean="0"/>
              <a:t>Successful Project Mangers develop good relationships with project stakeholders to understand and meet their needs and expectations.</a:t>
            </a:r>
          </a:p>
          <a:p>
            <a:pPr lvl="1" algn="l" rtl="0" eaLnBrk="1" hangingPunct="1">
              <a:lnSpc>
                <a:spcPct val="90000"/>
              </a:lnSpc>
            </a:pPr>
            <a:endParaRPr lang="en-US" dirty="0" smtClean="0"/>
          </a:p>
        </p:txBody>
      </p:sp>
      <p:sp>
        <p:nvSpPr>
          <p:cNvPr id="24580" name="Footer Placeholder 5"/>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4578" name="Rectangle 2"/>
          <p:cNvSpPr>
            <a:spLocks noGrp="1" noChangeArrowheads="1"/>
          </p:cNvSpPr>
          <p:nvPr>
            <p:ph type="title"/>
          </p:nvPr>
        </p:nvSpPr>
        <p:spPr/>
        <p:txBody>
          <a:bodyPr/>
          <a:lstStyle/>
          <a:p>
            <a:pPr eaLnBrk="1" hangingPunct="1">
              <a:defRPr/>
            </a:pPr>
            <a:r>
              <a:rPr lang="en-US" dirty="0" smtClean="0"/>
              <a:t>1:Project Stakeholders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381000" y="1524000"/>
            <a:ext cx="8458200" cy="4876800"/>
          </a:xfrm>
        </p:spPr>
        <p:txBody>
          <a:bodyPr>
            <a:normAutofit fontScale="92500"/>
          </a:bodyPr>
          <a:lstStyle/>
          <a:p>
            <a:pPr algn="l" rtl="0" eaLnBrk="1" hangingPunct="1">
              <a:lnSpc>
                <a:spcPct val="90000"/>
              </a:lnSpc>
            </a:pPr>
            <a:r>
              <a:rPr lang="en-US" b="1" dirty="0" smtClean="0"/>
              <a:t>Knowledge areas </a:t>
            </a:r>
            <a:r>
              <a:rPr lang="en-US" dirty="0" smtClean="0"/>
              <a:t>describe the key skills and  qualifications that project managers must develop</a:t>
            </a:r>
          </a:p>
          <a:p>
            <a:pPr lvl="1" algn="l" rtl="0" eaLnBrk="1" hangingPunct="1">
              <a:lnSpc>
                <a:spcPct val="90000"/>
              </a:lnSpc>
            </a:pPr>
            <a:r>
              <a:rPr lang="en-US" dirty="0" smtClean="0"/>
              <a:t>4 core knowledge areas (scope, time, cost, and quality) lead to specific project objectives</a:t>
            </a:r>
            <a:endParaRPr lang="ar-SA" dirty="0" smtClean="0"/>
          </a:p>
          <a:p>
            <a:pPr lvl="1" algn="l" rtl="0" eaLnBrk="1" hangingPunct="1">
              <a:lnSpc>
                <a:spcPct val="90000"/>
              </a:lnSpc>
              <a:buNone/>
            </a:pPr>
            <a:endParaRPr lang="en-US" dirty="0" smtClean="0"/>
          </a:p>
          <a:p>
            <a:pPr lvl="1" algn="l" rtl="0" eaLnBrk="1" hangingPunct="1">
              <a:lnSpc>
                <a:spcPct val="90000"/>
              </a:lnSpc>
            </a:pPr>
            <a:r>
              <a:rPr lang="en-US" dirty="0" smtClean="0"/>
              <a:t>4 facilitating knowledge areas (human resources, communication, risk, and procurement management) are the means through which the project objectives are achieved</a:t>
            </a:r>
            <a:endParaRPr lang="ar-SA" dirty="0" smtClean="0"/>
          </a:p>
          <a:p>
            <a:pPr lvl="1" algn="l" rtl="0" eaLnBrk="1" hangingPunct="1">
              <a:lnSpc>
                <a:spcPct val="90000"/>
              </a:lnSpc>
              <a:buNone/>
            </a:pPr>
            <a:endParaRPr lang="en-US" dirty="0" smtClean="0"/>
          </a:p>
          <a:p>
            <a:pPr lvl="1" algn="l" rtl="0" eaLnBrk="1" hangingPunct="1">
              <a:lnSpc>
                <a:spcPct val="90000"/>
              </a:lnSpc>
            </a:pPr>
            <a:r>
              <a:rPr lang="en-US" dirty="0" smtClean="0"/>
              <a:t>1 knowledge area (project integration management) affects and is affected by all of the other knowledge areas</a:t>
            </a:r>
            <a:endParaRPr lang="ar-SA" dirty="0" smtClean="0"/>
          </a:p>
          <a:p>
            <a:pPr lvl="1" algn="l" rtl="0" eaLnBrk="1" hangingPunct="1">
              <a:lnSpc>
                <a:spcPct val="90000"/>
              </a:lnSpc>
            </a:pPr>
            <a:endParaRPr lang="en-US" dirty="0" smtClean="0"/>
          </a:p>
          <a:p>
            <a:pPr lvl="1" algn="l" rtl="0" eaLnBrk="1" hangingPunct="1">
              <a:lnSpc>
                <a:spcPct val="90000"/>
              </a:lnSpc>
            </a:pPr>
            <a:r>
              <a:rPr lang="en-US" dirty="0" smtClean="0"/>
              <a:t>All knowledge areas are important!</a:t>
            </a:r>
          </a:p>
        </p:txBody>
      </p:sp>
      <p:sp>
        <p:nvSpPr>
          <p:cNvPr id="25604" name="Footer Placeholder 5"/>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5602" name="Rectangle 2"/>
          <p:cNvSpPr>
            <a:spLocks noGrp="1" noChangeArrowheads="1"/>
          </p:cNvSpPr>
          <p:nvPr>
            <p:ph type="title"/>
          </p:nvPr>
        </p:nvSpPr>
        <p:spPr>
          <a:xfrm>
            <a:off x="381000" y="381000"/>
            <a:ext cx="8534400" cy="1143000"/>
          </a:xfrm>
        </p:spPr>
        <p:txBody>
          <a:bodyPr>
            <a:normAutofit fontScale="90000"/>
          </a:bodyPr>
          <a:lstStyle/>
          <a:p>
            <a:pPr eaLnBrk="1" hangingPunct="1">
              <a:defRPr/>
            </a:pPr>
            <a:r>
              <a:rPr lang="en-US" dirty="0" smtClean="0"/>
              <a:t>2: 9 Project Management Knowledge Areas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6"/>
          <p:cNvSpPr>
            <a:spLocks noGrp="1"/>
          </p:cNvSpPr>
          <p:nvPr>
            <p:ph idx="1"/>
          </p:nvPr>
        </p:nvSpPr>
        <p:spPr>
          <a:xfrm>
            <a:off x="381000" y="1295400"/>
            <a:ext cx="8540750" cy="5181600"/>
          </a:xfrm>
        </p:spPr>
        <p:txBody>
          <a:bodyPr>
            <a:normAutofit lnSpcReduction="10000"/>
          </a:bodyPr>
          <a:lstStyle/>
          <a:p>
            <a:pPr algn="l" rtl="0" eaLnBrk="1" hangingPunct="1">
              <a:lnSpc>
                <a:spcPct val="150000"/>
              </a:lnSpc>
            </a:pPr>
            <a:r>
              <a:rPr lang="en-US" sz="2000" dirty="0" smtClean="0"/>
              <a:t>Understand the growing need for better </a:t>
            </a:r>
            <a:r>
              <a:rPr lang="en-US" sz="2000" i="1" dirty="0" smtClean="0">
                <a:solidFill>
                  <a:srgbClr val="002060"/>
                </a:solidFill>
              </a:rPr>
              <a:t>Project</a:t>
            </a:r>
            <a:r>
              <a:rPr lang="en-US" sz="2000" i="1" dirty="0" smtClean="0"/>
              <a:t>  </a:t>
            </a:r>
            <a:r>
              <a:rPr lang="en-US" sz="2000" i="1" dirty="0" smtClean="0">
                <a:solidFill>
                  <a:srgbClr val="002060"/>
                </a:solidFill>
              </a:rPr>
              <a:t>Management (PM)</a:t>
            </a:r>
            <a:r>
              <a:rPr lang="en-US" sz="2000" dirty="0" smtClean="0"/>
              <a:t>, especially for </a:t>
            </a:r>
            <a:r>
              <a:rPr lang="en-US" sz="2000" i="1" dirty="0" smtClean="0">
                <a:solidFill>
                  <a:srgbClr val="002060"/>
                </a:solidFill>
              </a:rPr>
              <a:t>Information</a:t>
            </a:r>
            <a:r>
              <a:rPr lang="en-US" sz="2000" i="1" dirty="0" smtClean="0"/>
              <a:t> </a:t>
            </a:r>
            <a:r>
              <a:rPr lang="en-US" sz="2000" i="1" dirty="0" smtClean="0">
                <a:solidFill>
                  <a:srgbClr val="002060"/>
                </a:solidFill>
              </a:rPr>
              <a:t>Technology</a:t>
            </a:r>
            <a:r>
              <a:rPr lang="en-US" sz="2000" i="1" dirty="0" smtClean="0"/>
              <a:t> </a:t>
            </a:r>
            <a:r>
              <a:rPr lang="en-US" sz="2000" i="1" dirty="0" smtClean="0">
                <a:solidFill>
                  <a:srgbClr val="002060"/>
                </a:solidFill>
              </a:rPr>
              <a:t>(IT) </a:t>
            </a:r>
            <a:r>
              <a:rPr lang="en-US" sz="2000" dirty="0" smtClean="0"/>
              <a:t>projects</a:t>
            </a:r>
          </a:p>
          <a:p>
            <a:pPr algn="l" rtl="0" eaLnBrk="1" hangingPunct="1">
              <a:lnSpc>
                <a:spcPct val="150000"/>
              </a:lnSpc>
            </a:pPr>
            <a:r>
              <a:rPr lang="en-US" sz="2000" dirty="0" smtClean="0"/>
              <a:t>Explain what </a:t>
            </a:r>
            <a:r>
              <a:rPr lang="en-US" sz="2000" i="1" dirty="0" smtClean="0"/>
              <a:t>a </a:t>
            </a:r>
            <a:r>
              <a:rPr lang="en-US" sz="2000" i="1" dirty="0" smtClean="0">
                <a:solidFill>
                  <a:srgbClr val="002060"/>
                </a:solidFill>
              </a:rPr>
              <a:t>project</a:t>
            </a:r>
            <a:r>
              <a:rPr lang="en-US" sz="2000" i="1" dirty="0" smtClean="0"/>
              <a:t> </a:t>
            </a:r>
            <a:r>
              <a:rPr lang="en-US" sz="2000" dirty="0" smtClean="0"/>
              <a:t>is, provide examples of information technology projects, </a:t>
            </a:r>
          </a:p>
          <a:p>
            <a:pPr algn="l" rtl="0" eaLnBrk="1" hangingPunct="1">
              <a:lnSpc>
                <a:spcPct val="150000"/>
              </a:lnSpc>
            </a:pPr>
            <a:r>
              <a:rPr lang="en-US" sz="2000" dirty="0" smtClean="0"/>
              <a:t>List various </a:t>
            </a:r>
            <a:r>
              <a:rPr lang="en-US" sz="2000" i="1" dirty="0" smtClean="0">
                <a:solidFill>
                  <a:srgbClr val="002060"/>
                </a:solidFill>
              </a:rPr>
              <a:t>attributes of projects</a:t>
            </a:r>
            <a:r>
              <a:rPr lang="en-US" sz="2000" dirty="0" smtClean="0"/>
              <a:t>, and describe the </a:t>
            </a:r>
            <a:r>
              <a:rPr lang="en-US" sz="2000" i="1" dirty="0" smtClean="0">
                <a:solidFill>
                  <a:srgbClr val="002060"/>
                </a:solidFill>
              </a:rPr>
              <a:t>triple constraint </a:t>
            </a:r>
            <a:r>
              <a:rPr lang="en-US" sz="2000" dirty="0" smtClean="0"/>
              <a:t>of projects</a:t>
            </a:r>
          </a:p>
          <a:p>
            <a:pPr algn="l" rtl="0" eaLnBrk="1" hangingPunct="1">
              <a:lnSpc>
                <a:spcPct val="150000"/>
              </a:lnSpc>
            </a:pPr>
            <a:r>
              <a:rPr lang="en-US" sz="2000" dirty="0" smtClean="0"/>
              <a:t>Describe </a:t>
            </a:r>
            <a:r>
              <a:rPr lang="en-US" sz="2000" i="1" dirty="0" smtClean="0"/>
              <a:t>PM </a:t>
            </a:r>
            <a:r>
              <a:rPr lang="en-US" sz="2000" dirty="0" smtClean="0"/>
              <a:t>and discuss key elements of the PM framework, including: project  </a:t>
            </a:r>
            <a:r>
              <a:rPr lang="en-US" sz="2000" i="1" dirty="0" smtClean="0">
                <a:solidFill>
                  <a:srgbClr val="002060"/>
                </a:solidFill>
              </a:rPr>
              <a:t>stakeholders</a:t>
            </a:r>
            <a:r>
              <a:rPr lang="en-US" sz="2000" dirty="0" smtClean="0"/>
              <a:t>, PM</a:t>
            </a:r>
            <a:r>
              <a:rPr lang="en-US" sz="2000" i="1" dirty="0" smtClean="0"/>
              <a:t> </a:t>
            </a:r>
            <a:r>
              <a:rPr lang="en-US" sz="2000" i="1" dirty="0" smtClean="0">
                <a:solidFill>
                  <a:srgbClr val="002060"/>
                </a:solidFill>
              </a:rPr>
              <a:t>knowledge areas</a:t>
            </a:r>
            <a:r>
              <a:rPr lang="en-US" sz="2000" dirty="0" smtClean="0"/>
              <a:t>, common </a:t>
            </a:r>
            <a:r>
              <a:rPr lang="en-US" sz="2000" i="1" dirty="0" smtClean="0">
                <a:solidFill>
                  <a:srgbClr val="002060"/>
                </a:solidFill>
              </a:rPr>
              <a:t>tools and techniques</a:t>
            </a:r>
            <a:r>
              <a:rPr lang="en-US" sz="2000" dirty="0" smtClean="0"/>
              <a:t>, and </a:t>
            </a:r>
            <a:r>
              <a:rPr lang="en-US" sz="2000" i="1" dirty="0" smtClean="0"/>
              <a:t>project success</a:t>
            </a:r>
          </a:p>
          <a:p>
            <a:pPr algn="l" rtl="0" eaLnBrk="1" hangingPunct="1">
              <a:lnSpc>
                <a:spcPct val="150000"/>
              </a:lnSpc>
            </a:pPr>
            <a:r>
              <a:rPr lang="en-US" sz="2000" dirty="0" smtClean="0"/>
              <a:t>Describe the </a:t>
            </a:r>
            <a:r>
              <a:rPr lang="en-US" sz="2000" i="1" dirty="0" smtClean="0">
                <a:solidFill>
                  <a:srgbClr val="002060"/>
                </a:solidFill>
              </a:rPr>
              <a:t>PM profession</a:t>
            </a:r>
            <a:r>
              <a:rPr lang="en-US" sz="2000" dirty="0" smtClean="0"/>
              <a:t>, and the advancement of project management software</a:t>
            </a:r>
          </a:p>
          <a:p>
            <a:pPr algn="l" rtl="0" eaLnBrk="1" hangingPunct="1">
              <a:lnSpc>
                <a:spcPct val="150000"/>
              </a:lnSpc>
            </a:pPr>
            <a:endParaRPr lang="en-US" sz="2000" i="1" dirty="0" smtClean="0"/>
          </a:p>
        </p:txBody>
      </p:sp>
      <p:sp>
        <p:nvSpPr>
          <p:cNvPr id="9220" name="Footer Placeholder 7"/>
          <p:cNvSpPr>
            <a:spLocks noGrp="1"/>
          </p:cNvSpPr>
          <p:nvPr>
            <p:ph type="ftr" sz="quarter" idx="11"/>
          </p:nvPr>
        </p:nvSpPr>
        <p:spPr bwMode="auto">
          <a:xfrm>
            <a:off x="23812" y="6492875"/>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9218" name="Title 5"/>
          <p:cNvSpPr>
            <a:spLocks noGrp="1"/>
          </p:cNvSpPr>
          <p:nvPr>
            <p:ph type="title"/>
          </p:nvPr>
        </p:nvSpPr>
        <p:spPr/>
        <p:txBody>
          <a:bodyPr/>
          <a:lstStyle/>
          <a:p>
            <a:pPr eaLnBrk="1" hangingPunct="1">
              <a:defRPr/>
            </a:pPr>
            <a:r>
              <a:rPr lang="en-US" dirty="0" smtClean="0"/>
              <a:t>Learning 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381000" y="1612900"/>
            <a:ext cx="8458200" cy="4330700"/>
          </a:xfrm>
        </p:spPr>
        <p:txBody>
          <a:bodyPr/>
          <a:lstStyle/>
          <a:p>
            <a:pPr algn="l" rtl="0" eaLnBrk="1" hangingPunct="1"/>
            <a:r>
              <a:rPr lang="en-US" b="1" dirty="0" smtClean="0"/>
              <a:t>Project management tools and techniques </a:t>
            </a:r>
            <a:r>
              <a:rPr lang="en-US" dirty="0" smtClean="0"/>
              <a:t>assist project managers and their teams in various aspects of project management</a:t>
            </a:r>
          </a:p>
          <a:p>
            <a:pPr algn="l" rtl="0" eaLnBrk="1" hangingPunct="1"/>
            <a:r>
              <a:rPr lang="en-US" dirty="0" smtClean="0"/>
              <a:t>Some specific ones include:</a:t>
            </a:r>
          </a:p>
          <a:p>
            <a:pPr lvl="1" algn="l" rtl="0" eaLnBrk="1" hangingPunct="1"/>
            <a:r>
              <a:rPr lang="en-US" dirty="0" smtClean="0"/>
              <a:t>Project charter, scope statement, and WBS (scope)</a:t>
            </a:r>
          </a:p>
          <a:p>
            <a:pPr lvl="1" algn="l" rtl="0" eaLnBrk="1" hangingPunct="1"/>
            <a:r>
              <a:rPr lang="en-US" dirty="0" smtClean="0"/>
              <a:t>Gantt charts, network diagrams, critical path analysis, critical chain scheduling (time)</a:t>
            </a:r>
          </a:p>
          <a:p>
            <a:pPr lvl="1" algn="l" rtl="0" eaLnBrk="1" hangingPunct="1"/>
            <a:r>
              <a:rPr lang="en-US" dirty="0" smtClean="0"/>
              <a:t>Cost estimates and earned value management (cost)</a:t>
            </a:r>
          </a:p>
          <a:p>
            <a:pPr lvl="1" algn="l" rtl="0" eaLnBrk="1" hangingPunct="1"/>
            <a:r>
              <a:rPr lang="en-US" dirty="0" smtClean="0"/>
              <a:t>See </a:t>
            </a:r>
            <a:r>
              <a:rPr lang="en-US" dirty="0" smtClean="0">
                <a:hlinkClick r:id="rId2" action="ppaction://hlinkpres?slideindex=1&amp;slidetitle="/>
              </a:rPr>
              <a:t>Table 1-1 in the book </a:t>
            </a:r>
            <a:r>
              <a:rPr lang="en-US" dirty="0" smtClean="0"/>
              <a:t>for many more</a:t>
            </a:r>
            <a:endParaRPr lang="en-US" sz="3000" dirty="0" smtClean="0"/>
          </a:p>
          <a:p>
            <a:pPr lvl="1" algn="l" rtl="0" eaLnBrk="1" hangingPunct="1">
              <a:lnSpc>
                <a:spcPct val="90000"/>
              </a:lnSpc>
            </a:pPr>
            <a:endParaRPr lang="en-US" dirty="0" smtClean="0"/>
          </a:p>
        </p:txBody>
      </p:sp>
      <p:sp>
        <p:nvSpPr>
          <p:cNvPr id="26628"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6626" name="Rectangle 2"/>
          <p:cNvSpPr>
            <a:spLocks noGrp="1" noChangeArrowheads="1"/>
          </p:cNvSpPr>
          <p:nvPr>
            <p:ph type="title"/>
          </p:nvPr>
        </p:nvSpPr>
        <p:spPr/>
        <p:txBody>
          <a:bodyPr>
            <a:normAutofit fontScale="90000"/>
          </a:bodyPr>
          <a:lstStyle/>
          <a:p>
            <a:pPr eaLnBrk="1" hangingPunct="1">
              <a:defRPr/>
            </a:pPr>
            <a:r>
              <a:rPr lang="en-US" dirty="0" smtClean="0"/>
              <a:t>3: Project Management Tools and Techniques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smtClean="0"/>
              <a:t>Information Technology Project Management, Sixth Edition</a:t>
            </a:r>
            <a:endParaRPr lang="en-US"/>
          </a:p>
        </p:txBody>
      </p:sp>
      <p:pic>
        <p:nvPicPr>
          <p:cNvPr id="8" name="Picture 7"/>
          <p:cNvPicPr>
            <a:picLocks noChangeAspect="1"/>
          </p:cNvPicPr>
          <p:nvPr/>
        </p:nvPicPr>
        <p:blipFill rotWithShape="1">
          <a:blip r:embed="rId2"/>
          <a:srcRect l="470" b="2780"/>
          <a:stretch/>
        </p:blipFill>
        <p:spPr>
          <a:xfrm>
            <a:off x="646649" y="304800"/>
            <a:ext cx="7850701" cy="5715000"/>
          </a:xfrm>
          <a:prstGeom prst="rect">
            <a:avLst/>
          </a:prstGeom>
        </p:spPr>
      </p:pic>
    </p:spTree>
    <p:extLst>
      <p:ext uri="{BB962C8B-B14F-4D97-AF65-F5344CB8AC3E}">
        <p14:creationId xmlns:p14="http://schemas.microsoft.com/office/powerpoint/2010/main" val="2575152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smtClean="0"/>
              <a:t>Information Technology Project Management, Sixth Edition</a:t>
            </a:r>
            <a:endParaRPr lang="en-US"/>
          </a:p>
        </p:txBody>
      </p:sp>
      <p:pic>
        <p:nvPicPr>
          <p:cNvPr id="5" name="Picture 4"/>
          <p:cNvPicPr>
            <a:picLocks noChangeAspect="1"/>
          </p:cNvPicPr>
          <p:nvPr/>
        </p:nvPicPr>
        <p:blipFill>
          <a:blip r:embed="rId2"/>
          <a:stretch>
            <a:fillRect/>
          </a:stretch>
        </p:blipFill>
        <p:spPr>
          <a:xfrm>
            <a:off x="550124" y="609600"/>
            <a:ext cx="8043751" cy="5163405"/>
          </a:xfrm>
          <a:prstGeom prst="rect">
            <a:avLst/>
          </a:prstGeom>
        </p:spPr>
      </p:pic>
    </p:spTree>
    <p:extLst>
      <p:ext uri="{BB962C8B-B14F-4D97-AF65-F5344CB8AC3E}">
        <p14:creationId xmlns:p14="http://schemas.microsoft.com/office/powerpoint/2010/main" val="547004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3"/>
          <p:cNvSpPr>
            <a:spLocks noGrp="1" noChangeArrowheads="1"/>
          </p:cNvSpPr>
          <p:nvPr>
            <p:ph idx="1"/>
          </p:nvPr>
        </p:nvSpPr>
        <p:spPr>
          <a:xfrm>
            <a:off x="457200" y="1676400"/>
            <a:ext cx="8458200" cy="4572000"/>
          </a:xfrm>
        </p:spPr>
        <p:txBody>
          <a:bodyPr/>
          <a:lstStyle/>
          <a:p>
            <a:pPr algn="l" rtl="0" eaLnBrk="1" hangingPunct="1">
              <a:lnSpc>
                <a:spcPct val="90000"/>
              </a:lnSpc>
            </a:pPr>
            <a:r>
              <a:rPr lang="en-US" sz="2800" dirty="0" smtClean="0"/>
              <a:t>Better control of financial, physical, and human resources</a:t>
            </a:r>
          </a:p>
          <a:p>
            <a:pPr algn="l" rtl="0" eaLnBrk="1" hangingPunct="1">
              <a:lnSpc>
                <a:spcPct val="90000"/>
              </a:lnSpc>
            </a:pPr>
            <a:r>
              <a:rPr lang="en-US" sz="2800" dirty="0" smtClean="0"/>
              <a:t>Improved customer relations</a:t>
            </a:r>
          </a:p>
          <a:p>
            <a:pPr algn="l" rtl="0" eaLnBrk="1" hangingPunct="1">
              <a:lnSpc>
                <a:spcPct val="90000"/>
              </a:lnSpc>
            </a:pPr>
            <a:r>
              <a:rPr lang="en-US" sz="2800" dirty="0" smtClean="0"/>
              <a:t>Shorter development times</a:t>
            </a:r>
          </a:p>
          <a:p>
            <a:pPr algn="l" rtl="0" eaLnBrk="1" hangingPunct="1">
              <a:lnSpc>
                <a:spcPct val="90000"/>
              </a:lnSpc>
            </a:pPr>
            <a:r>
              <a:rPr lang="en-US" sz="2800" dirty="0" smtClean="0"/>
              <a:t>Lower costs</a:t>
            </a:r>
          </a:p>
          <a:p>
            <a:pPr algn="l" rtl="0" eaLnBrk="1" hangingPunct="1">
              <a:lnSpc>
                <a:spcPct val="90000"/>
              </a:lnSpc>
            </a:pPr>
            <a:r>
              <a:rPr lang="en-US" sz="2800" dirty="0" smtClean="0"/>
              <a:t>Higher quality and increased reliability</a:t>
            </a:r>
          </a:p>
          <a:p>
            <a:pPr algn="l" rtl="0" eaLnBrk="1" hangingPunct="1">
              <a:lnSpc>
                <a:spcPct val="90000"/>
              </a:lnSpc>
            </a:pPr>
            <a:r>
              <a:rPr lang="en-US" sz="2800" dirty="0" smtClean="0"/>
              <a:t>Improved productivity</a:t>
            </a:r>
          </a:p>
          <a:p>
            <a:pPr algn="l" rtl="0" eaLnBrk="1" hangingPunct="1">
              <a:lnSpc>
                <a:spcPct val="90000"/>
              </a:lnSpc>
            </a:pPr>
            <a:r>
              <a:rPr lang="en-US" sz="2800" dirty="0" smtClean="0"/>
              <a:t>Better internal coordination</a:t>
            </a:r>
          </a:p>
          <a:p>
            <a:pPr algn="l" rtl="0" eaLnBrk="1" hangingPunct="1">
              <a:lnSpc>
                <a:spcPct val="90000"/>
              </a:lnSpc>
            </a:pPr>
            <a:r>
              <a:rPr lang="en-US" sz="2800" dirty="0" smtClean="0"/>
              <a:t>Higher worker morale</a:t>
            </a:r>
          </a:p>
        </p:txBody>
      </p:sp>
      <p:sp>
        <p:nvSpPr>
          <p:cNvPr id="22530" name="عنصر نائب للتذييل 3"/>
          <p:cNvSpPr>
            <a:spLocks noGrp="1"/>
          </p:cNvSpPr>
          <p:nvPr>
            <p:ph type="ftr" sz="quarter" idx="11"/>
          </p:nvPr>
        </p:nvSpPr>
        <p:spPr>
          <a:xfrm>
            <a:off x="-228600" y="6407944"/>
            <a:ext cx="2350681" cy="365125"/>
          </a:xfrm>
          <a:noFill/>
        </p:spPr>
        <p:txBody>
          <a:bodyPr/>
          <a:lstStyle/>
          <a:p>
            <a:r>
              <a:rPr lang="en-US" dirty="0" smtClean="0"/>
              <a:t>Information Technology Project Management, Sixth Edition</a:t>
            </a:r>
            <a:endParaRPr lang="en-US" dirty="0"/>
          </a:p>
        </p:txBody>
      </p:sp>
      <p:sp>
        <p:nvSpPr>
          <p:cNvPr id="22532" name="Rectangle 2"/>
          <p:cNvSpPr>
            <a:spLocks noGrp="1" noChangeArrowheads="1"/>
          </p:cNvSpPr>
          <p:nvPr>
            <p:ph type="title"/>
          </p:nvPr>
        </p:nvSpPr>
        <p:spPr/>
        <p:txBody>
          <a:bodyPr>
            <a:normAutofit fontScale="90000"/>
          </a:bodyPr>
          <a:lstStyle/>
          <a:p>
            <a:pPr eaLnBrk="1" hangingPunct="1"/>
            <a:r>
              <a:rPr lang="en-US" dirty="0" smtClean="0"/>
              <a:t>Advantages of Using Formal Project Management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533400" y="152400"/>
            <a:ext cx="7772400" cy="990600"/>
          </a:xfrm>
          <a:prstGeom prst="rect">
            <a:avLst/>
          </a:prstGeom>
          <a:noFill/>
          <a:ln w="12700" cap="sq">
            <a:noFill/>
            <a:miter lim="800000"/>
            <a:headEnd type="none" w="sm" len="sm"/>
            <a:tailEnd type="none" w="sm" len="sm"/>
          </a:ln>
        </p:spPr>
        <p:txBody>
          <a:bodyPr anchor="ctr"/>
          <a:lstStyle/>
          <a:p>
            <a:pPr algn="l" rtl="0">
              <a:defRPr/>
            </a:pP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What Went Right? </a:t>
            </a:r>
          </a:p>
        </p:txBody>
      </p:sp>
      <p:sp>
        <p:nvSpPr>
          <p:cNvPr id="28675" name="Rectangle 5"/>
          <p:cNvSpPr>
            <a:spLocks noChangeArrowheads="1"/>
          </p:cNvSpPr>
          <p:nvPr/>
        </p:nvSpPr>
        <p:spPr bwMode="auto">
          <a:xfrm>
            <a:off x="457200" y="1219200"/>
            <a:ext cx="8229600" cy="4876800"/>
          </a:xfrm>
          <a:prstGeom prst="rect">
            <a:avLst/>
          </a:prstGeom>
          <a:noFill/>
          <a:ln w="12700" cap="sq">
            <a:noFill/>
            <a:miter lim="800000"/>
            <a:headEnd type="none" w="sm" len="sm"/>
            <a:tailEnd type="none" w="sm" len="sm"/>
          </a:ln>
        </p:spPr>
        <p:txBody>
          <a:bodyPr/>
          <a:lstStyle/>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r>
              <a:rPr lang="en-US" sz="2000" dirty="0">
                <a:latin typeface="+mn-lt"/>
                <a:cs typeface="+mn-cs"/>
              </a:rPr>
              <a:t>The Standish Group’s CHAOS studies show improvements in IT projects success in the past </a:t>
            </a:r>
            <a:r>
              <a:rPr lang="en-US" sz="2000" dirty="0" smtClean="0">
                <a:latin typeface="+mn-lt"/>
                <a:cs typeface="+mn-cs"/>
              </a:rPr>
              <a:t>decade</a:t>
            </a:r>
            <a:endParaRPr lang="ar-SA" sz="2000" dirty="0" smtClean="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endParaRPr lang="en-US" sz="2000" dirty="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r>
              <a:rPr lang="en-US" sz="2000" dirty="0">
                <a:latin typeface="+mn-lt"/>
                <a:cs typeface="+mn-cs"/>
              </a:rPr>
              <a:t>The number of successful IT projects has more than doubled, from 16% in 1994 to 35% in </a:t>
            </a:r>
            <a:r>
              <a:rPr lang="en-US" sz="2000" dirty="0" smtClean="0">
                <a:latin typeface="+mn-lt"/>
                <a:cs typeface="+mn-cs"/>
              </a:rPr>
              <a:t>2006</a:t>
            </a:r>
            <a:endParaRPr lang="ar-SA" sz="2000" dirty="0" smtClean="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endParaRPr lang="en-US" sz="2000" dirty="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r>
              <a:rPr lang="en-US" sz="2000" dirty="0">
                <a:latin typeface="+mn-lt"/>
                <a:cs typeface="+mn-cs"/>
              </a:rPr>
              <a:t>The number of failed projects decreased from 31% in 1994 to19% in </a:t>
            </a:r>
            <a:r>
              <a:rPr lang="en-US" sz="2000" dirty="0" smtClean="0">
                <a:latin typeface="+mn-lt"/>
                <a:cs typeface="+mn-cs"/>
              </a:rPr>
              <a:t>2006</a:t>
            </a:r>
            <a:endParaRPr lang="ar-SA" sz="2000" dirty="0" smtClean="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endParaRPr lang="en-US" sz="2000" dirty="0">
              <a:latin typeface="+mn-lt"/>
              <a:cs typeface="+mn-cs"/>
            </a:endParaRPr>
          </a:p>
          <a:p>
            <a:pPr marL="274320" lvl="1" indent="-274320" algn="l" rtl="0" fontAlgn="auto">
              <a:lnSpc>
                <a:spcPct val="80000"/>
              </a:lnSpc>
              <a:spcBef>
                <a:spcPts val="580"/>
              </a:spcBef>
              <a:spcAft>
                <a:spcPts val="0"/>
              </a:spcAft>
              <a:buClr>
                <a:schemeClr val="accent1"/>
              </a:buClr>
              <a:buSzPct val="68000"/>
              <a:buFont typeface="Wingdings 3" pitchFamily="18" charset="2"/>
              <a:buChar char=""/>
              <a:defRPr/>
            </a:pPr>
            <a:r>
              <a:rPr lang="en-US" sz="2000" dirty="0">
                <a:latin typeface="+mn-lt"/>
                <a:cs typeface="+mn-cs"/>
              </a:rPr>
              <a:t>The United States spent more money on IT projects in 2006 than 1994 ($346 billion and $250 billion, respectively), but the amount of money wasted on challenged and failed projects was down to $53 billion in 2006 compared to $140 billion in 1994</a:t>
            </a:r>
          </a:p>
          <a:p>
            <a:pPr marL="342900" indent="-342900" algn="l" rtl="0">
              <a:spcBef>
                <a:spcPct val="20000"/>
              </a:spcBef>
              <a:defRPr/>
            </a:pPr>
            <a:endParaRPr lang="en-US" sz="2800" dirty="0">
              <a:cs typeface="+mn-cs"/>
            </a:endParaRPr>
          </a:p>
          <a:p>
            <a:pPr marL="742950" lvl="1" indent="-285750" algn="l" rtl="0">
              <a:spcBef>
                <a:spcPct val="20000"/>
              </a:spcBef>
              <a:defRPr/>
            </a:pPr>
            <a:endParaRPr lang="en-US" sz="2600" dirty="0">
              <a:cs typeface="+mn-cs"/>
            </a:endParaRPr>
          </a:p>
        </p:txBody>
      </p:sp>
      <p:sp>
        <p:nvSpPr>
          <p:cNvPr id="28677"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3"/>
          <p:cNvSpPr>
            <a:spLocks noGrp="1"/>
          </p:cNvSpPr>
          <p:nvPr>
            <p:ph idx="1"/>
          </p:nvPr>
        </p:nvSpPr>
        <p:spPr/>
        <p:txBody>
          <a:bodyPr>
            <a:normAutofit fontScale="92500"/>
          </a:bodyPr>
          <a:lstStyle/>
          <a:p>
            <a:pPr algn="l" rtl="0" eaLnBrk="1" hangingPunct="1"/>
            <a:r>
              <a:rPr lang="en-US" sz="3200" dirty="0" smtClean="0"/>
              <a:t>There are several ways to define project success:</a:t>
            </a:r>
          </a:p>
          <a:p>
            <a:pPr lvl="1" algn="l" rtl="0" eaLnBrk="1" hangingPunct="1"/>
            <a:r>
              <a:rPr lang="en-US" sz="2800" dirty="0" smtClean="0"/>
              <a:t>The project met scope, time, and cost goals</a:t>
            </a:r>
          </a:p>
          <a:p>
            <a:pPr lvl="1" algn="l" rtl="0" eaLnBrk="1" hangingPunct="1"/>
            <a:r>
              <a:rPr lang="en-US" sz="2800" dirty="0" smtClean="0"/>
              <a:t>The project satisfied the customer/sponsor</a:t>
            </a:r>
          </a:p>
          <a:p>
            <a:pPr lvl="1" algn="l" rtl="0" eaLnBrk="1" hangingPunct="1"/>
            <a:r>
              <a:rPr lang="en-US" sz="2800" dirty="0" smtClean="0"/>
              <a:t>The results of the project met its main objectives, such as making or saving a certain amount of money, providing a good return on investment, or simply making the sponsors happy</a:t>
            </a:r>
          </a:p>
        </p:txBody>
      </p:sp>
      <p:sp>
        <p:nvSpPr>
          <p:cNvPr id="30723" name="Footer Placeholder 2"/>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30722" name="Title 1"/>
          <p:cNvSpPr>
            <a:spLocks noGrp="1"/>
          </p:cNvSpPr>
          <p:nvPr>
            <p:ph type="title"/>
          </p:nvPr>
        </p:nvSpPr>
        <p:spPr/>
        <p:txBody>
          <a:bodyPr/>
          <a:lstStyle/>
          <a:p>
            <a:pPr eaLnBrk="1" hangingPunct="1">
              <a:defRPr/>
            </a:pPr>
            <a:r>
              <a:rPr lang="en-US" dirty="0" smtClean="0"/>
              <a:t>Project Success Criteria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p:txBody>
          <a:bodyPr/>
          <a:lstStyle/>
          <a:p>
            <a:pPr algn="l" rtl="0" eaLnBrk="1" hangingPunct="1">
              <a:spcBef>
                <a:spcPct val="50000"/>
              </a:spcBef>
            </a:pPr>
            <a:r>
              <a:rPr lang="en-US" b="1" dirty="0" smtClean="0"/>
              <a:t>Project managers </a:t>
            </a:r>
            <a:r>
              <a:rPr lang="en-US" dirty="0" smtClean="0"/>
              <a:t>work with project sponsors, the project team, and other people involved in a project to </a:t>
            </a:r>
            <a:r>
              <a:rPr lang="en-US" i="1" dirty="0" smtClean="0"/>
              <a:t>meet project goals</a:t>
            </a:r>
          </a:p>
          <a:p>
            <a:pPr algn="l" rtl="0" eaLnBrk="1" hangingPunct="1">
              <a:spcBef>
                <a:spcPct val="50000"/>
              </a:spcBef>
            </a:pPr>
            <a:r>
              <a:rPr lang="en-US" b="1" dirty="0" smtClean="0"/>
              <a:t>Program</a:t>
            </a:r>
            <a:r>
              <a:rPr lang="en-US" dirty="0" smtClean="0"/>
              <a:t>: </a:t>
            </a:r>
            <a:r>
              <a:rPr lang="en-US" i="1" dirty="0" smtClean="0">
                <a:solidFill>
                  <a:srgbClr val="002060"/>
                </a:solidFill>
              </a:rPr>
              <a:t>group of related projects </a:t>
            </a:r>
            <a:r>
              <a:rPr lang="en-US" dirty="0" smtClean="0"/>
              <a:t>managed in a coordinated way to obtain benefits and control not available from managing them individually</a:t>
            </a:r>
          </a:p>
          <a:p>
            <a:pPr algn="l" rtl="0" eaLnBrk="1" hangingPunct="1">
              <a:spcBef>
                <a:spcPct val="50000"/>
              </a:spcBef>
            </a:pPr>
            <a:r>
              <a:rPr lang="en-US" b="1" dirty="0" smtClean="0"/>
              <a:t>Program managers </a:t>
            </a:r>
            <a:r>
              <a:rPr lang="en-US" dirty="0" smtClean="0"/>
              <a:t>oversee programs; often act as bosses for project managers</a:t>
            </a:r>
          </a:p>
        </p:txBody>
      </p:sp>
      <p:sp>
        <p:nvSpPr>
          <p:cNvPr id="20484" name="Footer Placeholder 5"/>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0482" name="Rectangle 2"/>
          <p:cNvSpPr>
            <a:spLocks noGrp="1" noChangeArrowheads="1"/>
          </p:cNvSpPr>
          <p:nvPr>
            <p:ph type="title"/>
          </p:nvPr>
        </p:nvSpPr>
        <p:spPr/>
        <p:txBody>
          <a:bodyPr/>
          <a:lstStyle/>
          <a:p>
            <a:pPr eaLnBrk="1" hangingPunct="1">
              <a:defRPr/>
            </a:pPr>
            <a:r>
              <a:rPr lang="en-US" dirty="0" smtClean="0"/>
              <a:t>Project and Program Managers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idx="1"/>
          </p:nvPr>
        </p:nvSpPr>
        <p:spPr/>
        <p:txBody>
          <a:bodyPr>
            <a:normAutofit/>
          </a:bodyPr>
          <a:lstStyle/>
          <a:p>
            <a:pPr marL="274320" indent="-274320" algn="l" rtl="0" eaLnBrk="1" fontAlgn="auto" hangingPunct="1">
              <a:spcBef>
                <a:spcPct val="100000"/>
              </a:spcBef>
              <a:spcAft>
                <a:spcPts val="0"/>
              </a:spcAft>
              <a:defRPr/>
            </a:pPr>
            <a:r>
              <a:rPr lang="en-US" sz="3200" dirty="0" smtClean="0"/>
              <a:t>A </a:t>
            </a:r>
            <a:r>
              <a:rPr lang="en-US" sz="3200" b="1" dirty="0" smtClean="0"/>
              <a:t>program manager </a:t>
            </a:r>
            <a:r>
              <a:rPr lang="en-US" sz="3200" dirty="0" smtClean="0"/>
              <a:t>provides leadership and direction for the project managers heading the projects within the program</a:t>
            </a:r>
          </a:p>
          <a:p>
            <a:pPr marL="274320" indent="-274320" algn="l" rtl="0" eaLnBrk="1" fontAlgn="auto" hangingPunct="1">
              <a:spcBef>
                <a:spcPct val="100000"/>
              </a:spcBef>
              <a:spcAft>
                <a:spcPts val="0"/>
              </a:spcAft>
              <a:defRPr/>
            </a:pPr>
            <a:r>
              <a:rPr lang="en-US" sz="3200" dirty="0" smtClean="0"/>
              <a:t>Examples of common programs in the IT field include infrastructure, applications development, and user support</a:t>
            </a:r>
          </a:p>
          <a:p>
            <a:pPr marL="548640" lvl="1" algn="l" rtl="0" eaLnBrk="1" fontAlgn="auto" hangingPunct="1">
              <a:spcBef>
                <a:spcPct val="100000"/>
              </a:spcBef>
              <a:spcAft>
                <a:spcPts val="0"/>
              </a:spcAft>
              <a:buFont typeface="Wingdings 2"/>
              <a:buChar char=""/>
              <a:defRPr/>
            </a:pPr>
            <a:endParaRPr lang="en-US" dirty="0"/>
          </a:p>
        </p:txBody>
      </p:sp>
      <p:sp>
        <p:nvSpPr>
          <p:cNvPr id="33796"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89090"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Program and Project Portfolio Management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3"/>
          <p:cNvSpPr>
            <a:spLocks noGrp="1"/>
          </p:cNvSpPr>
          <p:nvPr>
            <p:ph idx="1"/>
          </p:nvPr>
        </p:nvSpPr>
        <p:spPr/>
        <p:txBody>
          <a:bodyPr/>
          <a:lstStyle/>
          <a:p>
            <a:pPr algn="l" rtl="0" eaLnBrk="1" hangingPunct="1"/>
            <a:r>
              <a:rPr lang="en-US" dirty="0" smtClean="0"/>
              <a:t>Portfolio: A group of investments</a:t>
            </a:r>
          </a:p>
          <a:p>
            <a:pPr algn="l" rtl="0" eaLnBrk="1" hangingPunct="1"/>
            <a:r>
              <a:rPr lang="en-US" dirty="0" smtClean="0"/>
              <a:t>As part of </a:t>
            </a:r>
            <a:r>
              <a:rPr lang="en-US" b="1" dirty="0" smtClean="0"/>
              <a:t>project portfolio management</a:t>
            </a:r>
            <a:r>
              <a:rPr lang="en-US" dirty="0" smtClean="0"/>
              <a:t>, organizations group and manage projects and programs as a portfolio of investments that contribute to the entire enterprise’s success</a:t>
            </a:r>
          </a:p>
          <a:p>
            <a:pPr algn="l" rtl="0" eaLnBrk="1" hangingPunct="1"/>
            <a:r>
              <a:rPr lang="en-US" dirty="0" smtClean="0"/>
              <a:t>Portfolio managers help their organizations make wise investment decisions by helping to select and analyze projects from a strategic perspective</a:t>
            </a:r>
          </a:p>
          <a:p>
            <a:pPr algn="l" rtl="0" eaLnBrk="1" hangingPunct="1"/>
            <a:endParaRPr lang="en-US" dirty="0" smtClean="0"/>
          </a:p>
          <a:p>
            <a:pPr algn="l" rtl="0" eaLnBrk="1" hangingPunct="1"/>
            <a:endParaRPr lang="en-US" dirty="0" smtClean="0"/>
          </a:p>
        </p:txBody>
      </p:sp>
      <p:sp>
        <p:nvSpPr>
          <p:cNvPr id="34819" name="Footer Placeholder 2"/>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34818" name="Title 1"/>
          <p:cNvSpPr>
            <a:spLocks noGrp="1"/>
          </p:cNvSpPr>
          <p:nvPr>
            <p:ph type="title"/>
          </p:nvPr>
        </p:nvSpPr>
        <p:spPr/>
        <p:txBody>
          <a:bodyPr/>
          <a:lstStyle/>
          <a:p>
            <a:pPr eaLnBrk="1" hangingPunct="1">
              <a:defRPr/>
            </a:pPr>
            <a:r>
              <a:rPr lang="en-US" dirty="0" smtClean="0"/>
              <a:t>Project Portfolio Management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Footer Placeholder 2"/>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35842" name="Title 1"/>
          <p:cNvSpPr>
            <a:spLocks noGrp="1"/>
          </p:cNvSpPr>
          <p:nvPr>
            <p:ph type="title"/>
          </p:nvPr>
        </p:nvSpPr>
        <p:spPr/>
        <p:txBody>
          <a:bodyPr>
            <a:normAutofit/>
          </a:bodyPr>
          <a:lstStyle/>
          <a:p>
            <a:pPr eaLnBrk="1" hangingPunct="1">
              <a:defRPr/>
            </a:pPr>
            <a:r>
              <a:rPr lang="en-US" sz="3200" dirty="0" smtClean="0"/>
              <a:t>Project Management Compared to Project Portfolio Management</a:t>
            </a:r>
          </a:p>
        </p:txBody>
      </p:sp>
      <p:pic>
        <p:nvPicPr>
          <p:cNvPr id="37893" name="Picture 4" descr="Fig01-03.bmp"/>
          <p:cNvPicPr>
            <a:picLocks noChangeAspect="1"/>
          </p:cNvPicPr>
          <p:nvPr/>
        </p:nvPicPr>
        <p:blipFill>
          <a:blip r:embed="rId2" cstate="print"/>
          <a:srcRect b="8443"/>
          <a:stretch>
            <a:fillRect/>
          </a:stretch>
        </p:blipFill>
        <p:spPr bwMode="auto">
          <a:xfrm>
            <a:off x="228600" y="2133600"/>
            <a:ext cx="8421688"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381000" y="1447800"/>
            <a:ext cx="8458200" cy="4953000"/>
          </a:xfrm>
        </p:spPr>
        <p:txBody>
          <a:bodyPr/>
          <a:lstStyle/>
          <a:p>
            <a:pPr algn="l" rtl="0" eaLnBrk="1" hangingPunct="1"/>
            <a:r>
              <a:rPr lang="en-US" sz="2400" dirty="0" smtClean="0"/>
              <a:t>Many organizations today have a new or renewed interest in project management, </a:t>
            </a:r>
            <a:r>
              <a:rPr lang="en-US" sz="2400" dirty="0" smtClean="0">
                <a:solidFill>
                  <a:srgbClr val="002060"/>
                </a:solidFill>
              </a:rPr>
              <a:t>why?</a:t>
            </a:r>
          </a:p>
          <a:p>
            <a:pPr algn="l" rtl="0" eaLnBrk="1" hangingPunct="1"/>
            <a:endParaRPr lang="en-US" sz="2400" dirty="0" smtClean="0">
              <a:solidFill>
                <a:srgbClr val="002060"/>
              </a:solidFill>
            </a:endParaRPr>
          </a:p>
          <a:p>
            <a:pPr lvl="1" algn="l" rtl="0" eaLnBrk="1" hangingPunct="1"/>
            <a:r>
              <a:rPr lang="en-US" sz="2000" dirty="0" smtClean="0"/>
              <a:t>Computer hardware, software, networks, and the use of interdisciplinary and global work teams have radically changed the work environment</a:t>
            </a:r>
          </a:p>
          <a:p>
            <a:pPr lvl="1" algn="l" rtl="0" eaLnBrk="1" hangingPunct="1"/>
            <a:r>
              <a:rPr lang="en-US" sz="2000" dirty="0" smtClean="0"/>
              <a:t>The world as a whole spends nearly $10 trillion of its $40.7 trillion gross product on projects of all kinds</a:t>
            </a:r>
          </a:p>
          <a:p>
            <a:pPr lvl="1" algn="l" rtl="0" eaLnBrk="1" hangingPunct="1"/>
            <a:endParaRPr lang="en-US" sz="2000" dirty="0" smtClean="0"/>
          </a:p>
          <a:p>
            <a:pPr algn="l" rtl="0" eaLnBrk="1" hangingPunct="1"/>
            <a:r>
              <a:rPr lang="en-US" sz="2400" dirty="0" smtClean="0"/>
              <a:t>More than 16 million people regard project management as their profession</a:t>
            </a:r>
          </a:p>
          <a:p>
            <a:pPr algn="l" rtl="0" eaLnBrk="1" hangingPunct="1">
              <a:spcBef>
                <a:spcPct val="50000"/>
              </a:spcBef>
            </a:pPr>
            <a:endParaRPr lang="en-US" dirty="0" smtClean="0"/>
          </a:p>
        </p:txBody>
      </p:sp>
      <p:sp>
        <p:nvSpPr>
          <p:cNvPr id="11268" name="Footer Placeholder 4"/>
          <p:cNvSpPr>
            <a:spLocks noGrp="1"/>
          </p:cNvSpPr>
          <p:nvPr>
            <p:ph type="ftr" sz="quarter" idx="11"/>
          </p:nvPr>
        </p:nvSpPr>
        <p:spPr bwMode="auto">
          <a:xfrm>
            <a:off x="152400" y="6477001"/>
            <a:ext cx="2350681" cy="381000"/>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11266" name="Rectangle 2"/>
          <p:cNvSpPr>
            <a:spLocks noGrp="1" noChangeArrowheads="1"/>
          </p:cNvSpPr>
          <p:nvPr>
            <p:ph type="title"/>
          </p:nvPr>
        </p:nvSpPr>
        <p:spPr/>
        <p:txBody>
          <a:bodyPr/>
          <a:lstStyle/>
          <a:p>
            <a:pPr eaLnBrk="1" hangingPunct="1">
              <a:defRPr/>
            </a:pPr>
            <a:r>
              <a:rPr lang="en-US" dirty="0" smtClean="0"/>
              <a:t>Introduction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2"/>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38914" name="Title 1"/>
          <p:cNvSpPr>
            <a:spLocks noGrp="1"/>
          </p:cNvSpPr>
          <p:nvPr>
            <p:ph type="title"/>
          </p:nvPr>
        </p:nvSpPr>
        <p:spPr/>
        <p:txBody>
          <a:bodyPr>
            <a:normAutofit/>
          </a:bodyPr>
          <a:lstStyle/>
          <a:p>
            <a:pPr eaLnBrk="1" hangingPunct="1">
              <a:defRPr/>
            </a:pPr>
            <a:r>
              <a:rPr lang="en-US" sz="3000" dirty="0" smtClean="0"/>
              <a:t>Sample Project Portfolio Management SW </a:t>
            </a:r>
            <a:r>
              <a:rPr lang="en-US" sz="3200" dirty="0" smtClean="0"/>
              <a:t>Screen Showing Project Health</a:t>
            </a:r>
          </a:p>
        </p:txBody>
      </p:sp>
      <p:pic>
        <p:nvPicPr>
          <p:cNvPr id="38917" name="Picture 4" descr="Fig01-05.bmp"/>
          <p:cNvPicPr>
            <a:picLocks noChangeAspect="1"/>
          </p:cNvPicPr>
          <p:nvPr/>
        </p:nvPicPr>
        <p:blipFill>
          <a:blip r:embed="rId2" cstate="print"/>
          <a:srcRect b="6488"/>
          <a:stretch>
            <a:fillRect/>
          </a:stretch>
        </p:blipFill>
        <p:spPr bwMode="auto">
          <a:xfrm>
            <a:off x="914400" y="1600200"/>
            <a:ext cx="7165975"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3"/>
          <p:cNvSpPr>
            <a:spLocks noGrp="1"/>
          </p:cNvSpPr>
          <p:nvPr>
            <p:ph idx="1"/>
          </p:nvPr>
        </p:nvSpPr>
        <p:spPr/>
        <p:txBody>
          <a:bodyPr/>
          <a:lstStyle/>
          <a:p>
            <a:pPr algn="l" rtl="0" eaLnBrk="1" hangingPunct="1">
              <a:spcBef>
                <a:spcPct val="100000"/>
              </a:spcBef>
            </a:pPr>
            <a:r>
              <a:rPr lang="en-US" dirty="0" smtClean="0"/>
              <a:t>Job descriptions vary, but most include responsibilities like planning, scheduling, coordinating, and working with people to achieve project goals</a:t>
            </a:r>
          </a:p>
          <a:p>
            <a:pPr algn="l" rtl="0" eaLnBrk="1" hangingPunct="1">
              <a:spcBef>
                <a:spcPct val="100000"/>
              </a:spcBef>
            </a:pPr>
            <a:r>
              <a:rPr lang="en-US" dirty="0" smtClean="0"/>
              <a:t>Remember that 97% of successful projects were led by experienced project managers, who can often help influence success factors</a:t>
            </a:r>
          </a:p>
        </p:txBody>
      </p:sp>
      <p:sp>
        <p:nvSpPr>
          <p:cNvPr id="40963" name="Footer Placeholder 2"/>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40962" name="Title 1"/>
          <p:cNvSpPr>
            <a:spLocks noGrp="1"/>
          </p:cNvSpPr>
          <p:nvPr>
            <p:ph type="title"/>
          </p:nvPr>
        </p:nvSpPr>
        <p:spPr/>
        <p:txBody>
          <a:bodyPr>
            <a:normAutofit fontScale="90000"/>
          </a:bodyPr>
          <a:lstStyle/>
          <a:p>
            <a:pPr eaLnBrk="1" hangingPunct="1">
              <a:defRPr/>
            </a:pPr>
            <a:r>
              <a:rPr lang="en-US" dirty="0" smtClean="0"/>
              <a:t>The Role of the Project Manager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3"/>
          <p:cNvSpPr>
            <a:spLocks noGrp="1" noChangeArrowheads="1"/>
          </p:cNvSpPr>
          <p:nvPr>
            <p:ph idx="1"/>
          </p:nvPr>
        </p:nvSpPr>
        <p:spPr>
          <a:xfrm>
            <a:off x="228600" y="1066800"/>
            <a:ext cx="8686800" cy="5562600"/>
          </a:xfrm>
        </p:spPr>
        <p:txBody>
          <a:bodyPr/>
          <a:lstStyle/>
          <a:p>
            <a:pPr algn="l" rtl="0" eaLnBrk="1" hangingPunct="1"/>
            <a:r>
              <a:rPr lang="en-US" dirty="0" smtClean="0"/>
              <a:t>Project managers need a wide variety of skills</a:t>
            </a:r>
          </a:p>
          <a:p>
            <a:pPr algn="l" rtl="0" eaLnBrk="1" hangingPunct="1">
              <a:buFontTx/>
              <a:buNone/>
            </a:pPr>
            <a:endParaRPr lang="en-US" dirty="0" smtClean="0"/>
          </a:p>
          <a:p>
            <a:pPr algn="l" rtl="0" eaLnBrk="1" hangingPunct="1"/>
            <a:r>
              <a:rPr lang="en-US" dirty="0" smtClean="0"/>
              <a:t>Project managers need both “hard” and “soft” skills.  </a:t>
            </a:r>
          </a:p>
          <a:p>
            <a:pPr lvl="1" algn="l" rtl="0" eaLnBrk="1" hangingPunct="1"/>
            <a:r>
              <a:rPr lang="en-US" dirty="0" smtClean="0"/>
              <a:t>Hard skills include product knowledge and knowing how to use various project management tools and </a:t>
            </a:r>
            <a:r>
              <a:rPr lang="en-US" dirty="0" smtClean="0"/>
              <a:t>techniques</a:t>
            </a:r>
            <a:r>
              <a:rPr lang="en-US" dirty="0"/>
              <a:t>.</a:t>
            </a:r>
            <a:endParaRPr lang="en-US" dirty="0" smtClean="0"/>
          </a:p>
          <a:p>
            <a:pPr lvl="1" algn="l" rtl="0" eaLnBrk="1" hangingPunct="1"/>
            <a:r>
              <a:rPr lang="en-US" dirty="0" smtClean="0"/>
              <a:t>soft skills include being able to work with various types of people</a:t>
            </a:r>
          </a:p>
        </p:txBody>
      </p:sp>
      <p:sp>
        <p:nvSpPr>
          <p:cNvPr id="36866" name="عنصر نائب للتذييل 3"/>
          <p:cNvSpPr>
            <a:spLocks noGrp="1"/>
          </p:cNvSpPr>
          <p:nvPr>
            <p:ph type="ftr" sz="quarter" idx="11"/>
          </p:nvPr>
        </p:nvSpPr>
        <p:spPr>
          <a:xfrm>
            <a:off x="-304800" y="6407944"/>
            <a:ext cx="2350681" cy="365125"/>
          </a:xfrm>
          <a:noFill/>
        </p:spPr>
        <p:txBody>
          <a:bodyPr/>
          <a:lstStyle/>
          <a:p>
            <a:r>
              <a:rPr lang="en-US" dirty="0" smtClean="0"/>
              <a:t>Information Technology Project Management, Sixth Edition</a:t>
            </a:r>
            <a:endParaRPr lang="en-US" dirty="0"/>
          </a:p>
        </p:txBody>
      </p:sp>
      <p:sp>
        <p:nvSpPr>
          <p:cNvPr id="36868" name="Rectangle 2"/>
          <p:cNvSpPr>
            <a:spLocks noGrp="1" noChangeArrowheads="1"/>
          </p:cNvSpPr>
          <p:nvPr>
            <p:ph type="title"/>
          </p:nvPr>
        </p:nvSpPr>
        <p:spPr>
          <a:xfrm>
            <a:off x="304800" y="0"/>
            <a:ext cx="8610600" cy="1143000"/>
          </a:xfrm>
        </p:spPr>
        <p:txBody>
          <a:bodyPr/>
          <a:lstStyle/>
          <a:p>
            <a:pPr eaLnBrk="1" hangingPunct="1"/>
            <a:r>
              <a:rPr lang="en-US" sz="3600" u="sng" smtClean="0"/>
              <a:t>Suggested Skills for Project Managers</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3"/>
          <p:cNvSpPr>
            <a:spLocks noGrp="1" noChangeArrowheads="1"/>
          </p:cNvSpPr>
          <p:nvPr>
            <p:ph idx="1"/>
          </p:nvPr>
        </p:nvSpPr>
        <p:spPr>
          <a:xfrm>
            <a:off x="0" y="1143000"/>
            <a:ext cx="8686800" cy="4953000"/>
          </a:xfrm>
        </p:spPr>
        <p:txBody>
          <a:bodyPr/>
          <a:lstStyle/>
          <a:p>
            <a:pPr lvl="2" algn="l" rtl="0" eaLnBrk="1" hangingPunct="1">
              <a:lnSpc>
                <a:spcPct val="90000"/>
              </a:lnSpc>
              <a:buFont typeface="Symbol" pitchFamily="18" charset="2"/>
              <a:buChar char="·"/>
            </a:pPr>
            <a:r>
              <a:rPr lang="en-US" dirty="0" smtClean="0"/>
              <a:t>Communication skills:  listening, persuading</a:t>
            </a:r>
          </a:p>
          <a:p>
            <a:pPr lvl="2" algn="l" rtl="0" eaLnBrk="1" hangingPunct="1">
              <a:lnSpc>
                <a:spcPct val="90000"/>
              </a:lnSpc>
              <a:buFont typeface="Symbol" pitchFamily="18" charset="2"/>
              <a:buChar char="·"/>
            </a:pPr>
            <a:r>
              <a:rPr lang="en-US" dirty="0" smtClean="0"/>
              <a:t>Organizational skills:  planning, goal-setting, analyzing and achieving project goals</a:t>
            </a:r>
          </a:p>
          <a:p>
            <a:pPr lvl="2" algn="l" rtl="0" eaLnBrk="1" hangingPunct="1">
              <a:lnSpc>
                <a:spcPct val="90000"/>
              </a:lnSpc>
              <a:buFont typeface="Symbol" pitchFamily="18" charset="2"/>
              <a:buChar char="·"/>
            </a:pPr>
            <a:r>
              <a:rPr lang="en-US" dirty="0" smtClean="0"/>
              <a:t>Team Building skills:  empathy, motivate different types of people effectively, develop esprit de corps within the project team and the stake holders.</a:t>
            </a:r>
          </a:p>
          <a:p>
            <a:pPr lvl="2" algn="l" rtl="0" eaLnBrk="1" hangingPunct="1">
              <a:lnSpc>
                <a:spcPct val="90000"/>
              </a:lnSpc>
              <a:buFont typeface="Symbol" pitchFamily="18" charset="2"/>
              <a:buChar char="·"/>
            </a:pPr>
            <a:r>
              <a:rPr lang="en-US" dirty="0" smtClean="0"/>
              <a:t>Leadership skills:  set examples of appropriate and effective </a:t>
            </a:r>
            <a:r>
              <a:rPr lang="en-US" dirty="0" err="1" smtClean="0"/>
              <a:t>behaviour</a:t>
            </a:r>
            <a:r>
              <a:rPr lang="en-US" dirty="0" smtClean="0"/>
              <a:t>, be energetic, have vision (big picture), delegate, be positive</a:t>
            </a:r>
          </a:p>
          <a:p>
            <a:pPr lvl="2" algn="l" rtl="0" eaLnBrk="1" hangingPunct="1">
              <a:lnSpc>
                <a:spcPct val="90000"/>
              </a:lnSpc>
              <a:buFont typeface="Symbol" pitchFamily="18" charset="2"/>
              <a:buChar char="·"/>
            </a:pPr>
            <a:r>
              <a:rPr lang="en-US" dirty="0" smtClean="0"/>
              <a:t>Coping skills:  flexibility, creativity, patience, persistence</a:t>
            </a:r>
          </a:p>
          <a:p>
            <a:pPr lvl="2" algn="l" rtl="0" eaLnBrk="1" hangingPunct="1">
              <a:lnSpc>
                <a:spcPct val="90000"/>
              </a:lnSpc>
              <a:buFont typeface="Symbol" pitchFamily="18" charset="2"/>
              <a:buChar char="·"/>
            </a:pPr>
            <a:r>
              <a:rPr lang="en-US" dirty="0" smtClean="0"/>
              <a:t>Technological skills:  experience, product and project knowledge</a:t>
            </a:r>
          </a:p>
          <a:p>
            <a:pPr lvl="2" algn="l" rtl="0" eaLnBrk="1" hangingPunct="1">
              <a:lnSpc>
                <a:spcPct val="90000"/>
              </a:lnSpc>
              <a:buFont typeface="Symbol" pitchFamily="18" charset="2"/>
              <a:buNone/>
            </a:pPr>
            <a:endParaRPr lang="en-US" dirty="0" smtClean="0"/>
          </a:p>
        </p:txBody>
      </p:sp>
      <p:sp>
        <p:nvSpPr>
          <p:cNvPr id="37890" name="عنصر نائب للتذييل 3"/>
          <p:cNvSpPr>
            <a:spLocks noGrp="1"/>
          </p:cNvSpPr>
          <p:nvPr>
            <p:ph type="ftr" sz="quarter" idx="11"/>
          </p:nvPr>
        </p:nvSpPr>
        <p:spPr>
          <a:xfrm>
            <a:off x="-304800" y="6407944"/>
            <a:ext cx="2350681" cy="365125"/>
          </a:xfrm>
          <a:noFill/>
        </p:spPr>
        <p:txBody>
          <a:bodyPr/>
          <a:lstStyle/>
          <a:p>
            <a:r>
              <a:rPr lang="en-US" dirty="0" smtClean="0"/>
              <a:t>Information Technology Project Management, Sixth Edition</a:t>
            </a:r>
            <a:endParaRPr lang="en-US" dirty="0"/>
          </a:p>
        </p:txBody>
      </p:sp>
      <p:sp>
        <p:nvSpPr>
          <p:cNvPr id="37892" name="Rectangle 2"/>
          <p:cNvSpPr>
            <a:spLocks noGrp="1" noChangeArrowheads="1"/>
          </p:cNvSpPr>
          <p:nvPr>
            <p:ph type="title"/>
          </p:nvPr>
        </p:nvSpPr>
        <p:spPr>
          <a:xfrm>
            <a:off x="381000" y="0"/>
            <a:ext cx="8305800" cy="1143000"/>
          </a:xfrm>
        </p:spPr>
        <p:txBody>
          <a:bodyPr/>
          <a:lstStyle/>
          <a:p>
            <a:pPr eaLnBrk="1" hangingPunct="1"/>
            <a:r>
              <a:rPr lang="en-US" sz="3200" u="sng" smtClean="0"/>
              <a:t>Suggested Skills for a Project Manager</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3"/>
          <p:cNvSpPr>
            <a:spLocks noGrp="1" noChangeArrowheads="1"/>
          </p:cNvSpPr>
          <p:nvPr>
            <p:ph sz="half" idx="1"/>
          </p:nvPr>
        </p:nvSpPr>
        <p:spPr>
          <a:xfrm>
            <a:off x="914400" y="1711325"/>
            <a:ext cx="4016375" cy="4791075"/>
          </a:xfrm>
        </p:spPr>
        <p:txBody>
          <a:bodyPr>
            <a:normAutofit fontScale="92500"/>
          </a:bodyPr>
          <a:lstStyle/>
          <a:p>
            <a:pPr algn="l" rtl="0" eaLnBrk="1" hangingPunct="1"/>
            <a:r>
              <a:rPr lang="en-US" sz="2400" dirty="0" smtClean="0"/>
              <a:t>Lead by example	</a:t>
            </a:r>
          </a:p>
          <a:p>
            <a:pPr algn="l" rtl="0" eaLnBrk="1" hangingPunct="1"/>
            <a:r>
              <a:rPr lang="en-US" sz="2400" dirty="0" smtClean="0"/>
              <a:t>Are visionaries	</a:t>
            </a:r>
          </a:p>
          <a:p>
            <a:pPr algn="l" rtl="0" eaLnBrk="1" hangingPunct="1"/>
            <a:r>
              <a:rPr lang="en-US" sz="2400" dirty="0" smtClean="0"/>
              <a:t>Are technically competent	</a:t>
            </a:r>
          </a:p>
          <a:p>
            <a:pPr algn="l" rtl="0" eaLnBrk="1" hangingPunct="1"/>
            <a:r>
              <a:rPr lang="en-US" sz="2400" dirty="0" smtClean="0"/>
              <a:t>Are decisive	</a:t>
            </a:r>
          </a:p>
          <a:p>
            <a:pPr algn="l" rtl="0" eaLnBrk="1" hangingPunct="1"/>
            <a:r>
              <a:rPr lang="en-US" sz="2400" dirty="0" smtClean="0"/>
              <a:t>Are good communicator	</a:t>
            </a:r>
          </a:p>
          <a:p>
            <a:pPr algn="l" rtl="0" eaLnBrk="1" hangingPunct="1"/>
            <a:r>
              <a:rPr lang="en-US" sz="2400" dirty="0" smtClean="0"/>
              <a:t>Are good motivators	</a:t>
            </a:r>
          </a:p>
          <a:p>
            <a:pPr algn="l" rtl="0" eaLnBrk="1" hangingPunct="1"/>
            <a:r>
              <a:rPr lang="en-US" sz="2400" dirty="0" smtClean="0"/>
              <a:t>Stand up to upper management when necessary</a:t>
            </a:r>
          </a:p>
          <a:p>
            <a:pPr algn="l" rtl="0" eaLnBrk="1" hangingPunct="1"/>
            <a:r>
              <a:rPr lang="en-US" sz="2400" dirty="0" smtClean="0"/>
              <a:t>Support team members</a:t>
            </a:r>
          </a:p>
          <a:p>
            <a:pPr algn="l" rtl="0" eaLnBrk="1" hangingPunct="1"/>
            <a:r>
              <a:rPr lang="en-US" sz="2400" dirty="0" smtClean="0"/>
              <a:t>Encourage new ideas	</a:t>
            </a:r>
          </a:p>
        </p:txBody>
      </p:sp>
      <p:sp>
        <p:nvSpPr>
          <p:cNvPr id="38918" name="Rectangle 4"/>
          <p:cNvSpPr>
            <a:spLocks noGrp="1" noChangeArrowheads="1"/>
          </p:cNvSpPr>
          <p:nvPr>
            <p:ph sz="half" idx="2"/>
          </p:nvPr>
        </p:nvSpPr>
        <p:spPr>
          <a:xfrm>
            <a:off x="5083175" y="1711325"/>
            <a:ext cx="4017963" cy="4791075"/>
          </a:xfrm>
        </p:spPr>
        <p:txBody>
          <a:bodyPr>
            <a:normAutofit fontScale="92500"/>
          </a:bodyPr>
          <a:lstStyle/>
          <a:p>
            <a:pPr algn="l" rtl="0" eaLnBrk="1" hangingPunct="1"/>
            <a:r>
              <a:rPr lang="en-US" dirty="0" smtClean="0"/>
              <a:t>Set bad examples	</a:t>
            </a:r>
          </a:p>
          <a:p>
            <a:pPr algn="l" rtl="0" eaLnBrk="1" hangingPunct="1"/>
            <a:r>
              <a:rPr lang="en-US" dirty="0" smtClean="0"/>
              <a:t>Are not self-assured	</a:t>
            </a:r>
          </a:p>
          <a:p>
            <a:pPr algn="l" rtl="0" eaLnBrk="1" hangingPunct="1"/>
            <a:r>
              <a:rPr lang="en-US" dirty="0" smtClean="0"/>
              <a:t>Lack technical expertise	</a:t>
            </a:r>
          </a:p>
          <a:p>
            <a:pPr algn="l" rtl="0" eaLnBrk="1" hangingPunct="1"/>
            <a:r>
              <a:rPr lang="en-US" dirty="0" smtClean="0"/>
              <a:t>Are poor communicators</a:t>
            </a:r>
          </a:p>
          <a:p>
            <a:pPr algn="l" rtl="0" eaLnBrk="1" hangingPunct="1"/>
            <a:r>
              <a:rPr lang="en-US" dirty="0" smtClean="0"/>
              <a:t>Are poor motivators	</a:t>
            </a:r>
          </a:p>
          <a:p>
            <a:pPr algn="l" rtl="0" eaLnBrk="1" hangingPunct="1"/>
            <a:endParaRPr lang="en-US" dirty="0" smtClean="0"/>
          </a:p>
        </p:txBody>
      </p:sp>
      <p:sp>
        <p:nvSpPr>
          <p:cNvPr id="38914" name="عنصر نائب للتذييل 4"/>
          <p:cNvSpPr>
            <a:spLocks noGrp="1"/>
          </p:cNvSpPr>
          <p:nvPr>
            <p:ph type="ftr" sz="quarter" idx="11"/>
          </p:nvPr>
        </p:nvSpPr>
        <p:spPr>
          <a:xfrm>
            <a:off x="-381000" y="6407944"/>
            <a:ext cx="2350681" cy="365125"/>
          </a:xfrm>
          <a:noFill/>
        </p:spPr>
        <p:txBody>
          <a:bodyPr/>
          <a:lstStyle/>
          <a:p>
            <a:r>
              <a:rPr lang="en-US" dirty="0" smtClean="0"/>
              <a:t>Information Technology Project Management, Sixth Edition</a:t>
            </a:r>
            <a:endParaRPr lang="en-US" dirty="0"/>
          </a:p>
        </p:txBody>
      </p:sp>
      <p:sp>
        <p:nvSpPr>
          <p:cNvPr id="38916" name="Rectangle 2"/>
          <p:cNvSpPr>
            <a:spLocks noGrp="1" noChangeArrowheads="1"/>
          </p:cNvSpPr>
          <p:nvPr>
            <p:ph type="title"/>
          </p:nvPr>
        </p:nvSpPr>
        <p:spPr>
          <a:xfrm>
            <a:off x="457200" y="0"/>
            <a:ext cx="8229600" cy="990600"/>
          </a:xfrm>
        </p:spPr>
        <p:txBody>
          <a:bodyPr/>
          <a:lstStyle/>
          <a:p>
            <a:pPr eaLnBrk="1" hangingPunct="1"/>
            <a:r>
              <a:rPr lang="en-US" sz="2800" dirty="0" smtClean="0"/>
              <a:t>Most Significant Characteristics of Effective and Ineffective Project Managers</a:t>
            </a:r>
            <a:endParaRPr lang="en-US" dirty="0" smtClean="0"/>
          </a:p>
        </p:txBody>
      </p:sp>
      <p:sp>
        <p:nvSpPr>
          <p:cNvPr id="38919" name="Text Box 5"/>
          <p:cNvSpPr txBox="1">
            <a:spLocks noChangeArrowheads="1"/>
          </p:cNvSpPr>
          <p:nvPr/>
        </p:nvSpPr>
        <p:spPr bwMode="auto">
          <a:xfrm>
            <a:off x="762000" y="1270000"/>
            <a:ext cx="8116888" cy="457200"/>
          </a:xfrm>
          <a:prstGeom prst="rect">
            <a:avLst/>
          </a:prstGeom>
          <a:noFill/>
          <a:ln w="12700" cap="sq">
            <a:noFill/>
            <a:miter lim="800000"/>
            <a:headEnd type="none" w="sm" len="sm"/>
            <a:tailEnd type="none" w="sm" len="sm"/>
          </a:ln>
        </p:spPr>
        <p:txBody>
          <a:bodyPr wrap="none">
            <a:spAutoFit/>
          </a:bodyPr>
          <a:lstStyle/>
          <a:p>
            <a:pPr eaLnBrk="0" hangingPunct="0"/>
            <a:r>
              <a:rPr lang="en-US" b="1" u="sng" dirty="0"/>
              <a:t>Effective Project Managers        Ineffective Project Managers</a:t>
            </a:r>
            <a:endParaRPr lang="en-US" b="1" dirty="0"/>
          </a:p>
        </p:txBody>
      </p:sp>
      <p:sp>
        <p:nvSpPr>
          <p:cNvPr id="38920" name="Line 6"/>
          <p:cNvSpPr>
            <a:spLocks noChangeShapeType="1"/>
          </p:cNvSpPr>
          <p:nvPr/>
        </p:nvSpPr>
        <p:spPr bwMode="auto">
          <a:xfrm>
            <a:off x="4876800" y="1371600"/>
            <a:ext cx="0" cy="4038600"/>
          </a:xfrm>
          <a:prstGeom prst="line">
            <a:avLst/>
          </a:prstGeom>
          <a:noFill/>
          <a:ln w="25400" cap="sq">
            <a:solidFill>
              <a:schemeClr val="tx1"/>
            </a:solidFill>
            <a:round/>
            <a:headEnd type="none" w="sm" len="sm"/>
            <a:tailEnd type="none" w="sm" len="sm"/>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3"/>
          <p:cNvSpPr>
            <a:spLocks noGrp="1"/>
          </p:cNvSpPr>
          <p:nvPr>
            <p:ph idx="1"/>
          </p:nvPr>
        </p:nvSpPr>
        <p:spPr/>
        <p:txBody>
          <a:bodyPr/>
          <a:lstStyle/>
          <a:p>
            <a:pPr algn="l" rtl="0" eaLnBrk="1" hangingPunct="1"/>
            <a:r>
              <a:rPr lang="en-US" dirty="0" smtClean="0"/>
              <a:t>In a 2006 survey, IT executives ranked the skills that would be the most in demand in the next two to five years</a:t>
            </a:r>
          </a:p>
          <a:p>
            <a:pPr algn="l" rtl="0" eaLnBrk="1" hangingPunct="1"/>
            <a:r>
              <a:rPr lang="en-US" dirty="0" smtClean="0"/>
              <a:t>Project/program management topped the list!</a:t>
            </a:r>
          </a:p>
        </p:txBody>
      </p:sp>
      <p:sp>
        <p:nvSpPr>
          <p:cNvPr id="46083" name="Footer Placeholder 2"/>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46082" name="Title 1"/>
          <p:cNvSpPr>
            <a:spLocks noGrp="1"/>
          </p:cNvSpPr>
          <p:nvPr>
            <p:ph type="title"/>
          </p:nvPr>
        </p:nvSpPr>
        <p:spPr/>
        <p:txBody>
          <a:bodyPr/>
          <a:lstStyle/>
          <a:p>
            <a:pPr eaLnBrk="1" hangingPunct="1">
              <a:defRPr/>
            </a:pPr>
            <a:r>
              <a:rPr lang="en-US" dirty="0" smtClean="0"/>
              <a:t>Careers for IT Project Managers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8"/>
          <p:cNvSpPr>
            <a:spLocks noGrp="1"/>
          </p:cNvSpPr>
          <p:nvPr>
            <p:ph idx="1"/>
          </p:nvPr>
        </p:nvSpPr>
        <p:spPr>
          <a:ln>
            <a:solidFill>
              <a:schemeClr val="accent1"/>
            </a:solidFill>
          </a:ln>
        </p:spPr>
        <p:txBody>
          <a:bodyPr/>
          <a:lstStyle/>
          <a:p>
            <a:pPr algn="l" rtl="0" eaLnBrk="1" hangingPunct="1">
              <a:buFont typeface="Wingdings 2" pitchFamily="18" charset="2"/>
              <a:buNone/>
            </a:pPr>
            <a:r>
              <a:rPr lang="en-US" sz="2400" b="1" dirty="0" smtClean="0"/>
              <a:t>		SKILL 			  </a:t>
            </a:r>
            <a:r>
              <a:rPr lang="en-US" sz="2000" b="1" dirty="0" smtClean="0"/>
              <a:t>   PERCENTAGE OF  RESPONDENTS</a:t>
            </a:r>
          </a:p>
          <a:p>
            <a:pPr algn="l" rtl="0" eaLnBrk="1" hangingPunct="1"/>
            <a:r>
              <a:rPr lang="en-US" sz="2400" dirty="0" smtClean="0">
                <a:solidFill>
                  <a:srgbClr val="FF0000"/>
                </a:solidFill>
              </a:rPr>
              <a:t>Project/program management  		60%</a:t>
            </a:r>
          </a:p>
          <a:p>
            <a:pPr algn="l" rtl="0" eaLnBrk="1" hangingPunct="1"/>
            <a:r>
              <a:rPr lang="en-US" sz="2400" dirty="0" smtClean="0"/>
              <a:t>Business process management 		55%</a:t>
            </a:r>
          </a:p>
          <a:p>
            <a:pPr algn="l" rtl="0" eaLnBrk="1" hangingPunct="1"/>
            <a:r>
              <a:rPr lang="en-US" sz="2400" dirty="0" smtClean="0"/>
              <a:t>Business analysis 				53%</a:t>
            </a:r>
          </a:p>
          <a:p>
            <a:pPr algn="l" rtl="0" eaLnBrk="1" hangingPunct="1"/>
            <a:r>
              <a:rPr lang="en-US" sz="2400" dirty="0" smtClean="0"/>
              <a:t>Application development 			52%</a:t>
            </a:r>
          </a:p>
          <a:p>
            <a:pPr algn="l" rtl="0" eaLnBrk="1" hangingPunct="1"/>
            <a:r>
              <a:rPr lang="en-US" sz="2400" dirty="0" smtClean="0"/>
              <a:t>Database management 			49%</a:t>
            </a:r>
          </a:p>
          <a:p>
            <a:pPr algn="l" rtl="0" eaLnBrk="1" hangingPunct="1"/>
            <a:r>
              <a:rPr lang="en-US" sz="2400" dirty="0" smtClean="0"/>
              <a:t>Security					 42%</a:t>
            </a:r>
          </a:p>
          <a:p>
            <a:pPr algn="l" rtl="0" eaLnBrk="1" hangingPunct="1"/>
            <a:r>
              <a:rPr lang="en-US" sz="2400" dirty="0" smtClean="0"/>
              <a:t>Enterprise architect 			41%</a:t>
            </a:r>
          </a:p>
          <a:p>
            <a:pPr algn="l" rtl="0" eaLnBrk="1" hangingPunct="1"/>
            <a:r>
              <a:rPr lang="en-US" sz="2400" dirty="0" smtClean="0"/>
              <a:t>Strategist/internal consultant		40%</a:t>
            </a:r>
          </a:p>
        </p:txBody>
      </p:sp>
      <p:sp>
        <p:nvSpPr>
          <p:cNvPr id="47107" name="Footer Placeholder 2"/>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47106" name="Title 1"/>
          <p:cNvSpPr>
            <a:spLocks noGrp="1"/>
          </p:cNvSpPr>
          <p:nvPr>
            <p:ph type="title"/>
          </p:nvPr>
        </p:nvSpPr>
        <p:spPr/>
        <p:txBody>
          <a:bodyPr>
            <a:normAutofit fontScale="90000"/>
          </a:bodyPr>
          <a:lstStyle/>
          <a:p>
            <a:pPr eaLnBrk="1" hangingPunct="1">
              <a:defRPr/>
            </a:pPr>
            <a:r>
              <a:rPr lang="en-US" dirty="0" smtClean="0"/>
              <a:t>Table 1-4. Top IT Skills (partial list)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3"/>
          <p:cNvSpPr>
            <a:spLocks noGrp="1"/>
          </p:cNvSpPr>
          <p:nvPr>
            <p:ph idx="1"/>
          </p:nvPr>
        </p:nvSpPr>
        <p:spPr/>
        <p:txBody>
          <a:bodyPr/>
          <a:lstStyle/>
          <a:p>
            <a:pPr algn="l" rtl="0" eaLnBrk="1" hangingPunct="1"/>
            <a:r>
              <a:rPr lang="en-US" sz="2000" dirty="0" smtClean="0"/>
              <a:t>The profession of project management is growing at a very rapid pace</a:t>
            </a:r>
          </a:p>
          <a:p>
            <a:pPr algn="l" rtl="0" eaLnBrk="1" hangingPunct="1"/>
            <a:r>
              <a:rPr lang="en-US" sz="2000" dirty="0" smtClean="0"/>
              <a:t>It is helpful to understand the role of professional societies like the </a:t>
            </a:r>
            <a:r>
              <a:rPr lang="en-US" sz="2000" b="1" dirty="0" smtClean="0"/>
              <a:t>Project Management Institute (PMI), </a:t>
            </a:r>
            <a:r>
              <a:rPr lang="en-US" sz="2000" dirty="0" smtClean="0"/>
              <a:t>and the growth in project management software</a:t>
            </a:r>
          </a:p>
          <a:p>
            <a:pPr marL="529908" lvl="1" indent="-274320" algn="l" rtl="0" eaLnBrk="1" fontAlgn="auto" hangingPunct="1">
              <a:spcBef>
                <a:spcPts val="580"/>
              </a:spcBef>
              <a:spcAft>
                <a:spcPts val="0"/>
              </a:spcAft>
              <a:defRPr/>
            </a:pPr>
            <a:r>
              <a:rPr lang="en-US" sz="1800" dirty="0" smtClean="0"/>
              <a:t>The Project Management Institute (PMI) is an international professional society for project managers founded in 1969</a:t>
            </a:r>
          </a:p>
          <a:p>
            <a:pPr marL="274320" indent="-274320" algn="l" rtl="0" eaLnBrk="1" fontAlgn="auto" hangingPunct="1">
              <a:spcBef>
                <a:spcPts val="580"/>
              </a:spcBef>
              <a:spcAft>
                <a:spcPts val="0"/>
              </a:spcAft>
              <a:defRPr/>
            </a:pPr>
            <a:r>
              <a:rPr lang="en-US" sz="2000" dirty="0" smtClean="0"/>
              <a:t>PMI has continued to attract and retain members, reporting 277,221 members worldwide by August 31, 2008</a:t>
            </a:r>
          </a:p>
          <a:p>
            <a:pPr algn="l" rtl="0" eaLnBrk="1" hangingPunct="1"/>
            <a:r>
              <a:rPr lang="en-US" sz="2000" dirty="0" smtClean="0"/>
              <a:t>PMI provides certification as a </a:t>
            </a:r>
            <a:r>
              <a:rPr lang="en-US" sz="2000" b="1" dirty="0" smtClean="0"/>
              <a:t>Project Management Professional</a:t>
            </a:r>
            <a:r>
              <a:rPr lang="en-US" sz="2000" dirty="0" smtClean="0"/>
              <a:t> (</a:t>
            </a:r>
            <a:r>
              <a:rPr lang="en-US" sz="2000" b="1" dirty="0" smtClean="0"/>
              <a:t>PMP</a:t>
            </a:r>
            <a:r>
              <a:rPr lang="en-US" sz="2000" dirty="0" smtClean="0"/>
              <a:t>)</a:t>
            </a:r>
          </a:p>
          <a:p>
            <a:pPr algn="l" rtl="0" eaLnBrk="1" hangingPunct="1"/>
            <a:r>
              <a:rPr lang="en-US" sz="2000" dirty="0" smtClean="0"/>
              <a:t>The number of people earning PMP certification is increasing quickly</a:t>
            </a:r>
          </a:p>
          <a:p>
            <a:pPr algn="l" rtl="0" eaLnBrk="1" hangingPunct="1"/>
            <a:endParaRPr lang="en-US" dirty="0" smtClean="0"/>
          </a:p>
        </p:txBody>
      </p:sp>
      <p:sp>
        <p:nvSpPr>
          <p:cNvPr id="48131" name="Footer Placeholder 2"/>
          <p:cNvSpPr>
            <a:spLocks noGrp="1"/>
          </p:cNvSpPr>
          <p:nvPr>
            <p:ph type="ftr" sz="quarter" idx="11"/>
          </p:nvPr>
        </p:nvSpPr>
        <p:spPr bwMode="auto">
          <a:xfrm>
            <a:off x="-2286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48130" name="Title 1"/>
          <p:cNvSpPr>
            <a:spLocks noGrp="1"/>
          </p:cNvSpPr>
          <p:nvPr>
            <p:ph type="title"/>
          </p:nvPr>
        </p:nvSpPr>
        <p:spPr/>
        <p:txBody>
          <a:bodyPr/>
          <a:lstStyle/>
          <a:p>
            <a:pPr eaLnBrk="1" hangingPunct="1">
              <a:defRPr/>
            </a:pPr>
            <a:r>
              <a:rPr lang="en-US" sz="3600" dirty="0" smtClean="0"/>
              <a:t>The Project Management Profession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Footer Placeholder 5"/>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5602"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t>Figure </a:t>
            </a:r>
            <a:r>
              <a:rPr lang="en-US" dirty="0" smtClean="0"/>
              <a:t>1-8. </a:t>
            </a:r>
            <a:r>
              <a:rPr lang="en-US" dirty="0"/>
              <a:t>Growth in PMP Certification, </a:t>
            </a:r>
            <a:r>
              <a:rPr lang="en-US" dirty="0" smtClean="0"/>
              <a:t>1993-2008</a:t>
            </a:r>
            <a:endParaRPr lang="en-US" dirty="0"/>
          </a:p>
        </p:txBody>
      </p:sp>
      <p:graphicFrame>
        <p:nvGraphicFramePr>
          <p:cNvPr id="7" name="Chart 6"/>
          <p:cNvGraphicFramePr>
            <a:graphicFrameLocks/>
          </p:cNvGraphicFramePr>
          <p:nvPr/>
        </p:nvGraphicFramePr>
        <p:xfrm>
          <a:off x="304800" y="1600200"/>
          <a:ext cx="8653462" cy="43767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a:xfrm>
            <a:off x="304800" y="1447800"/>
            <a:ext cx="8534400" cy="4876800"/>
          </a:xfrm>
        </p:spPr>
        <p:txBody>
          <a:bodyPr/>
          <a:lstStyle/>
          <a:p>
            <a:pPr marL="273050" indent="-273050" algn="just" rtl="0" eaLnBrk="1" hangingPunct="1">
              <a:lnSpc>
                <a:spcPct val="90000"/>
              </a:lnSpc>
              <a:spcBef>
                <a:spcPts val="575"/>
              </a:spcBef>
            </a:pPr>
            <a:r>
              <a:rPr lang="en-US" dirty="0" smtClean="0"/>
              <a:t>There are hundreds of different SW products to assist in performing project management</a:t>
            </a:r>
          </a:p>
          <a:p>
            <a:pPr marL="273050" indent="-273050" algn="l" rtl="0" eaLnBrk="1" hangingPunct="1">
              <a:lnSpc>
                <a:spcPct val="90000"/>
              </a:lnSpc>
              <a:spcBef>
                <a:spcPts val="575"/>
              </a:spcBef>
            </a:pPr>
            <a:r>
              <a:rPr lang="en-US" dirty="0" smtClean="0"/>
              <a:t>Three main categories of SW tools:</a:t>
            </a:r>
          </a:p>
          <a:p>
            <a:pPr marL="547688" lvl="1" algn="l" rtl="0" eaLnBrk="1" hangingPunct="1">
              <a:lnSpc>
                <a:spcPct val="90000"/>
              </a:lnSpc>
              <a:spcBef>
                <a:spcPts val="375"/>
              </a:spcBef>
            </a:pPr>
            <a:r>
              <a:rPr lang="en-US" dirty="0" smtClean="0"/>
              <a:t>Low-end tools: handle single or smaller projects well, cost under $200 per user</a:t>
            </a:r>
          </a:p>
          <a:p>
            <a:pPr marL="547688" lvl="1" algn="l" rtl="0" eaLnBrk="1" hangingPunct="1">
              <a:lnSpc>
                <a:spcPct val="90000"/>
              </a:lnSpc>
              <a:spcBef>
                <a:spcPts val="375"/>
              </a:spcBef>
            </a:pPr>
            <a:r>
              <a:rPr lang="en-US" dirty="0" smtClean="0"/>
              <a:t>Midrange tools: handle multiple projects and users, cost $200-600 per user, Project 2007 most popular</a:t>
            </a:r>
          </a:p>
          <a:p>
            <a:pPr marL="547688" lvl="1" algn="l" rtl="0" eaLnBrk="1" hangingPunct="1">
              <a:lnSpc>
                <a:spcPct val="90000"/>
              </a:lnSpc>
              <a:spcBef>
                <a:spcPts val="375"/>
              </a:spcBef>
            </a:pPr>
            <a:r>
              <a:rPr lang="en-US" dirty="0" smtClean="0"/>
              <a:t>High-end tools: also called enterprise project management software, often licensed on a per-user basis, like </a:t>
            </a:r>
            <a:r>
              <a:rPr lang="en-US" dirty="0" err="1" smtClean="0"/>
              <a:t>VPMi</a:t>
            </a:r>
            <a:r>
              <a:rPr lang="en-US" dirty="0" smtClean="0"/>
              <a:t> Enterprise Online (www.vcsonline.com)</a:t>
            </a:r>
          </a:p>
          <a:p>
            <a:pPr marL="273050" indent="-273050" algn="l" rtl="0" eaLnBrk="1" hangingPunct="1">
              <a:lnSpc>
                <a:spcPct val="90000"/>
              </a:lnSpc>
              <a:spcBef>
                <a:spcPts val="575"/>
              </a:spcBef>
            </a:pPr>
            <a:r>
              <a:rPr lang="en-US" sz="2400" dirty="0" smtClean="0"/>
              <a:t>See the Project Management Center Web site or Top Ten Reviews for links to many companies that provide project management software</a:t>
            </a:r>
          </a:p>
          <a:p>
            <a:pPr marL="273050" indent="-273050" algn="l" rtl="0" eaLnBrk="1" hangingPunct="1">
              <a:lnSpc>
                <a:spcPct val="90000"/>
              </a:lnSpc>
              <a:spcBef>
                <a:spcPts val="575"/>
              </a:spcBef>
              <a:buFont typeface="Wingdings 2" pitchFamily="18" charset="2"/>
              <a:buChar char=""/>
            </a:pPr>
            <a:endParaRPr lang="en-US" sz="2000" dirty="0" smtClean="0"/>
          </a:p>
        </p:txBody>
      </p:sp>
      <p:sp>
        <p:nvSpPr>
          <p:cNvPr id="56324" name="Footer Placeholder 5"/>
          <p:cNvSpPr>
            <a:spLocks noGrp="1"/>
          </p:cNvSpPr>
          <p:nvPr>
            <p:ph type="ftr" sz="quarter" idx="11"/>
          </p:nvPr>
        </p:nvSpPr>
        <p:spPr bwMode="auto">
          <a:xfrm>
            <a:off x="-4572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56322" name="Rectangle 2"/>
          <p:cNvSpPr>
            <a:spLocks noGrp="1" noChangeArrowheads="1"/>
          </p:cNvSpPr>
          <p:nvPr>
            <p:ph type="title"/>
          </p:nvPr>
        </p:nvSpPr>
        <p:spPr/>
        <p:txBody>
          <a:bodyPr/>
          <a:lstStyle/>
          <a:p>
            <a:pPr eaLnBrk="1" hangingPunct="1">
              <a:defRPr/>
            </a:pPr>
            <a:r>
              <a:rPr lang="en-US" dirty="0" smtClean="0"/>
              <a:t>Project Management Software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381000" y="1524000"/>
            <a:ext cx="8458200" cy="4343400"/>
          </a:xfrm>
        </p:spPr>
        <p:txBody>
          <a:bodyPr>
            <a:noAutofit/>
          </a:bodyPr>
          <a:lstStyle/>
          <a:p>
            <a:pPr algn="l" rtl="0" eaLnBrk="1" hangingPunct="1">
              <a:spcBef>
                <a:spcPct val="50000"/>
              </a:spcBef>
              <a:defRPr/>
            </a:pPr>
            <a:r>
              <a:rPr lang="en-US" sz="2000" dirty="0" smtClean="0"/>
              <a:t>Total global spending on </a:t>
            </a:r>
            <a:r>
              <a:rPr lang="en-US" sz="2000" i="1" dirty="0" smtClean="0">
                <a:solidFill>
                  <a:srgbClr val="002060"/>
                </a:solidFill>
              </a:rPr>
              <a:t>technology</a:t>
            </a:r>
            <a:r>
              <a:rPr lang="en-US" sz="2000" dirty="0" smtClean="0"/>
              <a:t> goods, services, and staff was projected to reach $2.4 trillion in 2008</a:t>
            </a:r>
          </a:p>
          <a:p>
            <a:pPr algn="l" rtl="0" eaLnBrk="1" hangingPunct="1">
              <a:spcBef>
                <a:spcPct val="50000"/>
              </a:spcBef>
              <a:defRPr/>
            </a:pPr>
            <a:r>
              <a:rPr lang="en-US" sz="2000" dirty="0" smtClean="0"/>
              <a:t>In the U.S. the size of the IT workforce topped 4 million workers for the first time in 2008</a:t>
            </a:r>
          </a:p>
          <a:p>
            <a:pPr algn="l" rtl="0" eaLnBrk="1" hangingPunct="1">
              <a:defRPr/>
            </a:pPr>
            <a:endParaRPr lang="en-US" sz="2000" dirty="0" smtClean="0"/>
          </a:p>
          <a:p>
            <a:pPr algn="l" rtl="0" eaLnBrk="1" hangingPunct="1">
              <a:defRPr/>
            </a:pPr>
            <a:r>
              <a:rPr lang="en-US" sz="2000" dirty="0" smtClean="0"/>
              <a:t>In 2007 the total compensation for the average senior project manager in U.S. dollars was $104,776 per year in the United States, $111,412 in Australia, and $120,364 in the United Kingdom</a:t>
            </a:r>
          </a:p>
          <a:p>
            <a:pPr algn="l" rtl="0" eaLnBrk="1" hangingPunct="1">
              <a:defRPr/>
            </a:pPr>
            <a:endParaRPr lang="en-US" sz="2000" dirty="0" smtClean="0"/>
          </a:p>
          <a:p>
            <a:pPr algn="l" rtl="0" eaLnBrk="1" hangingPunct="1">
              <a:defRPr/>
            </a:pPr>
            <a:r>
              <a:rPr lang="en-US" sz="2000" dirty="0" smtClean="0"/>
              <a:t>The number of people earning their Project Management Professional (PMP) certification continues to increase</a:t>
            </a:r>
          </a:p>
        </p:txBody>
      </p:sp>
      <p:sp>
        <p:nvSpPr>
          <p:cNvPr id="12292" name="Footer Placeholder 4"/>
          <p:cNvSpPr>
            <a:spLocks noGrp="1"/>
          </p:cNvSpPr>
          <p:nvPr>
            <p:ph type="ftr" sz="quarter" idx="11"/>
          </p:nvPr>
        </p:nvSpPr>
        <p:spPr bwMode="auto">
          <a:xfrm>
            <a:off x="0" y="6477001"/>
            <a:ext cx="2590800" cy="381000"/>
          </a:xfrm>
          <a:ln>
            <a:miter lim="800000"/>
            <a:headEnd/>
            <a:tailEnd/>
          </a:ln>
        </p:spPr>
        <p:txBody>
          <a:bodyPr wrap="square" lIns="91440" tIns="45720" rIns="91440" bIns="45720" numCol="1" compatLnSpc="1">
            <a:prstTxWarp prst="textNoShape">
              <a:avLst/>
            </a:prstTxWarp>
          </a:bodyPr>
          <a:lstStyle/>
          <a:p>
            <a:pPr>
              <a:defRPr/>
            </a:pPr>
            <a:endParaRPr lang="en-US" dirty="0" smtClean="0"/>
          </a:p>
          <a:p>
            <a:pPr>
              <a:defRPr/>
            </a:pPr>
            <a:r>
              <a:rPr lang="en-US" dirty="0"/>
              <a:t>	</a:t>
            </a:r>
            <a:endParaRPr lang="en-US" dirty="0" smtClean="0"/>
          </a:p>
          <a:p>
            <a:pPr>
              <a:defRPr/>
            </a:pPr>
            <a:r>
              <a:rPr lang="en-US" dirty="0"/>
              <a:t>	</a:t>
            </a:r>
            <a:endParaRPr lang="en-US" dirty="0" smtClean="0"/>
          </a:p>
          <a:p>
            <a:pPr>
              <a:defRPr/>
            </a:pPr>
            <a:r>
              <a:rPr lang="en-US" dirty="0"/>
              <a:t>	</a:t>
            </a:r>
            <a:r>
              <a:rPr lang="en-US" dirty="0" smtClean="0"/>
              <a:t>	</a:t>
            </a:r>
          </a:p>
          <a:p>
            <a:pPr>
              <a:defRPr/>
            </a:pPr>
            <a:r>
              <a:rPr lang="en-US" dirty="0"/>
              <a:t>	</a:t>
            </a:r>
            <a:r>
              <a:rPr lang="en-US" dirty="0" smtClean="0"/>
              <a:t>,xxx</a:t>
            </a:r>
            <a:endParaRPr lang="en-US" dirty="0"/>
          </a:p>
        </p:txBody>
      </p:sp>
      <p:sp>
        <p:nvSpPr>
          <p:cNvPr id="12290" name="Rectangle 2"/>
          <p:cNvSpPr>
            <a:spLocks noGrp="1" noChangeArrowheads="1"/>
          </p:cNvSpPr>
          <p:nvPr>
            <p:ph type="title"/>
          </p:nvPr>
        </p:nvSpPr>
        <p:spPr/>
        <p:txBody>
          <a:bodyPr/>
          <a:lstStyle/>
          <a:p>
            <a:pPr eaLnBrk="1" hangingPunct="1">
              <a:defRPr/>
            </a:pPr>
            <a:r>
              <a:rPr lang="en-US" dirty="0" smtClean="0"/>
              <a:t>Project Management Statistics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Footer Placeholder 5"/>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50178" name="Rectangle 2"/>
          <p:cNvSpPr>
            <a:spLocks noGrp="1" noChangeArrowheads="1"/>
          </p:cNvSpPr>
          <p:nvPr>
            <p:ph type="title"/>
          </p:nvPr>
        </p:nvSpPr>
        <p:spPr/>
        <p:txBody>
          <a:bodyPr>
            <a:normAutofit fontScale="90000"/>
          </a:bodyPr>
          <a:lstStyle/>
          <a:p>
            <a:pPr eaLnBrk="1" hangingPunct="1">
              <a:defRPr/>
            </a:pPr>
            <a:r>
              <a:rPr lang="en-US" sz="3600" dirty="0" smtClean="0"/>
              <a:t>Sample Gantt Chart Created with Project 2007</a:t>
            </a:r>
            <a:endParaRPr lang="en-US" sz="5400" dirty="0" smtClean="0"/>
          </a:p>
        </p:txBody>
      </p:sp>
      <p:pic>
        <p:nvPicPr>
          <p:cNvPr id="55301" name="Picture 3" descr="Fig01-06.bmp"/>
          <p:cNvPicPr>
            <a:picLocks noChangeAspect="1"/>
          </p:cNvPicPr>
          <p:nvPr/>
        </p:nvPicPr>
        <p:blipFill>
          <a:blip r:embed="rId2" cstate="print"/>
          <a:srcRect b="5382"/>
          <a:stretch>
            <a:fillRect/>
          </a:stretch>
        </p:blipFill>
        <p:spPr bwMode="auto">
          <a:xfrm>
            <a:off x="1295400" y="1600200"/>
            <a:ext cx="6477000" cy="469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Sample Network Diagram in Microsoft Project</a:t>
            </a:r>
            <a:endParaRPr lang="en-US" dirty="0"/>
          </a:p>
        </p:txBody>
      </p:sp>
      <p:pic>
        <p:nvPicPr>
          <p:cNvPr id="56325" name="Picture 4" descr="Fig01-07.bmp"/>
          <p:cNvPicPr>
            <a:picLocks noChangeAspect="1"/>
          </p:cNvPicPr>
          <p:nvPr/>
        </p:nvPicPr>
        <p:blipFill>
          <a:blip r:embed="rId2" cstate="print"/>
          <a:srcRect b="12000"/>
          <a:stretch>
            <a:fillRect/>
          </a:stretch>
        </p:blipFill>
        <p:spPr bwMode="auto">
          <a:xfrm>
            <a:off x="533400" y="1676400"/>
            <a:ext cx="8072438"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1219200"/>
            <a:ext cx="8229600" cy="4525962"/>
          </a:xfrm>
        </p:spPr>
        <p:txBody>
          <a:bodyPr/>
          <a:lstStyle/>
          <a:p>
            <a:pPr algn="l" rtl="0" eaLnBrk="1" hangingPunct="1"/>
            <a:r>
              <a:rPr lang="en-US" sz="2400" dirty="0" smtClean="0"/>
              <a:t>Projects must operate in a broad organizational environment</a:t>
            </a:r>
          </a:p>
          <a:p>
            <a:pPr algn="l" rtl="0" eaLnBrk="1" hangingPunct="1"/>
            <a:r>
              <a:rPr lang="en-US" sz="2400" dirty="0" smtClean="0"/>
              <a:t>Project manager need to consider projects </a:t>
            </a:r>
            <a:r>
              <a:rPr lang="en-US" sz="2400" dirty="0" smtClean="0">
                <a:solidFill>
                  <a:srgbClr val="002060"/>
                </a:solidFill>
              </a:rPr>
              <a:t>within the organization context</a:t>
            </a:r>
          </a:p>
          <a:p>
            <a:pPr algn="l" rtl="0" eaLnBrk="1" hangingPunct="1"/>
            <a:r>
              <a:rPr lang="en-US" sz="2400" dirty="0" smtClean="0"/>
              <a:t>Project managers need to use </a:t>
            </a:r>
            <a:r>
              <a:rPr lang="en-US" sz="2400" b="1" dirty="0" smtClean="0"/>
              <a:t>systems thinking</a:t>
            </a:r>
            <a:r>
              <a:rPr lang="en-US" sz="2400" dirty="0" smtClean="0"/>
              <a:t>:</a:t>
            </a:r>
          </a:p>
          <a:p>
            <a:pPr lvl="1" algn="l" rtl="0" eaLnBrk="1" hangingPunct="1"/>
            <a:r>
              <a:rPr lang="en-US" sz="2000" dirty="0" smtClean="0"/>
              <a:t>A system is a set of </a:t>
            </a:r>
            <a:r>
              <a:rPr lang="en-US" sz="2000" dirty="0" smtClean="0">
                <a:solidFill>
                  <a:srgbClr val="002060"/>
                </a:solidFill>
              </a:rPr>
              <a:t>interacting components </a:t>
            </a:r>
            <a:r>
              <a:rPr lang="en-US" sz="2000" dirty="0" smtClean="0"/>
              <a:t>working with </a:t>
            </a:r>
            <a:r>
              <a:rPr lang="en-US" sz="2000" dirty="0" smtClean="0">
                <a:solidFill>
                  <a:srgbClr val="002060"/>
                </a:solidFill>
              </a:rPr>
              <a:t>an environment </a:t>
            </a:r>
            <a:r>
              <a:rPr lang="en-US" sz="2000" dirty="0" smtClean="0"/>
              <a:t>to fulfill some purpose</a:t>
            </a:r>
          </a:p>
          <a:p>
            <a:pPr lvl="1" algn="l" rtl="0" eaLnBrk="1" hangingPunct="1"/>
            <a:r>
              <a:rPr lang="en-US" sz="2000" dirty="0" smtClean="0"/>
              <a:t>Taking a holistic view of carrying out projects within the context of the organization</a:t>
            </a:r>
          </a:p>
          <a:p>
            <a:pPr algn="l" rtl="0" eaLnBrk="1" hangingPunct="1"/>
            <a:r>
              <a:rPr lang="en-US" sz="2400" dirty="0" smtClean="0"/>
              <a:t>Senior managers must make sure that projects continue to support current business needs</a:t>
            </a:r>
          </a:p>
          <a:p>
            <a:pPr algn="l" rtl="0" eaLnBrk="1" hangingPunct="1"/>
            <a:endParaRPr lang="en-US" dirty="0" smtClean="0"/>
          </a:p>
        </p:txBody>
      </p:sp>
      <p:sp>
        <p:nvSpPr>
          <p:cNvPr id="12290" name="Footer Placeholder 3"/>
          <p:cNvSpPr>
            <a:spLocks noGrp="1"/>
          </p:cNvSpPr>
          <p:nvPr>
            <p:ph type="ftr" sz="quarter" idx="11"/>
          </p:nvPr>
        </p:nvSpPr>
        <p:spPr bwMode="auto">
          <a:xfrm>
            <a:off x="-381000" y="6407944"/>
            <a:ext cx="2350681" cy="365125"/>
          </a:xfrm>
          <a:ln>
            <a:miter lim="800000"/>
            <a:headEnd/>
            <a:tailEnd/>
          </a:ln>
        </p:spPr>
        <p:txBody>
          <a:bodyPr/>
          <a:lstStyle/>
          <a:p>
            <a:pPr>
              <a:defRPr/>
            </a:pPr>
            <a:r>
              <a:rPr lang="en-US" dirty="0" smtClean="0"/>
              <a:t>n</a:t>
            </a:r>
            <a:endParaRPr lang="en-US" dirty="0"/>
          </a:p>
        </p:txBody>
      </p:sp>
      <p:sp>
        <p:nvSpPr>
          <p:cNvPr id="5" name="Slide Number Placeholder 4"/>
          <p:cNvSpPr>
            <a:spLocks noGrp="1"/>
          </p:cNvSpPr>
          <p:nvPr>
            <p:ph type="sldNum" sz="quarter" idx="12"/>
          </p:nvPr>
        </p:nvSpPr>
        <p:spPr>
          <a:xfrm>
            <a:off x="8647272" y="6407944"/>
            <a:ext cx="365760" cy="365125"/>
          </a:xfrm>
          <a:prstGeom prst="rect">
            <a:avLst/>
          </a:prstGeom>
        </p:spPr>
        <p:txBody>
          <a:bodyPr/>
          <a:lstStyle/>
          <a:p>
            <a:pPr>
              <a:defRPr/>
            </a:pPr>
            <a:fld id="{E5B9A69D-D1D3-4D87-A73F-E9C6430F293D}" type="slidenum">
              <a:rPr lang="en-US"/>
              <a:pPr>
                <a:defRPr/>
              </a:pPr>
              <a:t>42</a:t>
            </a:fld>
            <a:endParaRPr lang="en-US" dirty="0"/>
          </a:p>
        </p:txBody>
      </p:sp>
      <p:sp>
        <p:nvSpPr>
          <p:cNvPr id="12292" name="Rectangle 2"/>
          <p:cNvSpPr>
            <a:spLocks noGrp="1" noChangeArrowheads="1"/>
          </p:cNvSpPr>
          <p:nvPr>
            <p:ph type="title"/>
          </p:nvPr>
        </p:nvSpPr>
        <p:spPr>
          <a:xfrm>
            <a:off x="304800" y="228600"/>
            <a:ext cx="8839200" cy="1143000"/>
          </a:xfrm>
        </p:spPr>
        <p:txBody>
          <a:bodyPr>
            <a:noAutofit/>
          </a:bodyPr>
          <a:lstStyle/>
          <a:p>
            <a:pPr eaLnBrk="1" hangingPunct="1">
              <a:defRPr/>
            </a:pPr>
            <a:r>
              <a:rPr lang="en-US" sz="4000" dirty="0" smtClean="0"/>
              <a:t>Projects Cannot Be Run in Isolation</a:t>
            </a:r>
          </a:p>
        </p:txBody>
      </p:sp>
    </p:spTree>
    <p:extLst>
      <p:ext uri="{BB962C8B-B14F-4D97-AF65-F5344CB8AC3E}">
        <p14:creationId xmlns:p14="http://schemas.microsoft.com/office/powerpoint/2010/main" val="28290985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idx="1"/>
          </p:nvPr>
        </p:nvSpPr>
        <p:spPr>
          <a:xfrm>
            <a:off x="457200" y="1143000"/>
            <a:ext cx="8305800" cy="4876800"/>
          </a:xfrm>
        </p:spPr>
        <p:txBody>
          <a:bodyPr>
            <a:normAutofit fontScale="85000" lnSpcReduction="20000"/>
          </a:bodyPr>
          <a:lstStyle/>
          <a:p>
            <a:pPr marL="274320" indent="-274320" algn="l" rtl="0" eaLnBrk="1" fontAlgn="auto" hangingPunct="1">
              <a:spcBef>
                <a:spcPts val="580"/>
              </a:spcBef>
              <a:spcAft>
                <a:spcPts val="0"/>
              </a:spcAft>
              <a:defRPr/>
            </a:pPr>
            <a:r>
              <a:rPr lang="en-US" dirty="0"/>
              <a:t>A </a:t>
            </a:r>
            <a:r>
              <a:rPr lang="en-US" dirty="0">
                <a:solidFill>
                  <a:schemeClr val="accent4">
                    <a:lumMod val="50000"/>
                  </a:schemeClr>
                </a:solidFill>
              </a:rPr>
              <a:t>project</a:t>
            </a:r>
            <a:r>
              <a:rPr lang="en-US" dirty="0"/>
              <a:t> is a temporary endeavor undertaken to create a unique product, service, or result</a:t>
            </a:r>
          </a:p>
          <a:p>
            <a:pPr marL="274320" indent="-274320" algn="l" rtl="0" eaLnBrk="1" fontAlgn="auto" hangingPunct="1">
              <a:spcBef>
                <a:spcPts val="580"/>
              </a:spcBef>
              <a:spcAft>
                <a:spcPts val="0"/>
              </a:spcAft>
              <a:defRPr/>
            </a:pPr>
            <a:r>
              <a:rPr lang="en-US" dirty="0">
                <a:solidFill>
                  <a:schemeClr val="accent4">
                    <a:lumMod val="50000"/>
                  </a:schemeClr>
                </a:solidFill>
              </a:rPr>
              <a:t>Project management </a:t>
            </a:r>
            <a:r>
              <a:rPr lang="en-US" dirty="0"/>
              <a:t>is the application of knowledge, skills, tools, and techniques to project </a:t>
            </a:r>
            <a:r>
              <a:rPr lang="en-US" dirty="0" smtClean="0"/>
              <a:t>activities </a:t>
            </a:r>
            <a:r>
              <a:rPr lang="en-US" dirty="0"/>
              <a:t>to meet project requirements</a:t>
            </a:r>
          </a:p>
          <a:p>
            <a:pPr marL="274320" indent="-274320" algn="l" rtl="0" eaLnBrk="1" fontAlgn="auto" hangingPunct="1">
              <a:spcBef>
                <a:spcPts val="580"/>
              </a:spcBef>
              <a:spcAft>
                <a:spcPts val="0"/>
              </a:spcAft>
              <a:defRPr/>
            </a:pPr>
            <a:r>
              <a:rPr lang="en-US" dirty="0" smtClean="0"/>
              <a:t>A </a:t>
            </a:r>
            <a:r>
              <a:rPr lang="en-US" dirty="0" smtClean="0">
                <a:solidFill>
                  <a:schemeClr val="accent4">
                    <a:lumMod val="50000"/>
                  </a:schemeClr>
                </a:solidFill>
              </a:rPr>
              <a:t>program</a:t>
            </a:r>
            <a:r>
              <a:rPr lang="en-US" dirty="0" smtClean="0"/>
              <a:t> is a group of related projects managed in a coordinated way</a:t>
            </a:r>
          </a:p>
          <a:p>
            <a:pPr marL="274320" indent="-274320" algn="l" rtl="0" eaLnBrk="1" fontAlgn="auto" hangingPunct="1">
              <a:spcBef>
                <a:spcPts val="580"/>
              </a:spcBef>
              <a:spcAft>
                <a:spcPts val="0"/>
              </a:spcAft>
              <a:defRPr/>
            </a:pPr>
            <a:r>
              <a:rPr lang="en-US" dirty="0" smtClean="0">
                <a:solidFill>
                  <a:schemeClr val="accent4">
                    <a:lumMod val="50000"/>
                  </a:schemeClr>
                </a:solidFill>
              </a:rPr>
              <a:t>Project portfolio </a:t>
            </a:r>
            <a:r>
              <a:rPr lang="en-US" dirty="0" smtClean="0"/>
              <a:t>management involves organizing and managing projects and programs as a portfolio of investments</a:t>
            </a:r>
          </a:p>
          <a:p>
            <a:pPr marL="274320" indent="-274320" algn="l" rtl="0" eaLnBrk="1" fontAlgn="auto" hangingPunct="1">
              <a:spcBef>
                <a:spcPts val="580"/>
              </a:spcBef>
              <a:spcAft>
                <a:spcPts val="0"/>
              </a:spcAft>
              <a:defRPr/>
            </a:pPr>
            <a:r>
              <a:rPr lang="en-US" dirty="0" smtClean="0"/>
              <a:t>Project </a:t>
            </a:r>
            <a:r>
              <a:rPr lang="en-US" dirty="0"/>
              <a:t>managers play a key role in helping projects and organizations succeed</a:t>
            </a:r>
          </a:p>
          <a:p>
            <a:pPr marL="274320" indent="-274320" algn="l" rtl="0" eaLnBrk="1" fontAlgn="auto" hangingPunct="1">
              <a:spcBef>
                <a:spcPts val="580"/>
              </a:spcBef>
              <a:spcAft>
                <a:spcPts val="0"/>
              </a:spcAft>
              <a:defRPr/>
            </a:pPr>
            <a:r>
              <a:rPr lang="en-US" dirty="0"/>
              <a:t>The project management profession continues to grow and mature</a:t>
            </a:r>
          </a:p>
        </p:txBody>
      </p:sp>
      <p:sp>
        <p:nvSpPr>
          <p:cNvPr id="57348" name="Footer Placeholder 5"/>
          <p:cNvSpPr>
            <a:spLocks noGrp="1"/>
          </p:cNvSpPr>
          <p:nvPr>
            <p:ph type="ftr" sz="quarter" idx="11"/>
          </p:nvPr>
        </p:nvSpPr>
        <p:spPr bwMode="auto">
          <a:xfrm>
            <a:off x="0" y="6488112"/>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57346" name="Rectangle 2"/>
          <p:cNvSpPr>
            <a:spLocks noGrp="1" noChangeArrowheads="1"/>
          </p:cNvSpPr>
          <p:nvPr>
            <p:ph type="title"/>
          </p:nvPr>
        </p:nvSpPr>
        <p:spPr>
          <a:xfrm>
            <a:off x="457200" y="0"/>
            <a:ext cx="8229600" cy="1143000"/>
          </a:xfrm>
        </p:spPr>
        <p:txBody>
          <a:bodyPr/>
          <a:lstStyle/>
          <a:p>
            <a:pPr eaLnBrk="1" hangingPunct="1">
              <a:defRPr/>
            </a:pPr>
            <a:r>
              <a:rPr lang="en-US" dirty="0" smtClean="0"/>
              <a:t>Chapter Summary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304800" y="1524000"/>
            <a:ext cx="8534400" cy="4257675"/>
          </a:xfrm>
        </p:spPr>
        <p:txBody>
          <a:bodyPr>
            <a:normAutofit fontScale="92500" lnSpcReduction="10000"/>
          </a:bodyPr>
          <a:lstStyle/>
          <a:p>
            <a:pPr algn="l" rtl="0" eaLnBrk="1" hangingPunct="1">
              <a:spcBef>
                <a:spcPct val="100000"/>
              </a:spcBef>
            </a:pPr>
            <a:r>
              <a:rPr lang="en-US" sz="2400" dirty="0" smtClean="0"/>
              <a:t>IT Projects have a terrible track record (Project failure)</a:t>
            </a:r>
          </a:p>
          <a:p>
            <a:pPr algn="l" rtl="0" eaLnBrk="1" hangingPunct="1">
              <a:spcBef>
                <a:spcPct val="100000"/>
              </a:spcBef>
            </a:pPr>
            <a:r>
              <a:rPr lang="en-US" sz="2400" dirty="0" smtClean="0"/>
              <a:t>In 1995 Standish Group study (CHAOS) found that </a:t>
            </a:r>
            <a:r>
              <a:rPr lang="en-US" sz="2400" dirty="0" smtClean="0">
                <a:solidFill>
                  <a:srgbClr val="002060"/>
                </a:solidFill>
              </a:rPr>
              <a:t>only 16.2%</a:t>
            </a:r>
            <a:r>
              <a:rPr lang="en-US" sz="2400" dirty="0" smtClean="0"/>
              <a:t> of IT projects were successful in meeting scope, time, and cost goals; </a:t>
            </a:r>
            <a:r>
              <a:rPr lang="en-US" sz="2400" dirty="0" smtClean="0">
                <a:solidFill>
                  <a:srgbClr val="002060"/>
                </a:solidFill>
              </a:rPr>
              <a:t>over 31% </a:t>
            </a:r>
            <a:r>
              <a:rPr lang="en-US" sz="2400" dirty="0" smtClean="0"/>
              <a:t>of IT projects were canceled before completion</a:t>
            </a:r>
            <a:r>
              <a:rPr lang="ar-SA" sz="2400" dirty="0" smtClean="0"/>
              <a:t>.</a:t>
            </a:r>
            <a:endParaRPr lang="en-US" sz="2400" dirty="0" smtClean="0"/>
          </a:p>
          <a:p>
            <a:pPr algn="l" rtl="0" eaLnBrk="1" hangingPunct="1"/>
            <a:r>
              <a:rPr lang="en-US" sz="2400" dirty="0" smtClean="0"/>
              <a:t>A PricewaterhouseCoopers study found that overall, half of all projects fail and only 2.5% of corporations consistently meet their targets for scope, time, and cost goals for all types of project</a:t>
            </a:r>
            <a:r>
              <a:rPr lang="ar-SA" sz="2400" dirty="0" smtClean="0"/>
              <a:t>.</a:t>
            </a:r>
          </a:p>
          <a:p>
            <a:pPr algn="l" rtl="0" eaLnBrk="1" hangingPunct="1"/>
            <a:endParaRPr lang="en-US" sz="2400" dirty="0" smtClean="0"/>
          </a:p>
          <a:p>
            <a:pPr algn="l" rtl="0" eaLnBrk="1" hangingPunct="1"/>
            <a:r>
              <a:rPr lang="en-US" sz="2400" dirty="0" smtClean="0"/>
              <a:t>These facts motivate for studying project management formally</a:t>
            </a:r>
          </a:p>
          <a:p>
            <a:pPr algn="l" rtl="0" eaLnBrk="1" hangingPunct="1"/>
            <a:endParaRPr lang="en-US" sz="2400" dirty="0" smtClean="0"/>
          </a:p>
          <a:p>
            <a:pPr algn="l" rtl="0" eaLnBrk="1" hangingPunct="1">
              <a:spcBef>
                <a:spcPct val="100000"/>
              </a:spcBef>
            </a:pPr>
            <a:endParaRPr lang="en-US" dirty="0" smtClean="0"/>
          </a:p>
          <a:p>
            <a:pPr algn="l" rtl="0" eaLnBrk="1" hangingPunct="1">
              <a:spcBef>
                <a:spcPct val="100000"/>
              </a:spcBef>
            </a:pPr>
            <a:endParaRPr lang="en-US" dirty="0" smtClean="0"/>
          </a:p>
          <a:p>
            <a:pPr algn="l" rtl="0" eaLnBrk="1" hangingPunct="1">
              <a:spcBef>
                <a:spcPct val="100000"/>
              </a:spcBef>
            </a:pPr>
            <a:endParaRPr lang="en-US" dirty="0" smtClean="0"/>
          </a:p>
        </p:txBody>
      </p:sp>
      <p:sp>
        <p:nvSpPr>
          <p:cNvPr id="13316" name="Footer Placeholder 5"/>
          <p:cNvSpPr>
            <a:spLocks noGrp="1"/>
          </p:cNvSpPr>
          <p:nvPr>
            <p:ph type="ftr" sz="quarter" idx="11"/>
          </p:nvPr>
        </p:nvSpPr>
        <p:spPr bwMode="auto">
          <a:xfrm>
            <a:off x="0" y="6478587"/>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13314" name="Rectangle 3"/>
          <p:cNvSpPr>
            <a:spLocks noGrp="1" noChangeArrowheads="1"/>
          </p:cNvSpPr>
          <p:nvPr>
            <p:ph type="title"/>
          </p:nvPr>
        </p:nvSpPr>
        <p:spPr>
          <a:xfrm>
            <a:off x="457200" y="274638"/>
            <a:ext cx="8534400" cy="1143000"/>
          </a:xfrm>
        </p:spPr>
        <p:txBody>
          <a:bodyPr lIns="92075" tIns="46038" rIns="92075" bIns="46038"/>
          <a:lstStyle/>
          <a:p>
            <a:pPr eaLnBrk="1" hangingPunct="1">
              <a:defRPr/>
            </a:pPr>
            <a:r>
              <a:rPr lang="en-US" dirty="0" smtClean="0"/>
              <a:t>What went wrong?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457200" y="1143000"/>
            <a:ext cx="8001000" cy="4724400"/>
          </a:xfrm>
        </p:spPr>
        <p:txBody>
          <a:bodyPr>
            <a:normAutofit lnSpcReduction="10000"/>
          </a:bodyPr>
          <a:lstStyle/>
          <a:p>
            <a:pPr algn="l" rtl="0" eaLnBrk="1" hangingPunct="1">
              <a:spcBef>
                <a:spcPct val="70000"/>
              </a:spcBef>
            </a:pPr>
            <a:r>
              <a:rPr lang="en-US" dirty="0" smtClean="0">
                <a:solidFill>
                  <a:schemeClr val="accent3">
                    <a:lumMod val="75000"/>
                  </a:schemeClr>
                </a:solidFill>
              </a:rPr>
              <a:t>A </a:t>
            </a:r>
            <a:r>
              <a:rPr lang="en-US" b="1" dirty="0" smtClean="0">
                <a:solidFill>
                  <a:schemeClr val="accent3">
                    <a:lumMod val="75000"/>
                  </a:schemeClr>
                </a:solidFill>
              </a:rPr>
              <a:t>project</a:t>
            </a:r>
            <a:r>
              <a:rPr lang="en-US" dirty="0" smtClean="0">
                <a:solidFill>
                  <a:schemeClr val="accent3">
                    <a:lumMod val="75000"/>
                  </a:schemeClr>
                </a:solidFill>
              </a:rPr>
              <a:t>  </a:t>
            </a:r>
            <a:r>
              <a:rPr lang="en-US" dirty="0" smtClean="0"/>
              <a:t>:</a:t>
            </a:r>
          </a:p>
          <a:p>
            <a:pPr algn="l" rtl="0" eaLnBrk="1" hangingPunct="1">
              <a:spcBef>
                <a:spcPct val="70000"/>
              </a:spcBef>
              <a:buNone/>
            </a:pPr>
            <a:r>
              <a:rPr lang="en-US" dirty="0" smtClean="0"/>
              <a:t>“a </a:t>
            </a:r>
            <a:r>
              <a:rPr lang="en-US" u="sng" dirty="0" smtClean="0"/>
              <a:t>temporary</a:t>
            </a:r>
            <a:r>
              <a:rPr lang="en-US" b="1" dirty="0" smtClean="0"/>
              <a:t> </a:t>
            </a:r>
            <a:r>
              <a:rPr lang="en-US" dirty="0" smtClean="0"/>
              <a:t>endeavor undertaken to create a </a:t>
            </a:r>
            <a:r>
              <a:rPr lang="en-US" u="sng" dirty="0" smtClean="0"/>
              <a:t>unique product, service, or result</a:t>
            </a:r>
            <a:r>
              <a:rPr lang="en-US" sz="1050" u="sng" dirty="0" smtClean="0"/>
              <a:t>” </a:t>
            </a:r>
            <a:r>
              <a:rPr lang="en-US" sz="1050" dirty="0" smtClean="0"/>
              <a:t>(PMBOK</a:t>
            </a:r>
            <a:r>
              <a:rPr lang="en-US" sz="1050" dirty="0" smtClean="0">
                <a:cs typeface="Times New Roman" pitchFamily="18" charset="0"/>
              </a:rPr>
              <a:t>® Guide, Fourth Edition, 2008, p. 5)</a:t>
            </a:r>
            <a:endParaRPr lang="en-US" dirty="0" smtClean="0">
              <a:cs typeface="Times New Roman" pitchFamily="18" charset="0"/>
            </a:endParaRPr>
          </a:p>
          <a:p>
            <a:pPr lvl="1" algn="l" rtl="0" eaLnBrk="1" hangingPunct="1">
              <a:spcBef>
                <a:spcPct val="70000"/>
              </a:spcBef>
            </a:pPr>
            <a:r>
              <a:rPr lang="en-US" dirty="0" smtClean="0"/>
              <a:t>Projects end when their objectives have been reached or the project has been terminated</a:t>
            </a:r>
          </a:p>
          <a:p>
            <a:pPr lvl="1" algn="l" rtl="0" eaLnBrk="1" hangingPunct="1">
              <a:spcBef>
                <a:spcPct val="70000"/>
              </a:spcBef>
            </a:pPr>
            <a:r>
              <a:rPr lang="en-US" dirty="0" smtClean="0"/>
              <a:t>Projects can be large or small and can take a short or long time to complete</a:t>
            </a:r>
          </a:p>
          <a:p>
            <a:pPr algn="l" rtl="0" eaLnBrk="1" hangingPunct="1">
              <a:spcBef>
                <a:spcPct val="70000"/>
              </a:spcBef>
            </a:pPr>
            <a:r>
              <a:rPr lang="en-US" b="1" dirty="0" smtClean="0">
                <a:solidFill>
                  <a:schemeClr val="accent3">
                    <a:lumMod val="75000"/>
                  </a:schemeClr>
                </a:solidFill>
              </a:rPr>
              <a:t>Operations</a:t>
            </a:r>
            <a:r>
              <a:rPr lang="en-US" dirty="0" smtClean="0">
                <a:solidFill>
                  <a:schemeClr val="accent3">
                    <a:lumMod val="75000"/>
                  </a:schemeClr>
                </a:solidFill>
              </a:rPr>
              <a:t> </a:t>
            </a:r>
            <a:r>
              <a:rPr lang="en-US" dirty="0" smtClean="0"/>
              <a:t>is work done to support the business</a:t>
            </a:r>
          </a:p>
          <a:p>
            <a:pPr algn="l" rtl="0" eaLnBrk="1" hangingPunct="1">
              <a:spcBef>
                <a:spcPct val="70000"/>
              </a:spcBef>
            </a:pPr>
            <a:endParaRPr lang="en-US" dirty="0" smtClean="0"/>
          </a:p>
        </p:txBody>
      </p:sp>
      <p:sp>
        <p:nvSpPr>
          <p:cNvPr id="15364" name="Footer Placeholder 5"/>
          <p:cNvSpPr>
            <a:spLocks noGrp="1"/>
          </p:cNvSpPr>
          <p:nvPr>
            <p:ph type="ftr" sz="quarter" idx="11"/>
          </p:nvPr>
        </p:nvSpPr>
        <p:spPr bwMode="auto">
          <a:xfrm>
            <a:off x="-3810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15362" name="Rectangle 2"/>
          <p:cNvSpPr>
            <a:spLocks noGrp="1" noChangeArrowheads="1"/>
          </p:cNvSpPr>
          <p:nvPr>
            <p:ph type="title"/>
          </p:nvPr>
        </p:nvSpPr>
        <p:spPr>
          <a:xfrm>
            <a:off x="457200" y="274638"/>
            <a:ext cx="8229600" cy="868362"/>
          </a:xfrm>
        </p:spPr>
        <p:txBody>
          <a:bodyPr/>
          <a:lstStyle/>
          <a:p>
            <a:pPr eaLnBrk="1" hangingPunct="1">
              <a:defRPr/>
            </a:pPr>
            <a:r>
              <a:rPr lang="en-US" dirty="0" smtClean="0"/>
              <a:t>What Is a Project?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l" rtl="0"/>
            <a:r>
              <a:rPr lang="en-US" dirty="0" smtClean="0"/>
              <a:t>manufacturing cell phone cases: </a:t>
            </a:r>
          </a:p>
          <a:p>
            <a:pPr lvl="1" algn="just" rtl="0">
              <a:lnSpc>
                <a:spcPct val="150000"/>
              </a:lnSpc>
            </a:pPr>
            <a:r>
              <a:rPr lang="en-US" sz="2000" dirty="0" smtClean="0"/>
              <a:t>A cell phone company is interested in manufacturing a special cell phone case for their newest model. This cell phone case is part of a promotion to sell the phone. They begin four months from today. Only 1200 of these special cases will be manufactured for distribution during the promotion. After the promotion, no further cases will be manufactured or distributed. </a:t>
            </a:r>
          </a:p>
          <a:p>
            <a:pPr lvl="2" algn="l" rtl="0"/>
            <a:r>
              <a:rPr lang="en-US" dirty="0" smtClean="0"/>
              <a:t>is it temporary? </a:t>
            </a:r>
            <a:r>
              <a:rPr lang="en-US" sz="2800" dirty="0" smtClean="0">
                <a:solidFill>
                  <a:srgbClr val="FF0000"/>
                </a:solidFill>
                <a:sym typeface="Wingdings"/>
              </a:rPr>
              <a:t></a:t>
            </a:r>
            <a:endParaRPr lang="en-US" dirty="0" smtClean="0">
              <a:solidFill>
                <a:srgbClr val="FF0000"/>
              </a:solidFill>
            </a:endParaRPr>
          </a:p>
          <a:p>
            <a:pPr lvl="2" algn="l" rtl="0"/>
            <a:r>
              <a:rPr lang="en-US" dirty="0" smtClean="0"/>
              <a:t>is it unique? </a:t>
            </a:r>
            <a:r>
              <a:rPr lang="en-US" sz="3200" dirty="0" smtClean="0">
                <a:solidFill>
                  <a:srgbClr val="FF0000"/>
                </a:solidFill>
                <a:sym typeface="Wingdings"/>
              </a:rPr>
              <a:t></a:t>
            </a:r>
            <a:endParaRPr lang="en-US" dirty="0" smtClean="0"/>
          </a:p>
          <a:p>
            <a:pPr lvl="2" algn="l" rtl="0"/>
            <a:r>
              <a:rPr lang="en-US" dirty="0" smtClean="0"/>
              <a:t>will the end of the project reach the project objectives? </a:t>
            </a:r>
            <a:r>
              <a:rPr lang="en-US" sz="2400" dirty="0" smtClean="0">
                <a:solidFill>
                  <a:srgbClr val="FF0000"/>
                </a:solidFill>
                <a:sym typeface="Wingdings"/>
              </a:rPr>
              <a:t></a:t>
            </a:r>
            <a:endParaRPr lang="en-US" dirty="0"/>
          </a:p>
        </p:txBody>
      </p:sp>
      <p:sp>
        <p:nvSpPr>
          <p:cNvPr id="4" name="Footer Placeholder 3"/>
          <p:cNvSpPr>
            <a:spLocks noGrp="1"/>
          </p:cNvSpPr>
          <p:nvPr>
            <p:ph type="ftr" sz="quarter" idx="11"/>
          </p:nvPr>
        </p:nvSpPr>
        <p:spPr>
          <a:xfrm>
            <a:off x="-445681" y="6407944"/>
            <a:ext cx="2350681" cy="365125"/>
          </a:xfrm>
        </p:spPr>
        <p:txBody>
          <a:bodyPr/>
          <a:lstStyle/>
          <a:p>
            <a:pPr>
              <a:defRPr/>
            </a:pPr>
            <a:r>
              <a:rPr lang="en-US" dirty="0" smtClean="0"/>
              <a:t>Information Technology Project Management, Sixth Edition</a:t>
            </a:r>
            <a:endParaRPr lang="en-US" dirty="0"/>
          </a:p>
        </p:txBody>
      </p:sp>
      <p:sp>
        <p:nvSpPr>
          <p:cNvPr id="3" name="Title 2"/>
          <p:cNvSpPr>
            <a:spLocks noGrp="1"/>
          </p:cNvSpPr>
          <p:nvPr>
            <p:ph type="title"/>
          </p:nvPr>
        </p:nvSpPr>
        <p:spPr/>
        <p:txBody>
          <a:bodyPr/>
          <a:lstStyle/>
          <a:p>
            <a:r>
              <a:rPr lang="en-US" dirty="0" smtClean="0"/>
              <a:t>Project Example 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l" rtl="0"/>
            <a:r>
              <a:rPr lang="en-US" dirty="0" smtClean="0"/>
              <a:t>manufacturing cell phone cases: </a:t>
            </a:r>
          </a:p>
          <a:p>
            <a:pPr lvl="1" algn="just" rtl="0">
              <a:lnSpc>
                <a:spcPct val="150000"/>
              </a:lnSpc>
            </a:pPr>
            <a:r>
              <a:rPr lang="en-US" sz="1800" dirty="0" smtClean="0"/>
              <a:t>The cell phone company has so much success with their promotional cell phone cases that customer demand has convinced them to integrate this case as part of their regular product offering. It will now be manufactured along with the other five cases that are currently offered. The cases will be manufactured until the customer demands for the phone drops.</a:t>
            </a:r>
          </a:p>
          <a:p>
            <a:pPr lvl="2" algn="l" rtl="0"/>
            <a:r>
              <a:rPr lang="en-US" dirty="0" smtClean="0"/>
              <a:t>is it temporary? </a:t>
            </a:r>
            <a:r>
              <a:rPr lang="en-US" sz="2800" dirty="0" smtClean="0">
                <a:solidFill>
                  <a:srgbClr val="FF0000"/>
                </a:solidFill>
                <a:sym typeface="Wingdings"/>
              </a:rPr>
              <a:t></a:t>
            </a:r>
            <a:endParaRPr lang="en-US" dirty="0" smtClean="0">
              <a:solidFill>
                <a:srgbClr val="FF0000"/>
              </a:solidFill>
            </a:endParaRPr>
          </a:p>
          <a:p>
            <a:pPr lvl="2" algn="l" rtl="0"/>
            <a:r>
              <a:rPr lang="en-US" dirty="0" smtClean="0"/>
              <a:t>is it unique? </a:t>
            </a:r>
            <a:r>
              <a:rPr lang="en-US" sz="3200" dirty="0" smtClean="0">
                <a:solidFill>
                  <a:srgbClr val="FF0000"/>
                </a:solidFill>
                <a:sym typeface="Wingdings"/>
              </a:rPr>
              <a:t></a:t>
            </a:r>
            <a:endParaRPr lang="en-US" dirty="0" smtClean="0"/>
          </a:p>
          <a:p>
            <a:pPr lvl="2" algn="l" rtl="0"/>
            <a:r>
              <a:rPr lang="en-US" dirty="0" smtClean="0"/>
              <a:t>will the end of the project reach the project objectives? </a:t>
            </a:r>
            <a:r>
              <a:rPr lang="en-US" sz="2400" dirty="0" smtClean="0">
                <a:solidFill>
                  <a:srgbClr val="FF0000"/>
                </a:solidFill>
                <a:sym typeface="Wingdings"/>
              </a:rPr>
              <a:t></a:t>
            </a:r>
            <a:endParaRPr lang="en-US" dirty="0" smtClean="0"/>
          </a:p>
          <a:p>
            <a:pPr lvl="1" algn="just" rtl="0">
              <a:lnSpc>
                <a:spcPct val="150000"/>
              </a:lnSpc>
            </a:pPr>
            <a:r>
              <a:rPr lang="en-US" sz="1800" dirty="0" smtClean="0"/>
              <a:t>It is not a project , it is an operation work.</a:t>
            </a:r>
            <a:endParaRPr lang="en-US" sz="1800" dirty="0"/>
          </a:p>
        </p:txBody>
      </p:sp>
      <p:sp>
        <p:nvSpPr>
          <p:cNvPr id="4" name="Footer Placeholder 3"/>
          <p:cNvSpPr>
            <a:spLocks noGrp="1"/>
          </p:cNvSpPr>
          <p:nvPr>
            <p:ph type="ftr" sz="quarter" idx="11"/>
          </p:nvPr>
        </p:nvSpPr>
        <p:spPr>
          <a:xfrm>
            <a:off x="-228600" y="6407944"/>
            <a:ext cx="2350681" cy="365125"/>
          </a:xfrm>
        </p:spPr>
        <p:txBody>
          <a:bodyPr/>
          <a:lstStyle/>
          <a:p>
            <a:pPr>
              <a:defRPr/>
            </a:pPr>
            <a:r>
              <a:rPr lang="en-US" dirty="0" smtClean="0"/>
              <a:t>Information Technology Project Management, Sixth Edition</a:t>
            </a:r>
            <a:endParaRPr lang="en-US" dirty="0"/>
          </a:p>
        </p:txBody>
      </p:sp>
      <p:sp>
        <p:nvSpPr>
          <p:cNvPr id="3" name="Title 2"/>
          <p:cNvSpPr>
            <a:spLocks noGrp="1"/>
          </p:cNvSpPr>
          <p:nvPr>
            <p:ph type="title"/>
          </p:nvPr>
        </p:nvSpPr>
        <p:spPr/>
        <p:txBody>
          <a:bodyPr/>
          <a:lstStyle/>
          <a:p>
            <a:r>
              <a:rPr lang="en-US" dirty="0" smtClean="0"/>
              <a:t>Project Example 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304800" y="1219200"/>
            <a:ext cx="8305800" cy="4648200"/>
          </a:xfrm>
        </p:spPr>
        <p:txBody>
          <a:bodyPr/>
          <a:lstStyle/>
          <a:p>
            <a:pPr algn="l" rtl="0" eaLnBrk="1" hangingPunct="1"/>
            <a:endParaRPr lang="en-US" sz="2000" dirty="0" smtClean="0"/>
          </a:p>
          <a:p>
            <a:pPr algn="l" rtl="0" eaLnBrk="1" hangingPunct="1"/>
            <a:r>
              <a:rPr lang="en-US" sz="2000" dirty="0" smtClean="0"/>
              <a:t>A small software development team adds a new feature to an internal software application for the finance department</a:t>
            </a:r>
          </a:p>
          <a:p>
            <a:pPr algn="l" rtl="0" eaLnBrk="1" hangingPunct="1"/>
            <a:endParaRPr lang="en-US" sz="2000" dirty="0" smtClean="0"/>
          </a:p>
          <a:p>
            <a:pPr algn="l" rtl="0" eaLnBrk="1" hangingPunct="1"/>
            <a:r>
              <a:rPr lang="en-US" sz="2000" dirty="0" smtClean="0"/>
              <a:t>A college campus upgrades its technology infrastructure to provide wireless Internet access across the whole campus</a:t>
            </a:r>
          </a:p>
          <a:p>
            <a:pPr algn="l" rtl="0" eaLnBrk="1" hangingPunct="1"/>
            <a:endParaRPr lang="en-US" sz="2000" dirty="0" smtClean="0"/>
          </a:p>
          <a:p>
            <a:pPr algn="l" rtl="0" eaLnBrk="1" hangingPunct="1"/>
            <a:r>
              <a:rPr lang="en-US" sz="2000" dirty="0" smtClean="0"/>
              <a:t>A company decides what Voice-over-Internet-Protocol (VoIP*) system to purchase and how it will be implemented</a:t>
            </a:r>
            <a:r>
              <a:rPr lang="en-US" dirty="0" smtClean="0"/>
              <a:t> </a:t>
            </a:r>
          </a:p>
          <a:p>
            <a:pPr algn="l" rtl="0" eaLnBrk="1" hangingPunct="1"/>
            <a:endParaRPr lang="en-US" sz="1200" dirty="0" smtClean="0"/>
          </a:p>
          <a:p>
            <a:pPr algn="l" rtl="0" eaLnBrk="1" hangingPunct="1"/>
            <a:r>
              <a:rPr lang="en-US" sz="1200" dirty="0" smtClean="0"/>
              <a:t>(* A protocol for transmitting the human voice in digital form over the Internet or other networks as an audio stream, instead of using traditional telephone lines. VoIP uses the Internet  Protocol (IP), but is not limited to communication by computer—even phone-to-phone  communication can be conducted using this technology. </a:t>
            </a:r>
            <a:r>
              <a:rPr lang="en-US" dirty="0" smtClean="0"/>
              <a:t/>
            </a:r>
            <a:br>
              <a:rPr lang="en-US" dirty="0" smtClean="0"/>
            </a:br>
            <a:r>
              <a:rPr lang="en-US" dirty="0" smtClean="0"/>
              <a:t> </a:t>
            </a:r>
          </a:p>
          <a:p>
            <a:pPr algn="l" rtl="0" eaLnBrk="1" hangingPunct="1"/>
            <a:endParaRPr lang="en-US" dirty="0" smtClean="0"/>
          </a:p>
        </p:txBody>
      </p:sp>
      <p:sp>
        <p:nvSpPr>
          <p:cNvPr id="16388" name="Footer Placeholder 5"/>
          <p:cNvSpPr>
            <a:spLocks noGrp="1"/>
          </p:cNvSpPr>
          <p:nvPr>
            <p:ph type="ftr" sz="quarter" idx="11"/>
          </p:nvPr>
        </p:nvSpPr>
        <p:spPr bwMode="auto">
          <a:xfrm>
            <a:off x="-304800" y="6407944"/>
            <a:ext cx="2350681" cy="365125"/>
          </a:xfrm>
          <a:ln>
            <a:miter lim="800000"/>
            <a:headEnd/>
            <a:tailEnd/>
          </a:ln>
        </p:spPr>
        <p:txBody>
          <a:bodyPr wrap="square" lIns="91440" tIns="45720" rIns="91440" bIns="45720" numCol="1" compatLnSpc="1">
            <a:prstTxWarp prst="textNoShape">
              <a:avLst/>
            </a:prstTxWarp>
          </a:bodyPr>
          <a:lstStyle/>
          <a:p>
            <a:pPr>
              <a:defRPr/>
            </a:pPr>
            <a:r>
              <a:rPr lang="en-US" dirty="0"/>
              <a:t>Information Technology Project Management, Sixth Edition</a:t>
            </a:r>
          </a:p>
        </p:txBody>
      </p:sp>
      <p:sp>
        <p:nvSpPr>
          <p:cNvPr id="16386" name="Rectangle 2"/>
          <p:cNvSpPr>
            <a:spLocks noGrp="1" noChangeArrowheads="1"/>
          </p:cNvSpPr>
          <p:nvPr>
            <p:ph type="title"/>
          </p:nvPr>
        </p:nvSpPr>
        <p:spPr>
          <a:xfrm>
            <a:off x="457200" y="274638"/>
            <a:ext cx="8229600" cy="944562"/>
          </a:xfrm>
        </p:spPr>
        <p:txBody>
          <a:bodyPr/>
          <a:lstStyle/>
          <a:p>
            <a:pPr eaLnBrk="1" hangingPunct="1">
              <a:defRPr/>
            </a:pPr>
            <a:r>
              <a:rPr lang="en-US" dirty="0" smtClean="0"/>
              <a:t>Examples of IT Projects</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EBF182E5A82A419452BCA85554C4D9" ma:contentTypeVersion="0" ma:contentTypeDescription="Create a new document." ma:contentTypeScope="" ma:versionID="d360423a5def02b8b99cd6620611b92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BCE3AB4-C038-48AD-BB4D-0C87709EC1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4DCBBF5-D15D-42EC-939F-8275C9BA7E23}">
  <ds:schemaRefs>
    <ds:schemaRef ds:uri="http://schemas.microsoft.com/sharepoint/v3/contenttype/forms"/>
  </ds:schemaRefs>
</ds:datastoreItem>
</file>

<file path=customXml/itemProps3.xml><?xml version="1.0" encoding="utf-8"?>
<ds:datastoreItem xmlns:ds="http://schemas.openxmlformats.org/officeDocument/2006/customXml" ds:itemID="{9890C3A3-D8DE-4BC1-8F8F-B7DC98C04A7C}">
  <ds:schemaRef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dcmitype/"/>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5310</TotalTime>
  <Words>2618</Words>
  <Application>Microsoft Office PowerPoint</Application>
  <PresentationFormat>On-screen Show (4:3)</PresentationFormat>
  <Paragraphs>287</Paragraphs>
  <Slides>43</Slides>
  <Notes>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43</vt:i4>
      </vt:variant>
    </vt:vector>
  </HeadingPairs>
  <TitlesOfParts>
    <vt:vector size="55" baseType="lpstr">
      <vt:lpstr>Arial</vt:lpstr>
      <vt:lpstr>Arial Rounded MT Bold</vt:lpstr>
      <vt:lpstr>Calibri</vt:lpstr>
      <vt:lpstr>Lucida Sans Unicode</vt:lpstr>
      <vt:lpstr>Symbol</vt:lpstr>
      <vt:lpstr>Times New Roman</vt:lpstr>
      <vt:lpstr>Verdana</vt:lpstr>
      <vt:lpstr>Wingdings</vt:lpstr>
      <vt:lpstr>Wingdings 2</vt:lpstr>
      <vt:lpstr>Wingdings 3</vt:lpstr>
      <vt:lpstr>Custom Design</vt:lpstr>
      <vt:lpstr>Concourse</vt:lpstr>
      <vt:lpstr>Chapter 1: Introduction to Project Management</vt:lpstr>
      <vt:lpstr>Learning Objectives</vt:lpstr>
      <vt:lpstr>Introduction</vt:lpstr>
      <vt:lpstr>Project Management Statistics</vt:lpstr>
      <vt:lpstr>What went wrong? </vt:lpstr>
      <vt:lpstr>What Is a Project?</vt:lpstr>
      <vt:lpstr>Project Example 1</vt:lpstr>
      <vt:lpstr>Project Example 2</vt:lpstr>
      <vt:lpstr>Examples of IT Projects</vt:lpstr>
      <vt:lpstr>Project Attributes</vt:lpstr>
      <vt:lpstr>The Triple Constraint</vt:lpstr>
      <vt:lpstr>The Triple Constraint of Project Management</vt:lpstr>
      <vt:lpstr>Triple Constraint</vt:lpstr>
      <vt:lpstr>Quadruple Constraint</vt:lpstr>
      <vt:lpstr>What is Project Management?</vt:lpstr>
      <vt:lpstr>Project Management Framework</vt:lpstr>
      <vt:lpstr>Key elements of the Frame work</vt:lpstr>
      <vt:lpstr>1:Project Stakeholders</vt:lpstr>
      <vt:lpstr>2: 9 Project Management Knowledge Areas</vt:lpstr>
      <vt:lpstr>3: Project Management Tools and Techniques</vt:lpstr>
      <vt:lpstr>PowerPoint Presentation</vt:lpstr>
      <vt:lpstr>PowerPoint Presentation</vt:lpstr>
      <vt:lpstr>Advantages of Using Formal Project Management</vt:lpstr>
      <vt:lpstr>PowerPoint Presentation</vt:lpstr>
      <vt:lpstr>Project Success Criteria</vt:lpstr>
      <vt:lpstr>Project and Program Managers</vt:lpstr>
      <vt:lpstr>Program and Project Portfolio Management</vt:lpstr>
      <vt:lpstr>Project Portfolio Management</vt:lpstr>
      <vt:lpstr>Project Management Compared to Project Portfolio Management</vt:lpstr>
      <vt:lpstr>Sample Project Portfolio Management SW Screen Showing Project Health</vt:lpstr>
      <vt:lpstr>The Role of the Project Manager</vt:lpstr>
      <vt:lpstr>Suggested Skills for Project Managers</vt:lpstr>
      <vt:lpstr>Suggested Skills for a Project Manager</vt:lpstr>
      <vt:lpstr>Most Significant Characteristics of Effective and Ineffective Project Managers</vt:lpstr>
      <vt:lpstr>Careers for IT Project Managers</vt:lpstr>
      <vt:lpstr>Table 1-4. Top IT Skills (partial list)</vt:lpstr>
      <vt:lpstr>The Project Management Profession</vt:lpstr>
      <vt:lpstr>Figure 1-8. Growth in PMP Certification, 1993-2008</vt:lpstr>
      <vt:lpstr>Project Management Software</vt:lpstr>
      <vt:lpstr>Sample Gantt Chart Created with Project 2007</vt:lpstr>
      <vt:lpstr>Sample Network Diagram in Microsoft Project</vt:lpstr>
      <vt:lpstr>Projects Cannot Be Run in Isolation</vt:lpstr>
      <vt:lpstr>Chapter Summary</vt:lpstr>
    </vt:vector>
  </TitlesOfParts>
  <Company>Augsburg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Cengage</dc:creator>
  <cp:lastModifiedBy>Nawal AlShehri</cp:lastModifiedBy>
  <cp:revision>244</cp:revision>
  <dcterms:created xsi:type="dcterms:W3CDTF">2001-07-05T23:10:12Z</dcterms:created>
  <dcterms:modified xsi:type="dcterms:W3CDTF">2015-09-01T23:11:26Z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0x01010010EBF182E5A82A419452BCA85554C4D9</vt:lpwstr>
  </property>
</Properties>
</file>