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59" r:id="rId4"/>
    <p:sldId id="261" r:id="rId5"/>
    <p:sldId id="262" r:id="rId6"/>
    <p:sldId id="264" r:id="rId7"/>
    <p:sldId id="265" r:id="rId8"/>
    <p:sldId id="266" r:id="rId9"/>
    <p:sldId id="267" r:id="rId10"/>
    <p:sldId id="272" r:id="rId11"/>
    <p:sldId id="274" r:id="rId12"/>
    <p:sldId id="275" r:id="rId13"/>
    <p:sldId id="276" r:id="rId14"/>
    <p:sldId id="279" r:id="rId15"/>
    <p:sldId id="280" r:id="rId16"/>
    <p:sldId id="281" r:id="rId17"/>
    <p:sldId id="284" r:id="rId18"/>
    <p:sldId id="285" r:id="rId19"/>
    <p:sldId id="286" r:id="rId20"/>
    <p:sldId id="287" r:id="rId21"/>
    <p:sldId id="289" r:id="rId22"/>
    <p:sldId id="303" r:id="rId23"/>
    <p:sldId id="304" r:id="rId24"/>
    <p:sldId id="290" r:id="rId25"/>
    <p:sldId id="291" r:id="rId26"/>
    <p:sldId id="292" r:id="rId27"/>
    <p:sldId id="294" r:id="rId28"/>
    <p:sldId id="295" r:id="rId29"/>
    <p:sldId id="296" r:id="rId30"/>
    <p:sldId id="300" r:id="rId31"/>
    <p:sldId id="301" r:id="rId32"/>
    <p:sldId id="302" r:id="rId33"/>
  </p:sldIdLst>
  <p:sldSz cx="9144000" cy="6858000" type="screen4x3"/>
  <p:notesSz cx="6858000" cy="99456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986" autoAdjust="0"/>
  </p:normalViewPr>
  <p:slideViewPr>
    <p:cSldViewPr>
      <p:cViewPr>
        <p:scale>
          <a:sx n="60" d="100"/>
          <a:sy n="60" d="100"/>
        </p:scale>
        <p:origin x="-165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C8A0054A-162F-4F3A-AD7F-0495D56D4B09}" type="datetimeFigureOut">
              <a:rPr lang="en-US"/>
              <a:pPr>
                <a:defRPr/>
              </a:pPr>
              <a:t>11/12/2014</a:t>
            </a:fld>
            <a:endParaRPr lang="en-US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6678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6678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1E897653-174E-4EB2-B0BC-35741F4734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977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FC14687-B6EF-4F71-A1A0-9F607930ECDD}" type="datetimeFigureOut">
              <a:rPr lang="en-US"/>
              <a:pPr>
                <a:defRPr/>
              </a:pPr>
              <a:t>11/12/2014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8EACE46-8802-4AC6-8E7F-C32AB4C3AA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5597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633413" lvl="1" indent="-233363"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en-US" sz="2400" b="1" dirty="0" smtClean="0"/>
              <a:t>Fallback plans</a:t>
            </a:r>
            <a:r>
              <a:rPr lang="en-US" sz="2400" dirty="0" smtClean="0"/>
              <a:t> are used if the project can not be completed as originally planned  </a:t>
            </a:r>
          </a:p>
          <a:p>
            <a:pPr marL="633413" lvl="1" indent="-233363"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en-US" sz="2400" b="1" dirty="0" smtClean="0"/>
              <a:t>Contingency plans</a:t>
            </a:r>
            <a:r>
              <a:rPr lang="en-US" sz="2400" dirty="0" smtClean="0"/>
              <a:t> are put in place to allow for fluctuations that will allow the project to finish as originally planned. </a:t>
            </a:r>
          </a:p>
          <a:p>
            <a:pPr marL="633413" lvl="1" indent="-233363"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en-US" sz="2400" b="1" dirty="0" smtClean="0"/>
              <a:t>Contingency reserves</a:t>
            </a:r>
            <a:r>
              <a:rPr lang="en-US" sz="2400" dirty="0" smtClean="0"/>
              <a:t> are excess amounts of time, dollars, and resources etc. used if necessary in order for the project to finish as originally planned.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228C80-7D43-4B5B-95E5-A47D5F04E6F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C9C544A-5D42-4DE3-9C39-1F05448707A7}" type="datetime1">
              <a:rPr lang="en-US" smtClean="0"/>
              <a:pPr>
                <a:defRPr/>
              </a:pPr>
              <a:t>11/12/2014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 smtClean="0"/>
              <a:t>Copyright © 2010 Pearson Education, Inc. Publishing as Prentice Hall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2DA8800-2935-47A7-A910-CA1248B7009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D878312-D0E6-43D0-8AC4-EC6736E6B305}" type="datetime1">
              <a:rPr lang="en-US" smtClean="0"/>
              <a:pPr>
                <a:defRPr/>
              </a:pPr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Copyright © 2010 Pearson Education, Inc. Publishing as Prentice Hall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C7C9692-E688-43BC-A872-67F1ABD99BD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9C37D15-F20D-4350-9B8E-78B7EAAFD5D9}" type="datetime1">
              <a:rPr lang="en-US" smtClean="0"/>
              <a:pPr>
                <a:defRPr/>
              </a:pPr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Copyright © 2010 Pearson Education, Inc. Publishing as Prentice Hall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837B1EF-612D-492B-AEAD-87F8E127B9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Copyright © 2010 Pearson Education, Inc. Publishing as Prentice Hall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 8 - </a:t>
            </a:r>
            <a:fld id="{A47BABF4-E266-4B06-B3A0-2A3FB361FED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CAB17B8-504F-47B7-B138-067C542423F4}" type="datetime1">
              <a:rPr lang="en-US" smtClean="0"/>
              <a:pPr>
                <a:defRPr/>
              </a:pPr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Copyright © 2010 Pearson Education, Inc. Publishing as Prentice Hall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052E928-3CED-4AE3-80B9-0660E6D96A3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3092DD2-5A65-4964-8BFD-C448B6233532}" type="datetime1">
              <a:rPr lang="en-US" smtClean="0"/>
              <a:pPr>
                <a:defRPr/>
              </a:pPr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Copyright © 2010 Pearson Education, Inc. Publishing as Prentice Hall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EC8E3B0-0EA4-435C-B5FD-025B69D6D7F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F2676B8-8C84-476E-8A41-F3D190E7B402}" type="datetime1">
              <a:rPr lang="en-US" smtClean="0"/>
              <a:pPr>
                <a:defRPr/>
              </a:pPr>
              <a:t>11/12/2014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Copyright © 2010 Pearson Education, Inc. Publishing as Prentice Hall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AC7EC78-4239-45A1-B384-C8741A2DF1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3BC942F-E951-42AF-9FD6-5A5FCB9EE823}" type="datetime1">
              <a:rPr lang="en-US" smtClean="0"/>
              <a:pPr>
                <a:defRPr/>
              </a:pPr>
              <a:t>11/12/2014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Copyright © 2010 Pearson Education, Inc. Publishing as Prentice Hall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 8 - </a:t>
            </a:r>
            <a:fld id="{16390DCE-B2EF-4D8A-BA93-3D3EF253C2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F62B752-0404-4067-979F-3873AE5B5A02}" type="datetime1">
              <a:rPr lang="en-US" smtClean="0"/>
              <a:pPr>
                <a:defRPr/>
              </a:pPr>
              <a:t>11/12/2014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Copyright © 2010 Pearson Education, Inc. Publishing as Prentice Hall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B1E8044-0207-408D-90F9-D644F2D3FD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B435682C-07B4-480E-98D2-686173CD6BAA}" type="datetime1">
              <a:rPr lang="en-US" smtClean="0"/>
              <a:pPr>
                <a:defRPr/>
              </a:pPr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en-US" smtClean="0"/>
              <a:t>Copyright © 2010 Pearson Education, Inc. Publishing as Prentice Hall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08E8534-0B73-4C45-A320-CDD92BC94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D1E3B08-7B2A-461F-9EAE-ED27806CD3D2}" type="datetime1">
              <a:rPr lang="en-US" smtClean="0"/>
              <a:pPr>
                <a:defRPr/>
              </a:pPr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 smtClean="0"/>
              <a:t>Copyright © 2010 Pearson Education, Inc. Publishing as Prentice Hall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535BD54-3844-4CBB-955B-AC588BEBA9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11/12/2014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 smtClean="0"/>
              <a:t>Copyright © 2010 Pearson Education, Inc. Publishing as Prentice Hall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 smtClean="0"/>
              <a:t> 8 - </a:t>
            </a:r>
            <a:fld id="{F8813E3B-E802-485A-BB2F-69488F6EF0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dt="0"/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ctrTitle"/>
          </p:nvPr>
        </p:nvSpPr>
        <p:spPr>
          <a:xfrm>
            <a:off x="304800" y="1676400"/>
            <a:ext cx="8534400" cy="2689225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dirty="0" smtClean="0">
                <a:latin typeface="Arial" pitchFamily="34" charset="0"/>
              </a:rPr>
              <a:t/>
            </a:r>
            <a:br>
              <a:rPr lang="en-US" dirty="0" smtClean="0">
                <a:latin typeface="Arial" pitchFamily="34" charset="0"/>
              </a:rPr>
            </a:br>
            <a:r>
              <a:rPr lang="en-US" dirty="0" smtClean="0">
                <a:latin typeface="Arial" pitchFamily="34" charset="0"/>
              </a:rPr>
              <a:t>Chapter#8:</a:t>
            </a:r>
            <a:r>
              <a:rPr lang="en-US" dirty="0" smtClean="0">
                <a:solidFill>
                  <a:schemeClr val="tx1"/>
                </a:solidFill>
              </a:rPr>
              <a:t>Project Risk Management Planning</a:t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 smtClean="0">
              <a:latin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898989"/>
                </a:solidFill>
              </a:rPr>
              <a:t> 8 - </a:t>
            </a:r>
            <a:fld id="{687C01F2-572B-4070-B636-5E9053183DFE}" type="slidenum">
              <a:rPr lang="en-US" smtClean="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 eaLnBrk="1" hangingPunct="1">
              <a:lnSpc>
                <a:spcPct val="90000"/>
              </a:lnSpc>
            </a:pPr>
            <a:r>
              <a:rPr lang="en-US" dirty="0" smtClean="0"/>
              <a:t>The first step is to identify as many risks as possible for the upcoming project with the knowledge that you can never see them all</a:t>
            </a:r>
          </a:p>
          <a:p>
            <a:pPr algn="l" rtl="0"/>
            <a:r>
              <a:rPr lang="en-US" dirty="0" smtClean="0"/>
              <a:t>Risk identification is not a one time process; but should be a continuous process of team members and stakeholders looking for new issues that may affect the success of the project  Broad Organizational Categories</a:t>
            </a:r>
          </a:p>
          <a:p>
            <a:pPr lvl="1" algn="l" rtl="0"/>
            <a:r>
              <a:rPr lang="en-US" dirty="0" smtClean="0"/>
              <a:t>Analogy</a:t>
            </a:r>
          </a:p>
          <a:p>
            <a:pPr lvl="1" algn="l" rtl="0"/>
            <a:r>
              <a:rPr lang="en-US" dirty="0" smtClean="0"/>
              <a:t>Brainstorming</a:t>
            </a:r>
          </a:p>
          <a:p>
            <a:pPr lvl="1" algn="l" rtl="0"/>
            <a:r>
              <a:rPr lang="en-US" dirty="0" smtClean="0"/>
              <a:t>Interviews</a:t>
            </a:r>
          </a:p>
          <a:p>
            <a:pPr lvl="1" algn="l" rtl="0"/>
            <a:r>
              <a:rPr lang="en-US" dirty="0" smtClean="0"/>
              <a:t>Delphi Technique</a:t>
            </a:r>
          </a:p>
          <a:p>
            <a:pPr lvl="1" algn="l" rtl="0"/>
            <a:r>
              <a:rPr lang="en-US" dirty="0" smtClean="0"/>
              <a:t>SWOT Analysis</a:t>
            </a:r>
          </a:p>
          <a:p>
            <a:pPr algn="l" rtl="0" eaLnBrk="1" hangingPunct="1"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3072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27DA6F9D-8643-4320-82E0-FCEF4D82B43C}" type="slidenum">
              <a:rPr lang="en-US"/>
              <a:pPr/>
              <a:t>10</a:t>
            </a:fld>
            <a:endParaRPr lang="en-US"/>
          </a:p>
        </p:txBody>
      </p:sp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Risk Identification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6AC0DDFE-FA14-4C43-B77C-377A30644496}" type="slidenum">
              <a:rPr lang="en-US"/>
              <a:pPr/>
              <a:t>11</a:t>
            </a:fld>
            <a:endParaRPr lang="en-US"/>
          </a:p>
        </p:txBody>
      </p:sp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Where to Look for Risks?</a:t>
            </a:r>
          </a:p>
        </p:txBody>
      </p:sp>
      <p:graphicFrame>
        <p:nvGraphicFramePr>
          <p:cNvPr id="1026" name="Object 1024"/>
          <p:cNvGraphicFramePr>
            <a:graphicFrameLocks noChangeAspect="1"/>
          </p:cNvGraphicFramePr>
          <p:nvPr/>
        </p:nvGraphicFramePr>
        <p:xfrm>
          <a:off x="0" y="1143000"/>
          <a:ext cx="8915400" cy="541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ocument" r:id="rId3" imgW="5630040" imgH="3275280" progId="Word.Document.8">
                  <p:embed/>
                </p:oleObj>
              </mc:Choice>
              <mc:Fallback>
                <p:oleObj name="Document" r:id="rId3" imgW="5630040" imgH="3275280" progId="Word.Document.8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143000"/>
                        <a:ext cx="8915400" cy="541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/>
              <a:t>People (human resources)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/>
              <a:t>Technology (changes)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/>
              <a:t>Quality and performance issues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/>
              <a:t>Customers 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/>
              <a:t>Vendors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/>
              <a:t>Management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/>
              <a:t>Funding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/>
              <a:t>Political Issues or Legal Issues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/>
              <a:t>Market Forces</a:t>
            </a:r>
          </a:p>
        </p:txBody>
      </p:sp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CCADAB3B-86A0-4A63-A738-F9C528BD6B91}" type="slidenum">
              <a:rPr lang="en-US"/>
              <a:pPr/>
              <a:t>12</a:t>
            </a:fld>
            <a:endParaRPr lang="en-US"/>
          </a:p>
        </p:txBody>
      </p:sp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Broad Categories of Risk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 eaLnBrk="1" hangingPunct="1"/>
            <a:endParaRPr lang="en-US" dirty="0" smtClean="0"/>
          </a:p>
          <a:p>
            <a:pPr algn="l" rtl="0"/>
            <a:r>
              <a:rPr lang="en-US" b="1" dirty="0" smtClean="0"/>
              <a:t>Analogy</a:t>
            </a:r>
          </a:p>
          <a:p>
            <a:pPr lvl="1" algn="l" rtl="0"/>
            <a:r>
              <a:rPr lang="en-US" dirty="0" smtClean="0"/>
              <a:t>Uses information from past similar projects or the experience of team members to look for risks</a:t>
            </a:r>
          </a:p>
          <a:p>
            <a:pPr lvl="1" algn="l" rtl="0"/>
            <a:r>
              <a:rPr lang="en-US" dirty="0" smtClean="0"/>
              <a:t>Previous projects must be up to date!</a:t>
            </a:r>
          </a:p>
          <a:p>
            <a:pPr algn="l" rtl="0" eaLnBrk="1" hangingPunct="1"/>
            <a:endParaRPr lang="en-US" dirty="0" smtClean="0"/>
          </a:p>
          <a:p>
            <a:pPr marL="365760" lvl="1" indent="-256032" algn="l" rtl="0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b="1" dirty="0" smtClean="0"/>
              <a:t>Delphi Technique</a:t>
            </a:r>
          </a:p>
          <a:p>
            <a:pPr lvl="1" algn="l" rtl="0"/>
            <a:r>
              <a:rPr lang="en-US" sz="2400" dirty="0" smtClean="0"/>
              <a:t>Using this technique the participants are unknown to each other so ideas can be generated without fear of ridicule </a:t>
            </a:r>
          </a:p>
          <a:p>
            <a:pPr algn="l" rtl="0" eaLnBrk="1" hangingPunct="1"/>
            <a:endParaRPr lang="en-US" dirty="0" smtClean="0"/>
          </a:p>
          <a:p>
            <a:pPr algn="l" rtl="0"/>
            <a:r>
              <a:rPr lang="en-US" sz="2400" b="1" dirty="0" smtClean="0"/>
              <a:t>Brainstorming </a:t>
            </a:r>
          </a:p>
          <a:p>
            <a:pPr lvl="1" algn="l" rtl="0"/>
            <a:r>
              <a:rPr lang="en-US" sz="2000" b="1" dirty="0" smtClean="0"/>
              <a:t>It </a:t>
            </a:r>
            <a:r>
              <a:rPr lang="en-US" sz="2000" dirty="0" smtClean="0"/>
              <a:t>is a non-structured or semi-structured method of eliciting ideas from a group with the goal of generating a complete list of ideas</a:t>
            </a:r>
          </a:p>
          <a:p>
            <a:pPr algn="l" rtl="0" eaLnBrk="1" hangingPunct="1"/>
            <a:endParaRPr lang="en-US" dirty="0" smtClean="0"/>
          </a:p>
        </p:txBody>
      </p:sp>
      <p:sp>
        <p:nvSpPr>
          <p:cNvPr id="3379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E186C248-2A61-47F4-B815-E97EDE58C867}" type="slidenum">
              <a:rPr lang="en-US"/>
              <a:pPr/>
              <a:t>13</a:t>
            </a:fld>
            <a:endParaRPr lang="en-US"/>
          </a:p>
        </p:txBody>
      </p:sp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Identification methods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24400"/>
          </a:xfrm>
        </p:spPr>
        <p:txBody>
          <a:bodyPr>
            <a:normAutofit/>
          </a:bodyPr>
          <a:lstStyle/>
          <a:p>
            <a:pPr algn="l" rtl="0" eaLnBrk="1" hangingPunct="1">
              <a:lnSpc>
                <a:spcPct val="90000"/>
              </a:lnSpc>
            </a:pPr>
            <a:r>
              <a:rPr lang="en-US" sz="2700" dirty="0" smtClean="0"/>
              <a:t>Post-it note</a:t>
            </a:r>
          </a:p>
          <a:p>
            <a:pPr lvl="1" algn="l" rtl="0">
              <a:lnSpc>
                <a:spcPct val="90000"/>
              </a:lnSpc>
            </a:pPr>
            <a:r>
              <a:rPr lang="en-US" sz="2300" dirty="0" smtClean="0"/>
              <a:t>During a short time interval such as five minutes, have each participant write down on post-it notes as many ideas as they can think of putting one idea per post-it</a:t>
            </a:r>
          </a:p>
          <a:p>
            <a:pPr lvl="1" algn="l" rtl="0">
              <a:lnSpc>
                <a:spcPct val="90000"/>
              </a:lnSpc>
            </a:pPr>
            <a:endParaRPr lang="en-US" sz="2300" dirty="0" smtClean="0"/>
          </a:p>
          <a:p>
            <a:pPr lvl="1" algn="l" rtl="0">
              <a:lnSpc>
                <a:spcPct val="90000"/>
              </a:lnSpc>
            </a:pPr>
            <a:r>
              <a:rPr lang="en-US" sz="2300" dirty="0" smtClean="0"/>
              <a:t>Participants then hand their notes to the moderators who stick them on a chalk or white board. duplicate ideas are stuck on top of each other to reduce the number of entries. A list of ideas is then quickly generated and the team discusses the merits of each</a:t>
            </a:r>
          </a:p>
          <a:p>
            <a:pPr lvl="1" algn="l" rtl="0">
              <a:lnSpc>
                <a:spcPct val="90000"/>
              </a:lnSpc>
            </a:pPr>
            <a:endParaRPr lang="en-US" sz="2300" dirty="0" smtClean="0"/>
          </a:p>
          <a:p>
            <a:pPr lvl="1" algn="l" rtl="0">
              <a:lnSpc>
                <a:spcPct val="90000"/>
              </a:lnSpc>
            </a:pPr>
            <a:r>
              <a:rPr lang="en-US" sz="2300" dirty="0" smtClean="0"/>
              <a:t>Ideas which have close to zero probability of occurring or zero impact to the project are removed from the board</a:t>
            </a:r>
          </a:p>
        </p:txBody>
      </p:sp>
      <p:sp>
        <p:nvSpPr>
          <p:cNvPr id="3686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669AFB24-48E2-4F39-9858-7F49E64EA468}" type="slidenum">
              <a:rPr lang="en-US"/>
              <a:pPr/>
              <a:t>14</a:t>
            </a:fld>
            <a:endParaRPr lang="en-US"/>
          </a:p>
        </p:txBody>
      </p:sp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Identification methods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72000"/>
          </a:xfrm>
        </p:spPr>
        <p:txBody>
          <a:bodyPr/>
          <a:lstStyle/>
          <a:p>
            <a:pPr algn="l" rtl="0" eaLnBrk="1" hangingPunct="1"/>
            <a:r>
              <a:rPr lang="en-US" dirty="0" smtClean="0"/>
              <a:t>The ideas that remain must then be rated for likelihood and impact. A large matrix is drawn on the board similar to the </a:t>
            </a:r>
            <a:r>
              <a:rPr lang="en-US" b="1" i="1" u="sng" dirty="0" smtClean="0"/>
              <a:t>probability and impact matrix </a:t>
            </a:r>
            <a:r>
              <a:rPr lang="en-US" dirty="0" smtClean="0"/>
              <a:t>(Figure 8-2). The post-it notes can then be moved around inside the matrix until the team agrees on each placement</a:t>
            </a:r>
          </a:p>
          <a:p>
            <a:pPr algn="l" rtl="0" eaLnBrk="1" hangingPunct="1">
              <a:buNone/>
            </a:pPr>
            <a:endParaRPr lang="en-US" dirty="0" smtClean="0"/>
          </a:p>
          <a:p>
            <a:pPr algn="l" rtl="0" eaLnBrk="1" hangingPunct="1"/>
            <a:r>
              <a:rPr lang="en-US" dirty="0" smtClean="0"/>
              <a:t>Finally, generate the start of the </a:t>
            </a:r>
            <a:r>
              <a:rPr lang="en-US" b="1" i="1" u="sng" dirty="0" smtClean="0"/>
              <a:t>risk register </a:t>
            </a:r>
            <a:r>
              <a:rPr lang="en-US" dirty="0" smtClean="0"/>
              <a:t>(figure 8-1) from the remaining post-it notes</a:t>
            </a:r>
          </a:p>
        </p:txBody>
      </p:sp>
      <p:sp>
        <p:nvSpPr>
          <p:cNvPr id="3789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1015E782-BCE8-46ED-9C5C-0C514D43EF8F}" type="slidenum">
              <a:rPr lang="en-US"/>
              <a:pPr/>
              <a:t>15</a:t>
            </a:fld>
            <a:endParaRPr lang="en-US"/>
          </a:p>
        </p:txBody>
      </p:sp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Post-it Notes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244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spcBef>
                <a:spcPct val="100000"/>
              </a:spcBef>
            </a:pPr>
            <a:r>
              <a:rPr lang="en-US" dirty="0" smtClean="0"/>
              <a:t>The project leader and other key members of the team with interview skills, conduct personal one-on-one discussions with key stakeholders</a:t>
            </a:r>
          </a:p>
          <a:p>
            <a:pPr algn="l" rtl="0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dirty="0" smtClean="0"/>
              <a:t>The crucial aspect to successful interviewing is to make sure the stakeholders feel comfortable sharing ideas with the interviewer</a:t>
            </a:r>
          </a:p>
          <a:p>
            <a:pPr algn="l" rtl="0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dirty="0" smtClean="0"/>
              <a:t>The success of this technique is heavily dependent on the skills of the interviewer</a:t>
            </a:r>
          </a:p>
        </p:txBody>
      </p:sp>
      <p:sp>
        <p:nvSpPr>
          <p:cNvPr id="3891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50691F0B-2682-404C-A815-AC736C3473EB}" type="slidenum">
              <a:rPr lang="en-US"/>
              <a:pPr/>
              <a:t>16</a:t>
            </a:fld>
            <a:endParaRPr lang="en-US"/>
          </a:p>
        </p:txBody>
      </p:sp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Interviewing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E86BC28A-905C-4C4F-9CD5-40C7D10EC78C}" type="slidenum">
              <a:rPr lang="en-US"/>
              <a:pPr/>
              <a:t>17</a:t>
            </a:fld>
            <a:endParaRPr lang="en-US"/>
          </a:p>
        </p:txBody>
      </p:sp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Risk Register</a:t>
            </a:r>
          </a:p>
        </p:txBody>
      </p:sp>
      <p:pic>
        <p:nvPicPr>
          <p:cNvPr id="4198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0613" y="1600200"/>
            <a:ext cx="7099300" cy="264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724400"/>
          </a:xfrm>
        </p:spPr>
        <p:txBody>
          <a:bodyPr>
            <a:normAutofit fontScale="92500" lnSpcReduction="10000"/>
          </a:bodyPr>
          <a:lstStyle/>
          <a:p>
            <a:pPr algn="l" rtl="0" eaLnBrk="1" hangingPunct="1">
              <a:spcBef>
                <a:spcPct val="0"/>
              </a:spcBef>
            </a:pPr>
            <a:r>
              <a:rPr lang="en-US" sz="2900" dirty="0" smtClean="0"/>
              <a:t>Risk – name of the risk along with short description.  Some like to include a numbering scheme to make it easier to reference</a:t>
            </a:r>
          </a:p>
          <a:p>
            <a:pPr algn="l" rtl="0" eaLnBrk="1" hangingPunct="1">
              <a:spcBef>
                <a:spcPct val="0"/>
              </a:spcBef>
              <a:buNone/>
            </a:pPr>
            <a:endParaRPr lang="en-US" sz="2900" dirty="0" smtClean="0"/>
          </a:p>
          <a:p>
            <a:pPr algn="l" rtl="0" eaLnBrk="1" hangingPunct="1">
              <a:spcBef>
                <a:spcPct val="0"/>
              </a:spcBef>
            </a:pPr>
            <a:r>
              <a:rPr lang="en-US" sz="2900" dirty="0" smtClean="0"/>
              <a:t>Trigger event – explanation of the event or events that signal to the person monitoring that this risk is about to happen or has happened; looking at the root cause of the risk</a:t>
            </a:r>
          </a:p>
          <a:p>
            <a:pPr algn="l" rtl="0" eaLnBrk="1" hangingPunct="1">
              <a:spcBef>
                <a:spcPct val="0"/>
              </a:spcBef>
              <a:buNone/>
            </a:pPr>
            <a:endParaRPr lang="en-US" sz="2900" dirty="0" smtClean="0"/>
          </a:p>
          <a:p>
            <a:pPr algn="l" rtl="0" eaLnBrk="1" hangingPunct="1">
              <a:spcBef>
                <a:spcPct val="0"/>
              </a:spcBef>
            </a:pPr>
            <a:r>
              <a:rPr lang="en-US" sz="2900" dirty="0" smtClean="0"/>
              <a:t>Responsible – name of the person (preferred) or group/department responsible for monitoring the risk and executing mitigation activities</a:t>
            </a:r>
          </a:p>
        </p:txBody>
      </p:sp>
      <p:sp>
        <p:nvSpPr>
          <p:cNvPr id="4301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28C614F7-7B43-4A68-9C3A-1DC14CC9F719}" type="slidenum">
              <a:rPr lang="en-US"/>
              <a:pPr/>
              <a:t>18</a:t>
            </a:fld>
            <a:endParaRPr lang="en-US"/>
          </a:p>
        </p:txBody>
      </p:sp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Risk Register Contents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24400"/>
          </a:xfrm>
        </p:spPr>
        <p:txBody>
          <a:bodyPr/>
          <a:lstStyle/>
          <a:p>
            <a:pPr algn="l" rtl="0" eaLnBrk="1" hangingPunct="1">
              <a:spcBef>
                <a:spcPct val="0"/>
              </a:spcBef>
            </a:pPr>
            <a:r>
              <a:rPr lang="en-US" dirty="0" smtClean="0"/>
              <a:t>Consequence – explanation of the impact to the project if the risk occurs</a:t>
            </a:r>
          </a:p>
          <a:p>
            <a:pPr algn="l" rtl="0" eaLnBrk="1" hangingPunct="1">
              <a:spcBef>
                <a:spcPct val="0"/>
              </a:spcBef>
              <a:buNone/>
            </a:pPr>
            <a:endParaRPr lang="en-US" dirty="0" smtClean="0"/>
          </a:p>
          <a:p>
            <a:pPr algn="l" rtl="0" eaLnBrk="1" hangingPunct="1">
              <a:spcBef>
                <a:spcPct val="0"/>
              </a:spcBef>
            </a:pPr>
            <a:r>
              <a:rPr lang="en-US" dirty="0" smtClean="0"/>
              <a:t>Probability – an estimation of the likelihood the risk will materialize and affect the project. The probability is often a qualitative rating (low, medium, high) or could be a more quantitative number</a:t>
            </a:r>
          </a:p>
          <a:p>
            <a:pPr algn="l" rtl="0" eaLnBrk="1" hangingPunct="1">
              <a:spcBef>
                <a:spcPct val="0"/>
              </a:spcBef>
              <a:buNone/>
            </a:pPr>
            <a:endParaRPr lang="en-US" dirty="0" smtClean="0"/>
          </a:p>
          <a:p>
            <a:pPr algn="l" rtl="0" eaLnBrk="1" hangingPunct="1">
              <a:spcBef>
                <a:spcPct val="0"/>
              </a:spcBef>
            </a:pPr>
            <a:r>
              <a:rPr lang="en-US" dirty="0" smtClean="0"/>
              <a:t>Mitigation – explanation of the strategy being used to lesson the chances the risk will occur</a:t>
            </a:r>
          </a:p>
        </p:txBody>
      </p:sp>
      <p:sp>
        <p:nvSpPr>
          <p:cNvPr id="4403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9F704E75-B292-4F8E-AB72-C3DD776E1287}" type="slidenum">
              <a:rPr lang="en-US"/>
              <a:pPr/>
              <a:t>19</a:t>
            </a:fld>
            <a:endParaRPr lang="en-US"/>
          </a:p>
        </p:txBody>
      </p:sp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Risk Register Contents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dirty="0" smtClean="0"/>
              <a:t>Define and recognize risk</a:t>
            </a:r>
          </a:p>
          <a:p>
            <a:pPr algn="l" rtl="0" eaLnBrk="1" hangingPunct="1"/>
            <a:r>
              <a:rPr lang="en-US" dirty="0" smtClean="0"/>
              <a:t>Define the contents of a risk management plan</a:t>
            </a:r>
          </a:p>
          <a:p>
            <a:pPr algn="l" rtl="0" eaLnBrk="1" hangingPunct="1"/>
            <a:r>
              <a:rPr lang="en-US" dirty="0" smtClean="0"/>
              <a:t>Conduct a risk identification and prioritization process</a:t>
            </a:r>
          </a:p>
          <a:p>
            <a:pPr algn="l" rtl="0" eaLnBrk="1" hangingPunct="1"/>
            <a:r>
              <a:rPr lang="en-US" dirty="0" smtClean="0"/>
              <a:t>Define the correct risk response strategy for the organization</a:t>
            </a:r>
          </a:p>
        </p:txBody>
      </p:sp>
      <p:sp>
        <p:nvSpPr>
          <p:cNvPr id="1536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ED57F8A9-0129-43EE-B386-A03C557CA6CB}" type="slidenum">
              <a:rPr lang="en-US"/>
              <a:pPr/>
              <a:t>2</a:t>
            </a:fld>
            <a:endParaRPr lang="en-US"/>
          </a:p>
        </p:txBody>
      </p:sp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algn="l" rtl="0" eaLnBrk="1" hangingPunct="1"/>
            <a:r>
              <a:rPr lang="en-US" dirty="0" smtClean="0"/>
              <a:t>Subjective methods for qualifying each risk for impact and probability of occurrence</a:t>
            </a:r>
          </a:p>
          <a:p>
            <a:pPr algn="l" rtl="0" eaLnBrk="1" hangingPunct="1">
              <a:buNone/>
            </a:pPr>
            <a:endParaRPr lang="en-US" dirty="0" smtClean="0"/>
          </a:p>
          <a:p>
            <a:pPr algn="l" rtl="0" eaLnBrk="1" hangingPunct="1"/>
            <a:r>
              <a:rPr lang="en-US" dirty="0" smtClean="0"/>
              <a:t>This usually involves a method which can be done quickly in a short period of time with little resources </a:t>
            </a:r>
          </a:p>
          <a:p>
            <a:pPr algn="l" rtl="0" eaLnBrk="1" hangingPunct="1"/>
            <a:r>
              <a:rPr lang="en-US" dirty="0" smtClean="0"/>
              <a:t>Risk qualitative tools and techniques include</a:t>
            </a:r>
          </a:p>
          <a:p>
            <a:pPr lvl="1" algn="l" rtl="0" eaLnBrk="1" hangingPunct="1"/>
            <a:r>
              <a:rPr lang="en-US" dirty="0" smtClean="0"/>
              <a:t>Interviews with Subject Matter Experts </a:t>
            </a:r>
          </a:p>
          <a:p>
            <a:pPr lvl="1" algn="l" rtl="0" eaLnBrk="1" hangingPunct="1"/>
            <a:r>
              <a:rPr lang="en-US" dirty="0" smtClean="0"/>
              <a:t>Probability/Impact matrix</a:t>
            </a:r>
          </a:p>
        </p:txBody>
      </p:sp>
      <p:sp>
        <p:nvSpPr>
          <p:cNvPr id="4506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84C16BC4-68C1-4E54-A7FC-7C96B0AF0045}" type="slidenum">
              <a:rPr lang="en-US"/>
              <a:pPr/>
              <a:t>20</a:t>
            </a:fld>
            <a:endParaRPr lang="en-US"/>
          </a:p>
        </p:txBody>
      </p:sp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Qualitative Risk Analysis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dirty="0" smtClean="0"/>
              <a:t>The probability and impact matrix aids the project team in prioritizing which risks need more attention based on either their </a:t>
            </a:r>
            <a:r>
              <a:rPr lang="en-US" u="sng" dirty="0" smtClean="0"/>
              <a:t>probability</a:t>
            </a:r>
            <a:r>
              <a:rPr lang="en-US" dirty="0" smtClean="0"/>
              <a:t> of occurring or the size of the </a:t>
            </a:r>
            <a:r>
              <a:rPr lang="en-US" u="sng" dirty="0" smtClean="0"/>
              <a:t>impact</a:t>
            </a:r>
            <a:r>
              <a:rPr lang="en-US" dirty="0" smtClean="0"/>
              <a:t> to the project or both</a:t>
            </a:r>
          </a:p>
        </p:txBody>
      </p:sp>
      <p:sp>
        <p:nvSpPr>
          <p:cNvPr id="4710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F1D6E73C-11B8-4DBF-AE97-1D66F2F95678}" type="slidenum">
              <a:rPr lang="en-US"/>
              <a:pPr/>
              <a:t>21</a:t>
            </a:fld>
            <a:endParaRPr lang="en-US"/>
          </a:p>
        </p:txBody>
      </p:sp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Probability/Impact Matrix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8 - </a:t>
            </a:r>
            <a:fld id="{A47BABF4-E266-4B06-B3A0-2A3FB361FED0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788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599" y="228600"/>
            <a:ext cx="5819775" cy="606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2010 Pearson Education, Inc. Publishing as Prentice Hall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8 - </a:t>
            </a:r>
            <a:fld id="{A47BABF4-E266-4B06-B3A0-2A3FB361FED0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0"/>
            <a:ext cx="6400800" cy="651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5B9F6F85-FF26-494A-B2FA-9E45DB87E4F2}" type="slidenum">
              <a:rPr lang="en-US"/>
              <a:pPr/>
              <a:t>24</a:t>
            </a:fld>
            <a:endParaRPr lang="en-US"/>
          </a:p>
        </p:txBody>
      </p:sp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Probability and Impact Matrix</a:t>
            </a:r>
          </a:p>
        </p:txBody>
      </p:sp>
      <p:pic>
        <p:nvPicPr>
          <p:cNvPr id="4813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828800"/>
            <a:ext cx="797877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29200"/>
          </a:xfrm>
        </p:spPr>
        <p:txBody>
          <a:bodyPr>
            <a:normAutofit lnSpcReduction="10000"/>
          </a:bodyPr>
          <a:lstStyle/>
          <a:p>
            <a:pPr marL="339725" indent="-339725" algn="l" rtl="0" eaLnBrk="1" hangingPunct="1"/>
            <a:r>
              <a:rPr lang="en-US" sz="3000" dirty="0" smtClean="0"/>
              <a:t>The columns represent the degree of impact to the project’s scope, time, cost, and quality goals</a:t>
            </a:r>
          </a:p>
          <a:p>
            <a:pPr marL="339725" indent="-339725" algn="l" rtl="0" eaLnBrk="1" hangingPunct="1">
              <a:buNone/>
            </a:pPr>
            <a:endParaRPr lang="en-US" sz="3000" dirty="0" smtClean="0"/>
          </a:p>
          <a:p>
            <a:pPr marL="339725" indent="-339725" algn="l" rtl="0" eaLnBrk="1" hangingPunct="1"/>
            <a:r>
              <a:rPr lang="en-US" sz="3000" dirty="0" smtClean="0"/>
              <a:t>This example using a five level scale: </a:t>
            </a:r>
            <a:r>
              <a:rPr lang="en-US" sz="3000" dirty="0" smtClean="0">
                <a:solidFill>
                  <a:srgbClr val="FF0000"/>
                </a:solidFill>
              </a:rPr>
              <a:t>zero to low </a:t>
            </a:r>
            <a:r>
              <a:rPr lang="en-US" sz="3000" dirty="0" smtClean="0"/>
              <a:t>impact, </a:t>
            </a:r>
            <a:r>
              <a:rPr lang="en-US" sz="3000" dirty="0" smtClean="0">
                <a:solidFill>
                  <a:srgbClr val="FF0000"/>
                </a:solidFill>
              </a:rPr>
              <a:t>low to medium</a:t>
            </a:r>
            <a:r>
              <a:rPr lang="en-US" sz="3000" dirty="0" smtClean="0"/>
              <a:t>, </a:t>
            </a:r>
            <a:r>
              <a:rPr lang="en-US" sz="3000" dirty="0" smtClean="0">
                <a:solidFill>
                  <a:srgbClr val="FF0000"/>
                </a:solidFill>
              </a:rPr>
              <a:t>medium</a:t>
            </a:r>
            <a:r>
              <a:rPr lang="en-US" sz="3000" dirty="0" smtClean="0"/>
              <a:t>, </a:t>
            </a:r>
            <a:r>
              <a:rPr lang="en-US" sz="3000" dirty="0" smtClean="0">
                <a:solidFill>
                  <a:srgbClr val="FF0000"/>
                </a:solidFill>
              </a:rPr>
              <a:t>medium to high</a:t>
            </a:r>
            <a:r>
              <a:rPr lang="en-US" sz="3000" dirty="0" smtClean="0"/>
              <a:t>, and </a:t>
            </a:r>
            <a:r>
              <a:rPr lang="en-US" sz="3000" dirty="0" smtClean="0">
                <a:solidFill>
                  <a:srgbClr val="FF0000"/>
                </a:solidFill>
              </a:rPr>
              <a:t>high impact</a:t>
            </a:r>
            <a:r>
              <a:rPr lang="en-US" sz="3000" dirty="0" smtClean="0"/>
              <a:t>. The scores are determined by subject matter experts and historical data</a:t>
            </a:r>
          </a:p>
          <a:p>
            <a:pPr marL="339725" indent="-339725" algn="l" rtl="0" eaLnBrk="1" hangingPunct="1">
              <a:buNone/>
            </a:pPr>
            <a:endParaRPr lang="en-US" sz="3000" dirty="0" smtClean="0"/>
          </a:p>
          <a:p>
            <a:pPr marL="339725" indent="-339725" algn="l" rtl="0" eaLnBrk="1" hangingPunct="1"/>
            <a:r>
              <a:rPr lang="en-US" sz="3000" dirty="0" smtClean="0"/>
              <a:t>The next step determine the probability that a risk will materialize again using expert judgment and historical data</a:t>
            </a:r>
          </a:p>
        </p:txBody>
      </p:sp>
      <p:sp>
        <p:nvSpPr>
          <p:cNvPr id="4915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9D488C4B-0AD5-4DC1-922B-CDD0C08B2173}" type="slidenum">
              <a:rPr lang="en-US"/>
              <a:pPr/>
              <a:t>25</a:t>
            </a:fld>
            <a:endParaRPr lang="en-US"/>
          </a:p>
        </p:txBody>
      </p:sp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Probability/Impact Matrix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3FDCC919-0E21-4A62-83EF-2A1E717FE44C}" type="slidenum">
              <a:rPr lang="en-US"/>
              <a:pPr/>
              <a:t>26</a:t>
            </a:fld>
            <a:endParaRPr lang="en-US"/>
          </a:p>
        </p:txBody>
      </p:sp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Risk Rating Scores</a:t>
            </a:r>
          </a:p>
        </p:txBody>
      </p:sp>
      <p:pic>
        <p:nvPicPr>
          <p:cNvPr id="5018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9800" y="1600200"/>
            <a:ext cx="7324725" cy="307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24400"/>
          </a:xfrm>
        </p:spPr>
        <p:txBody>
          <a:bodyPr rtlCol="0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/>
              <a:t>Much like qualitative risk analysis, quantitative risk analysis attempts to estimate the impact a risk may have on a project as well as the probability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endParaRPr lang="en-US" dirty="0" smtClean="0"/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dirty="0" smtClean="0"/>
              <a:t>The key difference between the two is that quantitative analysis is based on </a:t>
            </a:r>
            <a:r>
              <a:rPr lang="en-US" u="sng" dirty="0" smtClean="0"/>
              <a:t>mathematical</a:t>
            </a:r>
            <a:r>
              <a:rPr lang="en-US" dirty="0" smtClean="0"/>
              <a:t> or </a:t>
            </a:r>
            <a:r>
              <a:rPr lang="en-US" u="sng" dirty="0" smtClean="0"/>
              <a:t>statistical</a:t>
            </a:r>
            <a:r>
              <a:rPr lang="en-US" dirty="0" smtClean="0"/>
              <a:t> techniques to model the behavior of a particular risk</a:t>
            </a:r>
          </a:p>
          <a:p>
            <a:pPr algn="l" rtl="0" eaLnBrk="1" fontAlgn="auto" hangingPunct="1">
              <a:spcAft>
                <a:spcPts val="0"/>
              </a:spcAft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222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84BF18ED-07CA-416B-9608-F2EFC4C89927}" type="slidenum">
              <a:rPr lang="en-US"/>
              <a:pPr/>
              <a:t>27</a:t>
            </a:fld>
            <a:endParaRPr lang="en-US"/>
          </a:p>
        </p:txBody>
      </p:sp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Quantitative Risk Analysis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dirty="0" smtClean="0"/>
              <a:t>Decision trees with expected monetary value analysis</a:t>
            </a:r>
          </a:p>
          <a:p>
            <a:pPr algn="l" rtl="0" eaLnBrk="1" hangingPunct="1"/>
            <a:r>
              <a:rPr lang="en-US" dirty="0" smtClean="0"/>
              <a:t>Simulation (Monte Carlo)</a:t>
            </a:r>
          </a:p>
        </p:txBody>
      </p:sp>
      <p:sp>
        <p:nvSpPr>
          <p:cNvPr id="5325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D764E9CE-FDDE-4864-B763-C33B344D0953}" type="slidenum">
              <a:rPr lang="en-US"/>
              <a:pPr/>
              <a:t>28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Quantitative Risk Analysis Techniques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72000"/>
          </a:xfrm>
        </p:spPr>
        <p:txBody>
          <a:bodyPr>
            <a:normAutofit/>
          </a:bodyPr>
          <a:lstStyle/>
          <a:p>
            <a:pPr algn="l" rtl="0" eaLnBrk="1" hangingPunct="1">
              <a:buNone/>
            </a:pPr>
            <a:endParaRPr lang="en-US" sz="2900" dirty="0" smtClean="0"/>
          </a:p>
          <a:p>
            <a:pPr algn="l" rtl="0" eaLnBrk="1" hangingPunct="1"/>
            <a:r>
              <a:rPr lang="en-US" sz="2900" dirty="0" smtClean="0"/>
              <a:t>The EMV analysis technique is a statistical concept that calculates the average outcome when dealing with unknown future scenarios</a:t>
            </a:r>
            <a:r>
              <a:rPr lang="en-US" sz="3000" dirty="0" smtClean="0"/>
              <a:t> </a:t>
            </a:r>
          </a:p>
        </p:txBody>
      </p:sp>
      <p:sp>
        <p:nvSpPr>
          <p:cNvPr id="5427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447CA877-53B6-45E9-B4B7-E1EE25646D3A}" type="slidenum">
              <a:rPr lang="en-US"/>
              <a:pPr/>
              <a:t>29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Decision Trees and Expected Monetary Value (EMV)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882900"/>
            <a:ext cx="7108825" cy="397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 rtl="0" eaLnBrk="1" hangingPunct="1"/>
            <a:r>
              <a:rPr lang="en-US" dirty="0" smtClean="0"/>
              <a:t>Every IT project regardless of size, complexity, location, or organization contains some measure of risk</a:t>
            </a:r>
          </a:p>
          <a:p>
            <a:pPr algn="l" rtl="0" eaLnBrk="1" hangingPunct="1">
              <a:buNone/>
            </a:pPr>
            <a:endParaRPr lang="en-US" dirty="0" smtClean="0"/>
          </a:p>
          <a:p>
            <a:pPr algn="l" rtl="0" eaLnBrk="1" hangingPunct="1"/>
            <a:r>
              <a:rPr lang="en-US" dirty="0" smtClean="0"/>
              <a:t>Aid the project team in assessing the impact a negative event will have on the project and how likely (generally expressed as a percentage or qualitative term) is the event to occur</a:t>
            </a:r>
          </a:p>
          <a:p>
            <a:pPr algn="l" rtl="0" eaLnBrk="1" hangingPunct="1">
              <a:buNone/>
            </a:pPr>
            <a:endParaRPr lang="en-US" dirty="0" smtClean="0"/>
          </a:p>
          <a:p>
            <a:pPr algn="l" rtl="0">
              <a:lnSpc>
                <a:spcPct val="90000"/>
              </a:lnSpc>
            </a:pPr>
            <a:r>
              <a:rPr lang="en-US" b="1" dirty="0" smtClean="0"/>
              <a:t>The PM’s objective: </a:t>
            </a:r>
            <a:r>
              <a:rPr lang="en-US" dirty="0" smtClean="0"/>
              <a:t>is not the removal of all risk, this simply can’t be done, but </a:t>
            </a:r>
            <a:r>
              <a:rPr lang="en-US" b="1" dirty="0" smtClean="0"/>
              <a:t>to identify and manage risks to the benefit of the project</a:t>
            </a:r>
          </a:p>
          <a:p>
            <a:pPr algn="l" rtl="0">
              <a:lnSpc>
                <a:spcPct val="90000"/>
              </a:lnSpc>
              <a:buNone/>
            </a:pPr>
            <a:endParaRPr lang="en-US" b="1" dirty="0" smtClean="0"/>
          </a:p>
          <a:p>
            <a:pPr algn="l" rtl="0">
              <a:lnSpc>
                <a:spcPct val="90000"/>
              </a:lnSpc>
            </a:pPr>
            <a:r>
              <a:rPr lang="en-US" dirty="0" smtClean="0"/>
              <a:t>Risks on a project can be a good thing if managed appropriately</a:t>
            </a:r>
          </a:p>
          <a:p>
            <a:pPr algn="l" rtl="0">
              <a:lnSpc>
                <a:spcPct val="90000"/>
              </a:lnSpc>
              <a:buNone/>
            </a:pPr>
            <a:endParaRPr lang="en-US" dirty="0" smtClean="0"/>
          </a:p>
          <a:p>
            <a:pPr algn="l" rtl="0"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i="1" dirty="0" smtClean="0"/>
              <a:t>main objectives </a:t>
            </a:r>
            <a:r>
              <a:rPr lang="en-US" dirty="0" smtClean="0"/>
              <a:t>of risk management are to </a:t>
            </a:r>
            <a:r>
              <a:rPr lang="en-US" b="1" dirty="0" smtClean="0"/>
              <a:t>increase the probability and impact of positive outcomes </a:t>
            </a:r>
            <a:r>
              <a:rPr lang="en-US" dirty="0" smtClean="0"/>
              <a:t>and </a:t>
            </a:r>
            <a:r>
              <a:rPr lang="en-US" b="1" dirty="0" smtClean="0"/>
              <a:t>decrease the probability and impact of negative outcomes</a:t>
            </a:r>
          </a:p>
          <a:p>
            <a:pPr algn="l" rtl="0" eaLnBrk="1" hangingPunct="1"/>
            <a:endParaRPr lang="en-US" dirty="0" smtClean="0"/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C2792E14-07FA-4802-BB46-26CB42F99413}" type="slidenum">
              <a:rPr lang="en-US"/>
              <a:pPr/>
              <a:t>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The Importance of Project Risk Management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800"/>
          </a:xfrm>
        </p:spPr>
        <p:txBody>
          <a:bodyPr rtlCol="0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2800" dirty="0" smtClean="0"/>
              <a:t>After identifying and quantifying risk, you must decide how to respond to them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2800" dirty="0" smtClean="0"/>
              <a:t>Four main strategies:</a:t>
            </a:r>
          </a:p>
          <a:p>
            <a:pPr marL="688975" lvl="1" indent="-350838" algn="l" rtl="0" eaLnBrk="1" fontAlgn="auto" hangingPunct="1">
              <a:spcAft>
                <a:spcPts val="0"/>
              </a:spcAft>
              <a:defRPr/>
            </a:pPr>
            <a:r>
              <a:rPr lang="en-US" sz="2400" b="1" dirty="0" smtClean="0"/>
              <a:t>Risk avoidance</a:t>
            </a:r>
            <a:r>
              <a:rPr lang="en-US" sz="2400" dirty="0" smtClean="0"/>
              <a:t>: eliminating a specific threat or risk, usually by eliminating its causes</a:t>
            </a:r>
          </a:p>
          <a:p>
            <a:pPr marL="688975" lvl="1" indent="-350838" algn="l" rtl="0" eaLnBrk="1" fontAlgn="auto" hangingPunct="1">
              <a:spcAft>
                <a:spcPts val="0"/>
              </a:spcAft>
              <a:defRPr/>
            </a:pPr>
            <a:r>
              <a:rPr lang="en-US" sz="2400" b="1" dirty="0" smtClean="0"/>
              <a:t>Risk acceptance</a:t>
            </a:r>
            <a:r>
              <a:rPr lang="en-US" sz="2400" dirty="0" smtClean="0"/>
              <a:t>: accepting the consequences should a risk occur without trying to control it</a:t>
            </a:r>
          </a:p>
          <a:p>
            <a:pPr marL="688975" lvl="1" indent="-350838" algn="l" rtl="0" eaLnBrk="1" fontAlgn="auto" hangingPunct="1">
              <a:spcAft>
                <a:spcPts val="0"/>
              </a:spcAft>
              <a:defRPr/>
            </a:pPr>
            <a:r>
              <a:rPr lang="en-US" sz="2400" b="1" dirty="0" smtClean="0"/>
              <a:t>Risk transference</a:t>
            </a:r>
            <a:r>
              <a:rPr lang="en-US" sz="2400" dirty="0" smtClean="0"/>
              <a:t>:  shifting the consequence of a risk and responsibility for its management to a third party internal or external to the organization</a:t>
            </a:r>
          </a:p>
          <a:p>
            <a:pPr marL="688975" lvl="1" indent="-350838" algn="l" rtl="0" eaLnBrk="1" fontAlgn="auto" hangingPunct="1">
              <a:spcAft>
                <a:spcPts val="0"/>
              </a:spcAft>
              <a:defRPr/>
            </a:pPr>
            <a:r>
              <a:rPr lang="en-US" sz="2400" b="1" dirty="0" smtClean="0"/>
              <a:t>Risk mitigation</a:t>
            </a:r>
            <a:r>
              <a:rPr lang="en-US" sz="2400" dirty="0" smtClean="0"/>
              <a:t>: reducing the impact of a risk event by reducing the probability of its occurrence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837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D2EDCDC7-8C95-431E-836D-B74E4F0D1E0D}" type="slidenum">
              <a:rPr lang="en-US"/>
              <a:pPr/>
              <a:t>30</a:t>
            </a:fld>
            <a:endParaRPr lang="en-US"/>
          </a:p>
        </p:txBody>
      </p:sp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/>
            <a:r>
              <a:rPr lang="en-US" smtClean="0"/>
              <a:t>Risk Response Planning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29200"/>
          </a:xfrm>
        </p:spPr>
        <p:txBody>
          <a:bodyPr/>
          <a:lstStyle/>
          <a:p>
            <a:pPr marL="233363" indent="-233363" algn="l" rtl="0" eaLnBrk="1" hangingPunct="1">
              <a:spcBef>
                <a:spcPct val="0"/>
              </a:spcBef>
            </a:pPr>
            <a:r>
              <a:rPr lang="en-US" dirty="0" smtClean="0"/>
              <a:t>The final step after the risk response has been chosen; update the risk register with the mitigation strategy: fallback plans, contingency plans, and contingency reserves. </a:t>
            </a:r>
          </a:p>
          <a:p>
            <a:pPr marL="633413" lvl="1" indent="-233363" algn="l" rtl="0" eaLnBrk="1" hangingPunct="1">
              <a:spcBef>
                <a:spcPct val="0"/>
              </a:spcBef>
            </a:pPr>
            <a:r>
              <a:rPr lang="en-US" dirty="0" smtClean="0"/>
              <a:t>Fallback plans</a:t>
            </a:r>
          </a:p>
          <a:p>
            <a:pPr marL="633413" lvl="1" indent="-233363" algn="l" rtl="0" eaLnBrk="1" hangingPunct="1">
              <a:spcBef>
                <a:spcPct val="0"/>
              </a:spcBef>
            </a:pPr>
            <a:r>
              <a:rPr lang="en-US" dirty="0" smtClean="0"/>
              <a:t>Contingency plans. </a:t>
            </a:r>
          </a:p>
          <a:p>
            <a:pPr marL="633413" lvl="1" indent="-233363" algn="l" rtl="0" eaLnBrk="1" hangingPunct="1">
              <a:spcBef>
                <a:spcPct val="0"/>
              </a:spcBef>
            </a:pPr>
            <a:r>
              <a:rPr lang="en-US" dirty="0" smtClean="0"/>
              <a:t>Contingency reserves</a:t>
            </a:r>
          </a:p>
          <a:p>
            <a:pPr marL="233363" indent="-233363" algn="l" rtl="0" eaLnBrk="1" hangingPunct="1">
              <a:spcBef>
                <a:spcPct val="0"/>
              </a:spcBef>
            </a:pPr>
            <a:r>
              <a:rPr lang="en-US" dirty="0" smtClean="0"/>
              <a:t>Contingency plans use the contingency reserves to meet project objectives</a:t>
            </a:r>
          </a:p>
        </p:txBody>
      </p:sp>
      <p:sp>
        <p:nvSpPr>
          <p:cNvPr id="5939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3D89C88E-6C85-4728-A3A8-CF13F772DC65}" type="slidenum">
              <a:rPr lang="en-US"/>
              <a:pPr/>
              <a:t>31</a:t>
            </a:fld>
            <a:endParaRPr lang="en-US"/>
          </a:p>
        </p:txBody>
      </p:sp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/>
            <a:r>
              <a:rPr lang="en-US" smtClean="0"/>
              <a:t>Mitigation Strategies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l" rtl="0" eaLnBrk="1" hangingPunct="1">
              <a:buFont typeface="Times New Roman" pitchFamily="18" charset="0"/>
              <a:buAutoNum type="arabicPeriod"/>
            </a:pPr>
            <a:r>
              <a:rPr lang="en-US" dirty="0" smtClean="0"/>
              <a:t>Build/choose the risk management plan format</a:t>
            </a:r>
          </a:p>
          <a:p>
            <a:pPr marL="457200" indent="-457200" algn="l" rtl="0" eaLnBrk="1" hangingPunct="1">
              <a:buFont typeface="Times New Roman" pitchFamily="18" charset="0"/>
              <a:buAutoNum type="arabicPeriod"/>
            </a:pPr>
            <a:r>
              <a:rPr lang="en-US" dirty="0" smtClean="0"/>
              <a:t>Identify risks</a:t>
            </a:r>
          </a:p>
          <a:p>
            <a:pPr marL="457200" indent="-457200" algn="l" rtl="0" eaLnBrk="1" hangingPunct="1">
              <a:buFont typeface="Times New Roman" pitchFamily="18" charset="0"/>
              <a:buAutoNum type="arabicPeriod"/>
            </a:pPr>
            <a:r>
              <a:rPr lang="en-US" dirty="0" smtClean="0"/>
              <a:t>Risk assessment</a:t>
            </a:r>
          </a:p>
          <a:p>
            <a:pPr marL="457200" indent="-457200" algn="l" rtl="0" eaLnBrk="1" hangingPunct="1">
              <a:buFont typeface="Times New Roman" pitchFamily="18" charset="0"/>
              <a:buAutoNum type="arabicPeriod"/>
            </a:pPr>
            <a:r>
              <a:rPr lang="en-US" dirty="0" smtClean="0"/>
              <a:t>Complete the risk register</a:t>
            </a:r>
          </a:p>
          <a:p>
            <a:pPr marL="457200" indent="-457200" algn="l" rtl="0" eaLnBrk="1" hangingPunct="1">
              <a:buFont typeface="Times New Roman" pitchFamily="18" charset="0"/>
              <a:buAutoNum type="arabicPeriod"/>
            </a:pPr>
            <a:r>
              <a:rPr lang="en-US" dirty="0" smtClean="0"/>
              <a:t>Complete the risk management plan (budget, schedule of activities, any specific tools needed)</a:t>
            </a:r>
          </a:p>
        </p:txBody>
      </p:sp>
      <p:sp>
        <p:nvSpPr>
          <p:cNvPr id="6042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5A7F05D9-F257-40A6-A8DD-D30946D71C47}" type="slidenum">
              <a:rPr lang="en-US"/>
              <a:pPr/>
              <a:t>32</a:t>
            </a:fld>
            <a:endParaRPr lang="en-US"/>
          </a:p>
        </p:txBody>
      </p:sp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/>
              <a:t>Risk Management Process Steps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 eaLnBrk="1" hangingPunct="1">
              <a:lnSpc>
                <a:spcPct val="90000"/>
              </a:lnSpc>
            </a:pPr>
            <a:r>
              <a:rPr lang="en-US" sz="3000" b="1" dirty="0" smtClean="0"/>
              <a:t>Crisis management </a:t>
            </a:r>
            <a:r>
              <a:rPr lang="en-US" sz="3000" dirty="0" smtClean="0"/>
              <a:t>is the opposite of good risk management – organizations find themselves trying to figure out what to do about a problem after it has occurred instead of planning for issues in advance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sz="3000" dirty="0" smtClean="0"/>
              <a:t>This is also referred to “</a:t>
            </a:r>
            <a:r>
              <a:rPr lang="en-US" sz="3000" b="1" i="1" dirty="0" smtClean="0">
                <a:solidFill>
                  <a:srgbClr val="002060"/>
                </a:solidFill>
              </a:rPr>
              <a:t>fire fighting</a:t>
            </a:r>
            <a:r>
              <a:rPr lang="en-US" sz="3000" dirty="0" smtClean="0"/>
              <a:t>”</a:t>
            </a:r>
          </a:p>
        </p:txBody>
      </p:sp>
      <p:sp>
        <p:nvSpPr>
          <p:cNvPr id="1946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F1472F8F-6A71-4E84-804F-0180788B3016}" type="slidenum">
              <a:rPr lang="en-US"/>
              <a:pPr/>
              <a:t>4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The Importance of Project Risk Management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buNone/>
            </a:pPr>
            <a:endParaRPr lang="en-US" dirty="0" smtClean="0"/>
          </a:p>
          <a:p>
            <a:pPr algn="l" rtl="0" eaLnBrk="1" hangingPunct="1"/>
            <a:r>
              <a:rPr lang="en-US" dirty="0" smtClean="0"/>
              <a:t>A Function of the {likelihood, and impact}</a:t>
            </a:r>
          </a:p>
          <a:p>
            <a:pPr algn="l" rtl="0" eaLnBrk="1" hangingPunct="1">
              <a:buNone/>
            </a:pPr>
            <a:endParaRPr lang="en-US" dirty="0" smtClean="0"/>
          </a:p>
          <a:p>
            <a:pPr algn="l" rtl="0" eaLnBrk="1" hangingPunct="1"/>
            <a:r>
              <a:rPr lang="en-US" dirty="0" smtClean="0"/>
              <a:t>An event if it occurs will have a negative impact on one or more of: project scope, time, cost, quality, or resources</a:t>
            </a:r>
          </a:p>
        </p:txBody>
      </p:sp>
      <p:sp>
        <p:nvSpPr>
          <p:cNvPr id="2048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9BF1D7D3-790F-4F2E-8F96-6F99E2AB8A92}" type="slidenum">
              <a:rPr lang="en-US"/>
              <a:pPr/>
              <a:t>5</a:t>
            </a:fld>
            <a:endParaRPr lang="en-US"/>
          </a:p>
        </p:txBody>
      </p:sp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Risk?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 rtlCol="0">
            <a:normAutofit lnSpcReduction="10000"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2800" dirty="0" smtClean="0"/>
              <a:t>An organization’s approach to risk management is driven by their risk utility or tolerance for risk</a:t>
            </a:r>
          </a:p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2800" dirty="0" smtClean="0"/>
              <a:t>Risk utility or risk tolerance is the amount of satisfaction or pleasure received from a potential payoff</a:t>
            </a:r>
          </a:p>
          <a:p>
            <a:pPr lvl="1" algn="l" rtl="0"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Utility rises at a decreasing rate for a person who is </a:t>
            </a:r>
            <a:r>
              <a:rPr lang="en-US" sz="2400" b="1" dirty="0" smtClean="0"/>
              <a:t>risk-averse</a:t>
            </a:r>
          </a:p>
          <a:p>
            <a:pPr lvl="1" algn="l" rtl="0"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Those who are </a:t>
            </a:r>
            <a:r>
              <a:rPr lang="en-US" sz="2400" b="1" dirty="0" smtClean="0"/>
              <a:t>risk-seeking</a:t>
            </a:r>
            <a:r>
              <a:rPr lang="en-US" sz="2400" dirty="0" smtClean="0"/>
              <a:t> have a higher tolerance for risk and their satisfaction increases when more payoff is at stake</a:t>
            </a:r>
          </a:p>
          <a:p>
            <a:pPr lvl="1" algn="l" rtl="0"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The </a:t>
            </a:r>
            <a:r>
              <a:rPr lang="en-US" sz="2400" b="1" dirty="0" smtClean="0"/>
              <a:t>risk-neutral </a:t>
            </a:r>
            <a:r>
              <a:rPr lang="en-US" sz="2400" dirty="0" smtClean="0"/>
              <a:t>approach achieves a balance between risk and potential payoff</a:t>
            </a:r>
          </a:p>
        </p:txBody>
      </p:sp>
      <p:sp>
        <p:nvSpPr>
          <p:cNvPr id="2253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26706B85-FF82-459E-BC23-6CA0EAC811B4}" type="slidenum">
              <a:rPr lang="en-US"/>
              <a:pPr/>
              <a:t>6</a:t>
            </a:fld>
            <a:endParaRPr lang="en-US"/>
          </a:p>
        </p:txBody>
      </p:sp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Risk Utility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3A845264-3A84-4C55-B380-5ABE43511875}" type="slidenum">
              <a:rPr lang="en-US"/>
              <a:pPr/>
              <a:t>7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Risk Utility Function and Risk Preference</a:t>
            </a:r>
            <a:endParaRPr lang="en-US" dirty="0"/>
          </a:p>
        </p:txBody>
      </p:sp>
      <p:pic>
        <p:nvPicPr>
          <p:cNvPr id="2355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209800"/>
            <a:ext cx="6802438" cy="249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3225" lvl="1" algn="l" rtl="0" eaLnBrk="1" hangingPunct="1">
              <a:spcBef>
                <a:spcPct val="0"/>
              </a:spcBef>
            </a:pPr>
            <a:r>
              <a:rPr lang="en-US" sz="2400" b="1" dirty="0" smtClean="0"/>
              <a:t>Risk management planning:</a:t>
            </a:r>
            <a:r>
              <a:rPr lang="en-US" sz="2400" dirty="0" smtClean="0"/>
              <a:t> deciding how to approach and plan the risk management activities for the project</a:t>
            </a:r>
          </a:p>
          <a:p>
            <a:pPr marL="403225" lvl="1" algn="l" rtl="0" eaLnBrk="1" hangingPunct="1">
              <a:spcBef>
                <a:spcPct val="0"/>
              </a:spcBef>
            </a:pPr>
            <a:r>
              <a:rPr lang="en-US" sz="2400" b="1" dirty="0" smtClean="0"/>
              <a:t>Risk identification:</a:t>
            </a:r>
            <a:r>
              <a:rPr lang="en-US" sz="2400" dirty="0" smtClean="0"/>
              <a:t>  determining which risks are likely to affect a project and documenting their characteristics</a:t>
            </a:r>
          </a:p>
          <a:p>
            <a:pPr marL="403225" lvl="1" algn="l" rtl="0" eaLnBrk="1" hangingPunct="1">
              <a:spcBef>
                <a:spcPct val="0"/>
              </a:spcBef>
            </a:pPr>
            <a:r>
              <a:rPr lang="en-US" sz="2400" b="1" dirty="0" smtClean="0"/>
              <a:t>Qualitative risk analysis:</a:t>
            </a:r>
            <a:r>
              <a:rPr lang="en-US" sz="2400" dirty="0" smtClean="0"/>
              <a:t> characterizing and analyzing risks and prioritizing their effects on project objectives</a:t>
            </a:r>
          </a:p>
          <a:p>
            <a:pPr marL="403225" lvl="1" algn="l" rtl="0" eaLnBrk="1" hangingPunct="1">
              <a:spcBef>
                <a:spcPct val="0"/>
              </a:spcBef>
            </a:pPr>
            <a:r>
              <a:rPr lang="en-US" sz="2400" b="1" dirty="0" smtClean="0"/>
              <a:t>Quantitative risk analysis</a:t>
            </a:r>
            <a:r>
              <a:rPr lang="en-US" sz="2400" dirty="0" smtClean="0"/>
              <a:t>: measuring the probability and consequences of risks</a:t>
            </a:r>
          </a:p>
          <a:p>
            <a:pPr marL="403225" lvl="1" algn="l" rtl="0" eaLnBrk="1" hangingPunct="1">
              <a:spcBef>
                <a:spcPct val="0"/>
              </a:spcBef>
            </a:pPr>
            <a:r>
              <a:rPr lang="en-US" sz="2400" b="1" dirty="0" smtClean="0"/>
              <a:t>Risk response planning:</a:t>
            </a:r>
            <a:r>
              <a:rPr lang="en-US" sz="2400" dirty="0" smtClean="0"/>
              <a:t> taking steps to enhance opportunities and reduce threats to meeting project objectives</a:t>
            </a:r>
          </a:p>
        </p:txBody>
      </p:sp>
      <p:sp>
        <p:nvSpPr>
          <p:cNvPr id="2458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AF1EA31A-67E2-4ECA-B33C-DE0E2AADD1BA}" type="slidenum">
              <a:rPr lang="en-US"/>
              <a:pPr/>
              <a:t>8</a:t>
            </a:fld>
            <a:endParaRPr lang="en-US"/>
          </a:p>
        </p:txBody>
      </p:sp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000" smtClean="0"/>
              <a:t>Risk Management Planning Processes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</a:pPr>
            <a:r>
              <a:rPr lang="en-US" dirty="0" smtClean="0"/>
              <a:t>The main deliverable of risk management planning is the </a:t>
            </a:r>
            <a:r>
              <a:rPr lang="en-US" u="sng" dirty="0" smtClean="0"/>
              <a:t>risk management plan</a:t>
            </a:r>
            <a:r>
              <a:rPr lang="en-US" dirty="0" smtClean="0"/>
              <a:t>!</a:t>
            </a:r>
          </a:p>
          <a:p>
            <a:pPr algn="l" rtl="0" eaLnBrk="1" hangingPunct="1">
              <a:lnSpc>
                <a:spcPct val="90000"/>
              </a:lnSpc>
              <a:buNone/>
            </a:pPr>
            <a:endParaRPr lang="en-US" dirty="0" smtClean="0"/>
          </a:p>
          <a:p>
            <a:pPr algn="l" rtl="0" eaLnBrk="1" hangingPunct="1">
              <a:lnSpc>
                <a:spcPct val="90000"/>
              </a:lnSpc>
            </a:pPr>
            <a:r>
              <a:rPr lang="en-US" dirty="0" smtClean="0"/>
              <a:t>The risk management plan is created early in the planning phase of the project and updated throughout the life of the project</a:t>
            </a:r>
          </a:p>
        </p:txBody>
      </p:sp>
      <p:sp>
        <p:nvSpPr>
          <p:cNvPr id="2560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 8 - </a:t>
            </a:r>
            <a:fld id="{70E17305-9391-4B03-BC0A-EA325E2C99E8}" type="slidenum">
              <a:rPr lang="en-US"/>
              <a:pPr/>
              <a:t>9</a:t>
            </a:fld>
            <a:endParaRPr lang="en-US"/>
          </a:p>
        </p:txBody>
      </p:sp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Risk Management Planning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4372</TotalTime>
  <Words>1649</Words>
  <Application>Microsoft Office PowerPoint</Application>
  <PresentationFormat>On-screen Show (4:3)</PresentationFormat>
  <Paragraphs>182</Paragraphs>
  <Slides>32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Concourse</vt:lpstr>
      <vt:lpstr>Document</vt:lpstr>
      <vt:lpstr> Chapter#8:Project Risk Management Planning </vt:lpstr>
      <vt:lpstr>Objectives</vt:lpstr>
      <vt:lpstr>The Importance of Project Risk Management</vt:lpstr>
      <vt:lpstr>The Importance of Project Risk Management</vt:lpstr>
      <vt:lpstr>What Is Risk?</vt:lpstr>
      <vt:lpstr>Risk Utility</vt:lpstr>
      <vt:lpstr>Risk Utility Function and Risk Preference</vt:lpstr>
      <vt:lpstr>Risk Management Planning Processes</vt:lpstr>
      <vt:lpstr>Risk Management Planning</vt:lpstr>
      <vt:lpstr>Risk Identification</vt:lpstr>
      <vt:lpstr>Where to Look for Risks?</vt:lpstr>
      <vt:lpstr>Broad Categories of Risk</vt:lpstr>
      <vt:lpstr>Risk Identification methods</vt:lpstr>
      <vt:lpstr>Risk Identification methods</vt:lpstr>
      <vt:lpstr>Post-it Notes</vt:lpstr>
      <vt:lpstr>Interviewing</vt:lpstr>
      <vt:lpstr>Risk Register</vt:lpstr>
      <vt:lpstr>Risk Register Contents</vt:lpstr>
      <vt:lpstr>Risk Register Contents</vt:lpstr>
      <vt:lpstr>Qualitative Risk Analysis</vt:lpstr>
      <vt:lpstr>Probability/Impact Matrix</vt:lpstr>
      <vt:lpstr>PowerPoint Presentation</vt:lpstr>
      <vt:lpstr>PowerPoint Presentation</vt:lpstr>
      <vt:lpstr>Probability and Impact Matrix</vt:lpstr>
      <vt:lpstr>Probability/Impact Matrix</vt:lpstr>
      <vt:lpstr>Risk Rating Scores</vt:lpstr>
      <vt:lpstr>Quantitative Risk Analysis</vt:lpstr>
      <vt:lpstr>Quantitative Risk Analysis Techniques</vt:lpstr>
      <vt:lpstr>Decision Trees and Expected Monetary Value (EMV)</vt:lpstr>
      <vt:lpstr>Risk Response Planning</vt:lpstr>
      <vt:lpstr>Mitigation Strategies</vt:lpstr>
      <vt:lpstr>Risk Management Process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</dc:title>
  <dc:creator>Asma</dc:creator>
  <cp:lastModifiedBy>maram</cp:lastModifiedBy>
  <cp:revision>27</cp:revision>
  <cp:lastPrinted>2014-11-11T22:40:48Z</cp:lastPrinted>
  <dcterms:created xsi:type="dcterms:W3CDTF">2006-08-16T00:00:00Z</dcterms:created>
  <dcterms:modified xsi:type="dcterms:W3CDTF">2014-11-12T22:49:45Z</dcterms:modified>
</cp:coreProperties>
</file>