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0"/>
  </p:notesMasterIdLst>
  <p:sldIdLst>
    <p:sldId id="256" r:id="rId2"/>
    <p:sldId id="257" r:id="rId3"/>
    <p:sldId id="259" r:id="rId4"/>
    <p:sldId id="265" r:id="rId5"/>
    <p:sldId id="260" r:id="rId6"/>
    <p:sldId id="262" r:id="rId7"/>
    <p:sldId id="266" r:id="rId8"/>
    <p:sldId id="267" r:id="rId9"/>
    <p:sldId id="263" r:id="rId10"/>
    <p:sldId id="268" r:id="rId11"/>
    <p:sldId id="269" r:id="rId12"/>
    <p:sldId id="270" r:id="rId13"/>
    <p:sldId id="272" r:id="rId14"/>
    <p:sldId id="271" r:id="rId15"/>
    <p:sldId id="273" r:id="rId16"/>
    <p:sldId id="274" r:id="rId17"/>
    <p:sldId id="275" r:id="rId18"/>
    <p:sldId id="276" r:id="rId19"/>
    <p:sldId id="277" r:id="rId20"/>
    <p:sldId id="278" r:id="rId21"/>
    <p:sldId id="280" r:id="rId22"/>
    <p:sldId id="281" r:id="rId23"/>
    <p:sldId id="282" r:id="rId24"/>
    <p:sldId id="283" r:id="rId25"/>
    <p:sldId id="284" r:id="rId26"/>
    <p:sldId id="285" r:id="rId27"/>
    <p:sldId id="286" r:id="rId28"/>
    <p:sldId id="287" r:id="rId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87922" autoAdjust="0"/>
  </p:normalViewPr>
  <p:slideViewPr>
    <p:cSldViewPr>
      <p:cViewPr>
        <p:scale>
          <a:sx n="70" d="100"/>
          <a:sy n="70" d="100"/>
        </p:scale>
        <p:origin x="-1386"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CE7A0DA-B332-452B-BEE3-2E80828F0D59}" type="datetimeFigureOut">
              <a:rPr lang="ar-SA" smtClean="0"/>
              <a:pPr/>
              <a:t>16/01/1436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706C7E-FD69-4029-8388-13D50C0229D5}" type="slidenum">
              <a:rPr lang="ar-SA" smtClean="0"/>
              <a:pPr/>
              <a:t>‹#›</a:t>
            </a:fld>
            <a:endParaRPr lang="ar-SA"/>
          </a:p>
        </p:txBody>
      </p:sp>
    </p:spTree>
    <p:extLst>
      <p:ext uri="{BB962C8B-B14F-4D97-AF65-F5344CB8AC3E}">
        <p14:creationId xmlns:p14="http://schemas.microsoft.com/office/powerpoint/2010/main" val="117802833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Customer Focus – Because Organizations rely on their customers, they must understand customer needs, they must meet customer requirements, and they must exceed customer expectations.</a:t>
            </a:r>
          </a:p>
          <a:p>
            <a:pPr eaLnBrk="1" hangingPunct="1">
              <a:spcBef>
                <a:spcPct val="0"/>
              </a:spcBef>
            </a:pPr>
            <a:r>
              <a:rPr lang="en-US" dirty="0" smtClean="0"/>
              <a:t>Provide Leadership - Leaders must establish a unity of purpose and set the direction the organization should take using a unified mission and vision. They must create an environment that encourages people to achieve the organization's objectives.</a:t>
            </a:r>
          </a:p>
          <a:p>
            <a:pPr eaLnBrk="1" hangingPunct="1">
              <a:spcBef>
                <a:spcPct val="0"/>
              </a:spcBef>
            </a:pPr>
            <a:r>
              <a:rPr lang="en-US" dirty="0" smtClean="0"/>
              <a:t>Involvement of People – The organization must involve people from all levels to promote ownership and support.</a:t>
            </a:r>
          </a:p>
          <a:p>
            <a:pPr eaLnBrk="1" hangingPunct="1">
              <a:spcBef>
                <a:spcPct val="0"/>
              </a:spcBef>
            </a:pPr>
            <a:r>
              <a:rPr lang="en-US" dirty="0" smtClean="0"/>
              <a:t>Use a Process Approach – Each and every activity within the organization must be managed as a process leading to a more predictable outcome lowering costs and cycle time.</a:t>
            </a:r>
          </a:p>
          <a:p>
            <a:pPr eaLnBrk="1" hangingPunct="1">
              <a:spcBef>
                <a:spcPct val="0"/>
              </a:spcBef>
            </a:pPr>
            <a:endParaRPr lang="en-US" dirty="0" smtClean="0"/>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68DB14-3C46-4502-A6FD-328A07BE9E39}"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u="sng" smtClean="0"/>
              <a:t>http://www.americanrhetoric.com/MovieSpeeches/moviespeechcoolhandluke2.html is the link for failure to communicate</a:t>
            </a:r>
            <a:endParaRPr lang="en-US" smtClean="0"/>
          </a:p>
          <a:p>
            <a:pPr eaLnBrk="1" hangingPunct="1">
              <a:spcBef>
                <a:spcPct val="0"/>
              </a:spcBef>
            </a:pPr>
            <a:r>
              <a:rPr lang="en-US" smtClean="0"/>
              <a:t>A link to the movie where this quote came from “failure to communicate” Cool Hand Luke</a:t>
            </a:r>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0B65E5-831A-4BDA-BAFC-619FCDA02443}" type="slidenum">
              <a:rPr lang="en-US" smtClean="0"/>
              <a:pPr fontAlgn="base">
                <a:spcBef>
                  <a:spcPct val="0"/>
                </a:spcBef>
                <a:spcAft>
                  <a:spcPct val="0"/>
                </a:spcAft>
                <a:defRPr/>
              </a:pPr>
              <a:t>21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DFDE927-2CF0-4158-B74B-B5D755D0B6A3}" type="datetimeFigureOut">
              <a:rPr lang="ar-SA" smtClean="0"/>
              <a:pPr/>
              <a:t>16/01/1436</a:t>
            </a:fld>
            <a:endParaRPr lang="ar-S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3C5E0C6-D805-4132-9FD3-116F467F4B1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3C5E0C6-D805-4132-9FD3-116F467F4B1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3C5E0C6-D805-4132-9FD3-116F467F4B1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3C5E0C6-D805-4132-9FD3-116F467F4B1A}" type="slidenum">
              <a:rPr lang="ar-SA" smtClean="0"/>
              <a:pPr/>
              <a:t>‹#›</a:t>
            </a:fld>
            <a:endParaRPr lang="ar-S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3C5E0C6-D805-4132-9FD3-116F467F4B1A}" type="slidenum">
              <a:rPr lang="ar-SA" smtClean="0"/>
              <a:pPr/>
              <a:t>‹#›</a:t>
            </a:fld>
            <a:endParaRPr lang="ar-S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F3C5E0C6-D805-4132-9FD3-116F467F4B1A}" type="slidenum">
              <a:rPr lang="ar-SA" smtClean="0"/>
              <a:pPr/>
              <a:t>‹#›</a:t>
            </a:fld>
            <a:endParaRPr lang="ar-S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F3C5E0C6-D805-4132-9FD3-116F467F4B1A}"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F3C5E0C6-D805-4132-9FD3-116F467F4B1A}" type="slidenum">
              <a:rPr lang="ar-SA" smtClean="0"/>
              <a:pPr/>
              <a:t>‹#›</a:t>
            </a:fld>
            <a:endParaRPr lang="ar-S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DFDE927-2CF0-4158-B74B-B5D755D0B6A3}" type="datetimeFigureOut">
              <a:rPr lang="ar-SA" smtClean="0"/>
              <a:pPr/>
              <a:t>16/01/1436</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F3C5E0C6-D805-4132-9FD3-116F467F4B1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DFDE927-2CF0-4158-B74B-B5D755D0B6A3}" type="datetimeFigureOut">
              <a:rPr lang="ar-SA" smtClean="0"/>
              <a:pPr/>
              <a:t>16/01/1436</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F3C5E0C6-D805-4132-9FD3-116F467F4B1A}"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DFDE927-2CF0-4158-B74B-B5D755D0B6A3}" type="datetimeFigureOut">
              <a:rPr lang="ar-SA" smtClean="0"/>
              <a:pPr/>
              <a:t>16/01/1436</a:t>
            </a:fld>
            <a:endParaRPr lang="ar-S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3C5E0C6-D805-4132-9FD3-116F467F4B1A}" type="slidenum">
              <a:rPr lang="ar-SA" smtClean="0"/>
              <a:pPr/>
              <a:t>‹#›</a:t>
            </a:fld>
            <a:endParaRPr lang="ar-S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DFDE927-2CF0-4158-B74B-B5D755D0B6A3}" type="datetimeFigureOut">
              <a:rPr lang="ar-SA" smtClean="0"/>
              <a:pPr/>
              <a:t>16/01/1436</a:t>
            </a:fld>
            <a:endParaRPr lang="ar-S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C5E0C6-D805-4132-9FD3-116F467F4B1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mericanrhetoric.com/MovieSpeeches/moviespeechcoolhandluke2.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rtl="0"/>
            <a:r>
              <a:rPr lang="en-US" b="1" dirty="0" smtClean="0">
                <a:solidFill>
                  <a:schemeClr val="tx1"/>
                </a:solidFill>
              </a:rPr>
              <a:t>Project Quality and Communications Planning</a:t>
            </a:r>
            <a:br>
              <a:rPr lang="en-US" b="1" dirty="0" smtClean="0">
                <a:solidFill>
                  <a:schemeClr val="tx1"/>
                </a:solidFill>
              </a:rPr>
            </a:br>
            <a:endParaRPr lang="ar-SA" dirty="0"/>
          </a:p>
        </p:txBody>
      </p:sp>
      <p:sp>
        <p:nvSpPr>
          <p:cNvPr id="3" name="Subtitle 2"/>
          <p:cNvSpPr>
            <a:spLocks noGrp="1"/>
          </p:cNvSpPr>
          <p:nvPr>
            <p:ph type="subTitle" idx="1"/>
          </p:nvPr>
        </p:nvSpPr>
        <p:spPr/>
        <p:txBody>
          <a:bodyPr/>
          <a:lstStyle/>
          <a:p>
            <a:r>
              <a:rPr lang="en-US" dirty="0" smtClean="0"/>
              <a:t>Chapter#7</a:t>
            </a:r>
            <a:endParaRPr lang="ar-S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The bottom line: Software System’s Costs (an example)</a:t>
            </a:r>
            <a:endParaRPr lang="ar-SA" dirty="0"/>
          </a:p>
        </p:txBody>
      </p:sp>
      <p:sp>
        <p:nvSpPr>
          <p:cNvPr id="6" name="Content Placeholder 5"/>
          <p:cNvSpPr>
            <a:spLocks noGrp="1"/>
          </p:cNvSpPr>
          <p:nvPr>
            <p:ph sz="quarter" idx="2"/>
          </p:nvPr>
        </p:nvSpPr>
        <p:spPr>
          <a:xfrm>
            <a:off x="457200" y="1444294"/>
            <a:ext cx="4040188" cy="5081050"/>
          </a:xfrm>
        </p:spPr>
        <p:txBody>
          <a:bodyPr>
            <a:normAutofit/>
          </a:bodyPr>
          <a:lstStyle/>
          <a:p>
            <a:pPr algn="l" rtl="0"/>
            <a:r>
              <a:rPr lang="en-US" sz="1800" b="1" dirty="0" smtClean="0"/>
              <a:t>The relative costs to find and repair a software defect (bug, flaw) increase dramatically as we go from prevention to detection to internal failure to external failure costs.</a:t>
            </a:r>
            <a:endParaRPr lang="ar-SA" sz="1800" b="1" dirty="0"/>
          </a:p>
        </p:txBody>
      </p:sp>
      <p:sp>
        <p:nvSpPr>
          <p:cNvPr id="8" name="Content Placeholder 7"/>
          <p:cNvSpPr>
            <a:spLocks noGrp="1"/>
          </p:cNvSpPr>
          <p:nvPr>
            <p:ph sz="quarter" idx="4"/>
          </p:nvPr>
        </p:nvSpPr>
        <p:spPr>
          <a:xfrm>
            <a:off x="4644009" y="1444294"/>
            <a:ext cx="4042792" cy="5081050"/>
          </a:xfrm>
        </p:spPr>
        <p:txBody>
          <a:bodyPr>
            <a:normAutofit fontScale="62500" lnSpcReduction="20000"/>
          </a:bodyPr>
          <a:lstStyle/>
          <a:p>
            <a:pPr algn="l" rtl="0"/>
            <a:r>
              <a:rPr lang="en-US" b="1" dirty="0" smtClean="0">
                <a:solidFill>
                  <a:schemeClr val="accent2">
                    <a:lumMod val="60000"/>
                    <a:lumOff val="40000"/>
                  </a:schemeClr>
                </a:solidFill>
              </a:rPr>
              <a:t>External failure </a:t>
            </a:r>
            <a:r>
              <a:rPr lang="en-US" dirty="0" smtClean="0"/>
              <a:t>costs are</a:t>
            </a:r>
          </a:p>
          <a:p>
            <a:pPr algn="l" rtl="0"/>
            <a:r>
              <a:rPr lang="en-US" dirty="0" smtClean="0"/>
              <a:t>The costs associated with deficiencies found after product is received by the customer.</a:t>
            </a:r>
          </a:p>
          <a:p>
            <a:pPr lvl="1" algn="l" rtl="0"/>
            <a:r>
              <a:rPr lang="en-US" dirty="0" smtClean="0"/>
              <a:t>complaint resolution</a:t>
            </a:r>
          </a:p>
          <a:p>
            <a:pPr lvl="1" algn="l" rtl="0"/>
            <a:r>
              <a:rPr lang="en-US" dirty="0" smtClean="0"/>
              <a:t>product return and replacement</a:t>
            </a:r>
          </a:p>
          <a:p>
            <a:pPr lvl="1" algn="l" rtl="0"/>
            <a:r>
              <a:rPr lang="en-US" dirty="0" smtClean="0"/>
              <a:t>help line support</a:t>
            </a:r>
          </a:p>
          <a:p>
            <a:pPr lvl="1" algn="l" rtl="0"/>
            <a:r>
              <a:rPr lang="en-US" dirty="0" smtClean="0"/>
              <a:t>warranty work</a:t>
            </a:r>
          </a:p>
          <a:p>
            <a:pPr lvl="1" algn="l" rtl="0">
              <a:buNone/>
            </a:pPr>
            <a:endParaRPr lang="en-US" dirty="0" smtClean="0"/>
          </a:p>
          <a:p>
            <a:pPr algn="l" rtl="0"/>
            <a:r>
              <a:rPr lang="en-US" b="1" dirty="0" smtClean="0">
                <a:solidFill>
                  <a:schemeClr val="accent2">
                    <a:lumMod val="60000"/>
                    <a:lumOff val="40000"/>
                  </a:schemeClr>
                </a:solidFill>
              </a:rPr>
              <a:t> Internal failure </a:t>
            </a:r>
            <a:r>
              <a:rPr lang="en-US" dirty="0" smtClean="0"/>
              <a:t>The costs of deficiencies discovered before delivery. </a:t>
            </a:r>
          </a:p>
          <a:p>
            <a:pPr lvl="1" algn="l" rtl="0"/>
            <a:r>
              <a:rPr lang="en-US" dirty="0" smtClean="0"/>
              <a:t>Rework</a:t>
            </a:r>
          </a:p>
          <a:p>
            <a:pPr lvl="1" algn="l" rtl="0"/>
            <a:r>
              <a:rPr lang="en-US" dirty="0" smtClean="0"/>
              <a:t>Repair</a:t>
            </a:r>
          </a:p>
          <a:p>
            <a:pPr lvl="1" algn="l" rtl="0"/>
            <a:r>
              <a:rPr lang="en-US" dirty="0" smtClean="0"/>
              <a:t>failure mode analysis</a:t>
            </a:r>
          </a:p>
          <a:p>
            <a:pPr lvl="1" algn="l" rtl="0">
              <a:buNone/>
            </a:pPr>
            <a:endParaRPr lang="en-US" dirty="0" smtClean="0"/>
          </a:p>
          <a:p>
            <a:pPr algn="l" rtl="0"/>
            <a:r>
              <a:rPr lang="en-US" b="1" dirty="0" smtClean="0">
                <a:solidFill>
                  <a:schemeClr val="accent2">
                    <a:lumMod val="60000"/>
                    <a:lumOff val="40000"/>
                  </a:schemeClr>
                </a:solidFill>
              </a:rPr>
              <a:t> Prevention costs</a:t>
            </a:r>
            <a:r>
              <a:rPr lang="en-US" dirty="0" smtClean="0"/>
              <a:t> </a:t>
            </a:r>
            <a:r>
              <a:rPr lang="en-US" dirty="0" err="1" smtClean="0"/>
              <a:t>i</a:t>
            </a:r>
            <a:r>
              <a:rPr lang="en-US" dirty="0" smtClean="0"/>
              <a:t> The costs incurred to keep failure and appraisal costs to a minimum. </a:t>
            </a:r>
          </a:p>
          <a:p>
            <a:pPr lvl="1" algn="l" rtl="0"/>
            <a:r>
              <a:rPr lang="en-US" dirty="0" smtClean="0"/>
              <a:t>quality planning</a:t>
            </a:r>
          </a:p>
          <a:p>
            <a:pPr lvl="1" algn="l" rtl="0"/>
            <a:r>
              <a:rPr lang="en-US" dirty="0" smtClean="0"/>
              <a:t>formal technical reviews (FTRs)</a:t>
            </a:r>
          </a:p>
          <a:p>
            <a:pPr lvl="1" algn="l" rtl="0"/>
            <a:r>
              <a:rPr lang="en-US" dirty="0" smtClean="0"/>
              <a:t>test procedures and equipment</a:t>
            </a:r>
          </a:p>
          <a:p>
            <a:pPr lvl="1" algn="l" rtl="0"/>
            <a:r>
              <a:rPr lang="en-US" dirty="0" smtClean="0"/>
              <a:t>Training</a:t>
            </a:r>
          </a:p>
          <a:p>
            <a:pPr algn="l" rtl="0"/>
            <a:r>
              <a:rPr lang="en-US" b="1" dirty="0" smtClean="0">
                <a:solidFill>
                  <a:schemeClr val="accent2">
                    <a:lumMod val="60000"/>
                    <a:lumOff val="40000"/>
                  </a:schemeClr>
                </a:solidFill>
              </a:rPr>
              <a:t>Appraisal Costs.</a:t>
            </a:r>
          </a:p>
          <a:p>
            <a:pPr lvl="1" algn="l" rtl="0"/>
            <a:r>
              <a:rPr lang="en-US" dirty="0" smtClean="0"/>
              <a:t>determine the degree of conformance to quality requirements</a:t>
            </a:r>
            <a:endParaRPr lang="en-US" b="1" dirty="0" smtClean="0">
              <a:solidFill>
                <a:schemeClr val="accent2">
                  <a:lumMod val="60000"/>
                  <a:lumOff val="40000"/>
                </a:schemeClr>
              </a:solidFill>
            </a:endParaRPr>
          </a:p>
          <a:p>
            <a:pPr lvl="1" algn="l" rtl="0"/>
            <a:r>
              <a:rPr lang="en-US" dirty="0" smtClean="0"/>
              <a:t>Ex: inspection costs</a:t>
            </a:r>
            <a:endParaRPr lang="ar-SA" b="1" dirty="0" smtClean="0">
              <a:solidFill>
                <a:schemeClr val="accent2">
                  <a:lumMod val="60000"/>
                  <a:lumOff val="40000"/>
                </a:schemeClr>
              </a:solidFill>
            </a:endParaRPr>
          </a:p>
        </p:txBody>
      </p:sp>
      <p:pic>
        <p:nvPicPr>
          <p:cNvPr id="3075" name="Picture 3"/>
          <p:cNvPicPr>
            <a:picLocks noChangeAspect="1" noChangeArrowheads="1"/>
          </p:cNvPicPr>
          <p:nvPr/>
        </p:nvPicPr>
        <p:blipFill>
          <a:blip r:embed="rId2" cstate="print"/>
          <a:srcRect/>
          <a:stretch>
            <a:fillRect/>
          </a:stretch>
        </p:blipFill>
        <p:spPr bwMode="auto">
          <a:xfrm>
            <a:off x="0" y="2996952"/>
            <a:ext cx="4400550" cy="3514725"/>
          </a:xfrm>
          <a:prstGeom prst="rect">
            <a:avLst/>
          </a:prstGeom>
          <a:noFill/>
          <a:ln w="9525">
            <a:noFill/>
            <a:miter lim="800000"/>
            <a:headEnd/>
            <a:tailEnd/>
          </a:ln>
        </p:spPr>
      </p:pic>
      <p:cxnSp>
        <p:nvCxnSpPr>
          <p:cNvPr id="12" name="Straight Arrow Connector 11"/>
          <p:cNvCxnSpPr/>
          <p:nvPr/>
        </p:nvCxnSpPr>
        <p:spPr>
          <a:xfrm flipH="1">
            <a:off x="4139952" y="1628800"/>
            <a:ext cx="720080" cy="180020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4" name="Straight Arrow Connector 13"/>
          <p:cNvCxnSpPr/>
          <p:nvPr/>
        </p:nvCxnSpPr>
        <p:spPr>
          <a:xfrm flipH="1">
            <a:off x="3563888" y="3429000"/>
            <a:ext cx="1296144" cy="1008112"/>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6" name="Straight Arrow Connector 15"/>
          <p:cNvCxnSpPr/>
          <p:nvPr/>
        </p:nvCxnSpPr>
        <p:spPr>
          <a:xfrm flipH="1">
            <a:off x="2627784" y="4941168"/>
            <a:ext cx="2160240" cy="648072"/>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
        <p:nvSpPr>
          <p:cNvPr id="17" name="TextBox 16"/>
          <p:cNvSpPr txBox="1"/>
          <p:nvPr/>
        </p:nvSpPr>
        <p:spPr>
          <a:xfrm>
            <a:off x="2771800" y="5373216"/>
            <a:ext cx="550151" cy="307777"/>
          </a:xfrm>
          <a:prstGeom prst="rect">
            <a:avLst/>
          </a:prstGeom>
          <a:noFill/>
        </p:spPr>
        <p:txBody>
          <a:bodyPr wrap="none" rtlCol="1">
            <a:spAutoFit/>
          </a:bodyPr>
          <a:lstStyle/>
          <a:p>
            <a:r>
              <a:rPr lang="en-US" sz="1400" b="1" dirty="0" smtClean="0"/>
              <a:t>$977</a:t>
            </a:r>
            <a:endParaRPr lang="ar-SA" sz="1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70000" lnSpcReduction="20000"/>
          </a:bodyPr>
          <a:lstStyle/>
          <a:p>
            <a:pPr algn="l" rtl="0"/>
            <a:r>
              <a:rPr lang="en-US" dirty="0" smtClean="0"/>
              <a:t>Based in Geneva Switzerland, consortium of approx. 100 world’s industrial nations. The American National Standards Institute (ANSI) represents the U. S.</a:t>
            </a:r>
          </a:p>
          <a:p>
            <a:pPr algn="l" rtl="0"/>
            <a:endParaRPr lang="en-US" dirty="0" smtClean="0"/>
          </a:p>
          <a:p>
            <a:pPr algn="l" rtl="0"/>
            <a:r>
              <a:rPr lang="en-US" dirty="0" smtClean="0"/>
              <a:t> Quality system standard applicable to any product, service, or process anywhere in the world</a:t>
            </a:r>
          </a:p>
          <a:p>
            <a:pPr algn="l" rtl="0"/>
            <a:endParaRPr lang="en-US" dirty="0" smtClean="0"/>
          </a:p>
          <a:p>
            <a:pPr algn="l" rtl="0"/>
            <a:r>
              <a:rPr lang="en-US" dirty="0" smtClean="0">
                <a:solidFill>
                  <a:schemeClr val="accent2">
                    <a:lumMod val="60000"/>
                    <a:lumOff val="40000"/>
                  </a:schemeClr>
                </a:solidFill>
              </a:rPr>
              <a:t>ISO:9000</a:t>
            </a:r>
            <a:r>
              <a:rPr lang="en-US" dirty="0" smtClean="0"/>
              <a:t> – defines the key terms and acts as a road map for the other standards</a:t>
            </a:r>
          </a:p>
          <a:p>
            <a:pPr algn="l" rtl="0"/>
            <a:r>
              <a:rPr lang="en-US" dirty="0" smtClean="0">
                <a:solidFill>
                  <a:schemeClr val="accent2">
                    <a:lumMod val="60000"/>
                    <a:lumOff val="40000"/>
                  </a:schemeClr>
                </a:solidFill>
              </a:rPr>
              <a:t> ISO:9001 </a:t>
            </a:r>
            <a:r>
              <a:rPr lang="en-US" dirty="0" smtClean="0"/>
              <a:t>– defines the model for a quality system when a contractor demonstrates the capability to design, produce, and install  products or services</a:t>
            </a:r>
          </a:p>
          <a:p>
            <a:pPr algn="l" rtl="0"/>
            <a:r>
              <a:rPr lang="en-US" dirty="0" smtClean="0">
                <a:solidFill>
                  <a:schemeClr val="accent2">
                    <a:lumMod val="60000"/>
                    <a:lumOff val="40000"/>
                  </a:schemeClr>
                </a:solidFill>
              </a:rPr>
              <a:t> ISO:9002 </a:t>
            </a:r>
            <a:r>
              <a:rPr lang="en-US" dirty="0" smtClean="0"/>
              <a:t>– quality system model for quality assurance in production and installation</a:t>
            </a:r>
          </a:p>
          <a:p>
            <a:pPr algn="l" rtl="0"/>
            <a:r>
              <a:rPr lang="en-US" dirty="0" smtClean="0"/>
              <a:t> </a:t>
            </a:r>
            <a:r>
              <a:rPr lang="en-US" dirty="0" smtClean="0">
                <a:solidFill>
                  <a:schemeClr val="accent2">
                    <a:lumMod val="60000"/>
                    <a:lumOff val="40000"/>
                  </a:schemeClr>
                </a:solidFill>
              </a:rPr>
              <a:t>ISO:9003 </a:t>
            </a:r>
            <a:r>
              <a:rPr lang="en-US" dirty="0" smtClean="0"/>
              <a:t>– quality system model for quality assurance in final inspection and testing</a:t>
            </a:r>
          </a:p>
          <a:p>
            <a:pPr algn="l" rtl="0"/>
            <a:r>
              <a:rPr lang="en-US" dirty="0" smtClean="0"/>
              <a:t> </a:t>
            </a:r>
            <a:r>
              <a:rPr lang="en-US" dirty="0" smtClean="0">
                <a:solidFill>
                  <a:schemeClr val="accent2">
                    <a:lumMod val="60000"/>
                    <a:lumOff val="40000"/>
                  </a:schemeClr>
                </a:solidFill>
              </a:rPr>
              <a:t>ISO:9004</a:t>
            </a:r>
            <a:r>
              <a:rPr lang="en-US" dirty="0" smtClean="0"/>
              <a:t> – quality management guidelines</a:t>
            </a:r>
            <a:endParaRPr lang="ar-SA" dirty="0"/>
          </a:p>
        </p:txBody>
      </p:sp>
      <p:sp>
        <p:nvSpPr>
          <p:cNvPr id="7" name="Title 6"/>
          <p:cNvSpPr>
            <a:spLocks noGrp="1"/>
          </p:cNvSpPr>
          <p:nvPr>
            <p:ph type="title"/>
          </p:nvPr>
        </p:nvSpPr>
        <p:spPr/>
        <p:txBody>
          <a:bodyPr/>
          <a:lstStyle/>
          <a:p>
            <a:r>
              <a:rPr lang="en-US" dirty="0" smtClean="0"/>
              <a:t>ISO 9000</a:t>
            </a:r>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l" rtl="0"/>
            <a:r>
              <a:rPr lang="en-US" b="1" u="sng" dirty="0" smtClean="0"/>
              <a:t>Functionality</a:t>
            </a:r>
            <a:r>
              <a:rPr lang="en-US" u="sng" dirty="0" smtClean="0"/>
              <a:t> </a:t>
            </a:r>
            <a:r>
              <a:rPr lang="en-US" i="1" dirty="0" smtClean="0"/>
              <a:t>:</a:t>
            </a:r>
          </a:p>
          <a:p>
            <a:pPr lvl="1" algn="l" rtl="0"/>
            <a:r>
              <a:rPr lang="en-US" i="1" dirty="0" smtClean="0"/>
              <a:t> </a:t>
            </a:r>
            <a:r>
              <a:rPr lang="en-US" dirty="0" smtClean="0"/>
              <a:t>Degree to which software complies with requirements specifications.</a:t>
            </a:r>
          </a:p>
          <a:p>
            <a:pPr lvl="2" algn="l" rtl="0"/>
            <a:r>
              <a:rPr lang="en-US" dirty="0" smtClean="0"/>
              <a:t>Suitability </a:t>
            </a:r>
          </a:p>
          <a:p>
            <a:pPr lvl="2" algn="l" rtl="0"/>
            <a:r>
              <a:rPr lang="en-US" dirty="0" smtClean="0"/>
              <a:t>Accuracy</a:t>
            </a:r>
          </a:p>
          <a:p>
            <a:pPr lvl="2" algn="l" rtl="0"/>
            <a:r>
              <a:rPr lang="en-US" dirty="0" smtClean="0"/>
              <a:t>Interoperability</a:t>
            </a:r>
          </a:p>
          <a:p>
            <a:pPr lvl="2" algn="l" rtl="0"/>
            <a:r>
              <a:rPr lang="en-US" dirty="0" smtClean="0"/>
              <a:t>Security</a:t>
            </a:r>
          </a:p>
          <a:p>
            <a:pPr algn="l" rtl="0"/>
            <a:r>
              <a:rPr lang="en-US" b="1" u="sng" dirty="0" smtClean="0"/>
              <a:t>Reliability</a:t>
            </a:r>
            <a:r>
              <a:rPr lang="en-US" dirty="0" smtClean="0"/>
              <a:t> </a:t>
            </a:r>
            <a:r>
              <a:rPr lang="en-US" b="1" dirty="0" smtClean="0"/>
              <a:t> :</a:t>
            </a:r>
            <a:r>
              <a:rPr lang="en-US" dirty="0" smtClean="0"/>
              <a:t>Amount of time the software is available and functioning as expected.</a:t>
            </a:r>
          </a:p>
          <a:p>
            <a:pPr lvl="1" algn="l" rtl="0"/>
            <a:r>
              <a:rPr lang="en-US" dirty="0" smtClean="0"/>
              <a:t>Maturity</a:t>
            </a:r>
          </a:p>
          <a:p>
            <a:pPr lvl="1" algn="l" rtl="0"/>
            <a:r>
              <a:rPr lang="en-US" dirty="0" smtClean="0"/>
              <a:t>Fault Tolerance</a:t>
            </a:r>
          </a:p>
          <a:p>
            <a:pPr lvl="1" algn="l" rtl="0"/>
            <a:r>
              <a:rPr lang="en-US" dirty="0" smtClean="0"/>
              <a:t>Recoverability</a:t>
            </a:r>
          </a:p>
          <a:p>
            <a:pPr lvl="1" algn="l" rtl="0"/>
            <a:endParaRPr lang="en-US" dirty="0" smtClean="0"/>
          </a:p>
        </p:txBody>
      </p:sp>
      <p:sp>
        <p:nvSpPr>
          <p:cNvPr id="3" name="Title 2"/>
          <p:cNvSpPr>
            <a:spLocks noGrp="1"/>
          </p:cNvSpPr>
          <p:nvPr>
            <p:ph type="title"/>
          </p:nvPr>
        </p:nvSpPr>
        <p:spPr>
          <a:xfrm>
            <a:off x="467544" y="260648"/>
            <a:ext cx="8229600" cy="1143000"/>
          </a:xfrm>
        </p:spPr>
        <p:txBody>
          <a:bodyPr>
            <a:noAutofit/>
          </a:bodyPr>
          <a:lstStyle/>
          <a:p>
            <a:r>
              <a:rPr lang="en-US" sz="3200" dirty="0" smtClean="0"/>
              <a:t>ISO 9126 Six Key Groups of </a:t>
            </a:r>
            <a:br>
              <a:rPr lang="en-US" sz="3200" dirty="0" smtClean="0"/>
            </a:br>
            <a:r>
              <a:rPr lang="en-US" sz="3200" dirty="0" smtClean="0"/>
              <a:t>Software Quality Factors (Groups of Metrics)</a:t>
            </a:r>
            <a:endParaRPr lang="ar-SA"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l" rtl="0"/>
            <a:r>
              <a:rPr lang="en-US" b="1" dirty="0" smtClean="0"/>
              <a:t>Usability: </a:t>
            </a:r>
            <a:r>
              <a:rPr lang="en-US" dirty="0" smtClean="0"/>
              <a:t>indicates how easy it is to learn and use the software. Includes sub attributes Learn ability, Operability, accessibility.</a:t>
            </a:r>
          </a:p>
          <a:p>
            <a:pPr algn="l" rtl="0"/>
            <a:r>
              <a:rPr lang="en-US" dirty="0" smtClean="0"/>
              <a:t> </a:t>
            </a:r>
            <a:r>
              <a:rPr lang="en-US" b="1" dirty="0" smtClean="0"/>
              <a:t>Efficiency</a:t>
            </a:r>
            <a:r>
              <a:rPr lang="en-US" i="1" dirty="0" smtClean="0"/>
              <a:t>:</a:t>
            </a:r>
            <a:r>
              <a:rPr lang="en-US" dirty="0" smtClean="0"/>
              <a:t> Extent to which software efficiently uses available system resources. Includes sub attributes memory, CPU, disk space and extern devices.</a:t>
            </a:r>
          </a:p>
          <a:p>
            <a:pPr algn="l" rtl="0"/>
            <a:r>
              <a:rPr lang="en-US" b="1" dirty="0" smtClean="0"/>
              <a:t>Maintainability</a:t>
            </a:r>
            <a:r>
              <a:rPr lang="en-US" i="1" dirty="0" smtClean="0"/>
              <a:t>.</a:t>
            </a:r>
            <a:endParaRPr lang="en-US" dirty="0" smtClean="0"/>
          </a:p>
          <a:p>
            <a:pPr lvl="1" algn="l" rtl="0"/>
            <a:r>
              <a:rPr lang="en-US" dirty="0" smtClean="0"/>
              <a:t>Indicates how easy is it to fix defects or enhance or add new functionality to the software. Includes sub attributes analyzability, changeability, testability.</a:t>
            </a:r>
          </a:p>
          <a:p>
            <a:pPr algn="l" rtl="0"/>
            <a:r>
              <a:rPr lang="en-US" b="1" dirty="0" smtClean="0"/>
              <a:t>Portability</a:t>
            </a:r>
            <a:r>
              <a:rPr lang="en-US" i="1" dirty="0" smtClean="0"/>
              <a:t>.</a:t>
            </a:r>
            <a:endParaRPr lang="en-US" dirty="0" smtClean="0"/>
          </a:p>
          <a:p>
            <a:pPr lvl="1" algn="l" rtl="0"/>
            <a:r>
              <a:rPr lang="en-US" dirty="0" smtClean="0"/>
              <a:t>Indicates how easy is it to port or migrate the software to a different hardware or Operating system. Includes sub attributes install ability, adaptability and replace ability.</a:t>
            </a:r>
          </a:p>
          <a:p>
            <a:endParaRPr lang="ar-SA" dirty="0"/>
          </a:p>
        </p:txBody>
      </p:sp>
      <p:sp>
        <p:nvSpPr>
          <p:cNvPr id="3" name="Title 2"/>
          <p:cNvSpPr>
            <a:spLocks noGrp="1"/>
          </p:cNvSpPr>
          <p:nvPr>
            <p:ph type="title"/>
          </p:nvPr>
        </p:nvSpPr>
        <p:spPr/>
        <p:txBody>
          <a:bodyPr>
            <a:noAutofit/>
          </a:bodyPr>
          <a:lstStyle/>
          <a:p>
            <a:r>
              <a:rPr lang="en-US" sz="3200" dirty="0" smtClean="0"/>
              <a:t>ISO 9126 Six Key Groups of </a:t>
            </a:r>
            <a:br>
              <a:rPr lang="en-US" sz="3200" dirty="0" smtClean="0"/>
            </a:br>
            <a:r>
              <a:rPr lang="en-US" sz="3200" dirty="0" smtClean="0"/>
              <a:t>Software Quality Factors (Groups of Metrics)</a:t>
            </a:r>
            <a:endParaRPr lang="ar-SA"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McCall’s Software Quality Factors</a:t>
            </a:r>
            <a:endParaRPr lang="ar-SA"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1691680" y="620688"/>
            <a:ext cx="6233492" cy="5070199"/>
          </a:xfrm>
          <a:prstGeom prst="rect">
            <a:avLst/>
          </a:prstGeom>
          <a:noFill/>
          <a:ln w="9525">
            <a:noFill/>
            <a:miter lim="800000"/>
            <a:headEnd/>
            <a:tailEnd/>
          </a:ln>
        </p:spPr>
      </p:pic>
      <p:sp>
        <p:nvSpPr>
          <p:cNvPr id="5" name="Rectangle 4"/>
          <p:cNvSpPr/>
          <p:nvPr/>
        </p:nvSpPr>
        <p:spPr>
          <a:xfrm>
            <a:off x="2699792" y="5805264"/>
            <a:ext cx="6192688" cy="369332"/>
          </a:xfrm>
          <a:prstGeom prst="rect">
            <a:avLst/>
          </a:prstGeom>
        </p:spPr>
        <p:txBody>
          <a:bodyPr wrap="square">
            <a:spAutoFit/>
          </a:bodyPr>
          <a:lstStyle/>
          <a:p>
            <a:r>
              <a:rPr lang="en-US" dirty="0" smtClean="0"/>
              <a:t>They have tight relationship with ISO 9126 SW Quality Factors</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pPr algn="l" rtl="0"/>
            <a:r>
              <a:rPr lang="en-US" b="1" dirty="0" smtClean="0">
                <a:solidFill>
                  <a:schemeClr val="accent2">
                    <a:lumMod val="60000"/>
                    <a:lumOff val="40000"/>
                  </a:schemeClr>
                </a:solidFill>
              </a:rPr>
              <a:t>Correctness</a:t>
            </a:r>
            <a:r>
              <a:rPr lang="en-US" dirty="0" smtClean="0"/>
              <a:t>  extent to which a program satisfies its specification and fulfills the customer's mission objectives</a:t>
            </a:r>
          </a:p>
          <a:p>
            <a:pPr algn="l" rtl="0"/>
            <a:r>
              <a:rPr lang="en-US" b="1" dirty="0" smtClean="0">
                <a:solidFill>
                  <a:schemeClr val="accent2">
                    <a:lumMod val="60000"/>
                    <a:lumOff val="40000"/>
                  </a:schemeClr>
                </a:solidFill>
              </a:rPr>
              <a:t> Reliability </a:t>
            </a:r>
            <a:r>
              <a:rPr lang="en-US" dirty="0" smtClean="0"/>
              <a:t>extent to which a program can be expected to perform its intended function with required precision</a:t>
            </a:r>
          </a:p>
          <a:p>
            <a:pPr algn="l" rtl="0"/>
            <a:r>
              <a:rPr lang="en-US" dirty="0" smtClean="0"/>
              <a:t> </a:t>
            </a:r>
            <a:r>
              <a:rPr lang="en-US" b="1" dirty="0" smtClean="0">
                <a:solidFill>
                  <a:schemeClr val="accent2">
                    <a:lumMod val="60000"/>
                    <a:lumOff val="40000"/>
                  </a:schemeClr>
                </a:solidFill>
              </a:rPr>
              <a:t>Efficiency</a:t>
            </a:r>
            <a:r>
              <a:rPr lang="en-US" dirty="0" smtClean="0"/>
              <a:t>  amount of computing resources and code required by a program to perform its function</a:t>
            </a:r>
          </a:p>
          <a:p>
            <a:pPr algn="l" rtl="0"/>
            <a:r>
              <a:rPr lang="en-US" b="1" dirty="0" smtClean="0">
                <a:solidFill>
                  <a:schemeClr val="accent2">
                    <a:lumMod val="60000"/>
                    <a:lumOff val="40000"/>
                  </a:schemeClr>
                </a:solidFill>
              </a:rPr>
              <a:t> Usability  </a:t>
            </a:r>
            <a:r>
              <a:rPr lang="en-US" dirty="0" smtClean="0"/>
              <a:t>effort required to learn, operate, prepare input for, and interpret output of a program</a:t>
            </a:r>
          </a:p>
          <a:p>
            <a:pPr algn="l" rtl="0"/>
            <a:r>
              <a:rPr lang="en-US" b="1" dirty="0" smtClean="0">
                <a:solidFill>
                  <a:schemeClr val="accent2">
                    <a:lumMod val="60000"/>
                    <a:lumOff val="40000"/>
                  </a:schemeClr>
                </a:solidFill>
              </a:rPr>
              <a:t>Reusability</a:t>
            </a:r>
            <a:r>
              <a:rPr lang="en-US" dirty="0" smtClean="0"/>
              <a:t>  extent to which a program [or parts of a program] can be reused in other applications</a:t>
            </a:r>
          </a:p>
          <a:p>
            <a:pPr algn="l" rtl="0"/>
            <a:r>
              <a:rPr lang="en-US" b="1" dirty="0" smtClean="0">
                <a:solidFill>
                  <a:schemeClr val="accent2">
                    <a:lumMod val="60000"/>
                    <a:lumOff val="40000"/>
                  </a:schemeClr>
                </a:solidFill>
              </a:rPr>
              <a:t> Testability  </a:t>
            </a:r>
            <a:r>
              <a:rPr lang="en-US" dirty="0" smtClean="0"/>
              <a:t>effort required to test a program to ensure that it performs its intended function</a:t>
            </a:r>
          </a:p>
          <a:p>
            <a:pPr algn="l" rtl="0"/>
            <a:r>
              <a:rPr lang="en-US" b="1" dirty="0" smtClean="0">
                <a:solidFill>
                  <a:schemeClr val="bg2">
                    <a:lumMod val="50000"/>
                  </a:schemeClr>
                </a:solidFill>
              </a:rPr>
              <a:t> Integrity  </a:t>
            </a:r>
            <a:r>
              <a:rPr lang="en-US" dirty="0" smtClean="0"/>
              <a:t>extent to which access to software or data by unauthorized persons can be controlled</a:t>
            </a:r>
          </a:p>
          <a:p>
            <a:pPr algn="l" rtl="0"/>
            <a:r>
              <a:rPr lang="en-US" b="1" dirty="0" smtClean="0">
                <a:solidFill>
                  <a:schemeClr val="bg2">
                    <a:lumMod val="50000"/>
                  </a:schemeClr>
                </a:solidFill>
              </a:rPr>
              <a:t>Maintainabilit</a:t>
            </a:r>
            <a:r>
              <a:rPr lang="en-US" dirty="0" smtClean="0">
                <a:solidFill>
                  <a:schemeClr val="bg2">
                    <a:lumMod val="50000"/>
                  </a:schemeClr>
                </a:solidFill>
              </a:rPr>
              <a:t>y</a:t>
            </a:r>
            <a:r>
              <a:rPr lang="en-US" dirty="0" smtClean="0"/>
              <a:t>  effort required to locate and fix an error in a program</a:t>
            </a:r>
          </a:p>
          <a:p>
            <a:pPr algn="l" rtl="0"/>
            <a:r>
              <a:rPr lang="en-US" b="1" dirty="0" smtClean="0">
                <a:solidFill>
                  <a:schemeClr val="bg2">
                    <a:lumMod val="50000"/>
                  </a:schemeClr>
                </a:solidFill>
              </a:rPr>
              <a:t> Flexibility  </a:t>
            </a:r>
            <a:r>
              <a:rPr lang="en-US" dirty="0" smtClean="0"/>
              <a:t>effort required to modify an operational program</a:t>
            </a:r>
          </a:p>
          <a:p>
            <a:pPr algn="l" rtl="0"/>
            <a:r>
              <a:rPr lang="en-US" b="1" dirty="0" smtClean="0">
                <a:solidFill>
                  <a:schemeClr val="bg2">
                    <a:lumMod val="50000"/>
                  </a:schemeClr>
                </a:solidFill>
              </a:rPr>
              <a:t>Portability</a:t>
            </a:r>
            <a:r>
              <a:rPr lang="en-US" dirty="0" smtClean="0">
                <a:solidFill>
                  <a:schemeClr val="bg2">
                    <a:lumMod val="50000"/>
                  </a:schemeClr>
                </a:solidFill>
              </a:rPr>
              <a:t> </a:t>
            </a:r>
            <a:r>
              <a:rPr lang="en-US" dirty="0" smtClean="0"/>
              <a:t> effort required to transfer the program from one hardware and/or software system environment to another</a:t>
            </a:r>
          </a:p>
          <a:p>
            <a:pPr algn="l" rtl="0"/>
            <a:r>
              <a:rPr lang="en-US" b="1" dirty="0" smtClean="0">
                <a:solidFill>
                  <a:schemeClr val="accent2">
                    <a:lumMod val="60000"/>
                    <a:lumOff val="40000"/>
                  </a:schemeClr>
                </a:solidFill>
              </a:rPr>
              <a:t> </a:t>
            </a:r>
            <a:r>
              <a:rPr lang="en-US" b="1" dirty="0" smtClean="0">
                <a:solidFill>
                  <a:schemeClr val="bg2">
                    <a:lumMod val="50000"/>
                  </a:schemeClr>
                </a:solidFill>
              </a:rPr>
              <a:t>Interoperability</a:t>
            </a:r>
            <a:r>
              <a:rPr lang="en-US" b="1" dirty="0" smtClean="0">
                <a:solidFill>
                  <a:schemeClr val="accent2">
                    <a:lumMod val="60000"/>
                    <a:lumOff val="40000"/>
                  </a:schemeClr>
                </a:solidFill>
              </a:rPr>
              <a:t> </a:t>
            </a:r>
            <a:r>
              <a:rPr lang="en-US" dirty="0" smtClean="0"/>
              <a:t>effort required to couple one system to another</a:t>
            </a:r>
            <a:endParaRPr lang="ar-SA" dirty="0"/>
          </a:p>
        </p:txBody>
      </p:sp>
      <p:sp>
        <p:nvSpPr>
          <p:cNvPr id="3" name="Title 2"/>
          <p:cNvSpPr>
            <a:spLocks noGrp="1"/>
          </p:cNvSpPr>
          <p:nvPr>
            <p:ph type="title"/>
          </p:nvPr>
        </p:nvSpPr>
        <p:spPr/>
        <p:txBody>
          <a:bodyPr/>
          <a:lstStyle/>
          <a:p>
            <a:r>
              <a:rPr lang="en-US" dirty="0" smtClean="0"/>
              <a:t>Software Quality Factors</a:t>
            </a:r>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1027" name="Picture 3"/>
          <p:cNvPicPr>
            <a:picLocks noChangeAspect="1" noChangeArrowheads="1"/>
          </p:cNvPicPr>
          <p:nvPr/>
        </p:nvPicPr>
        <p:blipFill>
          <a:blip r:embed="rId2" cstate="print"/>
          <a:srcRect/>
          <a:stretch>
            <a:fillRect/>
          </a:stretch>
        </p:blipFill>
        <p:spPr bwMode="auto">
          <a:xfrm>
            <a:off x="539552" y="260648"/>
            <a:ext cx="8234327" cy="59083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2050" name="Picture 2"/>
          <p:cNvPicPr>
            <a:picLocks noChangeAspect="1" noChangeArrowheads="1"/>
          </p:cNvPicPr>
          <p:nvPr/>
        </p:nvPicPr>
        <p:blipFill>
          <a:blip r:embed="rId2" cstate="print"/>
          <a:srcRect/>
          <a:stretch>
            <a:fillRect/>
          </a:stretch>
        </p:blipFill>
        <p:spPr bwMode="auto">
          <a:xfrm>
            <a:off x="323528" y="188640"/>
            <a:ext cx="8283683" cy="59766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3074" name="Picture 2"/>
          <p:cNvPicPr>
            <a:picLocks noChangeAspect="1" noChangeArrowheads="1"/>
          </p:cNvPicPr>
          <p:nvPr/>
        </p:nvPicPr>
        <p:blipFill>
          <a:blip r:embed="rId2" cstate="print"/>
          <a:srcRect/>
          <a:stretch>
            <a:fillRect/>
          </a:stretch>
        </p:blipFill>
        <p:spPr bwMode="auto">
          <a:xfrm>
            <a:off x="467544" y="404664"/>
            <a:ext cx="8265760" cy="59828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dirty="0"/>
          </a:p>
        </p:txBody>
      </p:sp>
      <p:pic>
        <p:nvPicPr>
          <p:cNvPr id="4098" name="Picture 2"/>
          <p:cNvPicPr>
            <a:picLocks noChangeAspect="1" noChangeArrowheads="1"/>
          </p:cNvPicPr>
          <p:nvPr/>
        </p:nvPicPr>
        <p:blipFill>
          <a:blip r:embed="rId2" cstate="print"/>
          <a:srcRect/>
          <a:stretch>
            <a:fillRect/>
          </a:stretch>
        </p:blipFill>
        <p:spPr bwMode="auto">
          <a:xfrm>
            <a:off x="251520" y="260648"/>
            <a:ext cx="8533107" cy="592359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defRPr/>
            </a:pPr>
            <a:r>
              <a:rPr lang="en-US" sz="2400" dirty="0" smtClean="0">
                <a:solidFill>
                  <a:schemeClr val="accent2">
                    <a:lumMod val="60000"/>
                    <a:lumOff val="40000"/>
                  </a:schemeClr>
                </a:solidFill>
              </a:rPr>
              <a:t>Part 1: Quality Management</a:t>
            </a:r>
          </a:p>
          <a:p>
            <a:pPr lvl="1" algn="l" rtl="0">
              <a:defRPr/>
            </a:pPr>
            <a:r>
              <a:rPr lang="en-US" sz="2000" dirty="0" smtClean="0"/>
              <a:t> Understand the definition of quality and the different methodologies to provide quality</a:t>
            </a:r>
          </a:p>
          <a:p>
            <a:pPr lvl="1" algn="l" rtl="0">
              <a:defRPr/>
            </a:pPr>
            <a:endParaRPr lang="en-US" sz="2000" dirty="0" smtClean="0"/>
          </a:p>
          <a:p>
            <a:pPr lvl="1" algn="l" rtl="0">
              <a:defRPr/>
            </a:pPr>
            <a:r>
              <a:rPr lang="en-US" sz="2000" dirty="0" smtClean="0"/>
              <a:t> Know quality management plan components</a:t>
            </a:r>
          </a:p>
          <a:p>
            <a:pPr algn="l" rtl="0">
              <a:defRPr/>
            </a:pPr>
            <a:r>
              <a:rPr lang="en-US" sz="2400" dirty="0" smtClean="0">
                <a:solidFill>
                  <a:schemeClr val="accent2">
                    <a:lumMod val="60000"/>
                    <a:lumOff val="40000"/>
                  </a:schemeClr>
                </a:solidFill>
              </a:rPr>
              <a:t>Part 2: Communications Management</a:t>
            </a:r>
          </a:p>
          <a:p>
            <a:pPr lvl="1" algn="l" rtl="0">
              <a:defRPr/>
            </a:pPr>
            <a:r>
              <a:rPr lang="en-US" sz="2000" dirty="0" smtClean="0"/>
              <a:t> Understand the importance of possessing excellent communication skills</a:t>
            </a:r>
          </a:p>
          <a:p>
            <a:pPr lvl="1" algn="l" rtl="0">
              <a:defRPr/>
            </a:pPr>
            <a:r>
              <a:rPr lang="en-US" sz="2000" dirty="0" smtClean="0"/>
              <a:t> Know how to build a communication management plan</a:t>
            </a:r>
            <a:endParaRPr lang="ar-SA" dirty="0"/>
          </a:p>
        </p:txBody>
      </p:sp>
      <p:sp>
        <p:nvSpPr>
          <p:cNvPr id="2" name="Title 1"/>
          <p:cNvSpPr>
            <a:spLocks noGrp="1"/>
          </p:cNvSpPr>
          <p:nvPr>
            <p:ph type="title"/>
          </p:nvPr>
        </p:nvSpPr>
        <p:spPr/>
        <p:txBody>
          <a:bodyPr/>
          <a:lstStyle/>
          <a:p>
            <a:r>
              <a:rPr lang="en-US" dirty="0" smtClean="0"/>
              <a:t>Objectives</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5122" name="Picture 2"/>
          <p:cNvPicPr>
            <a:picLocks noChangeAspect="1" noChangeArrowheads="1"/>
          </p:cNvPicPr>
          <p:nvPr/>
        </p:nvPicPr>
        <p:blipFill>
          <a:blip r:embed="rId2" cstate="print"/>
          <a:srcRect/>
          <a:stretch>
            <a:fillRect/>
          </a:stretch>
        </p:blipFill>
        <p:spPr bwMode="auto">
          <a:xfrm>
            <a:off x="0" y="0"/>
            <a:ext cx="9002297" cy="65973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eaLnBrk="1" hangingPunct="1"/>
            <a:r>
              <a:rPr lang="en-US" smtClean="0"/>
              <a:t>Communications Planning</a:t>
            </a:r>
          </a:p>
        </p:txBody>
      </p:sp>
      <p:sp>
        <p:nvSpPr>
          <p:cNvPr id="78851" name="Content Placeholder 2"/>
          <p:cNvSpPr>
            <a:spLocks noGrp="1"/>
          </p:cNvSpPr>
          <p:nvPr>
            <p:ph idx="1"/>
          </p:nvPr>
        </p:nvSpPr>
        <p:spPr>
          <a:xfrm>
            <a:off x="457200" y="1219200"/>
            <a:ext cx="8229600" cy="4953000"/>
          </a:xfrm>
        </p:spPr>
        <p:txBody>
          <a:bodyPr/>
          <a:lstStyle/>
          <a:p>
            <a:pPr algn="l" rtl="0" eaLnBrk="1" hangingPunct="1"/>
            <a:r>
              <a:rPr lang="en-US" dirty="0" smtClean="0"/>
              <a:t>Importance of Good Communications:</a:t>
            </a:r>
          </a:p>
          <a:p>
            <a:pPr lvl="1" algn="l" rtl="0" eaLnBrk="1" hangingPunct="1"/>
            <a:r>
              <a:rPr lang="en-US" sz="2400" dirty="0" smtClean="0"/>
              <a:t>The greatest threat to many projects is a </a:t>
            </a:r>
          </a:p>
          <a:p>
            <a:pPr algn="l" rtl="0" eaLnBrk="1" hangingPunct="1">
              <a:buFont typeface="Wingdings" pitchFamily="2" charset="2"/>
              <a:buNone/>
            </a:pPr>
            <a:r>
              <a:rPr lang="en-US" sz="2800" b="1" i="1" dirty="0" smtClean="0">
                <a:solidFill>
                  <a:schemeClr val="hlink"/>
                </a:solidFill>
              </a:rPr>
              <a:t>	</a:t>
            </a:r>
            <a:r>
              <a:rPr lang="en-US" sz="2800" b="1" i="1" dirty="0" smtClean="0">
                <a:solidFill>
                  <a:schemeClr val="hlink"/>
                </a:solidFill>
                <a:hlinkClick r:id="rId3"/>
              </a:rPr>
              <a:t>“failure to communicate”</a:t>
            </a:r>
            <a:r>
              <a:rPr lang="en-US" sz="2800" b="1" i="1" dirty="0" smtClean="0">
                <a:solidFill>
                  <a:schemeClr val="hlink"/>
                </a:solidFill>
              </a:rPr>
              <a:t>       </a:t>
            </a:r>
            <a:endParaRPr lang="en-US" sz="2800" b="1" i="1" dirty="0" smtClean="0">
              <a:solidFill>
                <a:schemeClr val="accent2"/>
              </a:solidFill>
            </a:endParaRPr>
          </a:p>
          <a:p>
            <a:pPr lvl="1" algn="l" rtl="0" eaLnBrk="1" hangingPunct="1"/>
            <a:r>
              <a:rPr lang="en-US" sz="2400" dirty="0" smtClean="0"/>
              <a:t>Effective project communications is paramount to success on all projects and especially on IT projects due largely to the language gap that occurs on many projects</a:t>
            </a:r>
          </a:p>
          <a:p>
            <a:pPr lvl="1" algn="l" rtl="0" eaLnBrk="1" hangingPunct="1"/>
            <a:r>
              <a:rPr lang="en-US" sz="2400" dirty="0" smtClean="0"/>
              <a:t>Strong verbal skills are a key factor in career advancement for IT professionals</a:t>
            </a:r>
          </a:p>
          <a:p>
            <a:pPr lvl="1" algn="l" rtl="0" eaLnBrk="1" hangingPunct="1"/>
            <a:r>
              <a:rPr lang="en-US" sz="2400" dirty="0" smtClean="0"/>
              <a:t>It has been estimated that as much as 90% of a project manager’s time is spent in some form of communication</a:t>
            </a:r>
          </a:p>
          <a:p>
            <a:pPr lvl="1" eaLnBrk="1" hangingPunct="1"/>
            <a:endParaRPr lang="en-US" dirty="0" smtClean="0"/>
          </a:p>
        </p:txBody>
      </p:sp>
      <p:sp>
        <p:nvSpPr>
          <p:cNvPr id="78852" name="Slide Number Placeholder 4"/>
          <p:cNvSpPr>
            <a:spLocks noGrp="1"/>
          </p:cNvSpPr>
          <p:nvPr>
            <p:ph type="sldNum" sz="quarter" idx="11"/>
          </p:nvPr>
        </p:nvSpPr>
        <p:spPr bwMode="auto">
          <a:noFill/>
          <a:ln>
            <a:miter lim="800000"/>
            <a:headEnd/>
            <a:tailEnd/>
          </a:ln>
        </p:spPr>
        <p:txBody>
          <a:bodyPr/>
          <a:lstStyle/>
          <a:p>
            <a:r>
              <a:rPr lang="en-US" smtClean="0"/>
              <a:t> 7 - </a:t>
            </a:r>
            <a:fld id="{95C1DCAE-411D-4619-8E33-72E1B4F96EBB}" type="slidenum">
              <a:rPr lang="en-US" smtClean="0"/>
              <a:pPr/>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eaLnBrk="1" hangingPunct="1"/>
            <a:r>
              <a:rPr lang="en-US" smtClean="0"/>
              <a:t>Communications Planning</a:t>
            </a:r>
          </a:p>
        </p:txBody>
      </p:sp>
      <p:sp>
        <p:nvSpPr>
          <p:cNvPr id="84995" name="Content Placeholder 2"/>
          <p:cNvSpPr>
            <a:spLocks noGrp="1"/>
          </p:cNvSpPr>
          <p:nvPr>
            <p:ph idx="1"/>
          </p:nvPr>
        </p:nvSpPr>
        <p:spPr/>
        <p:txBody>
          <a:bodyPr/>
          <a:lstStyle/>
          <a:p>
            <a:pPr algn="l" rtl="0" eaLnBrk="1" hangingPunct="1"/>
            <a:r>
              <a:rPr lang="en-US" dirty="0" smtClean="0"/>
              <a:t>Every project should include some type of communications management plan, a document that guides project - written and oral communications (timing, detail)</a:t>
            </a:r>
          </a:p>
          <a:p>
            <a:pPr algn="l" rtl="0" eaLnBrk="1" hangingPunct="1"/>
            <a:r>
              <a:rPr lang="en-US" dirty="0" smtClean="0"/>
              <a:t>Much of the information contained in the communications management plan is taken from the stakeholder analysis already completed in an earlier process</a:t>
            </a:r>
          </a:p>
        </p:txBody>
      </p:sp>
      <p:sp>
        <p:nvSpPr>
          <p:cNvPr id="84996" name="Slide Number Placeholder 4"/>
          <p:cNvSpPr>
            <a:spLocks noGrp="1"/>
          </p:cNvSpPr>
          <p:nvPr>
            <p:ph type="sldNum" sz="quarter" idx="11"/>
          </p:nvPr>
        </p:nvSpPr>
        <p:spPr bwMode="auto">
          <a:noFill/>
          <a:ln>
            <a:miter lim="800000"/>
            <a:headEnd/>
            <a:tailEnd/>
          </a:ln>
        </p:spPr>
        <p:txBody>
          <a:bodyPr/>
          <a:lstStyle/>
          <a:p>
            <a:r>
              <a:rPr lang="en-US" smtClean="0"/>
              <a:t> 7 - </a:t>
            </a:r>
            <a:fld id="{FB216B6E-6AE5-49CE-8E94-F6539F1113C2}" type="slidenum">
              <a:rPr lang="en-US" smtClean="0"/>
              <a:pPr/>
              <a:t>22</a:t>
            </a:fld>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smtClean="0"/>
              <a:t>How to Communicate with Each Stakeholder</a:t>
            </a:r>
          </a:p>
        </p:txBody>
      </p:sp>
      <p:sp>
        <p:nvSpPr>
          <p:cNvPr id="86019" name="Slide Number Placeholder 3"/>
          <p:cNvSpPr>
            <a:spLocks noGrp="1"/>
          </p:cNvSpPr>
          <p:nvPr>
            <p:ph type="sldNum" sz="quarter" idx="12"/>
          </p:nvPr>
        </p:nvSpPr>
        <p:spPr bwMode="auto">
          <a:noFill/>
          <a:ln>
            <a:miter lim="800000"/>
            <a:headEnd/>
            <a:tailEnd/>
          </a:ln>
        </p:spPr>
        <p:txBody>
          <a:bodyPr/>
          <a:lstStyle/>
          <a:p>
            <a:r>
              <a:rPr lang="en-US" smtClean="0"/>
              <a:t>7 - </a:t>
            </a:r>
            <a:fld id="{28EEA29C-7A52-4FED-B4B0-387A974E2F44}" type="slidenum">
              <a:rPr lang="en-US" smtClean="0"/>
              <a:pPr/>
              <a:t>23</a:t>
            </a:fld>
            <a:endParaRPr lang="en-US" smtClean="0"/>
          </a:p>
        </p:txBody>
      </p:sp>
      <p:pic>
        <p:nvPicPr>
          <p:cNvPr id="86020" name="Picture 2"/>
          <p:cNvPicPr>
            <a:picLocks noChangeAspect="1" noChangeArrowheads="1"/>
          </p:cNvPicPr>
          <p:nvPr/>
        </p:nvPicPr>
        <p:blipFill>
          <a:blip r:embed="rId2" cstate="print"/>
          <a:srcRect/>
          <a:stretch>
            <a:fillRect/>
          </a:stretch>
        </p:blipFill>
        <p:spPr bwMode="auto">
          <a:xfrm>
            <a:off x="795338" y="2057400"/>
            <a:ext cx="7553325" cy="320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smtClean="0"/>
              <a:t>The Communications Plan Must Answer the Following Questions:</a:t>
            </a:r>
          </a:p>
        </p:txBody>
      </p:sp>
      <p:sp>
        <p:nvSpPr>
          <p:cNvPr id="3" name="Content Placeholder 2"/>
          <p:cNvSpPr>
            <a:spLocks noGrp="1"/>
          </p:cNvSpPr>
          <p:nvPr>
            <p:ph idx="1"/>
          </p:nvPr>
        </p:nvSpPr>
        <p:spPr/>
        <p:txBody>
          <a:bodyPr rtlCol="0">
            <a:normAutofit lnSpcReduction="10000"/>
          </a:bodyPr>
          <a:lstStyle/>
          <a:p>
            <a:pPr algn="l" rtl="0" eaLnBrk="1" fontAlgn="auto" hangingPunct="1">
              <a:spcAft>
                <a:spcPts val="0"/>
              </a:spcAft>
              <a:defRPr/>
            </a:pPr>
            <a:r>
              <a:rPr lang="en-US" dirty="0" smtClean="0"/>
              <a:t>Who are the stakeholders?</a:t>
            </a:r>
          </a:p>
          <a:p>
            <a:pPr algn="l" rtl="0" eaLnBrk="1" fontAlgn="auto" hangingPunct="1">
              <a:spcAft>
                <a:spcPts val="0"/>
              </a:spcAft>
              <a:defRPr/>
            </a:pPr>
            <a:r>
              <a:rPr lang="en-US" dirty="0" smtClean="0"/>
              <a:t>What information do the stakeholders need, when do they want it, at what level of detail do they need, and in what form?</a:t>
            </a:r>
          </a:p>
          <a:p>
            <a:pPr algn="l" rtl="0" eaLnBrk="1" fontAlgn="auto" hangingPunct="1">
              <a:spcAft>
                <a:spcPts val="0"/>
              </a:spcAft>
              <a:defRPr/>
            </a:pPr>
            <a:r>
              <a:rPr lang="en-US" dirty="0" smtClean="0"/>
              <a:t>Who on the project team is responsible for collecting data, creating the reports, and disseminating the reports?</a:t>
            </a:r>
          </a:p>
          <a:p>
            <a:pPr algn="l" rtl="0" eaLnBrk="1" fontAlgn="auto" hangingPunct="1">
              <a:spcAft>
                <a:spcPts val="0"/>
              </a:spcAft>
              <a:defRPr/>
            </a:pPr>
            <a:r>
              <a:rPr lang="en-US" dirty="0" smtClean="0"/>
              <a:t>Who on the project team is the first contact for stakeholders with questions and issues?</a:t>
            </a:r>
          </a:p>
          <a:p>
            <a:pPr algn="l" rtl="0" eaLnBrk="1" fontAlgn="auto" hangingPunct="1">
              <a:spcAft>
                <a:spcPts val="0"/>
              </a:spcAft>
              <a:defRPr/>
            </a:pPr>
            <a:r>
              <a:rPr lang="en-US" dirty="0" smtClean="0"/>
              <a:t>Who on the project team is the first contact for external vendors with questions and issues?</a:t>
            </a:r>
          </a:p>
        </p:txBody>
      </p:sp>
      <p:sp>
        <p:nvSpPr>
          <p:cNvPr id="87044" name="Slide Number Placeholder 4"/>
          <p:cNvSpPr>
            <a:spLocks noGrp="1"/>
          </p:cNvSpPr>
          <p:nvPr>
            <p:ph type="sldNum" sz="quarter" idx="11"/>
          </p:nvPr>
        </p:nvSpPr>
        <p:spPr bwMode="auto">
          <a:noFill/>
          <a:ln>
            <a:miter lim="800000"/>
            <a:headEnd/>
            <a:tailEnd/>
          </a:ln>
        </p:spPr>
        <p:txBody>
          <a:bodyPr/>
          <a:lstStyle/>
          <a:p>
            <a:r>
              <a:rPr lang="en-US" smtClean="0"/>
              <a:t> 7 - </a:t>
            </a:r>
            <a:fld id="{E621970F-C17D-4D35-9ABA-153E0827FE44}" type="slidenum">
              <a:rPr lang="en-US" smtClean="0"/>
              <a:pPr/>
              <a:t>24</a:t>
            </a:fld>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smtClean="0"/>
              <a:t>Steps to Conducting the Quality Planning Process</a:t>
            </a:r>
          </a:p>
        </p:txBody>
      </p:sp>
      <p:sp>
        <p:nvSpPr>
          <p:cNvPr id="3" name="Content Placeholder 2"/>
          <p:cNvSpPr>
            <a:spLocks noGrp="1"/>
          </p:cNvSpPr>
          <p:nvPr>
            <p:ph idx="1"/>
          </p:nvPr>
        </p:nvSpPr>
        <p:spPr/>
        <p:txBody>
          <a:bodyPr rtlCol="0">
            <a:normAutofit/>
          </a:bodyPr>
          <a:lstStyle/>
          <a:p>
            <a:pPr marL="457200" indent="-457200" algn="l" rtl="0" eaLnBrk="1" fontAlgn="auto" hangingPunct="1">
              <a:spcAft>
                <a:spcPts val="0"/>
              </a:spcAft>
              <a:buFont typeface="+mj-lt"/>
              <a:buAutoNum type="arabicPeriod"/>
              <a:defRPr/>
            </a:pPr>
            <a:r>
              <a:rPr lang="en-US" dirty="0" smtClean="0"/>
              <a:t>Obtain commitment and shared understanding from stakeholders on the quality standards to be used on this specific project.</a:t>
            </a:r>
          </a:p>
          <a:p>
            <a:pPr marL="457200" indent="-457200" algn="l" rtl="0" eaLnBrk="1" fontAlgn="auto" hangingPunct="1">
              <a:spcAft>
                <a:spcPts val="0"/>
              </a:spcAft>
              <a:buFont typeface="+mj-lt"/>
              <a:buAutoNum type="arabicPeriod"/>
              <a:defRPr/>
            </a:pPr>
            <a:r>
              <a:rPr lang="en-US" dirty="0" smtClean="0"/>
              <a:t>Conduct training for all on the Organization’s quality initiative (Six Sigma, TQM, CMMI)</a:t>
            </a:r>
          </a:p>
          <a:p>
            <a:pPr marL="457200" indent="-457200" algn="l" rtl="0" eaLnBrk="1" fontAlgn="auto" hangingPunct="1">
              <a:spcAft>
                <a:spcPts val="0"/>
              </a:spcAft>
              <a:buFont typeface="+mj-lt"/>
              <a:buAutoNum type="arabicPeriod"/>
              <a:defRPr/>
            </a:pPr>
            <a:r>
              <a:rPr lang="en-US" dirty="0" smtClean="0"/>
              <a:t>Define the quality standards which consist of metrics (goals) to be measured and the acceptable result parameters</a:t>
            </a:r>
          </a:p>
          <a:p>
            <a:pPr marL="457200" indent="-457200" algn="l" rtl="0" eaLnBrk="1" fontAlgn="auto" hangingPunct="1">
              <a:spcAft>
                <a:spcPts val="0"/>
              </a:spcAft>
              <a:buFont typeface="+mj-lt"/>
              <a:buAutoNum type="arabicPeriod"/>
              <a:defRPr/>
            </a:pPr>
            <a:r>
              <a:rPr lang="en-US" dirty="0" smtClean="0"/>
              <a:t>Determine how each metric result will be collected and who is responsible for collecting each data item.</a:t>
            </a:r>
          </a:p>
        </p:txBody>
      </p:sp>
      <p:sp>
        <p:nvSpPr>
          <p:cNvPr id="88068" name="Slide Number Placeholder 4"/>
          <p:cNvSpPr>
            <a:spLocks noGrp="1"/>
          </p:cNvSpPr>
          <p:nvPr>
            <p:ph type="sldNum" sz="quarter" idx="11"/>
          </p:nvPr>
        </p:nvSpPr>
        <p:spPr bwMode="auto">
          <a:noFill/>
          <a:ln>
            <a:miter lim="800000"/>
            <a:headEnd/>
            <a:tailEnd/>
          </a:ln>
        </p:spPr>
        <p:txBody>
          <a:bodyPr/>
          <a:lstStyle/>
          <a:p>
            <a:r>
              <a:rPr lang="en-US" smtClean="0"/>
              <a:t> 7 - </a:t>
            </a:r>
            <a:fld id="{47C3D73A-DFD7-4E5E-B7CF-EC484B4CB2D4}" type="slidenum">
              <a:rPr lang="en-US" smtClean="0"/>
              <a:pPr/>
              <a:t>25</a:t>
            </a:fld>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smtClean="0"/>
              <a:t>Steps to Conducting the Quality Planning Process</a:t>
            </a:r>
          </a:p>
        </p:txBody>
      </p:sp>
      <p:sp>
        <p:nvSpPr>
          <p:cNvPr id="3" name="Content Placeholder 2"/>
          <p:cNvSpPr>
            <a:spLocks noGrp="1"/>
          </p:cNvSpPr>
          <p:nvPr>
            <p:ph idx="1"/>
          </p:nvPr>
        </p:nvSpPr>
        <p:spPr/>
        <p:txBody>
          <a:bodyPr rtlCol="0">
            <a:normAutofit/>
          </a:bodyPr>
          <a:lstStyle/>
          <a:p>
            <a:pPr marL="457200" indent="-457200" algn="l" rtl="0" eaLnBrk="1" fontAlgn="auto" hangingPunct="1">
              <a:spcAft>
                <a:spcPts val="0"/>
              </a:spcAft>
              <a:buFont typeface="+mj-lt"/>
              <a:buAutoNum type="arabicPeriod" startAt="5"/>
              <a:defRPr/>
            </a:pPr>
            <a:r>
              <a:rPr lang="en-US" dirty="0" smtClean="0"/>
              <a:t>Conduct Project Team training on the chosen metrics and the defined process for control and monitoring.</a:t>
            </a:r>
          </a:p>
          <a:p>
            <a:pPr marL="457200" indent="-457200" algn="l" rtl="0" eaLnBrk="1" fontAlgn="auto" hangingPunct="1">
              <a:spcAft>
                <a:spcPts val="0"/>
              </a:spcAft>
              <a:buFont typeface="+mj-lt"/>
              <a:buAutoNum type="arabicPeriod" startAt="5"/>
              <a:defRPr/>
            </a:pPr>
            <a:r>
              <a:rPr lang="en-US" dirty="0" smtClean="0"/>
              <a:t>Build checklists to aid the project team in collecting and monitoring quality standards</a:t>
            </a:r>
          </a:p>
          <a:p>
            <a:pPr marL="457200" indent="-457200" algn="l" rtl="0" eaLnBrk="1" fontAlgn="auto" hangingPunct="1">
              <a:spcAft>
                <a:spcPts val="0"/>
              </a:spcAft>
              <a:buFont typeface="+mj-lt"/>
              <a:buAutoNum type="arabicPeriod" startAt="5"/>
              <a:defRPr/>
            </a:pPr>
            <a:r>
              <a:rPr lang="en-US" dirty="0" smtClean="0"/>
              <a:t>Define and report the current baseline of metrics for the organization</a:t>
            </a:r>
          </a:p>
          <a:p>
            <a:pPr marL="457200" indent="-457200" algn="l" rtl="0" eaLnBrk="1" fontAlgn="auto" hangingPunct="1">
              <a:spcAft>
                <a:spcPts val="0"/>
              </a:spcAft>
              <a:buFont typeface="+mj-lt"/>
              <a:buAutoNum type="arabicPeriod" startAt="5"/>
              <a:defRPr/>
            </a:pPr>
            <a:r>
              <a:rPr lang="en-US" dirty="0" smtClean="0"/>
              <a:t>Build process improvement plans, disseminate and execute</a:t>
            </a:r>
          </a:p>
          <a:p>
            <a:pPr marL="457200" indent="-457200" algn="l" rtl="0" eaLnBrk="1" fontAlgn="auto" hangingPunct="1">
              <a:spcAft>
                <a:spcPts val="0"/>
              </a:spcAft>
              <a:buFont typeface="+mj-lt"/>
              <a:buAutoNum type="arabicPeriod" startAt="5"/>
              <a:defRPr/>
            </a:pPr>
            <a:r>
              <a:rPr lang="en-US" dirty="0" smtClean="0"/>
              <a:t>Finally, accumulate information from previous steps and build the Quality Management plan</a:t>
            </a:r>
          </a:p>
        </p:txBody>
      </p:sp>
      <p:sp>
        <p:nvSpPr>
          <p:cNvPr id="89092" name="Slide Number Placeholder 4"/>
          <p:cNvSpPr>
            <a:spLocks noGrp="1"/>
          </p:cNvSpPr>
          <p:nvPr>
            <p:ph type="sldNum" sz="quarter" idx="11"/>
          </p:nvPr>
        </p:nvSpPr>
        <p:spPr bwMode="auto">
          <a:noFill/>
          <a:ln>
            <a:miter lim="800000"/>
            <a:headEnd/>
            <a:tailEnd/>
          </a:ln>
        </p:spPr>
        <p:txBody>
          <a:bodyPr/>
          <a:lstStyle/>
          <a:p>
            <a:r>
              <a:rPr lang="en-US" smtClean="0"/>
              <a:t> 7 - </a:t>
            </a:r>
            <a:fld id="{A847CE03-07D8-4C69-A150-2EABAE3281E7}" type="slidenum">
              <a:rPr lang="en-US" smtClean="0"/>
              <a:pPr/>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457200" y="0"/>
            <a:ext cx="8229600" cy="1020763"/>
          </a:xfrm>
        </p:spPr>
        <p:txBody>
          <a:bodyPr>
            <a:normAutofit fontScale="90000"/>
          </a:bodyPr>
          <a:lstStyle/>
          <a:p>
            <a:pPr eaLnBrk="1" hangingPunct="1"/>
            <a:r>
              <a:rPr lang="en-US" sz="3600" smtClean="0"/>
              <a:t>Steps to Conducting the Communication Planning Process</a:t>
            </a:r>
          </a:p>
        </p:txBody>
      </p:sp>
      <p:sp>
        <p:nvSpPr>
          <p:cNvPr id="90115" name="Content Placeholder 2"/>
          <p:cNvSpPr>
            <a:spLocks noGrp="1"/>
          </p:cNvSpPr>
          <p:nvPr>
            <p:ph idx="1"/>
          </p:nvPr>
        </p:nvSpPr>
        <p:spPr>
          <a:xfrm>
            <a:off x="457200" y="1371600"/>
            <a:ext cx="8229600" cy="4800600"/>
          </a:xfrm>
        </p:spPr>
        <p:txBody>
          <a:bodyPr/>
          <a:lstStyle/>
          <a:p>
            <a:pPr marL="457200" indent="-457200" algn="l" rtl="0" eaLnBrk="1" hangingPunct="1">
              <a:lnSpc>
                <a:spcPct val="80000"/>
              </a:lnSpc>
              <a:buFont typeface="Times New Roman" pitchFamily="18" charset="0"/>
              <a:buAutoNum type="arabicPeriod"/>
            </a:pPr>
            <a:r>
              <a:rPr lang="en-US" sz="2600" dirty="0" smtClean="0"/>
              <a:t>Review the stakeholder analysis and add information if necessary pertaining to communications management and complete the stakeholder communications matrix.</a:t>
            </a:r>
          </a:p>
          <a:p>
            <a:pPr marL="457200" indent="-457200" algn="l" rtl="0" eaLnBrk="1" hangingPunct="1">
              <a:lnSpc>
                <a:spcPct val="80000"/>
              </a:lnSpc>
              <a:buFont typeface="Times New Roman" pitchFamily="18" charset="0"/>
              <a:buAutoNum type="arabicPeriod"/>
            </a:pPr>
            <a:r>
              <a:rPr lang="en-US" sz="2600" dirty="0" smtClean="0"/>
              <a:t>Define content for status reports and timing</a:t>
            </a:r>
          </a:p>
          <a:p>
            <a:pPr marL="457200" indent="-457200" algn="l" rtl="0" eaLnBrk="1" hangingPunct="1">
              <a:lnSpc>
                <a:spcPct val="80000"/>
              </a:lnSpc>
              <a:buFont typeface="Times New Roman" pitchFamily="18" charset="0"/>
              <a:buAutoNum type="arabicPeriod"/>
            </a:pPr>
            <a:r>
              <a:rPr lang="en-US" sz="2600" dirty="0" smtClean="0"/>
              <a:t>Establish who on the project team is responsible for collecting data for status reports</a:t>
            </a:r>
          </a:p>
          <a:p>
            <a:pPr marL="457200" indent="-457200" algn="l" rtl="0" eaLnBrk="1" hangingPunct="1">
              <a:lnSpc>
                <a:spcPct val="80000"/>
              </a:lnSpc>
              <a:buFont typeface="Times New Roman" pitchFamily="18" charset="0"/>
              <a:buAutoNum type="arabicPeriod"/>
            </a:pPr>
            <a:r>
              <a:rPr lang="en-US" sz="2600" dirty="0" smtClean="0"/>
              <a:t>Establish who on the project team is responsible for creating the reports and disseminating the reports</a:t>
            </a:r>
          </a:p>
          <a:p>
            <a:pPr marL="457200" indent="-457200" algn="l" rtl="0" eaLnBrk="1" hangingPunct="1">
              <a:lnSpc>
                <a:spcPct val="80000"/>
              </a:lnSpc>
              <a:buFont typeface="Times New Roman" pitchFamily="18" charset="0"/>
              <a:buAutoNum type="arabicPeriod"/>
            </a:pPr>
            <a:r>
              <a:rPr lang="en-US" sz="2600" dirty="0" smtClean="0"/>
              <a:t>Establish key project team contacts for each stakeholder to serve as first contact references </a:t>
            </a:r>
          </a:p>
          <a:p>
            <a:pPr marL="457200" indent="-457200" algn="l" rtl="0" eaLnBrk="1" hangingPunct="1">
              <a:lnSpc>
                <a:spcPct val="80000"/>
              </a:lnSpc>
              <a:buFont typeface="Times New Roman" pitchFamily="18" charset="0"/>
              <a:buAutoNum type="arabicPeriod"/>
            </a:pPr>
            <a:r>
              <a:rPr lang="en-US" sz="2600" dirty="0" smtClean="0"/>
              <a:t>Finally, accumulate information from previous steps and build the Communications Management plan</a:t>
            </a:r>
          </a:p>
        </p:txBody>
      </p:sp>
      <p:sp>
        <p:nvSpPr>
          <p:cNvPr id="90116" name="Slide Number Placeholder 4"/>
          <p:cNvSpPr>
            <a:spLocks noGrp="1"/>
          </p:cNvSpPr>
          <p:nvPr>
            <p:ph type="sldNum" sz="quarter" idx="11"/>
          </p:nvPr>
        </p:nvSpPr>
        <p:spPr bwMode="auto">
          <a:noFill/>
          <a:ln>
            <a:miter lim="800000"/>
            <a:headEnd/>
            <a:tailEnd/>
          </a:ln>
        </p:spPr>
        <p:txBody>
          <a:bodyPr/>
          <a:lstStyle/>
          <a:p>
            <a:r>
              <a:rPr lang="en-US" smtClean="0"/>
              <a:t> 7 - </a:t>
            </a:r>
            <a:fld id="{F2BDAC86-41CF-4AC0-8340-0278F6B0257E}" type="slidenum">
              <a:rPr lang="en-US" smtClean="0"/>
              <a:pPr/>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SA"/>
          </a:p>
        </p:txBody>
      </p:sp>
      <p:sp>
        <p:nvSpPr>
          <p:cNvPr id="3" name="Title 2"/>
          <p:cNvSpPr>
            <a:spLocks noGrp="1"/>
          </p:cNvSpPr>
          <p:nvPr>
            <p:ph type="title"/>
          </p:nvPr>
        </p:nvSpPr>
        <p:spPr/>
        <p:txBody>
          <a:bodyPr/>
          <a:lstStyle/>
          <a:p>
            <a:endParaRPr lang="ar-SA"/>
          </a:p>
        </p:txBody>
      </p:sp>
      <p:pic>
        <p:nvPicPr>
          <p:cNvPr id="1026" name="Picture 2"/>
          <p:cNvPicPr>
            <a:picLocks noChangeAspect="1" noChangeArrowheads="1"/>
          </p:cNvPicPr>
          <p:nvPr/>
        </p:nvPicPr>
        <p:blipFill>
          <a:blip r:embed="rId2" cstate="print"/>
          <a:srcRect/>
          <a:stretch>
            <a:fillRect/>
          </a:stretch>
        </p:blipFill>
        <p:spPr bwMode="auto">
          <a:xfrm>
            <a:off x="0" y="980728"/>
            <a:ext cx="8748464" cy="4962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Poor Quality Examples</a:t>
            </a:r>
          </a:p>
        </p:txBody>
      </p:sp>
      <p:sp>
        <p:nvSpPr>
          <p:cNvPr id="16387" name="Content Placeholder 2"/>
          <p:cNvSpPr>
            <a:spLocks noGrp="1"/>
          </p:cNvSpPr>
          <p:nvPr>
            <p:ph idx="1"/>
          </p:nvPr>
        </p:nvSpPr>
        <p:spPr>
          <a:xfrm>
            <a:off x="457200" y="1371600"/>
            <a:ext cx="8229600" cy="4800600"/>
          </a:xfrm>
        </p:spPr>
        <p:txBody>
          <a:bodyPr>
            <a:normAutofit fontScale="77500" lnSpcReduction="20000"/>
          </a:bodyPr>
          <a:lstStyle/>
          <a:p>
            <a:pPr algn="l" rtl="0">
              <a:lnSpc>
                <a:spcPct val="120000"/>
              </a:lnSpc>
            </a:pPr>
            <a:r>
              <a:rPr lang="en-US" sz="3000" dirty="0" smtClean="0"/>
              <a:t>Therac-25 was a radiation therapy machine produced by Atomic Energy of Canada Limited and CGR </a:t>
            </a:r>
            <a:r>
              <a:rPr lang="en-US" sz="3000" dirty="0" err="1" smtClean="0"/>
              <a:t>MeV</a:t>
            </a:r>
            <a:r>
              <a:rPr lang="en-US" sz="3000" dirty="0" smtClean="0"/>
              <a:t> of France. It was involved with at least six known accidents between 1985 and 1987, in which patients were given massive overdoses of radiation. At least five patients died of the overdoses due to a software bug</a:t>
            </a:r>
          </a:p>
          <a:p>
            <a:pPr algn="just" rtl="0" eaLnBrk="1" hangingPunct="1">
              <a:lnSpc>
                <a:spcPct val="120000"/>
              </a:lnSpc>
            </a:pPr>
            <a:endParaRPr lang="en-US" sz="3000" dirty="0" smtClean="0"/>
          </a:p>
          <a:p>
            <a:pPr algn="just" rtl="0" eaLnBrk="1" hangingPunct="1">
              <a:lnSpc>
                <a:spcPct val="120000"/>
              </a:lnSpc>
            </a:pPr>
            <a:r>
              <a:rPr lang="en-US" sz="3000" dirty="0" smtClean="0"/>
              <a:t>In the U.S. software bugs cost organizations nearly $60 billion per year, according to the Commerce Department’s National Institute of Standards and Technology (NIST). According to NIST, one-third of these costs could be eliminated with improved testing methods especially early in the development cycle</a:t>
            </a:r>
          </a:p>
          <a:p>
            <a:pPr algn="l" rtl="0" eaLnBrk="1" hangingPunct="1">
              <a:lnSpc>
                <a:spcPct val="80000"/>
              </a:lnSpc>
            </a:pPr>
            <a:endParaRPr lang="en-US" sz="3000" dirty="0" smtClean="0"/>
          </a:p>
        </p:txBody>
      </p:sp>
      <p:sp>
        <p:nvSpPr>
          <p:cNvPr id="16388" name="Slide Number Placeholder 4"/>
          <p:cNvSpPr>
            <a:spLocks noGrp="1"/>
          </p:cNvSpPr>
          <p:nvPr>
            <p:ph type="sldNum" sz="quarter" idx="11"/>
          </p:nvPr>
        </p:nvSpPr>
        <p:spPr bwMode="auto">
          <a:noFill/>
          <a:ln>
            <a:miter lim="800000"/>
            <a:headEnd/>
            <a:tailEnd/>
          </a:ln>
        </p:spPr>
        <p:txBody>
          <a:bodyPr/>
          <a:lstStyle/>
          <a:p>
            <a:r>
              <a:rPr lang="en-US" smtClean="0"/>
              <a:t> 7 - </a:t>
            </a:r>
            <a:fld id="{CFAB09FF-5762-4498-B6E7-BC3BE9E45E3C}"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l" rtl="0"/>
            <a:r>
              <a:rPr lang="en-US" dirty="0" smtClean="0">
                <a:solidFill>
                  <a:schemeClr val="accent2">
                    <a:lumMod val="60000"/>
                    <a:lumOff val="40000"/>
                  </a:schemeClr>
                </a:solidFill>
              </a:rPr>
              <a:t>NO Quality Management at all or minimal attention to Quality</a:t>
            </a:r>
            <a:r>
              <a:rPr lang="en-US" dirty="0" smtClean="0"/>
              <a:t> – one of main reasons of software project failure.</a:t>
            </a:r>
          </a:p>
          <a:p>
            <a:pPr algn="l" rtl="0"/>
            <a:endParaRPr lang="en-US" dirty="0" smtClean="0"/>
          </a:p>
          <a:p>
            <a:pPr algn="l" rtl="0"/>
            <a:r>
              <a:rPr lang="en-US" dirty="0" smtClean="0">
                <a:solidFill>
                  <a:schemeClr val="accent2">
                    <a:lumMod val="60000"/>
                    <a:lumOff val="40000"/>
                  </a:schemeClr>
                </a:solidFill>
              </a:rPr>
              <a:t>Total Software Quality Management (TSQM), Software Quality Management (SQM), Software  Quality Assurance (SQA)</a:t>
            </a:r>
            <a:r>
              <a:rPr lang="en-US" dirty="0" smtClean="0"/>
              <a:t> – are CRITICAL areas in software development industry these days</a:t>
            </a:r>
          </a:p>
          <a:p>
            <a:pPr algn="l" rtl="0"/>
            <a:endParaRPr lang="en-US" dirty="0" smtClean="0"/>
          </a:p>
          <a:p>
            <a:pPr algn="l" rtl="0"/>
            <a:r>
              <a:rPr lang="en-US" dirty="0" smtClean="0"/>
              <a:t>Not just Quality Management in general (as business folks understand it), but specifically </a:t>
            </a:r>
            <a:r>
              <a:rPr lang="en-US" dirty="0" smtClean="0">
                <a:solidFill>
                  <a:schemeClr val="accent2">
                    <a:lumMod val="60000"/>
                    <a:lumOff val="40000"/>
                  </a:schemeClr>
                </a:solidFill>
              </a:rPr>
              <a:t>Software Quality Management</a:t>
            </a:r>
            <a:r>
              <a:rPr lang="en-US" dirty="0" smtClean="0"/>
              <a:t> – based on deep knowledge of software engineering, development and testing processes.</a:t>
            </a:r>
          </a:p>
          <a:p>
            <a:pPr algn="l" rtl="0"/>
            <a:endParaRPr lang="en-US" dirty="0" smtClean="0"/>
          </a:p>
          <a:p>
            <a:pPr algn="l" rtl="0"/>
            <a:r>
              <a:rPr lang="en-US" dirty="0" smtClean="0"/>
              <a:t>These days, every global company has </a:t>
            </a:r>
            <a:r>
              <a:rPr lang="en-US" dirty="0" smtClean="0">
                <a:solidFill>
                  <a:schemeClr val="accent2">
                    <a:lumMod val="60000"/>
                    <a:lumOff val="40000"/>
                  </a:schemeClr>
                </a:solidFill>
              </a:rPr>
              <a:t>quality-related strategy </a:t>
            </a:r>
            <a:r>
              <a:rPr lang="en-US" dirty="0" smtClean="0"/>
              <a:t>and </a:t>
            </a:r>
            <a:r>
              <a:rPr lang="en-US" dirty="0" smtClean="0">
                <a:solidFill>
                  <a:schemeClr val="accent2">
                    <a:lumMod val="60000"/>
                    <a:lumOff val="40000"/>
                  </a:schemeClr>
                </a:solidFill>
              </a:rPr>
              <a:t>Vice-President on Quality</a:t>
            </a:r>
            <a:r>
              <a:rPr lang="en-US" dirty="0" smtClean="0"/>
              <a:t>, Total Quality Management, invests millions of dollars into quality, etc</a:t>
            </a:r>
            <a:endParaRPr lang="ar-SA" dirty="0"/>
          </a:p>
        </p:txBody>
      </p:sp>
      <p:sp>
        <p:nvSpPr>
          <p:cNvPr id="3" name="Title 2"/>
          <p:cNvSpPr>
            <a:spLocks noGrp="1"/>
          </p:cNvSpPr>
          <p:nvPr>
            <p:ph type="title"/>
          </p:nvPr>
        </p:nvSpPr>
        <p:spPr/>
        <p:txBody>
          <a:bodyPr/>
          <a:lstStyle/>
          <a:p>
            <a:r>
              <a:rPr lang="en-US" dirty="0" smtClean="0"/>
              <a:t>Outcomes</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r" rtl="0" eaLnBrk="1" fontAlgn="auto" hangingPunct="1">
              <a:spcAft>
                <a:spcPts val="0"/>
              </a:spcAft>
              <a:defRPr/>
            </a:pPr>
            <a:r>
              <a:rPr lang="en-US" dirty="0" smtClean="0"/>
              <a:t>What Is Project Quality Management?</a:t>
            </a:r>
            <a:endParaRPr lang="en-US" dirty="0"/>
          </a:p>
        </p:txBody>
      </p:sp>
      <p:sp>
        <p:nvSpPr>
          <p:cNvPr id="6" name="Text Placeholder 5"/>
          <p:cNvSpPr>
            <a:spLocks noGrp="1"/>
          </p:cNvSpPr>
          <p:nvPr>
            <p:ph type="body" idx="1"/>
          </p:nvPr>
        </p:nvSpPr>
        <p:spPr/>
        <p:txBody>
          <a:bodyPr/>
          <a:lstStyle/>
          <a:p>
            <a:endParaRPr lang="ar-SA"/>
          </a:p>
        </p:txBody>
      </p:sp>
      <p:sp>
        <p:nvSpPr>
          <p:cNvPr id="7" name="Text Placeholder 6"/>
          <p:cNvSpPr>
            <a:spLocks noGrp="1"/>
          </p:cNvSpPr>
          <p:nvPr>
            <p:ph type="body" sz="half" idx="3"/>
          </p:nvPr>
        </p:nvSpPr>
        <p:spPr/>
        <p:txBody>
          <a:bodyPr/>
          <a:lstStyle/>
          <a:p>
            <a:endParaRPr lang="ar-SA" dirty="0"/>
          </a:p>
        </p:txBody>
      </p:sp>
      <p:sp>
        <p:nvSpPr>
          <p:cNvPr id="20483" name="Content Placeholder 2"/>
          <p:cNvSpPr>
            <a:spLocks noGrp="1"/>
          </p:cNvSpPr>
          <p:nvPr>
            <p:ph sz="quarter" idx="2"/>
          </p:nvPr>
        </p:nvSpPr>
        <p:spPr/>
        <p:txBody>
          <a:bodyPr>
            <a:normAutofit fontScale="62500" lnSpcReduction="20000"/>
          </a:bodyPr>
          <a:lstStyle/>
          <a:p>
            <a:pPr algn="l" rtl="0" eaLnBrk="1" hangingPunct="1"/>
            <a:r>
              <a:rPr lang="en-US" sz="2900" dirty="0" smtClean="0"/>
              <a:t>International Organization for Standardization (ISO) definition: the totality of features and characteristics of a product or service that bears on its ability to satisfy </a:t>
            </a:r>
            <a:r>
              <a:rPr lang="en-US" sz="2900" b="1" u="sng" dirty="0" smtClean="0"/>
              <a:t>stated</a:t>
            </a:r>
            <a:r>
              <a:rPr lang="en-US" sz="2900" dirty="0" smtClean="0"/>
              <a:t> or </a:t>
            </a:r>
            <a:r>
              <a:rPr lang="en-US" sz="2900" b="1" u="sng" dirty="0" smtClean="0"/>
              <a:t>implied</a:t>
            </a:r>
            <a:r>
              <a:rPr lang="en-US" sz="2900" dirty="0" smtClean="0"/>
              <a:t> needs</a:t>
            </a:r>
          </a:p>
          <a:p>
            <a:pPr algn="l" rtl="0" eaLnBrk="1" hangingPunct="1"/>
            <a:endParaRPr lang="en-US" sz="2900" dirty="0" smtClean="0"/>
          </a:p>
          <a:p>
            <a:pPr algn="l" rtl="0" eaLnBrk="1" hangingPunct="1"/>
            <a:endParaRPr lang="en-US" sz="2900" dirty="0" smtClean="0"/>
          </a:p>
          <a:p>
            <a:pPr algn="l" rtl="0" eaLnBrk="1" hangingPunct="1"/>
            <a:r>
              <a:rPr lang="en-US" sz="2900" dirty="0" smtClean="0"/>
              <a:t>The American Society for Quality and the PMBOK define quality as “the degree to which a set of inherent characteristics fulfill requirements.”</a:t>
            </a:r>
          </a:p>
          <a:p>
            <a:pPr algn="l" rtl="0" eaLnBrk="1" hangingPunct="1"/>
            <a:endParaRPr lang="en-US" sz="2900" dirty="0" smtClean="0"/>
          </a:p>
          <a:p>
            <a:pPr algn="l" rtl="0" eaLnBrk="1" hangingPunct="1"/>
            <a:r>
              <a:rPr lang="en-US" sz="2900" dirty="0" smtClean="0"/>
              <a:t>Text: the degree to which the product satisfies both stated and implied requirements</a:t>
            </a:r>
          </a:p>
        </p:txBody>
      </p:sp>
      <p:sp>
        <p:nvSpPr>
          <p:cNvPr id="8" name="Content Placeholder 7"/>
          <p:cNvSpPr>
            <a:spLocks noGrp="1"/>
          </p:cNvSpPr>
          <p:nvPr>
            <p:ph sz="quarter" idx="4"/>
          </p:nvPr>
        </p:nvSpPr>
        <p:spPr/>
        <p:txBody>
          <a:bodyPr/>
          <a:lstStyle/>
          <a:p>
            <a:pPr algn="l" rtl="0">
              <a:defRPr/>
            </a:pPr>
            <a:r>
              <a:rPr lang="en-US" dirty="0" smtClean="0"/>
              <a:t>Can be inflated for more quality or deflated for less quality.</a:t>
            </a:r>
          </a:p>
          <a:p>
            <a:pPr algn="l" rtl="0">
              <a:defRPr/>
            </a:pPr>
            <a:endParaRPr lang="en-US" dirty="0" smtClean="0"/>
          </a:p>
          <a:p>
            <a:endParaRPr lang="ar-SA" dirty="0"/>
          </a:p>
        </p:txBody>
      </p:sp>
      <p:sp>
        <p:nvSpPr>
          <p:cNvPr id="20484" name="Slide Number Placeholder 4"/>
          <p:cNvSpPr>
            <a:spLocks noGrp="1"/>
          </p:cNvSpPr>
          <p:nvPr>
            <p:ph type="sldNum" sz="quarter" idx="12"/>
          </p:nvPr>
        </p:nvSpPr>
        <p:spPr bwMode="auto">
          <a:noFill/>
          <a:ln>
            <a:miter lim="800000"/>
            <a:headEnd/>
            <a:tailEnd/>
          </a:ln>
        </p:spPr>
        <p:txBody>
          <a:bodyPr/>
          <a:lstStyle/>
          <a:p>
            <a:pPr algn="l" rtl="0"/>
            <a:r>
              <a:rPr lang="en-US" smtClean="0"/>
              <a:t> 7 - </a:t>
            </a:r>
            <a:fld id="{52BDC67D-CE0D-46CE-B99D-F07FCDA04D72}" type="slidenum">
              <a:rPr lang="en-US" smtClean="0"/>
              <a:pPr algn="l" rtl="0"/>
              <a:t>5</a:t>
            </a:fld>
            <a:endParaRPr lang="en-US" smtClean="0"/>
          </a:p>
        </p:txBody>
      </p:sp>
      <p:pic>
        <p:nvPicPr>
          <p:cNvPr id="9" name="Picture 2"/>
          <p:cNvPicPr>
            <a:picLocks noChangeAspect="1" noChangeArrowheads="1"/>
          </p:cNvPicPr>
          <p:nvPr/>
        </p:nvPicPr>
        <p:blipFill>
          <a:blip r:embed="rId2" cstate="print"/>
          <a:srcRect/>
          <a:stretch>
            <a:fillRect/>
          </a:stretch>
        </p:blipFill>
        <p:spPr bwMode="auto">
          <a:xfrm>
            <a:off x="6169396" y="2420889"/>
            <a:ext cx="2657375" cy="2664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r" rtl="0" eaLnBrk="1" hangingPunct="1"/>
            <a:r>
              <a:rPr lang="en-US" smtClean="0"/>
              <a:t>ISO Quality Management Principles</a:t>
            </a:r>
          </a:p>
        </p:txBody>
      </p:sp>
      <p:sp>
        <p:nvSpPr>
          <p:cNvPr id="22531" name="Content Placeholder 2"/>
          <p:cNvSpPr>
            <a:spLocks noGrp="1"/>
          </p:cNvSpPr>
          <p:nvPr>
            <p:ph idx="1"/>
          </p:nvPr>
        </p:nvSpPr>
        <p:spPr/>
        <p:txBody>
          <a:bodyPr/>
          <a:lstStyle/>
          <a:p>
            <a:pPr algn="l" rtl="0" eaLnBrk="1" hangingPunct="1"/>
            <a:r>
              <a:rPr lang="en-US" dirty="0" smtClean="0"/>
              <a:t>Customer Focus</a:t>
            </a:r>
          </a:p>
          <a:p>
            <a:pPr algn="l" rtl="0" eaLnBrk="1" hangingPunct="1"/>
            <a:r>
              <a:rPr lang="en-US" dirty="0" smtClean="0"/>
              <a:t>Provide Leadership</a:t>
            </a:r>
          </a:p>
          <a:p>
            <a:pPr algn="l" rtl="0" eaLnBrk="1" hangingPunct="1"/>
            <a:r>
              <a:rPr lang="en-US" dirty="0" smtClean="0"/>
              <a:t>Involvement of People</a:t>
            </a:r>
          </a:p>
          <a:p>
            <a:pPr algn="l" rtl="0" eaLnBrk="1" hangingPunct="1"/>
            <a:r>
              <a:rPr lang="en-US" dirty="0" smtClean="0"/>
              <a:t>Use a Process Approach</a:t>
            </a:r>
          </a:p>
          <a:p>
            <a:pPr algn="l" rtl="0"/>
            <a:r>
              <a:rPr lang="en-US" dirty="0" smtClean="0"/>
              <a:t>Take a Systems Approach </a:t>
            </a:r>
          </a:p>
          <a:p>
            <a:pPr algn="l" rtl="0"/>
            <a:r>
              <a:rPr lang="en-US" dirty="0" smtClean="0"/>
              <a:t>Encourage Continual</a:t>
            </a:r>
          </a:p>
          <a:p>
            <a:pPr algn="l" rtl="0"/>
            <a:r>
              <a:rPr lang="en-US" dirty="0" smtClean="0"/>
              <a:t>Factual Approach to Decision Making </a:t>
            </a:r>
          </a:p>
          <a:p>
            <a:pPr algn="l" rtl="0"/>
            <a:r>
              <a:rPr lang="en-US" dirty="0" smtClean="0"/>
              <a:t>Mutually beneficial supplier relationships</a:t>
            </a:r>
          </a:p>
          <a:p>
            <a:pPr algn="l" rtl="0" eaLnBrk="1" hangingPunct="1"/>
            <a:r>
              <a:rPr lang="en-US" dirty="0" smtClean="0"/>
              <a:t> </a:t>
            </a:r>
          </a:p>
        </p:txBody>
      </p:sp>
      <p:sp>
        <p:nvSpPr>
          <p:cNvPr id="22532" name="Slide Number Placeholder 4"/>
          <p:cNvSpPr>
            <a:spLocks noGrp="1"/>
          </p:cNvSpPr>
          <p:nvPr>
            <p:ph type="sldNum" sz="quarter" idx="11"/>
          </p:nvPr>
        </p:nvSpPr>
        <p:spPr bwMode="auto">
          <a:noFill/>
          <a:ln>
            <a:miter lim="800000"/>
            <a:headEnd/>
            <a:tailEnd/>
          </a:ln>
        </p:spPr>
        <p:txBody>
          <a:bodyPr/>
          <a:lstStyle/>
          <a:p>
            <a:pPr algn="l" rtl="0"/>
            <a:r>
              <a:rPr lang="en-US" smtClean="0"/>
              <a:t> 7 - </a:t>
            </a:r>
            <a:fld id="{03BFB3CF-CB96-4522-A2BF-0D718A901E63}" type="slidenum">
              <a:rPr lang="en-US" smtClean="0"/>
              <a:pPr algn="l" rtl="0"/>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solidFill>
                  <a:schemeClr val="accent2">
                    <a:lumMod val="60000"/>
                    <a:lumOff val="40000"/>
                  </a:schemeClr>
                </a:solidFill>
              </a:rPr>
              <a:t>Software quality </a:t>
            </a:r>
            <a:r>
              <a:rPr lang="en-US" dirty="0" smtClean="0"/>
              <a:t>can be defined as: </a:t>
            </a:r>
          </a:p>
          <a:p>
            <a:pPr lvl="1" algn="l" rtl="0"/>
            <a:r>
              <a:rPr lang="en-US" dirty="0" smtClean="0"/>
              <a:t>An effective process applied in a manner that creates a useful software product that provides measurable value for those who produce it and those who use it.</a:t>
            </a:r>
            <a:endParaRPr lang="ar-SA" dirty="0"/>
          </a:p>
        </p:txBody>
      </p:sp>
      <p:sp>
        <p:nvSpPr>
          <p:cNvPr id="3" name="Title 2"/>
          <p:cNvSpPr>
            <a:spLocks noGrp="1"/>
          </p:cNvSpPr>
          <p:nvPr>
            <p:ph type="title"/>
          </p:nvPr>
        </p:nvSpPr>
        <p:spPr/>
        <p:txBody>
          <a:bodyPr/>
          <a:lstStyle/>
          <a:p>
            <a:pPr rtl="0"/>
            <a:r>
              <a:rPr lang="en-US" dirty="0" smtClean="0"/>
              <a:t>Software Quality: Overall Picture</a:t>
            </a:r>
          </a:p>
        </p:txBody>
      </p:sp>
      <p:pic>
        <p:nvPicPr>
          <p:cNvPr id="2050" name="Picture 2"/>
          <p:cNvPicPr>
            <a:picLocks noChangeAspect="1" noChangeArrowheads="1"/>
          </p:cNvPicPr>
          <p:nvPr/>
        </p:nvPicPr>
        <p:blipFill>
          <a:blip r:embed="rId2" cstate="print"/>
          <a:srcRect/>
          <a:stretch>
            <a:fillRect/>
          </a:stretch>
        </p:blipFill>
        <p:spPr bwMode="auto">
          <a:xfrm>
            <a:off x="1187624" y="3068960"/>
            <a:ext cx="6550694" cy="27754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dirty="0" smtClean="0"/>
              <a:t>Software Quality Factors and Metrics: Innovative Approach</a:t>
            </a:r>
            <a:br>
              <a:rPr lang="en-US" sz="2400" dirty="0" smtClean="0"/>
            </a:br>
            <a:r>
              <a:rPr lang="en-US" sz="2400" dirty="0" smtClean="0"/>
              <a:t>“Not just Quality Management in general </a:t>
            </a:r>
            <a:br>
              <a:rPr lang="en-US" sz="2400" dirty="0" smtClean="0"/>
            </a:br>
            <a:r>
              <a:rPr lang="en-US" sz="2400" dirty="0" smtClean="0"/>
              <a:t>but Software Quality Management”</a:t>
            </a:r>
            <a:endParaRPr lang="ar-SA" sz="24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647209" y="1481138"/>
            <a:ext cx="7849581" cy="4525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r" rtl="0" eaLnBrk="1" fontAlgn="auto" hangingPunct="1">
              <a:spcAft>
                <a:spcPts val="0"/>
              </a:spcAft>
              <a:defRPr/>
            </a:pPr>
            <a:r>
              <a:rPr lang="en-US" dirty="0" smtClean="0"/>
              <a:t>Quality Management Planning Process</a:t>
            </a:r>
            <a:endParaRPr lang="en-US" dirty="0"/>
          </a:p>
        </p:txBody>
      </p:sp>
      <p:sp>
        <p:nvSpPr>
          <p:cNvPr id="24579" name="Content Placeholder 2"/>
          <p:cNvSpPr>
            <a:spLocks noGrp="1"/>
          </p:cNvSpPr>
          <p:nvPr>
            <p:ph idx="1"/>
          </p:nvPr>
        </p:nvSpPr>
        <p:spPr/>
        <p:txBody>
          <a:bodyPr/>
          <a:lstStyle/>
          <a:p>
            <a:pPr algn="l" rtl="0" eaLnBrk="1" hangingPunct="1">
              <a:lnSpc>
                <a:spcPct val="90000"/>
              </a:lnSpc>
            </a:pPr>
            <a:r>
              <a:rPr lang="en-US" b="1" dirty="0" smtClean="0"/>
              <a:t>Quality planning</a:t>
            </a:r>
            <a:r>
              <a:rPr lang="en-US" dirty="0" smtClean="0"/>
              <a:t>: identifying which quality standards are relevant to the project and organization and determining the activities necessary to meet the established standards in order to deliver the product fit for customer use</a:t>
            </a:r>
          </a:p>
        </p:txBody>
      </p:sp>
      <p:sp>
        <p:nvSpPr>
          <p:cNvPr id="24580" name="Slide Number Placeholder 4"/>
          <p:cNvSpPr>
            <a:spLocks noGrp="1"/>
          </p:cNvSpPr>
          <p:nvPr>
            <p:ph type="sldNum" sz="quarter" idx="11"/>
          </p:nvPr>
        </p:nvSpPr>
        <p:spPr bwMode="auto">
          <a:noFill/>
          <a:ln>
            <a:miter lim="800000"/>
            <a:headEnd/>
            <a:tailEnd/>
          </a:ln>
        </p:spPr>
        <p:txBody>
          <a:bodyPr/>
          <a:lstStyle/>
          <a:p>
            <a:pPr algn="l" rtl="0"/>
            <a:r>
              <a:rPr lang="en-US" smtClean="0"/>
              <a:t> 7 - </a:t>
            </a:r>
            <a:fld id="{22A139D5-9F5E-4527-BC22-7BD75D898275}" type="slidenum">
              <a:rPr lang="en-US" smtClean="0"/>
              <a:pPr algn="l" rtl="0"/>
              <a:t>9</a:t>
            </a:fld>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381</TotalTime>
  <Words>1583</Words>
  <Application>Microsoft Office PowerPoint</Application>
  <PresentationFormat>On-screen Show (4:3)</PresentationFormat>
  <Paragraphs>165</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Project Quality and Communications Planning </vt:lpstr>
      <vt:lpstr>Objectives</vt:lpstr>
      <vt:lpstr>Poor Quality Examples</vt:lpstr>
      <vt:lpstr>Outcomes</vt:lpstr>
      <vt:lpstr>What Is Project Quality Management?</vt:lpstr>
      <vt:lpstr>ISO Quality Management Principles</vt:lpstr>
      <vt:lpstr>Software Quality: Overall Picture</vt:lpstr>
      <vt:lpstr>Software Quality Factors and Metrics: Innovative Approach “Not just Quality Management in general  but Software Quality Management”</vt:lpstr>
      <vt:lpstr>Quality Management Planning Process</vt:lpstr>
      <vt:lpstr>The bottom line: Software System’s Costs (an example)</vt:lpstr>
      <vt:lpstr>ISO 9000</vt:lpstr>
      <vt:lpstr>ISO 9126 Six Key Groups of  Software Quality Factors (Groups of Metrics)</vt:lpstr>
      <vt:lpstr>ISO 9126 Six Key Groups of  Software Quality Factors (Groups of Metrics)</vt:lpstr>
      <vt:lpstr>McCall’s Software Quality Factors</vt:lpstr>
      <vt:lpstr>Software Quality Factors</vt:lpstr>
      <vt:lpstr>PowerPoint Presentation</vt:lpstr>
      <vt:lpstr>PowerPoint Presentation</vt:lpstr>
      <vt:lpstr>PowerPoint Presentation</vt:lpstr>
      <vt:lpstr>PowerPoint Presentation</vt:lpstr>
      <vt:lpstr>PowerPoint Presentation</vt:lpstr>
      <vt:lpstr>Communications Planning</vt:lpstr>
      <vt:lpstr>Communications Planning</vt:lpstr>
      <vt:lpstr>How to Communicate with Each Stakeholder</vt:lpstr>
      <vt:lpstr>The Communications Plan Must Answer the Following Questions:</vt:lpstr>
      <vt:lpstr>Steps to Conducting the Quality Planning Process</vt:lpstr>
      <vt:lpstr>Steps to Conducting the Quality Planning Process</vt:lpstr>
      <vt:lpstr>Steps to Conducting the Communication Planning Process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Quality and Communications Planning</dc:title>
  <dc:creator>Asma</dc:creator>
  <cp:lastModifiedBy>maram</cp:lastModifiedBy>
  <cp:revision>35</cp:revision>
  <dcterms:created xsi:type="dcterms:W3CDTF">2012-11-21T06:05:38Z</dcterms:created>
  <dcterms:modified xsi:type="dcterms:W3CDTF">2014-11-08T17:48:58Z</dcterms:modified>
</cp:coreProperties>
</file>