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  <p:sldMasterId id="2147483885" r:id="rId5"/>
  </p:sldMasterIdLst>
  <p:notesMasterIdLst>
    <p:notesMasterId r:id="rId19"/>
  </p:notesMasterIdLst>
  <p:handoutMasterIdLst>
    <p:handoutMasterId r:id="rId20"/>
  </p:handoutMasterIdLst>
  <p:sldIdLst>
    <p:sldId id="352" r:id="rId6"/>
    <p:sldId id="353" r:id="rId7"/>
    <p:sldId id="355" r:id="rId8"/>
    <p:sldId id="395" r:id="rId9"/>
    <p:sldId id="384" r:id="rId10"/>
    <p:sldId id="385" r:id="rId11"/>
    <p:sldId id="386" r:id="rId12"/>
    <p:sldId id="389" r:id="rId13"/>
    <p:sldId id="396" r:id="rId14"/>
    <p:sldId id="387" r:id="rId15"/>
    <p:sldId id="388" r:id="rId16"/>
    <p:sldId id="377" r:id="rId17"/>
    <p:sldId id="374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99"/>
    <a:srgbClr val="5B5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551" autoAdjust="0"/>
  </p:normalViewPr>
  <p:slideViewPr>
    <p:cSldViewPr>
      <p:cViewPr>
        <p:scale>
          <a:sx n="71" d="100"/>
          <a:sy n="71" d="100"/>
        </p:scale>
        <p:origin x="-135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6B6A60A-B749-45CD-9F2A-F9A1E4CD5E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971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21D8194-4BD2-40FD-9257-8CF5083776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0955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E214C-8B84-44B8-A13A-1321CCD5B0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62E12-CD10-4609-9D9C-59E12059A3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10949-8FFE-4C63-815C-67A5D5DD1A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742546D-439E-4DE5-8DE4-57CA0D5AA9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1"/>
          <p:cNvSpPr txBox="1">
            <a:spLocks/>
          </p:cNvSpPr>
          <p:nvPr/>
        </p:nvSpPr>
        <p:spPr>
          <a:xfrm>
            <a:off x="5486400" y="6492875"/>
            <a:ext cx="1600200" cy="365125"/>
          </a:xfrm>
          <a:prstGeom prst="rect">
            <a:avLst/>
          </a:prstGeom>
        </p:spPr>
        <p:txBody>
          <a:bodyPr anchor="b"/>
          <a:lstStyle>
            <a:lvl1pPr algn="l">
              <a:buFontTx/>
              <a:buNone/>
              <a:defRPr smtClean="0"/>
            </a:lvl1pPr>
          </a:lstStyle>
          <a:p>
            <a:pPr>
              <a:defRPr/>
            </a:pPr>
            <a:r>
              <a:rPr lang="en-US" sz="1200" dirty="0">
                <a:latin typeface="+mn-lt"/>
              </a:rPr>
              <a:t>Copyright 2009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0"/>
          </p:nvPr>
        </p:nvSpPr>
        <p:spPr>
          <a:xfrm>
            <a:off x="8588375" y="6492875"/>
            <a:ext cx="555625" cy="365125"/>
          </a:xfrm>
        </p:spPr>
        <p:txBody>
          <a:bodyPr/>
          <a:lstStyle>
            <a:lvl1pPr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AFF159D5-14B8-4929-80E8-8CBEA7515A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 userDrawn="1">
            <p:ph type="ftr" sz="quarter" idx="11"/>
          </p:nvPr>
        </p:nvSpPr>
        <p:spPr bwMode="auto">
          <a:xfrm>
            <a:off x="0" y="6492875"/>
            <a:ext cx="23622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37124B-7D01-4522-895E-2427595E8F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F16CE8-601D-4458-9A4D-77198595C3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F3BE39-6EAE-4F4E-8587-E2F82887C1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D7EE3C0-232F-423F-9AE9-A93BFD7D69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FA690-CF5B-446E-853D-A34EBE3250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C34E12-4FCE-400B-BEDE-9E2AA8A93F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BCD12-268C-4AD7-B7C4-9B918CDC65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2B217AD-C44B-4977-9467-033323B6DC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AD50D-5159-4186-B2DB-09400BBFBC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78DF9-6113-4E9E-841D-716D2F809F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C853B-70C0-42B5-A452-8B96751FE4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69227-5B94-4DDC-93AC-4010F52571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B4BAC-A4B4-47C3-954C-671DB677BA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822F3-9135-43CF-B358-55D5E92FD0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8A8FC-0473-47F2-A561-34CF91F93B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77F63-9F2E-4C50-A32E-B8384CEE33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8CDB8-A613-4FDC-8370-87BEBAA5D4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>
                <a:solidFill>
                  <a:srgbClr val="898989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>
                <a:solidFill>
                  <a:srgbClr val="898989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7E60BDF-4E57-49A7-A69E-2F3C9505CD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4" r:id="rId1"/>
    <p:sldLayoutId id="2147484105" r:id="rId2"/>
    <p:sldLayoutId id="2147484106" r:id="rId3"/>
    <p:sldLayoutId id="2147484107" r:id="rId4"/>
    <p:sldLayoutId id="2147484108" r:id="rId5"/>
    <p:sldLayoutId id="2147484109" r:id="rId6"/>
    <p:sldLayoutId id="2147484110" r:id="rId7"/>
    <p:sldLayoutId id="2147484111" r:id="rId8"/>
    <p:sldLayoutId id="2147484112" r:id="rId9"/>
    <p:sldLayoutId id="2147484113" r:id="rId10"/>
    <p:sldLayoutId id="2147484114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Information Technology Project Management, Sixth Edition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5834954-2BCE-434E-80A8-E62A3998D6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15" r:id="rId7"/>
    <p:sldLayoutId id="2147484124" r:id="rId8"/>
    <p:sldLayoutId id="2147484125" r:id="rId9"/>
    <p:sldLayoutId id="2147484116" r:id="rId10"/>
    <p:sldLayoutId id="2147484117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914400"/>
            <a:ext cx="8839200" cy="1829761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Chapter 3:</a:t>
            </a:r>
            <a:br>
              <a:rPr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</a:br>
            <a:r>
              <a:rPr sz="44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The Project Management Process Groups: A Case Study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52400" y="3657600"/>
            <a:ext cx="8991600" cy="134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8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  <a:ea typeface="+mj-ea"/>
                <a:cs typeface="+mj-cs"/>
              </a:rPr>
              <a:t>Refrences</a:t>
            </a:r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  <a:ea typeface="+mj-ea"/>
                <a:cs typeface="+mj-cs"/>
              </a:rPr>
              <a:t>:</a:t>
            </a:r>
          </a:p>
          <a:p>
            <a:pPr>
              <a:defRPr/>
            </a:pPr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  <a:ea typeface="+mj-ea"/>
                <a:cs typeface="+mj-cs"/>
              </a:rPr>
              <a:t>Information 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  <a:ea typeface="+mj-ea"/>
                <a:cs typeface="+mj-cs"/>
              </a:rPr>
              <a:t>Technology Project Management, Sixth </a:t>
            </a:r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  <a:ea typeface="+mj-ea"/>
                <a:cs typeface="+mj-cs"/>
              </a:rPr>
              <a:t>Edition(ch#3)</a:t>
            </a: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Rounded MT Bold" pitchFamily="34" charset="0"/>
              <a:ea typeface="+mj-ea"/>
              <a:cs typeface="+mj-cs"/>
            </a:endParaRPr>
          </a:p>
        </p:txBody>
      </p:sp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304800" y="5791200"/>
            <a:ext cx="4792663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Note: See the text itself for full citations.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End the project efficiently</a:t>
            </a:r>
          </a:p>
          <a:p>
            <a:r>
              <a:rPr lang="en-US" dirty="0" smtClean="0"/>
              <a:t>Archiving project files</a:t>
            </a:r>
          </a:p>
          <a:p>
            <a:r>
              <a:rPr lang="en-US" dirty="0" smtClean="0"/>
              <a:t>Closing out contracts</a:t>
            </a:r>
          </a:p>
          <a:p>
            <a:r>
              <a:rPr lang="en-US" dirty="0" smtClean="0"/>
              <a:t>Document </a:t>
            </a:r>
            <a:r>
              <a:rPr lang="en-US" dirty="0" smtClean="0">
                <a:solidFill>
                  <a:schemeClr val="accent4"/>
                </a:solidFill>
              </a:rPr>
              <a:t>lessons learned</a:t>
            </a:r>
          </a:p>
          <a:p>
            <a:r>
              <a:rPr lang="en-US" dirty="0" smtClean="0"/>
              <a:t>Receiving formal acceptance of the delivered work from customers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Closing processes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81216B-BD5E-42DB-B805-4DBABFA20B2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 anchorCtr="0"/>
          <a:lstStyle/>
          <a:p>
            <a:r>
              <a:rPr lang="en-US" smtClean="0"/>
              <a:t>Information Technology Project Management, Sixth Edition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152400"/>
          <a:ext cx="8839200" cy="6020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200"/>
                <a:gridCol w="7366000"/>
              </a:tblGrid>
              <a:tr h="86868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Output (outcomes)</a:t>
                      </a:r>
                      <a:endParaRPr lang="en-US" dirty="0"/>
                    </a:p>
                  </a:txBody>
                  <a:tcPr/>
                </a:tc>
              </a:tr>
              <a:tr h="922207">
                <a:tc>
                  <a:txBody>
                    <a:bodyPr/>
                    <a:lstStyle/>
                    <a:p>
                      <a:r>
                        <a:rPr lang="en-US" dirty="0" smtClean="0"/>
                        <a:t>initiation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Complete project charter, complete</a:t>
                      </a:r>
                      <a:r>
                        <a:rPr lang="en-US" baseline="0" dirty="0" smtClean="0"/>
                        <a:t> a business case (the need for the project)</a:t>
                      </a:r>
                      <a:endParaRPr lang="en-US" dirty="0"/>
                    </a:p>
                  </a:txBody>
                  <a:tcPr/>
                </a:tc>
              </a:tr>
              <a:tr h="922207">
                <a:tc>
                  <a:txBody>
                    <a:bodyPr/>
                    <a:lstStyle/>
                    <a:p>
                      <a:r>
                        <a:rPr lang="en-US" dirty="0" smtClean="0"/>
                        <a:t>planning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Complete project scope, schedule, cost, quality, procurement plans</a:t>
                      </a:r>
                    </a:p>
                    <a:p>
                      <a:r>
                        <a:rPr lang="en-US" dirty="0" smtClean="0"/>
                        <a:t>Work</a:t>
                      </a:r>
                      <a:r>
                        <a:rPr lang="en-US" baseline="0" dirty="0" smtClean="0"/>
                        <a:t> breakdown structure (WBS)</a:t>
                      </a:r>
                    </a:p>
                    <a:p>
                      <a:r>
                        <a:rPr lang="en-US" baseline="0" dirty="0" smtClean="0"/>
                        <a:t>Revise plans, </a:t>
                      </a:r>
                      <a:r>
                        <a:rPr lang="en-US" dirty="0" smtClean="0"/>
                        <a:t>Ensure the plans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address</a:t>
                      </a:r>
                      <a:r>
                        <a:rPr lang="en-US" baseline="0" dirty="0" smtClean="0"/>
                        <a:t> organization needs </a:t>
                      </a:r>
                      <a:endParaRPr lang="en-US" dirty="0"/>
                    </a:p>
                  </a:txBody>
                  <a:tcPr/>
                </a:tc>
              </a:tr>
              <a:tr h="922207">
                <a:tc>
                  <a:txBody>
                    <a:bodyPr/>
                    <a:lstStyle/>
                    <a:p>
                      <a:r>
                        <a:rPr lang="en-US" dirty="0" smtClean="0"/>
                        <a:t>Execution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Take the actions necessary to complete</a:t>
                      </a:r>
                      <a:r>
                        <a:rPr lang="en-US" baseline="0" dirty="0" smtClean="0"/>
                        <a:t> the work described in planning (e.g. purchase HW and SW, develop and install SW), deliver the actual work of the project, perform quality assurance</a:t>
                      </a:r>
                      <a:endParaRPr lang="en-US" dirty="0"/>
                    </a:p>
                  </a:txBody>
                  <a:tcPr/>
                </a:tc>
              </a:tr>
              <a:tr h="922207">
                <a:tc>
                  <a:txBody>
                    <a:bodyPr/>
                    <a:lstStyle/>
                    <a:p>
                      <a:r>
                        <a:rPr lang="en-US" dirty="0" smtClean="0"/>
                        <a:t>Monitoring &amp; controlling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Monitor deviations from the plans, take corrective actions to mach</a:t>
                      </a:r>
                      <a:r>
                        <a:rPr lang="en-US" baseline="0" dirty="0" smtClean="0"/>
                        <a:t> progress with the plans, m</a:t>
                      </a:r>
                      <a:r>
                        <a:rPr lang="en-US" dirty="0" smtClean="0"/>
                        <a:t>easure progress toward project objectives, </a:t>
                      </a:r>
                      <a:r>
                        <a:rPr lang="en-US" baseline="0" dirty="0" smtClean="0"/>
                        <a:t>ensure that deliverable are being completed and objectives are being met in terms of scope, cost, time, and quality, complete performance report</a:t>
                      </a:r>
                      <a:endParaRPr lang="en-US" dirty="0"/>
                    </a:p>
                  </a:txBody>
                  <a:tcPr/>
                </a:tc>
              </a:tr>
              <a:tr h="922207">
                <a:tc>
                  <a:txBody>
                    <a:bodyPr/>
                    <a:lstStyle/>
                    <a:p>
                      <a:r>
                        <a:rPr lang="en-US" dirty="0" smtClean="0"/>
                        <a:t>Closing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Close contracts, Archive files, Gain acceptance for project results, </a:t>
                      </a:r>
                    </a:p>
                    <a:p>
                      <a:r>
                        <a:rPr lang="en-US" dirty="0" smtClean="0"/>
                        <a:t>Report lessons learned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121B41-BD31-45D9-BEA7-9FD5EBBA759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1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 anchorCtr="0"/>
          <a:lstStyle/>
          <a:p>
            <a:r>
              <a:rPr lang="en-US" smtClean="0"/>
              <a:t>Information Technology Project Management, Sixth Edition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Percentage of Time Spent on Each Process Group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B12AEF-74E8-4C69-8E20-C9D2C24D45B6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 anchorCtr="0"/>
          <a:lstStyle/>
          <a:p>
            <a:r>
              <a:rPr lang="en-US" smtClean="0"/>
              <a:t>Information Technology Project Management, Sixth Edition</a:t>
            </a:r>
          </a:p>
        </p:txBody>
      </p:sp>
      <p:pic>
        <p:nvPicPr>
          <p:cNvPr id="20485" name="Picture 6" descr="86921_03_F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60525"/>
            <a:ext cx="7620000" cy="38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five project management process groups are initiating, planning, executing, monitoring and controlling, and closing</a:t>
            </a:r>
          </a:p>
          <a:p>
            <a:pPr eaLnBrk="1" hangingPunct="1">
              <a:buNone/>
            </a:pPr>
            <a:endParaRPr lang="en-US" dirty="0" smtClean="0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Summary</a:t>
            </a:r>
          </a:p>
        </p:txBody>
      </p:sp>
      <p:sp>
        <p:nvSpPr>
          <p:cNvPr id="5222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2590800" cy="365125"/>
          </a:xfrm>
          <a:noFill/>
        </p:spPr>
        <p:txBody>
          <a:bodyPr anchorCtr="0"/>
          <a:lstStyle/>
          <a:p>
            <a:r>
              <a:rPr lang="en-US" smtClean="0"/>
              <a:t>Information Technology Project Management, Sixth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AA4D36-F650-4929-92D5-7D4E85ED2C2F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077200" cy="4572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US" sz="2800" dirty="0" smtClean="0"/>
              <a:t>Describe the five Project Management (PM) </a:t>
            </a:r>
            <a:r>
              <a:rPr lang="en-US" sz="2800" dirty="0" smtClean="0">
                <a:solidFill>
                  <a:schemeClr val="accent4"/>
                </a:solidFill>
              </a:rPr>
              <a:t>process groups</a:t>
            </a:r>
            <a:r>
              <a:rPr lang="en-US" sz="2800" dirty="0" smtClean="0"/>
              <a:t>, the typical level of activity for each, and the interactions among them.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endParaRPr lang="en-US" sz="2800" dirty="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800" dirty="0" smtClean="0"/>
              <a:t>Review a case study of an organization applying the project management process groups to manage an IT project; describe outputs of each process group; and understand the contribution that effective project </a:t>
            </a:r>
            <a:r>
              <a:rPr lang="en-US" sz="2800" dirty="0" smtClean="0">
                <a:solidFill>
                  <a:schemeClr val="accent4"/>
                </a:solidFill>
              </a:rPr>
              <a:t>initiating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planning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executing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monitoring and controlling</a:t>
            </a:r>
            <a:r>
              <a:rPr lang="en-US" sz="2800" dirty="0" smtClean="0"/>
              <a:t>, and </a:t>
            </a:r>
            <a:r>
              <a:rPr lang="en-US" sz="2800" dirty="0" smtClean="0">
                <a:solidFill>
                  <a:schemeClr val="accent4"/>
                </a:solidFill>
              </a:rPr>
              <a:t>closing</a:t>
            </a:r>
            <a:r>
              <a:rPr lang="en-US" sz="2800" dirty="0" smtClean="0"/>
              <a:t> make to project success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en-US" sz="3200" dirty="0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Learning Objectives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E22BA-80A0-455A-8026-5515BF937D94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2293" name="Footer Placeholder 3"/>
          <p:cNvSpPr txBox="1">
            <a:spLocks/>
          </p:cNvSpPr>
          <p:nvPr/>
        </p:nvSpPr>
        <p:spPr bwMode="auto">
          <a:xfrm>
            <a:off x="0" y="6492875"/>
            <a:ext cx="2362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1200"/>
              <a:t>Information Technology Project Management, Sixth Edition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Project management can be viewed as a number of interlinked processes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b="1" dirty="0" smtClean="0">
                <a:solidFill>
                  <a:schemeClr val="accent4"/>
                </a:solidFill>
              </a:rPr>
              <a:t>process</a:t>
            </a:r>
            <a:r>
              <a:rPr lang="en-US" dirty="0" smtClean="0"/>
              <a:t> is a series of actions directed toward a particular result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The project management process groups include: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Initiating processes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Planning processes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Executing processes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Monitoring and controlling processes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Closing processes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Process groups can be applied to each phase of the project or to the entire project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PM Process Groups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9317EE-5749-418D-8FC2-88FA5F0B2DCE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434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2590800" cy="365125"/>
          </a:xfrm>
          <a:noFill/>
        </p:spPr>
        <p:txBody>
          <a:bodyPr anchorCtr="0"/>
          <a:lstStyle/>
          <a:p>
            <a:r>
              <a:rPr lang="en-US" smtClean="0"/>
              <a:t>Information Technology Project Management, Sixth Edition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Process Groups and Project Phases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F159D5-14B8-4929-80E8-8CBEA7515A9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Technology Project Management, Sixth Edition</a:t>
            </a:r>
            <a:endParaRPr lang="en-US"/>
          </a:p>
        </p:txBody>
      </p:sp>
      <p:pic>
        <p:nvPicPr>
          <p:cNvPr id="1028" name="Picture 4" descr="C:\Users\ahussein\Desktop\block diagram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143000"/>
            <a:ext cx="8189710" cy="48487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Defining and authorizing the project</a:t>
            </a:r>
          </a:p>
          <a:p>
            <a:r>
              <a:rPr lang="en-US" dirty="0" smtClean="0"/>
              <a:t>Prepare </a:t>
            </a:r>
            <a:r>
              <a:rPr lang="en-US" dirty="0" smtClean="0">
                <a:solidFill>
                  <a:schemeClr val="accent4"/>
                </a:solidFill>
              </a:rPr>
              <a:t>project charter</a:t>
            </a:r>
          </a:p>
          <a:p>
            <a:r>
              <a:rPr lang="en-US" dirty="0" smtClean="0"/>
              <a:t>Register stakeholder</a:t>
            </a:r>
          </a:p>
          <a:p>
            <a:r>
              <a:rPr lang="en-US" dirty="0" smtClean="0"/>
              <a:t>Determine if the project is worth continuing, should be redirected, or canceled</a:t>
            </a:r>
          </a:p>
          <a:p>
            <a:r>
              <a:rPr lang="en-US" dirty="0" smtClean="0"/>
              <a:t>May take place at the beginning of each phase</a:t>
            </a:r>
          </a:p>
          <a:p>
            <a:r>
              <a:rPr lang="en-US" dirty="0" smtClean="0"/>
              <a:t>Reexamine the business need for the project during every phase of the project life cycle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Initiating processes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52FDC0-D61D-488B-A7CC-6D4A5754738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 anchorCtr="0"/>
          <a:lstStyle/>
          <a:p>
            <a:r>
              <a:rPr lang="en-US" smtClean="0"/>
              <a:t>Information Technology Project Management, Sixth Edition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/>
          <a:lstStyle/>
          <a:p>
            <a:r>
              <a:rPr lang="en-US" dirty="0" smtClean="0"/>
              <a:t>Scope management plan</a:t>
            </a:r>
          </a:p>
          <a:p>
            <a:pPr lvl="1"/>
            <a:r>
              <a:rPr lang="en-US" dirty="0" smtClean="0"/>
              <a:t>Define the work that needs to be done </a:t>
            </a:r>
          </a:p>
          <a:p>
            <a:r>
              <a:rPr lang="en-US" dirty="0" smtClean="0"/>
              <a:t>Schedule management plan</a:t>
            </a:r>
          </a:p>
          <a:p>
            <a:pPr lvl="1"/>
            <a:r>
              <a:rPr lang="en-US" dirty="0" smtClean="0"/>
              <a:t>Schedule activities related to the work</a:t>
            </a:r>
          </a:p>
          <a:p>
            <a:r>
              <a:rPr lang="en-US" dirty="0" smtClean="0"/>
              <a:t>Cost management plan</a:t>
            </a:r>
          </a:p>
          <a:p>
            <a:pPr lvl="1"/>
            <a:r>
              <a:rPr lang="en-US" dirty="0" smtClean="0"/>
              <a:t>Estimate cost for performing the work</a:t>
            </a:r>
          </a:p>
          <a:p>
            <a:r>
              <a:rPr lang="en-US" dirty="0" smtClean="0"/>
              <a:t>Quality management plan</a:t>
            </a:r>
          </a:p>
          <a:p>
            <a:pPr lvl="1"/>
            <a:r>
              <a:rPr lang="en-US" dirty="0" smtClean="0"/>
              <a:t>Product meets written specifications and intended use</a:t>
            </a:r>
          </a:p>
          <a:p>
            <a:r>
              <a:rPr lang="en-US" dirty="0" smtClean="0"/>
              <a:t>Procurement management plan</a:t>
            </a:r>
          </a:p>
          <a:p>
            <a:pPr lvl="1"/>
            <a:r>
              <a:rPr lang="en-US" dirty="0" smtClean="0"/>
              <a:t>Decide what resource to procure to accomplish the work</a:t>
            </a:r>
          </a:p>
          <a:p>
            <a:r>
              <a:rPr lang="en-US" dirty="0" smtClean="0"/>
              <a:t>Revise plan during each phase for changes</a:t>
            </a:r>
          </a:p>
          <a:p>
            <a:pPr lvl="1"/>
            <a:r>
              <a:rPr lang="en-US" dirty="0" smtClean="0"/>
              <a:t>Ensure that the project addresses organization needs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Planning processes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631B8A-65D1-4062-ACA7-6E7B26F6448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638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 anchorCtr="0"/>
          <a:lstStyle/>
          <a:p>
            <a:r>
              <a:rPr lang="en-US" smtClean="0"/>
              <a:t>Information Technology Project Management, Sixth Edition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Acquiring project team and resources to carry out various plans and various tasks</a:t>
            </a:r>
          </a:p>
          <a:p>
            <a:r>
              <a:rPr lang="en-US" dirty="0" smtClean="0"/>
              <a:t>Conduct procurement</a:t>
            </a:r>
          </a:p>
          <a:p>
            <a:r>
              <a:rPr lang="en-US" dirty="0" smtClean="0"/>
              <a:t>Manage stakeholder expectations</a:t>
            </a:r>
          </a:p>
          <a:p>
            <a:r>
              <a:rPr lang="en-US" dirty="0" smtClean="0"/>
              <a:t>Produce product, services, or results of the project or phase</a:t>
            </a:r>
          </a:p>
          <a:p>
            <a:r>
              <a:rPr lang="en-US" dirty="0" smtClean="0"/>
              <a:t>Perform quality assurance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Execution processes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542EF0-E375-48FA-8B7F-A86E75A6C57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 anchorCtr="0"/>
          <a:lstStyle/>
          <a:p>
            <a:r>
              <a:rPr lang="en-US" smtClean="0"/>
              <a:t>Information Technology Project Management, Sixth Edition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 progress against all plans</a:t>
            </a:r>
          </a:p>
          <a:p>
            <a:r>
              <a:rPr lang="en-US" dirty="0" smtClean="0"/>
              <a:t>Take corrective actions when there is deviation</a:t>
            </a:r>
          </a:p>
          <a:p>
            <a:r>
              <a:rPr lang="en-US" dirty="0" smtClean="0"/>
              <a:t>Ensure that progress meet project objectives</a:t>
            </a:r>
          </a:p>
          <a:p>
            <a:r>
              <a:rPr lang="en-US" dirty="0" smtClean="0"/>
              <a:t>Ensure that the project meets stakeholders’ needs and quality standards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Reporting performance </a:t>
            </a:r>
            <a:r>
              <a:rPr lang="en-US" dirty="0" smtClean="0"/>
              <a:t>to stakeholders</a:t>
            </a:r>
          </a:p>
          <a:p>
            <a:r>
              <a:rPr lang="en-US" dirty="0" smtClean="0"/>
              <a:t>Stakeholder can identify any necessary changes to keep project on track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Monitoring and controlling processes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8B7CBA-6548-42EA-AD10-20B7470D33E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 anchorCtr="0"/>
          <a:lstStyle/>
          <a:p>
            <a:r>
              <a:rPr lang="en-US" smtClean="0"/>
              <a:t>Information Technology Project Management, Sixth Edition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Planning, Execution &amp; </a:t>
            </a:r>
            <a:r>
              <a:rPr lang="en-US" dirty="0" err="1" smtClean="0"/>
              <a:t>Contol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F159D5-14B8-4929-80E8-8CBEA7515A9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Technology Project Management, Sixth Edition</a:t>
            </a:r>
            <a:endParaRPr lang="en-US"/>
          </a:p>
        </p:txBody>
      </p:sp>
      <p:pic>
        <p:nvPicPr>
          <p:cNvPr id="10" name="Content Placeholder 9" descr="relation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95400" y="1447799"/>
            <a:ext cx="6476999" cy="4710417"/>
          </a:xfrm>
        </p:spPr>
      </p:pic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1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944B0614FD274282D50988648BCCFA" ma:contentTypeVersion="0" ma:contentTypeDescription="Create a new document." ma:contentTypeScope="" ma:versionID="3ac18c1c0de8822d3a475d587fe68a1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1EF4CC-F215-4300-9876-DE0AF723CF51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8204F9A-9841-4D4E-A8A7-C589DC8D6B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85A037-EE42-4CFF-B9AA-DDFA675854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4904</TotalTime>
  <Words>672</Words>
  <Application>Microsoft Office PowerPoint</Application>
  <PresentationFormat>On-screen Show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Custom Design</vt:lpstr>
      <vt:lpstr>Theme1</vt:lpstr>
      <vt:lpstr>Chapter 3: The Project Management Process Groups: A Case Study</vt:lpstr>
      <vt:lpstr>Learning Objectives</vt:lpstr>
      <vt:lpstr>PM Process Groups</vt:lpstr>
      <vt:lpstr>Process Groups and Project Phases</vt:lpstr>
      <vt:lpstr>Initiating processes</vt:lpstr>
      <vt:lpstr>Planning processes</vt:lpstr>
      <vt:lpstr>Execution processes</vt:lpstr>
      <vt:lpstr>Monitoring and controlling processes</vt:lpstr>
      <vt:lpstr>Planning, Execution &amp; Contol</vt:lpstr>
      <vt:lpstr>Closing processes</vt:lpstr>
      <vt:lpstr>PowerPoint Presentation</vt:lpstr>
      <vt:lpstr>Percentage of Time Spent on Each Process Group</vt:lpstr>
      <vt:lpstr>Chapter Summary</vt:lpstr>
    </vt:vector>
  </TitlesOfParts>
  <Company>Augsburg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Cengage</dc:creator>
  <cp:lastModifiedBy>maram</cp:lastModifiedBy>
  <cp:revision>181</cp:revision>
  <dcterms:created xsi:type="dcterms:W3CDTF">2001-07-05T23:10:12Z</dcterms:created>
  <dcterms:modified xsi:type="dcterms:W3CDTF">2017-02-10T17:01:08Z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0x0101003D944B0614FD274282D50988648BCCFA</vt:lpwstr>
  </property>
</Properties>
</file>