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35"/>
  </p:notesMasterIdLst>
  <p:sldIdLst>
    <p:sldId id="257" r:id="rId6"/>
    <p:sldId id="258"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96" r:id="rId22"/>
    <p:sldId id="299" r:id="rId23"/>
    <p:sldId id="290" r:id="rId24"/>
    <p:sldId id="297" r:id="rId25"/>
    <p:sldId id="298" r:id="rId26"/>
    <p:sldId id="291" r:id="rId27"/>
    <p:sldId id="302" r:id="rId28"/>
    <p:sldId id="300" r:id="rId29"/>
    <p:sldId id="301" r:id="rId30"/>
    <p:sldId id="292" r:id="rId31"/>
    <p:sldId id="293" r:id="rId32"/>
    <p:sldId id="294" r:id="rId33"/>
    <p:sldId id="29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44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B4843D-0E67-4E6E-A21D-FFBEED53AA52}" type="datetimeFigureOut">
              <a:rPr lang="en-US" smtClean="0"/>
              <a:t>2/10/2017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4EB502-42B1-4C72-889B-CAFA89544F96}" type="slidenum">
              <a:rPr lang="en-US" smtClean="0"/>
              <a:t>‹#›</a:t>
            </a:fld>
            <a:endParaRPr lang="en-US"/>
          </a:p>
        </p:txBody>
      </p:sp>
    </p:spTree>
    <p:extLst>
      <p:ext uri="{BB962C8B-B14F-4D97-AF65-F5344CB8AC3E}">
        <p14:creationId xmlns:p14="http://schemas.microsoft.com/office/powerpoint/2010/main" val="266819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651975DA-C0C7-4295-89A5-F96FC0286491}"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FE5249C6-412F-4E25-A81E-BD1BAEFC3B60}" type="slidenum">
              <a:rPr lang="en-US" smtClean="0"/>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B098F297-2BCE-495E-9638-57EFFDC15024}" type="datetime1">
              <a:rPr lang="en-US" smtClean="0"/>
              <a:pPr>
                <a:defRPr/>
              </a:pPr>
              <a:t>2/10/2017</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a:t>Information Technology Project Management, Sixth Edition</a:t>
            </a: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94EF8F3-8023-4BAB-9C7B-1EE0E536020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2009</a:t>
            </a:r>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rtlCol="0"/>
          <a:lstStyle>
            <a:extLst/>
          </a:lstStyle>
          <a:p>
            <a:r>
              <a:rPr lang="en-US" smtClean="0"/>
              <a:t>Click to edit Master title style</a:t>
            </a:r>
            <a:endParaRPr lang="en-US" dirty="0"/>
          </a:p>
        </p:txBody>
      </p:sp>
      <p:sp>
        <p:nvSpPr>
          <p:cNvPr id="5" name="Footer Placeholder 21"/>
          <p:cNvSpPr>
            <a:spLocks noGrp="1"/>
          </p:cNvSpPr>
          <p:nvPr>
            <p:ph type="ftr" sz="quarter" idx="10"/>
          </p:nvPr>
        </p:nvSpPr>
        <p:spPr>
          <a:xfrm>
            <a:off x="0" y="6492875"/>
            <a:ext cx="2590800" cy="365125"/>
          </a:xfrm>
        </p:spPr>
        <p:txBody>
          <a:bodyPr/>
          <a:lstStyle>
            <a:lvl1pPr algn="l">
              <a:buFontTx/>
              <a:buNone/>
              <a:defRPr sz="1200">
                <a:latin typeface="+mn-lt"/>
              </a:defRPr>
            </a:lvl1pPr>
          </a:lstStyle>
          <a:p>
            <a:pPr>
              <a:defRPr/>
            </a:pPr>
            <a:r>
              <a:rPr lang="en-US"/>
              <a:t>Information Technology Project Management, Sixth Edition</a:t>
            </a:r>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F581EA48-A1EE-4C94-AE97-F9BB93083040}"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947C4C7-D69F-40B6-8591-53BB1F35248E}" type="datetime1">
              <a:rPr lang="en-US" smtClean="0"/>
              <a:pPr>
                <a:defRPr/>
              </a:pPr>
              <a:t>2/10/2017</a:t>
            </a:fld>
            <a:endParaRPr lang="en-US"/>
          </a:p>
        </p:txBody>
      </p:sp>
      <p:sp>
        <p:nvSpPr>
          <p:cNvPr id="7" name="Footer Placeholder 4"/>
          <p:cNvSpPr>
            <a:spLocks noGrp="1"/>
          </p:cNvSpPr>
          <p:nvPr>
            <p:ph type="ftr" sz="quarter" idx="11"/>
          </p:nvPr>
        </p:nvSpPr>
        <p:spPr/>
        <p:txBody>
          <a:bodyPr/>
          <a:lstStyle>
            <a:lvl1pPr>
              <a:defRPr/>
            </a:lvl1pPr>
            <a:extLst/>
          </a:lstStyle>
          <a:p>
            <a:pPr>
              <a:defRPr/>
            </a:pPr>
            <a:r>
              <a:rPr lang="en-US"/>
              <a:t>Information Technology Project Management, Sixth Edition</a:t>
            </a:r>
          </a:p>
        </p:txBody>
      </p:sp>
      <p:sp>
        <p:nvSpPr>
          <p:cNvPr id="8" name="Slide Number Placeholder 5"/>
          <p:cNvSpPr>
            <a:spLocks noGrp="1"/>
          </p:cNvSpPr>
          <p:nvPr>
            <p:ph type="sldNum" sz="quarter" idx="12"/>
          </p:nvPr>
        </p:nvSpPr>
        <p:spPr/>
        <p:txBody>
          <a:bodyPr/>
          <a:lstStyle>
            <a:lvl1pPr>
              <a:defRPr/>
            </a:lvl1pPr>
            <a:extLst/>
          </a:lstStyle>
          <a:p>
            <a:pPr>
              <a:defRPr/>
            </a:pPr>
            <a:fld id="{9F53D426-799F-412E-8031-ADAA1432D42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410D62A-4F54-4904-87E5-B27376083542}" type="datetime1">
              <a:rPr lang="en-US" smtClean="0"/>
              <a:pPr>
                <a:defRPr/>
              </a:pPr>
              <a:t>2/10/2017</a:t>
            </a:fld>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Information Technology Project Management, Sixth Edition</a:t>
            </a:r>
          </a:p>
        </p:txBody>
      </p:sp>
      <p:sp>
        <p:nvSpPr>
          <p:cNvPr id="7" name="Slide Number Placeholder 6"/>
          <p:cNvSpPr>
            <a:spLocks noGrp="1"/>
          </p:cNvSpPr>
          <p:nvPr>
            <p:ph type="sldNum" sz="quarter" idx="12"/>
          </p:nvPr>
        </p:nvSpPr>
        <p:spPr/>
        <p:txBody>
          <a:bodyPr/>
          <a:lstStyle>
            <a:lvl1pPr>
              <a:defRPr/>
            </a:lvl1pPr>
            <a:extLst/>
          </a:lstStyle>
          <a:p>
            <a:pPr>
              <a:defRPr/>
            </a:pPr>
            <a:fld id="{C617D28C-13FF-4CD2-9DCE-EA99BCAD8BF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F8E3E46-F388-4273-A19F-AF08F66FAA19}" type="datetime1">
              <a:rPr lang="en-US" smtClean="0"/>
              <a:pPr>
                <a:defRPr/>
              </a:pPr>
              <a:t>2/10/2017</a:t>
            </a:fld>
            <a:endParaRPr lang="en-US"/>
          </a:p>
        </p:txBody>
      </p:sp>
      <p:sp>
        <p:nvSpPr>
          <p:cNvPr id="8" name="Footer Placeholder 7"/>
          <p:cNvSpPr>
            <a:spLocks noGrp="1"/>
          </p:cNvSpPr>
          <p:nvPr>
            <p:ph type="ftr" sz="quarter" idx="11"/>
          </p:nvPr>
        </p:nvSpPr>
        <p:spPr/>
        <p:txBody>
          <a:bodyPr/>
          <a:lstStyle>
            <a:lvl1pPr>
              <a:defRPr/>
            </a:lvl1pPr>
            <a:extLst/>
          </a:lstStyle>
          <a:p>
            <a:pPr>
              <a:defRPr/>
            </a:pPr>
            <a:r>
              <a:rPr lang="en-US"/>
              <a:t>Information Technology Project Management, Sixth Edition</a:t>
            </a:r>
          </a:p>
        </p:txBody>
      </p:sp>
      <p:sp>
        <p:nvSpPr>
          <p:cNvPr id="9" name="Slide Number Placeholder 8"/>
          <p:cNvSpPr>
            <a:spLocks noGrp="1"/>
          </p:cNvSpPr>
          <p:nvPr>
            <p:ph type="sldNum" sz="quarter" idx="12"/>
          </p:nvPr>
        </p:nvSpPr>
        <p:spPr/>
        <p:txBody>
          <a:bodyPr/>
          <a:lstStyle>
            <a:lvl1pPr>
              <a:defRPr/>
            </a:lvl1pPr>
            <a:extLst/>
          </a:lstStyle>
          <a:p>
            <a:pPr>
              <a:defRPr/>
            </a:pPr>
            <a:fld id="{9D050380-867B-432E-B608-BE4915A7FA0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659FC32F-8058-49F8-87CC-C266203B2A3A}" type="datetime1">
              <a:rPr lang="en-US" smtClean="0"/>
              <a:pPr>
                <a:defRPr/>
              </a:pPr>
              <a:t>2/10/2017</a:t>
            </a:fld>
            <a:endParaRPr lang="en-US"/>
          </a:p>
        </p:txBody>
      </p:sp>
      <p:sp>
        <p:nvSpPr>
          <p:cNvPr id="4" name="Footer Placeholder 3"/>
          <p:cNvSpPr>
            <a:spLocks noGrp="1"/>
          </p:cNvSpPr>
          <p:nvPr>
            <p:ph type="ftr" sz="quarter" idx="11"/>
          </p:nvPr>
        </p:nvSpPr>
        <p:spPr/>
        <p:txBody>
          <a:bodyPr/>
          <a:lstStyle>
            <a:lvl1pPr>
              <a:defRPr/>
            </a:lvl1pPr>
            <a:extLst/>
          </a:lstStyle>
          <a:p>
            <a:pPr>
              <a:defRPr/>
            </a:pPr>
            <a:r>
              <a:rPr lang="en-US"/>
              <a:t>Information Technology Project Management, Sixth Edition</a:t>
            </a:r>
          </a:p>
        </p:txBody>
      </p:sp>
      <p:sp>
        <p:nvSpPr>
          <p:cNvPr id="5" name="Slide Number Placeholder 4"/>
          <p:cNvSpPr>
            <a:spLocks noGrp="1"/>
          </p:cNvSpPr>
          <p:nvPr>
            <p:ph type="sldNum" sz="quarter" idx="12"/>
          </p:nvPr>
        </p:nvSpPr>
        <p:spPr/>
        <p:txBody>
          <a:bodyPr/>
          <a:lstStyle>
            <a:lvl1pPr>
              <a:defRPr/>
            </a:lvl1pPr>
            <a:extLst/>
          </a:lstStyle>
          <a:p>
            <a:pPr>
              <a:defRPr/>
            </a:pPr>
            <a:fld id="{1149C009-586C-4DE3-BB1F-5924FF86F83E}"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BE875AE-63B1-4044-972E-3EEB3533CD0D}" type="datetime1">
              <a:rPr lang="en-US" smtClean="0"/>
              <a:pPr>
                <a:defRPr/>
              </a:pPr>
              <a:t>2/10/2017</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4" name="Slide Number Placeholder 17"/>
          <p:cNvSpPr>
            <a:spLocks noGrp="1"/>
          </p:cNvSpPr>
          <p:nvPr>
            <p:ph type="sldNum" sz="quarter" idx="12"/>
          </p:nvPr>
        </p:nvSpPr>
        <p:spPr/>
        <p:txBody>
          <a:bodyPr/>
          <a:lstStyle>
            <a:lvl1pPr>
              <a:defRPr/>
            </a:lvl1pPr>
          </a:lstStyle>
          <a:p>
            <a:pPr>
              <a:defRPr/>
            </a:pPr>
            <a:fld id="{B7234141-8A65-4A0A-BECB-8E4CFDA25AC6}"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FB3B2F51-C831-44E7-A315-C41F98234E94}" type="datetime1">
              <a:rPr lang="en-US" smtClean="0"/>
              <a:pPr>
                <a:defRPr/>
              </a:pPr>
              <a:t>2/10/2017</a:t>
            </a:fld>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Information Technology Project Management, Sixth Edition</a:t>
            </a:r>
          </a:p>
        </p:txBody>
      </p:sp>
      <p:sp>
        <p:nvSpPr>
          <p:cNvPr id="7" name="Slide Number Placeholder 6"/>
          <p:cNvSpPr>
            <a:spLocks noGrp="1"/>
          </p:cNvSpPr>
          <p:nvPr>
            <p:ph type="sldNum" sz="quarter" idx="12"/>
          </p:nvPr>
        </p:nvSpPr>
        <p:spPr/>
        <p:txBody>
          <a:bodyPr/>
          <a:lstStyle>
            <a:lvl1pPr>
              <a:defRPr/>
            </a:lvl1pPr>
            <a:extLst/>
          </a:lstStyle>
          <a:p>
            <a:pPr>
              <a:defRPr/>
            </a:pPr>
            <a:fld id="{CC318AE1-7278-47E1-82F6-9BBA937ED9B5}"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E1329854-903F-4DFE-97AF-D3A2725F45BD}" type="datetime1">
              <a:rPr lang="en-US" smtClean="0"/>
              <a:pPr>
                <a:defRPr/>
              </a:pPr>
              <a:t>2/10/2017</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a:t>Information Technology Project Management, Sixth Edition</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909A8000-9D91-4774-8A84-B8E7EBAD31D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C28BCA8-3087-454E-B6C1-C4AD5FBCEE64}" type="datetime1">
              <a:rPr lang="en-US" smtClean="0"/>
              <a:pPr>
                <a:defRPr/>
              </a:pPr>
              <a:t>2/10/2017</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17"/>
          <p:cNvSpPr>
            <a:spLocks noGrp="1"/>
          </p:cNvSpPr>
          <p:nvPr>
            <p:ph type="sldNum" sz="quarter" idx="12"/>
          </p:nvPr>
        </p:nvSpPr>
        <p:spPr/>
        <p:txBody>
          <a:bodyPr/>
          <a:lstStyle>
            <a:lvl1pPr>
              <a:defRPr/>
            </a:lvl1pPr>
          </a:lstStyle>
          <a:p>
            <a:pPr>
              <a:defRPr/>
            </a:pPr>
            <a:fld id="{145646E2-A98F-44BB-9F74-C19F671EA172}"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358C646-D191-4500-A13D-8AB4B315B0D1}" type="datetime1">
              <a:rPr lang="en-US" smtClean="0"/>
              <a:pPr>
                <a:defRPr/>
              </a:pPr>
              <a:t>2/10/2017</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17"/>
          <p:cNvSpPr>
            <a:spLocks noGrp="1"/>
          </p:cNvSpPr>
          <p:nvPr>
            <p:ph type="sldNum" sz="quarter" idx="12"/>
          </p:nvPr>
        </p:nvSpPr>
        <p:spPr/>
        <p:txBody>
          <a:bodyPr/>
          <a:lstStyle>
            <a:lvl1pPr>
              <a:defRPr/>
            </a:lvl1pPr>
          </a:lstStyle>
          <a:p>
            <a:pPr>
              <a:defRPr/>
            </a:pPr>
            <a:fld id="{8082D5C1-0393-4802-A686-904DB4150C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DAD38C4-DB51-45CF-B9CC-5FED6389D0FC}" type="datetimeFigureOut">
              <a:rPr lang="en-US" smtClean="0"/>
              <a:t>2/10/2017</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AF61419-28EE-4EAD-A5A7-AF168509A5D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fld id="{5DAD38C4-DB51-45CF-B9CC-5FED6389D0FC}" type="datetimeFigureOut">
              <a:rPr lang="en-US" smtClean="0"/>
              <a:t>2/10/2017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fld id="{6AF61419-28EE-4EAD-A5A7-AF168509A5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4105"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fld id="{E310972F-E33A-448C-A8EF-65CE01966D38}" type="datetime1">
              <a:rPr lang="en-US" smtClean="0"/>
              <a:pPr>
                <a:defRPr/>
              </a:pPr>
              <a:t>2/10/2017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a:t>Information Technology Project Management, Sixth Edition</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BFE44C9-618D-46C3-9BE2-CB005C5E25A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600200"/>
            <a:ext cx="9144000" cy="1349375"/>
          </a:xfrm>
        </p:spPr>
        <p:txBody>
          <a:bodyPr>
            <a:noAutofit/>
          </a:bodyPr>
          <a:lstStyle/>
          <a:p>
            <a:pPr algn="l" fontAlgn="auto">
              <a:spcAft>
                <a:spcPts val="0"/>
              </a:spcAft>
              <a:defRPr/>
            </a:pPr>
            <a:r>
              <a:rPr dirty="0">
                <a:effectLst>
                  <a:outerShdw blurRad="38100" dist="38100" dir="2700000" algn="tl">
                    <a:srgbClr val="FFFFFF"/>
                  </a:outerShdw>
                </a:effectLst>
                <a:latin typeface="Arial Rounded MT Bold" pitchFamily="34" charset="0"/>
              </a:rPr>
              <a:t>Chapter </a:t>
            </a:r>
            <a:r>
              <a:rPr lang="en-US" dirty="0" smtClean="0">
                <a:effectLst>
                  <a:outerShdw blurRad="38100" dist="38100" dir="2700000" algn="tl">
                    <a:srgbClr val="FFFFFF"/>
                  </a:outerShdw>
                </a:effectLst>
                <a:latin typeface="Arial Rounded MT Bold" pitchFamily="34" charset="0"/>
              </a:rPr>
              <a:t>2</a:t>
            </a:r>
            <a:r>
              <a:rPr dirty="0" smtClean="0">
                <a:effectLst>
                  <a:outerShdw blurRad="38100" dist="38100" dir="2700000" algn="tl">
                    <a:srgbClr val="FFFFFF"/>
                  </a:outerShdw>
                </a:effectLst>
                <a:latin typeface="Arial Rounded MT Bold" pitchFamily="34" charset="0"/>
              </a:rPr>
              <a:t>:</a:t>
            </a:r>
            <a:r>
              <a:rPr dirty="0">
                <a:effectLst>
                  <a:outerShdw blurRad="38100" dist="38100" dir="2700000" algn="tl">
                    <a:srgbClr val="FFFFFF"/>
                  </a:outerShdw>
                </a:effectLst>
                <a:latin typeface="Arial Rounded MT Bold" pitchFamily="34" charset="0"/>
              </a:rPr>
              <a:t/>
            </a:r>
            <a:br>
              <a:rPr dirty="0">
                <a:effectLst>
                  <a:outerShdw blurRad="38100" dist="38100" dir="2700000" algn="tl">
                    <a:srgbClr val="FFFFFF"/>
                  </a:outerShdw>
                </a:effectLst>
                <a:latin typeface="Arial Rounded MT Bold" pitchFamily="34" charset="0"/>
              </a:rPr>
            </a:br>
            <a:r>
              <a:rPr lang="en-US" sz="4400" b="0" dirty="0" smtClean="0"/>
              <a:t> A Systems View and Systems Methodology</a:t>
            </a:r>
            <a:endParaRPr dirty="0">
              <a:effectLst>
                <a:outerShdw blurRad="38100" dist="38100" dir="2700000" algn="tl">
                  <a:srgbClr val="FFFFFF"/>
                </a:outerShdw>
              </a:effectLst>
              <a:latin typeface="Arial Rounded MT Bold" pitchFamily="34" charset="0"/>
            </a:endParaRPr>
          </a:p>
        </p:txBody>
      </p:sp>
      <p:sp>
        <p:nvSpPr>
          <p:cNvPr id="3075" name="Rectangle 3"/>
          <p:cNvSpPr>
            <a:spLocks noChangeArrowheads="1"/>
          </p:cNvSpPr>
          <p:nvPr/>
        </p:nvSpPr>
        <p:spPr bwMode="auto">
          <a:xfrm>
            <a:off x="152400" y="3657600"/>
            <a:ext cx="5791200" cy="1349375"/>
          </a:xfrm>
          <a:prstGeom prst="rect">
            <a:avLst/>
          </a:prstGeom>
          <a:noFill/>
          <a:ln w="9525">
            <a:noFill/>
            <a:miter lim="800000"/>
            <a:headEnd/>
            <a:tailEnd/>
          </a:ln>
          <a:effectLst/>
        </p:spPr>
        <p:txBody>
          <a:bodyPr/>
          <a:lstStyle/>
          <a:p>
            <a:pPr>
              <a:defRPr/>
            </a:pPr>
            <a:r>
              <a:rPr lang="en-US" sz="2000" b="1" dirty="0">
                <a:solidFill>
                  <a:schemeClr val="tx2"/>
                </a:solidFill>
                <a:effectLst>
                  <a:outerShdw blurRad="38100" dist="38100" dir="2700000" algn="tl">
                    <a:srgbClr val="FFFFFF"/>
                  </a:outerShdw>
                </a:effectLst>
                <a:latin typeface="Arial Rounded MT Bold" pitchFamily="34" charset="0"/>
                <a:ea typeface="+mj-ea"/>
                <a:cs typeface="+mj-cs"/>
              </a:rPr>
              <a:t>Information Technology Project Management, </a:t>
            </a:r>
            <a:r>
              <a:rPr lang="en-US" sz="2000" b="1" dirty="0" smtClean="0">
                <a:solidFill>
                  <a:schemeClr val="tx2"/>
                </a:solidFill>
                <a:effectLst>
                  <a:outerShdw blurRad="38100" dist="38100" dir="2700000" algn="tl">
                    <a:srgbClr val="FFFFFF"/>
                  </a:outerShdw>
                </a:effectLst>
                <a:latin typeface="Arial Rounded MT Bold" pitchFamily="34" charset="0"/>
                <a:ea typeface="+mj-ea"/>
                <a:cs typeface="+mj-cs"/>
              </a:rPr>
              <a:t>(chapter#2)</a:t>
            </a:r>
          </a:p>
          <a:p>
            <a:pPr>
              <a:defRPr/>
            </a:pPr>
            <a:r>
              <a:rPr lang="en-US" sz="2000" b="1" dirty="0" smtClean="0">
                <a:solidFill>
                  <a:schemeClr val="tx2"/>
                </a:solidFill>
                <a:effectLst>
                  <a:outerShdw blurRad="38100" dist="38100" dir="2700000" algn="tl">
                    <a:srgbClr val="FFFFFF"/>
                  </a:outerShdw>
                </a:effectLst>
                <a:latin typeface="Arial Rounded MT Bold" pitchFamily="34" charset="0"/>
                <a:ea typeface="+mj-ea"/>
                <a:cs typeface="+mj-cs"/>
              </a:rPr>
              <a:t>Methods of IT Project  Management,</a:t>
            </a:r>
            <a:r>
              <a:rPr lang="en-US" sz="2000" b="1" dirty="0" smtClean="0">
                <a:solidFill>
                  <a:schemeClr val="tx2"/>
                </a:solidFill>
                <a:effectLst>
                  <a:outerShdw blurRad="38100" dist="38100" dir="2700000" algn="tl">
                    <a:srgbClr val="FFFFFF"/>
                  </a:outerShdw>
                </a:effectLst>
                <a:latin typeface="Arial Rounded MT Bold" pitchFamily="34" charset="0"/>
              </a:rPr>
              <a:t> (chapter#2</a:t>
            </a:r>
            <a:r>
              <a:rPr lang="en-US" sz="2000" b="1" dirty="0">
                <a:solidFill>
                  <a:schemeClr val="tx2"/>
                </a:solidFill>
                <a:effectLst>
                  <a:outerShdw blurRad="38100" dist="38100" dir="2700000" algn="tl">
                    <a:srgbClr val="FFFFFF"/>
                  </a:outerShdw>
                </a:effectLst>
                <a:latin typeface="Arial Rounded MT Bold" pitchFamily="34" charset="0"/>
              </a:rPr>
              <a:t>)</a:t>
            </a:r>
            <a:endParaRPr lang="en-US" sz="2000" b="1" dirty="0" smtClean="0">
              <a:solidFill>
                <a:schemeClr val="tx2"/>
              </a:solidFill>
              <a:effectLst>
                <a:outerShdw blurRad="38100" dist="38100" dir="2700000" algn="tl">
                  <a:srgbClr val="FFFFFF"/>
                </a:outerShdw>
              </a:effectLst>
              <a:latin typeface="Arial Rounded MT Bold" pitchFamily="34" charset="0"/>
              <a:ea typeface="+mj-ea"/>
              <a:cs typeface="+mj-cs"/>
            </a:endParaRPr>
          </a:p>
          <a:p>
            <a:pPr>
              <a:defRPr/>
            </a:pPr>
            <a:endParaRPr lang="en-US" sz="2800" b="1" dirty="0">
              <a:solidFill>
                <a:schemeClr val="tx2"/>
              </a:solidFill>
              <a:effectLst>
                <a:outerShdw blurRad="38100" dist="38100" dir="2700000" algn="tl">
                  <a:srgbClr val="FFFFFF"/>
                </a:outerShdw>
              </a:effectLst>
              <a:latin typeface="Arial Rounded MT Bold"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1"/>
          <p:cNvSpPr>
            <a:spLocks noGrp="1"/>
          </p:cNvSpPr>
          <p:nvPr>
            <p:ph idx="1"/>
          </p:nvPr>
        </p:nvSpPr>
        <p:spPr/>
        <p:txBody>
          <a:bodyPr/>
          <a:lstStyle/>
          <a:p>
            <a:r>
              <a:rPr lang="en-US" dirty="0" smtClean="0"/>
              <a:t>Manager develops a </a:t>
            </a:r>
            <a:r>
              <a:rPr lang="en-US" i="1" dirty="0" smtClean="0">
                <a:solidFill>
                  <a:schemeClr val="accent5"/>
                </a:solidFill>
              </a:rPr>
              <a:t>business case</a:t>
            </a:r>
            <a:r>
              <a:rPr lang="en-US" dirty="0" smtClean="0"/>
              <a:t>, which describes the need for the project and its basic concepts</a:t>
            </a:r>
          </a:p>
          <a:p>
            <a:r>
              <a:rPr lang="en-US" dirty="0" smtClean="0"/>
              <a:t>A primary </a:t>
            </a:r>
            <a:r>
              <a:rPr lang="en-US" i="1" dirty="0" smtClean="0">
                <a:solidFill>
                  <a:schemeClr val="accent5"/>
                </a:solidFill>
              </a:rPr>
              <a:t>rough cost estimate </a:t>
            </a:r>
            <a:r>
              <a:rPr lang="en-US" dirty="0" smtClean="0"/>
              <a:t>is developed</a:t>
            </a:r>
          </a:p>
          <a:p>
            <a:r>
              <a:rPr lang="en-US" dirty="0" smtClean="0"/>
              <a:t>A </a:t>
            </a:r>
            <a:r>
              <a:rPr lang="en-US" i="1" dirty="0" smtClean="0">
                <a:solidFill>
                  <a:schemeClr val="accent5"/>
                </a:solidFill>
              </a:rPr>
              <a:t>work breakdown structure (WBS) </a:t>
            </a:r>
            <a:r>
              <a:rPr lang="en-US" dirty="0" smtClean="0"/>
              <a:t>is created</a:t>
            </a:r>
          </a:p>
          <a:p>
            <a:pPr lvl="1"/>
            <a:r>
              <a:rPr lang="en-US" dirty="0" smtClean="0"/>
              <a:t>WBS outlines project work by decomposing the work tasks into different levels</a:t>
            </a:r>
          </a:p>
          <a:p>
            <a:endParaRPr lang="en-US" dirty="0" smtClean="0"/>
          </a:p>
          <a:p>
            <a:endParaRPr lang="en-US" dirty="0" smtClean="0"/>
          </a:p>
        </p:txBody>
      </p:sp>
      <p:sp>
        <p:nvSpPr>
          <p:cNvPr id="3" name="Title 2"/>
          <p:cNvSpPr>
            <a:spLocks noGrp="1"/>
          </p:cNvSpPr>
          <p:nvPr>
            <p:ph type="title"/>
          </p:nvPr>
        </p:nvSpPr>
        <p:spPr/>
        <p:txBody>
          <a:bodyPr/>
          <a:lstStyle/>
          <a:p>
            <a:pPr>
              <a:defRPr/>
            </a:pPr>
            <a:r>
              <a:rPr lang="en-US" dirty="0" smtClean="0"/>
              <a:t>Concept phase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4390A369-1BA6-45EB-8605-19C1985B019A}"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1"/>
          <p:cNvSpPr>
            <a:spLocks noGrp="1"/>
          </p:cNvSpPr>
          <p:nvPr>
            <p:ph idx="1"/>
          </p:nvPr>
        </p:nvSpPr>
        <p:spPr>
          <a:xfrm>
            <a:off x="457200" y="1219200"/>
            <a:ext cx="8229600" cy="5334000"/>
          </a:xfrm>
        </p:spPr>
        <p:txBody>
          <a:bodyPr>
            <a:normAutofit/>
          </a:bodyPr>
          <a:lstStyle/>
          <a:p>
            <a:r>
              <a:rPr lang="en-US" dirty="0" smtClean="0"/>
              <a:t>Tom could have created a committee from faculty and staff to develop a business case that studies:</a:t>
            </a:r>
          </a:p>
          <a:p>
            <a:pPr lvl="1"/>
            <a:r>
              <a:rPr lang="en-US" dirty="0" smtClean="0"/>
              <a:t>the need for increasing the use of technology on campus</a:t>
            </a:r>
          </a:p>
          <a:p>
            <a:pPr lvl="1"/>
            <a:r>
              <a:rPr lang="en-US" dirty="0" smtClean="0"/>
              <a:t>its alternative ways</a:t>
            </a:r>
          </a:p>
          <a:p>
            <a:pPr lvl="1"/>
            <a:r>
              <a:rPr lang="en-US" dirty="0" smtClean="0"/>
              <a:t>its effects on students, faculty, and staff </a:t>
            </a:r>
          </a:p>
          <a:p>
            <a:r>
              <a:rPr lang="en-US" sz="2400" dirty="0" smtClean="0"/>
              <a:t>Estimate initial cost of establishing laptop technology on campus</a:t>
            </a:r>
          </a:p>
          <a:p>
            <a:r>
              <a:rPr lang="en-US" dirty="0" smtClean="0"/>
              <a:t>WBS divides the work into three levels</a:t>
            </a:r>
          </a:p>
          <a:p>
            <a:pPr lvl="1"/>
            <a:r>
              <a:rPr lang="en-US" dirty="0" smtClean="0"/>
              <a:t>A competitive analysis for, say, five campuses</a:t>
            </a:r>
          </a:p>
          <a:p>
            <a:pPr lvl="1"/>
            <a:r>
              <a:rPr lang="en-US" dirty="0" smtClean="0"/>
              <a:t>Survey for students and staff</a:t>
            </a:r>
          </a:p>
          <a:p>
            <a:pPr lvl="1"/>
            <a:r>
              <a:rPr lang="en-US" dirty="0" smtClean="0"/>
              <a:t>Rough assessment for the effect of the project on enrollment</a:t>
            </a:r>
          </a:p>
        </p:txBody>
      </p:sp>
      <p:sp>
        <p:nvSpPr>
          <p:cNvPr id="3" name="Title 2"/>
          <p:cNvSpPr>
            <a:spLocks noGrp="1"/>
          </p:cNvSpPr>
          <p:nvPr>
            <p:ph type="title"/>
          </p:nvPr>
        </p:nvSpPr>
        <p:spPr/>
        <p:txBody>
          <a:bodyPr/>
          <a:lstStyle/>
          <a:p>
            <a:pPr>
              <a:defRPr/>
            </a:pPr>
            <a:r>
              <a:rPr lang="en-US" dirty="0" smtClean="0"/>
              <a:t>Concept phase – case study</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5233C609-6F83-460A-B4C4-462B084E61CC}"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1"/>
          <p:cNvSpPr>
            <a:spLocks noGrp="1"/>
          </p:cNvSpPr>
          <p:nvPr>
            <p:ph idx="1"/>
          </p:nvPr>
        </p:nvSpPr>
        <p:spPr>
          <a:xfrm>
            <a:off x="228600" y="1481138"/>
            <a:ext cx="8382000" cy="4525962"/>
          </a:xfrm>
        </p:spPr>
        <p:txBody>
          <a:bodyPr/>
          <a:lstStyle/>
          <a:p>
            <a:r>
              <a:rPr lang="en-US" dirty="0" smtClean="0"/>
              <a:t>Project team creates a </a:t>
            </a:r>
            <a:r>
              <a:rPr lang="en-US" i="1" dirty="0" smtClean="0">
                <a:solidFill>
                  <a:schemeClr val="accent4"/>
                </a:solidFill>
              </a:rPr>
              <a:t>project management plan</a:t>
            </a:r>
          </a:p>
          <a:p>
            <a:r>
              <a:rPr lang="en-US" dirty="0" smtClean="0"/>
              <a:t>More accurate cost estimate</a:t>
            </a:r>
          </a:p>
          <a:p>
            <a:r>
              <a:rPr lang="en-US" dirty="0" smtClean="0"/>
              <a:t>More thorough WBS</a:t>
            </a:r>
          </a:p>
        </p:txBody>
      </p:sp>
      <p:sp>
        <p:nvSpPr>
          <p:cNvPr id="3" name="Title 2"/>
          <p:cNvSpPr>
            <a:spLocks noGrp="1"/>
          </p:cNvSpPr>
          <p:nvPr>
            <p:ph type="title"/>
          </p:nvPr>
        </p:nvSpPr>
        <p:spPr/>
        <p:txBody>
          <a:bodyPr/>
          <a:lstStyle/>
          <a:p>
            <a:pPr>
              <a:defRPr/>
            </a:pPr>
            <a:r>
              <a:rPr lang="en-US" dirty="0" smtClean="0"/>
              <a:t>Development phase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E6B6BC2C-5A32-4D6A-9AF9-F2AE4501F3B2}"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1"/>
          <p:cNvSpPr>
            <a:spLocks noGrp="1"/>
          </p:cNvSpPr>
          <p:nvPr>
            <p:ph idx="1"/>
          </p:nvPr>
        </p:nvSpPr>
        <p:spPr>
          <a:xfrm>
            <a:off x="457200" y="1295400"/>
            <a:ext cx="8229600" cy="4525962"/>
          </a:xfrm>
        </p:spPr>
        <p:txBody>
          <a:bodyPr>
            <a:normAutofit/>
          </a:bodyPr>
          <a:lstStyle/>
          <a:p>
            <a:r>
              <a:rPr lang="en-US" dirty="0" smtClean="0"/>
              <a:t>Project team would have to put a project management plan</a:t>
            </a:r>
          </a:p>
          <a:p>
            <a:pPr lvl="1"/>
            <a:r>
              <a:rPr lang="en-US" dirty="0" smtClean="0"/>
              <a:t>Decide whether student should lease or purchase laptops</a:t>
            </a:r>
          </a:p>
          <a:p>
            <a:pPr lvl="1"/>
            <a:r>
              <a:rPr lang="en-US" dirty="0" smtClean="0"/>
              <a:t>What type of SW and HW</a:t>
            </a:r>
          </a:p>
          <a:p>
            <a:pPr lvl="1"/>
            <a:r>
              <a:rPr lang="en-US" dirty="0" smtClean="0"/>
              <a:t>How much to charge students</a:t>
            </a:r>
          </a:p>
          <a:p>
            <a:pPr lvl="1"/>
            <a:r>
              <a:rPr lang="en-US" dirty="0" smtClean="0"/>
              <a:t>How to handle training</a:t>
            </a:r>
          </a:p>
          <a:p>
            <a:r>
              <a:rPr lang="en-US" dirty="0" smtClean="0"/>
              <a:t>More accurate cost estimate, if it is too high compared to the benefits, the project should be canceled in the development phase before wasting time and money in the next phases</a:t>
            </a:r>
          </a:p>
          <a:p>
            <a:endParaRPr lang="en-US" dirty="0" smtClean="0"/>
          </a:p>
        </p:txBody>
      </p:sp>
      <p:sp>
        <p:nvSpPr>
          <p:cNvPr id="3" name="Title 2"/>
          <p:cNvSpPr>
            <a:spLocks noGrp="1"/>
          </p:cNvSpPr>
          <p:nvPr>
            <p:ph type="title"/>
          </p:nvPr>
        </p:nvSpPr>
        <p:spPr/>
        <p:txBody>
          <a:bodyPr>
            <a:normAutofit/>
          </a:bodyPr>
          <a:lstStyle/>
          <a:p>
            <a:pPr>
              <a:defRPr/>
            </a:pPr>
            <a:r>
              <a:rPr lang="en-US" dirty="0" smtClean="0"/>
              <a:t>Development phase – case study</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5D6960F0-8ADC-4EF6-AF85-48A7A070517D}"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1"/>
          <p:cNvSpPr>
            <a:spLocks noGrp="1"/>
          </p:cNvSpPr>
          <p:nvPr>
            <p:ph idx="1"/>
          </p:nvPr>
        </p:nvSpPr>
        <p:spPr/>
        <p:txBody>
          <a:bodyPr/>
          <a:lstStyle/>
          <a:p>
            <a:r>
              <a:rPr lang="en-US" dirty="0" smtClean="0"/>
              <a:t>Lowest level in WBS (</a:t>
            </a:r>
            <a:r>
              <a:rPr lang="en-US" i="1" dirty="0" smtClean="0">
                <a:solidFill>
                  <a:schemeClr val="accent4"/>
                </a:solidFill>
              </a:rPr>
              <a:t>work package</a:t>
            </a:r>
            <a:r>
              <a:rPr lang="en-US" dirty="0" smtClean="0"/>
              <a:t>)</a:t>
            </a:r>
          </a:p>
          <a:p>
            <a:r>
              <a:rPr lang="en-US" dirty="0" smtClean="0"/>
              <a:t>Deliver the required work</a:t>
            </a:r>
          </a:p>
          <a:p>
            <a:r>
              <a:rPr lang="en-US" dirty="0" smtClean="0"/>
              <a:t>Definitive or very accurate cost estimate</a:t>
            </a:r>
          </a:p>
          <a:p>
            <a:r>
              <a:rPr lang="en-US" dirty="0" smtClean="0"/>
              <a:t>Provide </a:t>
            </a:r>
            <a:r>
              <a:rPr lang="en-US" i="1" dirty="0" smtClean="0">
                <a:solidFill>
                  <a:schemeClr val="accent4"/>
                </a:solidFill>
              </a:rPr>
              <a:t>performance report </a:t>
            </a:r>
            <a:r>
              <a:rPr lang="en-US" dirty="0" smtClean="0"/>
              <a:t>to stakeholders</a:t>
            </a:r>
          </a:p>
          <a:p>
            <a:endParaRPr lang="en-US" dirty="0" smtClean="0"/>
          </a:p>
          <a:p>
            <a:pPr>
              <a:buNone/>
            </a:pPr>
            <a:endParaRPr lang="en-US" dirty="0" smtClean="0"/>
          </a:p>
        </p:txBody>
      </p:sp>
      <p:sp>
        <p:nvSpPr>
          <p:cNvPr id="3" name="Title 2"/>
          <p:cNvSpPr>
            <a:spLocks noGrp="1"/>
          </p:cNvSpPr>
          <p:nvPr>
            <p:ph type="title"/>
          </p:nvPr>
        </p:nvSpPr>
        <p:spPr/>
        <p:txBody>
          <a:bodyPr/>
          <a:lstStyle/>
          <a:p>
            <a:pPr>
              <a:defRPr/>
            </a:pPr>
            <a:r>
              <a:rPr lang="en-US" dirty="0" smtClean="0"/>
              <a:t>Implementation phase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E640769-F95E-4D36-B8C2-330FB0BAEFF3}"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1"/>
          <p:cNvSpPr>
            <a:spLocks noGrp="1"/>
          </p:cNvSpPr>
          <p:nvPr>
            <p:ph idx="1"/>
          </p:nvPr>
        </p:nvSpPr>
        <p:spPr/>
        <p:txBody>
          <a:bodyPr/>
          <a:lstStyle/>
          <a:p>
            <a:r>
              <a:rPr lang="en-US" dirty="0" smtClean="0"/>
              <a:t>Obtain the required HW and SW, install network equipments, deliver the laptops to students, collecting fees, provide training to students, faculty and staff</a:t>
            </a:r>
          </a:p>
          <a:p>
            <a:r>
              <a:rPr lang="en-US" dirty="0" smtClean="0"/>
              <a:t>The project team would have to report results (success/failure) to stakeholders</a:t>
            </a:r>
          </a:p>
          <a:p>
            <a:endParaRPr lang="en-US" dirty="0" smtClean="0"/>
          </a:p>
          <a:p>
            <a:endParaRPr lang="en-US" dirty="0" smtClean="0"/>
          </a:p>
          <a:p>
            <a:endParaRPr lang="en-US" dirty="0" smtClean="0"/>
          </a:p>
        </p:txBody>
      </p:sp>
      <p:sp>
        <p:nvSpPr>
          <p:cNvPr id="3" name="Title 2"/>
          <p:cNvSpPr>
            <a:spLocks noGrp="1"/>
          </p:cNvSpPr>
          <p:nvPr>
            <p:ph type="title"/>
          </p:nvPr>
        </p:nvSpPr>
        <p:spPr/>
        <p:txBody>
          <a:bodyPr>
            <a:normAutofit/>
          </a:bodyPr>
          <a:lstStyle/>
          <a:p>
            <a:pPr>
              <a:defRPr/>
            </a:pPr>
            <a:r>
              <a:rPr lang="en-US" dirty="0" smtClean="0"/>
              <a:t>Implementation phase-case study</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878C3C5B-47B9-46E7-AFDA-AC94C17D072B}"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1"/>
          <p:cNvSpPr>
            <a:spLocks noGrp="1"/>
          </p:cNvSpPr>
          <p:nvPr>
            <p:ph idx="1"/>
          </p:nvPr>
        </p:nvSpPr>
        <p:spPr/>
        <p:txBody>
          <a:bodyPr/>
          <a:lstStyle/>
          <a:p>
            <a:r>
              <a:rPr lang="en-US" dirty="0" smtClean="0"/>
              <a:t>All work is completed</a:t>
            </a:r>
          </a:p>
          <a:p>
            <a:pPr lvl="1"/>
            <a:r>
              <a:rPr lang="en-US" dirty="0" smtClean="0"/>
              <a:t>Close-out any activities related to laptops project</a:t>
            </a:r>
          </a:p>
          <a:p>
            <a:r>
              <a:rPr lang="en-US" dirty="0" smtClean="0"/>
              <a:t>Report customer acceptance</a:t>
            </a:r>
          </a:p>
          <a:p>
            <a:pPr lvl="1"/>
            <a:r>
              <a:rPr lang="en-US" dirty="0" smtClean="0"/>
              <a:t>Survey for students, faculty, and staff</a:t>
            </a:r>
          </a:p>
          <a:p>
            <a:r>
              <a:rPr lang="en-US" dirty="0" smtClean="0"/>
              <a:t>Team work would have to report experience and lesson learned (</a:t>
            </a:r>
            <a:r>
              <a:rPr lang="en-US" i="1" dirty="0" smtClean="0">
                <a:solidFill>
                  <a:schemeClr val="accent4"/>
                </a:solidFill>
              </a:rPr>
              <a:t>learned lesson report</a:t>
            </a:r>
            <a:r>
              <a:rPr lang="en-US" dirty="0" smtClean="0"/>
              <a:t>)</a:t>
            </a:r>
          </a:p>
          <a:p>
            <a:pPr lvl="1"/>
            <a:r>
              <a:rPr lang="en-US" dirty="0" smtClean="0"/>
              <a:t>Share lessons and experience with other college campus</a:t>
            </a:r>
          </a:p>
          <a:p>
            <a:endParaRPr lang="en-US" dirty="0" smtClean="0"/>
          </a:p>
        </p:txBody>
      </p:sp>
      <p:sp>
        <p:nvSpPr>
          <p:cNvPr id="3" name="Title 2"/>
          <p:cNvSpPr>
            <a:spLocks noGrp="1"/>
          </p:cNvSpPr>
          <p:nvPr>
            <p:ph type="title"/>
          </p:nvPr>
        </p:nvSpPr>
        <p:spPr/>
        <p:txBody>
          <a:bodyPr/>
          <a:lstStyle/>
          <a:p>
            <a:pPr>
              <a:defRPr/>
            </a:pPr>
            <a:r>
              <a:rPr lang="en-US" dirty="0" smtClean="0"/>
              <a:t>Close-out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20D95898-C1F4-4193-A97C-A46FDC872CB3}"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Products also have life cycles</a:t>
            </a:r>
          </a:p>
          <a:p>
            <a:pPr lvl="1"/>
            <a:r>
              <a:rPr lang="en-US" sz="2400" dirty="0" smtClean="0"/>
              <a:t>Classic   System Development Life Cycle SDLC  Models (SE: software engineering prescriptive models)</a:t>
            </a:r>
          </a:p>
          <a:p>
            <a:pPr lvl="1"/>
            <a:r>
              <a:rPr lang="en-US" sz="2400" dirty="0" smtClean="0"/>
              <a:t> New SDLC Models/Methodologies based on ideas of </a:t>
            </a:r>
            <a:r>
              <a:rPr lang="en-US" sz="2400" dirty="0" smtClean="0">
                <a:solidFill>
                  <a:schemeClr val="accent1">
                    <a:lumMod val="75000"/>
                  </a:schemeClr>
                </a:solidFill>
              </a:rPr>
              <a:t>agility </a:t>
            </a:r>
            <a:r>
              <a:rPr lang="en-US" sz="2400" dirty="0" smtClean="0"/>
              <a:t> or </a:t>
            </a:r>
            <a:r>
              <a:rPr lang="en-US" sz="2400" dirty="0" smtClean="0">
                <a:solidFill>
                  <a:schemeClr val="accent1">
                    <a:lumMod val="75000"/>
                  </a:schemeClr>
                </a:solidFill>
              </a:rPr>
              <a:t>agile </a:t>
            </a:r>
            <a:r>
              <a:rPr lang="en-US" sz="2400" dirty="0" smtClean="0"/>
              <a:t>programming styles </a:t>
            </a:r>
          </a:p>
          <a:p>
            <a:r>
              <a:rPr lang="en-US" sz="2800" dirty="0" smtClean="0"/>
              <a:t>The Systems Development Life Cycle (SDLC) is an approach to  building information technology systems consisting of a standard set of phases each producing a prescribed set of deliverables</a:t>
            </a:r>
          </a:p>
          <a:p>
            <a:r>
              <a:rPr lang="en-US" sz="2800" dirty="0" smtClean="0"/>
              <a:t>  </a:t>
            </a:r>
            <a:endParaRPr lang="en-US" sz="2000" dirty="0"/>
          </a:p>
        </p:txBody>
      </p:sp>
      <p:sp>
        <p:nvSpPr>
          <p:cNvPr id="3" name="Title 2"/>
          <p:cNvSpPr>
            <a:spLocks noGrp="1"/>
          </p:cNvSpPr>
          <p:nvPr>
            <p:ph type="title"/>
          </p:nvPr>
        </p:nvSpPr>
        <p:spPr/>
        <p:txBody>
          <a:bodyPr>
            <a:normAutofit/>
          </a:bodyPr>
          <a:lstStyle/>
          <a:p>
            <a:r>
              <a:rPr lang="en-US" sz="4400" dirty="0" smtClean="0"/>
              <a:t>Product Life Cycle/ SDLC</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Classic (traditional) SDLC Models/Methodologies (from 1950s)</a:t>
            </a:r>
          </a:p>
          <a:p>
            <a:pPr lvl="1"/>
            <a:r>
              <a:rPr lang="en-US" sz="2400" dirty="0" smtClean="0"/>
              <a:t> </a:t>
            </a:r>
            <a:r>
              <a:rPr lang="en-US" sz="2400" dirty="0" smtClean="0">
                <a:solidFill>
                  <a:schemeClr val="accent1">
                    <a:lumMod val="75000"/>
                  </a:schemeClr>
                </a:solidFill>
              </a:rPr>
              <a:t>Waterfall</a:t>
            </a:r>
            <a:r>
              <a:rPr lang="en-US" sz="2400" dirty="0" smtClean="0"/>
              <a:t> (predictive)</a:t>
            </a:r>
          </a:p>
          <a:p>
            <a:pPr lvl="1"/>
            <a:r>
              <a:rPr lang="en-US" sz="2400" dirty="0" smtClean="0"/>
              <a:t>Incremental Model (50-50, predictive-adaptive)</a:t>
            </a:r>
          </a:p>
          <a:p>
            <a:pPr lvl="1"/>
            <a:r>
              <a:rPr lang="en-US" sz="2400" dirty="0" smtClean="0"/>
              <a:t> </a:t>
            </a:r>
            <a:r>
              <a:rPr lang="en-US" sz="2400" dirty="0" smtClean="0">
                <a:solidFill>
                  <a:schemeClr val="accent1">
                    <a:lumMod val="75000"/>
                  </a:schemeClr>
                </a:solidFill>
              </a:rPr>
              <a:t>Evolutionary Prototyping Model</a:t>
            </a:r>
            <a:r>
              <a:rPr lang="en-US" sz="2400" dirty="0" smtClean="0"/>
              <a:t> (50-50, predictive-adaptive)</a:t>
            </a:r>
          </a:p>
          <a:p>
            <a:pPr lvl="1"/>
            <a:r>
              <a:rPr lang="en-US" sz="2400" dirty="0" smtClean="0"/>
              <a:t>Spiral Evolutionary (somewhat predictive)</a:t>
            </a:r>
          </a:p>
          <a:p>
            <a:pPr lvl="1"/>
            <a:r>
              <a:rPr lang="en-US" sz="2400" dirty="0" smtClean="0"/>
              <a:t>Iterative (adaptive)</a:t>
            </a:r>
          </a:p>
          <a:p>
            <a:endParaRPr lang="en-US" sz="3200" dirty="0"/>
          </a:p>
        </p:txBody>
      </p:sp>
      <p:sp>
        <p:nvSpPr>
          <p:cNvPr id="3" name="Title 2"/>
          <p:cNvSpPr>
            <a:spLocks noGrp="1"/>
          </p:cNvSpPr>
          <p:nvPr>
            <p:ph type="title"/>
          </p:nvPr>
        </p:nvSpPr>
        <p:spPr/>
        <p:txBody>
          <a:bodyPr/>
          <a:lstStyle/>
          <a:p>
            <a:r>
              <a:rPr lang="en-US" sz="4400" dirty="0" smtClean="0"/>
              <a:t>Classic SDLC Models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Waterfall model for SDLC</a:t>
            </a:r>
            <a:endParaRPr lang="en-US" dirty="0"/>
          </a:p>
        </p:txBody>
      </p:sp>
      <p:sp>
        <p:nvSpPr>
          <p:cNvPr id="5" name="Slide Number Placeholder 4"/>
          <p:cNvSpPr>
            <a:spLocks noGrp="1"/>
          </p:cNvSpPr>
          <p:nvPr>
            <p:ph type="sldNum" sz="quarter" idx="11"/>
          </p:nvPr>
        </p:nvSpPr>
        <p:spPr/>
        <p:txBody>
          <a:bodyPr/>
          <a:lstStyle/>
          <a:p>
            <a:pPr>
              <a:defRPr/>
            </a:pPr>
            <a:fld id="{85438A2F-FDBF-4DBD-832C-276059635942}" type="slidenum">
              <a:rPr lang="en-US" smtClean="0"/>
              <a:pPr>
                <a:defRPr/>
              </a:pPr>
              <a:t>19</a:t>
            </a:fld>
            <a:endParaRPr lang="en-US" dirty="0"/>
          </a:p>
        </p:txBody>
      </p:sp>
      <p:sp>
        <p:nvSpPr>
          <p:cNvPr id="6" name="Content Placeholder 5"/>
          <p:cNvSpPr>
            <a:spLocks noGrp="1"/>
          </p:cNvSpPr>
          <p:nvPr>
            <p:ph idx="1"/>
          </p:nvPr>
        </p:nvSpPr>
        <p:spPr/>
        <p:txBody>
          <a:bodyPr/>
          <a:lstStyle/>
          <a:p>
            <a:endParaRPr lang="en-US"/>
          </a:p>
        </p:txBody>
      </p:sp>
      <p:pic>
        <p:nvPicPr>
          <p:cNvPr id="2051" name="Picture 3"/>
          <p:cNvPicPr>
            <a:picLocks noChangeAspect="1" noChangeArrowheads="1"/>
          </p:cNvPicPr>
          <p:nvPr/>
        </p:nvPicPr>
        <p:blipFill>
          <a:blip r:embed="rId2" cstate="print"/>
          <a:srcRect/>
          <a:stretch>
            <a:fillRect/>
          </a:stretch>
        </p:blipFill>
        <p:spPr bwMode="auto">
          <a:xfrm>
            <a:off x="251520" y="1412776"/>
            <a:ext cx="8494973" cy="52737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228600" y="1447800"/>
            <a:ext cx="8915400" cy="4876800"/>
          </a:xfrm>
        </p:spPr>
        <p:txBody>
          <a:bodyPr/>
          <a:lstStyle/>
          <a:p>
            <a:pPr marL="609600" indent="-609600" eaLnBrk="1" hangingPunct="1"/>
            <a:r>
              <a:rPr lang="en-US" sz="2400" dirty="0" smtClean="0"/>
              <a:t>Explain why stakeholder management and top management commitment are critical for a project’s success</a:t>
            </a:r>
          </a:p>
          <a:p>
            <a:pPr marL="609600" indent="-609600" eaLnBrk="1" hangingPunct="1"/>
            <a:r>
              <a:rPr lang="en-US" sz="2400" dirty="0" smtClean="0"/>
              <a:t>Understand the concept of a </a:t>
            </a:r>
            <a:r>
              <a:rPr lang="en-US" sz="2400" dirty="0" smtClean="0">
                <a:solidFill>
                  <a:srgbClr val="002060"/>
                </a:solidFill>
              </a:rPr>
              <a:t>project phase </a:t>
            </a:r>
            <a:r>
              <a:rPr lang="en-US" sz="2400" dirty="0" smtClean="0"/>
              <a:t>and the </a:t>
            </a:r>
            <a:r>
              <a:rPr lang="en-US" sz="2400" dirty="0" smtClean="0">
                <a:solidFill>
                  <a:srgbClr val="002060"/>
                </a:solidFill>
              </a:rPr>
              <a:t>project life cycle </a:t>
            </a:r>
            <a:r>
              <a:rPr lang="en-US" sz="2400" dirty="0" smtClean="0"/>
              <a:t>and distinguish between project development and product development</a:t>
            </a:r>
          </a:p>
          <a:p>
            <a:pPr marL="609600" indent="-609600" eaLnBrk="1" hangingPunct="1"/>
            <a:r>
              <a:rPr lang="en-US" sz="2400" dirty="0" smtClean="0"/>
              <a:t>Discuss the unique attributes and diverse nature of IT projects</a:t>
            </a:r>
          </a:p>
          <a:p>
            <a:pPr marL="609600" indent="-609600" eaLnBrk="1" hangingPunct="1"/>
            <a:endParaRPr lang="en-US" sz="2400" dirty="0" smtClean="0"/>
          </a:p>
        </p:txBody>
      </p:sp>
      <p:sp>
        <p:nvSpPr>
          <p:cNvPr id="10244" name="Rectangle 2"/>
          <p:cNvSpPr>
            <a:spLocks noGrp="1" noChangeArrowheads="1"/>
          </p:cNvSpPr>
          <p:nvPr>
            <p:ph type="title"/>
          </p:nvPr>
        </p:nvSpPr>
        <p:spPr/>
        <p:txBody>
          <a:bodyPr/>
          <a:lstStyle/>
          <a:p>
            <a:pPr eaLnBrk="1" hangingPunct="1">
              <a:defRPr/>
            </a:pPr>
            <a:r>
              <a:rPr lang="en-US" dirty="0" smtClean="0"/>
              <a:t>Learning Objectives</a:t>
            </a:r>
          </a:p>
        </p:txBody>
      </p:sp>
      <p:sp>
        <p:nvSpPr>
          <p:cNvPr id="6" name="Footer Placeholder 5"/>
          <p:cNvSpPr>
            <a:spLocks noGrp="1"/>
          </p:cNvSpPr>
          <p:nvPr>
            <p:ph type="ftr" sz="quarter" idx="10"/>
          </p:nvPr>
        </p:nvSpPr>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7B230EFE-5102-4CF0-8E8F-4C75DB00D542}"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Focuses on gathering correct and consistent requirements and is the approach of building a system </a:t>
            </a:r>
            <a:r>
              <a:rPr lang="en-US" sz="2400" dirty="0" smtClean="0">
                <a:solidFill>
                  <a:schemeClr val="accent1">
                    <a:lumMod val="75000"/>
                  </a:schemeClr>
                </a:solidFill>
              </a:rPr>
              <a:t>incrementally</a:t>
            </a:r>
            <a:r>
              <a:rPr lang="en-US" sz="2400" dirty="0" smtClean="0"/>
              <a:t> through a series of gradual refinements or prototypes</a:t>
            </a:r>
          </a:p>
          <a:p>
            <a:r>
              <a:rPr lang="en-US" sz="2400" b="1" dirty="0" smtClean="0"/>
              <a:t>Strengths</a:t>
            </a:r>
          </a:p>
          <a:p>
            <a:pPr lvl="1"/>
            <a:r>
              <a:rPr lang="en-US" sz="2000" dirty="0" smtClean="0"/>
              <a:t>  Visibility – customers see steady progress</a:t>
            </a:r>
          </a:p>
          <a:p>
            <a:pPr lvl="1"/>
            <a:r>
              <a:rPr lang="en-US" sz="2000" dirty="0" smtClean="0"/>
              <a:t> Useful when requirements are changing rapidly or no one fully understands the requirements</a:t>
            </a:r>
          </a:p>
          <a:p>
            <a:r>
              <a:rPr lang="en-US" sz="2400" dirty="0" smtClean="0"/>
              <a:t> </a:t>
            </a:r>
            <a:r>
              <a:rPr lang="en-US" sz="2400" b="1" dirty="0" smtClean="0"/>
              <a:t>Weaknesses</a:t>
            </a:r>
          </a:p>
          <a:p>
            <a:pPr lvl="1"/>
            <a:r>
              <a:rPr lang="en-US" sz="2000" dirty="0" smtClean="0"/>
              <a:t>  It is impossible to know at the beginning of the project how long it will take</a:t>
            </a:r>
          </a:p>
          <a:p>
            <a:pPr lvl="1"/>
            <a:r>
              <a:rPr lang="en-US" sz="2000" dirty="0" smtClean="0"/>
              <a:t> There is no way to know the number of iterations/phases that will be required</a:t>
            </a:r>
          </a:p>
          <a:p>
            <a:pPr lvl="1"/>
            <a:r>
              <a:rPr lang="en-US" sz="2000" dirty="0" smtClean="0"/>
              <a:t>Difficult to build an accurate cost estimate</a:t>
            </a:r>
            <a:endParaRPr lang="en-US" sz="2000" dirty="0"/>
          </a:p>
        </p:txBody>
      </p:sp>
      <p:sp>
        <p:nvSpPr>
          <p:cNvPr id="3" name="Title 2"/>
          <p:cNvSpPr>
            <a:spLocks noGrp="1"/>
          </p:cNvSpPr>
          <p:nvPr>
            <p:ph type="title"/>
          </p:nvPr>
        </p:nvSpPr>
        <p:spPr/>
        <p:txBody>
          <a:bodyPr/>
          <a:lstStyle/>
          <a:p>
            <a:r>
              <a:rPr lang="en-US" dirty="0" smtClean="0"/>
              <a:t>Evolutionary Prototyping Model</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Evolutionary Prototyping Model</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21</a:t>
            </a:fld>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2123728" y="1412776"/>
            <a:ext cx="5020394" cy="47967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381000" y="1600200"/>
            <a:ext cx="8458200" cy="4876800"/>
          </a:xfrm>
        </p:spPr>
        <p:txBody>
          <a:bodyPr>
            <a:normAutofit/>
          </a:bodyPr>
          <a:lstStyle/>
          <a:p>
            <a:pPr>
              <a:spcBef>
                <a:spcPct val="100000"/>
              </a:spcBef>
            </a:pPr>
            <a:r>
              <a:rPr lang="en-US" b="1" dirty="0">
                <a:solidFill>
                  <a:schemeClr val="accent1">
                    <a:lumMod val="75000"/>
                  </a:schemeClr>
                </a:solidFill>
              </a:rPr>
              <a:t>Extreme programming (XP)</a:t>
            </a:r>
            <a:r>
              <a:rPr lang="en-US" dirty="0">
                <a:solidFill>
                  <a:schemeClr val="accent1">
                    <a:lumMod val="75000"/>
                  </a:schemeClr>
                </a:solidFill>
              </a:rPr>
              <a:t>:</a:t>
            </a:r>
            <a:r>
              <a:rPr lang="en-US" dirty="0"/>
              <a:t> Developers program in pairs and must write the tests for their own code. XP teams include developers, managers, and users.</a:t>
            </a:r>
          </a:p>
          <a:p>
            <a:pPr>
              <a:spcBef>
                <a:spcPct val="100000"/>
              </a:spcBef>
            </a:pPr>
            <a:r>
              <a:rPr lang="en-US" b="1" dirty="0"/>
              <a:t>Scrum</a:t>
            </a:r>
            <a:r>
              <a:rPr lang="en-US" dirty="0"/>
              <a:t>: Iterative development in which repetitions are referred to as sprints, which normally last thirty days.  Teams often meet each day for a short meeting, called a scrum, to decide what to accomplish that day. Works best for object-oriented technology projects and require strong leadership to coordinate the work.</a:t>
            </a:r>
          </a:p>
        </p:txBody>
      </p:sp>
      <p:sp>
        <p:nvSpPr>
          <p:cNvPr id="121858" name="Rectangle 2"/>
          <p:cNvSpPr>
            <a:spLocks noGrp="1" noChangeArrowheads="1"/>
          </p:cNvSpPr>
          <p:nvPr>
            <p:ph type="title"/>
          </p:nvPr>
        </p:nvSpPr>
        <p:spPr/>
        <p:txBody>
          <a:bodyPr>
            <a:normAutofit fontScale="90000"/>
          </a:bodyPr>
          <a:lstStyle/>
          <a:p>
            <a:r>
              <a:rPr lang="en-US" dirty="0" smtClean="0"/>
              <a:t>New   SDLC Models for product development life cycle</a:t>
            </a:r>
            <a:endParaRPr lang="en-US" dirty="0"/>
          </a:p>
        </p:txBody>
      </p:sp>
      <p:sp>
        <p:nvSpPr>
          <p:cNvPr id="4" name="Footer Placeholder 3"/>
          <p:cNvSpPr>
            <a:spLocks noGrp="1"/>
          </p:cNvSpPr>
          <p:nvPr>
            <p:ph type="ftr" sz="quarter" idx="10"/>
          </p:nvPr>
        </p:nvSpPr>
        <p:spPr/>
        <p:txBody>
          <a:bodyPr/>
          <a:lstStyle/>
          <a:p>
            <a:r>
              <a:rPr lang="en-US"/>
              <a:t>Information Technology Project Management, Fourth Edition</a:t>
            </a:r>
          </a:p>
        </p:txBody>
      </p:sp>
      <p:sp>
        <p:nvSpPr>
          <p:cNvPr id="5" name="Slide Number Placeholder 4"/>
          <p:cNvSpPr>
            <a:spLocks noGrp="1"/>
          </p:cNvSpPr>
          <p:nvPr>
            <p:ph type="sldNum" sz="quarter" idx="11"/>
          </p:nvPr>
        </p:nvSpPr>
        <p:spPr/>
        <p:txBody>
          <a:bodyPr/>
          <a:lstStyle/>
          <a:p>
            <a:fld id="{59B74772-9628-489A-BC0C-E3E8EA187A91}" type="slidenum">
              <a:rPr lang="en-US"/>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en-US" dirty="0" smtClean="0"/>
              <a:t>XP</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23</a:t>
            </a:fld>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107504" y="1484784"/>
            <a:ext cx="8654102" cy="53285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smtClean="0"/>
              <a:t>The project life cycle applies to all projects, regardless of the products being produced</a:t>
            </a:r>
          </a:p>
          <a:p>
            <a:r>
              <a:rPr lang="en-US" sz="2000" dirty="0" smtClean="0"/>
              <a:t>Product life cycle models vary considerably based on the nature of the product</a:t>
            </a:r>
          </a:p>
          <a:p>
            <a:r>
              <a:rPr lang="en-US" sz="2000" dirty="0" smtClean="0"/>
              <a:t>Most large software products are developed as a series of projects</a:t>
            </a:r>
          </a:p>
          <a:p>
            <a:r>
              <a:rPr lang="en-US" sz="2000" dirty="0" smtClean="0"/>
              <a:t>Project management is conducted during all of the product life cycle phases</a:t>
            </a:r>
          </a:p>
          <a:p>
            <a:r>
              <a:rPr lang="en-US" sz="2000" b="1" dirty="0" smtClean="0"/>
              <a:t>The overlap occurs from project management life cycle (PMCL)  to software development product life cycle (SDLC) during Analysis and Design.  </a:t>
            </a:r>
          </a:p>
          <a:p>
            <a:pPr>
              <a:buNone/>
            </a:pPr>
            <a:endParaRPr lang="en-US" sz="2000" b="1" dirty="0" smtClean="0"/>
          </a:p>
          <a:p>
            <a:r>
              <a:rPr lang="en-US" sz="2000" b="1" dirty="0" smtClean="0"/>
              <a:t>During project Execution the bulk of the product is built.</a:t>
            </a:r>
          </a:p>
          <a:p>
            <a:endParaRPr lang="en-US" sz="2000" b="1" dirty="0"/>
          </a:p>
        </p:txBody>
      </p:sp>
      <p:sp>
        <p:nvSpPr>
          <p:cNvPr id="3" name="Title 2"/>
          <p:cNvSpPr>
            <a:spLocks noGrp="1"/>
          </p:cNvSpPr>
          <p:nvPr>
            <p:ph type="title"/>
          </p:nvPr>
        </p:nvSpPr>
        <p:spPr/>
        <p:txBody>
          <a:bodyPr>
            <a:normAutofit fontScale="90000"/>
          </a:bodyPr>
          <a:lstStyle/>
          <a:p>
            <a:r>
              <a:rPr lang="en-US" dirty="0" smtClean="0"/>
              <a:t>Integration Project Management LC  to Software Development Life Cycles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normAutofit fontScale="90000"/>
          </a:bodyPr>
          <a:lstStyle/>
          <a:p>
            <a:r>
              <a:rPr lang="en-US" dirty="0" smtClean="0"/>
              <a:t>Integration Project Management LC  to Software Development Life Cycles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F581EA48-A1EE-4C94-AE97-F9BB93083040}" type="slidenum">
              <a:rPr lang="en-US" smtClean="0"/>
              <a:pPr>
                <a:defRPr/>
              </a:pPr>
              <a:t>25</a:t>
            </a:fld>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585913" y="1824038"/>
            <a:ext cx="5972175" cy="3209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idx="1"/>
          </p:nvPr>
        </p:nvSpPr>
        <p:spPr/>
        <p:txBody>
          <a:bodyPr>
            <a:normAutofit/>
          </a:bodyPr>
          <a:lstStyle/>
          <a:p>
            <a:pPr eaLnBrk="1" hangingPunct="1"/>
            <a:r>
              <a:rPr lang="en-US" smtClean="0"/>
              <a:t>A project should successfully pass through each of the project phases in order to continue on to the next</a:t>
            </a:r>
          </a:p>
          <a:p>
            <a:pPr eaLnBrk="1" hangingPunct="1"/>
            <a:r>
              <a:rPr lang="en-US" smtClean="0"/>
              <a:t>Management reviews, also called </a:t>
            </a:r>
            <a:r>
              <a:rPr lang="en-US" b="1" smtClean="0"/>
              <a:t>phase exits</a:t>
            </a:r>
            <a:r>
              <a:rPr lang="en-US" smtClean="0"/>
              <a:t> or </a:t>
            </a:r>
            <a:r>
              <a:rPr lang="en-US" b="1" smtClean="0"/>
              <a:t>kill points</a:t>
            </a:r>
            <a:r>
              <a:rPr lang="en-US" smtClean="0"/>
              <a:t>, should occur after each phase to evaluate the project’s progress, likely success, and continued compatibility with organizational goals</a:t>
            </a:r>
          </a:p>
          <a:p>
            <a:pPr eaLnBrk="1" hangingPunct="1"/>
            <a:r>
              <a:rPr lang="en-US" smtClean="0"/>
              <a:t>Project may be continued, redirected, or terminated</a:t>
            </a:r>
          </a:p>
        </p:txBody>
      </p:sp>
      <p:sp>
        <p:nvSpPr>
          <p:cNvPr id="31748" name="Rectangle 2"/>
          <p:cNvSpPr>
            <a:spLocks noGrp="1" noChangeArrowheads="1"/>
          </p:cNvSpPr>
          <p:nvPr>
            <p:ph type="title"/>
          </p:nvPr>
        </p:nvSpPr>
        <p:spPr/>
        <p:txBody>
          <a:bodyPr>
            <a:normAutofit fontScale="90000"/>
          </a:bodyPr>
          <a:lstStyle/>
          <a:p>
            <a:pPr eaLnBrk="1" hangingPunct="1">
              <a:defRPr/>
            </a:pPr>
            <a:r>
              <a:rPr lang="en-US" dirty="0" smtClean="0"/>
              <a:t>The Importance of Project Phases and Management Reviews</a:t>
            </a:r>
          </a:p>
        </p:txBody>
      </p:sp>
      <p:sp>
        <p:nvSpPr>
          <p:cNvPr id="31746"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2F1E7C48-384A-4721-B396-0D30411DD92A}" type="slidenum">
              <a:rPr lang="en-US"/>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p:cNvSpPr>
          <p:nvPr>
            <p:ph idx="1"/>
          </p:nvPr>
        </p:nvSpPr>
        <p:spPr>
          <a:xfrm>
            <a:off x="457200" y="1143000"/>
            <a:ext cx="8229600" cy="5181600"/>
          </a:xfrm>
        </p:spPr>
        <p:txBody>
          <a:bodyPr>
            <a:normAutofit/>
          </a:bodyPr>
          <a:lstStyle/>
          <a:p>
            <a:r>
              <a:rPr lang="en-US" sz="2400" smtClean="0"/>
              <a:t>At the end of the concept phase, Tom and his project team could have</a:t>
            </a:r>
          </a:p>
          <a:p>
            <a:pPr lvl="1"/>
            <a:r>
              <a:rPr lang="en-US" smtClean="0"/>
              <a:t>Presented information to faculty, staff, and students that describe different opinions for increasing the use of technology on campus</a:t>
            </a:r>
          </a:p>
          <a:p>
            <a:pPr lvl="1"/>
            <a:r>
              <a:rPr lang="en-US" smtClean="0"/>
              <a:t>An analysis of what competing colleges were doing</a:t>
            </a:r>
          </a:p>
          <a:p>
            <a:pPr lvl="1"/>
            <a:r>
              <a:rPr lang="en-US" smtClean="0"/>
              <a:t>Results of a survey of local stakeholders’ opinion on the subject</a:t>
            </a:r>
          </a:p>
          <a:p>
            <a:r>
              <a:rPr lang="en-US" sz="2400" smtClean="0"/>
              <a:t>This presentation is a management review</a:t>
            </a:r>
          </a:p>
          <a:p>
            <a:r>
              <a:rPr lang="en-US" sz="2400" smtClean="0"/>
              <a:t>Suppose the study reported that 90% of student opposed the idea, then the college may decide not purse the project</a:t>
            </a:r>
          </a:p>
          <a:p>
            <a:pPr lvl="1"/>
            <a:endParaRPr lang="en-US" smtClean="0"/>
          </a:p>
        </p:txBody>
      </p:sp>
      <p:sp>
        <p:nvSpPr>
          <p:cNvPr id="3" name="Title 2"/>
          <p:cNvSpPr>
            <a:spLocks noGrp="1"/>
          </p:cNvSpPr>
          <p:nvPr>
            <p:ph type="title"/>
          </p:nvPr>
        </p:nvSpPr>
        <p:spPr>
          <a:xfrm>
            <a:off x="457200" y="274638"/>
            <a:ext cx="8229600" cy="944562"/>
          </a:xfrm>
        </p:spPr>
        <p:txBody>
          <a:bodyPr/>
          <a:lstStyle/>
          <a:p>
            <a:pPr>
              <a:defRPr/>
            </a:pPr>
            <a:r>
              <a:rPr lang="en-US" dirty="0" smtClean="0"/>
              <a:t>Management review-Case study</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71B472FB-A3EB-40B6-A51D-876CE0C89D2D}"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idx="1"/>
          </p:nvPr>
        </p:nvSpPr>
        <p:spPr/>
        <p:txBody>
          <a:bodyPr>
            <a:normAutofit/>
          </a:bodyPr>
          <a:lstStyle/>
          <a:p>
            <a:pPr eaLnBrk="1" hangingPunct="1"/>
            <a:r>
              <a:rPr lang="en-US" smtClean="0">
                <a:solidFill>
                  <a:srgbClr val="002060"/>
                </a:solidFill>
              </a:rPr>
              <a:t>Project nature: </a:t>
            </a:r>
            <a:r>
              <a:rPr lang="en-US" smtClean="0"/>
              <a:t>IT projects can be very diverse in terms of size,  complexity, products produced, application area, and resource requirements</a:t>
            </a:r>
          </a:p>
          <a:p>
            <a:pPr eaLnBrk="1" hangingPunct="1"/>
            <a:r>
              <a:rPr lang="en-US" smtClean="0">
                <a:solidFill>
                  <a:srgbClr val="002060"/>
                </a:solidFill>
              </a:rPr>
              <a:t>Team Members Characteristics: </a:t>
            </a:r>
            <a:r>
              <a:rPr lang="en-US" smtClean="0"/>
              <a:t>IT project team members often have diverse backgrounds and skill sets</a:t>
            </a:r>
          </a:p>
          <a:p>
            <a:pPr eaLnBrk="1" hangingPunct="1"/>
            <a:r>
              <a:rPr lang="en-US" smtClean="0">
                <a:solidFill>
                  <a:srgbClr val="002060"/>
                </a:solidFill>
              </a:rPr>
              <a:t>Technologies:</a:t>
            </a:r>
            <a:r>
              <a:rPr lang="en-US" smtClean="0"/>
              <a:t> IT projects use diverse technologies that change rapidly; even within one technology area, people must be highly specialized</a:t>
            </a:r>
          </a:p>
        </p:txBody>
      </p:sp>
      <p:sp>
        <p:nvSpPr>
          <p:cNvPr id="33796" name="Rectangle 2"/>
          <p:cNvSpPr>
            <a:spLocks noGrp="1" noChangeArrowheads="1"/>
          </p:cNvSpPr>
          <p:nvPr>
            <p:ph type="title"/>
          </p:nvPr>
        </p:nvSpPr>
        <p:spPr/>
        <p:txBody>
          <a:bodyPr/>
          <a:lstStyle/>
          <a:p>
            <a:pPr eaLnBrk="1" hangingPunct="1">
              <a:defRPr/>
            </a:pPr>
            <a:r>
              <a:rPr lang="en-US" dirty="0" smtClean="0"/>
              <a:t>Diversity in IT Projects</a:t>
            </a:r>
          </a:p>
        </p:txBody>
      </p:sp>
      <p:sp>
        <p:nvSpPr>
          <p:cNvPr id="33794"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C79ECF3E-8381-451E-AD14-F30584E03D52}" type="slidenum">
              <a:rPr lang="en-US"/>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idx="1"/>
          </p:nvPr>
        </p:nvSpPr>
        <p:spPr>
          <a:xfrm>
            <a:off x="381000" y="990600"/>
            <a:ext cx="8458200" cy="4876800"/>
          </a:xfrm>
        </p:spPr>
        <p:txBody>
          <a:bodyPr>
            <a:normAutofit/>
          </a:bodyPr>
          <a:lstStyle/>
          <a:p>
            <a:pPr eaLnBrk="1" hangingPunct="1">
              <a:lnSpc>
                <a:spcPct val="90000"/>
              </a:lnSpc>
            </a:pPr>
            <a:r>
              <a:rPr lang="en-US" dirty="0" smtClean="0"/>
              <a:t>Projects should successfully pass through each phase of the </a:t>
            </a:r>
            <a:r>
              <a:rPr lang="en-US" dirty="0" smtClean="0">
                <a:solidFill>
                  <a:srgbClr val="002060"/>
                </a:solidFill>
              </a:rPr>
              <a:t>project life cycle</a:t>
            </a:r>
          </a:p>
          <a:p>
            <a:pPr eaLnBrk="1" hangingPunct="1">
              <a:lnSpc>
                <a:spcPct val="90000"/>
              </a:lnSpc>
            </a:pPr>
            <a:r>
              <a:rPr lang="en-US" dirty="0" smtClean="0">
                <a:solidFill>
                  <a:srgbClr val="002060"/>
                </a:solidFill>
              </a:rPr>
              <a:t>The product have different types of life cycles.</a:t>
            </a:r>
          </a:p>
          <a:p>
            <a:pPr eaLnBrk="1" hangingPunct="1">
              <a:lnSpc>
                <a:spcPct val="90000"/>
              </a:lnSpc>
            </a:pPr>
            <a:r>
              <a:rPr lang="en-US" dirty="0" smtClean="0">
                <a:solidFill>
                  <a:srgbClr val="002060"/>
                </a:solidFill>
              </a:rPr>
              <a:t>The importance of phase reviews.</a:t>
            </a:r>
          </a:p>
          <a:p>
            <a:pPr eaLnBrk="1" hangingPunct="1">
              <a:lnSpc>
                <a:spcPct val="90000"/>
              </a:lnSpc>
            </a:pPr>
            <a:r>
              <a:rPr lang="en-US" dirty="0" smtClean="0"/>
              <a:t>Information technology projects are </a:t>
            </a:r>
            <a:r>
              <a:rPr lang="en-US" dirty="0" smtClean="0">
                <a:solidFill>
                  <a:srgbClr val="002060"/>
                </a:solidFill>
              </a:rPr>
              <a:t>diverse</a:t>
            </a:r>
            <a:r>
              <a:rPr lang="en-US" dirty="0" smtClean="0"/>
              <a:t> in </a:t>
            </a:r>
            <a:r>
              <a:rPr lang="en-US" dirty="0" smtClean="0">
                <a:solidFill>
                  <a:srgbClr val="002060"/>
                </a:solidFill>
              </a:rPr>
              <a:t>nature</a:t>
            </a:r>
            <a:r>
              <a:rPr lang="en-US" dirty="0" smtClean="0"/>
              <a:t>, </a:t>
            </a:r>
            <a:r>
              <a:rPr lang="en-US" dirty="0" smtClean="0">
                <a:solidFill>
                  <a:srgbClr val="002060"/>
                </a:solidFill>
              </a:rPr>
              <a:t>team members characteristics</a:t>
            </a:r>
            <a:r>
              <a:rPr lang="en-US" dirty="0" smtClean="0"/>
              <a:t>, and </a:t>
            </a:r>
            <a:r>
              <a:rPr lang="en-US" dirty="0" smtClean="0">
                <a:solidFill>
                  <a:srgbClr val="002060"/>
                </a:solidFill>
              </a:rPr>
              <a:t>technology</a:t>
            </a:r>
            <a:r>
              <a:rPr lang="en-US" dirty="0" smtClean="0"/>
              <a:t> used.</a:t>
            </a:r>
          </a:p>
        </p:txBody>
      </p:sp>
      <p:sp>
        <p:nvSpPr>
          <p:cNvPr id="34820" name="Rectangle 2"/>
          <p:cNvSpPr>
            <a:spLocks noGrp="1" noChangeArrowheads="1"/>
          </p:cNvSpPr>
          <p:nvPr>
            <p:ph type="title"/>
          </p:nvPr>
        </p:nvSpPr>
        <p:spPr>
          <a:xfrm>
            <a:off x="381000" y="274638"/>
            <a:ext cx="8305800" cy="715962"/>
          </a:xfrm>
        </p:spPr>
        <p:txBody>
          <a:bodyPr>
            <a:normAutofit fontScale="90000"/>
          </a:bodyPr>
          <a:lstStyle/>
          <a:p>
            <a:pPr eaLnBrk="1" hangingPunct="1">
              <a:defRPr/>
            </a:pPr>
            <a:r>
              <a:rPr lang="en-US" dirty="0" smtClean="0"/>
              <a:t>Chapter Summary</a:t>
            </a:r>
          </a:p>
        </p:txBody>
      </p:sp>
      <p:sp>
        <p:nvSpPr>
          <p:cNvPr id="34818"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09BBF6BD-ABCD-44D3-B63C-D916E909EAC2}" type="slidenum">
              <a:rPr lang="en-US"/>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
          <p:cNvSpPr>
            <a:spLocks noGrp="1"/>
          </p:cNvSpPr>
          <p:nvPr>
            <p:ph idx="1"/>
          </p:nvPr>
        </p:nvSpPr>
        <p:spPr>
          <a:xfrm>
            <a:off x="228600" y="1752600"/>
            <a:ext cx="8686800" cy="4525963"/>
          </a:xfrm>
        </p:spPr>
        <p:txBody>
          <a:bodyPr/>
          <a:lstStyle/>
          <a:p>
            <a:pPr eaLnBrk="1" hangingPunct="1"/>
            <a:r>
              <a:rPr lang="en-US" sz="2400" dirty="0" smtClean="0"/>
              <a:t>People in top management positions are key stakeholders in projects</a:t>
            </a:r>
          </a:p>
          <a:p>
            <a:pPr eaLnBrk="1" hangingPunct="1">
              <a:buNone/>
            </a:pPr>
            <a:endParaRPr lang="en-US" sz="2400" dirty="0" smtClean="0"/>
          </a:p>
          <a:p>
            <a:pPr eaLnBrk="1" hangingPunct="1"/>
            <a:r>
              <a:rPr lang="en-US" sz="2400" dirty="0" smtClean="0"/>
              <a:t> A very important factor in helping project managers successfully lead projects is the level of commitment and support they receive from top management</a:t>
            </a:r>
          </a:p>
          <a:p>
            <a:pPr eaLnBrk="1" hangingPunct="1"/>
            <a:endParaRPr lang="en-US" sz="2400" dirty="0" smtClean="0"/>
          </a:p>
          <a:p>
            <a:pPr eaLnBrk="1" hangingPunct="1"/>
            <a:r>
              <a:rPr lang="en-US" sz="2400" dirty="0" smtClean="0"/>
              <a:t>Without top management commitment, many projects will fail</a:t>
            </a:r>
          </a:p>
          <a:p>
            <a:pPr eaLnBrk="1" hangingPunct="1"/>
            <a:endParaRPr lang="en-US" sz="2400" dirty="0" smtClean="0"/>
          </a:p>
          <a:p>
            <a:pPr eaLnBrk="1" hangingPunct="1"/>
            <a:r>
              <a:rPr lang="en-US" sz="2400" dirty="0" smtClean="0"/>
              <a:t>Some projects have a senior manager called a </a:t>
            </a:r>
            <a:r>
              <a:rPr lang="en-US" sz="2400" b="1" dirty="0" smtClean="0"/>
              <a:t>champion</a:t>
            </a:r>
            <a:r>
              <a:rPr lang="en-US" sz="2400" dirty="0" smtClean="0"/>
              <a:t> who acts as a key proponent for a project</a:t>
            </a:r>
          </a:p>
          <a:p>
            <a:pPr eaLnBrk="1" hangingPunct="1"/>
            <a:endParaRPr lang="en-US" dirty="0" smtClean="0"/>
          </a:p>
        </p:txBody>
      </p:sp>
      <p:sp>
        <p:nvSpPr>
          <p:cNvPr id="3" name="Title 2"/>
          <p:cNvSpPr>
            <a:spLocks noGrp="1"/>
          </p:cNvSpPr>
          <p:nvPr>
            <p:ph type="title"/>
          </p:nvPr>
        </p:nvSpPr>
        <p:spPr>
          <a:xfrm>
            <a:off x="457200" y="457200"/>
            <a:ext cx="8229600" cy="1143000"/>
          </a:xfrm>
        </p:spPr>
        <p:txBody>
          <a:bodyPr>
            <a:normAutofit fontScale="90000"/>
          </a:bodyPr>
          <a:lstStyle/>
          <a:p>
            <a:pPr eaLnBrk="1" hangingPunct="1">
              <a:defRPr/>
            </a:pPr>
            <a:r>
              <a:rPr lang="en-US" dirty="0" smtClean="0"/>
              <a:t>The Importance of Top Management Commitment (support) </a:t>
            </a:r>
            <a:endParaRPr lang="en-US" dirty="0"/>
          </a:p>
        </p:txBody>
      </p:sp>
      <p:sp>
        <p:nvSpPr>
          <p:cNvPr id="4" name="Footer Placeholder 3"/>
          <p:cNvSpPr>
            <a:spLocks noGrp="1"/>
          </p:cNvSpPr>
          <p:nvPr>
            <p:ph type="ftr" sz="quarter" idx="10"/>
          </p:nvPr>
        </p:nvSpPr>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0DFCD203-C19B-4745-968D-20975F9A5AA6}" type="slidenum">
              <a:rPr lang="en-US"/>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p:cNvSpPr>
            <a:spLocks noGrp="1"/>
          </p:cNvSpPr>
          <p:nvPr>
            <p:ph idx="1"/>
          </p:nvPr>
        </p:nvSpPr>
        <p:spPr>
          <a:xfrm>
            <a:off x="228600" y="1481138"/>
            <a:ext cx="8686800" cy="4972198"/>
          </a:xfrm>
        </p:spPr>
        <p:txBody>
          <a:bodyPr/>
          <a:lstStyle/>
          <a:p>
            <a:pPr eaLnBrk="1" hangingPunct="1"/>
            <a:r>
              <a:rPr lang="en-US" sz="2400" dirty="0" smtClean="0"/>
              <a:t>Providing adequate resources (HR, FR) </a:t>
            </a:r>
          </a:p>
          <a:p>
            <a:pPr eaLnBrk="1" hangingPunct="1">
              <a:buNone/>
            </a:pPr>
            <a:endParaRPr lang="en-US" sz="2400" dirty="0" smtClean="0"/>
          </a:p>
          <a:p>
            <a:pPr eaLnBrk="1" hangingPunct="1"/>
            <a:r>
              <a:rPr lang="en-US" sz="2400" dirty="0" smtClean="0"/>
              <a:t>Approving unique project needs in a timely manner (SW, HW needs, financial support as the project run)</a:t>
            </a:r>
          </a:p>
          <a:p>
            <a:pPr eaLnBrk="1" hangingPunct="1">
              <a:buNone/>
            </a:pPr>
            <a:endParaRPr lang="en-US" sz="2400" dirty="0" smtClean="0"/>
          </a:p>
          <a:p>
            <a:pPr eaLnBrk="1" hangingPunct="1"/>
            <a:r>
              <a:rPr lang="en-US" sz="2400" dirty="0" smtClean="0"/>
              <a:t>Getting cooperation from other parts of the organization (encourage functional manager to cooperate with project managers)</a:t>
            </a:r>
          </a:p>
          <a:p>
            <a:pPr eaLnBrk="1" hangingPunct="1"/>
            <a:r>
              <a:rPr lang="en-US" sz="2400" dirty="0" smtClean="0"/>
              <a:t>Mentoring and coaching on leadership issues (give advices for project managers in leadership and encourage them to take classes to develop their leadership skills and assign funds and time to do so)</a:t>
            </a:r>
          </a:p>
        </p:txBody>
      </p:sp>
      <p:sp>
        <p:nvSpPr>
          <p:cNvPr id="3" name="Title 2"/>
          <p:cNvSpPr>
            <a:spLocks noGrp="1"/>
          </p:cNvSpPr>
          <p:nvPr>
            <p:ph type="title"/>
          </p:nvPr>
        </p:nvSpPr>
        <p:spPr/>
        <p:txBody>
          <a:bodyPr>
            <a:normAutofit fontScale="90000"/>
          </a:bodyPr>
          <a:lstStyle/>
          <a:p>
            <a:pPr eaLnBrk="1" hangingPunct="1">
              <a:defRPr/>
            </a:pPr>
            <a:r>
              <a:rPr lang="en-US" dirty="0" smtClean="0"/>
              <a:t>How Top Management Can Help Project Managers</a:t>
            </a:r>
            <a:endParaRPr lang="en-US" dirty="0"/>
          </a:p>
        </p:txBody>
      </p:sp>
      <p:sp>
        <p:nvSpPr>
          <p:cNvPr id="4" name="Footer Placeholder 3"/>
          <p:cNvSpPr>
            <a:spLocks noGrp="1"/>
          </p:cNvSpPr>
          <p:nvPr>
            <p:ph type="ftr" sz="quarter" idx="10"/>
          </p:nvPr>
        </p:nvSpPr>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A33BAB9E-50C2-435E-A4AC-AAF168E5B2EF}" type="slidenum">
              <a:rPr lang="en-US"/>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p:txBody>
          <a:bodyPr/>
          <a:lstStyle/>
          <a:p>
            <a:pPr eaLnBrk="1" hangingPunct="1"/>
            <a:r>
              <a:rPr lang="en-US" dirty="0" smtClean="0"/>
              <a:t>Standards and guidelines help project managers be more effective</a:t>
            </a:r>
          </a:p>
          <a:p>
            <a:pPr eaLnBrk="1" hangingPunct="1"/>
            <a:r>
              <a:rPr lang="en-US" dirty="0" smtClean="0"/>
              <a:t>Senior management can encourage:</a:t>
            </a:r>
          </a:p>
          <a:p>
            <a:pPr lvl="1" eaLnBrk="1" hangingPunct="1"/>
            <a:r>
              <a:rPr lang="en-US" dirty="0" smtClean="0"/>
              <a:t>The use of standard forms, templates, and software for project management</a:t>
            </a:r>
          </a:p>
          <a:p>
            <a:pPr lvl="1" eaLnBrk="1" hangingPunct="1"/>
            <a:r>
              <a:rPr lang="en-US" dirty="0" smtClean="0"/>
              <a:t>The development and the use of guidelines for writing project management plans or providing status information</a:t>
            </a:r>
          </a:p>
          <a:p>
            <a:pPr eaLnBrk="1" hangingPunct="1"/>
            <a:endParaRPr lang="en-US" dirty="0" smtClean="0"/>
          </a:p>
        </p:txBody>
      </p:sp>
      <p:sp>
        <p:nvSpPr>
          <p:cNvPr id="25604" name="Rectangle 2"/>
          <p:cNvSpPr>
            <a:spLocks noGrp="1" noChangeArrowheads="1"/>
          </p:cNvSpPr>
          <p:nvPr>
            <p:ph type="title"/>
          </p:nvPr>
        </p:nvSpPr>
        <p:spPr/>
        <p:txBody>
          <a:bodyPr>
            <a:normAutofit/>
          </a:bodyPr>
          <a:lstStyle/>
          <a:p>
            <a:pPr eaLnBrk="1" hangingPunct="1">
              <a:defRPr/>
            </a:pPr>
            <a:r>
              <a:rPr lang="en-US" dirty="0" smtClean="0"/>
              <a:t>Need for Organizational Standards</a:t>
            </a:r>
          </a:p>
        </p:txBody>
      </p:sp>
      <p:sp>
        <p:nvSpPr>
          <p:cNvPr id="25602"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F03D6BF0-A891-48FB-AB00-A1B2C169848B}" type="slidenum">
              <a:rPr lang="en-US"/>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p:txBody>
          <a:bodyPr>
            <a:normAutofit/>
          </a:bodyPr>
          <a:lstStyle/>
          <a:p>
            <a:pPr eaLnBrk="1" hangingPunct="1">
              <a:lnSpc>
                <a:spcPct val="90000"/>
              </a:lnSpc>
            </a:pPr>
            <a:r>
              <a:rPr lang="en-US" dirty="0" smtClean="0"/>
              <a:t>A </a:t>
            </a:r>
            <a:r>
              <a:rPr lang="en-US" b="1" dirty="0" smtClean="0"/>
              <a:t>project life cycle</a:t>
            </a:r>
            <a:r>
              <a:rPr lang="en-US" dirty="0" smtClean="0"/>
              <a:t> is a collection of project phases that defines:</a:t>
            </a:r>
          </a:p>
          <a:p>
            <a:pPr lvl="1" eaLnBrk="1" hangingPunct="1">
              <a:lnSpc>
                <a:spcPct val="90000"/>
              </a:lnSpc>
            </a:pPr>
            <a:r>
              <a:rPr lang="en-US" dirty="0" smtClean="0"/>
              <a:t>What work will be performed in each phase</a:t>
            </a:r>
          </a:p>
          <a:p>
            <a:pPr lvl="1" eaLnBrk="1" hangingPunct="1">
              <a:lnSpc>
                <a:spcPct val="90000"/>
              </a:lnSpc>
            </a:pPr>
            <a:r>
              <a:rPr lang="en-US" dirty="0" smtClean="0"/>
              <a:t>What deliverables will be produced and when</a:t>
            </a:r>
          </a:p>
          <a:p>
            <a:pPr lvl="1" eaLnBrk="1" hangingPunct="1">
              <a:lnSpc>
                <a:spcPct val="90000"/>
              </a:lnSpc>
            </a:pPr>
            <a:r>
              <a:rPr lang="en-US" dirty="0" smtClean="0"/>
              <a:t>Who is involved in each phase </a:t>
            </a:r>
          </a:p>
          <a:p>
            <a:pPr lvl="1" eaLnBrk="1" hangingPunct="1">
              <a:lnSpc>
                <a:spcPct val="90000"/>
              </a:lnSpc>
            </a:pPr>
            <a:r>
              <a:rPr lang="en-US" dirty="0" smtClean="0"/>
              <a:t>How management will control and approve work produced in each phase</a:t>
            </a:r>
          </a:p>
          <a:p>
            <a:pPr eaLnBrk="1" hangingPunct="1">
              <a:lnSpc>
                <a:spcPct val="90000"/>
              </a:lnSpc>
            </a:pPr>
            <a:r>
              <a:rPr lang="en-US" dirty="0" smtClean="0"/>
              <a:t>A </a:t>
            </a:r>
            <a:r>
              <a:rPr lang="en-US" b="1" dirty="0" smtClean="0"/>
              <a:t>deliverable</a:t>
            </a:r>
            <a:r>
              <a:rPr lang="en-US" dirty="0" smtClean="0"/>
              <a:t> is a product or service produced or provided as part of a project</a:t>
            </a:r>
          </a:p>
          <a:p>
            <a:pPr eaLnBrk="1" hangingPunct="1">
              <a:lnSpc>
                <a:spcPct val="90000"/>
              </a:lnSpc>
            </a:pPr>
            <a:r>
              <a:rPr lang="en-US" dirty="0" smtClean="0"/>
              <a:t>Project can have different life cycles		</a:t>
            </a:r>
          </a:p>
          <a:p>
            <a:pPr eaLnBrk="1" hangingPunct="1">
              <a:lnSpc>
                <a:spcPct val="90000"/>
              </a:lnSpc>
            </a:pPr>
            <a:endParaRPr lang="en-US" dirty="0" smtClean="0"/>
          </a:p>
        </p:txBody>
      </p:sp>
      <p:sp>
        <p:nvSpPr>
          <p:cNvPr id="26628" name="Rectangle 2"/>
          <p:cNvSpPr>
            <a:spLocks noGrp="1" noChangeArrowheads="1"/>
          </p:cNvSpPr>
          <p:nvPr>
            <p:ph type="title"/>
          </p:nvPr>
        </p:nvSpPr>
        <p:spPr/>
        <p:txBody>
          <a:bodyPr>
            <a:normAutofit fontScale="90000"/>
          </a:bodyPr>
          <a:lstStyle/>
          <a:p>
            <a:pPr eaLnBrk="1" hangingPunct="1">
              <a:defRPr/>
            </a:pPr>
            <a:r>
              <a:rPr lang="en-US" dirty="0" smtClean="0"/>
              <a:t>Project Phases and the Project Life Cycle</a:t>
            </a:r>
          </a:p>
        </p:txBody>
      </p:sp>
      <p:sp>
        <p:nvSpPr>
          <p:cNvPr id="26626"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8E26C00B-D4E8-4EDD-A09E-BBD5F7756F45}" type="slidenum">
              <a:rPr lang="en-US"/>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p:txBody>
          <a:bodyPr>
            <a:normAutofit/>
          </a:bodyPr>
          <a:lstStyle/>
          <a:p>
            <a:pPr eaLnBrk="1" hangingPunct="1">
              <a:lnSpc>
                <a:spcPct val="90000"/>
              </a:lnSpc>
            </a:pPr>
            <a:r>
              <a:rPr lang="en-US" dirty="0" smtClean="0"/>
              <a:t>In early phases of a project life cycle:</a:t>
            </a:r>
          </a:p>
          <a:p>
            <a:pPr lvl="1" eaLnBrk="1" hangingPunct="1">
              <a:lnSpc>
                <a:spcPct val="90000"/>
              </a:lnSpc>
            </a:pPr>
            <a:r>
              <a:rPr lang="en-US" dirty="0" smtClean="0"/>
              <a:t>Resource needs are usually the lowest</a:t>
            </a:r>
          </a:p>
          <a:p>
            <a:pPr lvl="1" eaLnBrk="1" hangingPunct="1">
              <a:lnSpc>
                <a:spcPct val="90000"/>
              </a:lnSpc>
            </a:pPr>
            <a:r>
              <a:rPr lang="en-US" dirty="0" smtClean="0"/>
              <a:t>The level of uncertainty (risk) is the highest</a:t>
            </a:r>
          </a:p>
          <a:p>
            <a:pPr lvl="1" eaLnBrk="1" hangingPunct="1">
              <a:lnSpc>
                <a:spcPct val="90000"/>
              </a:lnSpc>
            </a:pPr>
            <a:r>
              <a:rPr lang="en-US" dirty="0" smtClean="0"/>
              <a:t>Project stakeholders have the greatest opportunity to influence the project</a:t>
            </a:r>
          </a:p>
          <a:p>
            <a:pPr eaLnBrk="1" hangingPunct="1">
              <a:lnSpc>
                <a:spcPct val="90000"/>
              </a:lnSpc>
            </a:pPr>
            <a:r>
              <a:rPr lang="en-US" dirty="0" smtClean="0"/>
              <a:t>In middle phases of a project life cycle:</a:t>
            </a:r>
          </a:p>
          <a:p>
            <a:pPr lvl="1" eaLnBrk="1" hangingPunct="1">
              <a:lnSpc>
                <a:spcPct val="90000"/>
              </a:lnSpc>
            </a:pPr>
            <a:r>
              <a:rPr lang="en-US" dirty="0" smtClean="0"/>
              <a:t>The certainty of completing a project improves</a:t>
            </a:r>
          </a:p>
          <a:p>
            <a:pPr lvl="1" eaLnBrk="1" hangingPunct="1">
              <a:lnSpc>
                <a:spcPct val="90000"/>
              </a:lnSpc>
            </a:pPr>
            <a:r>
              <a:rPr lang="en-US" dirty="0" smtClean="0"/>
              <a:t>More resources are needed</a:t>
            </a:r>
          </a:p>
          <a:p>
            <a:pPr eaLnBrk="1" hangingPunct="1">
              <a:lnSpc>
                <a:spcPct val="90000"/>
              </a:lnSpc>
            </a:pPr>
            <a:r>
              <a:rPr lang="en-US" dirty="0" smtClean="0"/>
              <a:t>The final phase of a project life cycle focuses on:</a:t>
            </a:r>
          </a:p>
          <a:p>
            <a:pPr lvl="1" eaLnBrk="1" hangingPunct="1">
              <a:lnSpc>
                <a:spcPct val="90000"/>
              </a:lnSpc>
            </a:pPr>
            <a:r>
              <a:rPr lang="en-US" dirty="0" smtClean="0"/>
              <a:t>Ensuring that project requirements were met</a:t>
            </a:r>
          </a:p>
          <a:p>
            <a:pPr lvl="1" eaLnBrk="1" hangingPunct="1">
              <a:lnSpc>
                <a:spcPct val="90000"/>
              </a:lnSpc>
            </a:pPr>
            <a:r>
              <a:rPr lang="en-US" dirty="0" smtClean="0"/>
              <a:t>The sponsor approves completion of the project</a:t>
            </a:r>
          </a:p>
          <a:p>
            <a:pPr lvl="1" eaLnBrk="1" hangingPunct="1">
              <a:lnSpc>
                <a:spcPct val="90000"/>
              </a:lnSpc>
            </a:pPr>
            <a:endParaRPr lang="en-US" dirty="0" smtClean="0"/>
          </a:p>
        </p:txBody>
      </p:sp>
      <p:sp>
        <p:nvSpPr>
          <p:cNvPr id="27652" name="Rectangle 2"/>
          <p:cNvSpPr>
            <a:spLocks noGrp="1" noChangeArrowheads="1"/>
          </p:cNvSpPr>
          <p:nvPr>
            <p:ph type="title"/>
          </p:nvPr>
        </p:nvSpPr>
        <p:spPr/>
        <p:txBody>
          <a:bodyPr/>
          <a:lstStyle/>
          <a:p>
            <a:pPr eaLnBrk="1" hangingPunct="1">
              <a:defRPr/>
            </a:pPr>
            <a:r>
              <a:rPr lang="en-US" dirty="0" smtClean="0"/>
              <a:t>More on Project Phases</a:t>
            </a:r>
          </a:p>
        </p:txBody>
      </p:sp>
      <p:sp>
        <p:nvSpPr>
          <p:cNvPr id="27650" name="Footer Placeholder 3"/>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5" name="Slide Number Placeholder 4"/>
          <p:cNvSpPr>
            <a:spLocks noGrp="1"/>
          </p:cNvSpPr>
          <p:nvPr>
            <p:ph type="sldNum" sz="quarter" idx="11"/>
          </p:nvPr>
        </p:nvSpPr>
        <p:spPr/>
        <p:txBody>
          <a:bodyPr/>
          <a:lstStyle/>
          <a:p>
            <a:pPr>
              <a:defRPr/>
            </a:pPr>
            <a:fld id="{05BFD267-2F11-464F-B093-97F85719AF10}" type="slidenum">
              <a:rPr lang="en-US"/>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pPr eaLnBrk="1" hangingPunct="1">
              <a:defRPr/>
            </a:pPr>
            <a:r>
              <a:rPr lang="en-US" dirty="0" smtClean="0"/>
              <a:t>Phases of the Traditional Project Life Cycle</a:t>
            </a:r>
          </a:p>
        </p:txBody>
      </p:sp>
      <p:sp>
        <p:nvSpPr>
          <p:cNvPr id="28678" name="Footer Placeholder 6"/>
          <p:cNvSpPr>
            <a:spLocks noGrp="1"/>
          </p:cNvSpPr>
          <p:nvPr>
            <p:ph type="ftr" sz="quarter" idx="10"/>
          </p:nvPr>
        </p:nvSpPr>
        <p:spPr bwMode="auto">
          <a:ln>
            <a:miter lim="800000"/>
            <a:headEnd/>
            <a:tailEnd/>
          </a:ln>
        </p:spPr>
        <p:txBody>
          <a:bodyPr/>
          <a:lstStyle/>
          <a:p>
            <a:pPr>
              <a:defRPr/>
            </a:pPr>
            <a:r>
              <a:rPr lang="en-US"/>
              <a:t>Information Technology Project Management, Sixth Edition</a:t>
            </a:r>
          </a:p>
        </p:txBody>
      </p:sp>
      <p:sp>
        <p:nvSpPr>
          <p:cNvPr id="6" name="Slide Number Placeholder 5"/>
          <p:cNvSpPr>
            <a:spLocks noGrp="1"/>
          </p:cNvSpPr>
          <p:nvPr>
            <p:ph type="sldNum" sz="quarter" idx="11"/>
          </p:nvPr>
        </p:nvSpPr>
        <p:spPr/>
        <p:txBody>
          <a:bodyPr/>
          <a:lstStyle/>
          <a:p>
            <a:pPr>
              <a:defRPr/>
            </a:pPr>
            <a:fld id="{9B3D75B6-5463-40B8-90F0-361BE8BCA7A5}" type="slidenum">
              <a:rPr lang="en-US"/>
              <a:pPr>
                <a:defRPr/>
              </a:pPr>
              <a:t>8</a:t>
            </a:fld>
            <a:endParaRPr lang="en-US" dirty="0"/>
          </a:p>
        </p:txBody>
      </p:sp>
      <p:pic>
        <p:nvPicPr>
          <p:cNvPr id="43013" name="Picture 6" descr="86921_02_03.jpg"/>
          <p:cNvPicPr>
            <a:picLocks noChangeAspect="1"/>
          </p:cNvPicPr>
          <p:nvPr/>
        </p:nvPicPr>
        <p:blipFill>
          <a:blip r:embed="rId2" cstate="print"/>
          <a:srcRect/>
          <a:stretch>
            <a:fillRect/>
          </a:stretch>
        </p:blipFill>
        <p:spPr bwMode="auto">
          <a:xfrm>
            <a:off x="533400" y="1685925"/>
            <a:ext cx="7999040" cy="38313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idx="1"/>
          </p:nvPr>
        </p:nvSpPr>
        <p:spPr/>
        <p:txBody>
          <a:bodyPr/>
          <a:lstStyle/>
          <a:p>
            <a:r>
              <a:rPr lang="en-US" dirty="0" smtClean="0"/>
              <a:t>Concept and development phases focus on planning – </a:t>
            </a:r>
            <a:r>
              <a:rPr lang="en-US" dirty="0" smtClean="0">
                <a:solidFill>
                  <a:srgbClr val="002060"/>
                </a:solidFill>
              </a:rPr>
              <a:t>project feasibility</a:t>
            </a:r>
          </a:p>
          <a:p>
            <a:r>
              <a:rPr lang="en-US" dirty="0" smtClean="0"/>
              <a:t>Implementation and close-out phases focus on delivering the actual work – </a:t>
            </a:r>
            <a:r>
              <a:rPr lang="en-US" dirty="0" smtClean="0">
                <a:solidFill>
                  <a:srgbClr val="002060"/>
                </a:solidFill>
              </a:rPr>
              <a:t>project acquisition</a:t>
            </a:r>
          </a:p>
          <a:p>
            <a:r>
              <a:rPr lang="en-US" dirty="0" smtClean="0"/>
              <a:t>A project should successfully complete each phase before moving to next phase</a:t>
            </a:r>
          </a:p>
          <a:p>
            <a:pPr>
              <a:buFont typeface="Wingdings 3" pitchFamily="18" charset="2"/>
              <a:buNone/>
            </a:pPr>
            <a:r>
              <a:rPr lang="en-US" dirty="0" smtClean="0"/>
              <a:t>  </a:t>
            </a:r>
          </a:p>
          <a:p>
            <a:endParaRPr lang="en-US" dirty="0" smtClean="0">
              <a:solidFill>
                <a:srgbClr val="002060"/>
              </a:solidFill>
            </a:endParaRPr>
          </a:p>
        </p:txBody>
      </p:sp>
      <p:sp>
        <p:nvSpPr>
          <p:cNvPr id="3" name="Title 2"/>
          <p:cNvSpPr>
            <a:spLocks noGrp="1"/>
          </p:cNvSpPr>
          <p:nvPr>
            <p:ph type="title"/>
          </p:nvPr>
        </p:nvSpPr>
        <p:spPr/>
        <p:txBody>
          <a:bodyPr/>
          <a:lstStyle/>
          <a:p>
            <a:pPr>
              <a:defRPr/>
            </a:pPr>
            <a:r>
              <a:rPr lang="en-US" dirty="0" smtClean="0"/>
              <a:t>Project life Cycle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1"/>
          </p:nvPr>
        </p:nvSpPr>
        <p:spPr/>
        <p:txBody>
          <a:bodyPr/>
          <a:lstStyle/>
          <a:p>
            <a:pPr>
              <a:defRPr/>
            </a:pPr>
            <a:fld id="{B42ACD58-F7E8-47C8-BDFE-DEA115C5CBF3}"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0EBF182E5A82A419452BCA85554C4D9" ma:contentTypeVersion="0" ma:contentTypeDescription="Create a new document." ma:contentTypeScope="" ma:versionID="d360423a5def02b8b99cd6620611b92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68AEA2-8693-4D7F-9A73-D042B8A22511}">
  <ds:schemaRefs>
    <ds:schemaRef ds:uri="http://www.w3.org/XML/1998/namespace"/>
    <ds:schemaRef ds:uri="http://schemas.microsoft.com/office/2006/metadata/properties"/>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F2878418-5037-4C10-BACF-E567C1E0148E}">
  <ds:schemaRefs>
    <ds:schemaRef ds:uri="http://schemas.microsoft.com/sharepoint/v3/contenttype/forms"/>
  </ds:schemaRefs>
</ds:datastoreItem>
</file>

<file path=customXml/itemProps3.xml><?xml version="1.0" encoding="utf-8"?>
<ds:datastoreItem xmlns:ds="http://schemas.openxmlformats.org/officeDocument/2006/customXml" ds:itemID="{EFFADA37-64E7-4974-9E27-BF5032341F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PM</Template>
  <TotalTime>453</TotalTime>
  <Words>1700</Words>
  <Application>Microsoft Office PowerPoint</Application>
  <PresentationFormat>On-screen Show (4:3)</PresentationFormat>
  <Paragraphs>208</Paragraphs>
  <Slides>29</Slides>
  <Notes>2</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PM</vt:lpstr>
      <vt:lpstr>Theme1</vt:lpstr>
      <vt:lpstr>Chapter 2:  A Systems View and Systems Methodology</vt:lpstr>
      <vt:lpstr>Learning Objectives</vt:lpstr>
      <vt:lpstr>The Importance of Top Management Commitment (support) </vt:lpstr>
      <vt:lpstr>How Top Management Can Help Project Managers</vt:lpstr>
      <vt:lpstr>Need for Organizational Standards</vt:lpstr>
      <vt:lpstr>Project Phases and the Project Life Cycle</vt:lpstr>
      <vt:lpstr>More on Project Phases</vt:lpstr>
      <vt:lpstr>Phases of the Traditional Project Life Cycle</vt:lpstr>
      <vt:lpstr>Project life Cycle</vt:lpstr>
      <vt:lpstr>Concept phase</vt:lpstr>
      <vt:lpstr>Concept phase – case study</vt:lpstr>
      <vt:lpstr>Development phase</vt:lpstr>
      <vt:lpstr>Development phase – case study</vt:lpstr>
      <vt:lpstr>Implementation phase</vt:lpstr>
      <vt:lpstr>Implementation phase-case study</vt:lpstr>
      <vt:lpstr>Close-out</vt:lpstr>
      <vt:lpstr>Product Life Cycle/ SDLC</vt:lpstr>
      <vt:lpstr>Classic SDLC Models</vt:lpstr>
      <vt:lpstr>Waterfall model for SDLC</vt:lpstr>
      <vt:lpstr>Evolutionary Prototyping Model</vt:lpstr>
      <vt:lpstr>Evolutionary Prototyping Model</vt:lpstr>
      <vt:lpstr>New   SDLC Models for product development life cycle</vt:lpstr>
      <vt:lpstr>XP</vt:lpstr>
      <vt:lpstr>Integration Project Management LC  to Software Development Life Cycles</vt:lpstr>
      <vt:lpstr>Integration Project Management LC  to Software Development Life Cycles</vt:lpstr>
      <vt:lpstr>The Importance of Project Phases and Management Reviews</vt:lpstr>
      <vt:lpstr>Management review-Case study</vt:lpstr>
      <vt:lpstr>Diversity in IT Projects</vt:lpstr>
      <vt:lpstr>Chapter 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A Systems View and Systems Methodology</dc:title>
  <dc:creator>user</dc:creator>
  <cp:lastModifiedBy>maram</cp:lastModifiedBy>
  <cp:revision>12</cp:revision>
  <dcterms:created xsi:type="dcterms:W3CDTF">2012-09-09T13:50:42Z</dcterms:created>
  <dcterms:modified xsi:type="dcterms:W3CDTF">2017-02-10T16:59:57Z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0x01010010EBF182E5A82A419452BCA85554C4D9</vt:lpwstr>
  </property>
</Properties>
</file>