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0" r:id="rId1"/>
    <p:sldMasterId id="2147483762" r:id="rId2"/>
  </p:sldMasterIdLst>
  <p:sldIdLst>
    <p:sldId id="256" r:id="rId3"/>
    <p:sldId id="257" r:id="rId4"/>
    <p:sldId id="294" r:id="rId5"/>
    <p:sldId id="259" r:id="rId6"/>
    <p:sldId id="258" r:id="rId7"/>
    <p:sldId id="267" r:id="rId8"/>
    <p:sldId id="268" r:id="rId9"/>
    <p:sldId id="266" r:id="rId10"/>
    <p:sldId id="261" r:id="rId11"/>
    <p:sldId id="262" r:id="rId12"/>
    <p:sldId id="263" r:id="rId13"/>
    <p:sldId id="291" r:id="rId14"/>
    <p:sldId id="29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mo" initials="m" lastIdx="1" clrIdx="0">
    <p:extLst>
      <p:ext uri="{19B8F6BF-5375-455C-9EA6-DF929625EA0E}">
        <p15:presenceInfo xmlns:p15="http://schemas.microsoft.com/office/powerpoint/2012/main" userId="mo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609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4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2443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37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0108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90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56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2114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8888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8318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461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4353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883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0453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596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87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818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9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0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06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79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72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493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0D7B106-01DF-4FC1-A468-03E529B9383F}" type="datetimeFigureOut">
              <a:rPr lang="ar-SA" smtClean="0"/>
              <a:t>14/02/41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D50996B-E725-4738-8F6E-287F32240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539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r" defTabSz="914400" rtl="1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VfxjJVLKWZw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ÙØªÙØ¬Ø© Ø¨Ø­Ø« Ø§ÙØµÙØ± Ø¹Ù âªmalariaeâ¬â">
            <a:extLst>
              <a:ext uri="{FF2B5EF4-FFF2-40B4-BE49-F238E27FC236}">
                <a16:creationId xmlns:a16="http://schemas.microsoft.com/office/drawing/2014/main" id="{387DBC7A-0121-40AB-8A2B-6C638D182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خطط انسيابي: رابط 4">
            <a:extLst>
              <a:ext uri="{FF2B5EF4-FFF2-40B4-BE49-F238E27FC236}">
                <a16:creationId xmlns:a16="http://schemas.microsoft.com/office/drawing/2014/main" id="{753EB656-94A5-42BB-ACDC-7C001EDC36DA}"/>
              </a:ext>
            </a:extLst>
          </p:cNvPr>
          <p:cNvSpPr/>
          <p:nvPr/>
        </p:nvSpPr>
        <p:spPr>
          <a:xfrm>
            <a:off x="7782909" y="2188845"/>
            <a:ext cx="4330262" cy="429768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3653C081-95D0-45D9-A9D1-BFA9E850A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19" y="2640512"/>
            <a:ext cx="3852041" cy="1834056"/>
          </a:xfrm>
        </p:spPr>
        <p:txBody>
          <a:bodyPr>
            <a:no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Plasmodium malaria</a:t>
            </a:r>
            <a:endParaRPr lang="ar-S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9FC4301-B626-4362-B1A9-C8A15A03A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08" y="5138904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: T.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Moudy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Saleh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AFFB124-11F7-4CF2-8172-CB16EF7E71FF}"/>
              </a:ext>
            </a:extLst>
          </p:cNvPr>
          <p:cNvCxnSpPr/>
          <p:nvPr/>
        </p:nvCxnSpPr>
        <p:spPr>
          <a:xfrm>
            <a:off x="8022019" y="4724400"/>
            <a:ext cx="3636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05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842DE72-6B88-4A6C-B575-97D398AE7783}"/>
              </a:ext>
            </a:extLst>
          </p:cNvPr>
          <p:cNvSpPr/>
          <p:nvPr/>
        </p:nvSpPr>
        <p:spPr>
          <a:xfrm>
            <a:off x="1285875" y="1229052"/>
            <a:ext cx="10210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US" dirty="0">
                <a:solidFill>
                  <a:srgbClr val="2A303E"/>
                </a:solidFill>
                <a:latin typeface="Rubik"/>
              </a:rPr>
              <a:t> </a:t>
            </a:r>
          </a:p>
          <a:p>
            <a:pPr algn="l" rtl="0" fontAlgn="base"/>
            <a:r>
              <a:rPr lang="en-US" sz="2400" dirty="0">
                <a:solidFill>
                  <a:srgbClr val="2A30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Malaria is a preventable and treatable disease. Interventions to prevent malaria include: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A30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Vector control: sleeping under insecticide-treated nets (ITNs), indoor residual spraying (IRS), and, in some specific settings, larval control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A30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Intermittent preventive treatment for pregnant women and infants and seasonal chemoprophylaxis for children 1-5 years of age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A30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Diagnosis and treatment of malaria</a:t>
            </a:r>
            <a:endParaRPr lang="en-US" sz="2400" b="0" i="0" dirty="0">
              <a:solidFill>
                <a:srgbClr val="2A303E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 descr="ÙØªÙØ¬Ø© Ø¨Ø­Ø« Ø§ÙØµÙØ± Ø¹Ù âªMalaria Preventionâ¬â">
            <a:extLst>
              <a:ext uri="{FF2B5EF4-FFF2-40B4-BE49-F238E27FC236}">
                <a16:creationId xmlns:a16="http://schemas.microsoft.com/office/drawing/2014/main" id="{423C523C-DEF3-483D-B579-25420C0DC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500563"/>
            <a:ext cx="104013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CD51CCF6-CC7B-4790-93B6-84F6813174DD}"/>
              </a:ext>
            </a:extLst>
          </p:cNvPr>
          <p:cNvSpPr/>
          <p:nvPr/>
        </p:nvSpPr>
        <p:spPr>
          <a:xfrm>
            <a:off x="1873179" y="459611"/>
            <a:ext cx="8845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Malaria Prevention and Control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36400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وسائط عبر الإنترنت 1" title="Malaria: Life Cycle of Plasmodium">
            <a:hlinkClick r:id="" action="ppaction://media"/>
            <a:extLst>
              <a:ext uri="{FF2B5EF4-FFF2-40B4-BE49-F238E27FC236}">
                <a16:creationId xmlns:a16="http://schemas.microsoft.com/office/drawing/2014/main" id="{518804DB-7B27-4813-AD2D-37798394AA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29151" y="2550098"/>
            <a:ext cx="5554886" cy="3699151"/>
          </a:xfrm>
          <a:prstGeom prst="rect">
            <a:avLst/>
          </a:prstGeom>
        </p:spPr>
      </p:pic>
      <p:pic>
        <p:nvPicPr>
          <p:cNvPr id="4" name="رسم 3" descr="بروجيكتور">
            <a:extLst>
              <a:ext uri="{FF2B5EF4-FFF2-40B4-BE49-F238E27FC236}">
                <a16:creationId xmlns:a16="http://schemas.microsoft.com/office/drawing/2014/main" id="{42FC34CB-5849-45F9-B54B-D5F17F668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3086" y="608751"/>
            <a:ext cx="1513840" cy="151384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A2FF237-5A05-44CF-A5DB-688065D378C4}"/>
              </a:ext>
            </a:extLst>
          </p:cNvPr>
          <p:cNvSpPr txBox="1"/>
          <p:nvPr/>
        </p:nvSpPr>
        <p:spPr>
          <a:xfrm>
            <a:off x="4687074" y="721536"/>
            <a:ext cx="26040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video</a:t>
            </a:r>
            <a:endParaRPr lang="ar-SA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7170" name="Picture 2" descr="ØµÙØ±Ø© Ø°Ø§Øª ØµÙØ©">
            <a:extLst>
              <a:ext uri="{FF2B5EF4-FFF2-40B4-BE49-F238E27FC236}">
                <a16:creationId xmlns:a16="http://schemas.microsoft.com/office/drawing/2014/main" id="{C29AB72C-C839-4A64-8C39-1AA3A7BE7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794">
            <a:off x="450197" y="637390"/>
            <a:ext cx="3581028" cy="197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3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>
            <a:extLst>
              <a:ext uri="{FF2B5EF4-FFF2-40B4-BE49-F238E27FC236}">
                <a16:creationId xmlns:a16="http://schemas.microsoft.com/office/drawing/2014/main" id="{EF7000B9-1561-432D-B312-56F2E9DB9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9445" r="38594" b="18611"/>
          <a:stretch/>
        </p:blipFill>
        <p:spPr bwMode="auto">
          <a:xfrm>
            <a:off x="8316909" y="414895"/>
            <a:ext cx="3513139" cy="349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7">
            <a:extLst>
              <a:ext uri="{FF2B5EF4-FFF2-40B4-BE49-F238E27FC236}">
                <a16:creationId xmlns:a16="http://schemas.microsoft.com/office/drawing/2014/main" id="{367AB539-AEBA-4BD9-844D-345583B94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59" y="4397544"/>
            <a:ext cx="741362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/>
              <a:t>Blood smear showing </a:t>
            </a:r>
            <a:r>
              <a:rPr lang="en-US" i="1" dirty="0"/>
              <a:t>Plasmodium malaria</a:t>
            </a:r>
            <a:endParaRPr lang="en-US" altLang="en-US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1- Ring Stage      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             2-Amoeboid stage  </a:t>
            </a:r>
            <a:r>
              <a:rPr lang="en-US" altLang="en-US" sz="2400" dirty="0"/>
              <a:t>         </a:t>
            </a:r>
            <a:endParaRPr lang="ar-SA" altLang="en-US" sz="2400" dirty="0"/>
          </a:p>
        </p:txBody>
      </p:sp>
      <p:sp>
        <p:nvSpPr>
          <p:cNvPr id="26632" name="Text Box 14">
            <a:extLst>
              <a:ext uri="{FF2B5EF4-FFF2-40B4-BE49-F238E27FC236}">
                <a16:creationId xmlns:a16="http://schemas.microsoft.com/office/drawing/2014/main" id="{240884E8-77CD-4E3E-AA5F-CF8B6BFA0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598" y="8715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pic>
        <p:nvPicPr>
          <p:cNvPr id="4098" name="Picture 2" descr="ÙØªÙØ¬Ø© Ø¨Ø­Ø« Ø§ÙØµÙØ± Ø¹Ù âªplasmodiumâ¬â">
            <a:extLst>
              <a:ext uri="{FF2B5EF4-FFF2-40B4-BE49-F238E27FC236}">
                <a16:creationId xmlns:a16="http://schemas.microsoft.com/office/drawing/2014/main" id="{98A78EEA-27F4-4E82-8425-10EEB27F9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7" b="35416"/>
          <a:stretch/>
        </p:blipFill>
        <p:spPr bwMode="auto">
          <a:xfrm>
            <a:off x="4883149" y="414895"/>
            <a:ext cx="2965449" cy="341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Line 10">
            <a:extLst>
              <a:ext uri="{FF2B5EF4-FFF2-40B4-BE49-F238E27FC236}">
                <a16:creationId xmlns:a16="http://schemas.microsoft.com/office/drawing/2014/main" id="{01A18187-9DBF-40DD-95E4-C01FD9CCD3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20681" y="1151729"/>
            <a:ext cx="1282698" cy="1086645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ar-SA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1ACC6198-064A-4135-AFE9-D225AD4D9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6592" y="1146170"/>
            <a:ext cx="1534319" cy="968380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ar-SA"/>
          </a:p>
        </p:txBody>
      </p:sp>
      <p:pic>
        <p:nvPicPr>
          <p:cNvPr id="4100" name="Picture 4" descr="https://www.hematologytimes.com/wp-content/uploads/2017/06/Plasmodium_vivax_blood_smear_showing_Credit_Mae_Melvin_220.jpg">
            <a:extLst>
              <a:ext uri="{FF2B5EF4-FFF2-40B4-BE49-F238E27FC236}">
                <a16:creationId xmlns:a16="http://schemas.microsoft.com/office/drawing/2014/main" id="{8EC7469C-FA3A-4839-B9FB-28181A01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8" y="372268"/>
            <a:ext cx="3132932" cy="34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4">
            <a:extLst>
              <a:ext uri="{FF2B5EF4-FFF2-40B4-BE49-F238E27FC236}">
                <a16:creationId xmlns:a16="http://schemas.microsoft.com/office/drawing/2014/main" id="{886AB9D8-E121-4BEA-84A5-501855950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741" y="1054894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565E8778-ED33-4D1A-98D5-6ADF65BF08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4275" y="1421606"/>
            <a:ext cx="624487" cy="471088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8C76126B-28B1-4D5D-86B4-A4EDB6114390}"/>
              </a:ext>
            </a:extLst>
          </p:cNvPr>
          <p:cNvCxnSpPr>
            <a:cxnSpLocks/>
          </p:cNvCxnSpPr>
          <p:nvPr/>
        </p:nvCxnSpPr>
        <p:spPr>
          <a:xfrm>
            <a:off x="4568826" y="485596"/>
            <a:ext cx="0" cy="334354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6">
            <a:extLst>
              <a:ext uri="{FF2B5EF4-FFF2-40B4-BE49-F238E27FC236}">
                <a16:creationId xmlns:a16="http://schemas.microsoft.com/office/drawing/2014/main" id="{C23167C2-86A5-4351-9D2E-B9A4C73D6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7500" r="24010" b="26459"/>
          <a:stretch/>
        </p:blipFill>
        <p:spPr bwMode="auto">
          <a:xfrm>
            <a:off x="7700168" y="695146"/>
            <a:ext cx="36734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F21B751-7C8B-41D6-8231-D5671F6FD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31076" r="22058"/>
          <a:stretch/>
        </p:blipFill>
        <p:spPr bwMode="auto">
          <a:xfrm>
            <a:off x="711203" y="541158"/>
            <a:ext cx="3743325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Line 8">
            <a:extLst>
              <a:ext uri="{FF2B5EF4-FFF2-40B4-BE49-F238E27FC236}">
                <a16:creationId xmlns:a16="http://schemas.microsoft.com/office/drawing/2014/main" id="{EC0C3BEA-220C-43C6-AD47-013A8B16AE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247" y="1343025"/>
            <a:ext cx="1457293" cy="485775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ar-SA"/>
          </a:p>
        </p:txBody>
      </p:sp>
      <p:sp>
        <p:nvSpPr>
          <p:cNvPr id="28679" name="Text Box 10">
            <a:extLst>
              <a:ext uri="{FF2B5EF4-FFF2-40B4-BE49-F238E27FC236}">
                <a16:creationId xmlns:a16="http://schemas.microsoft.com/office/drawing/2014/main" id="{E9135E4D-ED35-4825-8AF3-49FB26A2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229" y="108664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8682" name="Text Box 13">
            <a:extLst>
              <a:ext uri="{FF2B5EF4-FFF2-40B4-BE49-F238E27FC236}">
                <a16:creationId xmlns:a16="http://schemas.microsoft.com/office/drawing/2014/main" id="{FEA1C931-C72F-4BBD-8703-813397499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4" y="4366896"/>
            <a:ext cx="779144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/>
              <a:t>Blood smear showing Plasmodium malaria</a:t>
            </a:r>
            <a:endParaRPr lang="en-US" altLang="en-US" dirty="0"/>
          </a:p>
          <a:p>
            <a:pPr algn="ctr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1-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</a:rPr>
              <a:t>Schizonte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 (formation of merozoites)</a:t>
            </a:r>
            <a:endParaRPr lang="ar-SA" alt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2- Release of merozoites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AC23AA79-9B84-44BA-B6FF-B7476BDCD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555" y="108664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ED5EFCB7-3439-4A2E-8027-50C5AF15D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3276" y="1270000"/>
            <a:ext cx="2105024" cy="854075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97BD7DCF-B4FC-4A21-B706-C0CC796C9409}"/>
              </a:ext>
            </a:extLst>
          </p:cNvPr>
          <p:cNvCxnSpPr/>
          <p:nvPr/>
        </p:nvCxnSpPr>
        <p:spPr>
          <a:xfrm>
            <a:off x="6149976" y="695146"/>
            <a:ext cx="0" cy="3019603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ÙØªÙØ¬Ø© Ø¨Ø­Ø« Ø§ÙØµÙØ± Ø¹Ù âªthank you for your attentionâ¬â">
            <a:extLst>
              <a:ext uri="{FF2B5EF4-FFF2-40B4-BE49-F238E27FC236}">
                <a16:creationId xmlns:a16="http://schemas.microsoft.com/office/drawing/2014/main" id="{9C6DA192-4FF8-4660-BBB7-65DDFDEB7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20" y="995045"/>
            <a:ext cx="4685030" cy="47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9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545C384-3E26-4917-9D25-FED165E01B3A}"/>
              </a:ext>
            </a:extLst>
          </p:cNvPr>
          <p:cNvSpPr/>
          <p:nvPr/>
        </p:nvSpPr>
        <p:spPr>
          <a:xfrm>
            <a:off x="831056" y="1675783"/>
            <a:ext cx="8872538" cy="3811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It is a </a:t>
            </a:r>
            <a:r>
              <a:rPr lang="ar-SA" sz="2400" dirty="0" err="1">
                <a:latin typeface="Aharoni" panose="02010803020104030203" pitchFamily="2" charset="-79"/>
              </a:rPr>
              <a:t>Blood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parasites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of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the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genus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Plasmodium</a:t>
            </a:r>
            <a:r>
              <a:rPr lang="ar-SA" sz="2400" dirty="0">
                <a:latin typeface="Aharoni" panose="02010803020104030203" pitchFamily="2" charset="-79"/>
              </a:rPr>
              <a:t>.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lnSpc>
                <a:spcPct val="200000"/>
              </a:lnSpc>
            </a:pPr>
            <a:r>
              <a:rPr lang="ar-SA" sz="2400" dirty="0">
                <a:latin typeface="Aharoni" panose="02010803020104030203" pitchFamily="2" charset="-79"/>
              </a:rPr>
              <a:t> • </a:t>
            </a:r>
            <a:r>
              <a:rPr lang="ar-SA" sz="2400" dirty="0" err="1">
                <a:latin typeface="Aharoni" panose="02010803020104030203" pitchFamily="2" charset="-79"/>
              </a:rPr>
              <a:t>There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are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approximately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156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named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species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of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i="1" dirty="0" err="1">
                <a:latin typeface="Aharoni" panose="02010803020104030203" pitchFamily="2" charset="-79"/>
              </a:rPr>
              <a:t>Plasmodium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which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infect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various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species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of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vertebrates</a:t>
            </a:r>
            <a:r>
              <a:rPr lang="ar-SA" sz="2400" dirty="0">
                <a:latin typeface="Aharoni" panose="02010803020104030203" pitchFamily="2" charset="-79"/>
              </a:rPr>
              <a:t>. </a:t>
            </a:r>
          </a:p>
          <a:p>
            <a:pPr algn="l">
              <a:lnSpc>
                <a:spcPct val="200000"/>
              </a:lnSpc>
            </a:pPr>
            <a:r>
              <a:rPr lang="ar-SA" sz="2400" dirty="0">
                <a:latin typeface="Aharoni" panose="02010803020104030203" pitchFamily="2" charset="-79"/>
              </a:rPr>
              <a:t>• </a:t>
            </a:r>
            <a:r>
              <a:rPr lang="ar-SA" sz="2400" dirty="0" err="1">
                <a:latin typeface="Aharoni" panose="02010803020104030203" pitchFamily="2" charset="-79"/>
              </a:rPr>
              <a:t>Four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are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known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to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infect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humans</a:t>
            </a:r>
            <a:r>
              <a:rPr lang="ar-SA" sz="2400" dirty="0">
                <a:latin typeface="Aharoni" panose="02010803020104030203" pitchFamily="2" charset="-79"/>
              </a:rPr>
              <a:t>:  </a:t>
            </a:r>
            <a:r>
              <a:rPr lang="ar-SA" sz="2400" i="1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P. </a:t>
            </a:r>
            <a:r>
              <a:rPr lang="ar-SA" sz="2400" i="1" dirty="0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falciparum</a:t>
            </a:r>
            <a:r>
              <a:rPr lang="ar-SA" sz="2400" i="1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, P. </a:t>
            </a:r>
            <a:r>
              <a:rPr lang="ar-SA" sz="2400" i="1" dirty="0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vivax</a:t>
            </a:r>
            <a:r>
              <a:rPr lang="ar-SA" sz="2400" i="1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 , P. </a:t>
            </a:r>
            <a:r>
              <a:rPr lang="ar-SA" sz="2400" i="1" dirty="0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ovale</a:t>
            </a:r>
            <a:r>
              <a:rPr lang="ar-SA" sz="2400" i="1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sz="2400" i="1" dirty="0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and</a:t>
            </a:r>
            <a:r>
              <a:rPr lang="ar-SA" sz="2400" i="1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  P. </a:t>
            </a:r>
            <a:r>
              <a:rPr lang="ar-SA" sz="2400" i="1" dirty="0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malariae</a:t>
            </a:r>
            <a:r>
              <a:rPr lang="ar-SA" sz="2400" i="1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61CA541-57E1-4C0E-8219-AAA308E8C077}"/>
              </a:ext>
            </a:extLst>
          </p:cNvPr>
          <p:cNvSpPr/>
          <p:nvPr/>
        </p:nvSpPr>
        <p:spPr>
          <a:xfrm>
            <a:off x="4054386" y="601540"/>
            <a:ext cx="31902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Causal</a:t>
            </a:r>
            <a:r>
              <a:rPr lang="ar-SA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ar-SA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Agents</a:t>
            </a:r>
            <a:endParaRPr lang="ar-SA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026" name="Picture 2" descr="ØµÙØ±Ø© Ø°Ø§Øª ØµÙØ©">
            <a:extLst>
              <a:ext uri="{FF2B5EF4-FFF2-40B4-BE49-F238E27FC236}">
                <a16:creationId xmlns:a16="http://schemas.microsoft.com/office/drawing/2014/main" id="{6D53184C-64BE-4EC4-9D6E-0168B89A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520184"/>
            <a:ext cx="3186862" cy="290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0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8E3F21F9-D1F7-4BBC-AD2B-AF4917C824A7}"/>
              </a:ext>
            </a:extLst>
          </p:cNvPr>
          <p:cNvSpPr/>
          <p:nvPr/>
        </p:nvSpPr>
        <p:spPr>
          <a:xfrm>
            <a:off x="4040140" y="483382"/>
            <a:ext cx="5041765" cy="1050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Scientific classification</a:t>
            </a:r>
            <a:endParaRPr lang="ar-SA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B6A80F88-7500-46DB-96BB-9F8A0653C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42895"/>
              </p:ext>
            </p:extLst>
          </p:nvPr>
        </p:nvGraphicFramePr>
        <p:xfrm>
          <a:off x="3864811" y="1889760"/>
          <a:ext cx="5392421" cy="3688080"/>
        </p:xfrm>
        <a:graphic>
          <a:graphicData uri="http://schemas.openxmlformats.org/drawingml/2006/table">
            <a:tbl>
              <a:tblPr/>
              <a:tblGrid>
                <a:gridCol w="2090844">
                  <a:extLst>
                    <a:ext uri="{9D8B030D-6E8A-4147-A177-3AD203B41FA5}">
                      <a16:colId xmlns:a16="http://schemas.microsoft.com/office/drawing/2014/main" val="832590280"/>
                    </a:ext>
                  </a:extLst>
                </a:gridCol>
                <a:gridCol w="3301577">
                  <a:extLst>
                    <a:ext uri="{9D8B030D-6E8A-4147-A177-3AD203B41FA5}">
                      <a16:colId xmlns:a16="http://schemas.microsoft.com/office/drawing/2014/main" val="121708327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Arial" panose="020B0604020202020204" pitchFamily="34" charset="0"/>
                        </a:rPr>
                        <a:t>Phylum:</a:t>
                      </a:r>
                    </a:p>
                  </a:txBody>
                  <a:tcPr marL="167640" marR="167640" marT="83820" marB="8382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Apicomplexa</a:t>
                      </a:r>
                      <a:endParaRPr lang="en-US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640" marR="167640" marT="83820" marB="8382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056857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Arial" panose="020B0604020202020204" pitchFamily="34" charset="0"/>
                        </a:rPr>
                        <a:t>Class:</a:t>
                      </a:r>
                    </a:p>
                  </a:txBody>
                  <a:tcPr marL="167640" marR="167640" marT="83820" marB="8382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Aconoidasida</a:t>
                      </a:r>
                      <a:endParaRPr lang="en-US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640" marR="167640" marT="83820" marB="8382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296243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Arial" panose="020B0604020202020204" pitchFamily="34" charset="0"/>
                        </a:rPr>
                        <a:t>Order:</a:t>
                      </a:r>
                    </a:p>
                  </a:txBody>
                  <a:tcPr marL="167640" marR="167640" marT="83820" marB="8382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Haemosporida</a:t>
                      </a:r>
                      <a:endParaRPr lang="en-US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640" marR="167640" marT="83820" marB="8382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17881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Arial" panose="020B0604020202020204" pitchFamily="34" charset="0"/>
                        </a:rPr>
                        <a:t>Family:</a:t>
                      </a:r>
                    </a:p>
                  </a:txBody>
                  <a:tcPr marL="167640" marR="167640" marT="83820" marB="8382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Plasmodiidae</a:t>
                      </a:r>
                      <a:endParaRPr lang="en-US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640" marR="167640" marT="83820" marB="8382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95508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effectLst/>
                          <a:latin typeface="Arial" panose="020B0604020202020204" pitchFamily="34" charset="0"/>
                        </a:rPr>
                        <a:t>Genus:</a:t>
                      </a:r>
                    </a:p>
                  </a:txBody>
                  <a:tcPr marL="167640" marR="167640" marT="83820" marB="8382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 i="1" u="none" strike="noStrike" dirty="0">
                          <a:effectLst/>
                          <a:latin typeface="Arial" panose="020B0604020202020204" pitchFamily="34" charset="0"/>
                        </a:rPr>
                        <a:t>Plasmodium</a:t>
                      </a:r>
                      <a:endParaRPr lang="en-US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640" marR="167640" marT="83820" marB="8382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92742"/>
                  </a:ext>
                </a:extLst>
              </a:tr>
            </a:tbl>
          </a:graphicData>
        </a:graphic>
      </p:graphicFrame>
      <p:pic>
        <p:nvPicPr>
          <p:cNvPr id="3074" name="Picture 2" descr="ÙØªÙØ¬Ø© Ø¨Ø­Ø« Ø§ÙØµÙØ± Ø¹Ù âªscientific classificationâ¬â">
            <a:extLst>
              <a:ext uri="{FF2B5EF4-FFF2-40B4-BE49-F238E27FC236}">
                <a16:creationId xmlns:a16="http://schemas.microsoft.com/office/drawing/2014/main" id="{A1C1AEBA-59EE-4096-AE5E-C3964E54B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4" y="591900"/>
            <a:ext cx="2265046" cy="53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3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A76E6CA-0BE9-4D0F-A104-D263EB81E866}"/>
              </a:ext>
            </a:extLst>
          </p:cNvPr>
          <p:cNvSpPr/>
          <p:nvPr/>
        </p:nvSpPr>
        <p:spPr>
          <a:xfrm>
            <a:off x="389859" y="1407982"/>
            <a:ext cx="7948133" cy="447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Malaria parasites are micro-organisms that belong to the genus Plasmodium .</a:t>
            </a:r>
            <a:endParaRPr lang="ar-SA" sz="2400" dirty="0">
              <a:latin typeface="Aharoni" panose="02010803020104030203" pitchFamily="2" charset="-79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dirty="0" err="1">
                <a:latin typeface="Aharoni" panose="02010803020104030203" pitchFamily="2" charset="-79"/>
              </a:rPr>
              <a:t>It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lives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as</a:t>
            </a:r>
            <a:r>
              <a:rPr lang="ar-SA" sz="2400" dirty="0">
                <a:latin typeface="Aharoni" panose="02010803020104030203" pitchFamily="2" charset="-79"/>
              </a:rPr>
              <a:t> a </a:t>
            </a:r>
            <a:r>
              <a:rPr lang="ar-SA" sz="2400" dirty="0" err="1">
                <a:latin typeface="Aharoni" panose="02010803020104030203" pitchFamily="2" charset="-79"/>
              </a:rPr>
              <a:t>parasite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in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other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organisms</a:t>
            </a:r>
            <a:r>
              <a:rPr lang="ar-SA" sz="2400" dirty="0">
                <a:latin typeface="Aharoni" panose="02010803020104030203" pitchFamily="2" charset="-79"/>
              </a:rPr>
              <a:t>, </a:t>
            </a:r>
            <a:r>
              <a:rPr lang="ar-SA" sz="2400" dirty="0" err="1">
                <a:latin typeface="Aharoni" panose="02010803020104030203" pitchFamily="2" charset="-79"/>
              </a:rPr>
              <a:t>namely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man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and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mosquito</a:t>
            </a:r>
            <a:r>
              <a:rPr lang="ar-SA" sz="2400" dirty="0">
                <a:latin typeface="Aharoni" panose="02010803020104030203" pitchFamily="2" charset="-79"/>
              </a:rPr>
              <a:t>. </a:t>
            </a:r>
            <a:r>
              <a:rPr lang="ar-SA" sz="2400" dirty="0" err="1">
                <a:latin typeface="Aharoni" panose="02010803020104030203" pitchFamily="2" charset="-79"/>
              </a:rPr>
              <a:t>The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parasite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is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the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cause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of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the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tropical</a:t>
            </a:r>
            <a:r>
              <a:rPr lang="ar-SA" sz="24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sz="2400" dirty="0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disease</a:t>
            </a:r>
            <a:r>
              <a:rPr lang="ar-SA" sz="24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sz="2400" dirty="0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Malaria</a:t>
            </a:r>
            <a:r>
              <a:rPr lang="ar-SA" sz="2400" dirty="0">
                <a:latin typeface="Aharoni" panose="02010803020104030203" pitchFamily="2" charset="-79"/>
              </a:rPr>
              <a:t>.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dirty="0" err="1">
                <a:latin typeface="Aharoni" panose="02010803020104030203" pitchFamily="2" charset="-79"/>
              </a:rPr>
              <a:t>The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i="1" dirty="0" err="1">
                <a:latin typeface="Aharoni" panose="02010803020104030203" pitchFamily="2" charset="-79"/>
              </a:rPr>
              <a:t>Plasmodium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parasite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is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dependent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on</a:t>
            </a:r>
            <a:r>
              <a:rPr lang="ar-SA" sz="2400" dirty="0">
                <a:latin typeface="Aharoni" panose="02010803020104030203" pitchFamily="2" charset="-79"/>
              </a:rPr>
              <a:t> a </a:t>
            </a:r>
            <a:r>
              <a:rPr lang="ar-SA" sz="2400" dirty="0" err="1">
                <a:latin typeface="Aharoni" panose="02010803020104030203" pitchFamily="2" charset="-79"/>
              </a:rPr>
              <a:t>single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species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of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mosquito</a:t>
            </a:r>
            <a:r>
              <a:rPr lang="ar-SA" sz="2400" dirty="0">
                <a:latin typeface="Aharoni" panose="02010803020104030203" pitchFamily="2" charset="-79"/>
              </a:rPr>
              <a:t>, </a:t>
            </a:r>
            <a:r>
              <a:rPr lang="ar-SA" sz="2400" dirty="0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Anopheles</a:t>
            </a:r>
            <a:r>
              <a:rPr lang="ar-SA" sz="2400" dirty="0">
                <a:latin typeface="Aharoni" panose="02010803020104030203" pitchFamily="2" charset="-79"/>
              </a:rPr>
              <a:t>, </a:t>
            </a:r>
            <a:r>
              <a:rPr lang="ar-SA" sz="2400" dirty="0" err="1">
                <a:latin typeface="Aharoni" panose="02010803020104030203" pitchFamily="2" charset="-79"/>
              </a:rPr>
              <a:t>which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is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the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only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species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capable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of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serving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as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host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for</a:t>
            </a:r>
            <a:r>
              <a:rPr lang="ar-SA" sz="2400" dirty="0">
                <a:latin typeface="Aharoni" panose="02010803020104030203" pitchFamily="2" charset="-79"/>
              </a:rPr>
              <a:t> </a:t>
            </a:r>
            <a:r>
              <a:rPr lang="ar-SA" sz="2400" dirty="0" err="1">
                <a:latin typeface="Aharoni" panose="02010803020104030203" pitchFamily="2" charset="-79"/>
              </a:rPr>
              <a:t>it</a:t>
            </a:r>
            <a:r>
              <a:rPr lang="ar-SA" sz="2400" dirty="0">
                <a:latin typeface="Aharoni" panose="02010803020104030203" pitchFamily="2" charset="-79"/>
              </a:rPr>
              <a:t>.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F8528EB-5D08-438F-9874-8CBCDF908214}"/>
              </a:ext>
            </a:extLst>
          </p:cNvPr>
          <p:cNvSpPr/>
          <p:nvPr/>
        </p:nvSpPr>
        <p:spPr>
          <a:xfrm>
            <a:off x="3168597" y="520184"/>
            <a:ext cx="61606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What</a:t>
            </a:r>
            <a:r>
              <a:rPr lang="ar-SA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ar-SA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is</a:t>
            </a:r>
            <a:r>
              <a:rPr lang="ar-SA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a </a:t>
            </a:r>
            <a:r>
              <a:rPr lang="ar-SA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Malarial</a:t>
            </a:r>
            <a:r>
              <a:rPr lang="ar-SA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ar-SA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Parasite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?</a:t>
            </a:r>
            <a:endParaRPr lang="ar-SA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098" name="Picture 2" descr="ØµÙØ±Ø© Ø°Ø§Øª ØµÙØ©">
            <a:extLst>
              <a:ext uri="{FF2B5EF4-FFF2-40B4-BE49-F238E27FC236}">
                <a16:creationId xmlns:a16="http://schemas.microsoft.com/office/drawing/2014/main" id="{CF1698B3-F4F6-4E5E-8AA7-8CB33CDB2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67" y="1991698"/>
            <a:ext cx="3464149" cy="33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3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A36B544-F2EC-4E34-A6AD-15A2FE27D7B2}"/>
              </a:ext>
            </a:extLst>
          </p:cNvPr>
          <p:cNvSpPr/>
          <p:nvPr/>
        </p:nvSpPr>
        <p:spPr>
          <a:xfrm>
            <a:off x="523875" y="1529060"/>
            <a:ext cx="831532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P.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malariae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found worldwide,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It is the only human malaria parasite species that has a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quartan cycle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(three-day cycle). (The other species have a tertian, two-day cycle.)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If untreated, 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P.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malariae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 causes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 long-lasting, chronic infection that in some cases can last a lifetime.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In some chronically infected patients 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P.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malariae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 can cause serious complications such as the nephrotic syndrome.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2EC0496-31C5-4944-830B-327657C8CF87}"/>
              </a:ext>
            </a:extLst>
          </p:cNvPr>
          <p:cNvSpPr/>
          <p:nvPr/>
        </p:nvSpPr>
        <p:spPr>
          <a:xfrm>
            <a:off x="2425647" y="577334"/>
            <a:ext cx="6248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What</a:t>
            </a:r>
            <a:r>
              <a:rPr lang="ar-SA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ar-SA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is</a:t>
            </a:r>
            <a:r>
              <a:rPr lang="ar-SA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a </a:t>
            </a:r>
            <a:r>
              <a:rPr lang="ar-SA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Malarial</a:t>
            </a:r>
            <a:r>
              <a:rPr lang="ar-SA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ar-SA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Parasite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?</a:t>
            </a:r>
            <a:endParaRPr lang="ar-SA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5" name="Picture 2" descr="ÙØªÙØ¬Ø© Ø¨Ø­Ø« Ø§ÙØµÙØ± Ø¹Ù âªplasmodium malariaeâ¬â">
            <a:extLst>
              <a:ext uri="{FF2B5EF4-FFF2-40B4-BE49-F238E27FC236}">
                <a16:creationId xmlns:a16="http://schemas.microsoft.com/office/drawing/2014/main" id="{6DE32E23-2303-44C6-B186-20CC6A25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1819274"/>
            <a:ext cx="306705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9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948" y="515410"/>
            <a:ext cx="2619627" cy="757130"/>
          </a:xfrm>
        </p:spPr>
        <p:txBody>
          <a:bodyPr wrap="none">
            <a:spAutoFit/>
          </a:bodyPr>
          <a:lstStyle/>
          <a:p>
            <a:pPr algn="r" rtl="0"/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ea typeface="+mn-ea"/>
                <a:cs typeface="+mn-cs"/>
              </a:rPr>
              <a:t>Morphology</a:t>
            </a:r>
            <a:endParaRPr lang="en-US" sz="4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9700" y="1677031"/>
            <a:ext cx="664845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Early trophozoite (Ring form)</a:t>
            </a:r>
            <a:r>
              <a:rPr lang="en-US" altLang="zh-CN" sz="2400" b="1" i="1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zh-CN" sz="2400" b="1" i="1" dirty="0">
                <a:latin typeface="Aharoni" panose="02010803020104030203" pitchFamily="2" charset="-79"/>
                <a:cs typeface="Aharoni" panose="02010803020104030203" pitchFamily="2" charset="-79"/>
              </a:rPr>
              <a:t>           </a:t>
            </a:r>
            <a:r>
              <a:rPr lang="en-US" altLang="zh-CN" sz="2800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altLang="zh-CN" sz="2400" dirty="0">
                <a:latin typeface="Aharoni" panose="02010803020104030203" pitchFamily="2" charset="-79"/>
                <a:cs typeface="Aharoni" panose="02010803020104030203" pitchFamily="2" charset="-79"/>
              </a:rPr>
              <a:t> red nucleus on the ring-like light blue cytoplasm ; single infection in a cell. </a:t>
            </a:r>
            <a:r>
              <a:rPr lang="en-US" altLang="zh-CN" sz="2400" b="1" i="1" dirty="0"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endParaRPr lang="en-US" altLang="zh-CN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1383863"/>
            <a:ext cx="2457450" cy="20311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09700" y="4100681"/>
            <a:ext cx="6181725" cy="17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Late trophozoite (</a:t>
            </a:r>
            <a:r>
              <a:rPr lang="en-US" altLang="en-US" sz="24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Amoeboid</a:t>
            </a:r>
            <a:r>
              <a:rPr lang="en-US" altLang="en-US" sz="2400" dirty="0"/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stage)</a:t>
            </a:r>
          </a:p>
          <a:p>
            <a:pPr marL="609600" indent="-609600">
              <a:lnSpc>
                <a:spcPct val="90000"/>
              </a:lnSpc>
              <a:buFont typeface="Symbol" pitchFamily="18" charset="2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</a:t>
            </a:r>
            <a:r>
              <a:rPr lang="en-US" altLang="zh-CN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It is irregular shape like ameboid form with pseudopodia; within cytoplasm ,brown pigment granules appear.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05850" y="4100681"/>
            <a:ext cx="2362200" cy="18894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9675" y="629555"/>
            <a:ext cx="6572250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Mature schizont</a:t>
            </a:r>
          </a:p>
          <a:p>
            <a:pPr marL="609600" indent="-609600">
              <a:lnSpc>
                <a:spcPct val="90000"/>
              </a:lnSpc>
            </a:pPr>
            <a:endParaRPr lang="en-US" altLang="zh-CN" sz="2400" b="1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09600" indent="-609600">
              <a:lnSpc>
                <a:spcPct val="90000"/>
              </a:lnSpc>
              <a:buFont typeface="Symbol" pitchFamily="18" charset="2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</a:t>
            </a:r>
            <a:r>
              <a:rPr lang="en-US" altLang="zh-CN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nucleus divided into 12-24 ;and cytoplasm also divided , each nucleus surrounded by a portion of cytoplasm to form merozoites.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8150" y="729380"/>
            <a:ext cx="2247900" cy="1753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81200" y="3352798"/>
            <a:ext cx="5029200" cy="26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Male gametocyte</a:t>
            </a:r>
          </a:p>
          <a:p>
            <a:pPr marL="609600" indent="-609600">
              <a:lnSpc>
                <a:spcPct val="90000"/>
              </a:lnSpc>
              <a:buFont typeface="Symbol" pitchFamily="18" charset="2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</a:t>
            </a:r>
            <a:r>
              <a:rPr lang="en-US" altLang="zh-CN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oval in shape; 1 loose</a:t>
            </a:r>
          </a:p>
          <a:p>
            <a:pPr marL="609600" indent="-609600">
              <a:lnSpc>
                <a:spcPct val="90000"/>
              </a:lnSpc>
              <a:buFont typeface="Symbol" pitchFamily="18" charset="2"/>
              <a:buNone/>
            </a:pPr>
            <a:r>
              <a:rPr lang="en-US" altLang="zh-CN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  nucleus in centre of it . </a:t>
            </a:r>
          </a:p>
          <a:p>
            <a:pPr>
              <a:buFont typeface="Symbol" pitchFamily="18" charset="2"/>
              <a:buNone/>
            </a:pPr>
            <a:endParaRPr lang="en-US" altLang="zh-CN" dirty="0"/>
          </a:p>
          <a:p>
            <a:pPr>
              <a:buFont typeface="Symbol" pitchFamily="18" charset="2"/>
              <a:buNone/>
            </a:pPr>
            <a:endParaRPr lang="en-US" altLang="zh-CN" dirty="0"/>
          </a:p>
          <a:p>
            <a:pPr marL="609600" indent="-609600">
              <a:lnSpc>
                <a:spcPct val="9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Female gametocyte</a:t>
            </a:r>
          </a:p>
          <a:p>
            <a:pPr marL="609600" indent="-609600">
              <a:lnSpc>
                <a:spcPct val="90000"/>
              </a:lnSpc>
              <a:buFont typeface="Symbol" pitchFamily="18" charset="2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</a:t>
            </a:r>
            <a:r>
              <a:rPr lang="en-US" altLang="zh-CN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oval in shape ; 1 compact</a:t>
            </a:r>
          </a:p>
          <a:p>
            <a:pPr marL="609600" indent="-609600">
              <a:lnSpc>
                <a:spcPct val="90000"/>
              </a:lnSpc>
              <a:buFont typeface="Symbol" pitchFamily="18" charset="2"/>
              <a:buNone/>
            </a:pPr>
            <a:r>
              <a:rPr lang="en-US" altLang="zh-CN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  nucleus not in centre of it . </a:t>
            </a:r>
          </a:p>
        </p:txBody>
      </p:sp>
      <p:pic>
        <p:nvPicPr>
          <p:cNvPr id="6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1126" y="2968284"/>
            <a:ext cx="1828800" cy="14943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1126" y="4829176"/>
            <a:ext cx="1828800" cy="14943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427" y="320355"/>
            <a:ext cx="2831973" cy="758952"/>
          </a:xfrm>
        </p:spPr>
        <p:txBody>
          <a:bodyPr>
            <a:normAutofit/>
          </a:bodyPr>
          <a:lstStyle/>
          <a:p>
            <a:r>
              <a:rPr lang="en-US" altLang="zh-CN" dirty="0"/>
              <a:t> </a:t>
            </a: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ea typeface="+mn-ea"/>
                <a:cs typeface="+mn-cs"/>
              </a:rPr>
              <a:t>Life   cycle</a:t>
            </a:r>
            <a:endParaRPr lang="en-US" sz="4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901" y="3556981"/>
            <a:ext cx="4303586" cy="2769989"/>
          </a:xfrm>
          <a:prstGeom prst="rect">
            <a:avLst/>
          </a:prstGeom>
          <a:ln w="57150" cmpd="thinThick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/>
              <a:t>In human body           (intermediate host)</a:t>
            </a:r>
          </a:p>
          <a:p>
            <a:pPr marL="609600" indent="-609600"/>
            <a:endParaRPr lang="en-US" altLang="zh-CN" b="1" dirty="0">
              <a:solidFill>
                <a:srgbClr val="FF0000"/>
              </a:solidFill>
            </a:endParaRPr>
          </a:p>
          <a:p>
            <a:pPr marL="609600" indent="-609600"/>
            <a:r>
              <a:rPr lang="en-US" altLang="zh-CN" b="1" dirty="0">
                <a:solidFill>
                  <a:srgbClr val="FF0000"/>
                </a:solidFill>
              </a:rPr>
              <a:t>Liver stage </a:t>
            </a:r>
          </a:p>
          <a:p>
            <a:pPr marL="609600" indent="-609600"/>
            <a:r>
              <a:rPr lang="en-US" altLang="zh-CN" dirty="0">
                <a:solidFill>
                  <a:schemeClr val="hlink"/>
                </a:solidFill>
              </a:rPr>
              <a:t>sporozoites</a:t>
            </a:r>
            <a:r>
              <a:rPr lang="en-US" altLang="zh-CN" dirty="0"/>
              <a:t>  - </a:t>
            </a:r>
            <a:r>
              <a:rPr lang="en-US" altLang="zh-CN" dirty="0">
                <a:solidFill>
                  <a:schemeClr val="hlink"/>
                </a:solidFill>
              </a:rPr>
              <a:t>schizonts</a:t>
            </a:r>
          </a:p>
          <a:p>
            <a:pPr marL="609600" indent="-609600"/>
            <a:endParaRPr lang="en-US" altLang="zh-CN" b="1" dirty="0">
              <a:solidFill>
                <a:schemeClr val="hlink"/>
              </a:solidFill>
            </a:endParaRPr>
          </a:p>
          <a:p>
            <a:pPr marL="609600" indent="-609600"/>
            <a:r>
              <a:rPr lang="en-US" altLang="zh-CN" b="1" dirty="0">
                <a:solidFill>
                  <a:srgbClr val="FF0000"/>
                </a:solidFill>
              </a:rPr>
              <a:t>Erythrocytic stage </a:t>
            </a:r>
          </a:p>
          <a:p>
            <a:pPr marL="609600" indent="-609600"/>
            <a:r>
              <a:rPr lang="en-US" altLang="zh-CN" dirty="0">
                <a:solidFill>
                  <a:schemeClr val="hlink"/>
                </a:solidFill>
              </a:rPr>
              <a:t>Ring stage - mature trophozoite-  schizont </a:t>
            </a:r>
            <a:r>
              <a:rPr lang="en-US" altLang="zh-CN" b="1" dirty="0">
                <a:solidFill>
                  <a:schemeClr val="hlink"/>
                </a:solidFill>
              </a:rPr>
              <a:t>- </a:t>
            </a:r>
            <a:r>
              <a:rPr lang="en-US" altLang="zh-CN" dirty="0">
                <a:solidFill>
                  <a:schemeClr val="hlink"/>
                </a:solidFill>
              </a:rPr>
              <a:t>Gametocytes(♀♂)</a:t>
            </a:r>
          </a:p>
        </p:txBody>
      </p:sp>
      <p:pic>
        <p:nvPicPr>
          <p:cNvPr id="1028" name="Picture 4" descr="https://upload.wikimedia.org/wikipedia/commons/thumb/1/19/Falciparum-life-cycle-final.jpg/1024px-Falciparum-life-cycle-final.jpg">
            <a:extLst>
              <a:ext uri="{FF2B5EF4-FFF2-40B4-BE49-F238E27FC236}">
                <a16:creationId xmlns:a16="http://schemas.microsoft.com/office/drawing/2014/main" id="{B22C07A3-FADE-4F01-92EE-2A4A2702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73" y="435935"/>
            <a:ext cx="6867235" cy="597549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901" y="1239771"/>
            <a:ext cx="4303586" cy="2123658"/>
          </a:xfrm>
          <a:prstGeom prst="rect">
            <a:avLst/>
          </a:prstGeom>
          <a:ln w="38100" cmpd="thickThin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altLang="zh-CN" sz="2400" b="1" dirty="0"/>
              <a:t>In mosquito (definitive host)</a:t>
            </a:r>
          </a:p>
          <a:p>
            <a:pPr algn="l" rtl="0">
              <a:buFont typeface="Symbol" pitchFamily="18" charset="2"/>
              <a:buNone/>
            </a:pPr>
            <a:r>
              <a:rPr lang="en-US" altLang="zh-CN" dirty="0">
                <a:solidFill>
                  <a:schemeClr val="hlink"/>
                </a:solidFill>
              </a:rPr>
              <a:t>Gametocytes(♀♂)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(blood—stomach</a:t>
            </a:r>
            <a:r>
              <a:rPr lang="en-US" altLang="zh-CN" dirty="0"/>
              <a:t>)</a:t>
            </a:r>
            <a:endParaRPr lang="en-US" altLang="zh-CN" dirty="0">
              <a:solidFill>
                <a:schemeClr val="hlink"/>
              </a:solidFill>
            </a:endParaRPr>
          </a:p>
          <a:p>
            <a:endParaRPr lang="en-US" altLang="zh-CN" dirty="0">
              <a:solidFill>
                <a:schemeClr val="hlink"/>
              </a:solidFill>
            </a:endParaRPr>
          </a:p>
          <a:p>
            <a:r>
              <a:rPr lang="en-US" altLang="zh-CN" dirty="0">
                <a:solidFill>
                  <a:schemeClr val="hlink"/>
                </a:solidFill>
              </a:rPr>
              <a:t>zygote  - ookinete -   oocyst  -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FF0000"/>
                </a:solidFill>
              </a:rPr>
              <a:t>stomach of insect)</a:t>
            </a:r>
            <a:endParaRPr lang="en-US" altLang="zh-CN" dirty="0"/>
          </a:p>
          <a:p>
            <a:pPr algn="l" rtl="0"/>
            <a:endParaRPr lang="en-US" altLang="zh-CN" dirty="0">
              <a:solidFill>
                <a:schemeClr val="hlink"/>
              </a:solidFill>
            </a:endParaRPr>
          </a:p>
          <a:p>
            <a:pPr algn="l" rtl="0"/>
            <a:r>
              <a:rPr lang="en-US" altLang="zh-CN" dirty="0">
                <a:solidFill>
                  <a:schemeClr val="hlink"/>
                </a:solidFill>
              </a:rPr>
              <a:t> sporozoites   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FF0000"/>
                </a:solidFill>
              </a:rPr>
              <a:t>Salivary glands) </a:t>
            </a:r>
            <a:endParaRPr lang="en-US" altLang="zh-CN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60DF6B5-348F-4911-8AE0-67DDE72890A5}"/>
              </a:ext>
            </a:extLst>
          </p:cNvPr>
          <p:cNvSpPr/>
          <p:nvPr/>
        </p:nvSpPr>
        <p:spPr>
          <a:xfrm>
            <a:off x="409575" y="1560633"/>
            <a:ext cx="6191250" cy="4626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22222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preferable method for diagnosis of </a:t>
            </a:r>
            <a:r>
              <a:rPr lang="en-US" sz="2400" i="1" dirty="0">
                <a:solidFill>
                  <a:srgbClr val="22222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P. </a:t>
            </a:r>
            <a:r>
              <a:rPr lang="en-US" sz="2400" i="1" dirty="0" err="1">
                <a:solidFill>
                  <a:srgbClr val="22222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malariae</a:t>
            </a:r>
            <a:r>
              <a:rPr lang="en-US" sz="2400" dirty="0">
                <a:solidFill>
                  <a:srgbClr val="22222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is through the examination of peripheral </a:t>
            </a:r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blood films stained with Giemsa stain.</a:t>
            </a:r>
            <a:r>
              <a:rPr lang="en-US" sz="2400" baseline="30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PCR techniques </a:t>
            </a:r>
            <a:r>
              <a:rPr lang="en-US" sz="2400" dirty="0">
                <a:solidFill>
                  <a:srgbClr val="22222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 also commonly used for diagnoses confirmation as well as to separate mixed </a:t>
            </a:r>
            <a:r>
              <a:rPr lang="en-US" sz="2400" i="1" dirty="0">
                <a:solidFill>
                  <a:srgbClr val="22222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Plasmodium</a:t>
            </a:r>
            <a:r>
              <a:rPr lang="en-US" sz="2400" dirty="0">
                <a:solidFill>
                  <a:srgbClr val="22222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infections</a:t>
            </a:r>
            <a:endParaRPr lang="ar-SA" sz="2400" dirty="0">
              <a:latin typeface="Aharoni" panose="02010803020104030203" pitchFamily="2" charset="-79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1221F08-96AD-4446-96A1-2852795C5E74}"/>
              </a:ext>
            </a:extLst>
          </p:cNvPr>
          <p:cNvSpPr/>
          <p:nvPr/>
        </p:nvSpPr>
        <p:spPr>
          <a:xfrm>
            <a:off x="4688853" y="567809"/>
            <a:ext cx="2909772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Diagnostics</a:t>
            </a:r>
          </a:p>
        </p:txBody>
      </p:sp>
      <p:pic>
        <p:nvPicPr>
          <p:cNvPr id="6146" name="Picture 2" descr="ØµÙØ±Ø© Ø°Ø§Øª ØµÙØ©">
            <a:extLst>
              <a:ext uri="{FF2B5EF4-FFF2-40B4-BE49-F238E27FC236}">
                <a16:creationId xmlns:a16="http://schemas.microsoft.com/office/drawing/2014/main" id="{CD949283-C7FE-4582-9383-24C25A2D5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41" y="2099786"/>
            <a:ext cx="5078084" cy="390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2758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الأساس">
  <a:themeElements>
    <a:clrScheme name="أحمر بنفسجي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الأساس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الأساس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TM02900688[[fn=واجهة]]</Template>
  <TotalTime>375</TotalTime>
  <Words>327</Words>
  <Application>Microsoft Office PowerPoint</Application>
  <PresentationFormat>شاشة عريضة</PresentationFormat>
  <Paragraphs>76</Paragraphs>
  <Slides>14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27" baseType="lpstr">
      <vt:lpstr>Agency FB</vt:lpstr>
      <vt:lpstr>Aharoni</vt:lpstr>
      <vt:lpstr>Arial</vt:lpstr>
      <vt:lpstr>Baskerville Old Face</vt:lpstr>
      <vt:lpstr>Calibri</vt:lpstr>
      <vt:lpstr>Calibri Light</vt:lpstr>
      <vt:lpstr>Corbel</vt:lpstr>
      <vt:lpstr>Rubik</vt:lpstr>
      <vt:lpstr>Symbol</vt:lpstr>
      <vt:lpstr>Wingdings</vt:lpstr>
      <vt:lpstr>Wingdings 2</vt:lpstr>
      <vt:lpstr>HDOfficeLightV0</vt:lpstr>
      <vt:lpstr>الأساس</vt:lpstr>
      <vt:lpstr>Plasmodium malaria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Morphology</vt:lpstr>
      <vt:lpstr>عرض تقديمي في PowerPoint</vt:lpstr>
      <vt:lpstr> Life   cycle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Plasmodium malaria</dc:title>
  <dc:creator>momo</dc:creator>
  <cp:lastModifiedBy>momo</cp:lastModifiedBy>
  <cp:revision>12</cp:revision>
  <dcterms:created xsi:type="dcterms:W3CDTF">2018-10-14T11:12:48Z</dcterms:created>
  <dcterms:modified xsi:type="dcterms:W3CDTF">2019-10-13T13:10:02Z</dcterms:modified>
</cp:coreProperties>
</file>