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71" r:id="rId2"/>
    <p:sldId id="256" r:id="rId3"/>
    <p:sldId id="262" r:id="rId4"/>
    <p:sldId id="258" r:id="rId5"/>
    <p:sldId id="259" r:id="rId6"/>
    <p:sldId id="272" r:id="rId7"/>
    <p:sldId id="261" r:id="rId8"/>
    <p:sldId id="274" r:id="rId9"/>
    <p:sldId id="266" r:id="rId10"/>
    <p:sldId id="263" r:id="rId11"/>
    <p:sldId id="265" r:id="rId12"/>
    <p:sldId id="275" r:id="rId13"/>
    <p:sldId id="268" r:id="rId14"/>
    <p:sldId id="269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0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E61E6B-ECB1-4F6B-ACC9-2CA02907BB50}" type="datetimeFigureOut">
              <a:rPr lang="ar-SA" smtClean="0"/>
              <a:t>25/11/36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6F9255-ED3A-43B2-96BC-6D54E3C245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915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plasmid is an extra-chromosomal element</a:t>
            </a:r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F9255-ED3A-43B2-96BC-6D54E3C2455D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485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0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5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7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9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2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3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7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5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1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5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dp/0415351677/ref=rdr_ext_tmb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mazon.com/s/ref=rdr_ext_aut?_encoding=UTF8&amp;index=books&amp;field-author=Phil%20Turner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athog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ector_(biology)" TargetMode="External"/><Relationship Id="rId2" Type="http://schemas.openxmlformats.org/officeDocument/2006/relationships/hyperlink" Target="http://en.wikipedia.org/wiki/Protein_express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Plasmid purification lab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050" name="Picture 2" descr="C:\Users\Areej\Desktop\imagesAUYW9RG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86200"/>
            <a:ext cx="53340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87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Growth of the bacterial culture </a:t>
            </a:r>
            <a:endParaRPr lang="ar-S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524000"/>
            <a:ext cx="4495800" cy="4953000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dirty="0"/>
              <a:t>Depending upon nutritional status, bacteria exhibit different growth patterns which include: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Lag phase: in this phase bacteria adapt themselves to growth conditions and  synthesis its own DNA,RNA and proteins.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Log phase: it  is exponential phase, bacterial cells divide and the production of new cells is proportion  to increased time.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Stationary phase: the growth rate slows as nutrients become limited, waste products accumulate and the rate of cell division equals the rate of  death.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Death phase: due to continuous  accumulation of toxic metabolites and the lack of nutrients, death occurs of the bacteria.</a:t>
            </a:r>
            <a:endParaRPr lang="ar-SA" dirty="0"/>
          </a:p>
          <a:p>
            <a:endParaRPr lang="ar-SA" dirty="0"/>
          </a:p>
        </p:txBody>
      </p:sp>
      <p:pic>
        <p:nvPicPr>
          <p:cNvPr id="1026" name="Picture 2" descr="C:\Users\Areej\Desktop\bacterai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810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48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40804"/>
            <a:ext cx="6353175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ربع نص 2"/>
          <p:cNvSpPr txBox="1"/>
          <p:nvPr/>
        </p:nvSpPr>
        <p:spPr>
          <a:xfrm>
            <a:off x="338612" y="81498"/>
            <a:ext cx="5732274" cy="6771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000" b="1" dirty="0" smtClean="0"/>
              <a:t>Three general steps involved in plasmid purification:</a:t>
            </a:r>
          </a:p>
          <a:p>
            <a:pPr algn="l" rtl="0"/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1358" y="6352656"/>
            <a:ext cx="331847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1. Growth of the bacterial culture</a:t>
            </a:r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460932" y="3883114"/>
            <a:ext cx="374884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2. Harvesting and lysis of the bacteria.</a:t>
            </a:r>
            <a:endParaRPr lang="ar-SA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2" y="4855886"/>
            <a:ext cx="3268033" cy="1408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مربع نص 6"/>
          <p:cNvSpPr txBox="1"/>
          <p:nvPr/>
        </p:nvSpPr>
        <p:spPr>
          <a:xfrm>
            <a:off x="5349599" y="6249992"/>
            <a:ext cx="305615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3. Purification of plasmid DNA.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98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Outline of the Plasmid Isolation</a:t>
            </a:r>
            <a:endParaRPr lang="en-CA" sz="4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صورة 3" descr="plasmid pre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8458" y="990600"/>
            <a:ext cx="5103024" cy="5867400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334000" y="6611779"/>
            <a:ext cx="3581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000" dirty="0" smtClean="0">
                <a:hlinkClick r:id="rId3" tooltip="Go to &quot;BIOS Instant Notes in Molecular Biology&quot; page"/>
              </a:rPr>
              <a:t>BIOS Instant Notes in Molecular Biology</a:t>
            </a:r>
            <a:r>
              <a:rPr lang="en-CA" sz="1000" dirty="0" smtClean="0"/>
              <a:t>  by </a:t>
            </a:r>
            <a:r>
              <a:rPr lang="en-CA" sz="1000" dirty="0" smtClean="0">
                <a:hlinkClick r:id="rId4"/>
              </a:rPr>
              <a:t>Phil Turner</a:t>
            </a:r>
            <a:r>
              <a:rPr lang="en-CA" sz="1000" dirty="0" smtClean="0"/>
              <a:t>,2005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42730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264470" y="2636912"/>
            <a:ext cx="3891706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Practical part</a:t>
            </a:r>
            <a:endParaRPr lang="ar-SA" sz="5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479634" y="2967335"/>
            <a:ext cx="1847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03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0309" y="797908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Principle of the </a:t>
            </a:r>
            <a:r>
              <a:rPr lang="en-US" b="1" dirty="0" smtClean="0"/>
              <a:t>experiment “</a:t>
            </a:r>
            <a:r>
              <a:rPr lang="en-US" b="1" dirty="0"/>
              <a:t>Alkaline lysis method </a:t>
            </a:r>
            <a:r>
              <a:rPr lang="en-US" b="1" dirty="0" smtClean="0"/>
              <a:t>“: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using SDS in the alkaline solution:</a:t>
            </a:r>
          </a:p>
          <a:p>
            <a:pPr algn="l" rtl="0"/>
            <a:r>
              <a:rPr lang="en-US" dirty="0"/>
              <a:t>-</a:t>
            </a:r>
            <a:r>
              <a:rPr lang="en-US" dirty="0" smtClean="0"/>
              <a:t>The SDS: will lyse the bacterial cell membrane  and denature the proteins too.</a:t>
            </a:r>
          </a:p>
          <a:p>
            <a:pPr algn="l" rtl="0"/>
            <a:r>
              <a:rPr lang="en-US" dirty="0" smtClean="0"/>
              <a:t>-The alkaline pH :denature the genomic DNA </a:t>
            </a:r>
            <a:r>
              <a:rPr lang="en-US" dirty="0"/>
              <a:t>and denature the proteins </a:t>
            </a:r>
            <a:r>
              <a:rPr lang="en-US" dirty="0" smtClean="0"/>
              <a:t>too.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-</a:t>
            </a:r>
            <a:r>
              <a:rPr lang="en-US" dirty="0"/>
              <a:t>T</a:t>
            </a:r>
            <a:r>
              <a:rPr lang="en-US" dirty="0" smtClean="0"/>
              <a:t>he degraded cell wall, denatured chromosomal DNA and bacterial proteins form large aggregated complex which will precipitated during the plasmid isolation and removed by centrifugation.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-Native plasmid DNA can be collected from the supernatant.</a:t>
            </a:r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endParaRPr lang="ar-SA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517817" y="428576"/>
            <a:ext cx="338188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b="1" dirty="0" smtClean="0"/>
              <a:t>Plasmid isolation and purification</a:t>
            </a:r>
            <a:endParaRPr lang="ar-SA" b="1" dirty="0"/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9" t="17583" r="8730" b="22623"/>
          <a:stretch/>
        </p:blipFill>
        <p:spPr>
          <a:xfrm>
            <a:off x="764517" y="4149080"/>
            <a:ext cx="7184572" cy="249645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1181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6" t="6012" r="20661" b="6548"/>
          <a:stretch/>
        </p:blipFill>
        <p:spPr bwMode="auto">
          <a:xfrm>
            <a:off x="509286" y="304362"/>
            <a:ext cx="1313016" cy="164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5" t="7990" r="5392" b="25990"/>
          <a:stretch/>
        </p:blipFill>
        <p:spPr bwMode="auto">
          <a:xfrm>
            <a:off x="4652484" y="817290"/>
            <a:ext cx="1742161" cy="104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01" y="2511817"/>
            <a:ext cx="17526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مربع نص 6"/>
          <p:cNvSpPr txBox="1"/>
          <p:nvPr/>
        </p:nvSpPr>
        <p:spPr>
          <a:xfrm>
            <a:off x="1980166" y="4585482"/>
            <a:ext cx="126143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Introducing</a:t>
            </a:r>
          </a:p>
          <a:p>
            <a:endParaRPr lang="ar-SA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9404" r="14101" b="12678"/>
          <a:stretch/>
        </p:blipFill>
        <p:spPr bwMode="auto">
          <a:xfrm>
            <a:off x="1044842" y="5179282"/>
            <a:ext cx="1313016" cy="927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مربع نص 7"/>
          <p:cNvSpPr txBox="1"/>
          <p:nvPr/>
        </p:nvSpPr>
        <p:spPr>
          <a:xfrm>
            <a:off x="303072" y="6414052"/>
            <a:ext cx="22368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Transformed bacteria</a:t>
            </a:r>
            <a:endParaRPr lang="ar-SA" dirty="0"/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2530121" y="5682285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/>
          <p:cNvSpPr txBox="1"/>
          <p:nvPr/>
        </p:nvSpPr>
        <p:spPr>
          <a:xfrm>
            <a:off x="2566804" y="5224455"/>
            <a:ext cx="86273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cloning</a:t>
            </a:r>
            <a:endParaRPr lang="ar-SA" dirty="0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5" t="12536" r="14490" b="13473"/>
          <a:stretch/>
        </p:blipFill>
        <p:spPr bwMode="auto">
          <a:xfrm>
            <a:off x="7576407" y="4859489"/>
            <a:ext cx="604399" cy="4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5" t="12536" r="14490" b="13473"/>
          <a:stretch/>
        </p:blipFill>
        <p:spPr bwMode="auto">
          <a:xfrm>
            <a:off x="7789956" y="5434643"/>
            <a:ext cx="604399" cy="4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5" t="12536" r="14490" b="13473"/>
          <a:stretch/>
        </p:blipFill>
        <p:spPr bwMode="auto">
          <a:xfrm>
            <a:off x="6915298" y="4868371"/>
            <a:ext cx="604399" cy="4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5" t="12536" r="14490" b="13473"/>
          <a:stretch/>
        </p:blipFill>
        <p:spPr bwMode="auto">
          <a:xfrm>
            <a:off x="7789957" y="5868809"/>
            <a:ext cx="604399" cy="4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5" t="12536" r="14490" b="13473"/>
          <a:stretch/>
        </p:blipFill>
        <p:spPr bwMode="auto">
          <a:xfrm>
            <a:off x="6915298" y="5351713"/>
            <a:ext cx="604399" cy="4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5" t="12536" r="14490" b="13473"/>
          <a:stretch/>
        </p:blipFill>
        <p:spPr bwMode="auto">
          <a:xfrm>
            <a:off x="7039379" y="5863843"/>
            <a:ext cx="604399" cy="4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37" y="260648"/>
            <a:ext cx="13049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رابط كسهم مستقيم 5"/>
          <p:cNvCxnSpPr/>
          <p:nvPr/>
        </p:nvCxnSpPr>
        <p:spPr>
          <a:xfrm flipH="1">
            <a:off x="6420541" y="1124744"/>
            <a:ext cx="743747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ربع نص 8"/>
          <p:cNvSpPr txBox="1"/>
          <p:nvPr/>
        </p:nvSpPr>
        <p:spPr>
          <a:xfrm>
            <a:off x="5292080" y="1864246"/>
            <a:ext cx="83555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“gene A”</a:t>
            </a:r>
            <a:endParaRPr lang="ar-SA" sz="1400" b="1" dirty="0">
              <a:solidFill>
                <a:srgbClr val="00B050"/>
              </a:solidFill>
            </a:endParaRPr>
          </a:p>
        </p:txBody>
      </p:sp>
      <p:cxnSp>
        <p:nvCxnSpPr>
          <p:cNvPr id="16" name="رابط كسهم مستقيم 15"/>
          <p:cNvCxnSpPr/>
          <p:nvPr/>
        </p:nvCxnSpPr>
        <p:spPr>
          <a:xfrm flipH="1">
            <a:off x="3419872" y="1700808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>
            <a:off x="2566804" y="1680891"/>
            <a:ext cx="431369" cy="550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 flipH="1">
            <a:off x="1534270" y="4506195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156" y="5517232"/>
            <a:ext cx="2588044" cy="365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شكل بيضاوي 20"/>
          <p:cNvSpPr/>
          <p:nvPr/>
        </p:nvSpPr>
        <p:spPr>
          <a:xfrm>
            <a:off x="5292080" y="5445224"/>
            <a:ext cx="240806" cy="223277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3" name="رابط منحني 22"/>
          <p:cNvCxnSpPr>
            <a:stCxn id="21" idx="0"/>
          </p:cNvCxnSpPr>
          <p:nvPr/>
        </p:nvCxnSpPr>
        <p:spPr>
          <a:xfrm rot="5400000" flipH="1" flipV="1">
            <a:off x="5827080" y="4590971"/>
            <a:ext cx="439657" cy="1268850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مربع نص 39"/>
          <p:cNvSpPr txBox="1"/>
          <p:nvPr/>
        </p:nvSpPr>
        <p:spPr>
          <a:xfrm>
            <a:off x="3684616" y="2636912"/>
            <a:ext cx="83555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“gene A”</a:t>
            </a:r>
            <a:endParaRPr lang="ar-SA" sz="1400" b="1" dirty="0">
              <a:solidFill>
                <a:srgbClr val="00B050"/>
              </a:solidFill>
            </a:endParaRPr>
          </a:p>
        </p:txBody>
      </p:sp>
      <p:cxnSp>
        <p:nvCxnSpPr>
          <p:cNvPr id="36" name="رابط كسهم مستقيم 35"/>
          <p:cNvCxnSpPr/>
          <p:nvPr/>
        </p:nvCxnSpPr>
        <p:spPr>
          <a:xfrm>
            <a:off x="849592" y="4861717"/>
            <a:ext cx="308488" cy="40814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مربع نص 36"/>
          <p:cNvSpPr txBox="1"/>
          <p:nvPr/>
        </p:nvSpPr>
        <p:spPr>
          <a:xfrm>
            <a:off x="64800" y="4585482"/>
            <a:ext cx="1114088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 smtClean="0"/>
              <a:t>Bacterial cell</a:t>
            </a:r>
            <a:endParaRPr lang="ar-SA" sz="1400" dirty="0"/>
          </a:p>
        </p:txBody>
      </p:sp>
      <p:cxnSp>
        <p:nvCxnSpPr>
          <p:cNvPr id="44" name="رابط كسهم مستقيم 43"/>
          <p:cNvCxnSpPr/>
          <p:nvPr/>
        </p:nvCxnSpPr>
        <p:spPr>
          <a:xfrm flipV="1">
            <a:off x="814398" y="5689047"/>
            <a:ext cx="460888" cy="201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مربع نص 38"/>
          <p:cNvSpPr txBox="1"/>
          <p:nvPr/>
        </p:nvSpPr>
        <p:spPr>
          <a:xfrm>
            <a:off x="-142182" y="5890832"/>
            <a:ext cx="12498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Chromosomal </a:t>
            </a:r>
          </a:p>
          <a:p>
            <a:pPr algn="ctr"/>
            <a:r>
              <a:rPr lang="en-US" sz="1400" dirty="0" smtClean="0"/>
              <a:t>DNA</a:t>
            </a:r>
            <a:endParaRPr lang="ar-SA" sz="1400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3154361" y="5937103"/>
            <a:ext cx="326617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dirty="0" smtClean="0"/>
              <a:t>Culture plate</a:t>
            </a:r>
          </a:p>
          <a:p>
            <a:pPr algn="ctr" rtl="0"/>
            <a:r>
              <a:rPr lang="en-US" dirty="0" smtClean="0"/>
              <a:t>[media containing appropriate antibiotic ]</a:t>
            </a:r>
            <a:endParaRPr lang="ar-SA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7167172" y="1680891"/>
            <a:ext cx="13179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Animal DNA</a:t>
            </a:r>
            <a:endParaRPr lang="ar-SA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6486987" y="6273225"/>
            <a:ext cx="231358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600" dirty="0" smtClean="0"/>
              <a:t>Amplified Recombinant plasmid</a:t>
            </a:r>
            <a:endParaRPr lang="ar-SA" sz="16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2159410" y="3075157"/>
            <a:ext cx="35315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1206705" y="4244585"/>
            <a:ext cx="35315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5170411" y="4804181"/>
            <a:ext cx="35315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383444" y="3397642"/>
            <a:ext cx="227344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dirty="0" smtClean="0"/>
              <a:t>Ligation</a:t>
            </a:r>
          </a:p>
          <a:p>
            <a:pPr algn="ctr" rtl="0"/>
            <a:r>
              <a:rPr lang="en-US" dirty="0" smtClean="0"/>
              <a:t>[using ligase enzymes]</a:t>
            </a:r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984731" y="704632"/>
            <a:ext cx="105464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Using R.E</a:t>
            </a:r>
            <a:endParaRPr lang="ar-SA" dirty="0"/>
          </a:p>
        </p:txBody>
      </p:sp>
      <p:sp>
        <p:nvSpPr>
          <p:cNvPr id="12" name="مستطيل 11"/>
          <p:cNvSpPr/>
          <p:nvPr/>
        </p:nvSpPr>
        <p:spPr>
          <a:xfrm>
            <a:off x="1688451" y="434776"/>
            <a:ext cx="2162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dirty="0" smtClean="0"/>
              <a:t>Using same R.E used </a:t>
            </a:r>
          </a:p>
          <a:p>
            <a:pPr algn="l" rtl="0"/>
            <a:r>
              <a:rPr lang="en-US" dirty="0" smtClean="0"/>
              <a:t>For cutting </a:t>
            </a:r>
            <a:r>
              <a:rPr lang="en-US" dirty="0" smtClean="0">
                <a:solidFill>
                  <a:srgbClr val="00B050"/>
                </a:solidFill>
              </a:rPr>
              <a:t>gene A</a:t>
            </a:r>
            <a:endParaRPr lang="ar-SA" dirty="0">
              <a:solidFill>
                <a:srgbClr val="00B05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5955807" y="2875102"/>
            <a:ext cx="312778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1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DNA cloning using plasmid  </a:t>
            </a:r>
            <a:endParaRPr lang="ar-SA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24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Plasmid </a:t>
            </a:r>
            <a:endParaRPr lang="ar-S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>
                <a:cs typeface="+mj-cs"/>
              </a:rPr>
              <a:t>What is the plasmid ?</a:t>
            </a:r>
          </a:p>
          <a:p>
            <a:pPr algn="l"/>
            <a:r>
              <a:rPr lang="en-US" sz="2400" dirty="0" smtClean="0"/>
              <a:t>Plasmid are small, double strand , closed circular  DNA molecules , that can be isolated from </a:t>
            </a:r>
            <a:r>
              <a:rPr lang="en-US" sz="2400" u="sng" dirty="0" smtClean="0"/>
              <a:t>bacterial cells</a:t>
            </a:r>
            <a:r>
              <a:rPr lang="en-US" sz="2400" dirty="0" smtClean="0"/>
              <a:t>, they replicate independently of the bacterial chromosome</a:t>
            </a:r>
          </a:p>
          <a:p>
            <a:pPr algn="l"/>
            <a:endParaRPr lang="en-US" sz="2400" dirty="0"/>
          </a:p>
          <a:p>
            <a:pPr marL="0" indent="0" algn="l">
              <a:buNone/>
            </a:pPr>
            <a:endParaRPr lang="en-US" sz="2400" dirty="0" smtClean="0"/>
          </a:p>
        </p:txBody>
      </p:sp>
      <p:pic>
        <p:nvPicPr>
          <p:cNvPr id="4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343400"/>
            <a:ext cx="3816424" cy="178894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  <p:pic>
        <p:nvPicPr>
          <p:cNvPr id="5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568549"/>
            <a:ext cx="3351907" cy="27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46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Features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pPr algn="l"/>
            <a:r>
              <a:rPr lang="en-US" sz="3100" dirty="0">
                <a:cs typeface="+mj-cs"/>
              </a:rPr>
              <a:t>1. Found in a wild variety of bacterial species.</a:t>
            </a:r>
          </a:p>
          <a:p>
            <a:pPr algn="l"/>
            <a:endParaRPr lang="en-US" sz="3100" dirty="0">
              <a:cs typeface="+mj-cs"/>
            </a:endParaRPr>
          </a:p>
          <a:p>
            <a:pPr algn="l"/>
            <a:r>
              <a:rPr lang="en-US" sz="3100" dirty="0">
                <a:cs typeface="+mj-cs"/>
              </a:rPr>
              <a:t>2.Extra-chromosomal elements, which replicate independently of the  bacterial chromosome. </a:t>
            </a:r>
          </a:p>
          <a:p>
            <a:pPr algn="l">
              <a:buAutoNum type="arabicPeriod"/>
            </a:pPr>
            <a:endParaRPr lang="en-US" sz="3100" dirty="0">
              <a:cs typeface="+mj-cs"/>
            </a:endParaRPr>
          </a:p>
          <a:p>
            <a:pPr algn="l"/>
            <a:r>
              <a:rPr lang="en-US" sz="3100" dirty="0">
                <a:cs typeface="+mj-cs"/>
              </a:rPr>
              <a:t>3. Are not essential for the bacterium but may confer a selective advantage.</a:t>
            </a:r>
          </a:p>
          <a:p>
            <a:pPr algn="l">
              <a:buAutoNum type="arabicPeriod"/>
            </a:pPr>
            <a:endParaRPr lang="en-US" sz="3100" dirty="0">
              <a:cs typeface="+mj-cs"/>
            </a:endParaRPr>
          </a:p>
          <a:p>
            <a:pPr algn="l"/>
            <a:r>
              <a:rPr lang="en-US" sz="3100" dirty="0">
                <a:cs typeface="+mj-cs"/>
              </a:rPr>
              <a:t>4.Using the enzymes and proteins  encoded by their host for their replication and transcription.</a:t>
            </a:r>
          </a:p>
          <a:p>
            <a:pPr algn="l"/>
            <a:endParaRPr lang="en-US" sz="3100" dirty="0">
              <a:cs typeface="+mj-cs"/>
            </a:endParaRPr>
          </a:p>
          <a:p>
            <a:pPr algn="l"/>
            <a:r>
              <a:rPr lang="en-US" sz="3100" dirty="0">
                <a:cs typeface="+mj-cs"/>
              </a:rPr>
              <a:t>5. Are inherited.</a:t>
            </a:r>
          </a:p>
          <a:p>
            <a:pPr algn="l"/>
            <a:endParaRPr lang="en-US" sz="3100" dirty="0">
              <a:cs typeface="+mj-cs"/>
            </a:endParaRPr>
          </a:p>
          <a:p>
            <a:pPr algn="l"/>
            <a:r>
              <a:rPr lang="en-US" sz="3100" dirty="0">
                <a:cs typeface="+mj-cs"/>
              </a:rPr>
              <a:t>6. Used  in many applications e.g. Drugs production. </a:t>
            </a:r>
          </a:p>
          <a:p>
            <a:pPr algn="l"/>
            <a:endParaRPr lang="ar-SA" sz="31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894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altLang="ar-SA" b="1" dirty="0">
                <a:solidFill>
                  <a:schemeClr val="tx2"/>
                </a:solidFill>
              </a:rPr>
              <a:t>Types of Bacterial Plasmids</a:t>
            </a:r>
            <a:r>
              <a:rPr lang="en-US" altLang="ar-SA" b="1" dirty="0">
                <a:solidFill>
                  <a:schemeClr val="tx2"/>
                </a:solidFill>
              </a:rPr>
              <a:t/>
            </a:r>
            <a:br>
              <a:rPr lang="en-US" altLang="ar-SA" b="1" dirty="0">
                <a:solidFill>
                  <a:schemeClr val="tx2"/>
                </a:solidFill>
              </a:rPr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There are three general classes for plasmids which can be advantageous for host cell: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A- Virulence plasmids encoding toxin </a:t>
            </a:r>
            <a:r>
              <a:rPr lang="en-US" dirty="0" smtClean="0"/>
              <a:t>genes.(</a:t>
            </a:r>
            <a:r>
              <a:rPr lang="ar-SA" altLang="ar-SA" b="1" dirty="0">
                <a:solidFill>
                  <a:srgbClr val="FF0000"/>
                </a:solidFill>
              </a:rPr>
              <a:t>turn the bacterium into a </a:t>
            </a:r>
            <a:r>
              <a:rPr lang="ar-SA" altLang="ar-SA" b="1" dirty="0">
                <a:solidFill>
                  <a:srgbClr val="FF0000"/>
                </a:solidFill>
                <a:hlinkClick r:id="rId2" tooltip="Pathogen"/>
              </a:rPr>
              <a:t>pathogen</a:t>
            </a:r>
            <a:r>
              <a:rPr lang="ar-SA" altLang="ar-SA" b="1" dirty="0" smtClean="0">
                <a:solidFill>
                  <a:schemeClr val="tx2"/>
                </a:solidFill>
              </a:rPr>
              <a:t>.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B- Drug-resistance plasmids that confer resistance to antibiotics</a:t>
            </a:r>
            <a:r>
              <a:rPr lang="en-US" dirty="0" smtClean="0"/>
              <a:t>.(</a:t>
            </a:r>
            <a:r>
              <a:rPr lang="ar-SA" altLang="ar-SA" b="1" dirty="0">
                <a:solidFill>
                  <a:srgbClr val="FF0000"/>
                </a:solidFill>
              </a:rPr>
              <a:t>containing antibiotic </a:t>
            </a:r>
            <a:r>
              <a:rPr lang="ar-SA" altLang="ar-SA" b="1" dirty="0" smtClean="0">
                <a:solidFill>
                  <a:srgbClr val="FF0000"/>
                </a:solidFill>
              </a:rPr>
              <a:t>or drug </a:t>
            </a:r>
            <a:r>
              <a:rPr lang="ar-SA" altLang="ar-SA" b="1" dirty="0">
                <a:solidFill>
                  <a:srgbClr val="FF0000"/>
                </a:solidFill>
              </a:rPr>
              <a:t>resistant </a:t>
            </a:r>
            <a:r>
              <a:rPr lang="ar-SA" altLang="ar-SA" b="1" dirty="0" smtClean="0">
                <a:solidFill>
                  <a:srgbClr val="FF0000"/>
                </a:solidFill>
              </a:rPr>
              <a:t>gene</a:t>
            </a:r>
            <a:endParaRPr lang="en-US" dirty="0">
              <a:solidFill>
                <a:srgbClr val="FF0000"/>
              </a:solidFill>
            </a:endParaRPr>
          </a:p>
          <a:p>
            <a:pPr algn="l"/>
            <a:endParaRPr lang="en-US" dirty="0"/>
          </a:p>
          <a:p>
            <a:pPr algn="l"/>
            <a:r>
              <a:rPr lang="en-US" dirty="0"/>
              <a:t>C-Plasmids encode gene required for bacterial conjugation.</a:t>
            </a:r>
          </a:p>
          <a:p>
            <a:endParaRPr lang="ar-SA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5152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of plasmid </a:t>
            </a:r>
            <a:r>
              <a:rPr lang="en-US" dirty="0"/>
              <a:t>applications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20000"/>
              </a:lnSpc>
              <a:buNone/>
            </a:pPr>
            <a:r>
              <a:rPr lang="ar-SA" altLang="ar-SA" sz="2800" dirty="0">
                <a:cs typeface="+mj-cs"/>
              </a:rPr>
              <a:t>Plasmids serve as important tools in genetics and biochemistry labs, where they are commonly used </a:t>
            </a:r>
            <a:r>
              <a:rPr lang="ar-SA" altLang="ar-SA" sz="2800" dirty="0" smtClean="0">
                <a:cs typeface="+mj-cs"/>
              </a:rPr>
              <a:t>to</a:t>
            </a:r>
          </a:p>
          <a:p>
            <a:pPr algn="l">
              <a:lnSpc>
                <a:spcPct val="120000"/>
              </a:lnSpc>
              <a:buNone/>
            </a:pPr>
            <a:r>
              <a:rPr lang="ar-SA" altLang="ar-SA" sz="2800" dirty="0" smtClean="0">
                <a:cs typeface="+mj-cs"/>
              </a:rPr>
              <a:t> </a:t>
            </a:r>
            <a:r>
              <a:rPr lang="en-US" altLang="ar-SA" sz="2800" dirty="0" smtClean="0">
                <a:cs typeface="+mj-cs"/>
              </a:rPr>
              <a:t>1 </a:t>
            </a:r>
            <a:r>
              <a:rPr lang="ar-SA" altLang="ar-SA" sz="2800" dirty="0" smtClean="0">
                <a:cs typeface="+mj-cs"/>
              </a:rPr>
              <a:t>multiply </a:t>
            </a:r>
            <a:r>
              <a:rPr lang="ar-SA" altLang="ar-SA" sz="2800" dirty="0">
                <a:cs typeface="+mj-cs"/>
              </a:rPr>
              <a:t>or </a:t>
            </a:r>
            <a:r>
              <a:rPr lang="ar-SA" altLang="ar-SA" sz="2800" i="1" dirty="0">
                <a:cs typeface="+mj-cs"/>
                <a:hlinkClick r:id="rId2" tooltip="Protein expression"/>
              </a:rPr>
              <a:t>express</a:t>
            </a:r>
            <a:r>
              <a:rPr lang="ar-SA" altLang="ar-SA" sz="2800" dirty="0">
                <a:cs typeface="+mj-cs"/>
              </a:rPr>
              <a:t> particular genes. </a:t>
            </a:r>
          </a:p>
          <a:p>
            <a:pPr algn="l">
              <a:lnSpc>
                <a:spcPct val="120000"/>
              </a:lnSpc>
              <a:buNone/>
            </a:pPr>
            <a:r>
              <a:rPr lang="en-US" sz="2800" dirty="0" smtClean="0">
                <a:cs typeface="+mj-cs"/>
              </a:rPr>
              <a:t> 2 Gene therapy.</a:t>
            </a:r>
          </a:p>
          <a:p>
            <a:pPr algn="l">
              <a:lnSpc>
                <a:spcPct val="120000"/>
              </a:lnSpc>
              <a:buNone/>
            </a:pPr>
            <a:r>
              <a:rPr lang="en-US" sz="2800" dirty="0" smtClean="0">
                <a:cs typeface="+mj-cs"/>
              </a:rPr>
              <a:t> 3 Molecular </a:t>
            </a:r>
            <a:r>
              <a:rPr lang="en-US" sz="2800" dirty="0">
                <a:cs typeface="+mj-cs"/>
              </a:rPr>
              <a:t>cloning. </a:t>
            </a:r>
            <a:endParaRPr lang="ar-SA" altLang="ar-SA" sz="2800" dirty="0">
              <a:cs typeface="+mj-cs"/>
            </a:endParaRPr>
          </a:p>
          <a:p>
            <a:pPr algn="l">
              <a:lnSpc>
                <a:spcPct val="120000"/>
              </a:lnSpc>
              <a:buNone/>
            </a:pPr>
            <a:endParaRPr lang="ar-SA" altLang="ar-SA" sz="2800" dirty="0">
              <a:cs typeface="+mj-cs"/>
            </a:endParaRPr>
          </a:p>
          <a:p>
            <a:pPr algn="l">
              <a:lnSpc>
                <a:spcPct val="120000"/>
              </a:lnSpc>
              <a:buNone/>
            </a:pPr>
            <a:r>
              <a:rPr lang="ar-SA" altLang="ar-SA" sz="2800" dirty="0">
                <a:cs typeface="+mj-cs"/>
              </a:rPr>
              <a:t>Plasmids used in </a:t>
            </a:r>
            <a:r>
              <a:rPr lang="ar-SA" altLang="ar-SA" sz="2800" dirty="0">
                <a:solidFill>
                  <a:srgbClr val="FF33CC"/>
                </a:solidFill>
                <a:cs typeface="+mj-cs"/>
              </a:rPr>
              <a:t>genetic engineering</a:t>
            </a:r>
            <a:r>
              <a:rPr lang="ar-SA" altLang="ar-SA" sz="2800" dirty="0">
                <a:cs typeface="+mj-cs"/>
              </a:rPr>
              <a:t> are called </a:t>
            </a:r>
            <a:r>
              <a:rPr lang="ar-SA" altLang="ar-SA" sz="2800" dirty="0">
                <a:cs typeface="+mj-cs"/>
                <a:hlinkClick r:id="rId3" tooltip="Vector (biology)"/>
              </a:rPr>
              <a:t>vectors</a:t>
            </a:r>
            <a:r>
              <a:rPr lang="ar-SA" altLang="ar-SA" b="1" dirty="0"/>
              <a:t>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4721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Vector Element </a:t>
            </a: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2" descr="C:\Users\Areej\Desktop\Plasmid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315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52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609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cs typeface="+mn-cs"/>
              </a:rPr>
              <a:t/>
            </a:r>
            <a:br>
              <a:rPr lang="en-US" sz="3200" dirty="0" smtClean="0">
                <a:cs typeface="+mn-cs"/>
              </a:rPr>
            </a:br>
            <a:r>
              <a:rPr lang="en-US" sz="3200" dirty="0" smtClean="0">
                <a:cs typeface="+mn-cs"/>
              </a:rPr>
              <a:t>Vector </a:t>
            </a:r>
            <a:r>
              <a:rPr lang="en-US" sz="3200" dirty="0">
                <a:cs typeface="+mn-cs"/>
              </a:rPr>
              <a:t>Element </a:t>
            </a:r>
            <a:r>
              <a:rPr lang="ar-SA" sz="3200" dirty="0">
                <a:cs typeface="+mn-cs"/>
              </a:rPr>
              <a:t/>
            </a:r>
            <a:br>
              <a:rPr lang="ar-SA" sz="3200" dirty="0">
                <a:cs typeface="+mn-cs"/>
              </a:rPr>
            </a:br>
            <a:endParaRPr lang="ar-SA" sz="3200" dirty="0"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7400" y="6629400"/>
            <a:ext cx="4040188" cy="639762"/>
          </a:xfrm>
        </p:spPr>
        <p:txBody>
          <a:bodyPr/>
          <a:lstStyle/>
          <a:p>
            <a:endParaRPr lang="ar-SA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0153010"/>
              </p:ext>
            </p:extLst>
          </p:nvPr>
        </p:nvGraphicFramePr>
        <p:xfrm>
          <a:off x="457200" y="762001"/>
          <a:ext cx="5105400" cy="600456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91340"/>
                <a:gridCol w="1514060"/>
              </a:tblGrid>
              <a:tr h="457201">
                <a:tc>
                  <a:txBody>
                    <a:bodyPr/>
                    <a:lstStyle/>
                    <a:p>
                      <a:pPr algn="l"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Vector Element </a:t>
                      </a:r>
                      <a:endParaRPr lang="ar-SA" sz="14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DNA sequence which allows initiation of replication within a plasmid by recruiting transcriptional machinery proteins 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Origin of Replication (ORI)</a:t>
                      </a:r>
                      <a:endParaRPr lang="ar-SA" sz="14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Allows for selection of plasmid-containing bacteria. 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Antibiotic Resistance Gene</a:t>
                      </a:r>
                      <a:endParaRPr lang="ar-SA" sz="1400" dirty="0"/>
                    </a:p>
                  </a:txBody>
                  <a:tcPr/>
                </a:tc>
              </a:tr>
              <a:tr h="428767"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Short segment of DNA which contains several restriction sites allowing for the easy insertion of DNA. In expression plasmids, the MCS is often downstream from a promoter.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Multiple Cloning Site (MCS) </a:t>
                      </a:r>
                      <a:endParaRPr lang="ar-SA" sz="1400" dirty="0"/>
                    </a:p>
                  </a:txBody>
                  <a:tcPr/>
                </a:tc>
              </a:tr>
              <a:tr h="422893"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Gene, promoter or other DNA fragment cloned into the MCS for further study.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Insert </a:t>
                      </a:r>
                      <a:endParaRPr lang="ar-SA" sz="1400" dirty="0"/>
                    </a:p>
                  </a:txBody>
                  <a:tcPr/>
                </a:tc>
              </a:tr>
              <a:tr h="422893"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Drives transcription of the target gene. Vital component for expression vectors: determines which cell types the gene is expressed in and amount of recombinant protein obtained. 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Promoter Region </a:t>
                      </a:r>
                      <a:endParaRPr lang="ar-SA" sz="1400" dirty="0"/>
                    </a:p>
                  </a:txBody>
                  <a:tcPr/>
                </a:tc>
              </a:tr>
              <a:tr h="422893"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The antibiotic resistance gene allows for selection in bacteria. However, many plasmids also have selectable markers for use in other cell types. 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Selectable Marker</a:t>
                      </a:r>
                      <a:endParaRPr lang="ar-SA" sz="1400" dirty="0"/>
                    </a:p>
                  </a:txBody>
                  <a:tcPr/>
                </a:tc>
              </a:tr>
              <a:tr h="422893"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A short single-stranded DNA sequence used as an initiation point for PCR amplification or sequencing. Primers can be exploited for sequence verification of plasmids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Primer Binding Site </a:t>
                      </a:r>
                      <a:endParaRPr lang="ar-SA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7400" y="6629400"/>
            <a:ext cx="4041775" cy="639762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7" name="Picture 2" descr="C:\Users\Areej\Desktop\PlasmidMap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295400"/>
            <a:ext cx="3352800" cy="412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6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Plasmid Copy Number</a:t>
            </a:r>
            <a:endParaRPr lang="en-CA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62000" y="1779687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It is one of the most critical factors affecting the yield of plasmid from a given system.</a:t>
            </a:r>
          </a:p>
          <a:p>
            <a:endParaRPr lang="en-C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It is determined primarily by the </a:t>
            </a:r>
            <a:r>
              <a:rPr lang="en-CA" sz="2400" dirty="0" err="1" smtClean="0">
                <a:latin typeface="Times New Roman" pitchFamily="18" charset="0"/>
                <a:cs typeface="Times New Roman" pitchFamily="18" charset="0"/>
              </a:rPr>
              <a:t>replicon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C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400" dirty="0" err="1" smtClean="0">
                <a:latin typeface="Times New Roman" pitchFamily="18" charset="0"/>
                <a:cs typeface="Times New Roman" pitchFamily="18" charset="0"/>
              </a:rPr>
              <a:t>Replicon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 is the region of DNA surrounding and including the origin of replication in the plasmid. </a:t>
            </a:r>
          </a:p>
          <a:p>
            <a:endParaRPr lang="en-C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Usually low copy number yield is ~25 copies of the plasmid per bacterial cell.</a:t>
            </a:r>
          </a:p>
          <a:p>
            <a:endParaRPr lang="en-C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High copy number plasmid yield is approximately 200–700 plasmid copies per cell.</a:t>
            </a:r>
            <a:endParaRPr lang="en-C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AutoShape 2" descr="Image result for plasmid copy numb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076" name="AutoShape 4" descr="Image result for plasmid copy numb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9185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Three general steps involved in plasmid purification</a:t>
            </a:r>
            <a:br>
              <a:rPr lang="en-US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 smtClean="0"/>
              <a:t>Many methods have been developed to purify</a:t>
            </a:r>
          </a:p>
          <a:p>
            <a:pPr marL="0" indent="0" algn="l">
              <a:buNone/>
            </a:pPr>
            <a:r>
              <a:rPr lang="en-US" sz="2800" dirty="0" smtClean="0"/>
              <a:t>Plasmids from bacteria . This methods generally involve three steps :</a:t>
            </a:r>
          </a:p>
          <a:p>
            <a:pPr marL="0" indent="0" algn="l">
              <a:buNone/>
            </a:pPr>
            <a:r>
              <a:rPr lang="en-US" sz="2800" dirty="0" smtClean="0"/>
              <a:t>1-Growth of the bacterial culture </a:t>
            </a:r>
          </a:p>
          <a:p>
            <a:pPr marL="0" indent="0" algn="l">
              <a:buNone/>
            </a:pPr>
            <a:r>
              <a:rPr lang="en-US" sz="2800" dirty="0" smtClean="0"/>
              <a:t>2-Harvesting and lysis of bacteria </a:t>
            </a:r>
            <a:endParaRPr lang="en-US" sz="2800" dirty="0" smtClean="0"/>
          </a:p>
          <a:p>
            <a:pPr marL="0" indent="0" algn="l" rtl="0"/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 either detergents, alkali, organic solvents, or heat. </a:t>
            </a:r>
          </a:p>
          <a:p>
            <a:pPr marL="0" indent="0" algn="l" rtl="0"/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choice among these methods depends on:</a:t>
            </a:r>
          </a:p>
          <a:p>
            <a:pPr marL="0" indent="0" algn="l" rtl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Plasmid size.</a:t>
            </a:r>
          </a:p>
          <a:p>
            <a:pPr marL="0" indent="0" algn="l" rtl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Bacterial strain.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subsequent technique used to purify the plasmid DNA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marL="0" indent="0" algn="l">
              <a:buNone/>
            </a:pPr>
            <a:r>
              <a:rPr lang="en-US" sz="2800" dirty="0" smtClean="0"/>
              <a:t>3-Purification of plasmid DNA</a:t>
            </a:r>
            <a:r>
              <a:rPr lang="en-US" dirty="0" smtClean="0"/>
              <a:t> </a:t>
            </a:r>
          </a:p>
          <a:p>
            <a:pPr marL="0" indent="0" algn="l">
              <a:buNone/>
            </a:pPr>
            <a:r>
              <a:rPr lang="en-US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4706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839</Words>
  <Application>Microsoft Office PowerPoint</Application>
  <PresentationFormat>On-screen Show (4:3)</PresentationFormat>
  <Paragraphs>123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Plasmid purification lab </vt:lpstr>
      <vt:lpstr>Plasmid </vt:lpstr>
      <vt:lpstr>Features</vt:lpstr>
      <vt:lpstr>Types of Bacterial Plasmids </vt:lpstr>
      <vt:lpstr>Some of plasmid applications</vt:lpstr>
      <vt:lpstr> Vector Element  </vt:lpstr>
      <vt:lpstr> Vector Element  </vt:lpstr>
      <vt:lpstr>Plasmid Copy Number</vt:lpstr>
      <vt:lpstr>Three general steps involved in plasmid purification </vt:lpstr>
      <vt:lpstr>Growth of the bacterial culture </vt:lpstr>
      <vt:lpstr>PowerPoint Presentation</vt:lpstr>
      <vt:lpstr>Outline of the Plasmid Isolation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Plasmid </dc:title>
  <dc:creator>Areej Alzahrani</dc:creator>
  <cp:lastModifiedBy>Areej Alzahrani</cp:lastModifiedBy>
  <cp:revision>25</cp:revision>
  <dcterms:created xsi:type="dcterms:W3CDTF">2006-08-16T00:00:00Z</dcterms:created>
  <dcterms:modified xsi:type="dcterms:W3CDTF">2015-09-09T07:43:29Z</dcterms:modified>
</cp:coreProperties>
</file>