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  <p:sldMasterId id="2147483667" r:id="rId3"/>
  </p:sldMasterIdLst>
  <p:notesMasterIdLst>
    <p:notesMasterId r:id="rId11"/>
  </p:notesMasterIdLst>
  <p:handoutMasterIdLst>
    <p:handoutMasterId r:id="rId12"/>
  </p:handoutMasterIdLst>
  <p:sldIdLst>
    <p:sldId id="256" r:id="rId4"/>
    <p:sldId id="297" r:id="rId5"/>
    <p:sldId id="298" r:id="rId6"/>
    <p:sldId id="299" r:id="rId7"/>
    <p:sldId id="296" r:id="rId8"/>
    <p:sldId id="300" r:id="rId9"/>
    <p:sldId id="29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868"/>
    <a:srgbClr val="FDFD80"/>
    <a:srgbClr val="4EA1CD"/>
    <a:srgbClr val="E384E6"/>
    <a:srgbClr val="FF7EF9"/>
    <a:srgbClr val="FEB9CB"/>
    <a:srgbClr val="D8402F"/>
    <a:srgbClr val="FF0000"/>
    <a:srgbClr val="800080"/>
    <a:srgbClr val="FF64A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F5B2475-C24E-4467-A49E-35B8C0816DBB}">
  <a:tblStyle styleId="{6F5B2475-C24E-4467-A49E-35B8C0816DBB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63D6B8B-31AA-4408-9E6D-23E635653D5B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3" autoAdjust="0"/>
  </p:normalViewPr>
  <p:slideViewPr>
    <p:cSldViewPr snapToGrid="0" snapToObjects="1">
      <p:cViewPr>
        <p:scale>
          <a:sx n="94" d="100"/>
          <a:sy n="94" d="100"/>
        </p:scale>
        <p:origin x="-474" y="-8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DA2EE-516D-5C49-B760-6B0FD7BF9E3D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4D0BC-BB6B-B840-83EA-C73D06A519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86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48601856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9169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xmlns="" val="4242445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1891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xmlns="" val="424244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xmlns="" val="4242445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aseline="0" dirty="0">
                <a:sym typeface="Wingdings"/>
              </a:rPr>
              <a:t>s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xmlns="" val="1856016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3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فارغ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محتوى ذو تسمية توضيحية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04801" y="4121658"/>
            <a:ext cx="7772400" cy="44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04797" y="45720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304800" y="285750"/>
            <a:ext cx="7772400" cy="37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0" algn="r" rtl="1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indent="-17780" algn="r" rtl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8" indent="-27938" algn="r" rtl="1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indent="-48260" algn="r" rtl="1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indent="-55880" algn="r" rtl="1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indent="-10160" algn="r" rtl="1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5239" algn="r" rtl="1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7620" algn="r" rtl="1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2700" algn="r" rtl="1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صورة مع تسمية توضيحية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01752" y="4121458"/>
            <a:ext cx="7772400" cy="44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41148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01752" y="4572001"/>
            <a:ext cx="7772400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عنوان ونص عمودي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2" y="205978"/>
            <a:ext cx="76199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1">
              <a:spcBef>
                <a:spcPts val="0"/>
              </a:spcBef>
              <a:buClr>
                <a:schemeClr val="dk2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2466900" y="-809549"/>
            <a:ext cx="3600599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0" algn="r" rtl="1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indent="-17780" algn="r" rtl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8" indent="-27938" algn="r" rtl="1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indent="-48260" algn="r" rtl="1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indent="-55880" algn="r" rtl="1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indent="-10160" algn="r" rtl="1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5239" algn="r" rtl="1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7620" algn="r" rtl="1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2700" algn="r" rtl="1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عنوان ونص عموديان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 rot="5400000">
            <a:off x="5311350" y="1524028"/>
            <a:ext cx="43887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1">
              <a:spcBef>
                <a:spcPts val="0"/>
              </a:spcBef>
              <a:buClr>
                <a:schemeClr val="dk2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0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0" algn="r" rtl="1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indent="-17780" algn="r" rtl="1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8" indent="-27938" algn="r" rtl="1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indent="-48260" algn="r" rtl="1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indent="-55880" algn="r" rtl="1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indent="-10160" algn="r" rtl="1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5239" algn="r" rtl="1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7620" algn="r" rtl="1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2700" algn="r" rtl="1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7482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22314" y="4114800"/>
            <a:ext cx="7659600" cy="87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722314" y="2889647"/>
            <a:ext cx="6135600" cy="122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25084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152143"/>
            <a:ext cx="3657600" cy="34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419600" y="1152143"/>
            <a:ext cx="3657600" cy="34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7861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36576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36576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4419600" y="1151334"/>
            <a:ext cx="36576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>
          <a:xfrm>
            <a:off x="4419600" y="1631156"/>
            <a:ext cx="36576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2142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312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09935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04801" y="4121657"/>
            <a:ext cx="7772400" cy="44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04800" y="45720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304800" y="285750"/>
            <a:ext cx="7772400" cy="370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40487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01752" y="4121458"/>
            <a:ext cx="7772400" cy="44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41148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01752" y="4572000"/>
            <a:ext cx="7772400" cy="45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601201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2466900" y="-809550"/>
            <a:ext cx="3600599" cy="76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34825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 rot="5400000">
            <a:off x="5311349" y="1524028"/>
            <a:ext cx="43887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9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210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2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شريحة عنوان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1428751"/>
            <a:ext cx="7543800" cy="19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685802" y="3429001"/>
            <a:ext cx="6461699" cy="8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2pPr>
            <a:lvl3pPr marL="914400" marR="0" indent="0" algn="ct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lvl3pPr>
            <a:lvl4pPr marL="1371600" marR="0" indent="0" algn="ct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lvl4pPr>
            <a:lvl5pPr marL="1828800" marR="0" indent="0" algn="ct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Font typeface="Arial"/>
              <a:buNone/>
              <a:defRPr/>
            </a:lvl5pPr>
            <a:lvl6pPr marL="2286000" marR="0" indent="0" algn="ct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7pPr>
            <a:lvl8pPr marL="3200400" marR="0" indent="0" algn="ct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/>
            </a:lvl8pPr>
            <a:lvl9pPr marL="3657600" marR="0" indent="0" algn="ct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محتويين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2" y="205978"/>
            <a:ext cx="76199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1">
              <a:spcBef>
                <a:spcPts val="0"/>
              </a:spcBef>
              <a:buClr>
                <a:schemeClr val="dk2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152144"/>
            <a:ext cx="3657600" cy="34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4419600" y="1152144"/>
            <a:ext cx="3657600" cy="344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مقارنة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2" y="205978"/>
            <a:ext cx="76199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36576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1631155"/>
            <a:ext cx="36576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419600" y="1151334"/>
            <a:ext cx="3657600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419600" y="1631155"/>
            <a:ext cx="36576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pPr>
                <a:spcBef>
                  <a:spcPts val="0"/>
                </a:spcBef>
                <a:buNone/>
              </a:pPr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2" y="205978"/>
            <a:ext cx="76199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2" y="1200150"/>
            <a:ext cx="76199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0" algn="r" rtl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1pPr>
            <a:lvl2pPr marL="640080" marR="0" indent="-1778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marL="1005838" marR="0" indent="-27938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lvl3pPr>
            <a:lvl4pPr marL="1280160" marR="0" indent="-48260" algn="r" rtl="1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•"/>
              <a:defRPr/>
            </a:lvl4pPr>
            <a:lvl5pPr marL="1554480" marR="0" indent="-5588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Font typeface="Arial"/>
              <a:buChar char="•"/>
              <a:defRPr/>
            </a:lvl5pPr>
            <a:lvl6pPr marL="1737360" marR="0" indent="-1016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•"/>
              <a:defRPr/>
            </a:lvl6pPr>
            <a:lvl7pPr marL="1920240" marR="0" indent="-15239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7pPr>
            <a:lvl8pPr marL="2103120" marR="0" indent="-762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Font typeface="Arial"/>
              <a:buChar char="•"/>
              <a:defRPr/>
            </a:lvl8pPr>
            <a:lvl9pPr marL="2286000" marR="0" indent="-12700" algn="r" rtl="1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458202" y="1"/>
            <a:ext cx="685799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8458202" y="4114801"/>
            <a:ext cx="685799" cy="514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" name="Shape 34"/>
          <p:cNvSpPr>
            <a:spLocks noGrp="1"/>
          </p:cNvSpPr>
          <p:nvPr>
            <p:ph type="sldNum" idx="12"/>
          </p:nvPr>
        </p:nvSpPr>
        <p:spPr>
          <a:xfrm>
            <a:off x="8531790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1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2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4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5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7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marL="0" lvl="8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 rot="-5400000">
            <a:off x="7856120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7619999" cy="8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Cambr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6199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8890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marR="0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1005839" marR="0" indent="-11683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marR="0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marR="0" indent="-144780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marR="0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920240" marR="0" indent="-10413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03120" marR="0" indent="-9652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286000" marR="0" indent="-101600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8458200" y="0"/>
            <a:ext cx="685799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/>
          <p:nvPr/>
        </p:nvSpPr>
        <p:spPr>
          <a:xfrm>
            <a:off x="8458200" y="4114800"/>
            <a:ext cx="685799" cy="514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"/>
          <p:cNvSpPr>
            <a:spLocks noGrp="1"/>
          </p:cNvSpPr>
          <p:nvPr>
            <p:ph type="sldNum" idx="12"/>
          </p:nvPr>
        </p:nvSpPr>
        <p:spPr>
          <a:xfrm>
            <a:off x="8531788" y="4236720"/>
            <a:ext cx="548699" cy="2973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n-GB"/>
              <a:pPr>
                <a:buSzPct val="25000"/>
              </a:pPr>
              <a:t>‹#›</a:t>
            </a:fld>
            <a:endParaRPr lang="en-GB"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 rot="-5400000">
            <a:off x="7882821" y="2990910"/>
            <a:ext cx="1775399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 rot="-5400000">
            <a:off x="7856121" y="1188749"/>
            <a:ext cx="1828800" cy="36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3949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"/>
          <p:cNvSpPr txBox="1"/>
          <p:nvPr/>
        </p:nvSpPr>
        <p:spPr>
          <a:xfrm rot="16200000">
            <a:off x="6998870" y="1889449"/>
            <a:ext cx="3744600" cy="65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GB" sz="1100" dirty="0">
                <a:solidFill>
                  <a:schemeClr val="lt1"/>
                </a:solidFill>
                <a:latin typeface="Century Gothic"/>
                <a:ea typeface="Quicksand"/>
                <a:cs typeface="Century Gothic"/>
                <a:sym typeface="Quicksand"/>
              </a:rPr>
              <a:t>PBL , case 2  .    Ecchymosis , patechiae , purpura </a:t>
            </a:r>
            <a:endParaRPr lang="en-GB" sz="1100" b="0" i="0" u="none" strike="noStrike" cap="none" baseline="0" dirty="0">
              <a:solidFill>
                <a:schemeClr val="lt1"/>
              </a:solidFill>
              <a:latin typeface="Century Gothic"/>
              <a:ea typeface="Quicksand"/>
              <a:cs typeface="Century Gothic"/>
              <a:sym typeface="Quicksand"/>
            </a:endParaRPr>
          </a:p>
        </p:txBody>
      </p:sp>
      <p:pic>
        <p:nvPicPr>
          <p:cNvPr id="3" name="Picture 2" descr="-kHQg_k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656" t="36597" r="9466" b="8186"/>
          <a:stretch/>
        </p:blipFill>
        <p:spPr>
          <a:xfrm>
            <a:off x="13512" y="13508"/>
            <a:ext cx="3478498" cy="2435051"/>
          </a:xfrm>
          <a:prstGeom prst="rect">
            <a:avLst/>
          </a:prstGeom>
        </p:spPr>
      </p:pic>
      <p:sp>
        <p:nvSpPr>
          <p:cNvPr id="12" name="Shape 109"/>
          <p:cNvSpPr txBox="1"/>
          <p:nvPr/>
        </p:nvSpPr>
        <p:spPr>
          <a:xfrm>
            <a:off x="172623" y="2354329"/>
            <a:ext cx="8001000" cy="14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Century Gothic"/>
                <a:cs typeface="Century Gothic"/>
              </a:rPr>
              <a:t>Abdulrahman M. Barri</a:t>
            </a:r>
          </a:p>
          <a:p>
            <a:pPr algn="ctr"/>
            <a:r>
              <a:rPr lang="en-US" sz="4000" b="1" dirty="0">
                <a:solidFill>
                  <a:schemeClr val="bg2"/>
                </a:solidFill>
                <a:latin typeface="Century Gothic"/>
                <a:cs typeface="Century Gothic"/>
              </a:rPr>
              <a:t>Pbl</a:t>
            </a:r>
          </a:p>
          <a:p>
            <a:pPr algn="ctr"/>
            <a:r>
              <a:rPr lang="en-US" sz="4000" b="1" dirty="0">
                <a:solidFill>
                  <a:schemeClr val="bg2"/>
                </a:solidFill>
                <a:latin typeface="Century Gothic"/>
                <a:cs typeface="Century Gothic"/>
              </a:rPr>
              <a:t>Ecchymosis</a:t>
            </a:r>
          </a:p>
          <a:p>
            <a:pPr algn="ctr"/>
            <a:r>
              <a:rPr lang="en-US" sz="4000" b="1" dirty="0">
                <a:solidFill>
                  <a:schemeClr val="bg2"/>
                </a:solidFill>
                <a:latin typeface="Century Gothic"/>
                <a:cs typeface="Century Gothic"/>
              </a:rPr>
              <a:t>434104003@student.ksu.edu.sa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GB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7553738" y="2549420"/>
            <a:ext cx="2446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Century Gothic"/>
                <a:cs typeface="Century Gothic"/>
              </a:rPr>
              <a:t>Mind Map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75920" y="1258431"/>
            <a:ext cx="7691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black – blue Skin discoloration most obvius in the palatal area of the mouth. </a:t>
            </a:r>
          </a:p>
          <a:p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 petechiae, an ecchymoses, or a purpura. have various etiologies. All three of them may present on the same person</a:t>
            </a:r>
          </a:p>
        </p:txBody>
      </p:sp>
    </p:spTree>
    <p:extLst>
      <p:ext uri="{BB962C8B-B14F-4D97-AF65-F5344CB8AC3E}">
        <p14:creationId xmlns:p14="http://schemas.microsoft.com/office/powerpoint/2010/main" xmlns="" val="84111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19999" cy="857099"/>
          </a:xfrm>
        </p:spPr>
        <p:txBody>
          <a:bodyPr/>
          <a:lstStyle/>
          <a:p>
            <a:endParaRPr lang="en-US" sz="2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GB" dirty="0"/>
              <a:t>2</a:t>
            </a:r>
          </a:p>
        </p:txBody>
      </p:sp>
      <p:grpSp>
        <p:nvGrpSpPr>
          <p:cNvPr id="11" name="مجموعة 10"/>
          <p:cNvGrpSpPr/>
          <p:nvPr/>
        </p:nvGrpSpPr>
        <p:grpSpPr>
          <a:xfrm>
            <a:off x="457200" y="2287251"/>
            <a:ext cx="7620000" cy="2246769"/>
            <a:chOff x="457199" y="1448366"/>
            <a:chExt cx="7620000" cy="2246769"/>
          </a:xfrm>
        </p:grpSpPr>
        <p:sp>
          <p:nvSpPr>
            <p:cNvPr id="7" name="مستطيل 6"/>
            <p:cNvSpPr/>
            <p:nvPr/>
          </p:nvSpPr>
          <p:spPr>
            <a:xfrm>
              <a:off x="457199" y="1448366"/>
              <a:ext cx="7619999" cy="2246769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b="1" dirty="0">
                  <a:ln/>
                  <a:solidFill>
                    <a:srgbClr val="FF0000"/>
                  </a:solidFill>
                </a:rPr>
                <a:t>Petechiae</a:t>
              </a:r>
              <a:r>
                <a:rPr lang="en-US" b="1" dirty="0">
                  <a:ln/>
                  <a:solidFill>
                    <a:sysClr val="windowText" lastClr="000000"/>
                  </a:solidFill>
                </a:rPr>
                <a:t> are small, usually rounded red or purple spots that are approximately 1-2 mm in size.</a:t>
              </a:r>
            </a:p>
            <a:p>
              <a:endParaRPr lang="en-US" b="1" dirty="0">
                <a:ln/>
                <a:solidFill>
                  <a:sysClr val="windowText" lastClr="000000"/>
                </a:solidFill>
              </a:endParaRPr>
            </a:p>
            <a:p>
              <a:r>
                <a:rPr lang="en-US" b="1" dirty="0">
                  <a:ln/>
                  <a:solidFill>
                    <a:srgbClr val="FF0000"/>
                  </a:solidFill>
                </a:rPr>
                <a:t>Pupura</a:t>
              </a:r>
              <a:r>
                <a:rPr lang="en-US" b="1" dirty="0">
                  <a:ln/>
                  <a:solidFill>
                    <a:sysClr val="windowText" lastClr="000000"/>
                  </a:solidFill>
                </a:rPr>
                <a:t> are larger than the petechiae, but less than 1 cm in size. The shape depends upon the location of the tissue, and the amount/disbursement of the pooled blood.</a:t>
              </a:r>
            </a:p>
            <a:p>
              <a:endParaRPr lang="en-US" b="1" dirty="0">
                <a:ln/>
                <a:solidFill>
                  <a:sysClr val="windowText" lastClr="000000"/>
                </a:solidFill>
              </a:endParaRPr>
            </a:p>
            <a:p>
              <a:endParaRPr lang="en-US" b="1" dirty="0">
                <a:ln/>
                <a:solidFill>
                  <a:sysClr val="windowText" lastClr="000000"/>
                </a:solidFill>
              </a:endParaRPr>
            </a:p>
            <a:p>
              <a:r>
                <a:rPr lang="en-US" b="1" dirty="0">
                  <a:ln/>
                  <a:solidFill>
                    <a:srgbClr val="FF0000"/>
                  </a:solidFill>
                </a:rPr>
                <a:t>Ecchymoses</a:t>
              </a:r>
              <a:r>
                <a:rPr lang="en-US" b="1" dirty="0">
                  <a:ln/>
                  <a:solidFill>
                    <a:sysClr val="windowText" lastClr="000000"/>
                  </a:solidFill>
                </a:rPr>
                <a:t> is described as hemorrhagic spots that measure over 1 cm in size. Both purpura and ecchymoses may be irregular in shape depending upon the amount of pooled blood.</a:t>
              </a:r>
            </a:p>
          </p:txBody>
        </p:sp>
        <p:cxnSp>
          <p:nvCxnSpPr>
            <p:cNvPr id="9" name="رابط مستقيم 8"/>
            <p:cNvCxnSpPr/>
            <p:nvPr/>
          </p:nvCxnSpPr>
          <p:spPr>
            <a:xfrm rot="10800000">
              <a:off x="457200" y="1971040"/>
              <a:ext cx="7619999" cy="1016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>
              <a:off x="457200" y="2824480"/>
              <a:ext cx="7619999" cy="1016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5602" name="Picture 2" descr="http://images.pennnet.com/articles/rdh/thm/th_3166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1" y="0"/>
            <a:ext cx="7619999" cy="22574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4"/>
          <p:cNvSpPr txBox="1"/>
          <p:nvPr/>
        </p:nvSpPr>
        <p:spPr>
          <a:xfrm rot="16200000">
            <a:off x="6894689" y="1940014"/>
            <a:ext cx="3868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Distinguishing characteristics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731520" y="4620280"/>
            <a:ext cx="7061200" cy="30777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6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GB" dirty="0"/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7902526" y="2670995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Century Gothic"/>
                <a:cs typeface="Century Gothic"/>
              </a:rPr>
              <a:t>causes</a:t>
            </a: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82320" y="995680"/>
            <a:ext cx="1981200" cy="1310640"/>
          </a:xfrm>
          <a:prstGeom prst="roundRect">
            <a:avLst/>
          </a:prstGeom>
          <a:solidFill>
            <a:srgbClr val="FF0000"/>
          </a:solidFill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Vessel wall</a:t>
            </a:r>
            <a:endParaRPr lang="ar-SA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251200" y="2119562"/>
            <a:ext cx="1981200" cy="1310640"/>
          </a:xfrm>
          <a:prstGeom prst="roundRect">
            <a:avLst/>
          </a:prstGeom>
          <a:solidFill>
            <a:srgbClr val="FDFD80"/>
          </a:solidFill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spc="150" dirty="0">
                <a:ln w="11430"/>
                <a:solidFill>
                  <a:sysClr val="windowText" lastClr="0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platelet</a:t>
            </a:r>
            <a:endParaRPr lang="ar-SA" b="1" spc="150" dirty="0">
              <a:ln w="11430"/>
              <a:solidFill>
                <a:sysClr val="windowText" lastClr="0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730240" y="3430202"/>
            <a:ext cx="1981200" cy="1310640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perspectiveRelaxed"/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Coagulative state</a:t>
            </a:r>
            <a:endParaRPr lang="ar-SA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13360" y="2306320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Hereditary </a:t>
            </a:r>
            <a:endParaRPr lang="ar-SA" b="1" dirty="0">
              <a:ln w="11430"/>
              <a:solidFill>
                <a:sysClr val="windowText" lastClr="0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320800" y="2614097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Aquired</a:t>
            </a:r>
            <a:endParaRPr lang="ar-SA" b="1" dirty="0">
              <a:ln w="11430"/>
              <a:solidFill>
                <a:sysClr val="windowText" lastClr="0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320800" y="2921874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Allergy</a:t>
            </a:r>
            <a:endParaRPr lang="ar-SA" b="1" dirty="0">
              <a:ln w="1143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320800" y="3228162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radiation</a:t>
            </a:r>
            <a:endParaRPr lang="ar-SA" b="1" dirty="0">
              <a:ln w="1143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320800" y="3535939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infection</a:t>
            </a:r>
            <a:endParaRPr lang="ar-SA" b="1" dirty="0">
              <a:ln w="1143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320800" y="3843716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drug</a:t>
            </a:r>
            <a:endParaRPr lang="ar-SA" b="1" dirty="0">
              <a:ln w="1143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320800" y="4151493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nutrition</a:t>
            </a:r>
            <a:endParaRPr lang="ar-SA" b="1" dirty="0">
              <a:ln w="1143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1320800" y="4459270"/>
            <a:ext cx="1442720" cy="30777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age</a:t>
            </a:r>
            <a:endParaRPr lang="ar-SA" b="1" dirty="0">
              <a:ln w="1143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0418" name="Picture 2" descr="http://weknowyourdreamz.com/images/blood/blood-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2879" y="612212"/>
            <a:ext cx="2448561" cy="269733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33701" y="1116157"/>
            <a:ext cx="2414299" cy="1206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3413" y="3851275"/>
            <a:ext cx="2414587" cy="349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( ()</a:t>
            </a:r>
            <a:r>
              <a:rPr lang="en-US" b="1" dirty="0" err="1">
                <a:solidFill>
                  <a:srgbClr val="DC9F0B"/>
                </a:solidFill>
              </a:rPr>
              <a:t>steriods</a:t>
            </a:r>
            <a:r>
              <a:rPr lang="en-US" b="1" dirty="0">
                <a:solidFill>
                  <a:srgbClr val="DC9F0B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9868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12800"/>
            <a:ext cx="7619999" cy="2956560"/>
          </a:xfrm>
        </p:spPr>
        <p:txBody>
          <a:bodyPr/>
          <a:lstStyle/>
          <a:p>
            <a:r>
              <a:rPr lang="en-US" sz="2000" dirty="0"/>
              <a:t>Dermatologic manifestations of Cushing’s syndrome include ecchymoses that is caused by deficient collagen synthesis, resulting in thin and fragile skin.</a:t>
            </a:r>
          </a:p>
          <a:p>
            <a:r>
              <a:rPr lang="en-US" sz="2000" dirty="0"/>
              <a:t>Patients often report easy bruising, which is caused by weakness of vessel walls and the surrounding connective tissue</a:t>
            </a:r>
          </a:p>
          <a:p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  <a:p>
            <a:pPr>
              <a:buNone/>
            </a:pPr>
            <a:endParaRPr lang="en-US" sz="20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GB" dirty="0"/>
              <a:t>4</a:t>
            </a: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3554" name="Picture 2" descr="http://photos1.blogger.com/blogger/638/2406/320/bruis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772" y="2632444"/>
            <a:ext cx="6351588" cy="17067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TextBox 4"/>
          <p:cNvSpPr txBox="1"/>
          <p:nvPr/>
        </p:nvSpPr>
        <p:spPr>
          <a:xfrm rot="16200000">
            <a:off x="6804713" y="1933053"/>
            <a:ext cx="3977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Century Gothic"/>
                <a:cs typeface="Century Gothic"/>
              </a:rPr>
              <a:t>Bruising in cushing ?!</a:t>
            </a:r>
          </a:p>
        </p:txBody>
      </p:sp>
    </p:spTree>
    <p:extLst>
      <p:ext uri="{BB962C8B-B14F-4D97-AF65-F5344CB8AC3E}">
        <p14:creationId xmlns:p14="http://schemas.microsoft.com/office/powerpoint/2010/main" xmlns="" val="22996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GB" dirty="0"/>
              <a:t>4</a:t>
            </a: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TextBox 4"/>
          <p:cNvSpPr txBox="1"/>
          <p:nvPr/>
        </p:nvSpPr>
        <p:spPr>
          <a:xfrm rot="16200000">
            <a:off x="6858413" y="1717610"/>
            <a:ext cx="3869970" cy="95410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b="1" dirty="0">
                <a:solidFill>
                  <a:srgbClr val="FFFFFF"/>
                </a:solidFill>
                <a:latin typeface="Century Gothic"/>
                <a:cs typeface="Century Gothic"/>
              </a:rPr>
              <a:t>Bruising in </a:t>
            </a:r>
            <a:r>
              <a:rPr lang="en-US" sz="2800" b="1" dirty="0" err="1">
                <a:solidFill>
                  <a:srgbClr val="FFFFFF"/>
                </a:solidFill>
                <a:latin typeface="Century Gothic"/>
                <a:cs typeface="Century Gothic"/>
              </a:rPr>
              <a:t>cushing</a:t>
            </a:r>
            <a:r>
              <a:rPr lang="en-US" sz="2800" b="1" dirty="0">
                <a:solidFill>
                  <a:srgbClr val="FFFFFF"/>
                </a:solidFill>
                <a:latin typeface="Century Gothic"/>
                <a:cs typeface="Century Gothic"/>
              </a:rPr>
              <a:t> ?!</a:t>
            </a:r>
          </a:p>
          <a:p>
            <a:r>
              <a:rPr lang="en-US" sz="2800" b="1" dirty="0">
                <a:solidFill>
                  <a:srgbClr val="FFFFFF"/>
                </a:solidFill>
                <a:latin typeface="Century Gothic"/>
                <a:cs typeface="Century Gothic"/>
              </a:rPr>
              <a:t>Molecular level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978"/>
            <a:ext cx="7843520" cy="475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" name="Straight Arrow Connector 1"/>
          <p:cNvCxnSpPr/>
          <p:nvPr/>
        </p:nvCxnSpPr>
        <p:spPr>
          <a:xfrm flipH="1" flipV="1">
            <a:off x="6393008" y="1250609"/>
            <a:ext cx="1111827" cy="1298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" name="Left Arrow 2"/>
          <p:cNvSpPr/>
          <p:nvPr/>
        </p:nvSpPr>
        <p:spPr>
          <a:xfrm>
            <a:off x="6349876" y="1121213"/>
            <a:ext cx="1191491" cy="269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6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GB" smtClean="0"/>
              <a:pPr>
                <a:buSzPct val="25000"/>
              </a:pPr>
              <a:t>7</a:t>
            </a:fld>
            <a:endParaRPr lang="en-GB"/>
          </a:p>
        </p:txBody>
      </p:sp>
      <p:pic>
        <p:nvPicPr>
          <p:cNvPr id="7" name="image2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79718" y="2162845"/>
            <a:ext cx="3756236" cy="112405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357"/>
          <p:cNvSpPr/>
          <p:nvPr/>
        </p:nvSpPr>
        <p:spPr>
          <a:xfrm>
            <a:off x="3664009" y="1597602"/>
            <a:ext cx="1732203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Mistral"/>
                <a:ea typeface="Mistral"/>
                <a:cs typeface="Mistral"/>
                <a:sym typeface="Mistral"/>
              </a:defRPr>
            </a:lvl1pPr>
          </a:lstStyle>
          <a:p>
            <a:pPr lvl="0">
              <a:defRPr sz="1800"/>
            </a:pPr>
            <a:r>
              <a:rPr sz="2000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xmlns="" val="372036443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تجاور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4467</TotalTime>
  <Words>223</Words>
  <Application>Microsoft Office PowerPoint</Application>
  <PresentationFormat>On-screen Show (16:9)</PresentationFormat>
  <Paragraphs>49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simple-light</vt:lpstr>
      <vt:lpstr>تجاور</vt:lpstr>
      <vt:lpstr>1_Adjacency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Supervisor</cp:lastModifiedBy>
  <cp:revision>162</cp:revision>
  <dcterms:modified xsi:type="dcterms:W3CDTF">2016-03-01T10:48:04Z</dcterms:modified>
</cp:coreProperties>
</file>