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97" r:id="rId3"/>
    <p:sldId id="398" r:id="rId4"/>
    <p:sldId id="399" r:id="rId5"/>
    <p:sldId id="400" r:id="rId6"/>
    <p:sldId id="401" r:id="rId7"/>
    <p:sldId id="375" r:id="rId8"/>
    <p:sldId id="389" r:id="rId9"/>
    <p:sldId id="402" r:id="rId10"/>
    <p:sldId id="404" r:id="rId11"/>
    <p:sldId id="390" r:id="rId12"/>
    <p:sldId id="405" r:id="rId13"/>
    <p:sldId id="376" r:id="rId14"/>
    <p:sldId id="377" r:id="rId15"/>
    <p:sldId id="378" r:id="rId16"/>
    <p:sldId id="392" r:id="rId17"/>
    <p:sldId id="406" r:id="rId18"/>
    <p:sldId id="407" r:id="rId19"/>
    <p:sldId id="380" r:id="rId20"/>
    <p:sldId id="381" r:id="rId21"/>
    <p:sldId id="382" r:id="rId22"/>
    <p:sldId id="383" r:id="rId23"/>
    <p:sldId id="408" r:id="rId24"/>
    <p:sldId id="385" r:id="rId25"/>
    <p:sldId id="393" r:id="rId26"/>
    <p:sldId id="386" r:id="rId27"/>
    <p:sldId id="395" r:id="rId28"/>
    <p:sldId id="396" r:id="rId29"/>
    <p:sldId id="388" r:id="rId30"/>
    <p:sldId id="264" r:id="rId31"/>
    <p:sldId id="265" r:id="rId32"/>
    <p:sldId id="369" r:id="rId33"/>
    <p:sldId id="370" r:id="rId34"/>
    <p:sldId id="266" r:id="rId35"/>
    <p:sldId id="371" r:id="rId36"/>
    <p:sldId id="267" r:id="rId37"/>
    <p:sldId id="268" r:id="rId38"/>
    <p:sldId id="269" r:id="rId39"/>
    <p:sldId id="270" r:id="rId40"/>
    <p:sldId id="271" r:id="rId41"/>
    <p:sldId id="272" r:id="rId42"/>
    <p:sldId id="413"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414"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73" r:id="rId84"/>
    <p:sldId id="410" r:id="rId85"/>
    <p:sldId id="411" r:id="rId86"/>
    <p:sldId id="412" r:id="rId87"/>
    <p:sldId id="318" r:id="rId88"/>
    <p:sldId id="403"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 id="331" r:id="rId102"/>
    <p:sldId id="332" r:id="rId103"/>
    <p:sldId id="333" r:id="rId104"/>
    <p:sldId id="334" r:id="rId105"/>
    <p:sldId id="409" r:id="rId106"/>
    <p:sldId id="335"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2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477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954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34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r>
              <a:rPr lang="en-US"/>
              <a:t>Mr. Ahmad Ata</a:t>
            </a:r>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pPr>
              <a:defRPr/>
            </a:pPr>
            <a:fld id="{CC28497E-41C4-403D-A079-70BFC3557C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274858-D8BD-4580-91C9-EC3FBA6F7BF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sa/url?sa=i&amp;rct=j&amp;q=&amp;esrc=s&amp;source=images&amp;cd=&amp;cad=rja&amp;uact=8&amp;ved=0ahUKEwih-9LRjNvKAhUKVRQKHZOAC9sQjRwIBw&amp;url=http://what-when-how.com/paramedic-care/physical-examination-and-secondary-assessment-principles-of-clinical-practice-paramedic-care-part-1/&amp;psig=AFQjCNERagxa9yYmRM0mNPDS8G5-hS4KIA&amp;ust=14545718446123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amp;esrc=s&amp;source=images&amp;cd=&amp;cad=rja&amp;uact=8&amp;ved=0ahUKEwic05z9jNvKAhWFOxQKHRRYAW4QjRwIBw&amp;url=http://www.waybuilder.net/free-ed/Courses/06%20MedHealth/ObstetricsNewborn/default.asp?iNum=271&amp;psig=AFQjCNERagxa9yYmRM0mNPDS8G5-hS4KIA&amp;ust=1454571844612315"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m.sa/url?sa=i&amp;rct=j&amp;q=&amp;esrc=s&amp;source=images&amp;cd=&amp;cad=rja&amp;uact=8&amp;ved=0ahUKEwjirO_cjtvKAhWHaRQKHf4iDWUQjRwIBw&amp;url=https://en.wikipedia.org/wiki/Labored_breathing&amp;psig=AFQjCNHpExeqFg99vnwV405gGsDQpa90wA&amp;ust=145457210084075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http://upload.wikimedia.org/wikipedia/commons/thumb/6/6e/Human_anterior_fontanelle_1_month_dscn1449.jpg/250px-Human_anterior_fontanelle_1_month_dscn1449.jpg" TargetMode="External"/><Relationship Id="rId2" Type="http://schemas.openxmlformats.org/officeDocument/2006/relationships/hyperlink" Target="http://en.wikipedia.org/wiki/File:Gray197.pn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en.wikipedia.org/wiki/File:Human_anterior_fontanelle_1_month_dscn1449.jpg" TargetMode="External"/><Relationship Id="rId4" Type="http://schemas.openxmlformats.org/officeDocument/2006/relationships/image" Target="http://upload.wikimedia.org/wikipedia/commons/thumb/b/b3/Gray197.png/250px-Gray197.p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sa/url?sa=i&amp;rct=j&amp;q=&amp;esrc=s&amp;source=images&amp;cd=&amp;cad=rja&amp;uact=8&amp;ved=0ahUKEwix6cbijdvKAhXCOBQKHbUZB8wQjRwIBw&amp;url=http://www.ebmedicine.net/topics.php?paction=showTopicSeg&amp;topic_id=124&amp;seg_id=2423&amp;psig=AFQjCNHpExeqFg99vnwV405gGsDQpa90wA&amp;ust=1454572100840758"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en.wikipedia.org/wiki/File:New_born_boy_showing_complete_complex_syndactyly_with_two_fingers_right_hand.JPG"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duru.unsal.us/images/apgar.jpg&amp;imgrefurl=http://duru.unsal.us/bebelog_resimleri.htm&amp;h=527&amp;w=627&amp;sz=247&amp;tbnid=_GEftlu-sF0J:&amp;tbnh=112&amp;tbnw=133&amp;start=1&amp;prev=/images?q=Apgar+test&amp;hl=en&amp;lr=&amp;ie=UTF-8"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images.google.com/imgres?imgurl=http://jdlasica.com/idrive/babycenter/baby2.jpg&amp;imgrefurl=http://jdlasica.com/idrive/babycenter/birthvideo.html&amp;h=150&amp;w=200&amp;sz=12&amp;tbnid=FAzPC8jMQ3MJ:&amp;tbnh=74&amp;tbnw=98&amp;start=5&amp;prev=/images?q=Apgar+test&amp;hl=en&amp;lr=&amp;ie=UTF-8"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google.com.sa/url?sa=i&amp;rct=j&amp;q=&amp;esrc=s&amp;source=images&amp;cd=&amp;ved=0ahUKEwj9586mzdjKAhUDVRQKHb_SD94QjRwIBw&amp;url=https://www.pinterest.com/pin/27795722674814425/&amp;psig=AFQjCNHuGS2JcWEaP6rt3YfhrXQAHGtyMQ&amp;ust=1454485915976295"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2130425"/>
            <a:ext cx="9144000" cy="1470025"/>
          </a:xfrm>
          <a:solidFill>
            <a:srgbClr val="000099"/>
          </a:solidFill>
        </p:spPr>
        <p:txBody>
          <a:bodyPr/>
          <a:lstStyle/>
          <a:p>
            <a:pPr eaLnBrk="1" hangingPunct="1"/>
            <a:r>
              <a:rPr lang="en-GB" sz="4000" b="1" i="1" dirty="0" smtClean="0">
                <a:solidFill>
                  <a:srgbClr val="FFFFCC"/>
                </a:solidFill>
              </a:rPr>
              <a:t>Physical Assessment for neonate </a:t>
            </a:r>
          </a:p>
        </p:txBody>
      </p:sp>
      <p:sp>
        <p:nvSpPr>
          <p:cNvPr id="12291" name="Subtitle 3"/>
          <p:cNvSpPr>
            <a:spLocks noGrp="1"/>
          </p:cNvSpPr>
          <p:nvPr>
            <p:ph type="subTitle" idx="1"/>
          </p:nvPr>
        </p:nvSpPr>
        <p:spPr/>
        <p:txBody>
          <a:bodyPr/>
          <a:lstStyle/>
          <a:p>
            <a:endParaRPr lang="en-US" smtClean="0"/>
          </a:p>
        </p:txBody>
      </p:sp>
      <p:sp>
        <p:nvSpPr>
          <p:cNvPr id="12292" name="Slide Number Placeholder 3"/>
          <p:cNvSpPr>
            <a:spLocks noGrp="1"/>
          </p:cNvSpPr>
          <p:nvPr>
            <p:ph type="sldNum" sz="quarter" idx="12"/>
          </p:nvPr>
        </p:nvSpPr>
        <p:spPr>
          <a:noFill/>
        </p:spPr>
        <p:txBody>
          <a:bodyPr/>
          <a:lstStyle/>
          <a:p>
            <a:fld id="{E71EF655-995C-4CEA-832B-CE55B3D90DDE}" type="slidenum">
              <a:rPr lang="en-GB" smtClean="0"/>
              <a:pPr/>
              <a:t>1</a:t>
            </a:fld>
            <a:endParaRPr lang="en-GB" smtClean="0"/>
          </a:p>
        </p:txBody>
      </p:sp>
      <p:sp>
        <p:nvSpPr>
          <p:cNvPr id="1229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Tx/>
              <a:buNone/>
              <a:defRPr/>
            </a:pPr>
            <a:endParaRPr lang="en-US" sz="2000" dirty="0" smtClean="0"/>
          </a:p>
          <a:p>
            <a:pPr>
              <a:defRPr/>
            </a:pPr>
            <a:r>
              <a:rPr lang="en-US" dirty="0" smtClean="0"/>
              <a:t>Body temperature is the difference between heat produced by internal processes and heat lost through the external environment.</a:t>
            </a:r>
            <a:endParaRPr lang="en-US" sz="2000" dirty="0" smtClean="0"/>
          </a:p>
          <a:p>
            <a:endParaRPr lang="en-US" dirty="0"/>
          </a:p>
        </p:txBody>
      </p:sp>
      <p:sp>
        <p:nvSpPr>
          <p:cNvPr id="5"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r>
              <a:rPr lang="en-US" b="1" dirty="0" smtClean="0"/>
              <a:t>Temperature</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p:spPr>
        <p:txBody>
          <a:bodyPr/>
          <a:lstStyle/>
          <a:p>
            <a:fld id="{40AAB860-DA04-4E09-AD11-111DB37BE769}" type="slidenum">
              <a:rPr lang="ar-SA" smtClean="0"/>
              <a:pPr/>
              <a:t>100</a:t>
            </a:fld>
            <a:endParaRPr lang="en-GB" smtClean="0"/>
          </a:p>
        </p:txBody>
      </p:sp>
      <p:sp>
        <p:nvSpPr>
          <p:cNvPr id="80899" name="Rectangle 2"/>
          <p:cNvSpPr>
            <a:spLocks noGrp="1" noChangeArrowheads="1"/>
          </p:cNvSpPr>
          <p:nvPr>
            <p:ph type="title" idx="4294967295"/>
          </p:nvPr>
        </p:nvSpPr>
        <p:spPr>
          <a:xfrm>
            <a:off x="457200" y="277813"/>
            <a:ext cx="8229600" cy="1139825"/>
          </a:xfrm>
          <a:noFill/>
        </p:spPr>
        <p:txBody>
          <a:bodyPr/>
          <a:lstStyle/>
          <a:p>
            <a:pPr eaLnBrk="1" hangingPunct="1"/>
            <a:r>
              <a:rPr lang="en-US" smtClean="0"/>
              <a:t>Head Circumference</a:t>
            </a:r>
          </a:p>
        </p:txBody>
      </p:sp>
      <p:pic>
        <p:nvPicPr>
          <p:cNvPr id="80900" name="Picture 3" descr="msotw9_temp0"/>
          <p:cNvPicPr>
            <a:picLocks noChangeAspect="1" noChangeArrowheads="1"/>
          </p:cNvPicPr>
          <p:nvPr/>
        </p:nvPicPr>
        <p:blipFill>
          <a:blip r:embed="rId2" cstate="print"/>
          <a:srcRect/>
          <a:stretch>
            <a:fillRect/>
          </a:stretch>
        </p:blipFill>
        <p:spPr bwMode="auto">
          <a:xfrm>
            <a:off x="2057400" y="1295400"/>
            <a:ext cx="4191000" cy="3200400"/>
          </a:xfrm>
          <a:prstGeom prst="rect">
            <a:avLst/>
          </a:prstGeom>
          <a:noFill/>
          <a:ln w="9525">
            <a:noFill/>
            <a:miter lim="800000"/>
            <a:headEnd/>
            <a:tailEnd/>
          </a:ln>
        </p:spPr>
      </p:pic>
      <p:sp>
        <p:nvSpPr>
          <p:cNvPr id="80901" name="Text Box 4"/>
          <p:cNvSpPr txBox="1">
            <a:spLocks noChangeArrowheads="1"/>
          </p:cNvSpPr>
          <p:nvPr/>
        </p:nvSpPr>
        <p:spPr bwMode="auto">
          <a:xfrm>
            <a:off x="822325" y="4876800"/>
            <a:ext cx="7815263" cy="1187450"/>
          </a:xfrm>
          <a:prstGeom prst="rect">
            <a:avLst/>
          </a:prstGeom>
          <a:noFill/>
          <a:ln w="9525">
            <a:noFill/>
            <a:miter lim="800000"/>
            <a:headEnd/>
            <a:tailEnd/>
          </a:ln>
        </p:spPr>
        <p:txBody>
          <a:bodyPr>
            <a:spAutoFit/>
          </a:bodyPr>
          <a:lstStyle/>
          <a:p>
            <a:r>
              <a:rPr lang="en-US" sz="2400">
                <a:latin typeface="Tahoma" pitchFamily="34" charset="0"/>
              </a:rPr>
              <a:t>Head circumference is measured by wrapping the paper </a:t>
            </a:r>
          </a:p>
          <a:p>
            <a:r>
              <a:rPr lang="en-US" sz="2400">
                <a:latin typeface="Tahoma" pitchFamily="34" charset="0"/>
              </a:rPr>
              <a:t>tape over the eyebrows and the around the occipital</a:t>
            </a:r>
          </a:p>
          <a:p>
            <a:r>
              <a:rPr lang="en-US" sz="2400">
                <a:latin typeface="Tahoma" pitchFamily="34" charset="0"/>
              </a:rPr>
              <a:t>prominence.</a:t>
            </a:r>
          </a:p>
        </p:txBody>
      </p:sp>
      <p:sp>
        <p:nvSpPr>
          <p:cNvPr id="80902"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p>
            <a:fld id="{886C2053-8103-4009-8F8A-490D348B3D8F}" type="slidenum">
              <a:rPr lang="ar-SA" smtClean="0"/>
              <a:pPr/>
              <a:t>101</a:t>
            </a:fld>
            <a:endParaRPr lang="en-GB" smtClean="0"/>
          </a:p>
        </p:txBody>
      </p:sp>
      <p:sp>
        <p:nvSpPr>
          <p:cNvPr id="81923" name="Rectangle 2"/>
          <p:cNvSpPr>
            <a:spLocks noGrp="1" noChangeArrowheads="1"/>
          </p:cNvSpPr>
          <p:nvPr>
            <p:ph type="title"/>
          </p:nvPr>
        </p:nvSpPr>
        <p:spPr/>
        <p:txBody>
          <a:bodyPr/>
          <a:lstStyle/>
          <a:p>
            <a:pPr eaLnBrk="1" hangingPunct="1"/>
            <a:endParaRPr lang="en-US" smtClean="0"/>
          </a:p>
        </p:txBody>
      </p:sp>
      <p:sp>
        <p:nvSpPr>
          <p:cNvPr id="81924" name="Rectangle 3"/>
          <p:cNvSpPr>
            <a:spLocks noGrp="1" noChangeArrowheads="1"/>
          </p:cNvSpPr>
          <p:nvPr>
            <p:ph type="body" idx="1"/>
          </p:nvPr>
        </p:nvSpPr>
        <p:spPr>
          <a:xfrm>
            <a:off x="457200" y="2133600"/>
            <a:ext cx="8229600" cy="2057400"/>
          </a:xfrm>
          <a:solidFill>
            <a:schemeClr val="bg1"/>
          </a:solidFill>
        </p:spPr>
        <p:txBody>
          <a:bodyPr/>
          <a:lstStyle/>
          <a:p>
            <a:pPr algn="ctr" eaLnBrk="1" hangingPunct="1">
              <a:buFontTx/>
              <a:buNone/>
            </a:pPr>
            <a:r>
              <a:rPr lang="en-US" b="1" dirty="0" smtClean="0">
                <a:solidFill>
                  <a:srgbClr val="FF3300"/>
                </a:solidFill>
              </a:rPr>
              <a:t>Head circumference-for-age percentiles, boys 0 to 24 months, WHO growth standards</a:t>
            </a:r>
          </a:p>
        </p:txBody>
      </p:sp>
      <p:sp>
        <p:nvSpPr>
          <p:cNvPr id="8192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p>
            <a:fld id="{EE9528BD-DE33-4EFB-A628-06B610B54C36}" type="slidenum">
              <a:rPr lang="ar-SA" smtClean="0"/>
              <a:pPr/>
              <a:t>102</a:t>
            </a:fld>
            <a:endParaRPr lang="en-GB" smtClean="0"/>
          </a:p>
        </p:txBody>
      </p:sp>
      <p:sp>
        <p:nvSpPr>
          <p:cNvPr id="82947" name="Rectangle 3"/>
          <p:cNvSpPr>
            <a:spLocks noGrp="1" noChangeArrowheads="1"/>
          </p:cNvSpPr>
          <p:nvPr>
            <p:ph type="body" idx="1"/>
          </p:nvPr>
        </p:nvSpPr>
        <p:spPr>
          <a:xfrm>
            <a:off x="457200" y="914400"/>
            <a:ext cx="8229600" cy="5211763"/>
          </a:xfrm>
        </p:spPr>
        <p:txBody>
          <a:bodyPr/>
          <a:lstStyle/>
          <a:p>
            <a:pPr eaLnBrk="1" hangingPunct="1">
              <a:buFontTx/>
              <a:buBlip>
                <a:blip r:embed="rId2"/>
              </a:buBlip>
            </a:pPr>
            <a:r>
              <a:rPr lang="en-US" sz="2800" smtClean="0"/>
              <a:t>Head circumference is measured in children from birth to 3 years of age because this is the period of rapid brain growth. </a:t>
            </a:r>
            <a:endParaRPr lang="en-GB" sz="2800" smtClean="0"/>
          </a:p>
          <a:p>
            <a:pPr eaLnBrk="1" hangingPunct="1">
              <a:buFontTx/>
              <a:buBlip>
                <a:blip r:embed="rId2"/>
              </a:buBlip>
            </a:pPr>
            <a:r>
              <a:rPr lang="en-US" sz="2800" smtClean="0"/>
              <a:t>Head circumference also should be measured in older children with abnormal growth because it may be helpful in determining the etiology.</a:t>
            </a:r>
            <a:endParaRPr lang="en-GB" sz="2800" smtClean="0"/>
          </a:p>
          <a:p>
            <a:pPr eaLnBrk="1" hangingPunct="1">
              <a:buFontTx/>
              <a:buBlip>
                <a:blip r:embed="rId2"/>
              </a:buBlip>
            </a:pPr>
            <a:r>
              <a:rPr lang="en-GB" sz="2800" smtClean="0"/>
              <a:t> </a:t>
            </a:r>
            <a:r>
              <a:rPr lang="en-US" sz="2800" smtClean="0"/>
              <a:t>A child with fetal alcohol syndrome, as an example, may have growth deficiency and microcephaly. The measurement should be plotted on a standardized growth chart</a:t>
            </a:r>
            <a:r>
              <a:rPr lang="ar-SA" sz="2800" smtClean="0"/>
              <a:t>.</a:t>
            </a:r>
          </a:p>
          <a:p>
            <a:pPr eaLnBrk="1" hangingPunct="1"/>
            <a:endParaRPr lang="ar-SA" smtClean="0"/>
          </a:p>
          <a:p>
            <a:pPr eaLnBrk="1" hangingPunct="1"/>
            <a:endParaRPr lang="en-GB" smtClean="0"/>
          </a:p>
        </p:txBody>
      </p:sp>
      <p:sp>
        <p:nvSpPr>
          <p:cNvPr id="82948" name="Date Placeholder 3"/>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2410F934-2709-49BB-BD8D-697BAF28D79C}" type="slidenum">
              <a:rPr lang="ar-SA" smtClean="0"/>
              <a:pPr/>
              <a:t>103</a:t>
            </a:fld>
            <a:endParaRPr lang="en-GB" smtClean="0"/>
          </a:p>
        </p:txBody>
      </p:sp>
      <p:sp>
        <p:nvSpPr>
          <p:cNvPr id="83971" name="Rectangle 2"/>
          <p:cNvSpPr>
            <a:spLocks noGrp="1" noChangeArrowheads="1"/>
          </p:cNvSpPr>
          <p:nvPr>
            <p:ph type="title" idx="4294967295"/>
          </p:nvPr>
        </p:nvSpPr>
        <p:spPr>
          <a:xfrm>
            <a:off x="457200" y="277813"/>
            <a:ext cx="8229600" cy="1139825"/>
          </a:xfrm>
          <a:noFill/>
        </p:spPr>
        <p:txBody>
          <a:bodyPr>
            <a:normAutofit fontScale="90000"/>
          </a:bodyPr>
          <a:lstStyle/>
          <a:p>
            <a:pPr eaLnBrk="1" hangingPunct="1"/>
            <a:r>
              <a:rPr lang="en-US" smtClean="0"/>
              <a:t>Head, chest, and abdominal circumference.</a:t>
            </a:r>
          </a:p>
        </p:txBody>
      </p:sp>
      <p:pic>
        <p:nvPicPr>
          <p:cNvPr id="83972" name="Picture 3" descr="msotw9_temp0"/>
          <p:cNvPicPr>
            <a:picLocks noChangeAspect="1" noChangeArrowheads="1"/>
          </p:cNvPicPr>
          <p:nvPr/>
        </p:nvPicPr>
        <p:blipFill>
          <a:blip r:embed="rId2" cstate="print"/>
          <a:srcRect/>
          <a:stretch>
            <a:fillRect/>
          </a:stretch>
        </p:blipFill>
        <p:spPr bwMode="auto">
          <a:xfrm>
            <a:off x="762000" y="2098675"/>
            <a:ext cx="8077200" cy="4530725"/>
          </a:xfrm>
          <a:prstGeom prst="rect">
            <a:avLst/>
          </a:prstGeom>
          <a:noFill/>
          <a:ln w="9525">
            <a:noFill/>
            <a:miter lim="800000"/>
            <a:headEnd/>
            <a:tailEnd/>
          </a:ln>
        </p:spPr>
      </p:pic>
      <p:sp>
        <p:nvSpPr>
          <p:cNvPr id="8397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C1BF906C-0487-48CD-ADD7-21EAE5F6229B}" type="slidenum">
              <a:rPr lang="ar-SA" smtClean="0"/>
              <a:pPr/>
              <a:t>104</a:t>
            </a:fld>
            <a:endParaRPr lang="en-GB" smtClean="0"/>
          </a:p>
        </p:txBody>
      </p:sp>
      <p:sp>
        <p:nvSpPr>
          <p:cNvPr id="84995" name="Rectangle 2"/>
          <p:cNvSpPr>
            <a:spLocks noGrp="1" noChangeArrowheads="1"/>
          </p:cNvSpPr>
          <p:nvPr>
            <p:ph type="title"/>
          </p:nvPr>
        </p:nvSpPr>
        <p:spPr/>
        <p:txBody>
          <a:bodyPr/>
          <a:lstStyle/>
          <a:p>
            <a:pPr eaLnBrk="1" hangingPunct="1"/>
            <a:endParaRPr lang="en-US" smtClean="0"/>
          </a:p>
        </p:txBody>
      </p:sp>
      <p:sp>
        <p:nvSpPr>
          <p:cNvPr id="84996" name="Rectangle 3"/>
          <p:cNvSpPr>
            <a:spLocks noGrp="1" noChangeArrowheads="1"/>
          </p:cNvSpPr>
          <p:nvPr>
            <p:ph type="body" idx="1"/>
          </p:nvPr>
        </p:nvSpPr>
        <p:spPr/>
        <p:txBody>
          <a:bodyPr/>
          <a:lstStyle/>
          <a:p>
            <a:pPr eaLnBrk="1" hangingPunct="1"/>
            <a:endParaRPr lang="en-US" smtClean="0"/>
          </a:p>
        </p:txBody>
      </p:sp>
      <p:pic>
        <p:nvPicPr>
          <p:cNvPr id="84997" name="Picture 5" descr="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lstStyle/>
          <a:p>
            <a:r>
              <a:rPr lang="en-US" altLang="en-US" dirty="0" smtClean="0"/>
              <a:t> Normal Growth measures </a:t>
            </a:r>
          </a:p>
        </p:txBody>
      </p:sp>
      <p:sp>
        <p:nvSpPr>
          <p:cNvPr id="17411" name="Rectangle 3"/>
          <p:cNvSpPr>
            <a:spLocks noGrp="1" noChangeArrowheads="1"/>
          </p:cNvSpPr>
          <p:nvPr>
            <p:ph type="body" idx="1"/>
          </p:nvPr>
        </p:nvSpPr>
        <p:spPr/>
        <p:txBody>
          <a:bodyPr/>
          <a:lstStyle/>
          <a:p>
            <a:r>
              <a:rPr lang="en-US" altLang="en-US" dirty="0" smtClean="0"/>
              <a:t>Head circumference : 33- 35.5 cm</a:t>
            </a:r>
          </a:p>
          <a:p>
            <a:r>
              <a:rPr lang="en-US" altLang="en-US" dirty="0" smtClean="0"/>
              <a:t>Chest circumference : 30.5- 33 cm, 2 cm less than head circumference.</a:t>
            </a:r>
          </a:p>
          <a:p>
            <a:r>
              <a:rPr lang="en-US" altLang="en-US" dirty="0" smtClean="0"/>
              <a:t>Length: head (cephalic) to heal: 48- 53 cm</a:t>
            </a:r>
          </a:p>
          <a:p>
            <a:r>
              <a:rPr lang="en-US" altLang="en-US" dirty="0" smtClean="0"/>
              <a:t>Body weight : 2700- 4000 g. ( loses 10% of weight in the first 3 to 4 days after birth).</a:t>
            </a:r>
          </a:p>
          <a:p>
            <a:pPr>
              <a:buFontTx/>
              <a:buNone/>
            </a:pPr>
            <a:r>
              <a:rPr lang="en-US" altLang="en-US" dirty="0" smtClean="0">
                <a:solidFill>
                  <a:srgbClr val="FF0000"/>
                </a:solidFill>
              </a:rPr>
              <a:t> </a:t>
            </a:r>
          </a:p>
          <a:p>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9CC6B4DF-AFCA-4D47-9D5C-499E623C4C52}" type="slidenum">
              <a:rPr lang="ar-SA" smtClean="0"/>
              <a:pPr/>
              <a:t>106</a:t>
            </a:fld>
            <a:endParaRPr lang="en-GB" smtClean="0"/>
          </a:p>
        </p:txBody>
      </p:sp>
      <p:sp>
        <p:nvSpPr>
          <p:cNvPr id="86019" name="Rectangle 2"/>
          <p:cNvSpPr>
            <a:spLocks noGrp="1" noChangeArrowheads="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lstStyle/>
          <a:p>
            <a:pPr eaLnBrk="1" hangingPunct="1"/>
            <a:r>
              <a:rPr lang="en-US" b="1" dirty="0" smtClean="0"/>
              <a:t>What is failure to thrive</a:t>
            </a:r>
            <a:endParaRPr lang="en-US" dirty="0" smtClean="0"/>
          </a:p>
        </p:txBody>
      </p:sp>
      <p:sp>
        <p:nvSpPr>
          <p:cNvPr id="86020" name="Rectangle 3"/>
          <p:cNvSpPr>
            <a:spLocks noGrp="1" noChangeArrowheads="1"/>
          </p:cNvSpPr>
          <p:nvPr>
            <p:ph type="body" idx="1"/>
          </p:nvPr>
        </p:nvSpPr>
        <p:spPr/>
        <p:txBody>
          <a:bodyPr/>
          <a:lstStyle/>
          <a:p>
            <a:pPr eaLnBrk="1" hangingPunct="1"/>
            <a:r>
              <a:rPr lang="en-US" smtClean="0"/>
              <a:t>Children who are unable to thrive do not receive or are unable to adopt, maintain, or use the calories, was supposed to gain weight and grow as expected.</a:t>
            </a:r>
            <a:r>
              <a:rPr lang="ar-SA" smtClean="0"/>
              <a:t/>
            </a:r>
            <a:br>
              <a:rPr lang="ar-SA" smtClean="0"/>
            </a:br>
            <a:r>
              <a:rPr lang="ar-SA" smtClean="0"/>
              <a:t/>
            </a:r>
            <a:br>
              <a:rPr lang="ar-SA" smtClean="0"/>
            </a:br>
            <a:endParaRPr lang="en-GB" smtClean="0"/>
          </a:p>
        </p:txBody>
      </p:sp>
      <p:sp>
        <p:nvSpPr>
          <p:cNvPr id="8602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r>
              <a:rPr lang="en-US" b="1" dirty="0" smtClean="0"/>
              <a:t>Temperature</a:t>
            </a:r>
            <a:endParaRPr lang="en-US" dirty="0"/>
          </a:p>
        </p:txBody>
      </p:sp>
      <p:sp>
        <p:nvSpPr>
          <p:cNvPr id="3" name="Content Placeholder 2"/>
          <p:cNvSpPr>
            <a:spLocks noGrp="1"/>
          </p:cNvSpPr>
          <p:nvPr>
            <p:ph idx="1"/>
          </p:nvPr>
        </p:nvSpPr>
        <p:spPr/>
        <p:txBody>
          <a:bodyPr>
            <a:normAutofit/>
          </a:bodyPr>
          <a:lstStyle/>
          <a:p>
            <a:r>
              <a:rPr lang="en-US" dirty="0" smtClean="0"/>
              <a:t>There are several ways to take child’s temperature. The American Academy of Pediatrics no longer recommends mercury thermometers because these glass thermometers may break and, as their mercury vaporizes, it can be inhaled, resulting in toxic levels. Digital electronic thermometers are better choices.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normAutofit/>
          </a:bodyPr>
          <a:lstStyle/>
          <a:p>
            <a:r>
              <a:rPr lang="en-GB" dirty="0" smtClean="0"/>
              <a:t>Types of thermometer</a:t>
            </a:r>
            <a:endParaRPr lang="en-US" dirty="0"/>
          </a:p>
        </p:txBody>
      </p:sp>
      <p:sp>
        <p:nvSpPr>
          <p:cNvPr id="3" name="Content Placeholder 2"/>
          <p:cNvSpPr>
            <a:spLocks noGrp="1"/>
          </p:cNvSpPr>
          <p:nvPr>
            <p:ph idx="1"/>
          </p:nvPr>
        </p:nvSpPr>
        <p:spPr/>
        <p:txBody>
          <a:bodyPr/>
          <a:lstStyle/>
          <a:p>
            <a:r>
              <a:rPr lang="en-US" dirty="0" smtClean="0"/>
              <a:t>Digital electronic: oral and </a:t>
            </a:r>
            <a:r>
              <a:rPr lang="en-US" dirty="0" err="1" smtClean="0"/>
              <a:t>axillary</a:t>
            </a:r>
            <a:endParaRPr lang="en-US" dirty="0" smtClean="0"/>
          </a:p>
          <a:p>
            <a:r>
              <a:rPr lang="en-US" dirty="0" smtClean="0"/>
              <a:t>Infrared: tympanic</a:t>
            </a:r>
          </a:p>
          <a:p>
            <a:pPr lvl="1"/>
            <a:r>
              <a:rPr lang="en-US" dirty="0" smtClean="0"/>
              <a:t>another acceptable choice. it accuracy depends on the ability of the beam emitted by the device to reach the eardrum.</a:t>
            </a:r>
          </a:p>
          <a:p>
            <a:r>
              <a:rPr lang="en-US" dirty="0" smtClean="0"/>
              <a:t>Chemical (e.g. </a:t>
            </a:r>
            <a:r>
              <a:rPr lang="en-US" dirty="0" err="1" smtClean="0"/>
              <a:t>Tempa</a:t>
            </a:r>
            <a:r>
              <a:rPr lang="en-US" dirty="0" smtClean="0"/>
              <a:t>-dot)</a:t>
            </a:r>
          </a:p>
          <a:p>
            <a:r>
              <a:rPr lang="en-US" dirty="0" smtClean="0"/>
              <a:t>Mercury or glass thermometer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p>
            <a:fld id="{9626756A-D78C-49A1-9ECC-2ECF3206FBD9}" type="slidenum">
              <a:rPr lang="ar-SA" smtClean="0"/>
              <a:pPr/>
              <a:t>13</a:t>
            </a:fld>
            <a:endParaRPr lang="en-GB" smtClean="0"/>
          </a:p>
        </p:txBody>
      </p:sp>
      <p:sp>
        <p:nvSpPr>
          <p:cNvPr id="88067" name="Rectangle 2"/>
          <p:cNvSpPr>
            <a:spLocks noGrp="1" noChangeArrowheads="1"/>
          </p:cNvSpPr>
          <p:nvPr>
            <p:ph type="title"/>
          </p:nvPr>
        </p:nvSpPr>
        <p:spPr>
          <a:xfrm>
            <a:off x="457200" y="277813"/>
            <a:ext cx="8229600" cy="865187"/>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dirty="0" smtClean="0"/>
              <a:t>Temperature</a:t>
            </a:r>
          </a:p>
        </p:txBody>
      </p:sp>
      <p:pic>
        <p:nvPicPr>
          <p:cNvPr id="88068" name="Picture 3" descr="msotw9_temp0"/>
          <p:cNvPicPr>
            <a:picLocks noChangeAspect="1" noChangeArrowheads="1"/>
          </p:cNvPicPr>
          <p:nvPr/>
        </p:nvPicPr>
        <p:blipFill>
          <a:blip r:embed="rId2" cstate="print"/>
          <a:srcRect/>
          <a:stretch>
            <a:fillRect/>
          </a:stretch>
        </p:blipFill>
        <p:spPr bwMode="auto">
          <a:xfrm>
            <a:off x="685800" y="1600201"/>
            <a:ext cx="3124200" cy="2514600"/>
          </a:xfrm>
          <a:prstGeom prst="rect">
            <a:avLst/>
          </a:prstGeom>
          <a:noFill/>
          <a:ln w="9525">
            <a:noFill/>
            <a:miter lim="800000"/>
            <a:headEnd/>
            <a:tailEnd/>
          </a:ln>
        </p:spPr>
      </p:pic>
      <p:sp>
        <p:nvSpPr>
          <p:cNvPr id="88069" name="Text Box 4"/>
          <p:cNvSpPr txBox="1">
            <a:spLocks noChangeArrowheads="1"/>
          </p:cNvSpPr>
          <p:nvPr/>
        </p:nvSpPr>
        <p:spPr bwMode="auto">
          <a:xfrm>
            <a:off x="457200" y="4953000"/>
            <a:ext cx="3276600" cy="830997"/>
          </a:xfrm>
          <a:prstGeom prst="rect">
            <a:avLst/>
          </a:prstGeom>
          <a:noFill/>
          <a:ln w="9525">
            <a:noFill/>
            <a:miter lim="800000"/>
            <a:headEnd/>
            <a:tailEnd/>
          </a:ln>
        </p:spPr>
        <p:txBody>
          <a:bodyPr wrap="square">
            <a:spAutoFit/>
          </a:bodyPr>
          <a:lstStyle/>
          <a:p>
            <a:r>
              <a:rPr lang="en-US" sz="2400" dirty="0">
                <a:latin typeface="Tahoma" pitchFamily="34" charset="0"/>
              </a:rPr>
              <a:t>Position for taking</a:t>
            </a:r>
          </a:p>
          <a:p>
            <a:r>
              <a:rPr lang="en-US" sz="2400" dirty="0" err="1">
                <a:latin typeface="Tahoma" pitchFamily="34" charset="0"/>
              </a:rPr>
              <a:t>axillary</a:t>
            </a:r>
            <a:r>
              <a:rPr lang="en-US" sz="2400" dirty="0">
                <a:latin typeface="Tahoma" pitchFamily="34" charset="0"/>
              </a:rPr>
              <a:t> temperature.</a:t>
            </a:r>
          </a:p>
        </p:txBody>
      </p:sp>
      <p:sp>
        <p:nvSpPr>
          <p:cNvPr id="88070" name="Date Placeholder 5"/>
          <p:cNvSpPr>
            <a:spLocks noGrp="1"/>
          </p:cNvSpPr>
          <p:nvPr>
            <p:ph type="dt" sz="quarter" idx="10"/>
          </p:nvPr>
        </p:nvSpPr>
        <p:spPr>
          <a:noFill/>
        </p:spPr>
        <p:txBody>
          <a:bodyPr/>
          <a:lstStyle/>
          <a:p>
            <a:r>
              <a:rPr lang="en-US" dirty="0" smtClean="0"/>
              <a:t>Mr. Ahmad Ata</a:t>
            </a:r>
            <a:endParaRPr lang="en-GB" dirty="0" smtClean="0"/>
          </a:p>
        </p:txBody>
      </p:sp>
      <p:pic>
        <p:nvPicPr>
          <p:cNvPr id="7" name="Picture 5" descr="axiltemp"/>
          <p:cNvPicPr>
            <a:picLocks noGrp="1" noChangeAspect="1" noChangeArrowheads="1"/>
          </p:cNvPicPr>
          <p:nvPr>
            <p:ph sz="half" idx="4294967295"/>
          </p:nvPr>
        </p:nvPicPr>
        <p:blipFill>
          <a:blip r:embed="rId3" cstate="print"/>
          <a:srcRect/>
          <a:stretch>
            <a:fillRect/>
          </a:stretch>
        </p:blipFill>
        <p:spPr>
          <a:xfrm>
            <a:off x="4267200" y="1219200"/>
            <a:ext cx="4490697" cy="53689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381000"/>
            <a:ext cx="6934200" cy="762000"/>
          </a:xfrm>
        </p:spPr>
        <p:style>
          <a:lnRef idx="1">
            <a:schemeClr val="accent1"/>
          </a:lnRef>
          <a:fillRef idx="3">
            <a:schemeClr val="accent1"/>
          </a:fillRef>
          <a:effectRef idx="2">
            <a:schemeClr val="accent1"/>
          </a:effectRef>
          <a:fontRef idx="minor">
            <a:schemeClr val="lt1"/>
          </a:fontRef>
        </p:style>
        <p:txBody>
          <a:bodyPr>
            <a:normAutofit/>
          </a:bodyPr>
          <a:lstStyle/>
          <a:p>
            <a:pPr eaLnBrk="1" hangingPunct="1">
              <a:defRPr/>
            </a:pPr>
            <a:r>
              <a:rPr lang="en-US" dirty="0" smtClean="0"/>
              <a:t>Ear (Tympanic) Temperature</a:t>
            </a:r>
            <a:endParaRPr lang="en-US" sz="4000" dirty="0" smtClean="0"/>
          </a:p>
        </p:txBody>
      </p:sp>
      <p:sp>
        <p:nvSpPr>
          <p:cNvPr id="1028" name="Rectangle 3"/>
          <p:cNvSpPr>
            <a:spLocks noGrp="1" noChangeArrowheads="1"/>
          </p:cNvSpPr>
          <p:nvPr>
            <p:ph type="body" sz="half" idx="1"/>
          </p:nvPr>
        </p:nvSpPr>
        <p:spPr>
          <a:xfrm>
            <a:off x="3352800" y="1676400"/>
            <a:ext cx="5791200" cy="5105400"/>
          </a:xfrm>
        </p:spPr>
        <p:txBody>
          <a:bodyPr/>
          <a:lstStyle/>
          <a:p>
            <a:pPr marL="0" indent="0" eaLnBrk="1" hangingPunct="1">
              <a:lnSpc>
                <a:spcPct val="90000"/>
              </a:lnSpc>
            </a:pPr>
            <a:r>
              <a:rPr lang="en-US" sz="4300" smtClean="0"/>
              <a:t>Can also be affected by:</a:t>
            </a:r>
          </a:p>
          <a:p>
            <a:pPr lvl="1" eaLnBrk="1" hangingPunct="1">
              <a:lnSpc>
                <a:spcPct val="90000"/>
              </a:lnSpc>
            </a:pPr>
            <a:r>
              <a:rPr lang="en-US" sz="3400" smtClean="0"/>
              <a:t>Impacted ear wax &amp; ear infections</a:t>
            </a:r>
          </a:p>
          <a:p>
            <a:pPr marL="0" indent="0" eaLnBrk="1" hangingPunct="1">
              <a:lnSpc>
                <a:spcPct val="90000"/>
              </a:lnSpc>
            </a:pPr>
            <a:r>
              <a:rPr lang="en-US" sz="3800" smtClean="0"/>
              <a:t>Should NOT be used if child had ear surgery</a:t>
            </a:r>
            <a:endParaRPr lang="en-US" sz="4300" smtClean="0"/>
          </a:p>
        </p:txBody>
      </p:sp>
      <p:graphicFrame>
        <p:nvGraphicFramePr>
          <p:cNvPr id="1026" name="Object 4"/>
          <p:cNvGraphicFramePr>
            <a:graphicFrameLocks noChangeAspect="1"/>
          </p:cNvGraphicFramePr>
          <p:nvPr>
            <p:ph sz="half" idx="2"/>
          </p:nvPr>
        </p:nvGraphicFramePr>
        <p:xfrm>
          <a:off x="304800" y="2133600"/>
          <a:ext cx="2916238" cy="3397250"/>
        </p:xfrm>
        <a:graphic>
          <a:graphicData uri="http://schemas.openxmlformats.org/presentationml/2006/ole">
            <p:oleObj spid="_x0000_s104450" r:id="rId3" imgW="2916720" imgH="339696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DB3C3D8E-7303-4580-A3C9-A1C0E4E1383A}" type="slidenum">
              <a:rPr lang="ar-SA" smtClean="0"/>
              <a:pPr/>
              <a:t>15</a:t>
            </a:fld>
            <a:endParaRPr lang="en-GB" smtClean="0"/>
          </a:p>
        </p:txBody>
      </p:sp>
      <p:sp>
        <p:nvSpPr>
          <p:cNvPr id="89091" name="Rectangle 2"/>
          <p:cNvSpPr>
            <a:spLocks noGrp="1" noChangeArrowheads="1"/>
          </p:cNvSpPr>
          <p:nvPr>
            <p:ph type="title"/>
          </p:nvPr>
        </p:nvSpPr>
        <p:spPr>
          <a:xfrm>
            <a:off x="457200" y="277813"/>
            <a:ext cx="8229600" cy="788987"/>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b="1" dirty="0" smtClean="0">
                <a:solidFill>
                  <a:srgbClr val="FF3300"/>
                </a:solidFill>
              </a:rPr>
              <a:t>Temperature</a:t>
            </a:r>
          </a:p>
        </p:txBody>
      </p:sp>
      <p:sp>
        <p:nvSpPr>
          <p:cNvPr id="89092" name="Rectangle 3"/>
          <p:cNvSpPr>
            <a:spLocks noGrp="1" noChangeArrowheads="1"/>
          </p:cNvSpPr>
          <p:nvPr>
            <p:ph type="body" idx="1"/>
          </p:nvPr>
        </p:nvSpPr>
        <p:spPr>
          <a:xfrm>
            <a:off x="457200" y="1600200"/>
            <a:ext cx="8229600" cy="4530725"/>
          </a:xfrm>
          <a:noFill/>
        </p:spPr>
        <p:txBody>
          <a:bodyPr/>
          <a:lstStyle/>
          <a:p>
            <a:pPr eaLnBrk="1" hangingPunct="1">
              <a:lnSpc>
                <a:spcPct val="90000"/>
              </a:lnSpc>
              <a:buFont typeface="Wingdings" pitchFamily="2" charset="2"/>
              <a:buChar char="Ø"/>
            </a:pPr>
            <a:r>
              <a:rPr lang="en-US" dirty="0" smtClean="0"/>
              <a:t>Oral temperature for children over 5 to 6 years.</a:t>
            </a:r>
          </a:p>
          <a:p>
            <a:pPr eaLnBrk="1" hangingPunct="1">
              <a:lnSpc>
                <a:spcPct val="90000"/>
              </a:lnSpc>
              <a:buFont typeface="Wingdings" pitchFamily="2" charset="2"/>
              <a:buChar char="Ø"/>
            </a:pPr>
            <a:r>
              <a:rPr lang="en-US" dirty="0" smtClean="0"/>
              <a:t>Rectal temperatures are contraindicated if the child has had anal surgery, diarrhea, or rectal irritation.</a:t>
            </a:r>
          </a:p>
          <a:p>
            <a:pPr>
              <a:lnSpc>
                <a:spcPct val="90000"/>
              </a:lnSpc>
              <a:buFont typeface="Wingdings" pitchFamily="2" charset="2"/>
              <a:buChar char="Ø"/>
            </a:pPr>
            <a:r>
              <a:rPr lang="en-US" dirty="0" smtClean="0"/>
              <a:t> Normal temp :  36.5-37.5</a:t>
            </a:r>
          </a:p>
        </p:txBody>
      </p:sp>
      <p:sp>
        <p:nvSpPr>
          <p:cNvPr id="8909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467600" cy="762000"/>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Position for Rectal </a:t>
            </a:r>
            <a:r>
              <a:rPr lang="en-US" dirty="0" err="1" smtClean="0"/>
              <a:t>tempreture</a:t>
            </a:r>
            <a:endParaRPr lang="en-US" dirty="0"/>
          </a:p>
        </p:txBody>
      </p:sp>
      <p:sp>
        <p:nvSpPr>
          <p:cNvPr id="3" name="Text Placeholder 2"/>
          <p:cNvSpPr>
            <a:spLocks noGrp="1"/>
          </p:cNvSpPr>
          <p:nvPr>
            <p:ph type="body" sz="half" idx="1"/>
          </p:nvPr>
        </p:nvSpPr>
        <p:spPr>
          <a:xfrm>
            <a:off x="152400" y="1295400"/>
            <a:ext cx="8001000" cy="4343400"/>
          </a:xfrm>
        </p:spPr>
        <p:txBody>
          <a:bodyPr>
            <a:normAutofit/>
          </a:bodyPr>
          <a:lstStyle/>
          <a:p>
            <a:r>
              <a:rPr lang="en-US" dirty="0" smtClean="0"/>
              <a:t>To take the temperature in your child’s bottom (rectally), then put a small amount of lubricant, such as petroleum jelly, on the small end of it. Place child on something firm, either </a:t>
            </a:r>
            <a:r>
              <a:rPr lang="en-US" dirty="0" err="1" smtClean="0"/>
              <a:t>faceup</a:t>
            </a:r>
            <a:r>
              <a:rPr lang="en-US" dirty="0" smtClean="0"/>
              <a:t> or facedown (if he’s facedown, put one hand on his back; if he’s </a:t>
            </a:r>
            <a:r>
              <a:rPr lang="en-US" dirty="0" err="1" smtClean="0"/>
              <a:t>faceup</a:t>
            </a:r>
            <a:r>
              <a:rPr lang="en-US" dirty="0" smtClean="0"/>
              <a:t>, bend your child’s leg to his chest,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normAutofit/>
          </a:bodyPr>
          <a:lstStyle/>
          <a:p>
            <a:r>
              <a:rPr lang="en-GB" sz="2800" dirty="0" smtClean="0"/>
              <a:t>The pulse is a wave of dilation</a:t>
            </a:r>
            <a:r>
              <a:rPr lang="en-US" sz="2800" dirty="0" smtClean="0"/>
              <a:t> - the wave of blood, created by the heart pumping that travels along the arteries </a:t>
            </a:r>
          </a:p>
          <a:p>
            <a:pPr>
              <a:buNone/>
            </a:pPr>
            <a:endParaRPr lang="en-GB" sz="2800" b="1" dirty="0" smtClean="0"/>
          </a:p>
          <a:p>
            <a:r>
              <a:rPr lang="en-GB" sz="2800" b="1" dirty="0" smtClean="0"/>
              <a:t>Where to find pulse:</a:t>
            </a:r>
            <a:endParaRPr lang="en-US" sz="2800" b="1" dirty="0" smtClean="0"/>
          </a:p>
          <a:p>
            <a:r>
              <a:rPr lang="en-US" sz="2800" dirty="0" smtClean="0"/>
              <a:t>At points where the artery is between fingertips and a bony area</a:t>
            </a:r>
          </a:p>
          <a:p>
            <a:r>
              <a:rPr lang="en-US" sz="2800" dirty="0" smtClean="0"/>
              <a:t>Called pulse points</a:t>
            </a:r>
          </a:p>
          <a:p>
            <a:r>
              <a:rPr lang="en-US" sz="2800" dirty="0" smtClean="0"/>
              <a:t>Felt with two or three fingers but never the thumb</a:t>
            </a:r>
          </a:p>
          <a:p>
            <a:endParaRPr lang="en-US" dirty="0" smtClean="0"/>
          </a:p>
        </p:txBody>
      </p:sp>
      <p:sp>
        <p:nvSpPr>
          <p:cNvPr id="13316" name="Slide Number Placeholder 3"/>
          <p:cNvSpPr>
            <a:spLocks noGrp="1"/>
          </p:cNvSpPr>
          <p:nvPr>
            <p:ph type="sldNum" sz="quarter" idx="12"/>
          </p:nvPr>
        </p:nvSpPr>
        <p:spPr>
          <a:noFill/>
        </p:spPr>
        <p:txBody>
          <a:bodyPr/>
          <a:lstStyle/>
          <a:p>
            <a:fld id="{3B56C872-1DAD-4127-9B7B-7AFD6431A700}" type="slidenum">
              <a:rPr lang="en-GB" smtClean="0"/>
              <a:pPr/>
              <a:t>17</a:t>
            </a:fld>
            <a:endParaRPr lang="en-GB" smtClean="0"/>
          </a:p>
        </p:txBody>
      </p:sp>
      <p:sp>
        <p:nvSpPr>
          <p:cNvPr id="5" name="Rectangle 2"/>
          <p:cNvSpPr>
            <a:spLocks noGrp="1" noChangeArrowheads="1"/>
          </p:cNvSpPr>
          <p:nvPr>
            <p:ph type="title"/>
          </p:nvPr>
        </p:nvSpPr>
        <p:spPr>
          <a:xfrm>
            <a:off x="457200" y="277813"/>
            <a:ext cx="8229600" cy="865187"/>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b="1" dirty="0" smtClean="0">
                <a:solidFill>
                  <a:srgbClr val="FF3300"/>
                </a:solidFill>
              </a:rPr>
              <a:t>Heart rate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a:buNone/>
            </a:pPr>
            <a:r>
              <a:rPr lang="en-GB" sz="2800" b="1" dirty="0" smtClean="0"/>
              <a:t>Pulse sites</a:t>
            </a:r>
            <a:r>
              <a:rPr lang="en-GB" sz="2800" dirty="0" smtClean="0"/>
              <a:t>:</a:t>
            </a:r>
            <a:endParaRPr lang="en-US" sz="2800" dirty="0" smtClean="0"/>
          </a:p>
          <a:p>
            <a:r>
              <a:rPr lang="en-US" sz="2800" dirty="0" smtClean="0"/>
              <a:t>Temporal, Carotid, Radial, </a:t>
            </a:r>
            <a:r>
              <a:rPr lang="en-US" sz="2800" dirty="0" err="1" smtClean="0"/>
              <a:t>Ulnar</a:t>
            </a:r>
            <a:r>
              <a:rPr lang="en-US" sz="2800" dirty="0" smtClean="0"/>
              <a:t>, Brachial, Apical, Femoral, </a:t>
            </a:r>
            <a:r>
              <a:rPr lang="en-US" sz="2800" dirty="0" err="1" smtClean="0"/>
              <a:t>Popliteal</a:t>
            </a:r>
            <a:r>
              <a:rPr lang="en-US" sz="2800" dirty="0" smtClean="0"/>
              <a:t>, Dorsal </a:t>
            </a:r>
            <a:r>
              <a:rPr lang="en-US" sz="2800" dirty="0" err="1" smtClean="0"/>
              <a:t>Pedis</a:t>
            </a:r>
            <a:r>
              <a:rPr lang="en-US" sz="2800" dirty="0" smtClean="0"/>
              <a:t>, Posterior </a:t>
            </a:r>
            <a:r>
              <a:rPr lang="en-US" sz="2800" dirty="0" err="1" smtClean="0"/>
              <a:t>tibial</a:t>
            </a:r>
            <a:r>
              <a:rPr lang="en-US" sz="2800" dirty="0" smtClean="0"/>
              <a:t>.</a:t>
            </a:r>
          </a:p>
          <a:p>
            <a:r>
              <a:rPr lang="en-US" sz="2800" b="1" dirty="0" smtClean="0"/>
              <a:t>Notes: - </a:t>
            </a:r>
          </a:p>
          <a:p>
            <a:r>
              <a:rPr lang="en-US" sz="2800" dirty="0" smtClean="0"/>
              <a:t>Carotid most common in emergencies.</a:t>
            </a:r>
          </a:p>
          <a:p>
            <a:r>
              <a:rPr lang="en-US" sz="2800" dirty="0" smtClean="0"/>
              <a:t> Radial most common for routine examination.</a:t>
            </a:r>
          </a:p>
          <a:p>
            <a:r>
              <a:rPr lang="en-US" sz="2800" dirty="0" smtClean="0"/>
              <a:t>Apical pulse provides a more accurate assessment of heart function, particularly when tachycardia present</a:t>
            </a:r>
          </a:p>
        </p:txBody>
      </p:sp>
      <p:sp>
        <p:nvSpPr>
          <p:cNvPr id="14340" name="Slide Number Placeholder 3"/>
          <p:cNvSpPr>
            <a:spLocks noGrp="1"/>
          </p:cNvSpPr>
          <p:nvPr>
            <p:ph type="sldNum" sz="quarter" idx="12"/>
          </p:nvPr>
        </p:nvSpPr>
        <p:spPr>
          <a:noFill/>
        </p:spPr>
        <p:txBody>
          <a:bodyPr/>
          <a:lstStyle/>
          <a:p>
            <a:fld id="{081BCCA8-6539-4910-A1F5-9ED9F23FBAD2}" type="slidenum">
              <a:rPr lang="en-GB" smtClean="0"/>
              <a:pPr/>
              <a:t>18</a:t>
            </a:fld>
            <a:endParaRPr lang="en-GB" smtClean="0"/>
          </a:p>
        </p:txBody>
      </p:sp>
      <p:sp>
        <p:nvSpPr>
          <p:cNvPr id="5" name="Rectangle 2"/>
          <p:cNvSpPr>
            <a:spLocks noGrp="1" noChangeArrowheads="1"/>
          </p:cNvSpPr>
          <p:nvPr>
            <p:ph type="title"/>
          </p:nvPr>
        </p:nvSpPr>
        <p:spPr>
          <a:xfrm>
            <a:off x="457200" y="277813"/>
            <a:ext cx="8229600" cy="865187"/>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b="1" dirty="0" smtClean="0">
                <a:solidFill>
                  <a:srgbClr val="FF3300"/>
                </a:solidFill>
              </a:rPr>
              <a:t>Heart rate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B7E35C47-369D-40C0-B2BE-3F6B10E9B4AC}" type="slidenum">
              <a:rPr lang="ar-SA" smtClean="0"/>
              <a:pPr/>
              <a:t>19</a:t>
            </a:fld>
            <a:endParaRPr lang="en-GB" smtClean="0"/>
          </a:p>
        </p:txBody>
      </p:sp>
      <p:sp>
        <p:nvSpPr>
          <p:cNvPr id="91139" name="Rectangle 2"/>
          <p:cNvSpPr>
            <a:spLocks noGrp="1" noChangeArrowheads="1"/>
          </p:cNvSpPr>
          <p:nvPr>
            <p:ph type="title"/>
          </p:nvPr>
        </p:nvSpPr>
        <p:spPr>
          <a:xfrm>
            <a:off x="457200" y="277813"/>
            <a:ext cx="8229600" cy="865187"/>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b="1" dirty="0" smtClean="0">
                <a:solidFill>
                  <a:srgbClr val="FF3300"/>
                </a:solidFill>
              </a:rPr>
              <a:t>Heart rate </a:t>
            </a:r>
          </a:p>
        </p:txBody>
      </p:sp>
      <p:sp>
        <p:nvSpPr>
          <p:cNvPr id="91140" name="Rectangle 3"/>
          <p:cNvSpPr>
            <a:spLocks noGrp="1" noChangeArrowheads="1"/>
          </p:cNvSpPr>
          <p:nvPr>
            <p:ph type="body" idx="1"/>
          </p:nvPr>
        </p:nvSpPr>
        <p:spPr>
          <a:xfrm>
            <a:off x="457200" y="1600200"/>
            <a:ext cx="8229600" cy="4530725"/>
          </a:xfrm>
          <a:noFill/>
        </p:spPr>
        <p:txBody>
          <a:bodyPr/>
          <a:lstStyle/>
          <a:p>
            <a:pPr eaLnBrk="1" hangingPunct="1">
              <a:buFontTx/>
              <a:buBlip>
                <a:blip r:embed="rId2"/>
              </a:buBlip>
            </a:pPr>
            <a:r>
              <a:rPr lang="en-US" dirty="0" smtClean="0"/>
              <a:t>Apical pulse for infants and toddlers under 2 years</a:t>
            </a:r>
          </a:p>
          <a:p>
            <a:pPr eaLnBrk="1" hangingPunct="1">
              <a:buFontTx/>
              <a:buBlip>
                <a:blip r:embed="rId2"/>
              </a:buBlip>
            </a:pPr>
            <a:r>
              <a:rPr lang="en-US" dirty="0" smtClean="0"/>
              <a:t>Count for 1 full minute</a:t>
            </a:r>
          </a:p>
          <a:p>
            <a:pPr eaLnBrk="1" hangingPunct="1">
              <a:buFontTx/>
              <a:buBlip>
                <a:blip r:embed="rId2"/>
              </a:buBlip>
            </a:pPr>
            <a:r>
              <a:rPr lang="en-US" dirty="0" smtClean="0"/>
              <a:t>Will be increased with: crying, anxiety, fever, and pain</a:t>
            </a:r>
          </a:p>
        </p:txBody>
      </p:sp>
      <p:sp>
        <p:nvSpPr>
          <p:cNvPr id="9114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2590800"/>
            <a:ext cx="9144000" cy="1143000"/>
          </a:xfrm>
          <a:solidFill>
            <a:schemeClr val="accent2"/>
          </a:solidFill>
        </p:spPr>
        <p:txBody>
          <a:bodyPr/>
          <a:lstStyle/>
          <a:p>
            <a:pPr eaLnBrk="1" hangingPunct="1"/>
            <a:r>
              <a:rPr lang="en-US" altLang="en-US" smtClean="0">
                <a:solidFill>
                  <a:schemeClr val="bg1"/>
                </a:solidFill>
              </a:rPr>
              <a:t>Nursing Health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1A9543F-4D4F-4B46-9403-2A42CD6240D2}" type="slidenum">
              <a:rPr lang="ar-SA" smtClean="0"/>
              <a:pPr/>
              <a:t>20</a:t>
            </a:fld>
            <a:endParaRPr lang="en-GB" smtClean="0"/>
          </a:p>
        </p:txBody>
      </p:sp>
      <p:sp>
        <p:nvSpPr>
          <p:cNvPr id="92163" name="Rectangle 2"/>
          <p:cNvSpPr>
            <a:spLocks noGrp="1" noChangeArrowheads="1"/>
          </p:cNvSpPr>
          <p:nvPr>
            <p:ph type="title"/>
          </p:nvPr>
        </p:nvSpPr>
        <p:spPr>
          <a:xfrm>
            <a:off x="457200" y="277813"/>
            <a:ext cx="8229600" cy="1017587"/>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b="1" dirty="0" smtClean="0"/>
              <a:t>Pulse rates</a:t>
            </a:r>
          </a:p>
        </p:txBody>
      </p:sp>
      <p:sp>
        <p:nvSpPr>
          <p:cNvPr id="92164" name="Rectangle 3"/>
          <p:cNvSpPr>
            <a:spLocks noGrp="1" noChangeArrowheads="1"/>
          </p:cNvSpPr>
          <p:nvPr>
            <p:ph type="body" idx="1"/>
          </p:nvPr>
        </p:nvSpPr>
        <p:spPr>
          <a:xfrm>
            <a:off x="457200" y="1600200"/>
            <a:ext cx="8229600" cy="4530725"/>
          </a:xfrm>
          <a:noFill/>
        </p:spPr>
        <p:txBody>
          <a:bodyPr/>
          <a:lstStyle/>
          <a:p>
            <a:pPr eaLnBrk="1" hangingPunct="1"/>
            <a:r>
              <a:rPr lang="en-US" smtClean="0">
                <a:solidFill>
                  <a:srgbClr val="FF0000"/>
                </a:solidFill>
              </a:rPr>
              <a:t>Neonate: 100 – 180</a:t>
            </a:r>
          </a:p>
          <a:p>
            <a:pPr eaLnBrk="1" hangingPunct="1"/>
            <a:r>
              <a:rPr lang="en-US" smtClean="0"/>
              <a:t>1-year: 100 – 160</a:t>
            </a:r>
          </a:p>
          <a:p>
            <a:pPr eaLnBrk="1" hangingPunct="1"/>
            <a:r>
              <a:rPr lang="en-US" smtClean="0"/>
              <a:t>3 years: 80- 110</a:t>
            </a:r>
          </a:p>
          <a:p>
            <a:pPr eaLnBrk="1" hangingPunct="1"/>
            <a:r>
              <a:rPr lang="en-US" smtClean="0"/>
              <a:t>14 years 60 - 100</a:t>
            </a:r>
          </a:p>
        </p:txBody>
      </p:sp>
      <p:sp>
        <p:nvSpPr>
          <p:cNvPr id="9216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p>
            <a:fld id="{469C978E-5B3F-4079-A9E8-722F7AC78325}" type="slidenum">
              <a:rPr lang="ar-SA" smtClean="0"/>
              <a:pPr/>
              <a:t>21</a:t>
            </a:fld>
            <a:endParaRPr lang="en-GB" smtClean="0"/>
          </a:p>
        </p:txBody>
      </p:sp>
      <p:sp>
        <p:nvSpPr>
          <p:cNvPr id="93188" name="Rectangle 3"/>
          <p:cNvSpPr>
            <a:spLocks noChangeArrowheads="1"/>
          </p:cNvSpPr>
          <p:nvPr/>
        </p:nvSpPr>
        <p:spPr bwMode="auto">
          <a:xfrm>
            <a:off x="457200" y="354013"/>
            <a:ext cx="8229600" cy="7889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4400" dirty="0">
                <a:solidFill>
                  <a:schemeClr val="tx2"/>
                </a:solidFill>
              </a:rPr>
              <a:t>Apical Pulse</a:t>
            </a:r>
          </a:p>
        </p:txBody>
      </p:sp>
      <p:sp>
        <p:nvSpPr>
          <p:cNvPr id="93191" name="Date Placeholder 6"/>
          <p:cNvSpPr>
            <a:spLocks noGrp="1"/>
          </p:cNvSpPr>
          <p:nvPr>
            <p:ph type="dt" sz="quarter" idx="10"/>
          </p:nvPr>
        </p:nvSpPr>
        <p:spPr>
          <a:noFill/>
        </p:spPr>
        <p:txBody>
          <a:bodyPr/>
          <a:lstStyle/>
          <a:p>
            <a:r>
              <a:rPr lang="en-US" smtClean="0"/>
              <a:t>Mr. Ahmad Ata</a:t>
            </a:r>
            <a:endParaRPr lang="en-GB" smtClean="0"/>
          </a:p>
        </p:txBody>
      </p:sp>
      <p:pic>
        <p:nvPicPr>
          <p:cNvPr id="115714" name="Picture 2" descr="http://what-when-how.com/wp-content/uploads/2012/04/tmp2645_thumb.jpg">
            <a:hlinkClick r:id="rId2"/>
          </p:cNvPr>
          <p:cNvPicPr>
            <a:picLocks noChangeAspect="1" noChangeArrowheads="1"/>
          </p:cNvPicPr>
          <p:nvPr/>
        </p:nvPicPr>
        <p:blipFill>
          <a:blip r:embed="rId3" cstate="print"/>
          <a:srcRect/>
          <a:stretch>
            <a:fillRect/>
          </a:stretch>
        </p:blipFill>
        <p:spPr bwMode="auto">
          <a:xfrm>
            <a:off x="1295400" y="1600200"/>
            <a:ext cx="6096000" cy="40671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eaLnBrk="1" hangingPunct="1"/>
            <a:r>
              <a:rPr lang="en-US" dirty="0" smtClean="0"/>
              <a:t>Pulse - Brachial</a:t>
            </a:r>
          </a:p>
        </p:txBody>
      </p:sp>
      <p:sp>
        <p:nvSpPr>
          <p:cNvPr id="2052" name="Rectangle 3"/>
          <p:cNvSpPr>
            <a:spLocks noGrp="1" noChangeArrowheads="1"/>
          </p:cNvSpPr>
          <p:nvPr>
            <p:ph type="body" sz="half" idx="1"/>
          </p:nvPr>
        </p:nvSpPr>
        <p:spPr>
          <a:xfrm>
            <a:off x="76200" y="1219200"/>
            <a:ext cx="5181600" cy="4876800"/>
          </a:xfrm>
        </p:spPr>
        <p:txBody>
          <a:bodyPr/>
          <a:lstStyle/>
          <a:p>
            <a:pPr marL="0" indent="0" eaLnBrk="1" hangingPunct="1"/>
            <a:r>
              <a:rPr lang="en-US" smtClean="0"/>
              <a:t>Used for infants and small children</a:t>
            </a:r>
          </a:p>
          <a:p>
            <a:pPr marL="0" indent="0" eaLnBrk="1" hangingPunct="1"/>
            <a:r>
              <a:rPr lang="en-US" smtClean="0"/>
              <a:t>Place fingertips of first 2 or middle 3 fingers over the brachial pulse area</a:t>
            </a:r>
          </a:p>
          <a:p>
            <a:pPr lvl="1" eaLnBrk="1" hangingPunct="1"/>
            <a:r>
              <a:rPr lang="en-US" smtClean="0"/>
              <a:t>Inside of the elbow</a:t>
            </a:r>
          </a:p>
          <a:p>
            <a:pPr marL="0" indent="0" eaLnBrk="1" hangingPunct="1"/>
            <a:r>
              <a:rPr lang="en-US" smtClean="0"/>
              <a:t>Lightly press your fingertips on the pulse area</a:t>
            </a:r>
          </a:p>
        </p:txBody>
      </p:sp>
      <p:graphicFrame>
        <p:nvGraphicFramePr>
          <p:cNvPr id="2050" name="Object 4"/>
          <p:cNvGraphicFramePr>
            <a:graphicFrameLocks noChangeAspect="1"/>
          </p:cNvGraphicFramePr>
          <p:nvPr>
            <p:ph sz="half" idx="2"/>
          </p:nvPr>
        </p:nvGraphicFramePr>
        <p:xfrm>
          <a:off x="4648200" y="1905000"/>
          <a:ext cx="4267200" cy="3440113"/>
        </p:xfrm>
        <a:graphic>
          <a:graphicData uri="http://schemas.openxmlformats.org/presentationml/2006/ole">
            <p:oleObj spid="_x0000_s105474" r:id="rId3" imgW="4949640" imgH="3991320"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b="1" dirty="0" smtClean="0"/>
              <a:t>Respiration</a:t>
            </a:r>
            <a:endParaRPr lang="en-US" dirty="0" smtClean="0"/>
          </a:p>
        </p:txBody>
      </p:sp>
      <p:sp>
        <p:nvSpPr>
          <p:cNvPr id="15363" name="Content Placeholder 2"/>
          <p:cNvSpPr>
            <a:spLocks noGrp="1"/>
          </p:cNvSpPr>
          <p:nvPr>
            <p:ph idx="1"/>
          </p:nvPr>
        </p:nvSpPr>
        <p:spPr/>
        <p:txBody>
          <a:bodyPr/>
          <a:lstStyle/>
          <a:p>
            <a:r>
              <a:rPr lang="en-US" sz="2400" dirty="0" smtClean="0"/>
              <a:t>The exchange of gases between a living organism and its environment.</a:t>
            </a:r>
          </a:p>
          <a:p>
            <a:r>
              <a:rPr lang="en-US" sz="2400" dirty="0" smtClean="0"/>
              <a:t>The mechanical act of breathing in air (inspiration) and expelling air (expiration) from the body.</a:t>
            </a:r>
          </a:p>
          <a:p>
            <a:pPr>
              <a:buNone/>
            </a:pPr>
            <a:endParaRPr lang="en-GB" sz="2400" b="1" dirty="0" smtClean="0"/>
          </a:p>
          <a:p>
            <a:pPr>
              <a:buNone/>
            </a:pPr>
            <a:r>
              <a:rPr lang="en-GB" sz="2400" b="1" dirty="0" smtClean="0"/>
              <a:t>Normal Respirations:</a:t>
            </a:r>
            <a:endParaRPr lang="en-US" sz="2400" b="1" dirty="0" smtClean="0"/>
          </a:p>
          <a:p>
            <a:r>
              <a:rPr lang="en-US" sz="2400" dirty="0" smtClean="0"/>
              <a:t>Effortless</a:t>
            </a:r>
          </a:p>
          <a:p>
            <a:r>
              <a:rPr lang="en-US" sz="2400" dirty="0" smtClean="0"/>
              <a:t>Regular</a:t>
            </a:r>
          </a:p>
          <a:p>
            <a:r>
              <a:rPr lang="en-US" sz="2400" dirty="0" smtClean="0"/>
              <a:t>Smooth</a:t>
            </a:r>
          </a:p>
          <a:p>
            <a:endParaRPr lang="en-US" dirty="0" smtClean="0"/>
          </a:p>
        </p:txBody>
      </p:sp>
      <p:sp>
        <p:nvSpPr>
          <p:cNvPr id="15364" name="Slide Number Placeholder 3"/>
          <p:cNvSpPr>
            <a:spLocks noGrp="1"/>
          </p:cNvSpPr>
          <p:nvPr>
            <p:ph type="sldNum" sz="quarter" idx="12"/>
          </p:nvPr>
        </p:nvSpPr>
        <p:spPr>
          <a:noFill/>
        </p:spPr>
        <p:txBody>
          <a:bodyPr/>
          <a:lstStyle/>
          <a:p>
            <a:fld id="{56A4C1D5-0C19-4678-AFED-70BF1B88D4D1}" type="slidenum">
              <a:rPr lang="en-GB" smtClean="0"/>
              <a:pPr/>
              <a:t>23</a:t>
            </a:fld>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511E8B6F-4B40-421C-B768-AA10E22EEB21}" type="slidenum">
              <a:rPr lang="ar-SA" smtClean="0"/>
              <a:pPr/>
              <a:t>24</a:t>
            </a:fld>
            <a:endParaRPr lang="en-GB" smtClean="0"/>
          </a:p>
        </p:txBody>
      </p:sp>
      <p:sp>
        <p:nvSpPr>
          <p:cNvPr id="95235" name="Rectangle 2"/>
          <p:cNvSpPr>
            <a:spLocks noGrp="1" noChangeArrowheads="1"/>
          </p:cNvSpPr>
          <p:nvPr>
            <p:ph type="title"/>
          </p:nvPr>
        </p:nvSpPr>
        <p:spPr>
          <a:xfrm>
            <a:off x="457200" y="277813"/>
            <a:ext cx="8229600" cy="788987"/>
          </a:xfrm>
        </p:spPr>
        <p:style>
          <a:lnRef idx="1">
            <a:schemeClr val="accent3"/>
          </a:lnRef>
          <a:fillRef idx="3">
            <a:schemeClr val="accent3"/>
          </a:fillRef>
          <a:effectRef idx="2">
            <a:schemeClr val="accent3"/>
          </a:effectRef>
          <a:fontRef idx="minor">
            <a:schemeClr val="lt1"/>
          </a:fontRef>
        </p:style>
        <p:txBody>
          <a:bodyPr/>
          <a:lstStyle/>
          <a:p>
            <a:pPr eaLnBrk="1" hangingPunct="1"/>
            <a:r>
              <a:rPr lang="en-US" dirty="0" smtClean="0"/>
              <a:t>Respiratory </a:t>
            </a:r>
          </a:p>
        </p:txBody>
      </p:sp>
      <p:sp>
        <p:nvSpPr>
          <p:cNvPr id="95236" name="Rectangle 3"/>
          <p:cNvSpPr>
            <a:spLocks noGrp="1" noChangeArrowheads="1"/>
          </p:cNvSpPr>
          <p:nvPr>
            <p:ph type="body" idx="1"/>
          </p:nvPr>
        </p:nvSpPr>
        <p:spPr>
          <a:xfrm>
            <a:off x="457200" y="1219200"/>
            <a:ext cx="8229600" cy="4530725"/>
          </a:xfrm>
          <a:noFill/>
        </p:spPr>
        <p:txBody>
          <a:bodyPr/>
          <a:lstStyle/>
          <a:p>
            <a:pPr eaLnBrk="1" hangingPunct="1"/>
            <a:r>
              <a:rPr lang="en-US" smtClean="0"/>
              <a:t>Count for one full minute</a:t>
            </a:r>
          </a:p>
          <a:p>
            <a:pPr eaLnBrk="1" hangingPunct="1"/>
            <a:r>
              <a:rPr lang="en-US" smtClean="0"/>
              <a:t>May want to do before you wake the infant up</a:t>
            </a:r>
          </a:p>
          <a:p>
            <a:pPr eaLnBrk="1" hangingPunct="1"/>
            <a:r>
              <a:rPr lang="en-US" smtClean="0"/>
              <a:t>Rate will be elevated with crying / fever</a:t>
            </a:r>
          </a:p>
          <a:p>
            <a:pPr lvl="1" eaLnBrk="1" hangingPunct="1"/>
            <a:r>
              <a:rPr lang="en-US" smtClean="0"/>
              <a:t>Newborn: </a:t>
            </a:r>
            <a:r>
              <a:rPr lang="en-US" smtClean="0">
                <a:solidFill>
                  <a:srgbClr val="FF0000"/>
                </a:solidFill>
              </a:rPr>
              <a:t>30 – 60</a:t>
            </a:r>
          </a:p>
          <a:p>
            <a:pPr lvl="1" eaLnBrk="1" hangingPunct="1"/>
            <a:r>
              <a:rPr lang="en-US" smtClean="0"/>
              <a:t>Toddler: 25- 40</a:t>
            </a:r>
          </a:p>
          <a:p>
            <a:pPr lvl="1" eaLnBrk="1" hangingPunct="1"/>
            <a:r>
              <a:rPr lang="en-US" smtClean="0"/>
              <a:t>School-age: 18 - 30</a:t>
            </a:r>
          </a:p>
          <a:p>
            <a:pPr lvl="1" eaLnBrk="1" hangingPunct="1"/>
            <a:r>
              <a:rPr lang="en-US" smtClean="0"/>
              <a:t>Adolescent: 16- 20</a:t>
            </a:r>
          </a:p>
          <a:p>
            <a:pPr lvl="1" eaLnBrk="1" hangingPunct="1"/>
            <a:endParaRPr lang="en-US" smtClean="0"/>
          </a:p>
        </p:txBody>
      </p:sp>
      <p:sp>
        <p:nvSpPr>
          <p:cNvPr id="9523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8482" name="Picture 2" descr="http://www.sweethaven02.com/ObsNewborn/922les7_img_0.jpg">
            <a:hlinkClick r:id="rId2"/>
          </p:cNvPr>
          <p:cNvPicPr>
            <a:picLocks noChangeAspect="1" noChangeArrowheads="1"/>
          </p:cNvPicPr>
          <p:nvPr/>
        </p:nvPicPr>
        <p:blipFill>
          <a:blip r:embed="rId3" cstate="print"/>
          <a:srcRect r="50505"/>
          <a:stretch>
            <a:fillRect/>
          </a:stretch>
        </p:blipFill>
        <p:spPr bwMode="auto">
          <a:xfrm>
            <a:off x="457200" y="1600200"/>
            <a:ext cx="3733800" cy="3810000"/>
          </a:xfrm>
          <a:prstGeom prst="rect">
            <a:avLst/>
          </a:prstGeom>
          <a:noFill/>
        </p:spPr>
      </p:pic>
      <p:pic>
        <p:nvPicPr>
          <p:cNvPr id="148484" name="Picture 4" descr="https://upload.wikimedia.org/wikipedia/commons/4/49/Sternal_retractions.JPG">
            <a:hlinkClick r:id="rId4"/>
          </p:cNvPr>
          <p:cNvPicPr>
            <a:picLocks noChangeAspect="1" noChangeArrowheads="1"/>
          </p:cNvPicPr>
          <p:nvPr/>
        </p:nvPicPr>
        <p:blipFill>
          <a:blip r:embed="rId5" cstate="print"/>
          <a:srcRect/>
          <a:stretch>
            <a:fillRect/>
          </a:stretch>
        </p:blipFill>
        <p:spPr bwMode="auto">
          <a:xfrm>
            <a:off x="4114800" y="1524000"/>
            <a:ext cx="4810454" cy="38314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9A855B16-DC30-4B49-918A-43374C13A355}" type="slidenum">
              <a:rPr lang="ar-SA" smtClean="0"/>
              <a:pPr/>
              <a:t>26</a:t>
            </a:fld>
            <a:endParaRPr lang="en-GB" smtClean="0"/>
          </a:p>
        </p:txBody>
      </p:sp>
      <p:sp>
        <p:nvSpPr>
          <p:cNvPr id="96259" name="Rectangle 2"/>
          <p:cNvSpPr>
            <a:spLocks noGrp="1" noChangeArrowheads="1"/>
          </p:cNvSpPr>
          <p:nvPr>
            <p:ph type="title"/>
          </p:nvPr>
        </p:nvSpPr>
        <p:spPr>
          <a:xfrm>
            <a:off x="457200" y="277813"/>
            <a:ext cx="8229600" cy="865187"/>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dirty="0" smtClean="0"/>
              <a:t>Blood Pressure</a:t>
            </a:r>
          </a:p>
        </p:txBody>
      </p:sp>
      <p:sp>
        <p:nvSpPr>
          <p:cNvPr id="96260" name="Rectangle 3"/>
          <p:cNvSpPr>
            <a:spLocks noGrp="1" noChangeArrowheads="1"/>
          </p:cNvSpPr>
          <p:nvPr>
            <p:ph type="body" idx="1"/>
          </p:nvPr>
        </p:nvSpPr>
        <p:spPr>
          <a:xfrm>
            <a:off x="457200" y="1600200"/>
            <a:ext cx="8229600" cy="4530725"/>
          </a:xfrm>
          <a:noFill/>
        </p:spPr>
        <p:txBody>
          <a:bodyPr/>
          <a:lstStyle/>
          <a:p>
            <a:pPr eaLnBrk="1" hangingPunct="1"/>
            <a:r>
              <a:rPr lang="en-US" smtClean="0"/>
              <a:t>The width of the rubber bladder should cover two thirds of the circumference of the arm, and the length should encircle 100% of the arm without overlap.</a:t>
            </a:r>
          </a:p>
          <a:p>
            <a:pPr eaLnBrk="1" hangingPunct="1"/>
            <a:r>
              <a:rPr lang="en-US" smtClean="0"/>
              <a:t>Crying can cause inaccurate blood pressure reading.</a:t>
            </a:r>
          </a:p>
          <a:p>
            <a:pPr eaLnBrk="1" hangingPunct="1"/>
            <a:r>
              <a:rPr lang="en-US" smtClean="0"/>
              <a:t>Consider normal for age.</a:t>
            </a:r>
          </a:p>
        </p:txBody>
      </p:sp>
      <p:sp>
        <p:nvSpPr>
          <p:cNvPr id="9626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Systolic blood pressure</a:t>
            </a:r>
            <a:r>
              <a:rPr lang="en-US" dirty="0" smtClean="0"/>
              <a:t> is the highest pressure reached in the arteries as the heart pumps blood out for circulation through the body. </a:t>
            </a:r>
          </a:p>
          <a:p>
            <a:r>
              <a:rPr lang="en-US" b="1" dirty="0" smtClean="0"/>
              <a:t>Diastolic blood pressure</a:t>
            </a:r>
            <a:r>
              <a:rPr lang="en-US" dirty="0" smtClean="0"/>
              <a:t> is the much lower pressure that occurs in the arteries when the heart relaxes to take blood in between beats. </a:t>
            </a:r>
          </a:p>
          <a:p>
            <a:endParaRPr lang="en-US" dirty="0"/>
          </a:p>
        </p:txBody>
      </p:sp>
      <p:sp>
        <p:nvSpPr>
          <p:cNvPr id="4"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r>
              <a:rPr lang="en-US" dirty="0" smtClean="0"/>
              <a:t>Blood Pressure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286000"/>
          <a:ext cx="7315200" cy="2987040"/>
        </p:xfrm>
        <a:graphic>
          <a:graphicData uri="http://schemas.openxmlformats.org/drawingml/2006/table">
            <a:tbl>
              <a:tblPr firstRow="1" bandRow="1">
                <a:tableStyleId>{5C22544A-7EE6-4342-B048-85BDC9FD1C3A}</a:tableStyleId>
              </a:tblPr>
              <a:tblGrid>
                <a:gridCol w="2971800"/>
                <a:gridCol w="2514600"/>
                <a:gridCol w="1828800"/>
              </a:tblGrid>
              <a:tr h="370840">
                <a:tc>
                  <a:txBody>
                    <a:bodyPr/>
                    <a:lstStyle/>
                    <a:p>
                      <a:r>
                        <a:rPr lang="en-US" sz="2000" b="1" dirty="0">
                          <a:solidFill>
                            <a:schemeClr val="bg2"/>
                          </a:solidFill>
                        </a:rPr>
                        <a:t>Approximate Age Range</a:t>
                      </a:r>
                      <a:endParaRPr lang="en-US" sz="2000" dirty="0">
                        <a:solidFill>
                          <a:schemeClr val="bg2"/>
                        </a:solidFill>
                      </a:endParaRPr>
                    </a:p>
                  </a:txBody>
                  <a:tcPr anchor="ctr"/>
                </a:tc>
                <a:tc>
                  <a:txBody>
                    <a:bodyPr/>
                    <a:lstStyle/>
                    <a:p>
                      <a:r>
                        <a:rPr lang="en-US" sz="2000" b="1" dirty="0">
                          <a:solidFill>
                            <a:schemeClr val="bg2"/>
                          </a:solidFill>
                        </a:rPr>
                        <a:t>Systolic Range</a:t>
                      </a:r>
                      <a:endParaRPr lang="en-US" sz="2000" dirty="0">
                        <a:solidFill>
                          <a:schemeClr val="bg2"/>
                        </a:solidFill>
                      </a:endParaRPr>
                    </a:p>
                  </a:txBody>
                  <a:tcPr anchor="ctr"/>
                </a:tc>
                <a:tc>
                  <a:txBody>
                    <a:bodyPr/>
                    <a:lstStyle/>
                    <a:p>
                      <a:r>
                        <a:rPr lang="en-US" sz="2000" b="1" dirty="0">
                          <a:solidFill>
                            <a:schemeClr val="bg2"/>
                          </a:solidFill>
                        </a:rPr>
                        <a:t>Diastolic Range</a:t>
                      </a:r>
                      <a:endParaRPr lang="en-US" sz="2000" dirty="0">
                        <a:solidFill>
                          <a:schemeClr val="bg2"/>
                        </a:solidFill>
                      </a:endParaRPr>
                    </a:p>
                  </a:txBody>
                  <a:tcPr anchor="ctr"/>
                </a:tc>
              </a:tr>
              <a:tr h="370840">
                <a:tc>
                  <a:txBody>
                    <a:bodyPr/>
                    <a:lstStyle/>
                    <a:p>
                      <a:r>
                        <a:rPr lang="en-US" sz="2800" b="1" dirty="0"/>
                        <a:t>1-12 months</a:t>
                      </a:r>
                    </a:p>
                  </a:txBody>
                  <a:tcPr anchor="ctr"/>
                </a:tc>
                <a:tc>
                  <a:txBody>
                    <a:bodyPr/>
                    <a:lstStyle/>
                    <a:p>
                      <a:r>
                        <a:rPr lang="en-US" sz="2800" b="1"/>
                        <a:t>75-100</a:t>
                      </a:r>
                    </a:p>
                  </a:txBody>
                  <a:tcPr anchor="ctr"/>
                </a:tc>
                <a:tc>
                  <a:txBody>
                    <a:bodyPr/>
                    <a:lstStyle/>
                    <a:p>
                      <a:r>
                        <a:rPr lang="en-US" sz="2800" b="1"/>
                        <a:t>50-70</a:t>
                      </a:r>
                    </a:p>
                  </a:txBody>
                  <a:tcPr anchor="ctr"/>
                </a:tc>
              </a:tr>
              <a:tr h="370840">
                <a:tc>
                  <a:txBody>
                    <a:bodyPr/>
                    <a:lstStyle/>
                    <a:p>
                      <a:r>
                        <a:rPr lang="en-US" sz="2800" b="1" dirty="0"/>
                        <a:t>1-4 years</a:t>
                      </a:r>
                    </a:p>
                  </a:txBody>
                  <a:tcPr anchor="ctr"/>
                </a:tc>
                <a:tc>
                  <a:txBody>
                    <a:bodyPr/>
                    <a:lstStyle/>
                    <a:p>
                      <a:r>
                        <a:rPr lang="en-US" sz="2800" b="1"/>
                        <a:t>80-110</a:t>
                      </a:r>
                    </a:p>
                  </a:txBody>
                  <a:tcPr anchor="ctr"/>
                </a:tc>
                <a:tc>
                  <a:txBody>
                    <a:bodyPr/>
                    <a:lstStyle/>
                    <a:p>
                      <a:r>
                        <a:rPr lang="en-US" sz="2800" b="1"/>
                        <a:t>50-80</a:t>
                      </a:r>
                    </a:p>
                  </a:txBody>
                  <a:tcPr anchor="ctr"/>
                </a:tc>
              </a:tr>
              <a:tr h="370840">
                <a:tc>
                  <a:txBody>
                    <a:bodyPr/>
                    <a:lstStyle/>
                    <a:p>
                      <a:r>
                        <a:rPr lang="en-US" sz="2800" b="1" dirty="0"/>
                        <a:t>3-5 years</a:t>
                      </a:r>
                    </a:p>
                  </a:txBody>
                  <a:tcPr anchor="ctr"/>
                </a:tc>
                <a:tc>
                  <a:txBody>
                    <a:bodyPr/>
                    <a:lstStyle/>
                    <a:p>
                      <a:r>
                        <a:rPr lang="en-US" sz="2800" b="1"/>
                        <a:t>80-110</a:t>
                      </a:r>
                    </a:p>
                  </a:txBody>
                  <a:tcPr anchor="ctr"/>
                </a:tc>
                <a:tc>
                  <a:txBody>
                    <a:bodyPr/>
                    <a:lstStyle/>
                    <a:p>
                      <a:r>
                        <a:rPr lang="en-US" sz="2800" b="1"/>
                        <a:t>50-80</a:t>
                      </a:r>
                    </a:p>
                  </a:txBody>
                  <a:tcPr anchor="ctr"/>
                </a:tc>
              </a:tr>
              <a:tr h="370840">
                <a:tc>
                  <a:txBody>
                    <a:bodyPr/>
                    <a:lstStyle/>
                    <a:p>
                      <a:r>
                        <a:rPr lang="en-US" sz="2800" b="1"/>
                        <a:t>6-13 years</a:t>
                      </a:r>
                    </a:p>
                  </a:txBody>
                  <a:tcPr anchor="ctr"/>
                </a:tc>
                <a:tc>
                  <a:txBody>
                    <a:bodyPr/>
                    <a:lstStyle/>
                    <a:p>
                      <a:r>
                        <a:rPr lang="en-US" sz="2800" b="1" dirty="0"/>
                        <a:t>85-120</a:t>
                      </a:r>
                    </a:p>
                  </a:txBody>
                  <a:tcPr anchor="ctr"/>
                </a:tc>
                <a:tc>
                  <a:txBody>
                    <a:bodyPr/>
                    <a:lstStyle/>
                    <a:p>
                      <a:r>
                        <a:rPr lang="en-US" sz="2800" b="1" dirty="0"/>
                        <a:t>55-80</a:t>
                      </a:r>
                    </a:p>
                  </a:txBody>
                  <a:tcPr anchor="ctr"/>
                </a:tc>
              </a:tr>
              <a:tr h="370840">
                <a:tc>
                  <a:txBody>
                    <a:bodyPr/>
                    <a:lstStyle/>
                    <a:p>
                      <a:endParaRPr lang="en-US" sz="2800" b="1"/>
                    </a:p>
                  </a:txBody>
                  <a:tcPr/>
                </a:tc>
                <a:tc>
                  <a:txBody>
                    <a:bodyPr/>
                    <a:lstStyle/>
                    <a:p>
                      <a:endParaRPr lang="en-US" sz="2800" b="1" dirty="0"/>
                    </a:p>
                  </a:txBody>
                  <a:tcPr/>
                </a:tc>
                <a:tc>
                  <a:txBody>
                    <a:bodyPr/>
                    <a:lstStyle/>
                    <a:p>
                      <a:endParaRPr lang="en-US" sz="2800" b="1" dirty="0"/>
                    </a:p>
                  </a:txBody>
                  <a:tcPr/>
                </a:tc>
              </a:tr>
            </a:tbl>
          </a:graphicData>
        </a:graphic>
      </p:graphicFrame>
      <p:sp>
        <p:nvSpPr>
          <p:cNvPr id="5" name="Rectangle 2"/>
          <p:cNvSpPr txBox="1">
            <a:spLocks noChangeArrowheads="1"/>
          </p:cNvSpPr>
          <p:nvPr/>
        </p:nvSpPr>
        <p:spPr>
          <a:xfrm>
            <a:off x="457200" y="277813"/>
            <a:ext cx="8229600" cy="865187"/>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lt1"/>
                </a:solidFill>
                <a:effectLst/>
                <a:uLnTx/>
                <a:uFillTx/>
                <a:latin typeface="+mn-lt"/>
                <a:ea typeface="+mn-ea"/>
                <a:cs typeface="+mn-cs"/>
              </a:rPr>
              <a:t>Blood Pressure</a:t>
            </a:r>
            <a:endParaRPr kumimoji="0" lang="en-US" sz="4400" b="0" i="0" u="none" strike="noStrike" kern="1200" cap="none" spc="0" normalizeH="0" baseline="0" noProof="0" dirty="0" smtClean="0">
              <a:ln>
                <a:noFill/>
              </a:ln>
              <a:solidFill>
                <a:schemeClr val="lt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b="1" dirty="0" smtClean="0">
                <a:solidFill>
                  <a:schemeClr val="tx1">
                    <a:lumMod val="95000"/>
                    <a:lumOff val="5000"/>
                  </a:schemeClr>
                </a:solidFill>
              </a:rPr>
              <a:t>Oxygen Saturation</a:t>
            </a:r>
          </a:p>
        </p:txBody>
      </p:sp>
      <p:sp>
        <p:nvSpPr>
          <p:cNvPr id="494595" name="Rectangle 3"/>
          <p:cNvSpPr>
            <a:spLocks noGrp="1" noChangeArrowheads="1"/>
          </p:cNvSpPr>
          <p:nvPr>
            <p:ph type="body" sz="half" idx="1"/>
          </p:nvPr>
        </p:nvSpPr>
        <p:spPr/>
        <p:txBody>
          <a:bodyPr/>
          <a:lstStyle/>
          <a:p>
            <a:pPr eaLnBrk="1" hangingPunct="1">
              <a:defRPr/>
            </a:pPr>
            <a:r>
              <a:rPr lang="en-US" sz="2800" b="1" dirty="0" smtClean="0">
                <a:solidFill>
                  <a:schemeClr val="tx1">
                    <a:lumMod val="95000"/>
                    <a:lumOff val="5000"/>
                  </a:schemeClr>
                </a:solidFill>
              </a:rPr>
              <a:t>Oxygen Saturation</a:t>
            </a:r>
            <a:r>
              <a:rPr lang="en-US" sz="2800" dirty="0" smtClean="0">
                <a:solidFill>
                  <a:schemeClr val="tx1">
                    <a:lumMod val="95000"/>
                    <a:lumOff val="5000"/>
                  </a:schemeClr>
                </a:solidFill>
              </a:rPr>
              <a:t> provide important information about cardio-pulmonary dysfunction and is considered by many to be a fifth vital sign. </a:t>
            </a:r>
          </a:p>
        </p:txBody>
      </p:sp>
      <p:pic>
        <p:nvPicPr>
          <p:cNvPr id="98308" name="Picture 5" descr="903984060"/>
          <p:cNvPicPr>
            <a:picLocks noGrp="1" noChangeAspect="1" noChangeArrowheads="1"/>
          </p:cNvPicPr>
          <p:nvPr>
            <p:ph sz="half" idx="2"/>
          </p:nvPr>
        </p:nvPicPr>
        <p:blipFill>
          <a:blip r:embed="rId2" cstate="print"/>
          <a:srcRect/>
          <a:stretch>
            <a:fillRect/>
          </a:stretch>
        </p:blipFill>
        <p:spPr>
          <a:xfrm>
            <a:off x="4648200" y="2138363"/>
            <a:ext cx="4038600" cy="34528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74638"/>
            <a:ext cx="9144000" cy="944562"/>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dirty="0" smtClean="0"/>
              <a:t>1) Bio-graphic </a:t>
            </a:r>
            <a:r>
              <a:rPr lang="en-US" dirty="0"/>
              <a:t>Demographic</a:t>
            </a:r>
          </a:p>
        </p:txBody>
      </p:sp>
      <p:sp>
        <p:nvSpPr>
          <p:cNvPr id="3075" name="Rectangle 3"/>
          <p:cNvSpPr>
            <a:spLocks noGrp="1" noChangeArrowheads="1"/>
          </p:cNvSpPr>
          <p:nvPr>
            <p:ph type="body" idx="1"/>
          </p:nvPr>
        </p:nvSpPr>
        <p:spPr>
          <a:xfrm>
            <a:off x="457200" y="1600200"/>
            <a:ext cx="8229600" cy="2971800"/>
          </a:xfrm>
        </p:spPr>
        <p:txBody>
          <a:bodyPr/>
          <a:lstStyle/>
          <a:p>
            <a:pPr eaLnBrk="1" hangingPunct="1"/>
            <a:r>
              <a:rPr lang="en-US" altLang="en-US" smtClean="0"/>
              <a:t>Name, age, health care provider</a:t>
            </a:r>
          </a:p>
          <a:p>
            <a:pPr eaLnBrk="1" hangingPunct="1"/>
            <a:r>
              <a:rPr lang="en-US" altLang="en-US" smtClean="0"/>
              <a:t>Parents name age /siblings age</a:t>
            </a:r>
          </a:p>
          <a:p>
            <a:pPr eaLnBrk="1" hangingPunct="1"/>
            <a:r>
              <a:rPr lang="en-US" altLang="en-US" smtClean="0"/>
              <a:t>Ethnicity / cultural practices</a:t>
            </a:r>
          </a:p>
          <a:p>
            <a:pPr eaLnBrk="1" hangingPunct="1"/>
            <a:r>
              <a:rPr lang="en-US" altLang="en-US" smtClean="0"/>
              <a:t>Religion / religious practices</a:t>
            </a:r>
          </a:p>
          <a:p>
            <a:pPr eaLnBrk="1" hangingPunct="1"/>
            <a:r>
              <a:rPr lang="en-US" altLang="en-US" smtClean="0"/>
              <a:t>Parent occupation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229600" cy="868363"/>
          </a:xfrm>
        </p:spPr>
        <p:style>
          <a:lnRef idx="1">
            <a:schemeClr val="accent1"/>
          </a:lnRef>
          <a:fillRef idx="3">
            <a:schemeClr val="accent1"/>
          </a:fillRef>
          <a:effectRef idx="2">
            <a:schemeClr val="accent1"/>
          </a:effectRef>
          <a:fontRef idx="minor">
            <a:schemeClr val="lt1"/>
          </a:fontRef>
        </p:style>
        <p:txBody>
          <a:bodyPr>
            <a:normAutofit/>
          </a:bodyPr>
          <a:lstStyle/>
          <a:p>
            <a:pPr eaLnBrk="1" hangingPunct="1"/>
            <a:r>
              <a:rPr lang="en-US" sz="4000" dirty="0" smtClean="0"/>
              <a:t>1. General appearance </a:t>
            </a:r>
            <a:endParaRPr lang="en-GB" sz="4000" dirty="0" smtClean="0"/>
          </a:p>
        </p:txBody>
      </p:sp>
      <p:sp>
        <p:nvSpPr>
          <p:cNvPr id="13315" name="Rectangle 3"/>
          <p:cNvSpPr>
            <a:spLocks noGrp="1" noChangeArrowheads="1"/>
          </p:cNvSpPr>
          <p:nvPr>
            <p:ph type="body" idx="1"/>
          </p:nvPr>
        </p:nvSpPr>
        <p:spPr/>
        <p:txBody>
          <a:bodyPr/>
          <a:lstStyle/>
          <a:p>
            <a:pPr eaLnBrk="1" hangingPunct="1">
              <a:buFontTx/>
              <a:buNone/>
            </a:pPr>
            <a:endParaRPr lang="en-US" sz="2400" dirty="0" smtClean="0"/>
          </a:p>
          <a:p>
            <a:pPr eaLnBrk="1" hangingPunct="1">
              <a:buFontTx/>
              <a:buNone/>
            </a:pPr>
            <a:r>
              <a:rPr lang="en-US" sz="2400" b="1" dirty="0" smtClean="0"/>
              <a:t>General appearance and behavior of new born</a:t>
            </a:r>
            <a:r>
              <a:rPr lang="en-US" sz="2400" dirty="0" smtClean="0"/>
              <a:t>.</a:t>
            </a:r>
            <a:endParaRPr lang="en-GB" sz="2400" dirty="0" smtClean="0"/>
          </a:p>
          <a:p>
            <a:pPr eaLnBrk="1" hangingPunct="1">
              <a:buFontTx/>
              <a:buBlip>
                <a:blip r:embed="rId2"/>
              </a:buBlip>
            </a:pPr>
            <a:r>
              <a:rPr lang="en-GB" sz="2400" dirty="0" smtClean="0"/>
              <a:t>Flexion position</a:t>
            </a:r>
            <a:r>
              <a:rPr lang="en-GB" sz="2800" dirty="0" smtClean="0"/>
              <a:t> </a:t>
            </a:r>
          </a:p>
          <a:p>
            <a:pPr lvl="1" eaLnBrk="1" hangingPunct="1">
              <a:buFontTx/>
              <a:buBlip>
                <a:blip r:embed="rId2"/>
              </a:buBlip>
            </a:pPr>
            <a:r>
              <a:rPr lang="en-GB" sz="2400" dirty="0" smtClean="0">
                <a:solidFill>
                  <a:srgbClr val="FF0000"/>
                </a:solidFill>
              </a:rPr>
              <a:t>Head flexed, chin resting on the upper chest, arm flexed with hand clenched and the feet </a:t>
            </a:r>
            <a:r>
              <a:rPr lang="en-GB" sz="2400" dirty="0" err="1" smtClean="0">
                <a:solidFill>
                  <a:srgbClr val="FF0000"/>
                </a:solidFill>
              </a:rPr>
              <a:t>dorsiflexed</a:t>
            </a:r>
            <a:r>
              <a:rPr lang="en-GB" sz="2400" dirty="0" smtClean="0">
                <a:solidFill>
                  <a:srgbClr val="FF0000"/>
                </a:solidFill>
              </a:rPr>
              <a:t>.</a:t>
            </a:r>
            <a:endParaRPr lang="ar-SA" sz="2400" dirty="0" smtClean="0">
              <a:solidFill>
                <a:srgbClr val="FF0000"/>
              </a:solidFill>
            </a:endParaRPr>
          </a:p>
          <a:p>
            <a:pPr eaLnBrk="1" hangingPunct="1">
              <a:buFontTx/>
              <a:buBlip>
                <a:blip r:embed="rId2"/>
              </a:buBlip>
            </a:pPr>
            <a:r>
              <a:rPr lang="en-GB" sz="2800" dirty="0" smtClean="0"/>
              <a:t>Check vital sign</a:t>
            </a:r>
          </a:p>
          <a:p>
            <a:pPr eaLnBrk="1" hangingPunct="1">
              <a:buFontTx/>
              <a:buNone/>
            </a:pPr>
            <a:endParaRPr lang="ar-SA" sz="2800" dirty="0" smtClean="0"/>
          </a:p>
        </p:txBody>
      </p:sp>
      <p:sp>
        <p:nvSpPr>
          <p:cNvPr id="13316" name="Slide Number Placeholder 3"/>
          <p:cNvSpPr>
            <a:spLocks noGrp="1"/>
          </p:cNvSpPr>
          <p:nvPr>
            <p:ph type="sldNum" sz="quarter" idx="12"/>
          </p:nvPr>
        </p:nvSpPr>
        <p:spPr>
          <a:noFill/>
        </p:spPr>
        <p:txBody>
          <a:bodyPr/>
          <a:lstStyle/>
          <a:p>
            <a:fld id="{30A875C9-3D8D-40B7-A369-928794341873}" type="slidenum">
              <a:rPr lang="en-GB" smtClean="0"/>
              <a:pPr/>
              <a:t>30</a:t>
            </a:fld>
            <a:endParaRPr lang="en-GB" smtClean="0"/>
          </a:p>
        </p:txBody>
      </p:sp>
      <p:sp>
        <p:nvSpPr>
          <p:cNvPr id="1331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15962"/>
          </a:xfrm>
          <a:solidFill>
            <a:srgbClr val="FF0000"/>
          </a:solidFill>
        </p:spPr>
        <p:txBody>
          <a:bodyPr/>
          <a:lstStyle/>
          <a:p>
            <a:pPr eaLnBrk="1" hangingPunct="1"/>
            <a:r>
              <a:rPr lang="en-US" sz="4000" b="1" smtClean="0"/>
              <a:t>a. Skin</a:t>
            </a:r>
            <a:endParaRPr lang="en-GB" sz="4000" b="1" smtClean="0"/>
          </a:p>
        </p:txBody>
      </p:sp>
      <p:sp>
        <p:nvSpPr>
          <p:cNvPr id="14339" name="Rectangle 3"/>
          <p:cNvSpPr>
            <a:spLocks noGrp="1" noChangeArrowheads="1"/>
          </p:cNvSpPr>
          <p:nvPr>
            <p:ph type="body" idx="1"/>
          </p:nvPr>
        </p:nvSpPr>
        <p:spPr>
          <a:xfrm>
            <a:off x="304800" y="1447800"/>
            <a:ext cx="8382000" cy="4800600"/>
          </a:xfrm>
          <a:ln>
            <a:solidFill>
              <a:srgbClr val="FF0000"/>
            </a:solidFill>
          </a:ln>
        </p:spPr>
        <p:txBody>
          <a:bodyPr/>
          <a:lstStyle/>
          <a:p>
            <a:pPr eaLnBrk="1" hangingPunct="1">
              <a:lnSpc>
                <a:spcPct val="90000"/>
              </a:lnSpc>
              <a:buFontTx/>
              <a:buBlip>
                <a:blip r:embed="rId2"/>
              </a:buBlip>
            </a:pPr>
            <a:endParaRPr lang="en-US" sz="2800" dirty="0" smtClean="0"/>
          </a:p>
          <a:p>
            <a:pPr eaLnBrk="1" hangingPunct="1">
              <a:lnSpc>
                <a:spcPct val="90000"/>
              </a:lnSpc>
              <a:buFontTx/>
              <a:buBlip>
                <a:blip r:embed="rId2"/>
              </a:buBlip>
            </a:pPr>
            <a:r>
              <a:rPr lang="en-US" sz="2800" dirty="0" smtClean="0"/>
              <a:t>Skin reddish in color, smooth </a:t>
            </a:r>
            <a:br>
              <a:rPr lang="en-US" sz="2800" dirty="0" smtClean="0"/>
            </a:br>
            <a:r>
              <a:rPr lang="en-US" sz="2800" dirty="0" smtClean="0"/>
              <a:t>and puffy at birth</a:t>
            </a:r>
          </a:p>
          <a:p>
            <a:pPr eaLnBrk="1" hangingPunct="1">
              <a:lnSpc>
                <a:spcPct val="90000"/>
              </a:lnSpc>
              <a:buFontTx/>
              <a:buBlip>
                <a:blip r:embed="rId2"/>
              </a:buBlip>
            </a:pPr>
            <a:r>
              <a:rPr lang="en-US" sz="2800" dirty="0" smtClean="0"/>
              <a:t>At 24 - 36 hours of age, skin flaky, dry and pink in color</a:t>
            </a:r>
          </a:p>
          <a:p>
            <a:pPr eaLnBrk="1" hangingPunct="1">
              <a:lnSpc>
                <a:spcPct val="90000"/>
              </a:lnSpc>
              <a:buFontTx/>
              <a:buBlip>
                <a:blip r:embed="rId2"/>
              </a:buBlip>
            </a:pPr>
            <a:r>
              <a:rPr lang="en-US" sz="2800" dirty="0" smtClean="0"/>
              <a:t>Edema around eyes, feet, and genitals</a:t>
            </a:r>
          </a:p>
          <a:p>
            <a:pPr eaLnBrk="1" hangingPunct="1">
              <a:lnSpc>
                <a:spcPct val="90000"/>
              </a:lnSpc>
              <a:buFontTx/>
              <a:buBlip>
                <a:blip r:embed="rId2"/>
              </a:buBlip>
            </a:pPr>
            <a:r>
              <a:rPr lang="en-US" sz="2800" dirty="0" err="1" smtClean="0"/>
              <a:t>Turgor</a:t>
            </a:r>
            <a:r>
              <a:rPr lang="en-US" sz="2800" dirty="0" smtClean="0"/>
              <a:t> good with quick recoil &lt; 2 sec</a:t>
            </a:r>
          </a:p>
          <a:p>
            <a:pPr eaLnBrk="1" hangingPunct="1">
              <a:lnSpc>
                <a:spcPct val="90000"/>
              </a:lnSpc>
              <a:buFontTx/>
              <a:buBlip>
                <a:blip r:embed="rId2"/>
              </a:buBlip>
            </a:pPr>
            <a:r>
              <a:rPr lang="en-US" sz="2800" dirty="0" smtClean="0"/>
              <a:t>Mongolian spots: </a:t>
            </a:r>
            <a:r>
              <a:rPr lang="en-US" sz="2400" dirty="0" smtClean="0"/>
              <a:t>are large patches of bluish colored skin with wavy border often seen in sacral area.</a:t>
            </a:r>
            <a:endParaRPr lang="en-US" sz="2800" dirty="0" smtClean="0"/>
          </a:p>
          <a:p>
            <a:pPr eaLnBrk="1" hangingPunct="1">
              <a:lnSpc>
                <a:spcPct val="90000"/>
              </a:lnSpc>
              <a:buFontTx/>
              <a:buBlip>
                <a:blip r:embed="rId2"/>
              </a:buBlip>
            </a:pPr>
            <a:r>
              <a:rPr lang="en-US" sz="2800" dirty="0" smtClean="0"/>
              <a:t>Bruises, cyanosis </a:t>
            </a:r>
          </a:p>
          <a:p>
            <a:pPr eaLnBrk="1" hangingPunct="1">
              <a:lnSpc>
                <a:spcPct val="90000"/>
              </a:lnSpc>
              <a:buFontTx/>
              <a:buNone/>
            </a:pPr>
            <a:endParaRPr lang="en-GB" sz="2800" dirty="0" smtClean="0"/>
          </a:p>
          <a:p>
            <a:pPr eaLnBrk="1" hangingPunct="1">
              <a:lnSpc>
                <a:spcPct val="90000"/>
              </a:lnSpc>
              <a:buFontTx/>
              <a:buBlip>
                <a:blip r:embed="rId2"/>
              </a:buBlip>
            </a:pPr>
            <a:endParaRPr lang="en-GB" sz="2800" dirty="0" smtClean="0"/>
          </a:p>
        </p:txBody>
      </p:sp>
      <p:sp>
        <p:nvSpPr>
          <p:cNvPr id="14340" name="Slide Number Placeholder 3"/>
          <p:cNvSpPr>
            <a:spLocks noGrp="1"/>
          </p:cNvSpPr>
          <p:nvPr>
            <p:ph type="sldNum" sz="quarter" idx="12"/>
          </p:nvPr>
        </p:nvSpPr>
        <p:spPr>
          <a:noFill/>
        </p:spPr>
        <p:txBody>
          <a:bodyPr/>
          <a:lstStyle/>
          <a:p>
            <a:fld id="{42D661C6-B3B6-4608-A9E1-488AA3877684}" type="slidenum">
              <a:rPr lang="en-GB" smtClean="0"/>
              <a:pPr/>
              <a:t>31</a:t>
            </a:fld>
            <a:endParaRPr lang="en-GB" smtClean="0"/>
          </a:p>
        </p:txBody>
      </p:sp>
      <p:sp>
        <p:nvSpPr>
          <p:cNvPr id="1434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Check for color variations—such as increased or decreased</a:t>
            </a:r>
          </a:p>
          <a:p>
            <a:r>
              <a:rPr lang="en-US" dirty="0" smtClean="0"/>
              <a:t>pigmentation, pallor, mottling, bruises, </a:t>
            </a:r>
            <a:r>
              <a:rPr lang="en-US" dirty="0" err="1" smtClean="0"/>
              <a:t>erythema,cyanosis</a:t>
            </a:r>
            <a:r>
              <a:rPr lang="en-US" dirty="0" smtClean="0"/>
              <a:t>, or jaundice</a:t>
            </a:r>
          </a:p>
          <a:p>
            <a:r>
              <a:rPr lang="en-US" dirty="0" smtClean="0"/>
              <a:t>Some variations in skin color </a:t>
            </a:r>
            <a:r>
              <a:rPr lang="en-US" dirty="0" smtClean="0"/>
              <a:t>are common </a:t>
            </a:r>
            <a:r>
              <a:rPr lang="en-US" dirty="0" smtClean="0"/>
              <a:t>and normal, such as freckles found in the </a:t>
            </a:r>
            <a:r>
              <a:rPr lang="en-US" dirty="0" smtClean="0"/>
              <a:t>white population </a:t>
            </a:r>
            <a:r>
              <a:rPr lang="en-US" dirty="0" smtClean="0"/>
              <a:t>and Mongolian spots found on dark-skinned</a:t>
            </a:r>
          </a:p>
          <a:p>
            <a:endParaRPr lang="en-US" dirty="0"/>
          </a:p>
        </p:txBody>
      </p:sp>
      <p:sp>
        <p:nvSpPr>
          <p:cNvPr id="4" name="Rectangle 2"/>
          <p:cNvSpPr txBox="1">
            <a:spLocks noChangeArrowheads="1"/>
          </p:cNvSpPr>
          <p:nvPr/>
        </p:nvSpPr>
        <p:spPr bwMode="auto">
          <a:xfrm>
            <a:off x="457200" y="274638"/>
            <a:ext cx="8229600" cy="715962"/>
          </a:xfrm>
          <a:prstGeom prst="rect">
            <a:avLst/>
          </a:prstGeom>
          <a:solidFill>
            <a:srgbClr val="FF0000"/>
          </a:solidFill>
          <a:ln w="9525">
            <a:noFill/>
            <a:miter lim="800000"/>
            <a:headEnd/>
            <a:tailEnd/>
          </a:ln>
        </p:spPr>
        <p:txBody>
          <a:bodyPr anchor="ctr"/>
          <a:lstStyle/>
          <a:p>
            <a:pPr algn="ctr">
              <a:defRPr/>
            </a:pPr>
            <a:r>
              <a:rPr lang="en-US" sz="4000" b="1" kern="0" dirty="0">
                <a:solidFill>
                  <a:schemeClr val="tx2"/>
                </a:solidFill>
                <a:latin typeface="+mj-lt"/>
                <a:ea typeface="+mj-ea"/>
                <a:cs typeface="+mj-cs"/>
              </a:rPr>
              <a:t>a- Skin</a:t>
            </a:r>
            <a:endParaRPr lang="en-GB" sz="4000" b="1" kern="0" dirty="0">
              <a:solidFill>
                <a:schemeClr val="tx2"/>
              </a:solidFill>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a skin color abnormality is suspected, </a:t>
            </a:r>
            <a:r>
              <a:rPr lang="en-US" dirty="0" smtClean="0"/>
              <a:t>inspect the </a:t>
            </a:r>
            <a:r>
              <a:rPr lang="en-US" dirty="0" err="1" smtClean="0"/>
              <a:t>buccal</a:t>
            </a:r>
            <a:r>
              <a:rPr lang="en-US" dirty="0" smtClean="0"/>
              <a:t> mucosa and tongue to confirm the color change.</a:t>
            </a:r>
          </a:p>
          <a:p>
            <a:r>
              <a:rPr lang="en-US" dirty="0" smtClean="0"/>
              <a:t>Generalized cyanosis is associated with respiratory and cardiac disorders. </a:t>
            </a:r>
            <a:endParaRPr lang="en-US" dirty="0" smtClean="0"/>
          </a:p>
          <a:p>
            <a:r>
              <a:rPr lang="en-US" dirty="0" smtClean="0"/>
              <a:t>Jaundice</a:t>
            </a:r>
            <a:r>
              <a:rPr lang="en-US" dirty="0" smtClean="0"/>
              <a:t> </a:t>
            </a:r>
            <a:r>
              <a:rPr lang="en-US" dirty="0" smtClean="0"/>
              <a:t>is </a:t>
            </a:r>
            <a:r>
              <a:rPr lang="en-US" dirty="0" smtClean="0"/>
              <a:t>associated with liver disorders.</a:t>
            </a:r>
            <a:endParaRPr lang="en-US" dirty="0"/>
          </a:p>
        </p:txBody>
      </p:sp>
      <p:sp>
        <p:nvSpPr>
          <p:cNvPr id="4" name="Rectangle 2"/>
          <p:cNvSpPr txBox="1">
            <a:spLocks noChangeArrowheads="1"/>
          </p:cNvSpPr>
          <p:nvPr/>
        </p:nvSpPr>
        <p:spPr bwMode="auto">
          <a:xfrm>
            <a:off x="457200" y="274638"/>
            <a:ext cx="8229600" cy="715962"/>
          </a:xfrm>
          <a:prstGeom prst="rect">
            <a:avLst/>
          </a:prstGeom>
          <a:solidFill>
            <a:srgbClr val="FF0000"/>
          </a:solidFill>
          <a:ln w="9525">
            <a:noFill/>
            <a:miter lim="800000"/>
            <a:headEnd/>
            <a:tailEnd/>
          </a:ln>
        </p:spPr>
        <p:txBody>
          <a:bodyPr anchor="ctr"/>
          <a:lstStyle/>
          <a:p>
            <a:pPr algn="ctr">
              <a:defRPr/>
            </a:pPr>
            <a:r>
              <a:rPr lang="en-US" sz="4000" b="1" kern="0" dirty="0">
                <a:solidFill>
                  <a:schemeClr val="tx2"/>
                </a:solidFill>
                <a:latin typeface="+mj-lt"/>
                <a:ea typeface="+mj-ea"/>
                <a:cs typeface="+mj-cs"/>
              </a:rPr>
              <a:t>a- Skin</a:t>
            </a:r>
            <a:endParaRPr lang="en-GB" sz="4000" b="1" kern="0" dirty="0">
              <a:solidFill>
                <a:schemeClr val="tx2"/>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219200"/>
            <a:ext cx="8229600" cy="4906963"/>
          </a:xfrm>
        </p:spPr>
        <p:txBody>
          <a:bodyPr/>
          <a:lstStyle/>
          <a:p>
            <a:pPr eaLnBrk="1" hangingPunct="1">
              <a:lnSpc>
                <a:spcPct val="90000"/>
              </a:lnSpc>
              <a:buFontTx/>
              <a:buBlip>
                <a:blip r:embed="rId2"/>
              </a:buBlip>
            </a:pPr>
            <a:r>
              <a:rPr lang="en-US" dirty="0" smtClean="0"/>
              <a:t>Cord clamp tight and cord drying</a:t>
            </a:r>
          </a:p>
          <a:p>
            <a:pPr eaLnBrk="1" hangingPunct="1">
              <a:lnSpc>
                <a:spcPct val="90000"/>
              </a:lnSpc>
              <a:buFontTx/>
              <a:buBlip>
                <a:blip r:embed="rId2"/>
              </a:buBlip>
            </a:pPr>
            <a:r>
              <a:rPr lang="en-US" dirty="0" smtClean="0"/>
              <a:t>Jaundice, note in </a:t>
            </a:r>
            <a:r>
              <a:rPr lang="en-US" dirty="0" err="1" smtClean="0"/>
              <a:t>seclera</a:t>
            </a:r>
            <a:r>
              <a:rPr lang="en-GB" dirty="0" smtClean="0"/>
              <a:t> </a:t>
            </a:r>
          </a:p>
          <a:p>
            <a:pPr eaLnBrk="1" hangingPunct="1">
              <a:lnSpc>
                <a:spcPct val="90000"/>
              </a:lnSpc>
              <a:buFontTx/>
              <a:buBlip>
                <a:blip r:embed="rId2"/>
              </a:buBlip>
            </a:pPr>
            <a:r>
              <a:rPr lang="en-GB" dirty="0" smtClean="0"/>
              <a:t>Colour of the skin depends on the familial and racial back ground.</a:t>
            </a:r>
          </a:p>
          <a:p>
            <a:pPr eaLnBrk="1" hangingPunct="1">
              <a:lnSpc>
                <a:spcPct val="90000"/>
              </a:lnSpc>
              <a:buFontTx/>
              <a:buBlip>
                <a:blip r:embed="rId2"/>
              </a:buBlip>
            </a:pPr>
            <a:r>
              <a:rPr lang="en-GB" dirty="0" smtClean="0"/>
              <a:t>Texture is soft, smooth skin</a:t>
            </a:r>
          </a:p>
          <a:p>
            <a:pPr eaLnBrk="1" hangingPunct="1">
              <a:lnSpc>
                <a:spcPct val="90000"/>
              </a:lnSpc>
              <a:buFontTx/>
              <a:buBlip>
                <a:blip r:embed="rId2"/>
              </a:buBlip>
            </a:pPr>
            <a:r>
              <a:rPr lang="en-GB" dirty="0" smtClean="0"/>
              <a:t>Rashes, </a:t>
            </a:r>
            <a:r>
              <a:rPr lang="en-GB" dirty="0" err="1" smtClean="0"/>
              <a:t>petechia</a:t>
            </a:r>
            <a:r>
              <a:rPr lang="en-GB" dirty="0" smtClean="0"/>
              <a:t>, scar, lesions (describe </a:t>
            </a:r>
            <a:r>
              <a:rPr lang="en-GB" dirty="0" err="1" smtClean="0"/>
              <a:t>location,size</a:t>
            </a:r>
            <a:r>
              <a:rPr lang="en-GB" dirty="0" smtClean="0"/>
              <a:t> and characteristics)</a:t>
            </a:r>
          </a:p>
          <a:p>
            <a:pPr eaLnBrk="1" hangingPunct="1">
              <a:lnSpc>
                <a:spcPct val="90000"/>
              </a:lnSpc>
              <a:buFontTx/>
              <a:buBlip>
                <a:blip r:embed="rId2"/>
              </a:buBlip>
            </a:pPr>
            <a:endParaRPr lang="en-GB" dirty="0" smtClean="0"/>
          </a:p>
        </p:txBody>
      </p:sp>
      <p:sp>
        <p:nvSpPr>
          <p:cNvPr id="4" name="Rectangle 2"/>
          <p:cNvSpPr txBox="1">
            <a:spLocks noChangeArrowheads="1"/>
          </p:cNvSpPr>
          <p:nvPr/>
        </p:nvSpPr>
        <p:spPr bwMode="auto">
          <a:xfrm>
            <a:off x="457200" y="274638"/>
            <a:ext cx="8229600" cy="715962"/>
          </a:xfrm>
          <a:prstGeom prst="rect">
            <a:avLst/>
          </a:prstGeom>
          <a:solidFill>
            <a:srgbClr val="FF0000"/>
          </a:solidFill>
          <a:ln w="9525">
            <a:noFill/>
            <a:miter lim="800000"/>
            <a:headEnd/>
            <a:tailEnd/>
          </a:ln>
        </p:spPr>
        <p:txBody>
          <a:bodyPr anchor="ctr"/>
          <a:lstStyle/>
          <a:p>
            <a:pPr algn="ctr">
              <a:defRPr/>
            </a:pPr>
            <a:r>
              <a:rPr lang="en-US" sz="4000" b="1" kern="0" dirty="0">
                <a:solidFill>
                  <a:schemeClr val="tx2"/>
                </a:solidFill>
                <a:latin typeface="+mj-lt"/>
                <a:ea typeface="+mj-ea"/>
                <a:cs typeface="+mj-cs"/>
              </a:rPr>
              <a:t>a- Skin</a:t>
            </a:r>
            <a:endParaRPr lang="en-GB" sz="4000" b="1" kern="0" dirty="0">
              <a:solidFill>
                <a:schemeClr val="tx2"/>
              </a:solidFill>
              <a:latin typeface="+mj-lt"/>
              <a:ea typeface="+mj-ea"/>
              <a:cs typeface="+mj-cs"/>
            </a:endParaRPr>
          </a:p>
        </p:txBody>
      </p:sp>
      <p:sp>
        <p:nvSpPr>
          <p:cNvPr id="15364" name="Slide Number Placeholder 4"/>
          <p:cNvSpPr>
            <a:spLocks noGrp="1"/>
          </p:cNvSpPr>
          <p:nvPr>
            <p:ph type="sldNum" sz="quarter" idx="12"/>
          </p:nvPr>
        </p:nvSpPr>
        <p:spPr>
          <a:noFill/>
        </p:spPr>
        <p:txBody>
          <a:bodyPr/>
          <a:lstStyle/>
          <a:p>
            <a:fld id="{78B729C8-7444-4D32-A4F3-1B7CBCA97AD5}" type="slidenum">
              <a:rPr lang="en-GB" smtClean="0"/>
              <a:pPr/>
              <a:t>34</a:t>
            </a:fld>
            <a:endParaRPr lang="en-GB" smtClean="0"/>
          </a:p>
        </p:txBody>
      </p:sp>
      <p:sp>
        <p:nvSpPr>
          <p:cNvPr id="1536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828800" y="1981200"/>
            <a:ext cx="5181600" cy="3581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a:solidFill>
            <a:srgbClr val="FF0000"/>
          </a:solidFill>
        </p:spPr>
        <p:txBody>
          <a:bodyPr/>
          <a:lstStyle/>
          <a:p>
            <a:pPr eaLnBrk="1" hangingPunct="1"/>
            <a:r>
              <a:rPr lang="en-US" b="1" smtClean="0"/>
              <a:t>Skin cont…</a:t>
            </a:r>
            <a:endParaRPr lang="en-GB" b="1"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skin image"/>
          <p:cNvPicPr>
            <a:picLocks noChangeAspect="1" noChangeArrowheads="1"/>
          </p:cNvPicPr>
          <p:nvPr/>
        </p:nvPicPr>
        <p:blipFill>
          <a:blip r:embed="rId2" cstate="print"/>
          <a:srcRect/>
          <a:stretch>
            <a:fillRect/>
          </a:stretch>
        </p:blipFill>
        <p:spPr bwMode="auto">
          <a:xfrm>
            <a:off x="228600" y="1524000"/>
            <a:ext cx="8534400" cy="5105400"/>
          </a:xfrm>
          <a:prstGeom prst="rect">
            <a:avLst/>
          </a:prstGeom>
          <a:noFill/>
          <a:ln w="9525">
            <a:noFill/>
            <a:miter lim="800000"/>
            <a:headEnd/>
            <a:tailEnd/>
          </a:ln>
        </p:spPr>
      </p:pic>
      <p:sp>
        <p:nvSpPr>
          <p:cNvPr id="16389" name="Slide Number Placeholder 4"/>
          <p:cNvSpPr>
            <a:spLocks noGrp="1"/>
          </p:cNvSpPr>
          <p:nvPr>
            <p:ph type="sldNum" sz="quarter" idx="12"/>
          </p:nvPr>
        </p:nvSpPr>
        <p:spPr>
          <a:noFill/>
        </p:spPr>
        <p:txBody>
          <a:bodyPr/>
          <a:lstStyle/>
          <a:p>
            <a:fld id="{AC59EAAB-99DE-4220-8683-743FF093FC4F}" type="slidenum">
              <a:rPr lang="en-GB" smtClean="0"/>
              <a:pPr/>
              <a:t>36</a:t>
            </a:fld>
            <a:endParaRPr lang="en-GB" smtClean="0"/>
          </a:p>
        </p:txBody>
      </p:sp>
      <p:sp>
        <p:nvSpPr>
          <p:cNvPr id="16390"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style>
          <a:lnRef idx="1">
            <a:schemeClr val="accent2"/>
          </a:lnRef>
          <a:fillRef idx="3">
            <a:schemeClr val="accent2"/>
          </a:fillRef>
          <a:effectRef idx="2">
            <a:schemeClr val="accent2"/>
          </a:effectRef>
          <a:fontRef idx="minor">
            <a:schemeClr val="lt1"/>
          </a:fontRef>
        </p:style>
        <p:txBody>
          <a:bodyPr/>
          <a:lstStyle/>
          <a:p>
            <a:pPr eaLnBrk="1" hangingPunct="1"/>
            <a:r>
              <a:rPr lang="en-US" b="1" smtClean="0">
                <a:solidFill>
                  <a:srgbClr val="FFFFCC"/>
                </a:solidFill>
              </a:rPr>
              <a:t>Skin cont…</a:t>
            </a:r>
            <a:endParaRPr lang="en-GB" b="1" smtClean="0">
              <a:solidFill>
                <a:srgbClr val="FFFFCC"/>
              </a:solidFill>
            </a:endParaRPr>
          </a:p>
        </p:txBody>
      </p:sp>
      <p:sp>
        <p:nvSpPr>
          <p:cNvPr id="17411" name="Rectangle 3"/>
          <p:cNvSpPr>
            <a:spLocks noGrp="1" noChangeArrowheads="1"/>
          </p:cNvSpPr>
          <p:nvPr>
            <p:ph type="body" idx="1"/>
          </p:nvPr>
        </p:nvSpPr>
        <p:spPr>
          <a:ln>
            <a:solidFill>
              <a:schemeClr val="tx1"/>
            </a:solidFill>
          </a:ln>
        </p:spPr>
        <p:txBody>
          <a:bodyPr/>
          <a:lstStyle/>
          <a:p>
            <a:pPr eaLnBrk="1" hangingPunct="1"/>
            <a:r>
              <a:rPr lang="en-US" b="1" dirty="0" err="1" smtClean="0"/>
              <a:t>Vernix</a:t>
            </a:r>
            <a:r>
              <a:rPr lang="en-US" b="1" dirty="0" smtClean="0"/>
              <a:t> </a:t>
            </a:r>
            <a:r>
              <a:rPr lang="en-US" b="1" dirty="0" err="1" smtClean="0"/>
              <a:t>caseosa</a:t>
            </a:r>
            <a:r>
              <a:rPr lang="en-US" dirty="0" smtClean="0"/>
              <a:t> - The white, cheesy substance covering the newborn's body. Often present only in the skin folds.</a:t>
            </a:r>
            <a:endParaRPr lang="en-GB" dirty="0" smtClean="0"/>
          </a:p>
          <a:p>
            <a:pPr eaLnBrk="1" hangingPunct="1"/>
            <a:r>
              <a:rPr lang="en-US" b="1" dirty="0" err="1" smtClean="0"/>
              <a:t>Lanugo</a:t>
            </a:r>
            <a:r>
              <a:rPr lang="en-US" dirty="0" smtClean="0"/>
              <a:t> - Fine downy body hair usually distributed over shoulders, sacral area, and back of newborns. Usually disappears before birth or shortly after birth.</a:t>
            </a:r>
            <a:r>
              <a:rPr lang="en-GB" dirty="0" smtClean="0"/>
              <a:t> </a:t>
            </a:r>
          </a:p>
        </p:txBody>
      </p:sp>
      <p:sp>
        <p:nvSpPr>
          <p:cNvPr id="17412" name="Slide Number Placeholder 3"/>
          <p:cNvSpPr>
            <a:spLocks noGrp="1"/>
          </p:cNvSpPr>
          <p:nvPr>
            <p:ph type="sldNum" sz="quarter" idx="12"/>
          </p:nvPr>
        </p:nvSpPr>
        <p:spPr>
          <a:noFill/>
        </p:spPr>
        <p:txBody>
          <a:bodyPr/>
          <a:lstStyle/>
          <a:p>
            <a:fld id="{6A654CA6-7D2C-4D30-985F-C5B08F8EB32F}" type="slidenum">
              <a:rPr lang="en-GB" smtClean="0"/>
              <a:pPr/>
              <a:t>37</a:t>
            </a:fld>
            <a:endParaRPr lang="en-GB" smtClean="0"/>
          </a:p>
        </p:txBody>
      </p:sp>
      <p:sp>
        <p:nvSpPr>
          <p:cNvPr id="1741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a:solidFill>
            <a:srgbClr val="6666FF"/>
          </a:solidFill>
        </p:spPr>
        <p:txBody>
          <a:bodyPr/>
          <a:lstStyle/>
          <a:p>
            <a:pPr eaLnBrk="1" hangingPunct="1"/>
            <a:r>
              <a:rPr lang="en-GB" b="1" smtClean="0">
                <a:solidFill>
                  <a:schemeClr val="bg1"/>
                </a:solidFill>
              </a:rPr>
              <a:t>b. Head</a:t>
            </a:r>
            <a:r>
              <a:rPr lang="en-GB" smtClean="0"/>
              <a:t> </a:t>
            </a:r>
          </a:p>
        </p:txBody>
      </p:sp>
      <p:sp>
        <p:nvSpPr>
          <p:cNvPr id="18435" name="Rectangle 3"/>
          <p:cNvSpPr>
            <a:spLocks noGrp="1" noChangeArrowheads="1"/>
          </p:cNvSpPr>
          <p:nvPr>
            <p:ph type="body" idx="1"/>
          </p:nvPr>
        </p:nvSpPr>
        <p:spPr>
          <a:ln>
            <a:solidFill>
              <a:srgbClr val="6666FF"/>
            </a:solidFill>
          </a:ln>
        </p:spPr>
        <p:txBody>
          <a:bodyPr/>
          <a:lstStyle/>
          <a:p>
            <a:pPr eaLnBrk="1" hangingPunct="1">
              <a:lnSpc>
                <a:spcPct val="90000"/>
              </a:lnSpc>
              <a:buFontTx/>
              <a:buBlip>
                <a:blip r:embed="rId2"/>
              </a:buBlip>
            </a:pPr>
            <a:r>
              <a:rPr lang="en-GB" sz="2800" dirty="0" smtClean="0"/>
              <a:t>Contour of the head.</a:t>
            </a:r>
          </a:p>
          <a:p>
            <a:pPr eaLnBrk="1" hangingPunct="1">
              <a:lnSpc>
                <a:spcPct val="90000"/>
              </a:lnSpc>
              <a:buFontTx/>
              <a:buBlip>
                <a:blip r:embed="rId2"/>
              </a:buBlip>
            </a:pPr>
            <a:r>
              <a:rPr lang="en-GB" sz="2800" dirty="0" smtClean="0"/>
              <a:t>Six bones:</a:t>
            </a:r>
          </a:p>
          <a:p>
            <a:pPr lvl="1" eaLnBrk="1" hangingPunct="1">
              <a:lnSpc>
                <a:spcPct val="90000"/>
              </a:lnSpc>
              <a:buFontTx/>
              <a:buBlip>
                <a:blip r:embed="rId2"/>
              </a:buBlip>
            </a:pPr>
            <a:r>
              <a:rPr lang="en-GB" sz="2400" dirty="0" smtClean="0"/>
              <a:t>Frontal bone </a:t>
            </a:r>
          </a:p>
          <a:p>
            <a:pPr lvl="1" eaLnBrk="1" hangingPunct="1">
              <a:lnSpc>
                <a:spcPct val="90000"/>
              </a:lnSpc>
              <a:buFontTx/>
              <a:buBlip>
                <a:blip r:embed="rId2"/>
              </a:buBlip>
            </a:pPr>
            <a:r>
              <a:rPr lang="en-GB" sz="2400" dirty="0" smtClean="0"/>
              <a:t>Occipital bone </a:t>
            </a:r>
          </a:p>
          <a:p>
            <a:pPr lvl="1" eaLnBrk="1" hangingPunct="1">
              <a:lnSpc>
                <a:spcPct val="90000"/>
              </a:lnSpc>
              <a:buFontTx/>
              <a:buBlip>
                <a:blip r:embed="rId2"/>
              </a:buBlip>
            </a:pPr>
            <a:r>
              <a:rPr lang="en-GB" sz="2400" dirty="0" smtClean="0"/>
              <a:t>Two parietal </a:t>
            </a:r>
          </a:p>
          <a:p>
            <a:pPr lvl="1" eaLnBrk="1" hangingPunct="1">
              <a:lnSpc>
                <a:spcPct val="90000"/>
              </a:lnSpc>
              <a:buFontTx/>
              <a:buBlip>
                <a:blip r:embed="rId2"/>
              </a:buBlip>
            </a:pPr>
            <a:r>
              <a:rPr lang="en-GB" sz="2400" dirty="0" smtClean="0"/>
              <a:t>Two temporal bone</a:t>
            </a:r>
          </a:p>
          <a:p>
            <a:pPr eaLnBrk="1" hangingPunct="1">
              <a:lnSpc>
                <a:spcPct val="90000"/>
              </a:lnSpc>
              <a:buFontTx/>
              <a:buBlip>
                <a:blip r:embed="rId2"/>
              </a:buBlip>
            </a:pPr>
            <a:r>
              <a:rPr lang="en-GB" sz="2800" dirty="0" smtClean="0"/>
              <a:t>Between the junction of these bone are bands of connective tissue called </a:t>
            </a:r>
            <a:r>
              <a:rPr lang="en-GB" sz="2800" b="1" dirty="0" smtClean="0"/>
              <a:t>S</a:t>
            </a:r>
            <a:r>
              <a:rPr lang="en-GB" sz="2800" b="1" i="1" dirty="0" smtClean="0"/>
              <a:t>utures.</a:t>
            </a:r>
          </a:p>
          <a:p>
            <a:pPr eaLnBrk="1" hangingPunct="1">
              <a:lnSpc>
                <a:spcPct val="90000"/>
              </a:lnSpc>
              <a:buFontTx/>
              <a:buBlip>
                <a:blip r:embed="rId2"/>
              </a:buBlip>
            </a:pPr>
            <a:r>
              <a:rPr lang="en-GB" sz="2800" dirty="0" smtClean="0"/>
              <a:t>At the junction of the are wider spaces </a:t>
            </a:r>
            <a:r>
              <a:rPr lang="en-GB" sz="2800" dirty="0" err="1" smtClean="0"/>
              <a:t>unossified</a:t>
            </a:r>
            <a:r>
              <a:rPr lang="en-GB" sz="2800" dirty="0" smtClean="0"/>
              <a:t> membranous tissue called </a:t>
            </a:r>
            <a:r>
              <a:rPr lang="en-GB" sz="2800" b="1" i="1" dirty="0" smtClean="0"/>
              <a:t>Fontanels</a:t>
            </a:r>
            <a:r>
              <a:rPr lang="en-GB" sz="2800" dirty="0" smtClean="0"/>
              <a:t>  </a:t>
            </a:r>
          </a:p>
        </p:txBody>
      </p:sp>
      <p:pic>
        <p:nvPicPr>
          <p:cNvPr id="18436" name="Picture 4" descr="Caput succedaneum image"/>
          <p:cNvPicPr>
            <a:picLocks noChangeAspect="1" noChangeArrowheads="1"/>
          </p:cNvPicPr>
          <p:nvPr/>
        </p:nvPicPr>
        <p:blipFill>
          <a:blip r:embed="rId3" cstate="print"/>
          <a:srcRect/>
          <a:stretch>
            <a:fillRect/>
          </a:stretch>
        </p:blipFill>
        <p:spPr bwMode="auto">
          <a:xfrm>
            <a:off x="5638800" y="1600200"/>
            <a:ext cx="3505200" cy="2514600"/>
          </a:xfrm>
          <a:prstGeom prst="rect">
            <a:avLst/>
          </a:prstGeom>
          <a:noFill/>
          <a:ln w="9525">
            <a:noFill/>
            <a:miter lim="800000"/>
            <a:headEnd/>
            <a:tailEnd/>
          </a:ln>
        </p:spPr>
      </p:pic>
      <p:sp>
        <p:nvSpPr>
          <p:cNvPr id="18437" name="Slide Number Placeholder 4"/>
          <p:cNvSpPr>
            <a:spLocks noGrp="1"/>
          </p:cNvSpPr>
          <p:nvPr>
            <p:ph type="sldNum" sz="quarter" idx="12"/>
          </p:nvPr>
        </p:nvSpPr>
        <p:spPr>
          <a:noFill/>
        </p:spPr>
        <p:txBody>
          <a:bodyPr/>
          <a:lstStyle/>
          <a:p>
            <a:fld id="{8BBBD73A-FF2E-4373-A34F-C3A1721C0C37}" type="slidenum">
              <a:rPr lang="en-GB" smtClean="0"/>
              <a:pPr/>
              <a:t>38</a:t>
            </a:fld>
            <a:endParaRPr lang="en-GB" smtClean="0"/>
          </a:p>
        </p:txBody>
      </p:sp>
      <p:sp>
        <p:nvSpPr>
          <p:cNvPr id="1843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868362"/>
          </a:xfrm>
          <a:solidFill>
            <a:srgbClr val="6666FF"/>
          </a:solidFill>
          <a:scene3d>
            <a:camera prst="legacyPerspectiveBottom"/>
            <a:lightRig rig="legacyFlat3" dir="t"/>
          </a:scene3d>
          <a:sp3d extrusionH="887400" prstMaterial="legacyMatte">
            <a:bevelT w="13500" h="13500" prst="angle"/>
            <a:bevelB w="13500" h="13500" prst="angle"/>
            <a:extrusionClr>
              <a:srgbClr val="6666FF"/>
            </a:extrusionClr>
          </a:sp3d>
        </p:spPr>
        <p:txBody>
          <a:bodyPr>
            <a:flatTx/>
          </a:bodyPr>
          <a:lstStyle/>
          <a:p>
            <a:pPr eaLnBrk="1" hangingPunct="1"/>
            <a:r>
              <a:rPr lang="en-GB" b="1" smtClean="0">
                <a:solidFill>
                  <a:schemeClr val="bg1"/>
                </a:solidFill>
              </a:rPr>
              <a:t>Head</a:t>
            </a:r>
          </a:p>
        </p:txBody>
      </p:sp>
      <p:sp>
        <p:nvSpPr>
          <p:cNvPr id="19459" name="Rectangle 3"/>
          <p:cNvSpPr>
            <a:spLocks noGrp="1" noChangeArrowheads="1"/>
          </p:cNvSpPr>
          <p:nvPr>
            <p:ph type="body" idx="1"/>
          </p:nvPr>
        </p:nvSpPr>
        <p:spPr>
          <a:xfrm>
            <a:off x="304800" y="1600200"/>
            <a:ext cx="8610600" cy="4724400"/>
          </a:xfrm>
          <a:solidFill>
            <a:srgbClr val="6666FF"/>
          </a:solidFill>
          <a:ln>
            <a:solidFill>
              <a:srgbClr val="FF0000"/>
            </a:solidFill>
          </a:ln>
        </p:spPr>
        <p:txBody>
          <a:bodyPr/>
          <a:lstStyle/>
          <a:p>
            <a:pPr eaLnBrk="1" hangingPunct="1">
              <a:lnSpc>
                <a:spcPct val="90000"/>
              </a:lnSpc>
            </a:pPr>
            <a:r>
              <a:rPr lang="en-US" b="1" smtClean="0">
                <a:solidFill>
                  <a:schemeClr val="bg1"/>
                </a:solidFill>
              </a:rPr>
              <a:t>Expected findings:</a:t>
            </a:r>
            <a:endParaRPr lang="en-GB" smtClean="0">
              <a:solidFill>
                <a:schemeClr val="bg1"/>
              </a:solidFill>
            </a:endParaRPr>
          </a:p>
          <a:p>
            <a:pPr eaLnBrk="1" hangingPunct="1">
              <a:lnSpc>
                <a:spcPct val="90000"/>
              </a:lnSpc>
              <a:buFontTx/>
              <a:buBlip>
                <a:blip r:embed="rId2"/>
              </a:buBlip>
            </a:pPr>
            <a:r>
              <a:rPr lang="en-US" sz="2800" smtClean="0">
                <a:solidFill>
                  <a:schemeClr val="bg1"/>
                </a:solidFill>
              </a:rPr>
              <a:t>Anterior fontanel diamond shaped 2-3 to  3-5 cm</a:t>
            </a:r>
          </a:p>
          <a:p>
            <a:pPr eaLnBrk="1" hangingPunct="1">
              <a:lnSpc>
                <a:spcPct val="90000"/>
              </a:lnSpc>
              <a:buFontTx/>
              <a:buBlip>
                <a:blip r:embed="rId2"/>
              </a:buBlip>
            </a:pPr>
            <a:r>
              <a:rPr lang="en-US" sz="2800" smtClean="0">
                <a:solidFill>
                  <a:schemeClr val="bg1"/>
                </a:solidFill>
              </a:rPr>
              <a:t>Posterior fontanel triangular 0.5 - 1 cm</a:t>
            </a:r>
          </a:p>
          <a:p>
            <a:pPr eaLnBrk="1" hangingPunct="1">
              <a:lnSpc>
                <a:spcPct val="90000"/>
              </a:lnSpc>
              <a:buFontTx/>
              <a:buBlip>
                <a:blip r:embed="rId2"/>
              </a:buBlip>
            </a:pPr>
            <a:r>
              <a:rPr lang="en-US" sz="2800" smtClean="0">
                <a:solidFill>
                  <a:schemeClr val="bg1"/>
                </a:solidFill>
              </a:rPr>
              <a:t>Fontanels soft, firm and flat</a:t>
            </a:r>
            <a:endParaRPr lang="en-GB" sz="2800" smtClean="0">
              <a:solidFill>
                <a:schemeClr val="bg1"/>
              </a:solidFill>
            </a:endParaRPr>
          </a:p>
          <a:p>
            <a:pPr eaLnBrk="1" hangingPunct="1">
              <a:lnSpc>
                <a:spcPct val="90000"/>
              </a:lnSpc>
              <a:buFontTx/>
              <a:buBlip>
                <a:blip r:embed="rId2"/>
              </a:buBlip>
            </a:pPr>
            <a:r>
              <a:rPr lang="en-US" sz="2800" smtClean="0">
                <a:solidFill>
                  <a:schemeClr val="bg1"/>
                </a:solidFill>
              </a:rPr>
              <a:t>Sutures are fibrous connetions between the bone</a:t>
            </a:r>
            <a:r>
              <a:rPr lang="en-GB" smtClean="0">
                <a:solidFill>
                  <a:schemeClr val="bg1"/>
                </a:solidFill>
              </a:rPr>
              <a:t>.</a:t>
            </a:r>
          </a:p>
          <a:p>
            <a:pPr eaLnBrk="1" hangingPunct="1">
              <a:lnSpc>
                <a:spcPct val="90000"/>
              </a:lnSpc>
              <a:buFontTx/>
              <a:buBlip>
                <a:blip r:embed="rId2"/>
              </a:buBlip>
            </a:pPr>
            <a:r>
              <a:rPr lang="en-GB" smtClean="0">
                <a:solidFill>
                  <a:srgbClr val="FF0000"/>
                </a:solidFill>
              </a:rPr>
              <a:t>Bulging indicates </a:t>
            </a:r>
            <a:r>
              <a:rPr lang="en-GB" smtClean="0">
                <a:solidFill>
                  <a:schemeClr val="bg1"/>
                </a:solidFill>
              </a:rPr>
              <a:t>increase intracranial pressure</a:t>
            </a:r>
          </a:p>
          <a:p>
            <a:pPr eaLnBrk="1" hangingPunct="1">
              <a:lnSpc>
                <a:spcPct val="90000"/>
              </a:lnSpc>
              <a:buFontTx/>
              <a:buBlip>
                <a:blip r:embed="rId2"/>
              </a:buBlip>
            </a:pPr>
            <a:r>
              <a:rPr lang="en-GB" smtClean="0">
                <a:solidFill>
                  <a:srgbClr val="FF0000"/>
                </a:solidFill>
              </a:rPr>
              <a:t>Sunken indicates </a:t>
            </a:r>
            <a:r>
              <a:rPr lang="en-GB" smtClean="0">
                <a:solidFill>
                  <a:schemeClr val="bg1"/>
                </a:solidFill>
              </a:rPr>
              <a:t>dehydration</a:t>
            </a:r>
          </a:p>
        </p:txBody>
      </p:sp>
      <p:sp>
        <p:nvSpPr>
          <p:cNvPr id="19460" name="Slide Number Placeholder 3"/>
          <p:cNvSpPr>
            <a:spLocks noGrp="1"/>
          </p:cNvSpPr>
          <p:nvPr>
            <p:ph type="sldNum" sz="quarter" idx="12"/>
          </p:nvPr>
        </p:nvSpPr>
        <p:spPr>
          <a:noFill/>
        </p:spPr>
        <p:txBody>
          <a:bodyPr/>
          <a:lstStyle/>
          <a:p>
            <a:fld id="{DB9E31FE-635E-4152-A170-FEFD60EBD51D}" type="slidenum">
              <a:rPr lang="en-GB" smtClean="0"/>
              <a:pPr/>
              <a:t>39</a:t>
            </a:fld>
            <a:endParaRPr lang="en-GB" smtClean="0"/>
          </a:p>
        </p:txBody>
      </p:sp>
      <p:sp>
        <p:nvSpPr>
          <p:cNvPr id="1946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smtClean="0"/>
              <a:t>To establish the major specific reason for the child’s and parant’s seeking professional health attention </a:t>
            </a:r>
          </a:p>
        </p:txBody>
      </p:sp>
      <p:sp>
        <p:nvSpPr>
          <p:cNvPr id="4100" name="Slide Number Placeholder 3"/>
          <p:cNvSpPr>
            <a:spLocks noGrp="1"/>
          </p:cNvSpPr>
          <p:nvPr>
            <p:ph type="sldNum" sz="quarter" idx="12"/>
          </p:nvPr>
        </p:nvSpPr>
        <p:spPr>
          <a:noFill/>
        </p:spPr>
        <p:txBody>
          <a:bodyPr/>
          <a:lstStyle/>
          <a:p>
            <a:fld id="{48FC9B56-0163-4E2F-A106-6D99BDECF3F1}" type="slidenum">
              <a:rPr lang="en-GB" smtClean="0"/>
              <a:pPr/>
              <a:t>4</a:t>
            </a:fld>
            <a:endParaRPr lang="en-GB" smtClean="0"/>
          </a:p>
        </p:txBody>
      </p:sp>
      <p:sp>
        <p:nvSpPr>
          <p:cNvPr id="5" name="Rectangle 2"/>
          <p:cNvSpPr txBox="1">
            <a:spLocks noChangeArrowheads="1"/>
          </p:cNvSpPr>
          <p:nvPr/>
        </p:nvSpPr>
        <p:spPr>
          <a:xfrm>
            <a:off x="0" y="533401"/>
            <a:ext cx="9144000" cy="762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Aft>
                <a:spcPts val="0"/>
              </a:spcAft>
              <a:defRPr/>
            </a:pPr>
            <a:r>
              <a:rPr lang="en-US" sz="4400" dirty="0">
                <a:latin typeface="+mj-lt"/>
                <a:ea typeface="+mj-ea"/>
                <a:cs typeface="+mj-cs"/>
              </a:rPr>
              <a:t>2) Chief complain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pPr>
              <a:defRPr/>
            </a:pPr>
            <a:r>
              <a:rPr lang="en-GB" b="1" dirty="0" smtClean="0">
                <a:solidFill>
                  <a:schemeClr val="bg1">
                    <a:lumMod val="95000"/>
                  </a:schemeClr>
                </a:solidFill>
              </a:rPr>
              <a:t>Cont … head </a:t>
            </a:r>
            <a:endParaRPr lang="en-GB" b="1" dirty="0">
              <a:solidFill>
                <a:schemeClr val="bg1">
                  <a:lumMod val="95000"/>
                </a:schemeClr>
              </a:solidFill>
            </a:endParaRPr>
          </a:p>
        </p:txBody>
      </p:sp>
      <p:sp>
        <p:nvSpPr>
          <p:cNvPr id="3" name="Content Placeholder 2"/>
          <p:cNvSpPr>
            <a:spLocks noGrp="1"/>
          </p:cNvSpPr>
          <p:nvPr>
            <p:ph idx="1"/>
          </p:nvPr>
        </p:nvSpPr>
        <p:spPr>
          <a:solidFill>
            <a:schemeClr val="accent2">
              <a:lumMod val="60000"/>
              <a:lumOff val="40000"/>
            </a:schemeClr>
          </a:solidFill>
        </p:spPr>
        <p:txBody>
          <a:bodyPr/>
          <a:lstStyle/>
          <a:p>
            <a:pPr eaLnBrk="1" hangingPunct="1">
              <a:lnSpc>
                <a:spcPct val="90000"/>
              </a:lnSpc>
              <a:buFontTx/>
              <a:buBlip>
                <a:blip r:embed="rId2"/>
              </a:buBlip>
              <a:defRPr/>
            </a:pPr>
            <a:r>
              <a:rPr lang="en-US" dirty="0" smtClean="0">
                <a:solidFill>
                  <a:schemeClr val="bg1"/>
                </a:solidFill>
              </a:rPr>
              <a:t>Check fontanels: </a:t>
            </a:r>
          </a:p>
          <a:p>
            <a:pPr lvl="1" eaLnBrk="1" hangingPunct="1">
              <a:lnSpc>
                <a:spcPct val="90000"/>
              </a:lnSpc>
              <a:defRPr/>
            </a:pPr>
            <a:r>
              <a:rPr lang="en-US" dirty="0" smtClean="0">
                <a:solidFill>
                  <a:schemeClr val="bg1"/>
                </a:solidFill>
              </a:rPr>
              <a:t>Anterior: 12 to 18 months</a:t>
            </a:r>
          </a:p>
          <a:p>
            <a:pPr lvl="1" eaLnBrk="1" hangingPunct="1">
              <a:lnSpc>
                <a:spcPct val="90000"/>
              </a:lnSpc>
              <a:defRPr/>
            </a:pPr>
            <a:r>
              <a:rPr lang="en-US" dirty="0" smtClean="0">
                <a:solidFill>
                  <a:schemeClr val="bg1"/>
                </a:solidFill>
              </a:rPr>
              <a:t>Posterior: closes by 2-3 months</a:t>
            </a:r>
          </a:p>
          <a:p>
            <a:pPr eaLnBrk="1" hangingPunct="1">
              <a:lnSpc>
                <a:spcPct val="90000"/>
              </a:lnSpc>
              <a:defRPr/>
            </a:pPr>
            <a:r>
              <a:rPr lang="en-US" dirty="0" smtClean="0">
                <a:solidFill>
                  <a:schemeClr val="bg1"/>
                </a:solidFill>
              </a:rPr>
              <a:t> head control usually establish by 6 month</a:t>
            </a:r>
          </a:p>
          <a:p>
            <a:pPr eaLnBrk="1" hangingPunct="1">
              <a:lnSpc>
                <a:spcPct val="90000"/>
              </a:lnSpc>
              <a:buFontTx/>
              <a:buBlip>
                <a:blip r:embed="rId2"/>
              </a:buBlip>
              <a:defRPr/>
            </a:pPr>
            <a:endParaRPr lang="en-GB" dirty="0" smtClean="0"/>
          </a:p>
          <a:p>
            <a:pPr>
              <a:defRPr/>
            </a:pPr>
            <a:endParaRPr lang="en-GB" dirty="0"/>
          </a:p>
        </p:txBody>
      </p:sp>
      <p:sp>
        <p:nvSpPr>
          <p:cNvPr id="20484" name="Slide Number Placeholder 3"/>
          <p:cNvSpPr>
            <a:spLocks noGrp="1"/>
          </p:cNvSpPr>
          <p:nvPr>
            <p:ph type="sldNum" sz="quarter" idx="12"/>
          </p:nvPr>
        </p:nvSpPr>
        <p:spPr>
          <a:noFill/>
        </p:spPr>
        <p:txBody>
          <a:bodyPr/>
          <a:lstStyle/>
          <a:p>
            <a:fld id="{6AA617FF-15F3-40FD-BC70-CDC2BEBB0B49}" type="slidenum">
              <a:rPr lang="en-GB" smtClean="0"/>
              <a:pPr/>
              <a:t>40</a:t>
            </a:fld>
            <a:endParaRPr lang="en-GB" smtClean="0"/>
          </a:p>
        </p:txBody>
      </p:sp>
      <p:sp>
        <p:nvSpPr>
          <p:cNvPr id="2048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pic>
        <p:nvPicPr>
          <p:cNvPr id="21507" name="Picture 4" descr="Gray197.png">
            <a:hlinkClick r:id="rId2"/>
          </p:cNvPr>
          <p:cNvPicPr>
            <a:picLocks noChangeAspect="1" noChangeArrowheads="1"/>
          </p:cNvPicPr>
          <p:nvPr/>
        </p:nvPicPr>
        <p:blipFill>
          <a:blip r:embed="rId3" r:link="rId4" cstate="print"/>
          <a:srcRect/>
          <a:stretch>
            <a:fillRect/>
          </a:stretch>
        </p:blipFill>
        <p:spPr bwMode="auto">
          <a:xfrm>
            <a:off x="0" y="0"/>
            <a:ext cx="4724400" cy="6705600"/>
          </a:xfrm>
          <a:prstGeom prst="rect">
            <a:avLst/>
          </a:prstGeom>
          <a:noFill/>
          <a:ln w="9525">
            <a:noFill/>
            <a:miter lim="800000"/>
            <a:headEnd/>
            <a:tailEnd/>
          </a:ln>
        </p:spPr>
      </p:pic>
      <p:pic>
        <p:nvPicPr>
          <p:cNvPr id="21508" name="Picture 5" descr="Human anterior fontanelle 1 month dscn1449.jpg">
            <a:hlinkClick r:id="rId5"/>
          </p:cNvPr>
          <p:cNvPicPr>
            <a:picLocks noGrp="1" noChangeAspect="1" noChangeArrowheads="1"/>
          </p:cNvPicPr>
          <p:nvPr>
            <p:ph type="body" idx="1"/>
          </p:nvPr>
        </p:nvPicPr>
        <p:blipFill>
          <a:blip r:embed="rId6" r:link="rId7" cstate="print"/>
          <a:srcRect/>
          <a:stretch>
            <a:fillRect/>
          </a:stretch>
        </p:blipFill>
        <p:spPr>
          <a:xfrm>
            <a:off x="4648200" y="152400"/>
            <a:ext cx="4495800" cy="6553200"/>
          </a:xfrm>
        </p:spPr>
      </p:pic>
      <p:sp>
        <p:nvSpPr>
          <p:cNvPr id="21509" name="Slide Number Placeholder 4"/>
          <p:cNvSpPr>
            <a:spLocks noGrp="1"/>
          </p:cNvSpPr>
          <p:nvPr>
            <p:ph type="sldNum" sz="quarter" idx="12"/>
          </p:nvPr>
        </p:nvSpPr>
        <p:spPr>
          <a:noFill/>
        </p:spPr>
        <p:txBody>
          <a:bodyPr/>
          <a:lstStyle/>
          <a:p>
            <a:fld id="{C461E4A2-836A-4C42-81E9-90DAFCF37278}" type="slidenum">
              <a:rPr lang="en-GB" smtClean="0"/>
              <a:pPr/>
              <a:t>41</a:t>
            </a:fld>
            <a:endParaRPr lang="en-GB" smtClean="0"/>
          </a:p>
        </p:txBody>
      </p:sp>
      <p:sp>
        <p:nvSpPr>
          <p:cNvPr id="21510"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r>
              <a:rPr lang="en-US" dirty="0" smtClean="0"/>
              <a:t>b. Hair </a:t>
            </a:r>
            <a:endParaRPr lang="en-US" dirty="0"/>
          </a:p>
        </p:txBody>
      </p:sp>
      <p:sp>
        <p:nvSpPr>
          <p:cNvPr id="3" name="Content Placeholder 2"/>
          <p:cNvSpPr>
            <a:spLocks noGrp="1"/>
          </p:cNvSpPr>
          <p:nvPr>
            <p:ph idx="1"/>
          </p:nvPr>
        </p:nvSpPr>
        <p:spPr/>
        <p:txBody>
          <a:bodyPr>
            <a:normAutofit/>
          </a:bodyPr>
          <a:lstStyle/>
          <a:p>
            <a:r>
              <a:rPr lang="en-US" dirty="0" smtClean="0"/>
              <a:t>Inspect the scalp hair for color, distribution, and cleanliness.</a:t>
            </a:r>
          </a:p>
          <a:p>
            <a:r>
              <a:rPr lang="en-US" dirty="0" smtClean="0"/>
              <a:t>The hair shafts should be evenly colored, shiny, and either curly or </a:t>
            </a:r>
            <a:r>
              <a:rPr lang="en-US" dirty="0" err="1" smtClean="0"/>
              <a:t>straight.Variation</a:t>
            </a:r>
            <a:r>
              <a:rPr lang="en-US" dirty="0" smtClean="0"/>
              <a:t> in hair color not caused</a:t>
            </a:r>
          </a:p>
          <a:p>
            <a:r>
              <a:rPr lang="en-US" dirty="0" smtClean="0"/>
              <a:t>Normally, hair is distributed evenly over the scalp</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CC6600"/>
          </a:solidFill>
        </p:spPr>
        <p:txBody>
          <a:bodyPr/>
          <a:lstStyle/>
          <a:p>
            <a:pPr eaLnBrk="1" hangingPunct="1"/>
            <a:r>
              <a:rPr lang="en-GB" b="1" smtClean="0">
                <a:solidFill>
                  <a:schemeClr val="bg1"/>
                </a:solidFill>
              </a:rPr>
              <a:t>C. Eyes</a:t>
            </a:r>
            <a:r>
              <a:rPr lang="en-GB" smtClean="0"/>
              <a:t> </a:t>
            </a:r>
          </a:p>
        </p:txBody>
      </p:sp>
      <p:sp>
        <p:nvSpPr>
          <p:cNvPr id="27651" name="Rectangle 3"/>
          <p:cNvSpPr>
            <a:spLocks noGrp="1" noChangeArrowheads="1"/>
          </p:cNvSpPr>
          <p:nvPr>
            <p:ph type="body" idx="1"/>
          </p:nvPr>
        </p:nvSpPr>
        <p:spPr>
          <a:ln>
            <a:solidFill>
              <a:srgbClr val="CC6600"/>
            </a:solidFill>
          </a:ln>
        </p:spPr>
        <p:txBody>
          <a:bodyPr/>
          <a:lstStyle/>
          <a:p>
            <a:pPr eaLnBrk="1" hangingPunct="1">
              <a:lnSpc>
                <a:spcPct val="90000"/>
              </a:lnSpc>
            </a:pPr>
            <a:r>
              <a:rPr lang="en-US" sz="2800" dirty="0" smtClean="0"/>
              <a:t>Slate gray or blue eye color</a:t>
            </a:r>
          </a:p>
          <a:p>
            <a:pPr eaLnBrk="1" hangingPunct="1">
              <a:lnSpc>
                <a:spcPct val="90000"/>
              </a:lnSpc>
            </a:pPr>
            <a:r>
              <a:rPr lang="en-US" sz="2800" dirty="0" smtClean="0"/>
              <a:t>No tears</a:t>
            </a:r>
          </a:p>
          <a:p>
            <a:pPr eaLnBrk="1" hangingPunct="1">
              <a:lnSpc>
                <a:spcPct val="90000"/>
              </a:lnSpc>
            </a:pPr>
            <a:r>
              <a:rPr lang="en-US" sz="2800" dirty="0" smtClean="0"/>
              <a:t>Fixation at times - with ability to follow objects to midline</a:t>
            </a:r>
          </a:p>
          <a:p>
            <a:pPr eaLnBrk="1" hangingPunct="1">
              <a:lnSpc>
                <a:spcPct val="90000"/>
              </a:lnSpc>
            </a:pPr>
            <a:r>
              <a:rPr lang="en-US" sz="2800" dirty="0" smtClean="0"/>
              <a:t>Corneal reflex</a:t>
            </a:r>
          </a:p>
          <a:p>
            <a:pPr eaLnBrk="1" hangingPunct="1">
              <a:lnSpc>
                <a:spcPct val="90000"/>
              </a:lnSpc>
            </a:pPr>
            <a:r>
              <a:rPr lang="en-US" sz="2800" dirty="0" smtClean="0"/>
              <a:t>Distinct eyebrows</a:t>
            </a:r>
          </a:p>
          <a:p>
            <a:pPr eaLnBrk="1" hangingPunct="1">
              <a:lnSpc>
                <a:spcPct val="90000"/>
              </a:lnSpc>
            </a:pPr>
            <a:r>
              <a:rPr lang="en-US" sz="2800" dirty="0" smtClean="0"/>
              <a:t>Cornea bright and shiny</a:t>
            </a:r>
          </a:p>
          <a:p>
            <a:pPr eaLnBrk="1" hangingPunct="1">
              <a:lnSpc>
                <a:spcPct val="90000"/>
              </a:lnSpc>
            </a:pPr>
            <a:r>
              <a:rPr lang="en-US" sz="2800" dirty="0" smtClean="0"/>
              <a:t>Pupils </a:t>
            </a:r>
            <a:r>
              <a:rPr lang="en-US" sz="2800" dirty="0" err="1" smtClean="0"/>
              <a:t>equal,reactive</a:t>
            </a:r>
            <a:r>
              <a:rPr lang="en-US" sz="2800" dirty="0" smtClean="0"/>
              <a:t> to light, round and clear</a:t>
            </a:r>
          </a:p>
          <a:p>
            <a:pPr eaLnBrk="1" hangingPunct="1">
              <a:lnSpc>
                <a:spcPct val="90000"/>
              </a:lnSpc>
            </a:pPr>
            <a:r>
              <a:rPr lang="en-US" sz="2800" dirty="0" err="1" smtClean="0"/>
              <a:t>Hypertelorism</a:t>
            </a:r>
            <a:r>
              <a:rPr lang="en-US" sz="2800" dirty="0" smtClean="0"/>
              <a:t>: widely spaced eye.</a:t>
            </a:r>
            <a:endParaRPr lang="en-GB" sz="2800" dirty="0" smtClean="0"/>
          </a:p>
          <a:p>
            <a:pPr eaLnBrk="1" hangingPunct="1">
              <a:lnSpc>
                <a:spcPct val="90000"/>
              </a:lnSpc>
            </a:pPr>
            <a:endParaRPr lang="en-GB" sz="2800" dirty="0" smtClean="0"/>
          </a:p>
        </p:txBody>
      </p:sp>
      <p:pic>
        <p:nvPicPr>
          <p:cNvPr id="27652" name="Picture 4" descr="Eyes focused image"/>
          <p:cNvPicPr>
            <a:picLocks noChangeAspect="1" noChangeArrowheads="1"/>
          </p:cNvPicPr>
          <p:nvPr/>
        </p:nvPicPr>
        <p:blipFill>
          <a:blip r:embed="rId2" cstate="print"/>
          <a:srcRect/>
          <a:stretch>
            <a:fillRect/>
          </a:stretch>
        </p:blipFill>
        <p:spPr bwMode="auto">
          <a:xfrm>
            <a:off x="5486400" y="2971800"/>
            <a:ext cx="3657600" cy="1828800"/>
          </a:xfrm>
          <a:prstGeom prst="rect">
            <a:avLst/>
          </a:prstGeom>
          <a:noFill/>
          <a:ln w="9525">
            <a:noFill/>
            <a:miter lim="800000"/>
            <a:headEnd/>
            <a:tailEnd/>
          </a:ln>
        </p:spPr>
      </p:pic>
      <p:sp>
        <p:nvSpPr>
          <p:cNvPr id="27653" name="Slide Number Placeholder 4"/>
          <p:cNvSpPr>
            <a:spLocks noGrp="1"/>
          </p:cNvSpPr>
          <p:nvPr>
            <p:ph type="sldNum" sz="quarter" idx="12"/>
          </p:nvPr>
        </p:nvSpPr>
        <p:spPr>
          <a:noFill/>
        </p:spPr>
        <p:txBody>
          <a:bodyPr/>
          <a:lstStyle/>
          <a:p>
            <a:fld id="{1AF593D4-5279-4969-BEB5-6A5254CBA31C}" type="slidenum">
              <a:rPr lang="en-GB" smtClean="0"/>
              <a:pPr/>
              <a:t>43</a:t>
            </a:fld>
            <a:endParaRPr lang="en-GB" smtClean="0"/>
          </a:p>
        </p:txBody>
      </p:sp>
      <p:sp>
        <p:nvSpPr>
          <p:cNvPr id="27654"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CC6600"/>
          </a:solidFill>
          <a:ln>
            <a:solidFill>
              <a:srgbClr val="CC6600"/>
            </a:solidFill>
          </a:ln>
        </p:spPr>
        <p:txBody>
          <a:bodyPr/>
          <a:lstStyle/>
          <a:p>
            <a:pPr eaLnBrk="1" hangingPunct="1"/>
            <a:r>
              <a:rPr lang="en-GB" smtClean="0"/>
              <a:t>Eyes</a:t>
            </a:r>
          </a:p>
        </p:txBody>
      </p:sp>
      <p:sp>
        <p:nvSpPr>
          <p:cNvPr id="28675" name="Rectangle 3"/>
          <p:cNvSpPr>
            <a:spLocks noGrp="1" noChangeArrowheads="1"/>
          </p:cNvSpPr>
          <p:nvPr>
            <p:ph type="body" idx="1"/>
          </p:nvPr>
        </p:nvSpPr>
        <p:spPr>
          <a:ln>
            <a:solidFill>
              <a:srgbClr val="CC6600"/>
            </a:solidFill>
          </a:ln>
        </p:spPr>
        <p:txBody>
          <a:bodyPr>
            <a:normAutofit lnSpcReduction="10000"/>
          </a:bodyPr>
          <a:lstStyle/>
          <a:p>
            <a:pPr eaLnBrk="1" hangingPunct="1">
              <a:buFontTx/>
              <a:buBlip>
                <a:blip r:embed="rId2"/>
              </a:buBlip>
            </a:pPr>
            <a:r>
              <a:rPr lang="en-GB" dirty="0" smtClean="0"/>
              <a:t>Sclera should be white and clear.</a:t>
            </a:r>
          </a:p>
          <a:p>
            <a:pPr eaLnBrk="1" hangingPunct="1">
              <a:buFontTx/>
              <a:buBlip>
                <a:blip r:embed="rId2"/>
              </a:buBlip>
            </a:pPr>
            <a:r>
              <a:rPr lang="en-GB" dirty="0" err="1" smtClean="0"/>
              <a:t>Yallowish</a:t>
            </a:r>
            <a:r>
              <a:rPr lang="en-GB" dirty="0" smtClean="0"/>
              <a:t> sclera indicate jaundice </a:t>
            </a:r>
          </a:p>
          <a:p>
            <a:pPr eaLnBrk="1" hangingPunct="1">
              <a:buFontTx/>
              <a:buBlip>
                <a:blip r:embed="rId2"/>
              </a:buBlip>
            </a:pPr>
            <a:r>
              <a:rPr lang="en-GB" dirty="0" smtClean="0"/>
              <a:t>strabismus may present</a:t>
            </a:r>
          </a:p>
          <a:p>
            <a:pPr eaLnBrk="1" hangingPunct="1">
              <a:buFontTx/>
              <a:buBlip>
                <a:blip r:embed="rId2"/>
              </a:buBlip>
            </a:pPr>
            <a:r>
              <a:rPr lang="en-GB" dirty="0" smtClean="0"/>
              <a:t>Sunken or bulging </a:t>
            </a:r>
          </a:p>
          <a:p>
            <a:pPr eaLnBrk="1" hangingPunct="1">
              <a:buFontTx/>
              <a:buBlip>
                <a:blip r:embed="rId2"/>
              </a:buBlip>
            </a:pPr>
            <a:r>
              <a:rPr lang="en-US" dirty="0" smtClean="0"/>
              <a:t>Strabismus: </a:t>
            </a:r>
          </a:p>
          <a:p>
            <a:pPr lvl="1" eaLnBrk="1" hangingPunct="1">
              <a:buFontTx/>
              <a:buBlip>
                <a:blip r:embed="rId2"/>
              </a:buBlip>
            </a:pPr>
            <a:endParaRPr lang="en-US" sz="2400" dirty="0" smtClean="0"/>
          </a:p>
          <a:p>
            <a:pPr lvl="1" eaLnBrk="1" hangingPunct="1">
              <a:buFontTx/>
              <a:buBlip>
                <a:blip r:embed="rId2"/>
              </a:buBlip>
            </a:pPr>
            <a:r>
              <a:rPr lang="en-US" sz="2400" dirty="0" smtClean="0"/>
              <a:t>Alignment of eye important due to </a:t>
            </a:r>
          </a:p>
          <a:p>
            <a:pPr lvl="1" eaLnBrk="1" hangingPunct="1">
              <a:buFontTx/>
              <a:buNone/>
            </a:pPr>
            <a:r>
              <a:rPr lang="en-US" sz="2400" dirty="0" smtClean="0"/>
              <a:t>correlation with brain development</a:t>
            </a:r>
          </a:p>
          <a:p>
            <a:pPr lvl="1" eaLnBrk="1" hangingPunct="1">
              <a:buFontTx/>
              <a:buBlip>
                <a:blip r:embed="rId2"/>
              </a:buBlip>
            </a:pPr>
            <a:r>
              <a:rPr lang="en-US" sz="2400" dirty="0" smtClean="0"/>
              <a:t>May need to corrected surgically</a:t>
            </a:r>
            <a:endParaRPr lang="en-GB" dirty="0" smtClean="0"/>
          </a:p>
        </p:txBody>
      </p:sp>
      <p:sp>
        <p:nvSpPr>
          <p:cNvPr id="28676" name="Slide Number Placeholder 3"/>
          <p:cNvSpPr>
            <a:spLocks noGrp="1"/>
          </p:cNvSpPr>
          <p:nvPr>
            <p:ph type="sldNum" sz="quarter" idx="12"/>
          </p:nvPr>
        </p:nvSpPr>
        <p:spPr>
          <a:noFill/>
        </p:spPr>
        <p:txBody>
          <a:bodyPr/>
          <a:lstStyle/>
          <a:p>
            <a:fld id="{DAFD1A11-29A3-436C-B976-882BAB5EAAEB}" type="slidenum">
              <a:rPr lang="en-GB" smtClean="0"/>
              <a:pPr/>
              <a:t>44</a:t>
            </a:fld>
            <a:endParaRPr lang="en-GB" smtClean="0"/>
          </a:p>
        </p:txBody>
      </p:sp>
      <p:pic>
        <p:nvPicPr>
          <p:cNvPr id="28677" name="Picture 5" descr="Crossed eyes"/>
          <p:cNvPicPr>
            <a:picLocks noChangeAspect="1" noChangeArrowheads="1"/>
          </p:cNvPicPr>
          <p:nvPr/>
        </p:nvPicPr>
        <p:blipFill>
          <a:blip r:embed="rId3" cstate="print"/>
          <a:srcRect/>
          <a:stretch>
            <a:fillRect/>
          </a:stretch>
        </p:blipFill>
        <p:spPr bwMode="auto">
          <a:xfrm>
            <a:off x="5867400" y="3657600"/>
            <a:ext cx="3105150" cy="3200400"/>
          </a:xfrm>
          <a:prstGeom prst="rect">
            <a:avLst/>
          </a:prstGeom>
          <a:noFill/>
          <a:ln w="9525">
            <a:noFill/>
            <a:miter lim="800000"/>
            <a:headEnd/>
            <a:tailEnd/>
          </a:ln>
        </p:spPr>
      </p:pic>
      <p:sp>
        <p:nvSpPr>
          <p:cNvPr id="2867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44562"/>
          </a:xfrm>
          <a:solidFill>
            <a:srgbClr val="CC6600"/>
          </a:solidFill>
        </p:spPr>
        <p:txBody>
          <a:bodyPr/>
          <a:lstStyle/>
          <a:p>
            <a:pPr eaLnBrk="1" hangingPunct="1"/>
            <a:r>
              <a:rPr lang="en-US" b="1" smtClean="0"/>
              <a:t>Common variations</a:t>
            </a:r>
            <a:endParaRPr lang="en-GB" smtClean="0"/>
          </a:p>
        </p:txBody>
      </p:sp>
      <p:sp>
        <p:nvSpPr>
          <p:cNvPr id="29699" name="Rectangle 3"/>
          <p:cNvSpPr>
            <a:spLocks noGrp="1" noChangeArrowheads="1"/>
          </p:cNvSpPr>
          <p:nvPr>
            <p:ph type="body" idx="1"/>
          </p:nvPr>
        </p:nvSpPr>
        <p:spPr>
          <a:ln>
            <a:solidFill>
              <a:srgbClr val="CC6600"/>
            </a:solidFill>
          </a:ln>
        </p:spPr>
        <p:txBody>
          <a:bodyPr/>
          <a:lstStyle/>
          <a:p>
            <a:pPr eaLnBrk="1" hangingPunct="1">
              <a:buFontTx/>
              <a:buBlip>
                <a:blip r:embed="rId2"/>
              </a:buBlip>
            </a:pPr>
            <a:r>
              <a:rPr lang="en-US" dirty="0" smtClean="0"/>
              <a:t>Edematous Eyelids</a:t>
            </a:r>
          </a:p>
          <a:p>
            <a:pPr eaLnBrk="1" hangingPunct="1">
              <a:buFontTx/>
              <a:buBlip>
                <a:blip r:embed="rId2"/>
              </a:buBlip>
            </a:pPr>
            <a:endParaRPr lang="en-US" dirty="0" smtClean="0"/>
          </a:p>
          <a:p>
            <a:pPr eaLnBrk="1" hangingPunct="1">
              <a:buFontTx/>
              <a:buBlip>
                <a:blip r:embed="rId2"/>
              </a:buBlip>
            </a:pPr>
            <a:endParaRPr lang="en-US" dirty="0" smtClean="0"/>
          </a:p>
          <a:p>
            <a:pPr eaLnBrk="1" hangingPunct="1">
              <a:buFontTx/>
              <a:buBlip>
                <a:blip r:embed="rId2"/>
              </a:buBlip>
            </a:pPr>
            <a:r>
              <a:rPr lang="en-GB" dirty="0" smtClean="0"/>
              <a:t> </a:t>
            </a:r>
            <a:r>
              <a:rPr lang="en-US" dirty="0" smtClean="0"/>
              <a:t>May focus for a few seconds</a:t>
            </a:r>
          </a:p>
          <a:p>
            <a:pPr eaLnBrk="1" hangingPunct="1">
              <a:buFontTx/>
              <a:buBlip>
                <a:blip r:embed="rId2"/>
              </a:buBlip>
            </a:pPr>
            <a:endParaRPr lang="en-US" dirty="0" smtClean="0"/>
          </a:p>
          <a:p>
            <a:pPr eaLnBrk="1" hangingPunct="1">
              <a:buFontTx/>
              <a:buBlip>
                <a:blip r:embed="rId2"/>
              </a:buBlip>
            </a:pPr>
            <a:r>
              <a:rPr lang="en-US" dirty="0" smtClean="0"/>
              <a:t>Uncoordinated movements</a:t>
            </a:r>
            <a:r>
              <a:rPr lang="en-GB" dirty="0" smtClean="0"/>
              <a:t>  </a:t>
            </a:r>
          </a:p>
        </p:txBody>
      </p:sp>
      <p:pic>
        <p:nvPicPr>
          <p:cNvPr id="29700" name="Picture 4" descr="Edematous eyelids image"/>
          <p:cNvPicPr>
            <a:picLocks noChangeAspect="1" noChangeArrowheads="1"/>
          </p:cNvPicPr>
          <p:nvPr/>
        </p:nvPicPr>
        <p:blipFill>
          <a:blip r:embed="rId3" cstate="print"/>
          <a:srcRect/>
          <a:stretch>
            <a:fillRect/>
          </a:stretch>
        </p:blipFill>
        <p:spPr bwMode="auto">
          <a:xfrm>
            <a:off x="5867400" y="1295400"/>
            <a:ext cx="3067050" cy="1600200"/>
          </a:xfrm>
          <a:prstGeom prst="rect">
            <a:avLst/>
          </a:prstGeom>
          <a:noFill/>
          <a:ln w="9525">
            <a:noFill/>
            <a:miter lim="800000"/>
            <a:headEnd/>
            <a:tailEnd/>
          </a:ln>
        </p:spPr>
      </p:pic>
      <p:pic>
        <p:nvPicPr>
          <p:cNvPr id="29701" name="Picture 5" descr="Eyes focused image"/>
          <p:cNvPicPr>
            <a:picLocks noChangeAspect="1" noChangeArrowheads="1"/>
          </p:cNvPicPr>
          <p:nvPr/>
        </p:nvPicPr>
        <p:blipFill>
          <a:blip r:embed="rId4" cstate="print"/>
          <a:srcRect/>
          <a:stretch>
            <a:fillRect/>
          </a:stretch>
        </p:blipFill>
        <p:spPr bwMode="auto">
          <a:xfrm>
            <a:off x="6858000" y="3200400"/>
            <a:ext cx="2286000" cy="1219200"/>
          </a:xfrm>
          <a:prstGeom prst="rect">
            <a:avLst/>
          </a:prstGeom>
          <a:noFill/>
          <a:ln w="9525">
            <a:noFill/>
            <a:miter lim="800000"/>
            <a:headEnd/>
            <a:tailEnd/>
          </a:ln>
        </p:spPr>
      </p:pic>
      <p:sp>
        <p:nvSpPr>
          <p:cNvPr id="29702" name="Slide Number Placeholder 5"/>
          <p:cNvSpPr>
            <a:spLocks noGrp="1"/>
          </p:cNvSpPr>
          <p:nvPr>
            <p:ph type="sldNum" sz="quarter" idx="12"/>
          </p:nvPr>
        </p:nvSpPr>
        <p:spPr>
          <a:noFill/>
        </p:spPr>
        <p:txBody>
          <a:bodyPr/>
          <a:lstStyle/>
          <a:p>
            <a:fld id="{CFC57338-9CAB-4149-859D-4E18DC66041A}" type="slidenum">
              <a:rPr lang="en-GB" smtClean="0"/>
              <a:pPr/>
              <a:t>45</a:t>
            </a:fld>
            <a:endParaRPr lang="en-GB" smtClean="0"/>
          </a:p>
        </p:txBody>
      </p:sp>
      <p:sp>
        <p:nvSpPr>
          <p:cNvPr id="29703" name="Date Placeholder 6"/>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1020762"/>
          </a:xfrm>
          <a:solidFill>
            <a:srgbClr val="CC6600"/>
          </a:solidFill>
        </p:spPr>
        <p:txBody>
          <a:bodyPr/>
          <a:lstStyle/>
          <a:p>
            <a:pPr eaLnBrk="1" hangingPunct="1"/>
            <a:r>
              <a:rPr lang="en-US" sz="2800" b="1" smtClean="0">
                <a:solidFill>
                  <a:schemeClr val="bg1"/>
                </a:solidFill>
              </a:rPr>
              <a:t>Signs of potential distress or deviations from expected findings:</a:t>
            </a:r>
            <a:endParaRPr lang="en-GB" sz="2800" b="1" smtClean="0">
              <a:solidFill>
                <a:schemeClr val="bg1"/>
              </a:solidFill>
            </a:endParaRPr>
          </a:p>
        </p:txBody>
      </p:sp>
      <p:sp>
        <p:nvSpPr>
          <p:cNvPr id="30723" name="Rectangle 3"/>
          <p:cNvSpPr>
            <a:spLocks noGrp="1" noChangeArrowheads="1"/>
          </p:cNvSpPr>
          <p:nvPr>
            <p:ph type="body" idx="1"/>
          </p:nvPr>
        </p:nvSpPr>
        <p:spPr>
          <a:ln>
            <a:solidFill>
              <a:srgbClr val="CC6600"/>
            </a:solidFill>
          </a:ln>
        </p:spPr>
        <p:txBody>
          <a:bodyPr/>
          <a:lstStyle/>
          <a:p>
            <a:pPr eaLnBrk="1" hangingPunct="1"/>
            <a:endParaRPr lang="en-GB" sz="2800" dirty="0" smtClean="0"/>
          </a:p>
          <a:p>
            <a:pPr eaLnBrk="1" hangingPunct="1"/>
            <a:r>
              <a:rPr lang="en-US" sz="2800" dirty="0" smtClean="0"/>
              <a:t>Discharges</a:t>
            </a:r>
          </a:p>
          <a:p>
            <a:pPr eaLnBrk="1" hangingPunct="1"/>
            <a:r>
              <a:rPr lang="en-US" sz="2800" dirty="0" smtClean="0"/>
              <a:t>Opaque lenses</a:t>
            </a:r>
          </a:p>
          <a:p>
            <a:pPr eaLnBrk="1" hangingPunct="1"/>
            <a:r>
              <a:rPr lang="en-US" sz="2800" dirty="0" smtClean="0"/>
              <a:t>Absence of Red Reflex</a:t>
            </a:r>
          </a:p>
          <a:p>
            <a:pPr eaLnBrk="1" hangingPunct="1"/>
            <a:r>
              <a:rPr lang="en-US" sz="2800" dirty="0" smtClean="0"/>
              <a:t>Reflexes absent</a:t>
            </a:r>
            <a:endParaRPr lang="en-GB" sz="2800" dirty="0" smtClean="0"/>
          </a:p>
          <a:p>
            <a:pPr eaLnBrk="1" hangingPunct="1"/>
            <a:r>
              <a:rPr lang="en-US" sz="2800" b="1" dirty="0" smtClean="0"/>
              <a:t>"Doll's Eyes" Reflex</a:t>
            </a:r>
            <a:r>
              <a:rPr lang="en-US" sz="2800" dirty="0" smtClean="0"/>
              <a:t> (beyond 10 days of age):</a:t>
            </a:r>
            <a:br>
              <a:rPr lang="en-US" sz="2800" dirty="0" smtClean="0"/>
            </a:br>
            <a:r>
              <a:rPr lang="en-US" sz="2800" dirty="0" smtClean="0"/>
              <a:t>When the head is moved slowly to the right or left, the eyes do not follow nor adjust immediately to the position of the head. </a:t>
            </a:r>
            <a:endParaRPr lang="en-GB" sz="2800" dirty="0" smtClean="0"/>
          </a:p>
        </p:txBody>
      </p:sp>
      <p:sp>
        <p:nvSpPr>
          <p:cNvPr id="30724" name="Slide Number Placeholder 3"/>
          <p:cNvSpPr>
            <a:spLocks noGrp="1"/>
          </p:cNvSpPr>
          <p:nvPr>
            <p:ph type="sldNum" sz="quarter" idx="12"/>
          </p:nvPr>
        </p:nvSpPr>
        <p:spPr>
          <a:noFill/>
        </p:spPr>
        <p:txBody>
          <a:bodyPr/>
          <a:lstStyle/>
          <a:p>
            <a:fld id="{8910D82E-C6EC-4736-8D70-605B6DFA35FA}" type="slidenum">
              <a:rPr lang="en-GB" smtClean="0"/>
              <a:pPr/>
              <a:t>46</a:t>
            </a:fld>
            <a:endParaRPr lang="en-GB" smtClean="0"/>
          </a:p>
        </p:txBody>
      </p:sp>
      <p:sp>
        <p:nvSpPr>
          <p:cNvPr id="3072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a:solidFill>
            <a:srgbClr val="A6F8C5"/>
          </a:solidFill>
        </p:spPr>
        <p:txBody>
          <a:bodyPr/>
          <a:lstStyle/>
          <a:p>
            <a:pPr eaLnBrk="1" hangingPunct="1"/>
            <a:r>
              <a:rPr lang="en-US" b="1" smtClean="0"/>
              <a:t>Ears</a:t>
            </a:r>
            <a:endParaRPr lang="en-GB" b="1" smtClean="0"/>
          </a:p>
        </p:txBody>
      </p:sp>
      <p:sp>
        <p:nvSpPr>
          <p:cNvPr id="31747" name="Rectangle 3"/>
          <p:cNvSpPr>
            <a:spLocks noGrp="1" noChangeArrowheads="1"/>
          </p:cNvSpPr>
          <p:nvPr>
            <p:ph type="body" idx="1"/>
          </p:nvPr>
        </p:nvSpPr>
        <p:spPr>
          <a:xfrm>
            <a:off x="228600" y="1600200"/>
            <a:ext cx="8458200" cy="4525963"/>
          </a:xfrm>
          <a:ln>
            <a:solidFill>
              <a:srgbClr val="A6F8C5"/>
            </a:solidFill>
          </a:ln>
        </p:spPr>
        <p:txBody>
          <a:bodyPr/>
          <a:lstStyle/>
          <a:p>
            <a:pPr eaLnBrk="1" hangingPunct="1"/>
            <a:r>
              <a:rPr lang="en-US" b="1" dirty="0" smtClean="0"/>
              <a:t>Ears Expected findings:</a:t>
            </a:r>
            <a:endParaRPr lang="en-GB" dirty="0" smtClean="0"/>
          </a:p>
          <a:p>
            <a:pPr eaLnBrk="1" hangingPunct="1"/>
            <a:r>
              <a:rPr lang="en-US" dirty="0" smtClean="0"/>
              <a:t>Loud noise elicits Startle Reflex</a:t>
            </a:r>
          </a:p>
          <a:p>
            <a:pPr eaLnBrk="1" hangingPunct="1"/>
            <a:r>
              <a:rPr lang="en-US" dirty="0" smtClean="0"/>
              <a:t>Flexible </a:t>
            </a:r>
            <a:r>
              <a:rPr lang="en-US" dirty="0" err="1" smtClean="0"/>
              <a:t>pinna</a:t>
            </a:r>
            <a:r>
              <a:rPr lang="en-US" dirty="0" smtClean="0"/>
              <a:t> with cartilage present</a:t>
            </a:r>
            <a:endParaRPr lang="en-GB" dirty="0" smtClean="0"/>
          </a:p>
          <a:p>
            <a:pPr eaLnBrk="1" hangingPunct="1"/>
            <a:r>
              <a:rPr lang="en-US" dirty="0" err="1" smtClean="0"/>
              <a:t>Pinna</a:t>
            </a:r>
            <a:r>
              <a:rPr lang="en-US" dirty="0" smtClean="0"/>
              <a:t> top on horizontal line with outer </a:t>
            </a:r>
            <a:r>
              <a:rPr lang="en-US" dirty="0" err="1" smtClean="0"/>
              <a:t>canthus</a:t>
            </a:r>
            <a:r>
              <a:rPr lang="en-US" dirty="0" smtClean="0"/>
              <a:t> of eye, if </a:t>
            </a:r>
            <a:r>
              <a:rPr lang="en-US" dirty="0" err="1" smtClean="0"/>
              <a:t>pinna</a:t>
            </a:r>
            <a:r>
              <a:rPr lang="en-US" dirty="0" smtClean="0"/>
              <a:t> is lower outer </a:t>
            </a:r>
            <a:r>
              <a:rPr lang="en-US" dirty="0" err="1" smtClean="0"/>
              <a:t>canthus</a:t>
            </a:r>
            <a:r>
              <a:rPr lang="en-US" dirty="0" smtClean="0"/>
              <a:t> may indicate congenital anomalies</a:t>
            </a:r>
            <a:endParaRPr lang="en-GB" dirty="0" smtClean="0"/>
          </a:p>
          <a:p>
            <a:pPr eaLnBrk="1" hangingPunct="1"/>
            <a:endParaRPr lang="en-GB" dirty="0" smtClean="0"/>
          </a:p>
        </p:txBody>
      </p:sp>
      <p:pic>
        <p:nvPicPr>
          <p:cNvPr id="31748" name="Picture 4" descr="Pinna top"/>
          <p:cNvPicPr>
            <a:picLocks noChangeAspect="1" noChangeArrowheads="1"/>
          </p:cNvPicPr>
          <p:nvPr/>
        </p:nvPicPr>
        <p:blipFill>
          <a:blip r:embed="rId2" cstate="print"/>
          <a:srcRect/>
          <a:stretch>
            <a:fillRect/>
          </a:stretch>
        </p:blipFill>
        <p:spPr bwMode="auto">
          <a:xfrm>
            <a:off x="5410200" y="5181600"/>
            <a:ext cx="3733800" cy="1676400"/>
          </a:xfrm>
          <a:prstGeom prst="rect">
            <a:avLst/>
          </a:prstGeom>
          <a:noFill/>
          <a:ln w="9525">
            <a:noFill/>
            <a:miter lim="800000"/>
            <a:headEnd/>
            <a:tailEnd/>
          </a:ln>
        </p:spPr>
      </p:pic>
      <p:pic>
        <p:nvPicPr>
          <p:cNvPr id="31749" name="Picture 5" descr="skin tags"/>
          <p:cNvPicPr>
            <a:picLocks noChangeAspect="1" noChangeArrowheads="1"/>
          </p:cNvPicPr>
          <p:nvPr/>
        </p:nvPicPr>
        <p:blipFill>
          <a:blip r:embed="rId3" cstate="print"/>
          <a:srcRect/>
          <a:stretch>
            <a:fillRect/>
          </a:stretch>
        </p:blipFill>
        <p:spPr bwMode="auto">
          <a:xfrm>
            <a:off x="0" y="5105400"/>
            <a:ext cx="3124200" cy="1752600"/>
          </a:xfrm>
          <a:prstGeom prst="rect">
            <a:avLst/>
          </a:prstGeom>
          <a:noFill/>
          <a:ln w="9525">
            <a:noFill/>
            <a:miter lim="800000"/>
            <a:headEnd/>
            <a:tailEnd/>
          </a:ln>
        </p:spPr>
      </p:pic>
      <p:sp>
        <p:nvSpPr>
          <p:cNvPr id="31750" name="Slide Number Placeholder 5"/>
          <p:cNvSpPr>
            <a:spLocks noGrp="1"/>
          </p:cNvSpPr>
          <p:nvPr>
            <p:ph type="sldNum" sz="quarter" idx="12"/>
          </p:nvPr>
        </p:nvSpPr>
        <p:spPr>
          <a:noFill/>
        </p:spPr>
        <p:txBody>
          <a:bodyPr/>
          <a:lstStyle/>
          <a:p>
            <a:fld id="{CCA892D2-326D-4455-9D0E-8E7EC01A1D2E}" type="slidenum">
              <a:rPr lang="en-GB" smtClean="0"/>
              <a:pPr/>
              <a:t>47</a:t>
            </a:fld>
            <a:endParaRPr lang="en-GB" smtClean="0"/>
          </a:p>
        </p:txBody>
      </p:sp>
      <p:sp>
        <p:nvSpPr>
          <p:cNvPr id="31751" name="Date Placeholder 6"/>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68362"/>
          </a:xfrm>
          <a:solidFill>
            <a:srgbClr val="A6F8C5"/>
          </a:solidFill>
        </p:spPr>
        <p:txBody>
          <a:bodyPr/>
          <a:lstStyle/>
          <a:p>
            <a:pPr eaLnBrk="1" hangingPunct="1"/>
            <a:r>
              <a:rPr lang="en-US" smtClean="0"/>
              <a:t>Ear Exam</a:t>
            </a:r>
            <a:endParaRPr lang="en-GB" smtClean="0"/>
          </a:p>
        </p:txBody>
      </p:sp>
      <p:sp>
        <p:nvSpPr>
          <p:cNvPr id="32771" name="Rectangle 3"/>
          <p:cNvSpPr>
            <a:spLocks noGrp="1" noChangeArrowheads="1"/>
          </p:cNvSpPr>
          <p:nvPr>
            <p:ph type="body" idx="1"/>
          </p:nvPr>
        </p:nvSpPr>
        <p:spPr/>
        <p:txBody>
          <a:bodyPr/>
          <a:lstStyle/>
          <a:p>
            <a:pPr eaLnBrk="1" hangingPunct="1"/>
            <a:r>
              <a:rPr lang="en-US" smtClean="0"/>
              <a:t>.</a:t>
            </a:r>
            <a:endParaRPr lang="en-GB" smtClean="0"/>
          </a:p>
        </p:txBody>
      </p:sp>
      <p:pic>
        <p:nvPicPr>
          <p:cNvPr id="32772" name="Picture 4" descr="msotw9_temp0"/>
          <p:cNvPicPr>
            <a:picLocks noChangeAspect="1" noChangeArrowheads="1"/>
          </p:cNvPicPr>
          <p:nvPr/>
        </p:nvPicPr>
        <p:blipFill>
          <a:blip r:embed="rId2" cstate="print"/>
          <a:srcRect/>
          <a:stretch>
            <a:fillRect/>
          </a:stretch>
        </p:blipFill>
        <p:spPr bwMode="auto">
          <a:xfrm>
            <a:off x="381000" y="1295400"/>
            <a:ext cx="8305800" cy="4394200"/>
          </a:xfrm>
          <a:prstGeom prst="rect">
            <a:avLst/>
          </a:prstGeom>
          <a:noFill/>
          <a:ln w="9525">
            <a:noFill/>
            <a:miter lim="800000"/>
            <a:headEnd/>
            <a:tailEnd/>
          </a:ln>
        </p:spPr>
      </p:pic>
      <p:sp>
        <p:nvSpPr>
          <p:cNvPr id="32773" name="Rectangle 5"/>
          <p:cNvSpPr>
            <a:spLocks noChangeArrowheads="1"/>
          </p:cNvSpPr>
          <p:nvPr/>
        </p:nvSpPr>
        <p:spPr bwMode="auto">
          <a:xfrm>
            <a:off x="304800" y="5911850"/>
            <a:ext cx="7924800" cy="366713"/>
          </a:xfrm>
          <a:prstGeom prst="rect">
            <a:avLst/>
          </a:prstGeom>
          <a:noFill/>
          <a:ln w="9525">
            <a:noFill/>
            <a:miter lim="800000"/>
            <a:headEnd/>
            <a:tailEnd/>
          </a:ln>
        </p:spPr>
        <p:txBody>
          <a:bodyPr>
            <a:spAutoFit/>
          </a:bodyPr>
          <a:lstStyle/>
          <a:p>
            <a:r>
              <a:rPr lang="en-US">
                <a:solidFill>
                  <a:srgbClr val="000099"/>
                </a:solidFill>
              </a:rPr>
              <a:t>pulled down and back to straighten ear canal in children under 3 years</a:t>
            </a:r>
            <a:endParaRPr lang="en-GB">
              <a:solidFill>
                <a:srgbClr val="000099"/>
              </a:solidFill>
            </a:endParaRPr>
          </a:p>
        </p:txBody>
      </p:sp>
      <p:sp>
        <p:nvSpPr>
          <p:cNvPr id="32774" name="Slide Number Placeholder 5"/>
          <p:cNvSpPr>
            <a:spLocks noGrp="1"/>
          </p:cNvSpPr>
          <p:nvPr>
            <p:ph type="sldNum" sz="quarter" idx="12"/>
          </p:nvPr>
        </p:nvSpPr>
        <p:spPr>
          <a:noFill/>
        </p:spPr>
        <p:txBody>
          <a:bodyPr/>
          <a:lstStyle/>
          <a:p>
            <a:fld id="{12CB6E29-4421-474A-B4DE-8B234D078A47}" type="slidenum">
              <a:rPr lang="en-GB" smtClean="0"/>
              <a:pPr/>
              <a:t>48</a:t>
            </a:fld>
            <a:endParaRPr lang="en-GB" smtClean="0"/>
          </a:p>
        </p:txBody>
      </p:sp>
      <p:sp>
        <p:nvSpPr>
          <p:cNvPr id="32775" name="Date Placeholder 6"/>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92162"/>
          </a:xfrm>
          <a:solidFill>
            <a:srgbClr val="0066FF"/>
          </a:solidFill>
          <a:ln>
            <a:solidFill>
              <a:srgbClr val="0066FF"/>
            </a:solidFill>
          </a:ln>
        </p:spPr>
        <p:txBody>
          <a:bodyPr/>
          <a:lstStyle/>
          <a:p>
            <a:pPr eaLnBrk="1" hangingPunct="1"/>
            <a:r>
              <a:rPr lang="en-US" sz="4000" b="1" smtClean="0"/>
              <a:t>Nose</a:t>
            </a:r>
            <a:endParaRPr lang="en-GB" sz="4000" b="1" smtClean="0"/>
          </a:p>
        </p:txBody>
      </p:sp>
      <p:sp>
        <p:nvSpPr>
          <p:cNvPr id="33795" name="Rectangle 3"/>
          <p:cNvSpPr>
            <a:spLocks noGrp="1" noChangeArrowheads="1"/>
          </p:cNvSpPr>
          <p:nvPr>
            <p:ph type="body" idx="1"/>
          </p:nvPr>
        </p:nvSpPr>
        <p:spPr>
          <a:ln>
            <a:solidFill>
              <a:srgbClr val="0066FF"/>
            </a:solidFill>
          </a:ln>
        </p:spPr>
        <p:txBody>
          <a:bodyPr/>
          <a:lstStyle/>
          <a:p>
            <a:pPr eaLnBrk="1" hangingPunct="1">
              <a:lnSpc>
                <a:spcPct val="90000"/>
              </a:lnSpc>
            </a:pPr>
            <a:r>
              <a:rPr lang="en-US" sz="2800" b="1" dirty="0" smtClean="0">
                <a:solidFill>
                  <a:srgbClr val="FF0000"/>
                </a:solidFill>
              </a:rPr>
              <a:t>Expected findings:</a:t>
            </a:r>
            <a:endParaRPr lang="en-GB" sz="2800" dirty="0" smtClean="0">
              <a:solidFill>
                <a:srgbClr val="FF0000"/>
              </a:solidFill>
            </a:endParaRPr>
          </a:p>
          <a:p>
            <a:pPr eaLnBrk="1" hangingPunct="1">
              <a:lnSpc>
                <a:spcPct val="90000"/>
              </a:lnSpc>
            </a:pPr>
            <a:r>
              <a:rPr lang="en-US" sz="2800" dirty="0" smtClean="0"/>
              <a:t>Nostrils patent bilaterally</a:t>
            </a:r>
          </a:p>
          <a:p>
            <a:pPr eaLnBrk="1" hangingPunct="1">
              <a:lnSpc>
                <a:spcPct val="90000"/>
              </a:lnSpc>
            </a:pPr>
            <a:r>
              <a:rPr lang="en-US" sz="2800" dirty="0" smtClean="0"/>
              <a:t>Obligate nose breathers</a:t>
            </a:r>
            <a:endParaRPr lang="en-GB" sz="2800" dirty="0" smtClean="0"/>
          </a:p>
          <a:p>
            <a:pPr eaLnBrk="1" hangingPunct="1">
              <a:lnSpc>
                <a:spcPct val="90000"/>
              </a:lnSpc>
            </a:pPr>
            <a:r>
              <a:rPr lang="en-US" sz="2800" dirty="0" smtClean="0"/>
              <a:t>No nasal discharge</a:t>
            </a:r>
          </a:p>
          <a:p>
            <a:pPr eaLnBrk="1" hangingPunct="1">
              <a:lnSpc>
                <a:spcPct val="90000"/>
              </a:lnSpc>
            </a:pPr>
            <a:endParaRPr lang="en-US" sz="2800" dirty="0" smtClean="0"/>
          </a:p>
          <a:p>
            <a:pPr eaLnBrk="1" hangingPunct="1">
              <a:lnSpc>
                <a:spcPct val="90000"/>
              </a:lnSpc>
              <a:buFontTx/>
              <a:buNone/>
            </a:pPr>
            <a:r>
              <a:rPr lang="en-US" sz="2800" b="1" dirty="0" smtClean="0">
                <a:solidFill>
                  <a:srgbClr val="FF0000"/>
                </a:solidFill>
              </a:rPr>
              <a:t>Common variations:</a:t>
            </a:r>
            <a:endParaRPr lang="en-GB" sz="2800" dirty="0" smtClean="0">
              <a:solidFill>
                <a:srgbClr val="FF0000"/>
              </a:solidFill>
            </a:endParaRPr>
          </a:p>
          <a:p>
            <a:pPr eaLnBrk="1" hangingPunct="1">
              <a:lnSpc>
                <a:spcPct val="90000"/>
              </a:lnSpc>
            </a:pPr>
            <a:r>
              <a:rPr lang="en-US" sz="2800" dirty="0" smtClean="0"/>
              <a:t>Sneezes to clear nostrils</a:t>
            </a:r>
          </a:p>
          <a:p>
            <a:pPr eaLnBrk="1" hangingPunct="1">
              <a:lnSpc>
                <a:spcPct val="90000"/>
              </a:lnSpc>
            </a:pPr>
            <a:r>
              <a:rPr lang="en-US" sz="2800" dirty="0" smtClean="0"/>
              <a:t>Thin white nasal mucus discharge</a:t>
            </a:r>
            <a:r>
              <a:rPr lang="en-GB" sz="2800" dirty="0" smtClean="0"/>
              <a:t>  </a:t>
            </a:r>
          </a:p>
        </p:txBody>
      </p:sp>
      <p:sp>
        <p:nvSpPr>
          <p:cNvPr id="33796" name="Slide Number Placeholder 3"/>
          <p:cNvSpPr>
            <a:spLocks noGrp="1"/>
          </p:cNvSpPr>
          <p:nvPr>
            <p:ph type="sldNum" sz="quarter" idx="12"/>
          </p:nvPr>
        </p:nvSpPr>
        <p:spPr>
          <a:noFill/>
        </p:spPr>
        <p:txBody>
          <a:bodyPr/>
          <a:lstStyle/>
          <a:p>
            <a:fld id="{5F60C338-F4DE-42A1-97D2-E5165D72E190}" type="slidenum">
              <a:rPr lang="en-GB" smtClean="0"/>
              <a:pPr/>
              <a:t>49</a:t>
            </a:fld>
            <a:endParaRPr lang="en-GB" smtClean="0"/>
          </a:p>
        </p:txBody>
      </p:sp>
      <p:sp>
        <p:nvSpPr>
          <p:cNvPr id="3379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362200"/>
            <a:ext cx="9144000" cy="868363"/>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dirty="0" smtClean="0"/>
              <a:t>4. Past </a:t>
            </a:r>
            <a:r>
              <a:rPr lang="en-US" dirty="0"/>
              <a:t>History</a:t>
            </a:r>
          </a:p>
        </p:txBody>
      </p:sp>
      <p:sp>
        <p:nvSpPr>
          <p:cNvPr id="57347" name="Rectangle 3"/>
          <p:cNvSpPr>
            <a:spLocks noGrp="1" noChangeArrowheads="1"/>
          </p:cNvSpPr>
          <p:nvPr>
            <p:ph type="body" idx="1"/>
          </p:nvPr>
        </p:nvSpPr>
        <p:spPr>
          <a:xfrm>
            <a:off x="457200" y="3429000"/>
            <a:ext cx="8229600" cy="2697163"/>
          </a:xfrm>
        </p:spPr>
        <p:txBody>
          <a:bodyPr>
            <a:normAutofit fontScale="85000" lnSpcReduction="20000"/>
          </a:bodyPr>
          <a:lstStyle/>
          <a:p>
            <a:pPr eaLnBrk="1" hangingPunct="1">
              <a:defRPr/>
            </a:pPr>
            <a:r>
              <a:rPr lang="en-US" dirty="0"/>
              <a:t>Allergies</a:t>
            </a:r>
          </a:p>
          <a:p>
            <a:pPr eaLnBrk="1" hangingPunct="1">
              <a:defRPr/>
            </a:pPr>
            <a:r>
              <a:rPr lang="en-US" dirty="0"/>
              <a:t>Childhood illness</a:t>
            </a:r>
          </a:p>
          <a:p>
            <a:pPr eaLnBrk="1" hangingPunct="1">
              <a:defRPr/>
            </a:pPr>
            <a:r>
              <a:rPr lang="en-US" dirty="0"/>
              <a:t>Trauma / hospitalizations</a:t>
            </a:r>
          </a:p>
          <a:p>
            <a:pPr eaLnBrk="1" hangingPunct="1">
              <a:defRPr/>
            </a:pPr>
            <a:r>
              <a:rPr lang="en-US" dirty="0"/>
              <a:t>Birth </a:t>
            </a:r>
            <a:r>
              <a:rPr lang="en-US" dirty="0" smtClean="0"/>
              <a:t>history, pregnancy and delivery </a:t>
            </a:r>
            <a:endParaRPr lang="en-US" dirty="0"/>
          </a:p>
          <a:p>
            <a:pPr eaLnBrk="1" hangingPunct="1">
              <a:defRPr/>
            </a:pPr>
            <a:r>
              <a:rPr lang="en-US" dirty="0"/>
              <a:t>Did baby go home with mom / special care nursery</a:t>
            </a:r>
          </a:p>
          <a:p>
            <a:pPr eaLnBrk="1" hangingPunct="1">
              <a:defRPr/>
            </a:pPr>
            <a:r>
              <a:rPr lang="en-US" dirty="0"/>
              <a:t>Genetics: anything in the family</a:t>
            </a:r>
          </a:p>
          <a:p>
            <a:pPr eaLnBrk="1" hangingPunct="1">
              <a:buFont typeface="Wingdings" pitchFamily="2" charset="2"/>
              <a:buNone/>
              <a:defRPr/>
            </a:pPr>
            <a:endParaRPr lang="en-US" dirty="0"/>
          </a:p>
        </p:txBody>
      </p:sp>
      <p:sp>
        <p:nvSpPr>
          <p:cNvPr id="4" name="Rectangle 2"/>
          <p:cNvSpPr txBox="1">
            <a:spLocks noChangeArrowheads="1"/>
          </p:cNvSpPr>
          <p:nvPr/>
        </p:nvSpPr>
        <p:spPr>
          <a:xfrm>
            <a:off x="0" y="304800"/>
            <a:ext cx="9144000" cy="868363"/>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p>
            <a:pPr algn="ctr" fontAlgn="auto">
              <a:spcAft>
                <a:spcPts val="0"/>
              </a:spcAft>
              <a:defRPr/>
            </a:pPr>
            <a:r>
              <a:rPr lang="en-US" sz="4400" dirty="0">
                <a:latin typeface="+mj-lt"/>
                <a:ea typeface="+mj-ea"/>
                <a:cs typeface="+mj-cs"/>
              </a:rPr>
              <a:t>3. History of present illness </a:t>
            </a:r>
          </a:p>
        </p:txBody>
      </p:sp>
      <p:sp>
        <p:nvSpPr>
          <p:cNvPr id="5" name="Rectangle 3"/>
          <p:cNvSpPr txBox="1">
            <a:spLocks noChangeArrowheads="1"/>
          </p:cNvSpPr>
          <p:nvPr/>
        </p:nvSpPr>
        <p:spPr>
          <a:xfrm>
            <a:off x="381000" y="1295400"/>
            <a:ext cx="8229600" cy="1066800"/>
          </a:xfrm>
          <a:prstGeom prst="rect">
            <a:avLst/>
          </a:prstGeom>
        </p:spPr>
        <p:txBody>
          <a:bodyPr>
            <a:normAutofit fontScale="92500" lnSpcReduction="10000"/>
          </a:bodyPr>
          <a:lstStyle/>
          <a:p>
            <a:pPr marL="342900" indent="-342900" fontAlgn="auto">
              <a:spcBef>
                <a:spcPct val="20000"/>
              </a:spcBef>
              <a:spcAft>
                <a:spcPts val="0"/>
              </a:spcAft>
              <a:buFont typeface="Arial" pitchFamily="34" charset="0"/>
              <a:buChar char="•"/>
              <a:defRPr/>
            </a:pPr>
            <a:r>
              <a:rPr lang="en-US" sz="3200" dirty="0">
                <a:latin typeface="+mn-lt"/>
                <a:cs typeface="+mn-cs"/>
              </a:rPr>
              <a:t>To obtain all </a:t>
            </a:r>
            <a:r>
              <a:rPr lang="en-US" sz="3200" dirty="0" err="1">
                <a:latin typeface="+mn-lt"/>
                <a:cs typeface="+mn-cs"/>
              </a:rPr>
              <a:t>detials</a:t>
            </a:r>
            <a:r>
              <a:rPr lang="en-US" sz="3200" dirty="0">
                <a:latin typeface="+mn-lt"/>
                <a:cs typeface="+mn-cs"/>
              </a:rPr>
              <a:t> related to chief complaint </a:t>
            </a:r>
          </a:p>
          <a:p>
            <a:pPr marL="342900" indent="-342900" fontAlgn="auto">
              <a:spcBef>
                <a:spcPct val="20000"/>
              </a:spcBef>
              <a:spcAft>
                <a:spcPts val="0"/>
              </a:spcAft>
              <a:buFont typeface="Arial" pitchFamily="34" charset="0"/>
              <a:buChar char="•"/>
              <a:defRPr/>
            </a:pPr>
            <a:r>
              <a:rPr lang="en-US" sz="3200" dirty="0">
                <a:latin typeface="+mn-lt"/>
                <a:cs typeface="+mn-cs"/>
              </a:rPr>
              <a:t>Seven attributes </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639762"/>
          </a:xfrm>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hangingPunct="1"/>
            <a:r>
              <a:rPr lang="en-US" b="1" dirty="0" smtClean="0">
                <a:solidFill>
                  <a:srgbClr val="FF0000"/>
                </a:solidFill>
              </a:rPr>
              <a:t>Mouth and Throat</a:t>
            </a:r>
            <a:endParaRPr lang="en-GB" b="1" dirty="0" smtClean="0">
              <a:solidFill>
                <a:srgbClr val="FF0000"/>
              </a:solidFill>
            </a:endParaRPr>
          </a:p>
        </p:txBody>
      </p:sp>
      <p:sp>
        <p:nvSpPr>
          <p:cNvPr id="34819" name="Rectangle 3"/>
          <p:cNvSpPr>
            <a:spLocks noGrp="1" noChangeArrowheads="1"/>
          </p:cNvSpPr>
          <p:nvPr>
            <p:ph type="body" idx="1"/>
          </p:nvPr>
        </p:nvSpPr>
        <p:spPr>
          <a:ln>
            <a:solidFill>
              <a:schemeClr val="tx1"/>
            </a:solidFill>
          </a:ln>
        </p:spPr>
        <p:txBody>
          <a:bodyPr/>
          <a:lstStyle/>
          <a:p>
            <a:pPr eaLnBrk="1" hangingPunct="1">
              <a:buFontTx/>
              <a:buNone/>
            </a:pPr>
            <a:r>
              <a:rPr lang="en-US" sz="2800" b="1" dirty="0" smtClean="0"/>
              <a:t>Expected findings:</a:t>
            </a:r>
            <a:endParaRPr lang="en-GB" sz="2800" dirty="0" smtClean="0"/>
          </a:p>
          <a:p>
            <a:pPr eaLnBrk="1" hangingPunct="1">
              <a:buFontTx/>
              <a:buBlip>
                <a:blip r:embed="rId2"/>
              </a:buBlip>
            </a:pPr>
            <a:r>
              <a:rPr lang="en-US" sz="2800" dirty="0" smtClean="0"/>
              <a:t>Uvula midline</a:t>
            </a:r>
          </a:p>
          <a:p>
            <a:pPr eaLnBrk="1" hangingPunct="1">
              <a:buFontTx/>
              <a:buBlip>
                <a:blip r:embed="rId2"/>
              </a:buBlip>
            </a:pPr>
            <a:r>
              <a:rPr lang="en-US" sz="2800" dirty="0" smtClean="0"/>
              <a:t>Minimal or absent salivation</a:t>
            </a:r>
          </a:p>
          <a:p>
            <a:pPr eaLnBrk="1" hangingPunct="1">
              <a:buFontTx/>
              <a:buBlip>
                <a:blip r:embed="rId2"/>
              </a:buBlip>
            </a:pPr>
            <a:r>
              <a:rPr lang="en-US" sz="2800" dirty="0" smtClean="0"/>
              <a:t>Tongue moves freely and does not protrude</a:t>
            </a:r>
          </a:p>
          <a:p>
            <a:pPr eaLnBrk="1" hangingPunct="1">
              <a:buFontTx/>
              <a:buBlip>
                <a:blip r:embed="rId2"/>
              </a:buBlip>
            </a:pPr>
            <a:r>
              <a:rPr lang="en-US" sz="2800" dirty="0" smtClean="0"/>
              <a:t>Well developed fat pads bilateral cheeks</a:t>
            </a:r>
            <a:endParaRPr lang="en-GB" sz="2800" dirty="0" smtClean="0"/>
          </a:p>
          <a:p>
            <a:pPr eaLnBrk="1" hangingPunct="1">
              <a:buFontTx/>
              <a:buBlip>
                <a:blip r:embed="rId2"/>
              </a:buBlip>
            </a:pPr>
            <a:r>
              <a:rPr lang="en-US" sz="2800" dirty="0" smtClean="0"/>
              <a:t>Sucking reflex</a:t>
            </a:r>
          </a:p>
          <a:p>
            <a:pPr eaLnBrk="1" hangingPunct="1">
              <a:buFontTx/>
              <a:buBlip>
                <a:blip r:embed="rId2"/>
              </a:buBlip>
            </a:pPr>
            <a:r>
              <a:rPr lang="en-US" sz="2800" dirty="0" smtClean="0"/>
              <a:t>Rooting reflex</a:t>
            </a:r>
          </a:p>
          <a:p>
            <a:pPr eaLnBrk="1" hangingPunct="1">
              <a:buFontTx/>
              <a:buBlip>
                <a:blip r:embed="rId2"/>
              </a:buBlip>
            </a:pPr>
            <a:r>
              <a:rPr lang="en-US" sz="2800" dirty="0" smtClean="0"/>
              <a:t>Gag reflex</a:t>
            </a:r>
          </a:p>
          <a:p>
            <a:pPr eaLnBrk="1" hangingPunct="1"/>
            <a:endParaRPr lang="en-GB" sz="2800" dirty="0" smtClean="0"/>
          </a:p>
        </p:txBody>
      </p:sp>
      <p:sp>
        <p:nvSpPr>
          <p:cNvPr id="34820" name="Slide Number Placeholder 3"/>
          <p:cNvSpPr>
            <a:spLocks noGrp="1"/>
          </p:cNvSpPr>
          <p:nvPr>
            <p:ph type="sldNum" sz="quarter" idx="12"/>
          </p:nvPr>
        </p:nvSpPr>
        <p:spPr>
          <a:noFill/>
        </p:spPr>
        <p:txBody>
          <a:bodyPr/>
          <a:lstStyle/>
          <a:p>
            <a:fld id="{973784D7-05C4-4001-9A21-7B9EDCD4CAA1}" type="slidenum">
              <a:rPr lang="en-GB" smtClean="0"/>
              <a:pPr/>
              <a:t>50</a:t>
            </a:fld>
            <a:endParaRPr lang="en-GB" smtClean="0"/>
          </a:p>
        </p:txBody>
      </p:sp>
      <p:sp>
        <p:nvSpPr>
          <p:cNvPr id="3482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792162"/>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b="1" dirty="0" smtClean="0"/>
              <a:t>Mouth and Throat</a:t>
            </a:r>
            <a:endParaRPr lang="en-GB" b="1" dirty="0" smtClean="0"/>
          </a:p>
        </p:txBody>
      </p:sp>
      <p:sp>
        <p:nvSpPr>
          <p:cNvPr id="35843" name="Rectangle 3"/>
          <p:cNvSpPr>
            <a:spLocks noGrp="1" noChangeArrowheads="1"/>
          </p:cNvSpPr>
          <p:nvPr>
            <p:ph type="body" idx="1"/>
          </p:nvPr>
        </p:nvSpPr>
        <p:spPr>
          <a:ln>
            <a:solidFill>
              <a:schemeClr val="tx1"/>
            </a:solidFill>
          </a:ln>
        </p:spPr>
        <p:txBody>
          <a:bodyPr/>
          <a:lstStyle/>
          <a:p>
            <a:pPr eaLnBrk="1" hangingPunct="1"/>
            <a:r>
              <a:rPr lang="en-US" b="1" dirty="0" smtClean="0"/>
              <a:t>Mucosa moist.</a:t>
            </a:r>
            <a:r>
              <a:rPr lang="en-US" dirty="0" smtClean="0"/>
              <a:t> Shortly after birth may visualize sucking calluses on central portions of lips.</a:t>
            </a:r>
            <a:endParaRPr lang="en-US" b="1" dirty="0" smtClean="0"/>
          </a:p>
          <a:p>
            <a:pPr eaLnBrk="1" hangingPunct="1"/>
            <a:r>
              <a:rPr lang="en-US" b="1" dirty="0" smtClean="0"/>
              <a:t>Palate</a:t>
            </a:r>
            <a:r>
              <a:rPr lang="en-US" dirty="0" smtClean="0"/>
              <a:t> high arched: </a:t>
            </a:r>
          </a:p>
          <a:p>
            <a:pPr eaLnBrk="1" hangingPunct="1"/>
            <a:r>
              <a:rPr lang="en-US" i="1" dirty="0" smtClean="0">
                <a:solidFill>
                  <a:srgbClr val="000099"/>
                </a:solidFill>
              </a:rPr>
              <a:t>Cleft lip or cleft palate</a:t>
            </a:r>
            <a:endParaRPr lang="en-GB" i="1" dirty="0" smtClean="0">
              <a:solidFill>
                <a:srgbClr val="000099"/>
              </a:solidFill>
            </a:endParaRPr>
          </a:p>
          <a:p>
            <a:pPr eaLnBrk="1" hangingPunct="1"/>
            <a:endParaRPr lang="en-US" b="1" dirty="0" smtClean="0"/>
          </a:p>
          <a:p>
            <a:pPr eaLnBrk="1" hangingPunct="1"/>
            <a:r>
              <a:rPr lang="en-US" b="1" dirty="0" smtClean="0"/>
              <a:t>Common variations:</a:t>
            </a:r>
            <a:endParaRPr lang="en-GB" dirty="0" smtClean="0"/>
          </a:p>
          <a:p>
            <a:pPr eaLnBrk="1" hangingPunct="1"/>
            <a:r>
              <a:rPr lang="en-US" b="1" dirty="0" smtClean="0"/>
              <a:t>Epstein's pearls</a:t>
            </a:r>
            <a:r>
              <a:rPr lang="en-US" dirty="0" smtClean="0"/>
              <a:t> on ridges of gums</a:t>
            </a:r>
            <a:endParaRPr lang="en-GB" dirty="0" smtClean="0"/>
          </a:p>
          <a:p>
            <a:pPr eaLnBrk="1" hangingPunct="1"/>
            <a:endParaRPr lang="en-GB" dirty="0" smtClean="0"/>
          </a:p>
        </p:txBody>
      </p:sp>
      <p:pic>
        <p:nvPicPr>
          <p:cNvPr id="35844" name="Picture 4" descr="Mucosa moist"/>
          <p:cNvPicPr>
            <a:picLocks noChangeAspect="1" noChangeArrowheads="1"/>
          </p:cNvPicPr>
          <p:nvPr/>
        </p:nvPicPr>
        <p:blipFill>
          <a:blip r:embed="rId2" cstate="print"/>
          <a:srcRect/>
          <a:stretch>
            <a:fillRect/>
          </a:stretch>
        </p:blipFill>
        <p:spPr bwMode="auto">
          <a:xfrm>
            <a:off x="6858000" y="2514600"/>
            <a:ext cx="2076450" cy="1362075"/>
          </a:xfrm>
          <a:prstGeom prst="rect">
            <a:avLst/>
          </a:prstGeom>
          <a:noFill/>
          <a:ln w="9525">
            <a:noFill/>
            <a:miter lim="800000"/>
            <a:headEnd/>
            <a:tailEnd/>
          </a:ln>
        </p:spPr>
      </p:pic>
      <p:pic>
        <p:nvPicPr>
          <p:cNvPr id="35845" name="Picture 5" descr="Palate high arched"/>
          <p:cNvPicPr>
            <a:picLocks noChangeAspect="1" noChangeArrowheads="1"/>
          </p:cNvPicPr>
          <p:nvPr/>
        </p:nvPicPr>
        <p:blipFill>
          <a:blip r:embed="rId3" cstate="print"/>
          <a:srcRect/>
          <a:stretch>
            <a:fillRect/>
          </a:stretch>
        </p:blipFill>
        <p:spPr bwMode="auto">
          <a:xfrm>
            <a:off x="7162800" y="3962400"/>
            <a:ext cx="1981200" cy="1698625"/>
          </a:xfrm>
          <a:prstGeom prst="rect">
            <a:avLst/>
          </a:prstGeom>
          <a:noFill/>
          <a:ln w="9525">
            <a:noFill/>
            <a:miter lim="800000"/>
            <a:headEnd/>
            <a:tailEnd/>
          </a:ln>
        </p:spPr>
      </p:pic>
      <p:sp>
        <p:nvSpPr>
          <p:cNvPr id="35846" name="Slide Number Placeholder 5"/>
          <p:cNvSpPr>
            <a:spLocks noGrp="1"/>
          </p:cNvSpPr>
          <p:nvPr>
            <p:ph type="sldNum" sz="quarter" idx="12"/>
          </p:nvPr>
        </p:nvSpPr>
        <p:spPr>
          <a:noFill/>
        </p:spPr>
        <p:txBody>
          <a:bodyPr/>
          <a:lstStyle/>
          <a:p>
            <a:fld id="{F022768E-B52E-49D0-9430-40B84624130B}" type="slidenum">
              <a:rPr lang="en-GB" smtClean="0"/>
              <a:pPr/>
              <a:t>51</a:t>
            </a:fld>
            <a:endParaRPr lang="en-GB" smtClean="0"/>
          </a:p>
        </p:txBody>
      </p:sp>
      <p:sp>
        <p:nvSpPr>
          <p:cNvPr id="35847" name="Date Placeholder 6"/>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lstStyle/>
          <a:p>
            <a:pPr eaLnBrk="1" hangingPunct="1"/>
            <a:r>
              <a:rPr lang="en-US" b="1" dirty="0" smtClean="0"/>
              <a:t>Common variations:</a:t>
            </a:r>
            <a:endParaRPr lang="en-GB" b="1" dirty="0" smtClean="0"/>
          </a:p>
        </p:txBody>
      </p:sp>
      <p:sp>
        <p:nvSpPr>
          <p:cNvPr id="36867" name="Rectangle 3"/>
          <p:cNvSpPr>
            <a:spLocks noGrp="1" noChangeArrowheads="1"/>
          </p:cNvSpPr>
          <p:nvPr>
            <p:ph type="body" idx="1"/>
          </p:nvPr>
        </p:nvSpPr>
        <p:spPr>
          <a:xfrm>
            <a:off x="457200" y="1600200"/>
            <a:ext cx="5410200" cy="4525963"/>
          </a:xfrm>
          <a:ln>
            <a:solidFill>
              <a:schemeClr val="tx1"/>
            </a:solidFill>
          </a:ln>
        </p:spPr>
        <p:txBody>
          <a:bodyPr/>
          <a:lstStyle/>
          <a:p>
            <a:pPr eaLnBrk="1" hangingPunct="1">
              <a:buFontTx/>
              <a:buNone/>
            </a:pPr>
            <a:endParaRPr lang="en-GB" sz="2800" dirty="0" smtClean="0"/>
          </a:p>
          <a:p>
            <a:pPr eaLnBrk="1" hangingPunct="1"/>
            <a:r>
              <a:rPr lang="en-US" sz="2800" b="1" dirty="0" smtClean="0"/>
              <a:t>Epstein's pearls</a:t>
            </a:r>
            <a:r>
              <a:rPr lang="en-US" sz="2800" dirty="0" smtClean="0"/>
              <a:t> on ridges of gums, small, white.</a:t>
            </a:r>
          </a:p>
          <a:p>
            <a:pPr eaLnBrk="1" hangingPunct="1"/>
            <a:r>
              <a:rPr lang="en-US" sz="2800" dirty="0" smtClean="0"/>
              <a:t>Lingual </a:t>
            </a:r>
            <a:r>
              <a:rPr lang="en-US" sz="2800" dirty="0" err="1" smtClean="0"/>
              <a:t>frenulum</a:t>
            </a:r>
            <a:r>
              <a:rPr lang="en-US" sz="2800" dirty="0" smtClean="0"/>
              <a:t>: tight.</a:t>
            </a:r>
          </a:p>
          <a:p>
            <a:pPr eaLnBrk="1" hangingPunct="1"/>
            <a:r>
              <a:rPr lang="en-US" sz="2800" dirty="0" err="1" smtClean="0"/>
              <a:t>Frenuloplasty</a:t>
            </a:r>
            <a:endParaRPr lang="en-US" sz="2800" dirty="0" smtClean="0"/>
          </a:p>
          <a:p>
            <a:pPr eaLnBrk="1" hangingPunct="1"/>
            <a:r>
              <a:rPr lang="en-US" sz="2800" dirty="0" smtClean="0"/>
              <a:t>Uvula can be inspected when open mouth.</a:t>
            </a:r>
          </a:p>
          <a:p>
            <a:pPr eaLnBrk="1" hangingPunct="1">
              <a:buFontTx/>
              <a:buNone/>
            </a:pPr>
            <a:r>
              <a:rPr lang="en-US" sz="2800" dirty="0" smtClean="0"/>
              <a:t>   </a:t>
            </a:r>
          </a:p>
          <a:p>
            <a:pPr eaLnBrk="1" hangingPunct="1"/>
            <a:endParaRPr lang="en-GB" sz="2800" dirty="0" smtClean="0"/>
          </a:p>
          <a:p>
            <a:pPr eaLnBrk="1" hangingPunct="1"/>
            <a:endParaRPr lang="en-GB" sz="2800" dirty="0" smtClean="0"/>
          </a:p>
          <a:p>
            <a:pPr eaLnBrk="1" hangingPunct="1"/>
            <a:endParaRPr lang="en-GB" sz="2800" dirty="0" smtClean="0"/>
          </a:p>
        </p:txBody>
      </p:sp>
      <p:pic>
        <p:nvPicPr>
          <p:cNvPr id="36868" name="Picture 5" descr="Epsteins pearls"/>
          <p:cNvPicPr>
            <a:picLocks noChangeAspect="1" noChangeArrowheads="1"/>
          </p:cNvPicPr>
          <p:nvPr/>
        </p:nvPicPr>
        <p:blipFill>
          <a:blip r:embed="rId2" cstate="print"/>
          <a:srcRect/>
          <a:stretch>
            <a:fillRect/>
          </a:stretch>
        </p:blipFill>
        <p:spPr bwMode="auto">
          <a:xfrm>
            <a:off x="5791200" y="1371600"/>
            <a:ext cx="3352800" cy="3276600"/>
          </a:xfrm>
          <a:prstGeom prst="rect">
            <a:avLst/>
          </a:prstGeom>
          <a:noFill/>
          <a:ln w="9525">
            <a:noFill/>
            <a:miter lim="800000"/>
            <a:headEnd/>
            <a:tailEnd/>
          </a:ln>
        </p:spPr>
      </p:pic>
      <p:sp>
        <p:nvSpPr>
          <p:cNvPr id="36869" name="Slide Number Placeholder 4"/>
          <p:cNvSpPr>
            <a:spLocks noGrp="1"/>
          </p:cNvSpPr>
          <p:nvPr>
            <p:ph type="sldNum" sz="quarter" idx="12"/>
          </p:nvPr>
        </p:nvSpPr>
        <p:spPr>
          <a:noFill/>
        </p:spPr>
        <p:txBody>
          <a:bodyPr/>
          <a:lstStyle/>
          <a:p>
            <a:fld id="{618D0CA1-1249-49C8-B444-B65B8BCED897}" type="slidenum">
              <a:rPr lang="en-GB" smtClean="0"/>
              <a:pPr/>
              <a:t>52</a:t>
            </a:fld>
            <a:endParaRPr lang="en-GB" smtClean="0"/>
          </a:p>
        </p:txBody>
      </p:sp>
      <p:sp>
        <p:nvSpPr>
          <p:cNvPr id="36870"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en-US" b="1" dirty="0" smtClean="0"/>
              <a:t>Neck</a:t>
            </a:r>
            <a:endParaRPr lang="en-GB" b="1" dirty="0" smtClean="0"/>
          </a:p>
        </p:txBody>
      </p:sp>
      <p:sp>
        <p:nvSpPr>
          <p:cNvPr id="37891" name="Rectangle 3"/>
          <p:cNvSpPr>
            <a:spLocks noGrp="1" noChangeArrowheads="1"/>
          </p:cNvSpPr>
          <p:nvPr>
            <p:ph type="body" idx="1"/>
          </p:nvPr>
        </p:nvSpPr>
        <p:spPr>
          <a:xfrm>
            <a:off x="304800" y="1600200"/>
            <a:ext cx="8686800" cy="4525963"/>
          </a:xfrm>
          <a:ln>
            <a:solidFill>
              <a:schemeClr val="bg1"/>
            </a:solidFill>
          </a:ln>
        </p:spPr>
        <p:txBody>
          <a:bodyPr/>
          <a:lstStyle/>
          <a:p>
            <a:pPr eaLnBrk="1" hangingPunct="1">
              <a:buFontTx/>
              <a:buNone/>
            </a:pPr>
            <a:r>
              <a:rPr lang="en-US" b="1" dirty="0" smtClean="0"/>
              <a:t>Expected findings:</a:t>
            </a:r>
            <a:endParaRPr lang="en-GB" dirty="0" smtClean="0"/>
          </a:p>
          <a:p>
            <a:pPr eaLnBrk="1" hangingPunct="1">
              <a:buFontTx/>
              <a:buBlip>
                <a:blip r:embed="rId2"/>
              </a:buBlip>
            </a:pPr>
            <a:r>
              <a:rPr lang="en-US" dirty="0" smtClean="0"/>
              <a:t>Short and thick</a:t>
            </a:r>
          </a:p>
          <a:p>
            <a:pPr eaLnBrk="1" hangingPunct="1">
              <a:buFontTx/>
              <a:buBlip>
                <a:blip r:embed="rId2"/>
              </a:buBlip>
            </a:pPr>
            <a:r>
              <a:rPr lang="en-US" dirty="0" smtClean="0"/>
              <a:t>Turns easily side to side</a:t>
            </a:r>
          </a:p>
          <a:p>
            <a:pPr eaLnBrk="1" hangingPunct="1">
              <a:buFontTx/>
              <a:buBlip>
                <a:blip r:embed="rId2"/>
              </a:buBlip>
            </a:pPr>
            <a:r>
              <a:rPr lang="en-US" dirty="0" smtClean="0"/>
              <a:t>Clavicles intact</a:t>
            </a:r>
            <a:endParaRPr lang="en-GB" dirty="0" smtClean="0"/>
          </a:p>
          <a:p>
            <a:pPr eaLnBrk="1" hangingPunct="1">
              <a:buFontTx/>
              <a:buBlip>
                <a:blip r:embed="rId2"/>
              </a:buBlip>
            </a:pPr>
            <a:r>
              <a:rPr lang="en-US" dirty="0" smtClean="0"/>
              <a:t>Tonic neck reflex present</a:t>
            </a:r>
          </a:p>
          <a:p>
            <a:pPr eaLnBrk="1" hangingPunct="1">
              <a:buFontTx/>
              <a:buBlip>
                <a:blip r:embed="rId2"/>
              </a:buBlip>
            </a:pPr>
            <a:r>
              <a:rPr lang="en-US" dirty="0" smtClean="0"/>
              <a:t>Some head control</a:t>
            </a:r>
            <a:endParaRPr lang="en-GB" dirty="0" smtClean="0"/>
          </a:p>
          <a:p>
            <a:pPr eaLnBrk="1" hangingPunct="1"/>
            <a:endParaRPr lang="en-GB" dirty="0" smtClean="0"/>
          </a:p>
        </p:txBody>
      </p:sp>
      <p:sp>
        <p:nvSpPr>
          <p:cNvPr id="37892" name="Slide Number Placeholder 3"/>
          <p:cNvSpPr>
            <a:spLocks noGrp="1"/>
          </p:cNvSpPr>
          <p:nvPr>
            <p:ph type="sldNum" sz="quarter" idx="12"/>
          </p:nvPr>
        </p:nvSpPr>
        <p:spPr>
          <a:noFill/>
        </p:spPr>
        <p:txBody>
          <a:bodyPr/>
          <a:lstStyle/>
          <a:p>
            <a:fld id="{7B613094-7ABB-45C2-8023-0A02C1C44EA3}" type="slidenum">
              <a:rPr lang="en-GB" smtClean="0"/>
              <a:pPr/>
              <a:t>53</a:t>
            </a:fld>
            <a:endParaRPr lang="en-GB" smtClean="0"/>
          </a:p>
        </p:txBody>
      </p:sp>
      <p:sp>
        <p:nvSpPr>
          <p:cNvPr id="3789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944562"/>
          </a:xfrm>
          <a:ln/>
        </p:spPr>
        <p:style>
          <a:lnRef idx="1">
            <a:schemeClr val="accent1"/>
          </a:lnRef>
          <a:fillRef idx="3">
            <a:schemeClr val="accent1"/>
          </a:fillRef>
          <a:effectRef idx="2">
            <a:schemeClr val="accent1"/>
          </a:effectRef>
          <a:fontRef idx="minor">
            <a:schemeClr val="lt1"/>
          </a:fontRef>
        </p:style>
        <p:txBody>
          <a:bodyPr/>
          <a:lstStyle/>
          <a:p>
            <a:pPr eaLnBrk="1" hangingPunct="1"/>
            <a:r>
              <a:rPr lang="en-US" b="1" dirty="0" smtClean="0"/>
              <a:t>Neck</a:t>
            </a:r>
            <a:endParaRPr lang="en-GB" b="1" dirty="0" smtClean="0"/>
          </a:p>
        </p:txBody>
      </p:sp>
      <p:sp>
        <p:nvSpPr>
          <p:cNvPr id="38915" name="Rectangle 3"/>
          <p:cNvSpPr>
            <a:spLocks noGrp="1" noChangeArrowheads="1"/>
          </p:cNvSpPr>
          <p:nvPr>
            <p:ph type="body" idx="1"/>
          </p:nvPr>
        </p:nvSpPr>
        <p:spPr>
          <a:ln>
            <a:solidFill>
              <a:schemeClr val="bg1"/>
            </a:solidFill>
          </a:ln>
        </p:spPr>
        <p:txBody>
          <a:bodyPr/>
          <a:lstStyle/>
          <a:p>
            <a:pPr eaLnBrk="1" hangingPunct="1">
              <a:lnSpc>
                <a:spcPct val="90000"/>
              </a:lnSpc>
              <a:buFontTx/>
              <a:buBlip>
                <a:blip r:embed="rId2"/>
              </a:buBlip>
            </a:pPr>
            <a:r>
              <a:rPr lang="en-GB" sz="2800" dirty="0" smtClean="0"/>
              <a:t>Range of motion.</a:t>
            </a:r>
          </a:p>
          <a:p>
            <a:pPr eaLnBrk="1" hangingPunct="1">
              <a:lnSpc>
                <a:spcPct val="90000"/>
              </a:lnSpc>
              <a:buFontTx/>
              <a:buBlip>
                <a:blip r:embed="rId2"/>
              </a:buBlip>
            </a:pPr>
            <a:r>
              <a:rPr lang="en-GB" sz="2800" dirty="0" smtClean="0"/>
              <a:t>Shape.</a:t>
            </a:r>
          </a:p>
          <a:p>
            <a:pPr eaLnBrk="1" hangingPunct="1">
              <a:lnSpc>
                <a:spcPct val="90000"/>
              </a:lnSpc>
              <a:buFontTx/>
              <a:buBlip>
                <a:blip r:embed="rId2"/>
              </a:buBlip>
            </a:pPr>
            <a:r>
              <a:rPr lang="en-GB" sz="2800" dirty="0" smtClean="0"/>
              <a:t>Abnormal mass.</a:t>
            </a:r>
          </a:p>
          <a:p>
            <a:pPr eaLnBrk="1" hangingPunct="1">
              <a:lnSpc>
                <a:spcPct val="90000"/>
              </a:lnSpc>
              <a:buFontTx/>
              <a:buBlip>
                <a:blip r:embed="rId2"/>
              </a:buBlip>
            </a:pPr>
            <a:r>
              <a:rPr lang="en-GB" sz="2800" dirty="0" smtClean="0"/>
              <a:t>Palpate clavicle for fracture</a:t>
            </a:r>
          </a:p>
          <a:p>
            <a:pPr eaLnBrk="1" hangingPunct="1">
              <a:lnSpc>
                <a:spcPct val="90000"/>
              </a:lnSpc>
              <a:buFontTx/>
              <a:buBlip>
                <a:blip r:embed="rId2"/>
              </a:buBlip>
            </a:pPr>
            <a:r>
              <a:rPr lang="en-US" sz="2800" i="1" dirty="0" smtClean="0">
                <a:solidFill>
                  <a:srgbClr val="000099"/>
                </a:solidFill>
              </a:rPr>
              <a:t>Palpable </a:t>
            </a:r>
            <a:r>
              <a:rPr lang="en-US" sz="2800" i="1" dirty="0" err="1" smtClean="0">
                <a:solidFill>
                  <a:srgbClr val="000099"/>
                </a:solidFill>
              </a:rPr>
              <a:t>crepitus</a:t>
            </a:r>
            <a:r>
              <a:rPr lang="en-US" sz="2800" i="1" dirty="0" smtClean="0">
                <a:solidFill>
                  <a:srgbClr val="000099"/>
                </a:solidFill>
              </a:rPr>
              <a:t>, movement with palpation of clavicle</a:t>
            </a:r>
            <a:r>
              <a:rPr lang="en-GB" sz="2800" i="1" dirty="0" smtClean="0">
                <a:solidFill>
                  <a:srgbClr val="000099"/>
                </a:solidFill>
              </a:rPr>
              <a:t> </a:t>
            </a:r>
          </a:p>
          <a:p>
            <a:pPr eaLnBrk="1" hangingPunct="1">
              <a:lnSpc>
                <a:spcPct val="90000"/>
              </a:lnSpc>
              <a:buFontTx/>
              <a:buBlip>
                <a:blip r:embed="rId2"/>
              </a:buBlip>
            </a:pPr>
            <a:r>
              <a:rPr lang="en-US" sz="2800" i="1" dirty="0" err="1" smtClean="0"/>
              <a:t>Torticollis</a:t>
            </a:r>
            <a:r>
              <a:rPr lang="en-US" sz="2800" i="1" dirty="0" smtClean="0"/>
              <a:t>-stiff neck:  </a:t>
            </a:r>
            <a:r>
              <a:rPr lang="en-US" sz="2800" dirty="0" smtClean="0"/>
              <a:t>difficulty in holding head straight.</a:t>
            </a:r>
            <a:endParaRPr lang="en-US" sz="2800" i="1" dirty="0" smtClean="0"/>
          </a:p>
        </p:txBody>
      </p:sp>
      <p:sp>
        <p:nvSpPr>
          <p:cNvPr id="38916" name="Slide Number Placeholder 3"/>
          <p:cNvSpPr>
            <a:spLocks noGrp="1"/>
          </p:cNvSpPr>
          <p:nvPr>
            <p:ph type="sldNum" sz="quarter" idx="12"/>
          </p:nvPr>
        </p:nvSpPr>
        <p:spPr>
          <a:noFill/>
        </p:spPr>
        <p:txBody>
          <a:bodyPr/>
          <a:lstStyle/>
          <a:p>
            <a:fld id="{A68F7348-D269-461C-8502-BA8893367BBF}" type="slidenum">
              <a:rPr lang="en-GB" smtClean="0"/>
              <a:pPr/>
              <a:t>54</a:t>
            </a:fld>
            <a:endParaRPr lang="en-GB" smtClean="0"/>
          </a:p>
        </p:txBody>
      </p:sp>
      <p:sp>
        <p:nvSpPr>
          <p:cNvPr id="3891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990600"/>
          </a:xfrm>
          <a:solidFill>
            <a:srgbClr val="F6A8DC"/>
          </a:solidFill>
        </p:spPr>
        <p:txBody>
          <a:bodyPr/>
          <a:lstStyle/>
          <a:p>
            <a:pPr eaLnBrk="1" hangingPunct="1"/>
            <a:r>
              <a:rPr lang="en-GB" smtClean="0">
                <a:solidFill>
                  <a:schemeClr val="bg1"/>
                </a:solidFill>
              </a:rPr>
              <a:t>Chest</a:t>
            </a:r>
            <a:r>
              <a:rPr lang="en-GB" smtClean="0"/>
              <a:t> </a:t>
            </a:r>
          </a:p>
        </p:txBody>
      </p:sp>
      <p:sp>
        <p:nvSpPr>
          <p:cNvPr id="39939" name="Rectangle 3"/>
          <p:cNvSpPr>
            <a:spLocks noGrp="1" noChangeArrowheads="1"/>
          </p:cNvSpPr>
          <p:nvPr>
            <p:ph type="body" idx="1"/>
          </p:nvPr>
        </p:nvSpPr>
        <p:spPr>
          <a:ln>
            <a:solidFill>
              <a:srgbClr val="F6A8DC"/>
            </a:solidFill>
          </a:ln>
        </p:spPr>
        <p:txBody>
          <a:bodyPr/>
          <a:lstStyle/>
          <a:p>
            <a:pPr eaLnBrk="1" hangingPunct="1">
              <a:buFontTx/>
              <a:buBlip>
                <a:blip r:embed="rId2"/>
              </a:buBlip>
            </a:pPr>
            <a:r>
              <a:rPr lang="en-US" b="1" dirty="0" smtClean="0"/>
              <a:t>Expected findings:</a:t>
            </a:r>
            <a:endParaRPr lang="en-GB" dirty="0" smtClean="0"/>
          </a:p>
          <a:p>
            <a:pPr eaLnBrk="1" hangingPunct="1">
              <a:buFontTx/>
              <a:buBlip>
                <a:blip r:embed="rId2"/>
              </a:buBlip>
            </a:pPr>
            <a:r>
              <a:rPr lang="en-US" dirty="0" smtClean="0"/>
              <a:t>Protruded </a:t>
            </a:r>
            <a:r>
              <a:rPr lang="en-US" dirty="0" err="1" smtClean="0"/>
              <a:t>xiphoid</a:t>
            </a:r>
            <a:r>
              <a:rPr lang="en-US" dirty="0" smtClean="0"/>
              <a:t> process.</a:t>
            </a:r>
          </a:p>
          <a:p>
            <a:pPr eaLnBrk="1" hangingPunct="1">
              <a:buFontTx/>
              <a:buBlip>
                <a:blip r:embed="rId2"/>
              </a:buBlip>
            </a:pPr>
            <a:r>
              <a:rPr lang="en-US" dirty="0" smtClean="0"/>
              <a:t>Shape is circular: Equal </a:t>
            </a:r>
            <a:r>
              <a:rPr lang="en-US" dirty="0" err="1" smtClean="0"/>
              <a:t>anteroposterior</a:t>
            </a:r>
            <a:r>
              <a:rPr lang="en-US" dirty="0" smtClean="0"/>
              <a:t> and lateral diameter.</a:t>
            </a:r>
          </a:p>
          <a:p>
            <a:pPr eaLnBrk="1" hangingPunct="1">
              <a:buFontTx/>
              <a:buBlip>
                <a:blip r:embed="rId2"/>
              </a:buBlip>
            </a:pPr>
            <a:r>
              <a:rPr lang="en-US" dirty="0" smtClean="0"/>
              <a:t>Ribs are very flexible and slight </a:t>
            </a:r>
            <a:r>
              <a:rPr lang="en-US" dirty="0" err="1" smtClean="0"/>
              <a:t>intercostal</a:t>
            </a:r>
            <a:r>
              <a:rPr lang="en-US" dirty="0" smtClean="0"/>
              <a:t> retraction </a:t>
            </a:r>
            <a:endParaRPr lang="en-GB" dirty="0" smtClean="0"/>
          </a:p>
          <a:p>
            <a:pPr eaLnBrk="1" hangingPunct="1">
              <a:buFontTx/>
              <a:buBlip>
                <a:blip r:embed="rId2"/>
              </a:buBlip>
            </a:pPr>
            <a:r>
              <a:rPr lang="en-US" dirty="0" smtClean="0"/>
              <a:t>Bilateral synchronous chest movement</a:t>
            </a:r>
          </a:p>
          <a:p>
            <a:pPr eaLnBrk="1" hangingPunct="1"/>
            <a:endParaRPr lang="en-GB" dirty="0" smtClean="0"/>
          </a:p>
        </p:txBody>
      </p:sp>
      <p:sp>
        <p:nvSpPr>
          <p:cNvPr id="39940" name="Slide Number Placeholder 3"/>
          <p:cNvSpPr>
            <a:spLocks noGrp="1"/>
          </p:cNvSpPr>
          <p:nvPr>
            <p:ph type="sldNum" sz="quarter" idx="12"/>
          </p:nvPr>
        </p:nvSpPr>
        <p:spPr>
          <a:noFill/>
        </p:spPr>
        <p:txBody>
          <a:bodyPr/>
          <a:lstStyle/>
          <a:p>
            <a:fld id="{9DAF508A-9AB4-47A2-B24A-0BB3ED4BFBBD}" type="slidenum">
              <a:rPr lang="en-GB" smtClean="0"/>
              <a:pPr/>
              <a:t>55</a:t>
            </a:fld>
            <a:endParaRPr lang="en-GB" smtClean="0"/>
          </a:p>
        </p:txBody>
      </p:sp>
      <p:sp>
        <p:nvSpPr>
          <p:cNvPr id="3994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92162"/>
          </a:xfrm>
          <a:solidFill>
            <a:srgbClr val="F6A8DC"/>
          </a:solidFill>
        </p:spPr>
        <p:txBody>
          <a:bodyPr/>
          <a:lstStyle/>
          <a:p>
            <a:pPr eaLnBrk="1" hangingPunct="1"/>
            <a:r>
              <a:rPr lang="en-GB" smtClean="0"/>
              <a:t>Chest</a:t>
            </a:r>
          </a:p>
        </p:txBody>
      </p:sp>
      <p:sp>
        <p:nvSpPr>
          <p:cNvPr id="40963" name="Rectangle 3"/>
          <p:cNvSpPr>
            <a:spLocks noGrp="1" noChangeArrowheads="1"/>
          </p:cNvSpPr>
          <p:nvPr>
            <p:ph type="body" idx="1"/>
          </p:nvPr>
        </p:nvSpPr>
        <p:spPr>
          <a:ln>
            <a:solidFill>
              <a:srgbClr val="F6A8DC"/>
            </a:solidFill>
          </a:ln>
        </p:spPr>
        <p:txBody>
          <a:bodyPr/>
          <a:lstStyle/>
          <a:p>
            <a:pPr eaLnBrk="1" hangingPunct="1"/>
            <a:r>
              <a:rPr lang="en-GB" dirty="0" smtClean="0"/>
              <a:t>Breast: </a:t>
            </a:r>
          </a:p>
          <a:p>
            <a:pPr eaLnBrk="1" hangingPunct="1">
              <a:buFont typeface="Wingdings" pitchFamily="2" charset="2"/>
              <a:buChar char="Ø"/>
            </a:pPr>
            <a:r>
              <a:rPr lang="en-GB" dirty="0" smtClean="0"/>
              <a:t>Size, shape and nipple formation.</a:t>
            </a:r>
          </a:p>
          <a:p>
            <a:pPr eaLnBrk="1" hangingPunct="1">
              <a:buFont typeface="Wingdings" pitchFamily="2" charset="2"/>
              <a:buChar char="Ø"/>
            </a:pPr>
            <a:r>
              <a:rPr lang="en-GB" dirty="0" smtClean="0"/>
              <a:t>Location symmetry.</a:t>
            </a:r>
          </a:p>
          <a:p>
            <a:pPr eaLnBrk="1" hangingPunct="1">
              <a:buFont typeface="Wingdings" pitchFamily="2" charset="2"/>
              <a:buChar char="Ø"/>
            </a:pPr>
            <a:r>
              <a:rPr lang="en-GB" dirty="0" err="1" smtClean="0"/>
              <a:t>With’s</a:t>
            </a:r>
            <a:r>
              <a:rPr lang="en-GB" dirty="0" smtClean="0"/>
              <a:t> milk.</a:t>
            </a:r>
          </a:p>
          <a:p>
            <a:pPr eaLnBrk="1" hangingPunct="1">
              <a:buFontTx/>
              <a:buNone/>
            </a:pPr>
            <a:r>
              <a:rPr lang="en-GB" dirty="0" smtClean="0"/>
              <a:t> </a:t>
            </a:r>
          </a:p>
        </p:txBody>
      </p:sp>
      <p:sp>
        <p:nvSpPr>
          <p:cNvPr id="40964" name="Slide Number Placeholder 3"/>
          <p:cNvSpPr>
            <a:spLocks noGrp="1"/>
          </p:cNvSpPr>
          <p:nvPr>
            <p:ph type="sldNum" sz="quarter" idx="12"/>
          </p:nvPr>
        </p:nvSpPr>
        <p:spPr>
          <a:noFill/>
        </p:spPr>
        <p:txBody>
          <a:bodyPr/>
          <a:lstStyle/>
          <a:p>
            <a:fld id="{C27DF6DA-1DF8-4DA5-87D3-168AF23F2967}" type="slidenum">
              <a:rPr lang="en-GB" smtClean="0"/>
              <a:pPr/>
              <a:t>56</a:t>
            </a:fld>
            <a:endParaRPr lang="en-GB" smtClean="0"/>
          </a:p>
        </p:txBody>
      </p:sp>
      <p:sp>
        <p:nvSpPr>
          <p:cNvPr id="4096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868362"/>
          </a:xfrm>
          <a:solidFill>
            <a:srgbClr val="F6A8DC"/>
          </a:solidFill>
        </p:spPr>
        <p:txBody>
          <a:bodyPr/>
          <a:lstStyle/>
          <a:p>
            <a:pPr eaLnBrk="1" hangingPunct="1"/>
            <a:r>
              <a:rPr lang="en-GB" dirty="0" smtClean="0"/>
              <a:t>Breast </a:t>
            </a:r>
          </a:p>
        </p:txBody>
      </p:sp>
      <p:sp>
        <p:nvSpPr>
          <p:cNvPr id="41987" name="Rectangle 3"/>
          <p:cNvSpPr>
            <a:spLocks noGrp="1" noChangeArrowheads="1"/>
          </p:cNvSpPr>
          <p:nvPr>
            <p:ph type="body" idx="1"/>
          </p:nvPr>
        </p:nvSpPr>
        <p:spPr/>
        <p:txBody>
          <a:bodyPr/>
          <a:lstStyle/>
          <a:p>
            <a:pPr eaLnBrk="1" hangingPunct="1">
              <a:lnSpc>
                <a:spcPct val="80000"/>
              </a:lnSpc>
              <a:buFontTx/>
              <a:buNone/>
            </a:pPr>
            <a:r>
              <a:rPr lang="en-US" sz="3600" b="1" i="1" dirty="0" smtClean="0">
                <a:latin typeface="Berylium" pitchFamily="2" charset="0"/>
              </a:rPr>
              <a:t>Signs of potential distress or deviations from expected findings:</a:t>
            </a:r>
            <a:endParaRPr lang="en-GB" sz="3600" i="1" dirty="0" smtClean="0">
              <a:latin typeface="Berylium" pitchFamily="2" charset="0"/>
            </a:endParaRPr>
          </a:p>
          <a:p>
            <a:pPr eaLnBrk="1" hangingPunct="1">
              <a:lnSpc>
                <a:spcPct val="80000"/>
              </a:lnSpc>
              <a:buFontTx/>
              <a:buBlip>
                <a:blip r:embed="rId2"/>
              </a:buBlip>
            </a:pPr>
            <a:r>
              <a:rPr lang="en-US" sz="2800" dirty="0" smtClean="0"/>
              <a:t>Asymmetrical chest movements</a:t>
            </a:r>
          </a:p>
          <a:p>
            <a:pPr eaLnBrk="1" hangingPunct="1">
              <a:lnSpc>
                <a:spcPct val="80000"/>
              </a:lnSpc>
              <a:buFontTx/>
              <a:buBlip>
                <a:blip r:embed="rId2"/>
              </a:buBlip>
            </a:pPr>
            <a:r>
              <a:rPr lang="en-US" sz="2800" dirty="0" smtClean="0"/>
              <a:t>Sternum depressed</a:t>
            </a:r>
          </a:p>
          <a:p>
            <a:pPr eaLnBrk="1" hangingPunct="1">
              <a:lnSpc>
                <a:spcPct val="80000"/>
              </a:lnSpc>
              <a:buFontTx/>
              <a:buBlip>
                <a:blip r:embed="rId2"/>
              </a:buBlip>
            </a:pPr>
            <a:r>
              <a:rPr lang="en-US" sz="2800" dirty="0" smtClean="0"/>
              <a:t>Marked retractions</a:t>
            </a:r>
          </a:p>
          <a:p>
            <a:pPr eaLnBrk="1" hangingPunct="1">
              <a:lnSpc>
                <a:spcPct val="80000"/>
              </a:lnSpc>
              <a:buFontTx/>
              <a:buBlip>
                <a:blip r:embed="rId2"/>
              </a:buBlip>
            </a:pPr>
            <a:r>
              <a:rPr lang="en-US" sz="2800" dirty="0" smtClean="0"/>
              <a:t>Absent breast tissue</a:t>
            </a:r>
            <a:endParaRPr lang="en-GB" sz="2800" dirty="0" smtClean="0"/>
          </a:p>
          <a:p>
            <a:pPr eaLnBrk="1" hangingPunct="1">
              <a:lnSpc>
                <a:spcPct val="80000"/>
              </a:lnSpc>
              <a:buFontTx/>
              <a:buBlip>
                <a:blip r:embed="rId2"/>
              </a:buBlip>
            </a:pPr>
            <a:r>
              <a:rPr lang="en-US" sz="2800" dirty="0" smtClean="0"/>
              <a:t>Flattened chest</a:t>
            </a:r>
          </a:p>
          <a:p>
            <a:pPr eaLnBrk="1" hangingPunct="1">
              <a:lnSpc>
                <a:spcPct val="80000"/>
              </a:lnSpc>
              <a:buFontTx/>
              <a:buBlip>
                <a:blip r:embed="rId2"/>
              </a:buBlip>
            </a:pPr>
            <a:r>
              <a:rPr lang="en-US" sz="2800" dirty="0" smtClean="0"/>
              <a:t>Nipples widely spaced</a:t>
            </a:r>
          </a:p>
          <a:p>
            <a:pPr eaLnBrk="1" hangingPunct="1">
              <a:lnSpc>
                <a:spcPct val="80000"/>
              </a:lnSpc>
              <a:buFontTx/>
              <a:buBlip>
                <a:blip r:embed="rId2"/>
              </a:buBlip>
            </a:pPr>
            <a:r>
              <a:rPr lang="en-US" sz="2800" dirty="0" smtClean="0"/>
              <a:t>Bowel sounds auscultated</a:t>
            </a:r>
            <a:endParaRPr lang="en-GB" sz="2800" dirty="0" smtClean="0"/>
          </a:p>
          <a:p>
            <a:pPr eaLnBrk="1" hangingPunct="1">
              <a:lnSpc>
                <a:spcPct val="80000"/>
              </a:lnSpc>
            </a:pPr>
            <a:endParaRPr lang="en-GB" sz="2800" dirty="0" smtClean="0"/>
          </a:p>
        </p:txBody>
      </p:sp>
      <p:sp>
        <p:nvSpPr>
          <p:cNvPr id="41988" name="Slide Number Placeholder 3"/>
          <p:cNvSpPr>
            <a:spLocks noGrp="1"/>
          </p:cNvSpPr>
          <p:nvPr>
            <p:ph type="sldNum" sz="quarter" idx="12"/>
          </p:nvPr>
        </p:nvSpPr>
        <p:spPr>
          <a:noFill/>
        </p:spPr>
        <p:txBody>
          <a:bodyPr/>
          <a:lstStyle/>
          <a:p>
            <a:fld id="{DBBFF068-B811-4546-9A10-1E068D43449E}" type="slidenum">
              <a:rPr lang="en-GB" smtClean="0"/>
              <a:pPr/>
              <a:t>57</a:t>
            </a:fld>
            <a:endParaRPr lang="en-GB" smtClean="0"/>
          </a:p>
        </p:txBody>
      </p:sp>
      <p:sp>
        <p:nvSpPr>
          <p:cNvPr id="41989"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792162"/>
          </a:xfrm>
          <a:solidFill>
            <a:srgbClr val="B3FCA2"/>
          </a:solidFill>
        </p:spPr>
        <p:txBody>
          <a:bodyPr/>
          <a:lstStyle/>
          <a:p>
            <a:pPr eaLnBrk="1" hangingPunct="1"/>
            <a:r>
              <a:rPr lang="en-GB" b="1" smtClean="0">
                <a:solidFill>
                  <a:schemeClr val="bg1"/>
                </a:solidFill>
              </a:rPr>
              <a:t>Lungs</a:t>
            </a:r>
            <a:r>
              <a:rPr lang="en-GB" smtClean="0"/>
              <a:t> </a:t>
            </a:r>
          </a:p>
        </p:txBody>
      </p:sp>
      <p:sp>
        <p:nvSpPr>
          <p:cNvPr id="43011" name="Rectangle 3"/>
          <p:cNvSpPr>
            <a:spLocks noGrp="1" noChangeArrowheads="1"/>
          </p:cNvSpPr>
          <p:nvPr>
            <p:ph type="body" idx="1"/>
          </p:nvPr>
        </p:nvSpPr>
        <p:spPr>
          <a:ln>
            <a:solidFill>
              <a:schemeClr val="folHlink"/>
            </a:solidFill>
          </a:ln>
        </p:spPr>
        <p:txBody>
          <a:bodyPr/>
          <a:lstStyle/>
          <a:p>
            <a:pPr eaLnBrk="1" hangingPunct="1">
              <a:buFontTx/>
              <a:buBlip>
                <a:blip r:embed="rId2"/>
              </a:buBlip>
            </a:pPr>
            <a:r>
              <a:rPr lang="en-GB" sz="2800" dirty="0" smtClean="0"/>
              <a:t>The normal respiration are irregular and abdominal.</a:t>
            </a:r>
          </a:p>
          <a:p>
            <a:pPr eaLnBrk="1" hangingPunct="1">
              <a:buFontTx/>
              <a:buBlip>
                <a:blip r:embed="rId2"/>
              </a:buBlip>
            </a:pPr>
            <a:r>
              <a:rPr lang="en-GB" sz="2800" dirty="0" smtClean="0"/>
              <a:t>The rate is between 30- 60b/m.</a:t>
            </a:r>
          </a:p>
          <a:p>
            <a:pPr eaLnBrk="1" hangingPunct="1">
              <a:buFontTx/>
              <a:buBlip>
                <a:blip r:embed="rId2"/>
              </a:buBlip>
            </a:pPr>
            <a:r>
              <a:rPr lang="en-GB" sz="2800" dirty="0" err="1" smtClean="0"/>
              <a:t>Irregulataries</a:t>
            </a:r>
            <a:r>
              <a:rPr lang="en-GB" sz="2800" dirty="0" smtClean="0"/>
              <a:t> occur during crying, sleeping and feeding.</a:t>
            </a:r>
          </a:p>
          <a:p>
            <a:pPr eaLnBrk="1" hangingPunct="1">
              <a:buFontTx/>
              <a:buBlip>
                <a:blip r:embed="rId2"/>
              </a:buBlip>
            </a:pPr>
            <a:r>
              <a:rPr lang="en-GB" sz="2800" dirty="0" smtClean="0"/>
              <a:t>Bronchial equal bilaterally</a:t>
            </a:r>
          </a:p>
          <a:p>
            <a:pPr eaLnBrk="1" hangingPunct="1">
              <a:buFontTx/>
              <a:buBlip>
                <a:blip r:embed="rId2"/>
              </a:buBlip>
            </a:pPr>
            <a:r>
              <a:rPr lang="en-GB" sz="2800" dirty="0" smtClean="0"/>
              <a:t>Crackles soon after birth may indicate presence of fluid.</a:t>
            </a:r>
          </a:p>
          <a:p>
            <a:pPr eaLnBrk="1" hangingPunct="1">
              <a:buFontTx/>
              <a:buBlip>
                <a:blip r:embed="rId2"/>
              </a:buBlip>
            </a:pPr>
            <a:r>
              <a:rPr lang="en-GB" sz="2800" dirty="0" smtClean="0"/>
              <a:t>Wheezing or </a:t>
            </a:r>
            <a:r>
              <a:rPr lang="en-GB" sz="2800" dirty="0" err="1" smtClean="0"/>
              <a:t>stridor</a:t>
            </a:r>
            <a:r>
              <a:rPr lang="en-GB" sz="2800" dirty="0" smtClean="0"/>
              <a:t>. </a:t>
            </a:r>
          </a:p>
        </p:txBody>
      </p:sp>
      <p:sp>
        <p:nvSpPr>
          <p:cNvPr id="43012" name="Slide Number Placeholder 3"/>
          <p:cNvSpPr>
            <a:spLocks noGrp="1"/>
          </p:cNvSpPr>
          <p:nvPr>
            <p:ph type="sldNum" sz="quarter" idx="12"/>
          </p:nvPr>
        </p:nvSpPr>
        <p:spPr>
          <a:noFill/>
        </p:spPr>
        <p:txBody>
          <a:bodyPr/>
          <a:lstStyle/>
          <a:p>
            <a:fld id="{11673F62-053E-426C-9615-67F1DEDB1033}" type="slidenum">
              <a:rPr lang="en-GB" smtClean="0"/>
              <a:pPr/>
              <a:t>58</a:t>
            </a:fld>
            <a:endParaRPr lang="en-GB" smtClean="0"/>
          </a:p>
        </p:txBody>
      </p:sp>
      <p:sp>
        <p:nvSpPr>
          <p:cNvPr id="4301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solidFill>
            <a:srgbClr val="B3FCA2"/>
          </a:solidFill>
        </p:spPr>
        <p:txBody>
          <a:bodyPr/>
          <a:lstStyle/>
          <a:p>
            <a:pPr eaLnBrk="1" hangingPunct="1"/>
            <a:r>
              <a:rPr lang="en-US" b="1" smtClean="0">
                <a:solidFill>
                  <a:schemeClr val="bg1"/>
                </a:solidFill>
              </a:rPr>
              <a:t>Wheeze or Stridor</a:t>
            </a:r>
          </a:p>
        </p:txBody>
      </p:sp>
      <p:sp>
        <p:nvSpPr>
          <p:cNvPr id="44035" name="Rectangle 5"/>
          <p:cNvSpPr>
            <a:spLocks noGrp="1" noChangeArrowheads="1"/>
          </p:cNvSpPr>
          <p:nvPr>
            <p:ph type="body" idx="1"/>
          </p:nvPr>
        </p:nvSpPr>
        <p:spPr>
          <a:noFill/>
          <a:ln>
            <a:solidFill>
              <a:schemeClr val="folHlink"/>
            </a:solidFill>
          </a:ln>
        </p:spPr>
        <p:txBody>
          <a:bodyPr/>
          <a:lstStyle/>
          <a:p>
            <a:pPr eaLnBrk="1" hangingPunct="1"/>
            <a:r>
              <a:rPr lang="en-US" smtClean="0"/>
              <a:t>Wheezes occur when air flows rapidly through bronchi that are narrowed nearly to the point of closure. </a:t>
            </a:r>
          </a:p>
          <a:p>
            <a:pPr eaLnBrk="1" hangingPunct="1"/>
            <a:r>
              <a:rPr lang="en-US" smtClean="0"/>
              <a:t>Wheezes is lower airway</a:t>
            </a:r>
          </a:p>
          <a:p>
            <a:pPr lvl="1" eaLnBrk="1" hangingPunct="1"/>
            <a:r>
              <a:rPr lang="en-US" smtClean="0"/>
              <a:t>Asthma = expiratory wheezes</a:t>
            </a:r>
          </a:p>
          <a:p>
            <a:pPr eaLnBrk="1" hangingPunct="1"/>
            <a:r>
              <a:rPr lang="en-US" smtClean="0"/>
              <a:t>A stridor is upper airway</a:t>
            </a:r>
          </a:p>
          <a:p>
            <a:pPr lvl="1" eaLnBrk="1" hangingPunct="1"/>
            <a:r>
              <a:rPr lang="en-US" smtClean="0"/>
              <a:t>Inflammation of upper airway or FB</a:t>
            </a:r>
          </a:p>
        </p:txBody>
      </p:sp>
      <p:sp>
        <p:nvSpPr>
          <p:cNvPr id="44036" name="Slide Number Placeholder 3"/>
          <p:cNvSpPr>
            <a:spLocks noGrp="1"/>
          </p:cNvSpPr>
          <p:nvPr>
            <p:ph type="sldNum" sz="quarter" idx="12"/>
          </p:nvPr>
        </p:nvSpPr>
        <p:spPr>
          <a:noFill/>
        </p:spPr>
        <p:txBody>
          <a:bodyPr/>
          <a:lstStyle/>
          <a:p>
            <a:fld id="{25C34FA0-36C1-4499-BDCE-9BEDC0E4799D}" type="slidenum">
              <a:rPr lang="en-GB" smtClean="0"/>
              <a:pPr/>
              <a:t>59</a:t>
            </a:fld>
            <a:endParaRPr lang="en-GB" smtClean="0"/>
          </a:p>
        </p:txBody>
      </p:sp>
      <p:sp>
        <p:nvSpPr>
          <p:cNvPr id="4403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133600"/>
            <a:ext cx="914400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hangingPunct="1">
              <a:defRPr/>
            </a:pPr>
            <a:r>
              <a:rPr lang="en-US" dirty="0" smtClean="0"/>
              <a:t>6. Review </a:t>
            </a:r>
            <a:r>
              <a:rPr lang="en-US" dirty="0"/>
              <a:t>of systems</a:t>
            </a:r>
          </a:p>
        </p:txBody>
      </p:sp>
      <p:sp>
        <p:nvSpPr>
          <p:cNvPr id="59395" name="Rectangle 3"/>
          <p:cNvSpPr>
            <a:spLocks noGrp="1" noChangeArrowheads="1"/>
          </p:cNvSpPr>
          <p:nvPr>
            <p:ph type="body" idx="1"/>
          </p:nvPr>
        </p:nvSpPr>
        <p:spPr>
          <a:xfrm>
            <a:off x="457200" y="3124200"/>
            <a:ext cx="8229600" cy="3001963"/>
          </a:xfrm>
        </p:spPr>
        <p:txBody>
          <a:bodyPr>
            <a:normAutofit fontScale="92500" lnSpcReduction="10000"/>
          </a:bodyPr>
          <a:lstStyle/>
          <a:p>
            <a:pPr eaLnBrk="1" hangingPunct="1">
              <a:defRPr/>
            </a:pPr>
            <a:r>
              <a:rPr lang="en-US" dirty="0"/>
              <a:t>Ask questions about each system</a:t>
            </a:r>
          </a:p>
          <a:p>
            <a:pPr eaLnBrk="1" hangingPunct="1">
              <a:defRPr/>
            </a:pPr>
            <a:r>
              <a:rPr lang="en-US" dirty="0"/>
              <a:t>Measuring data: growth chart, head circumference, BMI</a:t>
            </a:r>
          </a:p>
          <a:p>
            <a:pPr eaLnBrk="1" hangingPunct="1">
              <a:defRPr/>
            </a:pPr>
            <a:r>
              <a:rPr lang="en-US" dirty="0"/>
              <a:t>Nutrition: breast fed, formula, eating habits</a:t>
            </a:r>
          </a:p>
          <a:p>
            <a:pPr eaLnBrk="1" hangingPunct="1">
              <a:defRPr/>
            </a:pPr>
            <a:r>
              <a:rPr lang="en-US" dirty="0"/>
              <a:t>Growth and development: How does parent think child is doing? </a:t>
            </a:r>
            <a:endParaRPr lang="en-US" sz="2100" dirty="0"/>
          </a:p>
        </p:txBody>
      </p:sp>
      <p:sp>
        <p:nvSpPr>
          <p:cNvPr id="4" name="Rectangle 2"/>
          <p:cNvSpPr txBox="1">
            <a:spLocks noChangeArrowheads="1"/>
          </p:cNvSpPr>
          <p:nvPr/>
        </p:nvSpPr>
        <p:spPr>
          <a:xfrm>
            <a:off x="0" y="274638"/>
            <a:ext cx="9144000" cy="639762"/>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lnSpcReduction="20000"/>
          </a:bodyPr>
          <a:lstStyle/>
          <a:p>
            <a:pPr algn="ctr" fontAlgn="auto">
              <a:spcAft>
                <a:spcPts val="0"/>
              </a:spcAft>
              <a:defRPr/>
            </a:pPr>
            <a:r>
              <a:rPr lang="en-US" sz="4400" dirty="0">
                <a:latin typeface="+mj-lt"/>
                <a:ea typeface="+mj-ea"/>
                <a:cs typeface="+mj-cs"/>
              </a:rPr>
              <a:t>5.Family history </a:t>
            </a:r>
          </a:p>
        </p:txBody>
      </p:sp>
      <p:sp>
        <p:nvSpPr>
          <p:cNvPr id="5" name="Rectangle 3"/>
          <p:cNvSpPr txBox="1">
            <a:spLocks noChangeArrowheads="1"/>
          </p:cNvSpPr>
          <p:nvPr/>
        </p:nvSpPr>
        <p:spPr>
          <a:xfrm>
            <a:off x="533400" y="1143000"/>
            <a:ext cx="8229600" cy="609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3200" dirty="0">
                <a:latin typeface="+mn-lt"/>
                <a:cs typeface="+mn-cs"/>
              </a:rPr>
              <a:t>Any underlying illness / genetic condition.</a:t>
            </a:r>
          </a:p>
          <a:p>
            <a:pPr marL="342900" indent="-342900" fontAlgn="auto">
              <a:spcBef>
                <a:spcPct val="20000"/>
              </a:spcBef>
              <a:spcAft>
                <a:spcPts val="0"/>
              </a:spcAft>
              <a:buFont typeface="Wingdings" pitchFamily="2" charset="2"/>
              <a:buNone/>
              <a:defRPr/>
            </a:pPr>
            <a:endParaRPr lang="en-US" sz="3200" dirty="0">
              <a:latin typeface="+mn-lt"/>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792162"/>
          </a:xfrm>
          <a:solidFill>
            <a:srgbClr val="A6F8C5"/>
          </a:solidFill>
        </p:spPr>
        <p:txBody>
          <a:bodyPr/>
          <a:lstStyle/>
          <a:p>
            <a:pPr eaLnBrk="1" hangingPunct="1"/>
            <a:r>
              <a:rPr lang="en-US" smtClean="0"/>
              <a:t>Child Chest</a:t>
            </a:r>
          </a:p>
        </p:txBody>
      </p:sp>
      <p:pic>
        <p:nvPicPr>
          <p:cNvPr id="45059" name="Picture 3" descr="msotw9_temp0"/>
          <p:cNvPicPr>
            <a:picLocks noChangeAspect="1" noChangeArrowheads="1"/>
          </p:cNvPicPr>
          <p:nvPr/>
        </p:nvPicPr>
        <p:blipFill>
          <a:blip r:embed="rId2" cstate="print"/>
          <a:srcRect/>
          <a:stretch>
            <a:fillRect/>
          </a:stretch>
        </p:blipFill>
        <p:spPr bwMode="auto">
          <a:xfrm>
            <a:off x="762000" y="1219200"/>
            <a:ext cx="7620000" cy="5000625"/>
          </a:xfrm>
          <a:prstGeom prst="rect">
            <a:avLst/>
          </a:prstGeom>
          <a:noFill/>
          <a:ln w="9525">
            <a:solidFill>
              <a:schemeClr val="folHlink"/>
            </a:solidFill>
            <a:miter lim="800000"/>
            <a:headEnd/>
            <a:tailEnd/>
          </a:ln>
        </p:spPr>
      </p:pic>
      <p:sp>
        <p:nvSpPr>
          <p:cNvPr id="45060" name="Slide Number Placeholder 3"/>
          <p:cNvSpPr>
            <a:spLocks noGrp="1"/>
          </p:cNvSpPr>
          <p:nvPr>
            <p:ph type="sldNum" sz="quarter" idx="12"/>
          </p:nvPr>
        </p:nvSpPr>
        <p:spPr>
          <a:noFill/>
        </p:spPr>
        <p:txBody>
          <a:bodyPr/>
          <a:lstStyle/>
          <a:p>
            <a:fld id="{ED2E16DA-62E2-49FD-B2FC-36BE6799C19B}" type="slidenum">
              <a:rPr lang="en-GB" smtClean="0"/>
              <a:pPr/>
              <a:t>60</a:t>
            </a:fld>
            <a:endParaRPr lang="en-GB" smtClean="0"/>
          </a:p>
        </p:txBody>
      </p:sp>
      <p:sp>
        <p:nvSpPr>
          <p:cNvPr id="4506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944562"/>
          </a:xfrm>
          <a:solidFill>
            <a:srgbClr val="A6F8C5"/>
          </a:solidFill>
        </p:spPr>
        <p:txBody>
          <a:bodyPr/>
          <a:lstStyle/>
          <a:p>
            <a:pPr eaLnBrk="1" hangingPunct="1"/>
            <a:r>
              <a:rPr lang="en-US" smtClean="0"/>
              <a:t>Chest assessment</a:t>
            </a:r>
          </a:p>
        </p:txBody>
      </p:sp>
      <p:sp>
        <p:nvSpPr>
          <p:cNvPr id="46083" name="Rectangle 3"/>
          <p:cNvSpPr>
            <a:spLocks noGrp="1" noChangeArrowheads="1"/>
          </p:cNvSpPr>
          <p:nvPr>
            <p:ph type="body" idx="1"/>
          </p:nvPr>
        </p:nvSpPr>
        <p:spPr/>
        <p:txBody>
          <a:bodyPr/>
          <a:lstStyle/>
          <a:p>
            <a:pPr eaLnBrk="1" hangingPunct="1">
              <a:buFontTx/>
              <a:buBlip>
                <a:blip r:embed="rId2"/>
              </a:buBlip>
            </a:pPr>
            <a:r>
              <a:rPr lang="en-US" dirty="0" smtClean="0"/>
              <a:t>Retractions</a:t>
            </a:r>
          </a:p>
          <a:p>
            <a:pPr lvl="1" eaLnBrk="1" hangingPunct="1">
              <a:buFontTx/>
              <a:buBlip>
                <a:blip r:embed="rId2"/>
              </a:buBlip>
            </a:pPr>
            <a:r>
              <a:rPr lang="en-US" dirty="0" err="1" smtClean="0"/>
              <a:t>Subcostal</a:t>
            </a:r>
            <a:endParaRPr lang="en-US" dirty="0" smtClean="0"/>
          </a:p>
          <a:p>
            <a:pPr lvl="1" eaLnBrk="1" hangingPunct="1">
              <a:buFontTx/>
              <a:buBlip>
                <a:blip r:embed="rId2"/>
              </a:buBlip>
            </a:pPr>
            <a:r>
              <a:rPr lang="en-US" dirty="0" err="1" smtClean="0"/>
              <a:t>Intercostal</a:t>
            </a:r>
            <a:endParaRPr lang="en-US" dirty="0" smtClean="0"/>
          </a:p>
          <a:p>
            <a:pPr lvl="1" eaLnBrk="1" hangingPunct="1">
              <a:buFontTx/>
              <a:buBlip>
                <a:blip r:embed="rId2"/>
              </a:buBlip>
            </a:pPr>
            <a:r>
              <a:rPr lang="en-US" dirty="0" smtClean="0"/>
              <a:t>Sub-</a:t>
            </a:r>
            <a:r>
              <a:rPr lang="en-US" dirty="0" err="1" smtClean="0"/>
              <a:t>sternal</a:t>
            </a:r>
            <a:endParaRPr lang="en-US" dirty="0" smtClean="0"/>
          </a:p>
          <a:p>
            <a:pPr lvl="1" eaLnBrk="1" hangingPunct="1">
              <a:buFontTx/>
              <a:buBlip>
                <a:blip r:embed="rId2"/>
              </a:buBlip>
            </a:pPr>
            <a:r>
              <a:rPr lang="en-US" dirty="0" smtClean="0"/>
              <a:t>Supra-</a:t>
            </a:r>
            <a:r>
              <a:rPr lang="en-US" dirty="0" err="1" smtClean="0"/>
              <a:t>clavicular</a:t>
            </a:r>
            <a:endParaRPr lang="en-US" dirty="0" smtClean="0"/>
          </a:p>
          <a:p>
            <a:pPr lvl="1" eaLnBrk="1" hangingPunct="1">
              <a:buFontTx/>
              <a:buBlip>
                <a:blip r:embed="rId2"/>
              </a:buBlip>
            </a:pPr>
            <a:endParaRPr lang="en-US" dirty="0" smtClean="0"/>
          </a:p>
          <a:p>
            <a:pPr lvl="1" eaLnBrk="1" hangingPunct="1">
              <a:buFontTx/>
              <a:buBlip>
                <a:blip r:embed="rId2"/>
              </a:buBlip>
            </a:pPr>
            <a:r>
              <a:rPr lang="en-US" sz="3200" dirty="0" smtClean="0"/>
              <a:t>Red flags: grunting / nasal flaring</a:t>
            </a:r>
          </a:p>
        </p:txBody>
      </p:sp>
      <p:sp>
        <p:nvSpPr>
          <p:cNvPr id="46084" name="Slide Number Placeholder 3"/>
          <p:cNvSpPr>
            <a:spLocks noGrp="1"/>
          </p:cNvSpPr>
          <p:nvPr>
            <p:ph type="sldNum" sz="quarter" idx="12"/>
          </p:nvPr>
        </p:nvSpPr>
        <p:spPr>
          <a:noFill/>
        </p:spPr>
        <p:txBody>
          <a:bodyPr/>
          <a:lstStyle/>
          <a:p>
            <a:fld id="{3C220ED2-5E7F-4847-A199-F2B19C44BDCF}" type="slidenum">
              <a:rPr lang="en-GB" smtClean="0"/>
              <a:pPr/>
              <a:t>61</a:t>
            </a:fld>
            <a:endParaRPr lang="en-GB" smtClean="0"/>
          </a:p>
        </p:txBody>
      </p:sp>
      <p:sp>
        <p:nvSpPr>
          <p:cNvPr id="4608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9506" name="Picture 2" descr="http://www.ebmedicine.net/spaw/uploads/aboutUs/Signs%20Of%20Respiratory%20Distress%20In%20The%20Child%20Pediatric%20Emergency%20Medicine%20Practice.JPG">
            <a:hlinkClick r:id="rId2"/>
          </p:cNvPr>
          <p:cNvPicPr>
            <a:picLocks noChangeAspect="1" noChangeArrowheads="1"/>
          </p:cNvPicPr>
          <p:nvPr/>
        </p:nvPicPr>
        <p:blipFill>
          <a:blip r:embed="rId3" cstate="print"/>
          <a:srcRect/>
          <a:stretch>
            <a:fillRect/>
          </a:stretch>
        </p:blipFill>
        <p:spPr bwMode="auto">
          <a:xfrm>
            <a:off x="0" y="0"/>
            <a:ext cx="9144000" cy="67056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944562"/>
          </a:xfrm>
          <a:solidFill>
            <a:srgbClr val="9B9985"/>
          </a:solidFill>
        </p:spPr>
        <p:txBody>
          <a:bodyPr/>
          <a:lstStyle/>
          <a:p>
            <a:pPr eaLnBrk="1" hangingPunct="1"/>
            <a:r>
              <a:rPr lang="en-GB" b="1" dirty="0" smtClean="0">
                <a:solidFill>
                  <a:schemeClr val="bg1"/>
                </a:solidFill>
              </a:rPr>
              <a:t>Heart</a:t>
            </a:r>
            <a:r>
              <a:rPr lang="en-GB" dirty="0" smtClean="0"/>
              <a:t> </a:t>
            </a:r>
          </a:p>
        </p:txBody>
      </p:sp>
      <p:sp>
        <p:nvSpPr>
          <p:cNvPr id="47107" name="Rectangle 3"/>
          <p:cNvSpPr>
            <a:spLocks noGrp="1" noChangeArrowheads="1"/>
          </p:cNvSpPr>
          <p:nvPr>
            <p:ph type="body" idx="1"/>
          </p:nvPr>
        </p:nvSpPr>
        <p:spPr/>
        <p:txBody>
          <a:bodyPr/>
          <a:lstStyle/>
          <a:p>
            <a:pPr eaLnBrk="1" hangingPunct="1">
              <a:buFontTx/>
              <a:buBlip>
                <a:blip r:embed="rId2"/>
              </a:buBlip>
            </a:pPr>
            <a:r>
              <a:rPr lang="en-GB" sz="2800" dirty="0" smtClean="0"/>
              <a:t>Heart rate: 100 – 180b/m after birth.</a:t>
            </a:r>
          </a:p>
          <a:p>
            <a:pPr eaLnBrk="1" hangingPunct="1">
              <a:buFontTx/>
              <a:buBlip>
                <a:blip r:embed="rId2"/>
              </a:buBlip>
            </a:pPr>
            <a:r>
              <a:rPr lang="en-GB" sz="2800" dirty="0" smtClean="0"/>
              <a:t>The Point of Maximums Impulses (PMI).</a:t>
            </a:r>
          </a:p>
          <a:p>
            <a:pPr eaLnBrk="1" hangingPunct="1">
              <a:buFontTx/>
              <a:buBlip>
                <a:blip r:embed="rId2"/>
              </a:buBlip>
            </a:pPr>
            <a:r>
              <a:rPr lang="en-GB" sz="2800" dirty="0" smtClean="0"/>
              <a:t>4</a:t>
            </a:r>
            <a:r>
              <a:rPr lang="en-GB" sz="2800" baseline="30000" dirty="0" smtClean="0"/>
              <a:t>th</a:t>
            </a:r>
            <a:r>
              <a:rPr lang="en-GB" sz="2800" dirty="0" smtClean="0"/>
              <a:t> to 5</a:t>
            </a:r>
            <a:r>
              <a:rPr lang="en-GB" sz="2800" baseline="30000" dirty="0" smtClean="0"/>
              <a:t>th</a:t>
            </a:r>
            <a:r>
              <a:rPr lang="en-GB" sz="2800" dirty="0" smtClean="0"/>
              <a:t> intercostals space.</a:t>
            </a:r>
          </a:p>
          <a:p>
            <a:pPr eaLnBrk="1" hangingPunct="1">
              <a:buFontTx/>
              <a:buBlip>
                <a:blip r:embed="rId2"/>
              </a:buBlip>
            </a:pPr>
            <a:r>
              <a:rPr lang="en-GB" sz="2800" dirty="0" smtClean="0"/>
              <a:t>Give us the location of the heart ( congenital diaphragmatic hernia or </a:t>
            </a:r>
            <a:r>
              <a:rPr lang="en-GB" sz="2800" dirty="0" err="1" smtClean="0"/>
              <a:t>hemothorax</a:t>
            </a:r>
            <a:r>
              <a:rPr lang="en-GB" sz="2800" dirty="0" smtClean="0"/>
              <a:t>.</a:t>
            </a:r>
          </a:p>
          <a:p>
            <a:pPr eaLnBrk="1" hangingPunct="1">
              <a:buFontTx/>
              <a:buBlip>
                <a:blip r:embed="rId2"/>
              </a:buBlip>
            </a:pPr>
            <a:r>
              <a:rPr lang="en-GB" sz="2800" dirty="0" err="1" smtClean="0"/>
              <a:t>Dextrocardia</a:t>
            </a:r>
            <a:r>
              <a:rPr lang="en-GB" sz="2800" dirty="0" smtClean="0"/>
              <a:t>: heart in the right side.</a:t>
            </a:r>
          </a:p>
          <a:p>
            <a:pPr eaLnBrk="1" hangingPunct="1">
              <a:buFontTx/>
              <a:buBlip>
                <a:blip r:embed="rId2"/>
              </a:buBlip>
            </a:pPr>
            <a:r>
              <a:rPr lang="en-GB" sz="2800" dirty="0" smtClean="0"/>
              <a:t>Murmur: represents the incomplete functional closure of fetal shunt. </a:t>
            </a:r>
          </a:p>
        </p:txBody>
      </p:sp>
      <p:sp>
        <p:nvSpPr>
          <p:cNvPr id="47108" name="Slide Number Placeholder 3"/>
          <p:cNvSpPr>
            <a:spLocks noGrp="1"/>
          </p:cNvSpPr>
          <p:nvPr>
            <p:ph type="sldNum" sz="quarter" idx="12"/>
          </p:nvPr>
        </p:nvSpPr>
        <p:spPr>
          <a:noFill/>
        </p:spPr>
        <p:txBody>
          <a:bodyPr/>
          <a:lstStyle/>
          <a:p>
            <a:fld id="{8624A7F0-F69C-4445-BD91-C5427E4E0B93}" type="slidenum">
              <a:rPr lang="en-GB" smtClean="0"/>
              <a:pPr/>
              <a:t>63</a:t>
            </a:fld>
            <a:endParaRPr lang="en-GB" smtClean="0"/>
          </a:p>
        </p:txBody>
      </p:sp>
      <p:sp>
        <p:nvSpPr>
          <p:cNvPr id="47109"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lstStyle/>
          <a:p>
            <a:pPr eaLnBrk="1" hangingPunct="1"/>
            <a:r>
              <a:rPr lang="en-GB" b="1" smtClean="0"/>
              <a:t>Abdomen</a:t>
            </a:r>
            <a:r>
              <a:rPr lang="en-GB" smtClean="0"/>
              <a:t> </a:t>
            </a:r>
          </a:p>
        </p:txBody>
      </p:sp>
      <p:sp>
        <p:nvSpPr>
          <p:cNvPr id="48131" name="Rectangle 3"/>
          <p:cNvSpPr>
            <a:spLocks noGrp="1" noChangeArrowheads="1"/>
          </p:cNvSpPr>
          <p:nvPr>
            <p:ph type="body" idx="1"/>
          </p:nvPr>
        </p:nvSpPr>
        <p:spPr>
          <a:xfrm>
            <a:off x="457200" y="1600200"/>
            <a:ext cx="8382000" cy="4525963"/>
          </a:xfrm>
        </p:spPr>
        <p:txBody>
          <a:bodyPr/>
          <a:lstStyle/>
          <a:p>
            <a:pPr eaLnBrk="1" hangingPunct="1">
              <a:buFontTx/>
              <a:buBlip>
                <a:blip r:embed="rId2"/>
              </a:buBlip>
            </a:pPr>
            <a:r>
              <a:rPr lang="en-GB" sz="2800" dirty="0" smtClean="0"/>
              <a:t>Shape is cylindrical and with few visible vein.</a:t>
            </a:r>
          </a:p>
          <a:p>
            <a:pPr eaLnBrk="1" hangingPunct="1">
              <a:buFontTx/>
              <a:buBlip>
                <a:blip r:embed="rId2"/>
              </a:buBlip>
            </a:pPr>
            <a:r>
              <a:rPr lang="en-GB" sz="2800" dirty="0" smtClean="0"/>
              <a:t>Bowl sound are heard within 15 – 20 m after birth.</a:t>
            </a:r>
          </a:p>
          <a:p>
            <a:pPr eaLnBrk="1" hangingPunct="1">
              <a:buFontTx/>
              <a:buBlip>
                <a:blip r:embed="rId2"/>
              </a:buBlip>
            </a:pPr>
            <a:r>
              <a:rPr lang="en-GB" sz="2800" dirty="0" smtClean="0"/>
              <a:t>Umbilical cord presence two arteries and one vein.</a:t>
            </a:r>
          </a:p>
          <a:p>
            <a:pPr eaLnBrk="1" hangingPunct="1">
              <a:buFontTx/>
              <a:buBlip>
                <a:blip r:embed="rId2"/>
              </a:buBlip>
            </a:pPr>
            <a:r>
              <a:rPr lang="en-GB" sz="2800" dirty="0" smtClean="0"/>
              <a:t>After clamping, it begins to dry and dull yellowish.</a:t>
            </a:r>
          </a:p>
          <a:p>
            <a:pPr eaLnBrk="1" hangingPunct="1">
              <a:buFontTx/>
              <a:buBlip>
                <a:blip r:embed="rId2"/>
              </a:buBlip>
            </a:pPr>
            <a:r>
              <a:rPr lang="en-GB" sz="2800" dirty="0" smtClean="0"/>
              <a:t>If umbilical cord appear unusually in diameter may indicate hematoma or small </a:t>
            </a:r>
            <a:r>
              <a:rPr lang="en-GB" sz="2800" dirty="0" err="1" smtClean="0"/>
              <a:t>omphalocele</a:t>
            </a:r>
            <a:r>
              <a:rPr lang="en-GB" sz="2800" dirty="0" smtClean="0"/>
              <a:t>. </a:t>
            </a:r>
          </a:p>
        </p:txBody>
      </p:sp>
      <p:sp>
        <p:nvSpPr>
          <p:cNvPr id="48132" name="Slide Number Placeholder 3"/>
          <p:cNvSpPr>
            <a:spLocks noGrp="1"/>
          </p:cNvSpPr>
          <p:nvPr>
            <p:ph type="sldNum" sz="quarter" idx="12"/>
          </p:nvPr>
        </p:nvSpPr>
        <p:spPr>
          <a:noFill/>
        </p:spPr>
        <p:txBody>
          <a:bodyPr/>
          <a:lstStyle/>
          <a:p>
            <a:fld id="{6FDB33C1-BC80-41ED-82DF-270D7B6B031E}" type="slidenum">
              <a:rPr lang="en-GB" smtClean="0"/>
              <a:pPr/>
              <a:t>64</a:t>
            </a:fld>
            <a:endParaRPr lang="en-GB" smtClean="0"/>
          </a:p>
        </p:txBody>
      </p:sp>
      <p:sp>
        <p:nvSpPr>
          <p:cNvPr id="4813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868362"/>
          </a:xfrm>
          <a:solidFill>
            <a:srgbClr val="CC6600"/>
          </a:solidFill>
        </p:spPr>
        <p:txBody>
          <a:bodyPr/>
          <a:lstStyle/>
          <a:p>
            <a:pPr eaLnBrk="1" hangingPunct="1"/>
            <a:r>
              <a:rPr lang="en-GB" b="1" dirty="0" smtClean="0">
                <a:solidFill>
                  <a:schemeClr val="bg1"/>
                </a:solidFill>
              </a:rPr>
              <a:t>Abdomen</a:t>
            </a:r>
          </a:p>
        </p:txBody>
      </p:sp>
      <p:sp>
        <p:nvSpPr>
          <p:cNvPr id="49155" name="Rectangle 3"/>
          <p:cNvSpPr>
            <a:spLocks noGrp="1" noChangeArrowheads="1"/>
          </p:cNvSpPr>
          <p:nvPr>
            <p:ph type="body" idx="1"/>
          </p:nvPr>
        </p:nvSpPr>
        <p:spPr/>
        <p:txBody>
          <a:bodyPr/>
          <a:lstStyle/>
          <a:p>
            <a:pPr eaLnBrk="1" hangingPunct="1">
              <a:buFontTx/>
              <a:buBlip>
                <a:blip r:embed="rId2"/>
              </a:buBlip>
            </a:pPr>
            <a:r>
              <a:rPr lang="en-US" dirty="0" smtClean="0"/>
              <a:t>Liver palpable 2 - 3 cm below right costal margin</a:t>
            </a:r>
          </a:p>
          <a:p>
            <a:pPr eaLnBrk="1" hangingPunct="1">
              <a:buFontTx/>
              <a:buBlip>
                <a:blip r:embed="rId2"/>
              </a:buBlip>
            </a:pPr>
            <a:r>
              <a:rPr lang="en-US" dirty="0" smtClean="0"/>
              <a:t>Bilaterally equal femoral pulses</a:t>
            </a:r>
          </a:p>
          <a:p>
            <a:pPr eaLnBrk="1" hangingPunct="1">
              <a:buFontTx/>
              <a:buBlip>
                <a:blip r:embed="rId2"/>
              </a:buBlip>
            </a:pPr>
            <a:r>
              <a:rPr lang="en-US" dirty="0" smtClean="0"/>
              <a:t>Voiding within 24 hours of birth</a:t>
            </a:r>
            <a:endParaRPr lang="en-GB" dirty="0" smtClean="0"/>
          </a:p>
          <a:p>
            <a:pPr eaLnBrk="1" hangingPunct="1">
              <a:buFontTx/>
              <a:buBlip>
                <a:blip r:embed="rId2"/>
              </a:buBlip>
            </a:pPr>
            <a:r>
              <a:rPr lang="en-US" dirty="0" err="1" smtClean="0"/>
              <a:t>Meconium</a:t>
            </a:r>
            <a:r>
              <a:rPr lang="en-US" dirty="0" smtClean="0"/>
              <a:t> within 24 - 48 hours of birth</a:t>
            </a:r>
            <a:r>
              <a:rPr lang="en-GB" dirty="0" smtClean="0"/>
              <a:t> </a:t>
            </a:r>
          </a:p>
        </p:txBody>
      </p:sp>
      <p:sp>
        <p:nvSpPr>
          <p:cNvPr id="49156" name="Slide Number Placeholder 3"/>
          <p:cNvSpPr>
            <a:spLocks noGrp="1"/>
          </p:cNvSpPr>
          <p:nvPr>
            <p:ph type="sldNum" sz="quarter" idx="12"/>
          </p:nvPr>
        </p:nvSpPr>
        <p:spPr>
          <a:noFill/>
        </p:spPr>
        <p:txBody>
          <a:bodyPr/>
          <a:lstStyle/>
          <a:p>
            <a:fld id="{A451DE10-D8EF-45C6-B77E-B2AD4EECF354}" type="slidenum">
              <a:rPr lang="en-GB" smtClean="0"/>
              <a:pPr/>
              <a:t>65</a:t>
            </a:fld>
            <a:endParaRPr lang="en-GB" smtClean="0"/>
          </a:p>
        </p:txBody>
      </p:sp>
      <p:sp>
        <p:nvSpPr>
          <p:cNvPr id="4915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944562"/>
          </a:xfrm>
          <a:solidFill>
            <a:srgbClr val="0066FF"/>
          </a:solidFill>
        </p:spPr>
        <p:txBody>
          <a:bodyPr/>
          <a:lstStyle/>
          <a:p>
            <a:pPr eaLnBrk="1" hangingPunct="1"/>
            <a:r>
              <a:rPr lang="en-US" b="1" dirty="0" smtClean="0"/>
              <a:t>Male Genitalia</a:t>
            </a:r>
          </a:p>
        </p:txBody>
      </p:sp>
      <p:sp>
        <p:nvSpPr>
          <p:cNvPr id="50179" name="Rectangle 3"/>
          <p:cNvSpPr>
            <a:spLocks noGrp="1" noChangeArrowheads="1"/>
          </p:cNvSpPr>
          <p:nvPr>
            <p:ph type="body" idx="1"/>
          </p:nvPr>
        </p:nvSpPr>
        <p:spPr/>
        <p:txBody>
          <a:bodyPr/>
          <a:lstStyle/>
          <a:p>
            <a:pPr eaLnBrk="1" hangingPunct="1">
              <a:lnSpc>
                <a:spcPct val="90000"/>
              </a:lnSpc>
            </a:pPr>
            <a:endParaRPr lang="en-US" sz="2400" b="1" dirty="0" smtClean="0"/>
          </a:p>
          <a:p>
            <a:pPr eaLnBrk="1" hangingPunct="1">
              <a:lnSpc>
                <a:spcPct val="90000"/>
              </a:lnSpc>
              <a:buFontTx/>
              <a:buBlip>
                <a:blip r:embed="rId2"/>
              </a:buBlip>
            </a:pPr>
            <a:r>
              <a:rPr lang="en-US" sz="2400" b="1" dirty="0" smtClean="0"/>
              <a:t>Expected findings:</a:t>
            </a:r>
            <a:endParaRPr lang="en-US" sz="2400" dirty="0" smtClean="0"/>
          </a:p>
          <a:p>
            <a:pPr eaLnBrk="1" hangingPunct="1">
              <a:lnSpc>
                <a:spcPct val="90000"/>
              </a:lnSpc>
              <a:buFontTx/>
              <a:buBlip>
                <a:blip r:embed="rId2"/>
              </a:buBlip>
            </a:pPr>
            <a:r>
              <a:rPr lang="en-US" sz="2400" dirty="0" smtClean="0"/>
              <a:t>Urinary </a:t>
            </a:r>
            <a:r>
              <a:rPr lang="en-US" sz="2400" dirty="0" err="1" smtClean="0"/>
              <a:t>meatus</a:t>
            </a:r>
            <a:r>
              <a:rPr lang="en-US" sz="2400" dirty="0" smtClean="0"/>
              <a:t> at tip of </a:t>
            </a:r>
            <a:r>
              <a:rPr lang="en-US" sz="2400" dirty="0" err="1" smtClean="0"/>
              <a:t>glans</a:t>
            </a:r>
            <a:r>
              <a:rPr lang="en-US" sz="2400" dirty="0" smtClean="0"/>
              <a:t> penis</a:t>
            </a:r>
          </a:p>
          <a:p>
            <a:pPr eaLnBrk="1" hangingPunct="1">
              <a:lnSpc>
                <a:spcPct val="90000"/>
              </a:lnSpc>
              <a:buFontTx/>
              <a:buBlip>
                <a:blip r:embed="rId2"/>
              </a:buBlip>
            </a:pPr>
            <a:r>
              <a:rPr lang="en-US" sz="2400" dirty="0" smtClean="0"/>
              <a:t>Palpable testes in scrotum</a:t>
            </a:r>
          </a:p>
          <a:p>
            <a:pPr eaLnBrk="1" hangingPunct="1">
              <a:lnSpc>
                <a:spcPct val="90000"/>
              </a:lnSpc>
              <a:buFontTx/>
              <a:buBlip>
                <a:blip r:embed="rId2"/>
              </a:buBlip>
            </a:pPr>
            <a:r>
              <a:rPr lang="en-US" sz="2400" dirty="0" smtClean="0"/>
              <a:t>Large, edematous, pendulous scrotum, with </a:t>
            </a:r>
            <a:r>
              <a:rPr lang="en-US" sz="2400" dirty="0" err="1" smtClean="0"/>
              <a:t>rugae</a:t>
            </a:r>
            <a:endParaRPr lang="en-US" sz="2400" dirty="0" smtClean="0"/>
          </a:p>
          <a:p>
            <a:pPr eaLnBrk="1" hangingPunct="1">
              <a:lnSpc>
                <a:spcPct val="90000"/>
              </a:lnSpc>
              <a:buFontTx/>
              <a:buBlip>
                <a:blip r:embed="rId2"/>
              </a:buBlip>
            </a:pPr>
            <a:r>
              <a:rPr lang="en-US" sz="2400" dirty="0" smtClean="0"/>
              <a:t>Stream adequate on voiding</a:t>
            </a:r>
          </a:p>
          <a:p>
            <a:pPr eaLnBrk="1" hangingPunct="1">
              <a:lnSpc>
                <a:spcPct val="90000"/>
              </a:lnSpc>
              <a:buFontTx/>
              <a:buBlip>
                <a:blip r:embed="rId2"/>
              </a:buBlip>
            </a:pPr>
            <a:r>
              <a:rPr lang="en-US" sz="2400" b="1" dirty="0" smtClean="0"/>
              <a:t>Common variations:</a:t>
            </a:r>
            <a:endParaRPr lang="en-US" sz="2400" dirty="0" smtClean="0"/>
          </a:p>
          <a:p>
            <a:pPr eaLnBrk="1" hangingPunct="1">
              <a:lnSpc>
                <a:spcPct val="90000"/>
              </a:lnSpc>
              <a:buFontTx/>
              <a:buBlip>
                <a:blip r:embed="rId2"/>
              </a:buBlip>
            </a:pPr>
            <a:r>
              <a:rPr lang="en-US" sz="2400" dirty="0" smtClean="0"/>
              <a:t>Prepuce covering urinary </a:t>
            </a:r>
            <a:r>
              <a:rPr lang="en-US" sz="2400" dirty="0" err="1" smtClean="0"/>
              <a:t>meatus</a:t>
            </a:r>
            <a:r>
              <a:rPr lang="en-US" sz="2400" dirty="0" smtClean="0"/>
              <a:t> </a:t>
            </a:r>
          </a:p>
          <a:p>
            <a:pPr eaLnBrk="1" hangingPunct="1">
              <a:lnSpc>
                <a:spcPct val="90000"/>
              </a:lnSpc>
              <a:buFontTx/>
              <a:buBlip>
                <a:blip r:embed="rId2"/>
              </a:buBlip>
            </a:pPr>
            <a:r>
              <a:rPr lang="en-US" sz="2400" dirty="0" smtClean="0"/>
              <a:t>Erections</a:t>
            </a:r>
          </a:p>
          <a:p>
            <a:pPr eaLnBrk="1" hangingPunct="1">
              <a:lnSpc>
                <a:spcPct val="90000"/>
              </a:lnSpc>
              <a:buFontTx/>
              <a:buBlip>
                <a:blip r:embed="rId2"/>
              </a:buBlip>
            </a:pPr>
            <a:r>
              <a:rPr lang="en-US" sz="2400" dirty="0" smtClean="0"/>
              <a:t>Increased pigmentation</a:t>
            </a:r>
          </a:p>
          <a:p>
            <a:pPr eaLnBrk="1" hangingPunct="1">
              <a:lnSpc>
                <a:spcPct val="90000"/>
              </a:lnSpc>
              <a:buFontTx/>
              <a:buBlip>
                <a:blip r:embed="rId2"/>
              </a:buBlip>
            </a:pPr>
            <a:r>
              <a:rPr lang="en-US" sz="2400" dirty="0" smtClean="0"/>
              <a:t>Edema and </a:t>
            </a:r>
            <a:r>
              <a:rPr lang="en-US" sz="2400" dirty="0" err="1" smtClean="0"/>
              <a:t>ecchymosis</a:t>
            </a:r>
            <a:r>
              <a:rPr lang="en-US" sz="2400" dirty="0" smtClean="0"/>
              <a:t> after breech delivery</a:t>
            </a:r>
          </a:p>
          <a:p>
            <a:pPr eaLnBrk="1" hangingPunct="1">
              <a:lnSpc>
                <a:spcPct val="90000"/>
              </a:lnSpc>
              <a:buFontTx/>
              <a:buBlip>
                <a:blip r:embed="rId2"/>
              </a:buBlip>
            </a:pPr>
            <a:endParaRPr lang="en-US" sz="2400" dirty="0" smtClean="0"/>
          </a:p>
        </p:txBody>
      </p:sp>
      <p:sp>
        <p:nvSpPr>
          <p:cNvPr id="50180" name="Slide Number Placeholder 3"/>
          <p:cNvSpPr>
            <a:spLocks noGrp="1"/>
          </p:cNvSpPr>
          <p:nvPr>
            <p:ph type="sldNum" sz="quarter" idx="12"/>
          </p:nvPr>
        </p:nvSpPr>
        <p:spPr>
          <a:noFill/>
        </p:spPr>
        <p:txBody>
          <a:bodyPr/>
          <a:lstStyle/>
          <a:p>
            <a:fld id="{3E23381F-33B2-4953-A70E-EE4ADF8B940F}" type="slidenum">
              <a:rPr lang="en-GB" smtClean="0"/>
              <a:pPr/>
              <a:t>66</a:t>
            </a:fld>
            <a:endParaRPr lang="en-GB" smtClean="0"/>
          </a:p>
        </p:txBody>
      </p:sp>
      <p:sp>
        <p:nvSpPr>
          <p:cNvPr id="5018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p:txBody>
          <a:bodyPr/>
          <a:lstStyle/>
          <a:p>
            <a:pPr eaLnBrk="1" hangingPunct="1">
              <a:buFontTx/>
              <a:buBlip>
                <a:blip r:embed="rId2"/>
              </a:buBlip>
            </a:pPr>
            <a:r>
              <a:rPr lang="en-US" dirty="0" err="1" smtClean="0"/>
              <a:t>Smegma</a:t>
            </a:r>
            <a:r>
              <a:rPr lang="en-US" dirty="0" smtClean="0"/>
              <a:t>: a white cheesy substance is commonly around the </a:t>
            </a:r>
            <a:r>
              <a:rPr lang="en-US" dirty="0" err="1" smtClean="0"/>
              <a:t>glans</a:t>
            </a:r>
            <a:r>
              <a:rPr lang="en-US" dirty="0" smtClean="0"/>
              <a:t> penis.</a:t>
            </a:r>
          </a:p>
          <a:p>
            <a:pPr eaLnBrk="1" hangingPunct="1">
              <a:buFontTx/>
              <a:buBlip>
                <a:blip r:embed="rId2"/>
              </a:buBlip>
            </a:pPr>
            <a:r>
              <a:rPr lang="en-US" dirty="0" smtClean="0"/>
              <a:t>Epithelial pearls: small, white firm lesion may be seen at the tip of prepuce</a:t>
            </a:r>
          </a:p>
        </p:txBody>
      </p:sp>
      <p:sp>
        <p:nvSpPr>
          <p:cNvPr id="51204" name="Slide Number Placeholder 3"/>
          <p:cNvSpPr>
            <a:spLocks noGrp="1"/>
          </p:cNvSpPr>
          <p:nvPr>
            <p:ph type="sldNum" sz="quarter" idx="12"/>
          </p:nvPr>
        </p:nvSpPr>
        <p:spPr>
          <a:noFill/>
        </p:spPr>
        <p:txBody>
          <a:bodyPr/>
          <a:lstStyle/>
          <a:p>
            <a:fld id="{8B4B0AFF-91B0-4DAB-ACE2-D99876099601}" type="slidenum">
              <a:rPr lang="en-GB" smtClean="0"/>
              <a:pPr/>
              <a:t>67</a:t>
            </a:fld>
            <a:endParaRPr lang="en-GB" smtClean="0"/>
          </a:p>
        </p:txBody>
      </p:sp>
      <p:sp>
        <p:nvSpPr>
          <p:cNvPr id="51205" name="Date Placeholder 4"/>
          <p:cNvSpPr>
            <a:spLocks noGrp="1"/>
          </p:cNvSpPr>
          <p:nvPr>
            <p:ph type="dt" sz="quarter" idx="10"/>
          </p:nvPr>
        </p:nvSpPr>
        <p:spPr>
          <a:noFill/>
        </p:spPr>
        <p:txBody>
          <a:bodyPr/>
          <a:lstStyle/>
          <a:p>
            <a:r>
              <a:rPr lang="en-US" smtClean="0"/>
              <a:t>Mr. Ahmad Ata</a:t>
            </a:r>
            <a:endParaRPr lang="en-GB" smtClean="0"/>
          </a:p>
        </p:txBody>
      </p:sp>
      <p:sp>
        <p:nvSpPr>
          <p:cNvPr id="6" name="Rectangle 2"/>
          <p:cNvSpPr>
            <a:spLocks noGrp="1" noChangeArrowheads="1"/>
          </p:cNvSpPr>
          <p:nvPr>
            <p:ph type="title"/>
          </p:nvPr>
        </p:nvSpPr>
        <p:spPr>
          <a:xfrm>
            <a:off x="457200" y="274638"/>
            <a:ext cx="8229600" cy="944562"/>
          </a:xfrm>
          <a:solidFill>
            <a:srgbClr val="0066FF"/>
          </a:solidFill>
        </p:spPr>
        <p:txBody>
          <a:bodyPr/>
          <a:lstStyle/>
          <a:p>
            <a:pPr eaLnBrk="1" hangingPunct="1"/>
            <a:r>
              <a:rPr lang="en-US" b="1" dirty="0" smtClean="0"/>
              <a:t>Male Genitalia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type="body" idx="1"/>
          </p:nvPr>
        </p:nvSpPr>
        <p:spPr/>
        <p:txBody>
          <a:bodyPr>
            <a:normAutofit lnSpcReduction="10000"/>
          </a:bodyPr>
          <a:lstStyle/>
          <a:p>
            <a:pPr eaLnBrk="1" hangingPunct="1">
              <a:buFontTx/>
              <a:buBlip>
                <a:blip r:embed="rId2"/>
              </a:buBlip>
            </a:pPr>
            <a:r>
              <a:rPr lang="en-US" b="1" dirty="0" smtClean="0"/>
              <a:t>Signs of potential distress or deviations from expected findings:</a:t>
            </a:r>
            <a:endParaRPr lang="en-US" dirty="0" smtClean="0"/>
          </a:p>
          <a:p>
            <a:pPr eaLnBrk="1" hangingPunct="1">
              <a:buFontTx/>
              <a:buBlip>
                <a:blip r:embed="rId2"/>
              </a:buBlip>
            </a:pPr>
            <a:r>
              <a:rPr lang="en-US" dirty="0" smtClean="0"/>
              <a:t>Non palpable testes</a:t>
            </a:r>
          </a:p>
          <a:p>
            <a:pPr eaLnBrk="1" hangingPunct="1">
              <a:buFontTx/>
              <a:buBlip>
                <a:blip r:embed="rId2"/>
              </a:buBlip>
            </a:pPr>
            <a:r>
              <a:rPr lang="en-US" dirty="0" err="1" smtClean="0"/>
              <a:t>Hypospadius</a:t>
            </a:r>
            <a:endParaRPr lang="en-US" dirty="0" smtClean="0"/>
          </a:p>
          <a:p>
            <a:pPr eaLnBrk="1" hangingPunct="1">
              <a:buFontTx/>
              <a:buBlip>
                <a:blip r:embed="rId2"/>
              </a:buBlip>
            </a:pPr>
            <a:r>
              <a:rPr lang="en-US" dirty="0" err="1" smtClean="0"/>
              <a:t>Epispadius</a:t>
            </a:r>
            <a:endParaRPr lang="en-US" dirty="0" smtClean="0"/>
          </a:p>
          <a:p>
            <a:pPr eaLnBrk="1" hangingPunct="1">
              <a:buFontTx/>
              <a:buBlip>
                <a:blip r:embed="rId2"/>
              </a:buBlip>
            </a:pPr>
            <a:r>
              <a:rPr lang="en-US" dirty="0" smtClean="0"/>
              <a:t>Scrotum smooth</a:t>
            </a:r>
          </a:p>
          <a:p>
            <a:pPr eaLnBrk="1" hangingPunct="1">
              <a:buFontTx/>
              <a:buBlip>
                <a:blip r:embed="rId2"/>
              </a:buBlip>
            </a:pPr>
            <a:r>
              <a:rPr lang="en-US" dirty="0" smtClean="0"/>
              <a:t>Ambiguous genitalia</a:t>
            </a:r>
          </a:p>
          <a:p>
            <a:pPr eaLnBrk="1" hangingPunct="1">
              <a:buFontTx/>
              <a:buBlip>
                <a:blip r:embed="rId2"/>
              </a:buBlip>
            </a:pPr>
            <a:r>
              <a:rPr lang="en-US" dirty="0" smtClean="0"/>
              <a:t>  inguinal hernia.</a:t>
            </a:r>
          </a:p>
          <a:p>
            <a:pPr eaLnBrk="1" hangingPunct="1"/>
            <a:endParaRPr lang="en-US" dirty="0" smtClean="0"/>
          </a:p>
        </p:txBody>
      </p:sp>
      <p:sp>
        <p:nvSpPr>
          <p:cNvPr id="52228" name="Slide Number Placeholder 3"/>
          <p:cNvSpPr>
            <a:spLocks noGrp="1"/>
          </p:cNvSpPr>
          <p:nvPr>
            <p:ph type="sldNum" sz="quarter" idx="12"/>
          </p:nvPr>
        </p:nvSpPr>
        <p:spPr>
          <a:noFill/>
        </p:spPr>
        <p:txBody>
          <a:bodyPr/>
          <a:lstStyle/>
          <a:p>
            <a:fld id="{2B73E9C3-007D-4467-96A1-76BC0200C880}" type="slidenum">
              <a:rPr lang="en-GB" smtClean="0"/>
              <a:pPr/>
              <a:t>68</a:t>
            </a:fld>
            <a:endParaRPr lang="en-GB" smtClean="0"/>
          </a:p>
        </p:txBody>
      </p:sp>
      <p:sp>
        <p:nvSpPr>
          <p:cNvPr id="52229"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92162"/>
          </a:xfrm>
          <a:solidFill>
            <a:srgbClr val="F9D5A5"/>
          </a:solidFill>
        </p:spPr>
        <p:txBody>
          <a:bodyPr/>
          <a:lstStyle/>
          <a:p>
            <a:pPr eaLnBrk="1" hangingPunct="1"/>
            <a:r>
              <a:rPr lang="en-US" b="1" smtClean="0"/>
              <a:t>Female Genitalia</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en-US" sz="2400" b="1" smtClean="0"/>
              <a:t>Expected findings:</a:t>
            </a:r>
            <a:endParaRPr lang="en-US" sz="2400" smtClean="0"/>
          </a:p>
          <a:p>
            <a:pPr eaLnBrk="1" hangingPunct="1">
              <a:lnSpc>
                <a:spcPct val="90000"/>
              </a:lnSpc>
              <a:buFontTx/>
              <a:buBlip>
                <a:blip r:embed="rId2"/>
              </a:buBlip>
            </a:pPr>
            <a:r>
              <a:rPr lang="en-US" sz="2400" smtClean="0"/>
              <a:t>Edematous labia and clitoris</a:t>
            </a:r>
          </a:p>
          <a:p>
            <a:pPr eaLnBrk="1" hangingPunct="1">
              <a:lnSpc>
                <a:spcPct val="90000"/>
              </a:lnSpc>
              <a:buFontTx/>
              <a:buBlip>
                <a:blip r:embed="rId2"/>
              </a:buBlip>
            </a:pPr>
            <a:r>
              <a:rPr lang="en-US" sz="2400" smtClean="0"/>
              <a:t>Labia majora are larger and surrounding labia minora</a:t>
            </a:r>
          </a:p>
          <a:p>
            <a:pPr eaLnBrk="1" hangingPunct="1">
              <a:lnSpc>
                <a:spcPct val="90000"/>
              </a:lnSpc>
              <a:buFontTx/>
              <a:buBlip>
                <a:blip r:embed="rId2"/>
              </a:buBlip>
            </a:pPr>
            <a:r>
              <a:rPr lang="en-US" sz="2400" smtClean="0"/>
              <a:t>Vernix between labia</a:t>
            </a:r>
          </a:p>
          <a:p>
            <a:pPr eaLnBrk="1" hangingPunct="1">
              <a:lnSpc>
                <a:spcPct val="90000"/>
              </a:lnSpc>
              <a:buFontTx/>
              <a:buNone/>
            </a:pPr>
            <a:r>
              <a:rPr lang="en-US" sz="2400" b="1" smtClean="0"/>
              <a:t>Common variations:</a:t>
            </a:r>
            <a:endParaRPr lang="en-US" sz="2400" smtClean="0"/>
          </a:p>
          <a:p>
            <a:pPr eaLnBrk="1" hangingPunct="1">
              <a:lnSpc>
                <a:spcPct val="90000"/>
              </a:lnSpc>
              <a:buFontTx/>
              <a:buBlip>
                <a:blip r:embed="rId2"/>
              </a:buBlip>
            </a:pPr>
            <a:r>
              <a:rPr lang="en-US" sz="2400" smtClean="0"/>
              <a:t>Hymenal tag</a:t>
            </a:r>
          </a:p>
          <a:p>
            <a:pPr eaLnBrk="1" hangingPunct="1">
              <a:lnSpc>
                <a:spcPct val="90000"/>
              </a:lnSpc>
              <a:buFontTx/>
              <a:buBlip>
                <a:blip r:embed="rId2"/>
              </a:buBlip>
            </a:pPr>
            <a:r>
              <a:rPr lang="en-US" sz="2400" smtClean="0"/>
              <a:t>Pseudomenstruation</a:t>
            </a:r>
          </a:p>
          <a:p>
            <a:pPr eaLnBrk="1" hangingPunct="1">
              <a:lnSpc>
                <a:spcPct val="90000"/>
              </a:lnSpc>
              <a:buFontTx/>
              <a:buBlip>
                <a:blip r:embed="rId2"/>
              </a:buBlip>
            </a:pPr>
            <a:r>
              <a:rPr lang="en-US" sz="2400" smtClean="0"/>
              <a:t>Increased pigmentation</a:t>
            </a:r>
          </a:p>
          <a:p>
            <a:pPr eaLnBrk="1" hangingPunct="1">
              <a:lnSpc>
                <a:spcPct val="90000"/>
              </a:lnSpc>
              <a:buFontTx/>
              <a:buBlip>
                <a:blip r:embed="rId2"/>
              </a:buBlip>
            </a:pPr>
            <a:r>
              <a:rPr lang="en-US" sz="2400" smtClean="0"/>
              <a:t>Ecchymosis and edema after breech birth.</a:t>
            </a:r>
          </a:p>
          <a:p>
            <a:pPr eaLnBrk="1" hangingPunct="1">
              <a:lnSpc>
                <a:spcPct val="90000"/>
              </a:lnSpc>
            </a:pPr>
            <a:endParaRPr lang="en-US" sz="2400" smtClean="0"/>
          </a:p>
        </p:txBody>
      </p:sp>
      <p:sp>
        <p:nvSpPr>
          <p:cNvPr id="53252" name="Slide Number Placeholder 3"/>
          <p:cNvSpPr>
            <a:spLocks noGrp="1"/>
          </p:cNvSpPr>
          <p:nvPr>
            <p:ph type="sldNum" sz="quarter" idx="12"/>
          </p:nvPr>
        </p:nvSpPr>
        <p:spPr>
          <a:noFill/>
        </p:spPr>
        <p:txBody>
          <a:bodyPr/>
          <a:lstStyle/>
          <a:p>
            <a:fld id="{7D7FC4C7-41B4-44CD-BB73-B227F343CA2A}" type="slidenum">
              <a:rPr lang="en-GB" smtClean="0"/>
              <a:pPr/>
              <a:t>69</a:t>
            </a:fld>
            <a:endParaRPr lang="en-GB" smtClean="0"/>
          </a:p>
        </p:txBody>
      </p:sp>
      <p:sp>
        <p:nvSpPr>
          <p:cNvPr id="5325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1D30DBD6-23DE-47E9-A2DA-A54DC65FEDFF}" type="slidenum">
              <a:rPr lang="ar-SA" smtClean="0"/>
              <a:pPr/>
              <a:t>7</a:t>
            </a:fld>
            <a:endParaRPr lang="en-GB" smtClean="0"/>
          </a:p>
        </p:txBody>
      </p:sp>
      <p:sp>
        <p:nvSpPr>
          <p:cNvPr id="87043" name="Rectangle 2"/>
          <p:cNvSpPr>
            <a:spLocks noGrp="1" noChangeArrowheads="1"/>
          </p:cNvSpPr>
          <p:nvPr>
            <p:ph type="title"/>
          </p:nvPr>
        </p:nvSpPr>
        <p:spPr>
          <a:xfrm>
            <a:off x="0" y="2590800"/>
            <a:ext cx="9144000" cy="1143000"/>
          </a:xfrm>
          <a:solidFill>
            <a:schemeClr val="accent2"/>
          </a:solidFill>
        </p:spPr>
        <p:txBody>
          <a:bodyPr/>
          <a:lstStyle/>
          <a:p>
            <a:pPr eaLnBrk="1" hangingPunct="1"/>
            <a:r>
              <a:rPr lang="en-GB" b="1" smtClean="0">
                <a:solidFill>
                  <a:schemeClr val="bg1"/>
                </a:solidFill>
              </a:rPr>
              <a:t>Vital Signs </a:t>
            </a:r>
          </a:p>
        </p:txBody>
      </p:sp>
      <p:sp>
        <p:nvSpPr>
          <p:cNvPr id="87044" name="Date Placeholder 3"/>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54275" name="Rectangle 3"/>
          <p:cNvSpPr>
            <a:spLocks noGrp="1" noChangeArrowheads="1"/>
          </p:cNvSpPr>
          <p:nvPr>
            <p:ph type="body" idx="1"/>
          </p:nvPr>
        </p:nvSpPr>
        <p:spPr/>
        <p:txBody>
          <a:bodyPr/>
          <a:lstStyle/>
          <a:p>
            <a:pPr eaLnBrk="1" hangingPunct="1">
              <a:buFontTx/>
              <a:buBlip>
                <a:blip r:embed="rId2"/>
              </a:buBlip>
            </a:pPr>
            <a:r>
              <a:rPr lang="en-US" b="1" smtClean="0"/>
              <a:t>Signs of potential distress or deviations from expected findings:</a:t>
            </a:r>
            <a:endParaRPr lang="en-US" smtClean="0"/>
          </a:p>
          <a:p>
            <a:pPr eaLnBrk="1" hangingPunct="1">
              <a:buFontTx/>
              <a:buBlip>
                <a:blip r:embed="rId2"/>
              </a:buBlip>
            </a:pPr>
            <a:r>
              <a:rPr lang="en-US" smtClean="0"/>
              <a:t>Labia fused </a:t>
            </a:r>
          </a:p>
          <a:p>
            <a:pPr eaLnBrk="1" hangingPunct="1">
              <a:buFontTx/>
              <a:buBlip>
                <a:blip r:embed="rId2"/>
              </a:buBlip>
            </a:pPr>
            <a:r>
              <a:rPr lang="en-US" smtClean="0"/>
              <a:t>Fecal discharge from vaginal opening</a:t>
            </a:r>
          </a:p>
          <a:p>
            <a:pPr eaLnBrk="1" hangingPunct="1">
              <a:buFontTx/>
              <a:buBlip>
                <a:blip r:embed="rId2"/>
              </a:buBlip>
            </a:pPr>
            <a:r>
              <a:rPr lang="en-US" smtClean="0"/>
              <a:t>Ambiguous genitalia</a:t>
            </a:r>
          </a:p>
          <a:p>
            <a:pPr eaLnBrk="1" hangingPunct="1">
              <a:buFontTx/>
              <a:buBlip>
                <a:blip r:embed="rId2"/>
              </a:buBlip>
            </a:pPr>
            <a:r>
              <a:rPr lang="en-US" smtClean="0"/>
              <a:t>Widely separated labia</a:t>
            </a:r>
          </a:p>
          <a:p>
            <a:pPr eaLnBrk="1" hangingPunct="1"/>
            <a:endParaRPr lang="en-US" smtClean="0"/>
          </a:p>
        </p:txBody>
      </p:sp>
      <p:sp>
        <p:nvSpPr>
          <p:cNvPr id="54276" name="Slide Number Placeholder 3"/>
          <p:cNvSpPr>
            <a:spLocks noGrp="1"/>
          </p:cNvSpPr>
          <p:nvPr>
            <p:ph type="sldNum" sz="quarter" idx="12"/>
          </p:nvPr>
        </p:nvSpPr>
        <p:spPr>
          <a:noFill/>
        </p:spPr>
        <p:txBody>
          <a:bodyPr/>
          <a:lstStyle/>
          <a:p>
            <a:fld id="{58DA43A1-0166-4608-9170-EC49F10E63B6}" type="slidenum">
              <a:rPr lang="en-GB" smtClean="0"/>
              <a:pPr/>
              <a:t>70</a:t>
            </a:fld>
            <a:endParaRPr lang="en-GB" smtClean="0"/>
          </a:p>
        </p:txBody>
      </p:sp>
      <p:sp>
        <p:nvSpPr>
          <p:cNvPr id="54277"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792162"/>
          </a:xfrm>
          <a:solidFill>
            <a:srgbClr val="CC6600"/>
          </a:solidFill>
          <a:ln>
            <a:solidFill>
              <a:srgbClr val="CC6600"/>
            </a:solidFill>
          </a:ln>
        </p:spPr>
        <p:txBody>
          <a:bodyPr/>
          <a:lstStyle/>
          <a:p>
            <a:pPr eaLnBrk="1" hangingPunct="1"/>
            <a:r>
              <a:rPr lang="en-US" b="1" dirty="0" smtClean="0">
                <a:solidFill>
                  <a:schemeClr val="bg1"/>
                </a:solidFill>
              </a:rPr>
              <a:t>Back and Rectum</a:t>
            </a:r>
          </a:p>
        </p:txBody>
      </p:sp>
      <p:sp>
        <p:nvSpPr>
          <p:cNvPr id="55299" name="Rectangle 3"/>
          <p:cNvSpPr>
            <a:spLocks noGrp="1" noChangeArrowheads="1"/>
          </p:cNvSpPr>
          <p:nvPr>
            <p:ph type="body" idx="1"/>
          </p:nvPr>
        </p:nvSpPr>
        <p:spPr/>
        <p:txBody>
          <a:bodyPr/>
          <a:lstStyle/>
          <a:p>
            <a:pPr eaLnBrk="1" hangingPunct="1">
              <a:lnSpc>
                <a:spcPct val="80000"/>
              </a:lnSpc>
              <a:buFontTx/>
              <a:buNone/>
            </a:pPr>
            <a:r>
              <a:rPr lang="en-US" sz="2000" b="1" dirty="0" smtClean="0"/>
              <a:t>Expected findings:</a:t>
            </a:r>
            <a:endParaRPr lang="en-US" sz="2000" dirty="0" smtClean="0"/>
          </a:p>
          <a:p>
            <a:pPr eaLnBrk="1" hangingPunct="1">
              <a:lnSpc>
                <a:spcPct val="80000"/>
              </a:lnSpc>
            </a:pPr>
            <a:r>
              <a:rPr lang="en-US" sz="2000" dirty="0" smtClean="0"/>
              <a:t>Intact spine without masses or openings</a:t>
            </a:r>
          </a:p>
          <a:p>
            <a:pPr eaLnBrk="1" hangingPunct="1">
              <a:lnSpc>
                <a:spcPct val="80000"/>
              </a:lnSpc>
            </a:pPr>
            <a:r>
              <a:rPr lang="en-US" sz="2000" dirty="0" smtClean="0"/>
              <a:t>Patent anal opening</a:t>
            </a:r>
          </a:p>
          <a:p>
            <a:pPr eaLnBrk="1" hangingPunct="1">
              <a:lnSpc>
                <a:spcPct val="80000"/>
              </a:lnSpc>
            </a:pPr>
            <a:r>
              <a:rPr lang="en-US" sz="2000" dirty="0" smtClean="0"/>
              <a:t>"Wink reflex" present</a:t>
            </a:r>
          </a:p>
          <a:p>
            <a:pPr eaLnBrk="1" hangingPunct="1">
              <a:lnSpc>
                <a:spcPct val="80000"/>
              </a:lnSpc>
            </a:pPr>
            <a:endParaRPr lang="en-US" sz="2000" b="1" dirty="0" smtClean="0"/>
          </a:p>
          <a:p>
            <a:pPr eaLnBrk="1" hangingPunct="1">
              <a:lnSpc>
                <a:spcPct val="80000"/>
              </a:lnSpc>
              <a:buFontTx/>
              <a:buNone/>
            </a:pPr>
            <a:r>
              <a:rPr lang="en-US" sz="2000" b="1" dirty="0" smtClean="0"/>
              <a:t>Signs of potential distress or deviations from expected findings:</a:t>
            </a:r>
            <a:endParaRPr lang="en-US" sz="2000" dirty="0" smtClean="0"/>
          </a:p>
          <a:p>
            <a:pPr eaLnBrk="1" hangingPunct="1">
              <a:lnSpc>
                <a:spcPct val="80000"/>
              </a:lnSpc>
            </a:pPr>
            <a:r>
              <a:rPr lang="en-US" sz="2000" dirty="0" smtClean="0"/>
              <a:t>Limitation of movement</a:t>
            </a:r>
          </a:p>
          <a:p>
            <a:pPr eaLnBrk="1" hangingPunct="1">
              <a:lnSpc>
                <a:spcPct val="80000"/>
              </a:lnSpc>
            </a:pPr>
            <a:r>
              <a:rPr lang="en-US" sz="2000" dirty="0" err="1" smtClean="0"/>
              <a:t>Spina</a:t>
            </a:r>
            <a:r>
              <a:rPr lang="en-US" sz="2000" dirty="0" smtClean="0"/>
              <a:t> bifida</a:t>
            </a:r>
          </a:p>
          <a:p>
            <a:pPr eaLnBrk="1" hangingPunct="1">
              <a:lnSpc>
                <a:spcPct val="80000"/>
              </a:lnSpc>
            </a:pPr>
            <a:r>
              <a:rPr lang="en-US" sz="2000" dirty="0" smtClean="0"/>
              <a:t>Imperforate anus</a:t>
            </a:r>
          </a:p>
          <a:p>
            <a:pPr eaLnBrk="1" hangingPunct="1">
              <a:lnSpc>
                <a:spcPct val="80000"/>
              </a:lnSpc>
            </a:pPr>
            <a:r>
              <a:rPr lang="en-US" sz="2000" dirty="0" smtClean="0"/>
              <a:t>Anal fissures</a:t>
            </a:r>
          </a:p>
          <a:p>
            <a:pPr eaLnBrk="1" hangingPunct="1">
              <a:lnSpc>
                <a:spcPct val="80000"/>
              </a:lnSpc>
            </a:pPr>
            <a:r>
              <a:rPr lang="en-US" sz="2000" dirty="0" err="1" smtClean="0"/>
              <a:t>Pilonidal</a:t>
            </a:r>
            <a:r>
              <a:rPr lang="en-US" sz="2000" dirty="0" smtClean="0"/>
              <a:t> cyst</a:t>
            </a:r>
          </a:p>
          <a:p>
            <a:pPr eaLnBrk="1" hangingPunct="1">
              <a:lnSpc>
                <a:spcPct val="80000"/>
              </a:lnSpc>
            </a:pPr>
            <a:endParaRPr lang="en-US" sz="2000" dirty="0" smtClean="0"/>
          </a:p>
        </p:txBody>
      </p:sp>
      <p:sp>
        <p:nvSpPr>
          <p:cNvPr id="55300" name="Slide Number Placeholder 3"/>
          <p:cNvSpPr>
            <a:spLocks noGrp="1"/>
          </p:cNvSpPr>
          <p:nvPr>
            <p:ph type="sldNum" sz="quarter" idx="12"/>
          </p:nvPr>
        </p:nvSpPr>
        <p:spPr>
          <a:noFill/>
        </p:spPr>
        <p:txBody>
          <a:bodyPr/>
          <a:lstStyle/>
          <a:p>
            <a:fld id="{5317319C-7062-4BC0-A320-1879033015A8}" type="slidenum">
              <a:rPr lang="en-GB" smtClean="0"/>
              <a:pPr/>
              <a:t>71</a:t>
            </a:fld>
            <a:endParaRPr lang="en-GB" smtClean="0"/>
          </a:p>
        </p:txBody>
      </p:sp>
      <p:sp>
        <p:nvSpPr>
          <p:cNvPr id="5530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EEF5A9"/>
          </a:solidFill>
        </p:spPr>
        <p:txBody>
          <a:bodyPr/>
          <a:lstStyle/>
          <a:p>
            <a:pPr eaLnBrk="1" hangingPunct="1"/>
            <a:r>
              <a:rPr lang="en-US" b="1" dirty="0" smtClean="0"/>
              <a:t>Extremities</a:t>
            </a:r>
          </a:p>
        </p:txBody>
      </p:sp>
      <p:sp>
        <p:nvSpPr>
          <p:cNvPr id="56323" name="Rectangle 3"/>
          <p:cNvSpPr>
            <a:spLocks noGrp="1" noChangeArrowheads="1"/>
          </p:cNvSpPr>
          <p:nvPr>
            <p:ph type="body" idx="1"/>
          </p:nvPr>
        </p:nvSpPr>
        <p:spPr/>
        <p:txBody>
          <a:bodyPr/>
          <a:lstStyle/>
          <a:p>
            <a:pPr eaLnBrk="1" hangingPunct="1">
              <a:buFontTx/>
              <a:buNone/>
            </a:pPr>
            <a:r>
              <a:rPr lang="en-US" b="1" dirty="0" smtClean="0"/>
              <a:t>Expected findings:</a:t>
            </a:r>
            <a:endParaRPr lang="en-US" dirty="0" smtClean="0"/>
          </a:p>
          <a:p>
            <a:pPr eaLnBrk="1" hangingPunct="1">
              <a:buFontTx/>
              <a:buBlip>
                <a:blip r:embed="rId2"/>
              </a:buBlip>
            </a:pPr>
            <a:r>
              <a:rPr lang="en-US" dirty="0" smtClean="0"/>
              <a:t>Maintains posture of flexion</a:t>
            </a:r>
          </a:p>
          <a:p>
            <a:pPr eaLnBrk="1" hangingPunct="1">
              <a:buFontTx/>
              <a:buBlip>
                <a:blip r:embed="rId2"/>
              </a:buBlip>
            </a:pPr>
            <a:r>
              <a:rPr lang="en-US" dirty="0" smtClean="0"/>
              <a:t>Equal and bilateral movement and tone</a:t>
            </a:r>
          </a:p>
          <a:p>
            <a:pPr eaLnBrk="1" hangingPunct="1">
              <a:buFontTx/>
              <a:buBlip>
                <a:blip r:embed="rId2"/>
              </a:buBlip>
            </a:pPr>
            <a:r>
              <a:rPr lang="en-US" dirty="0" smtClean="0"/>
              <a:t>Full range of motion all joints</a:t>
            </a:r>
          </a:p>
          <a:p>
            <a:pPr eaLnBrk="1" hangingPunct="1">
              <a:buFontTx/>
              <a:buBlip>
                <a:blip r:embed="rId2"/>
              </a:buBlip>
            </a:pPr>
            <a:r>
              <a:rPr lang="en-US" dirty="0" smtClean="0"/>
              <a:t>Ten fingers and ten toes</a:t>
            </a:r>
          </a:p>
          <a:p>
            <a:pPr eaLnBrk="1" hangingPunct="1">
              <a:buFontTx/>
              <a:buBlip>
                <a:blip r:embed="rId2"/>
              </a:buBlip>
            </a:pPr>
            <a:r>
              <a:rPr lang="en-US" dirty="0" smtClean="0"/>
              <a:t>Grasp reflex present</a:t>
            </a:r>
          </a:p>
          <a:p>
            <a:pPr eaLnBrk="1" hangingPunct="1">
              <a:buFontTx/>
              <a:buBlip>
                <a:blip r:embed="rId2"/>
              </a:buBlip>
            </a:pPr>
            <a:r>
              <a:rPr lang="en-US" dirty="0" smtClean="0"/>
              <a:t>Legs appear bowed</a:t>
            </a:r>
          </a:p>
          <a:p>
            <a:pPr eaLnBrk="1" hangingPunct="1"/>
            <a:endParaRPr lang="en-US" dirty="0" smtClean="0"/>
          </a:p>
        </p:txBody>
      </p:sp>
      <p:sp>
        <p:nvSpPr>
          <p:cNvPr id="56324" name="Slide Number Placeholder 3"/>
          <p:cNvSpPr>
            <a:spLocks noGrp="1"/>
          </p:cNvSpPr>
          <p:nvPr>
            <p:ph type="sldNum" sz="quarter" idx="12"/>
          </p:nvPr>
        </p:nvSpPr>
        <p:spPr>
          <a:noFill/>
        </p:spPr>
        <p:txBody>
          <a:bodyPr/>
          <a:lstStyle/>
          <a:p>
            <a:fld id="{3E87D604-03BA-4C4F-BD26-B5EE2451F6AC}" type="slidenum">
              <a:rPr lang="en-GB" smtClean="0"/>
              <a:pPr/>
              <a:t>72</a:t>
            </a:fld>
            <a:endParaRPr lang="en-GB" smtClean="0"/>
          </a:p>
        </p:txBody>
      </p:sp>
      <p:sp>
        <p:nvSpPr>
          <p:cNvPr id="5632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57347" name="Rectangle 3"/>
          <p:cNvSpPr>
            <a:spLocks noGrp="1" noChangeArrowheads="1"/>
          </p:cNvSpPr>
          <p:nvPr>
            <p:ph type="body" idx="1"/>
          </p:nvPr>
        </p:nvSpPr>
        <p:spPr>
          <a:xfrm>
            <a:off x="457200" y="1600200"/>
            <a:ext cx="3886200" cy="4525963"/>
          </a:xfrm>
        </p:spPr>
        <p:txBody>
          <a:bodyPr/>
          <a:lstStyle/>
          <a:p>
            <a:pPr eaLnBrk="1" hangingPunct="1">
              <a:buFont typeface="Wingdings" pitchFamily="2" charset="2"/>
              <a:buChar char=""/>
            </a:pPr>
            <a:r>
              <a:rPr lang="en-US" b="1" dirty="0" smtClean="0"/>
              <a:t>Feet appear flat</a:t>
            </a:r>
            <a:endParaRPr lang="en-US" dirty="0" smtClean="0"/>
          </a:p>
          <a:p>
            <a:pPr eaLnBrk="1" hangingPunct="1">
              <a:buFont typeface="Wingdings" pitchFamily="2" charset="2"/>
              <a:buChar char=""/>
            </a:pPr>
            <a:endParaRPr lang="en-US" b="1" dirty="0" smtClean="0"/>
          </a:p>
          <a:p>
            <a:pPr eaLnBrk="1" hangingPunct="1">
              <a:buFont typeface="Wingdings" pitchFamily="2" charset="2"/>
              <a:buChar char=""/>
            </a:pPr>
            <a:r>
              <a:rPr lang="en-US" b="1" dirty="0" err="1" smtClean="0"/>
              <a:t>Palmar</a:t>
            </a:r>
            <a:r>
              <a:rPr lang="en-US" b="1" dirty="0" smtClean="0"/>
              <a:t> creases present</a:t>
            </a:r>
            <a:endParaRPr lang="en-US" dirty="0" smtClean="0"/>
          </a:p>
          <a:p>
            <a:pPr eaLnBrk="1" hangingPunct="1">
              <a:buFont typeface="Wingdings" pitchFamily="2" charset="2"/>
              <a:buChar char=""/>
            </a:pPr>
            <a:endParaRPr lang="en-US" b="1" dirty="0" smtClean="0"/>
          </a:p>
          <a:p>
            <a:pPr eaLnBrk="1" hangingPunct="1">
              <a:buFont typeface="Wingdings" pitchFamily="2" charset="2"/>
              <a:buChar char=""/>
            </a:pPr>
            <a:r>
              <a:rPr lang="en-US" b="1" dirty="0" smtClean="0"/>
              <a:t>Sole creases present</a:t>
            </a:r>
            <a:endParaRPr lang="en-US" dirty="0" smtClean="0"/>
          </a:p>
          <a:p>
            <a:pPr eaLnBrk="1" hangingPunct="1"/>
            <a:endParaRPr lang="en-US" dirty="0" smtClean="0"/>
          </a:p>
        </p:txBody>
      </p:sp>
      <p:pic>
        <p:nvPicPr>
          <p:cNvPr id="57348" name="Picture 4" descr="flat foot"/>
          <p:cNvPicPr>
            <a:picLocks noChangeAspect="1" noChangeArrowheads="1"/>
          </p:cNvPicPr>
          <p:nvPr/>
        </p:nvPicPr>
        <p:blipFill>
          <a:blip r:embed="rId2" cstate="print"/>
          <a:srcRect/>
          <a:stretch>
            <a:fillRect/>
          </a:stretch>
        </p:blipFill>
        <p:spPr bwMode="auto">
          <a:xfrm>
            <a:off x="6248400" y="1143000"/>
            <a:ext cx="2314575" cy="1476375"/>
          </a:xfrm>
          <a:prstGeom prst="rect">
            <a:avLst/>
          </a:prstGeom>
          <a:noFill/>
          <a:ln w="9525">
            <a:noFill/>
            <a:miter lim="800000"/>
            <a:headEnd/>
            <a:tailEnd/>
          </a:ln>
        </p:spPr>
      </p:pic>
      <p:pic>
        <p:nvPicPr>
          <p:cNvPr id="57349" name="Picture 5" descr="palmar creases"/>
          <p:cNvPicPr>
            <a:picLocks noChangeAspect="1" noChangeArrowheads="1"/>
          </p:cNvPicPr>
          <p:nvPr/>
        </p:nvPicPr>
        <p:blipFill>
          <a:blip r:embed="rId3" cstate="print"/>
          <a:srcRect/>
          <a:stretch>
            <a:fillRect/>
          </a:stretch>
        </p:blipFill>
        <p:spPr bwMode="auto">
          <a:xfrm>
            <a:off x="6172200" y="2895600"/>
            <a:ext cx="2743200" cy="1876425"/>
          </a:xfrm>
          <a:prstGeom prst="rect">
            <a:avLst/>
          </a:prstGeom>
          <a:noFill/>
          <a:ln w="9525">
            <a:noFill/>
            <a:miter lim="800000"/>
            <a:headEnd/>
            <a:tailEnd/>
          </a:ln>
        </p:spPr>
      </p:pic>
      <p:pic>
        <p:nvPicPr>
          <p:cNvPr id="57350" name="Picture 6" descr="sole creases"/>
          <p:cNvPicPr>
            <a:picLocks noChangeAspect="1" noChangeArrowheads="1"/>
          </p:cNvPicPr>
          <p:nvPr/>
        </p:nvPicPr>
        <p:blipFill>
          <a:blip r:embed="rId4" cstate="print"/>
          <a:srcRect/>
          <a:stretch>
            <a:fillRect/>
          </a:stretch>
        </p:blipFill>
        <p:spPr bwMode="auto">
          <a:xfrm>
            <a:off x="6172200" y="4800600"/>
            <a:ext cx="2686050" cy="2057400"/>
          </a:xfrm>
          <a:prstGeom prst="rect">
            <a:avLst/>
          </a:prstGeom>
          <a:noFill/>
          <a:ln w="9525">
            <a:noFill/>
            <a:miter lim="800000"/>
            <a:headEnd/>
            <a:tailEnd/>
          </a:ln>
        </p:spPr>
      </p:pic>
      <p:sp>
        <p:nvSpPr>
          <p:cNvPr id="57351" name="Line 7"/>
          <p:cNvSpPr>
            <a:spLocks noChangeShapeType="1"/>
          </p:cNvSpPr>
          <p:nvPr/>
        </p:nvSpPr>
        <p:spPr bwMode="auto">
          <a:xfrm>
            <a:off x="3962400" y="1981200"/>
            <a:ext cx="2133600" cy="0"/>
          </a:xfrm>
          <a:prstGeom prst="line">
            <a:avLst/>
          </a:prstGeom>
          <a:noFill/>
          <a:ln w="57150">
            <a:solidFill>
              <a:schemeClr val="tx1"/>
            </a:solidFill>
            <a:round/>
            <a:headEnd/>
            <a:tailEnd type="triangle" w="lg" len="lg"/>
          </a:ln>
        </p:spPr>
        <p:txBody>
          <a:bodyPr/>
          <a:lstStyle/>
          <a:p>
            <a:endParaRPr lang="en-US"/>
          </a:p>
        </p:txBody>
      </p:sp>
      <p:sp>
        <p:nvSpPr>
          <p:cNvPr id="57352" name="Line 8"/>
          <p:cNvSpPr>
            <a:spLocks noChangeShapeType="1"/>
          </p:cNvSpPr>
          <p:nvPr/>
        </p:nvSpPr>
        <p:spPr bwMode="auto">
          <a:xfrm>
            <a:off x="2514600" y="3505200"/>
            <a:ext cx="3505200" cy="0"/>
          </a:xfrm>
          <a:prstGeom prst="line">
            <a:avLst/>
          </a:prstGeom>
          <a:noFill/>
          <a:ln w="57150">
            <a:solidFill>
              <a:schemeClr val="tx1"/>
            </a:solidFill>
            <a:round/>
            <a:headEnd/>
            <a:tailEnd type="triangle" w="lg" len="lg"/>
          </a:ln>
        </p:spPr>
        <p:txBody>
          <a:bodyPr/>
          <a:lstStyle/>
          <a:p>
            <a:endParaRPr lang="en-US"/>
          </a:p>
        </p:txBody>
      </p:sp>
      <p:sp>
        <p:nvSpPr>
          <p:cNvPr id="57353" name="Line 9"/>
          <p:cNvSpPr>
            <a:spLocks noChangeShapeType="1"/>
          </p:cNvSpPr>
          <p:nvPr/>
        </p:nvSpPr>
        <p:spPr bwMode="auto">
          <a:xfrm>
            <a:off x="2590800" y="5181600"/>
            <a:ext cx="3352800" cy="0"/>
          </a:xfrm>
          <a:prstGeom prst="line">
            <a:avLst/>
          </a:prstGeom>
          <a:noFill/>
          <a:ln w="57150">
            <a:solidFill>
              <a:schemeClr val="tx1"/>
            </a:solidFill>
            <a:round/>
            <a:headEnd/>
            <a:tailEnd type="triangle" w="lg" len="lg"/>
          </a:ln>
        </p:spPr>
        <p:txBody>
          <a:bodyPr/>
          <a:lstStyle/>
          <a:p>
            <a:endParaRPr lang="en-US"/>
          </a:p>
        </p:txBody>
      </p:sp>
      <p:sp>
        <p:nvSpPr>
          <p:cNvPr id="57354" name="Slide Number Placeholder 9"/>
          <p:cNvSpPr>
            <a:spLocks noGrp="1"/>
          </p:cNvSpPr>
          <p:nvPr>
            <p:ph type="sldNum" sz="quarter" idx="12"/>
          </p:nvPr>
        </p:nvSpPr>
        <p:spPr>
          <a:noFill/>
        </p:spPr>
        <p:txBody>
          <a:bodyPr/>
          <a:lstStyle/>
          <a:p>
            <a:fld id="{FCBA8899-8E06-4FD9-9E13-046E7A071411}" type="slidenum">
              <a:rPr lang="en-GB" smtClean="0"/>
              <a:pPr/>
              <a:t>73</a:t>
            </a:fld>
            <a:endParaRPr lang="en-GB" smtClean="0"/>
          </a:p>
        </p:txBody>
      </p:sp>
      <p:sp>
        <p:nvSpPr>
          <p:cNvPr id="57355" name="Date Placeholder 10"/>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sp>
        <p:nvSpPr>
          <p:cNvPr id="58371" name="Rectangle 3"/>
          <p:cNvSpPr>
            <a:spLocks noGrp="1" noChangeArrowheads="1"/>
          </p:cNvSpPr>
          <p:nvPr>
            <p:ph type="body" idx="1"/>
          </p:nvPr>
        </p:nvSpPr>
        <p:spPr>
          <a:xfrm>
            <a:off x="457200" y="1600200"/>
            <a:ext cx="5943600" cy="4525963"/>
          </a:xfrm>
        </p:spPr>
        <p:txBody>
          <a:bodyPr/>
          <a:lstStyle/>
          <a:p>
            <a:pPr eaLnBrk="1" hangingPunct="1">
              <a:lnSpc>
                <a:spcPct val="80000"/>
              </a:lnSpc>
            </a:pPr>
            <a:r>
              <a:rPr lang="en-US" sz="2000" b="1" dirty="0" smtClean="0"/>
              <a:t>Signs of potential distress or deviations from expected findings:</a:t>
            </a:r>
            <a:endParaRPr lang="en-US" sz="2000" dirty="0" smtClean="0"/>
          </a:p>
          <a:p>
            <a:pPr eaLnBrk="1" hangingPunct="1">
              <a:lnSpc>
                <a:spcPct val="80000"/>
              </a:lnSpc>
            </a:pPr>
            <a:r>
              <a:rPr lang="en-US" sz="2000" dirty="0" smtClean="0"/>
              <a:t>Unequal tone</a:t>
            </a:r>
          </a:p>
          <a:p>
            <a:pPr eaLnBrk="1" hangingPunct="1">
              <a:lnSpc>
                <a:spcPct val="80000"/>
              </a:lnSpc>
            </a:pPr>
            <a:r>
              <a:rPr lang="en-US" sz="2000" dirty="0" smtClean="0"/>
              <a:t>Asymmetrical movement of extremities</a:t>
            </a:r>
          </a:p>
          <a:p>
            <a:pPr eaLnBrk="1" hangingPunct="1">
              <a:lnSpc>
                <a:spcPct val="80000"/>
              </a:lnSpc>
            </a:pPr>
            <a:r>
              <a:rPr lang="en-US" sz="2000" dirty="0" err="1" smtClean="0"/>
              <a:t>Syndactyly</a:t>
            </a:r>
            <a:endParaRPr lang="en-US" sz="2000" dirty="0" smtClean="0"/>
          </a:p>
          <a:p>
            <a:pPr eaLnBrk="1" hangingPunct="1">
              <a:lnSpc>
                <a:spcPct val="80000"/>
              </a:lnSpc>
            </a:pPr>
            <a:r>
              <a:rPr lang="en-US" sz="2000" dirty="0" smtClean="0"/>
              <a:t>Unequal leg length</a:t>
            </a:r>
          </a:p>
          <a:p>
            <a:pPr eaLnBrk="1" hangingPunct="1">
              <a:lnSpc>
                <a:spcPct val="80000"/>
              </a:lnSpc>
            </a:pPr>
            <a:r>
              <a:rPr lang="en-US" sz="2000" b="1" dirty="0" smtClean="0"/>
              <a:t>Asymmetrical skin creases posterior thigh</a:t>
            </a:r>
            <a:endParaRPr lang="en-US" sz="2000" dirty="0" smtClean="0"/>
          </a:p>
          <a:p>
            <a:pPr eaLnBrk="1" hangingPunct="1">
              <a:lnSpc>
                <a:spcPct val="80000"/>
              </a:lnSpc>
            </a:pPr>
            <a:r>
              <a:rPr lang="en-US" sz="2000" dirty="0" smtClean="0"/>
              <a:t/>
            </a:r>
            <a:br>
              <a:rPr lang="en-US" sz="2000" dirty="0" smtClean="0"/>
            </a:br>
            <a:endParaRPr lang="en-US" sz="2000" dirty="0" smtClean="0"/>
          </a:p>
          <a:p>
            <a:pPr eaLnBrk="1" hangingPunct="1">
              <a:lnSpc>
                <a:spcPct val="80000"/>
              </a:lnSpc>
            </a:pPr>
            <a:r>
              <a:rPr lang="en-US" sz="2000" dirty="0" smtClean="0"/>
              <a:t>Dislocation of hip</a:t>
            </a:r>
          </a:p>
          <a:p>
            <a:pPr eaLnBrk="1" hangingPunct="1">
              <a:lnSpc>
                <a:spcPct val="80000"/>
              </a:lnSpc>
            </a:pPr>
            <a:r>
              <a:rPr lang="en-US" sz="2000" dirty="0" smtClean="0"/>
              <a:t>Persistent cyanosis of nail beds</a:t>
            </a:r>
          </a:p>
          <a:p>
            <a:pPr eaLnBrk="1" hangingPunct="1">
              <a:lnSpc>
                <a:spcPct val="80000"/>
              </a:lnSpc>
            </a:pPr>
            <a:r>
              <a:rPr lang="en-US" sz="2000" b="1" dirty="0" err="1" smtClean="0"/>
              <a:t>Polydactyly</a:t>
            </a:r>
            <a:endParaRPr lang="en-US" sz="2000" dirty="0" smtClean="0"/>
          </a:p>
          <a:p>
            <a:pPr eaLnBrk="1" hangingPunct="1">
              <a:lnSpc>
                <a:spcPct val="80000"/>
              </a:lnSpc>
              <a:buFontTx/>
              <a:buNone/>
            </a:pPr>
            <a:r>
              <a:rPr lang="en-US" sz="2000" dirty="0" smtClean="0"/>
              <a:t/>
            </a:r>
            <a:br>
              <a:rPr lang="en-US" sz="2000" dirty="0" smtClean="0"/>
            </a:br>
            <a:endParaRPr lang="en-US" sz="2000" dirty="0" smtClean="0"/>
          </a:p>
        </p:txBody>
      </p:sp>
      <p:pic>
        <p:nvPicPr>
          <p:cNvPr id="58372" name="Picture 4" descr="230px-New_born_boy_showing_complete_complex_syndactyly_with_two_fingers_right_hand">
            <a:hlinkClick r:id="rId2"/>
          </p:cNvPr>
          <p:cNvPicPr>
            <a:picLocks noChangeAspect="1" noChangeArrowheads="1"/>
          </p:cNvPicPr>
          <p:nvPr/>
        </p:nvPicPr>
        <p:blipFill>
          <a:blip r:embed="rId3" cstate="print"/>
          <a:srcRect/>
          <a:stretch>
            <a:fillRect/>
          </a:stretch>
        </p:blipFill>
        <p:spPr bwMode="auto">
          <a:xfrm>
            <a:off x="6953250" y="1676400"/>
            <a:ext cx="2190750" cy="1647825"/>
          </a:xfrm>
          <a:prstGeom prst="rect">
            <a:avLst/>
          </a:prstGeom>
          <a:noFill/>
          <a:ln w="9525">
            <a:noFill/>
            <a:miter lim="800000"/>
            <a:headEnd/>
            <a:tailEnd/>
          </a:ln>
        </p:spPr>
      </p:pic>
      <p:pic>
        <p:nvPicPr>
          <p:cNvPr id="58373" name="Picture 5" descr="polydactyl"/>
          <p:cNvPicPr>
            <a:picLocks noChangeAspect="1" noChangeArrowheads="1"/>
          </p:cNvPicPr>
          <p:nvPr/>
        </p:nvPicPr>
        <p:blipFill>
          <a:blip r:embed="rId4" cstate="print"/>
          <a:srcRect/>
          <a:stretch>
            <a:fillRect/>
          </a:stretch>
        </p:blipFill>
        <p:spPr bwMode="auto">
          <a:xfrm>
            <a:off x="6781800" y="3962400"/>
            <a:ext cx="2076450" cy="2257425"/>
          </a:xfrm>
          <a:prstGeom prst="rect">
            <a:avLst/>
          </a:prstGeom>
          <a:noFill/>
          <a:ln w="9525">
            <a:noFill/>
            <a:miter lim="800000"/>
            <a:headEnd/>
            <a:tailEnd/>
          </a:ln>
        </p:spPr>
      </p:pic>
      <p:sp>
        <p:nvSpPr>
          <p:cNvPr id="58374" name="Slide Number Placeholder 5"/>
          <p:cNvSpPr>
            <a:spLocks noGrp="1"/>
          </p:cNvSpPr>
          <p:nvPr>
            <p:ph type="sldNum" sz="quarter" idx="12"/>
          </p:nvPr>
        </p:nvSpPr>
        <p:spPr>
          <a:noFill/>
        </p:spPr>
        <p:txBody>
          <a:bodyPr/>
          <a:lstStyle/>
          <a:p>
            <a:fld id="{F5591337-7538-4419-8EDA-9C6CB737E2D6}" type="slidenum">
              <a:rPr lang="en-GB" smtClean="0"/>
              <a:pPr/>
              <a:t>74</a:t>
            </a:fld>
            <a:endParaRPr lang="en-GB" smtClean="0"/>
          </a:p>
        </p:txBody>
      </p:sp>
      <p:sp>
        <p:nvSpPr>
          <p:cNvPr id="58375" name="Date Placeholder 6"/>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304800"/>
            <a:ext cx="7772400" cy="1066800"/>
          </a:xfrm>
          <a:solidFill>
            <a:schemeClr val="accent3">
              <a:lumMod val="95000"/>
            </a:schemeClr>
          </a:solidFill>
        </p:spPr>
        <p:txBody>
          <a:bodyPr/>
          <a:lstStyle/>
          <a:p>
            <a:pPr eaLnBrk="1" hangingPunct="1">
              <a:defRPr/>
            </a:pPr>
            <a:r>
              <a:rPr lang="en-US" sz="4000" b="1" dirty="0" smtClean="0">
                <a:solidFill>
                  <a:schemeClr val="tx1"/>
                </a:solidFill>
                <a:latin typeface="Gulim" pitchFamily="34" charset="-127"/>
                <a:ea typeface="Gulim" pitchFamily="34" charset="-127"/>
              </a:rPr>
              <a:t>APGAR TEST</a:t>
            </a:r>
          </a:p>
        </p:txBody>
      </p:sp>
      <p:pic>
        <p:nvPicPr>
          <p:cNvPr id="2053" name="Picture 5" descr="1st_day_apgar"/>
          <p:cNvPicPr>
            <a:picLocks noChangeAspect="1" noChangeArrowheads="1"/>
          </p:cNvPicPr>
          <p:nvPr/>
        </p:nvPicPr>
        <p:blipFill>
          <a:blip r:embed="rId2" cstate="print"/>
          <a:srcRect/>
          <a:stretch>
            <a:fillRect/>
          </a:stretch>
        </p:blipFill>
        <p:spPr bwMode="auto">
          <a:xfrm>
            <a:off x="228600" y="1600200"/>
            <a:ext cx="8915400" cy="5105400"/>
          </a:xfrm>
          <a:prstGeom prst="rect">
            <a:avLst/>
          </a:prstGeom>
          <a:noFill/>
          <a:ln w="9525">
            <a:noFill/>
            <a:miter lim="800000"/>
            <a:headEnd/>
            <a:tailEnd/>
          </a:ln>
        </p:spPr>
      </p:pic>
      <p:sp>
        <p:nvSpPr>
          <p:cNvPr id="59396" name="Date Placeholder 3"/>
          <p:cNvSpPr>
            <a:spLocks noGrp="1"/>
          </p:cNvSpPr>
          <p:nvPr>
            <p:ph type="dt" sz="quarter" idx="10"/>
          </p:nvPr>
        </p:nvSpPr>
        <p:spPr>
          <a:noFill/>
        </p:spPr>
        <p:txBody>
          <a:bodyPr/>
          <a:lstStyle/>
          <a:p>
            <a:r>
              <a:rPr lang="en-US" smtClean="0"/>
              <a:t>Mr. Ahmad Ata</a:t>
            </a:r>
            <a:endParaRPr lang="en-GB" smtClean="0"/>
          </a:p>
        </p:txBody>
      </p:sp>
      <p:sp>
        <p:nvSpPr>
          <p:cNvPr id="59397" name="Slide Number Placeholder 4"/>
          <p:cNvSpPr>
            <a:spLocks noGrp="1"/>
          </p:cNvSpPr>
          <p:nvPr>
            <p:ph type="sldNum" sz="quarter" idx="12"/>
          </p:nvPr>
        </p:nvSpPr>
        <p:spPr>
          <a:noFill/>
        </p:spPr>
        <p:txBody>
          <a:bodyPr/>
          <a:lstStyle/>
          <a:p>
            <a:fld id="{33AECAE4-82D9-40D9-A679-8CD4E2BF1E98}" type="slidenum">
              <a:rPr lang="en-GB" smtClean="0"/>
              <a:pPr/>
              <a:t>75</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1000" fill="hold"/>
                                        <p:tgtEl>
                                          <p:spTgt spid="2053"/>
                                        </p:tgtEl>
                                        <p:attrNameLst>
                                          <p:attrName>ppt_w</p:attrName>
                                        </p:attrNameLst>
                                      </p:cBhvr>
                                      <p:tavLst>
                                        <p:tav tm="0">
                                          <p:val>
                                            <p:strVal val="#ppt_w*0.70"/>
                                          </p:val>
                                        </p:tav>
                                        <p:tav tm="100000">
                                          <p:val>
                                            <p:strVal val="#ppt_w"/>
                                          </p:val>
                                        </p:tav>
                                      </p:tavLst>
                                    </p:anim>
                                    <p:anim calcmode="lin" valueType="num">
                                      <p:cBhvr>
                                        <p:cTn id="13" dur="1000" fill="hold"/>
                                        <p:tgtEl>
                                          <p:spTgt spid="2053"/>
                                        </p:tgtEl>
                                        <p:attrNameLst>
                                          <p:attrName>ppt_h</p:attrName>
                                        </p:attrNameLst>
                                      </p:cBhvr>
                                      <p:tavLst>
                                        <p:tav tm="0">
                                          <p:val>
                                            <p:strVal val="#ppt_h"/>
                                          </p:val>
                                        </p:tav>
                                        <p:tav tm="100000">
                                          <p:val>
                                            <p:strVal val="#ppt_h"/>
                                          </p:val>
                                        </p:tav>
                                      </p:tavLst>
                                    </p:anim>
                                    <p:animEffect transition="in" filter="fade">
                                      <p:cBhvr>
                                        <p:cTn id="14"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868362"/>
          </a:xfrm>
          <a:solidFill>
            <a:srgbClr val="F6A8DC"/>
          </a:solidFill>
        </p:spPr>
        <p:txBody>
          <a:bodyPr/>
          <a:lstStyle/>
          <a:p>
            <a:pPr eaLnBrk="1" hangingPunct="1"/>
            <a:r>
              <a:rPr lang="en-US" sz="4800" b="1" smtClean="0">
                <a:solidFill>
                  <a:schemeClr val="tx1"/>
                </a:solidFill>
                <a:latin typeface="Gulim" pitchFamily="34" charset="-127"/>
                <a:ea typeface="Gulim" pitchFamily="34" charset="-127"/>
              </a:rPr>
              <a:t>What is it?</a:t>
            </a:r>
          </a:p>
        </p:txBody>
      </p:sp>
      <p:sp>
        <p:nvSpPr>
          <p:cNvPr id="3075" name="Rectangle 3"/>
          <p:cNvSpPr>
            <a:spLocks noGrp="1" noChangeArrowheads="1"/>
          </p:cNvSpPr>
          <p:nvPr>
            <p:ph type="body" idx="1"/>
          </p:nvPr>
        </p:nvSpPr>
        <p:spPr/>
        <p:txBody>
          <a:bodyPr/>
          <a:lstStyle/>
          <a:p>
            <a:pPr eaLnBrk="1" hangingPunct="1"/>
            <a:r>
              <a:rPr lang="en-US" smtClean="0"/>
              <a:t>A test developed in 1952 by Dr. Virginia Apgar</a:t>
            </a:r>
          </a:p>
          <a:p>
            <a:pPr eaLnBrk="1" hangingPunct="1"/>
            <a:r>
              <a:rPr lang="en-US" smtClean="0"/>
              <a:t>A baby’s first test</a:t>
            </a:r>
          </a:p>
          <a:p>
            <a:pPr eaLnBrk="1" hangingPunct="1"/>
            <a:r>
              <a:rPr lang="en-US" smtClean="0"/>
              <a:t>Quick assessment of the newborn’s overall well-being</a:t>
            </a:r>
          </a:p>
          <a:p>
            <a:pPr eaLnBrk="1" hangingPunct="1"/>
            <a:r>
              <a:rPr lang="en-US" smtClean="0"/>
              <a:t>Given one-minute after birth and five minutes after birth</a:t>
            </a:r>
          </a:p>
          <a:p>
            <a:pPr eaLnBrk="1" hangingPunct="1"/>
            <a:r>
              <a:rPr lang="en-US" smtClean="0"/>
              <a:t>Rates 5 vital areas</a:t>
            </a:r>
          </a:p>
          <a:p>
            <a:pPr eaLnBrk="1" hangingPunct="1"/>
            <a:endParaRPr lang="en-US" smtClean="0"/>
          </a:p>
          <a:p>
            <a:pPr eaLnBrk="1" hangingPunct="1"/>
            <a:endParaRPr lang="en-US" smtClean="0"/>
          </a:p>
        </p:txBody>
      </p:sp>
      <p:sp>
        <p:nvSpPr>
          <p:cNvPr id="60420" name="Date Placeholder 3"/>
          <p:cNvSpPr>
            <a:spLocks noGrp="1"/>
          </p:cNvSpPr>
          <p:nvPr>
            <p:ph type="dt" sz="quarter" idx="10"/>
          </p:nvPr>
        </p:nvSpPr>
        <p:spPr>
          <a:noFill/>
        </p:spPr>
        <p:txBody>
          <a:bodyPr/>
          <a:lstStyle/>
          <a:p>
            <a:r>
              <a:rPr lang="en-US" smtClean="0"/>
              <a:t>Mr. Ahmad Ata</a:t>
            </a:r>
            <a:endParaRPr lang="en-GB" smtClean="0"/>
          </a:p>
        </p:txBody>
      </p:sp>
      <p:sp>
        <p:nvSpPr>
          <p:cNvPr id="60421" name="Slide Number Placeholder 4"/>
          <p:cNvSpPr>
            <a:spLocks noGrp="1"/>
          </p:cNvSpPr>
          <p:nvPr>
            <p:ph type="sldNum" sz="quarter" idx="12"/>
          </p:nvPr>
        </p:nvSpPr>
        <p:spPr>
          <a:noFill/>
        </p:spPr>
        <p:txBody>
          <a:bodyPr/>
          <a:lstStyle/>
          <a:p>
            <a:fld id="{5B77D3CB-884F-4C1D-A28D-1F102FD8F5E7}" type="slidenum">
              <a:rPr lang="en-GB" smtClean="0"/>
              <a:pPr/>
              <a:t>76</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to="" calcmode="lin" valueType="num">
                                      <p:cBhvr>
                                        <p:cTn id="13" dur="1" fill="hold"/>
                                        <p:tgtEl>
                                          <p:spTgt spid="3075">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 to="" calcmode="lin" valueType="num">
                                      <p:cBhvr>
                                        <p:cTn id="18" dur="1" fill="hold"/>
                                        <p:tgtEl>
                                          <p:spTgt spid="307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 to="" calcmode="lin" valueType="num">
                                      <p:cBhvr>
                                        <p:cTn id="23" dur="1" fill="hold"/>
                                        <p:tgtEl>
                                          <p:spTgt spid="3075">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 to="" calcmode="lin" valueType="num">
                                      <p:cBhvr>
                                        <p:cTn id="28" dur="1" fill="hold"/>
                                        <p:tgtEl>
                                          <p:spTgt spid="307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sz="4800" smtClean="0">
                <a:latin typeface="Calibri" pitchFamily="34" charset="0"/>
              </a:rPr>
              <a:t>Why is it done?</a:t>
            </a:r>
          </a:p>
        </p:txBody>
      </p:sp>
      <p:sp>
        <p:nvSpPr>
          <p:cNvPr id="4099" name="Rectangle 3"/>
          <p:cNvSpPr>
            <a:spLocks noGrp="1" noChangeArrowheads="1"/>
          </p:cNvSpPr>
          <p:nvPr>
            <p:ph type="body" sz="half" idx="1"/>
          </p:nvPr>
        </p:nvSpPr>
        <p:spPr/>
        <p:txBody>
          <a:bodyPr/>
          <a:lstStyle/>
          <a:p>
            <a:pPr eaLnBrk="1" hangingPunct="1"/>
            <a:r>
              <a:rPr lang="en-US" sz="2800" smtClean="0">
                <a:latin typeface="Tahoma" pitchFamily="34" charset="0"/>
              </a:rPr>
              <a:t>To assess the baby’s vital signs quickly</a:t>
            </a:r>
          </a:p>
          <a:p>
            <a:pPr eaLnBrk="1" hangingPunct="1">
              <a:buFontTx/>
              <a:buNone/>
            </a:pPr>
            <a:endParaRPr lang="en-US" sz="2800" smtClean="0">
              <a:latin typeface="Tahoma" pitchFamily="34" charset="0"/>
            </a:endParaRPr>
          </a:p>
          <a:p>
            <a:pPr eaLnBrk="1" hangingPunct="1"/>
            <a:r>
              <a:rPr lang="en-US" sz="2800" smtClean="0">
                <a:latin typeface="Tahoma" pitchFamily="34" charset="0"/>
              </a:rPr>
              <a:t>The score is helpful for later evaluations</a:t>
            </a:r>
          </a:p>
          <a:p>
            <a:pPr eaLnBrk="1" hangingPunct="1"/>
            <a:endParaRPr lang="en-US" sz="2800" smtClean="0">
              <a:latin typeface="Tahoma" pitchFamily="34" charset="0"/>
            </a:endParaRPr>
          </a:p>
        </p:txBody>
      </p:sp>
      <p:pic>
        <p:nvPicPr>
          <p:cNvPr id="61444" name="Picture 5" descr="apgar">
            <a:hlinkClick r:id="rId2"/>
          </p:cNvPr>
          <p:cNvPicPr>
            <a:picLocks noGrp="1" noChangeAspect="1" noChangeArrowheads="1"/>
          </p:cNvPicPr>
          <p:nvPr>
            <p:ph sz="half" idx="2"/>
          </p:nvPr>
        </p:nvPicPr>
        <p:blipFill>
          <a:blip r:embed="rId3" cstate="print"/>
          <a:srcRect/>
          <a:stretch>
            <a:fillRect/>
          </a:stretch>
        </p:blipFill>
        <p:spPr>
          <a:xfrm>
            <a:off x="5029200" y="2286000"/>
            <a:ext cx="3581400" cy="3016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amond(in)">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diamond(in)">
                                      <p:cBhvr>
                                        <p:cTn id="12"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2">
              <a:lumMod val="20000"/>
              <a:lumOff val="80000"/>
            </a:schemeClr>
          </a:solidFill>
        </p:spPr>
        <p:txBody>
          <a:bodyPr>
            <a:normAutofit fontScale="90000"/>
          </a:bodyPr>
          <a:lstStyle/>
          <a:p>
            <a:pPr eaLnBrk="1" hangingPunct="1">
              <a:defRPr/>
            </a:pPr>
            <a:r>
              <a:rPr lang="en-US" dirty="0" smtClean="0"/>
              <a:t>The 5 Signs:</a:t>
            </a:r>
            <a:r>
              <a:rPr lang="en-US" sz="4000" dirty="0" smtClean="0"/>
              <a:t/>
            </a:r>
            <a:br>
              <a:rPr lang="en-US" sz="4000" dirty="0" smtClean="0"/>
            </a:br>
            <a:r>
              <a:rPr lang="en-US" sz="4000" dirty="0" smtClean="0"/>
              <a:t>1. The baby’s color</a:t>
            </a:r>
          </a:p>
        </p:txBody>
      </p:sp>
      <p:sp>
        <p:nvSpPr>
          <p:cNvPr id="5123" name="Rectangle 3"/>
          <p:cNvSpPr>
            <a:spLocks noGrp="1" noChangeArrowheads="1"/>
          </p:cNvSpPr>
          <p:nvPr>
            <p:ph type="body" idx="1"/>
          </p:nvPr>
        </p:nvSpPr>
        <p:spPr/>
        <p:txBody>
          <a:bodyPr/>
          <a:lstStyle/>
          <a:p>
            <a:pPr marL="609600" indent="-609600" eaLnBrk="1" hangingPunct="1">
              <a:lnSpc>
                <a:spcPct val="90000"/>
              </a:lnSpc>
              <a:buFontTx/>
              <a:buNone/>
              <a:defRPr/>
            </a:pPr>
            <a:r>
              <a:rPr lang="en-US" sz="5400" b="1" dirty="0" smtClean="0">
                <a:solidFill>
                  <a:schemeClr val="accent6"/>
                </a:solidFill>
              </a:rPr>
              <a:t>Color</a:t>
            </a:r>
            <a:r>
              <a:rPr lang="en-US" sz="2800" dirty="0" smtClean="0">
                <a:solidFill>
                  <a:schemeClr val="accent6"/>
                </a:solidFill>
              </a:rPr>
              <a:t>: </a:t>
            </a:r>
          </a:p>
          <a:p>
            <a:pPr marL="609600" indent="-609600" eaLnBrk="1" hangingPunct="1">
              <a:lnSpc>
                <a:spcPct val="90000"/>
              </a:lnSpc>
              <a:buFontTx/>
              <a:buNone/>
              <a:defRPr/>
            </a:pPr>
            <a:r>
              <a:rPr lang="en-US" sz="2800" dirty="0" smtClean="0"/>
              <a:t>a. </a:t>
            </a:r>
            <a:r>
              <a:rPr lang="en-US" sz="2600" dirty="0" smtClean="0"/>
              <a:t>Pale or blue = 0</a:t>
            </a:r>
          </a:p>
          <a:p>
            <a:pPr marL="609600" indent="-609600" eaLnBrk="1" hangingPunct="1">
              <a:lnSpc>
                <a:spcPct val="90000"/>
              </a:lnSpc>
              <a:buFontTx/>
              <a:buNone/>
              <a:defRPr/>
            </a:pPr>
            <a:r>
              <a:rPr lang="en-US" sz="2600" dirty="0" smtClean="0"/>
              <a:t>b. Normal color body, but blue extremities (arms and/or legs) =</a:t>
            </a:r>
            <a:r>
              <a:rPr lang="en-US" sz="2800" dirty="0" smtClean="0"/>
              <a:t> 1</a:t>
            </a:r>
          </a:p>
          <a:p>
            <a:pPr marL="609600" indent="-609600" eaLnBrk="1" hangingPunct="1">
              <a:lnSpc>
                <a:spcPct val="90000"/>
              </a:lnSpc>
              <a:buFontTx/>
              <a:buNone/>
              <a:defRPr/>
            </a:pPr>
            <a:r>
              <a:rPr lang="en-US" sz="2800" dirty="0" smtClean="0"/>
              <a:t>c. </a:t>
            </a:r>
            <a:r>
              <a:rPr lang="en-US" sz="2600" dirty="0" smtClean="0"/>
              <a:t>Normal color = 2 – completely pink</a:t>
            </a:r>
          </a:p>
          <a:p>
            <a:pPr marL="609600" indent="-609600" eaLnBrk="1" hangingPunct="1">
              <a:lnSpc>
                <a:spcPct val="90000"/>
              </a:lnSpc>
              <a:buFontTx/>
              <a:buNone/>
              <a:defRPr/>
            </a:pPr>
            <a:endParaRPr lang="en-US" sz="2600" dirty="0" smtClean="0"/>
          </a:p>
          <a:p>
            <a:pPr marL="609600" indent="-609600" eaLnBrk="1" hangingPunct="1">
              <a:lnSpc>
                <a:spcPct val="90000"/>
              </a:lnSpc>
              <a:buFontTx/>
              <a:buNone/>
              <a:defRPr/>
            </a:pPr>
            <a:endParaRPr lang="en-US" sz="2600" dirty="0" smtClean="0"/>
          </a:p>
        </p:txBody>
      </p:sp>
      <p:sp>
        <p:nvSpPr>
          <p:cNvPr id="62468" name="Date Placeholder 3"/>
          <p:cNvSpPr>
            <a:spLocks noGrp="1"/>
          </p:cNvSpPr>
          <p:nvPr>
            <p:ph type="dt" sz="quarter" idx="10"/>
          </p:nvPr>
        </p:nvSpPr>
        <p:spPr>
          <a:noFill/>
        </p:spPr>
        <p:txBody>
          <a:bodyPr/>
          <a:lstStyle/>
          <a:p>
            <a:r>
              <a:rPr lang="en-US" smtClean="0"/>
              <a:t>Mr. Ahmad Ata</a:t>
            </a:r>
            <a:endParaRPr lang="en-GB" smtClean="0"/>
          </a:p>
        </p:txBody>
      </p:sp>
      <p:sp>
        <p:nvSpPr>
          <p:cNvPr id="62469" name="Slide Number Placeholder 4"/>
          <p:cNvSpPr>
            <a:spLocks noGrp="1"/>
          </p:cNvSpPr>
          <p:nvPr>
            <p:ph type="sldNum" sz="quarter" idx="12"/>
          </p:nvPr>
        </p:nvSpPr>
        <p:spPr>
          <a:noFill/>
        </p:spPr>
        <p:txBody>
          <a:bodyPr/>
          <a:lstStyle/>
          <a:p>
            <a:fld id="{C4D4023A-1887-444D-B770-358D6FF00DD1}" type="slidenum">
              <a:rPr lang="en-GB" smtClean="0"/>
              <a:pPr/>
              <a:t>78</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7" dur="500"/>
                                        <p:tgtEl>
                                          <p:spTgt spid="51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22" dur="500"/>
                                        <p:tgtEl>
                                          <p:spTgt spid="51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27" dur="500"/>
                                        <p:tgtEl>
                                          <p:spTgt spid="51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3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2"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6934200" cy="1020762"/>
          </a:xfrm>
          <a:solidFill>
            <a:schemeClr val="accent2">
              <a:lumMod val="20000"/>
              <a:lumOff val="80000"/>
            </a:schemeClr>
          </a:solidFill>
        </p:spPr>
        <p:txBody>
          <a:bodyPr/>
          <a:lstStyle/>
          <a:p>
            <a:pPr eaLnBrk="1" hangingPunct="1">
              <a:defRPr/>
            </a:pPr>
            <a:r>
              <a:rPr lang="en-US" sz="3600" dirty="0" smtClean="0">
                <a:ea typeface="Gulim" pitchFamily="34" charset="-127"/>
              </a:rPr>
              <a:t>2. The baby’s respiratory effort</a:t>
            </a:r>
          </a:p>
        </p:txBody>
      </p:sp>
      <p:sp>
        <p:nvSpPr>
          <p:cNvPr id="6147" name="Rectangle 3"/>
          <p:cNvSpPr>
            <a:spLocks noGrp="1" noChangeArrowheads="1"/>
          </p:cNvSpPr>
          <p:nvPr>
            <p:ph type="body" idx="1"/>
          </p:nvPr>
        </p:nvSpPr>
        <p:spPr/>
        <p:txBody>
          <a:bodyPr/>
          <a:lstStyle/>
          <a:p>
            <a:pPr eaLnBrk="1" hangingPunct="1">
              <a:buFontTx/>
              <a:buNone/>
              <a:defRPr/>
            </a:pPr>
            <a:r>
              <a:rPr lang="en-US" sz="4800" dirty="0" smtClean="0">
                <a:solidFill>
                  <a:schemeClr val="accent6"/>
                </a:solidFill>
                <a:latin typeface="+mj-lt"/>
                <a:cs typeface="+mj-cs"/>
              </a:rPr>
              <a:t>Respiration</a:t>
            </a:r>
            <a:r>
              <a:rPr lang="en-US" sz="2800" dirty="0" smtClean="0">
                <a:solidFill>
                  <a:schemeClr val="accent6"/>
                </a:solidFill>
                <a:latin typeface="+mj-lt"/>
                <a:cs typeface="+mj-cs"/>
              </a:rPr>
              <a:t>: </a:t>
            </a:r>
          </a:p>
          <a:p>
            <a:pPr eaLnBrk="1" hangingPunct="1">
              <a:buFontTx/>
              <a:buNone/>
              <a:defRPr/>
            </a:pPr>
            <a:r>
              <a:rPr lang="en-US" sz="2800" dirty="0" smtClean="0"/>
              <a:t>a. Not breathing = 0</a:t>
            </a:r>
          </a:p>
          <a:p>
            <a:pPr eaLnBrk="1" hangingPunct="1">
              <a:buFontTx/>
              <a:buNone/>
              <a:defRPr/>
            </a:pPr>
            <a:r>
              <a:rPr lang="en-US" sz="2800" dirty="0" smtClean="0"/>
              <a:t>b. Weak cry, irregular breathing = 1</a:t>
            </a:r>
          </a:p>
          <a:p>
            <a:pPr eaLnBrk="1" hangingPunct="1">
              <a:buFontTx/>
              <a:buNone/>
              <a:defRPr/>
            </a:pPr>
            <a:r>
              <a:rPr lang="en-US" sz="2800" dirty="0" smtClean="0"/>
              <a:t>c. Strong cry = 2</a:t>
            </a:r>
          </a:p>
          <a:p>
            <a:pPr eaLnBrk="1" hangingPunct="1">
              <a:buFontTx/>
              <a:buNone/>
              <a:defRPr/>
            </a:pPr>
            <a:endParaRPr lang="en-US" sz="2800" dirty="0" smtClean="0"/>
          </a:p>
          <a:p>
            <a:pPr eaLnBrk="1" hangingPunct="1">
              <a:defRPr/>
            </a:pPr>
            <a:r>
              <a:rPr lang="en-US" sz="2800" dirty="0" smtClean="0"/>
              <a:t>2 points for a strong cry</a:t>
            </a:r>
          </a:p>
          <a:p>
            <a:pPr eaLnBrk="1" hangingPunct="1">
              <a:defRPr/>
            </a:pPr>
            <a:r>
              <a:rPr lang="en-US" sz="2800" dirty="0" smtClean="0"/>
              <a:t>1 point for a slow or weak cry</a:t>
            </a:r>
          </a:p>
          <a:p>
            <a:pPr eaLnBrk="1" hangingPunct="1">
              <a:defRPr/>
            </a:pPr>
            <a:r>
              <a:rPr lang="en-US" sz="2800" dirty="0" smtClean="0"/>
              <a:t>0 points for no cry at all</a:t>
            </a:r>
          </a:p>
        </p:txBody>
      </p:sp>
      <p:sp>
        <p:nvSpPr>
          <p:cNvPr id="63492" name="Date Placeholder 3"/>
          <p:cNvSpPr>
            <a:spLocks noGrp="1"/>
          </p:cNvSpPr>
          <p:nvPr>
            <p:ph type="dt" sz="quarter" idx="10"/>
          </p:nvPr>
        </p:nvSpPr>
        <p:spPr>
          <a:noFill/>
        </p:spPr>
        <p:txBody>
          <a:bodyPr/>
          <a:lstStyle/>
          <a:p>
            <a:r>
              <a:rPr lang="en-US" smtClean="0"/>
              <a:t>Mr. Ahmad Ata</a:t>
            </a:r>
            <a:endParaRPr lang="en-GB" smtClean="0"/>
          </a:p>
        </p:txBody>
      </p:sp>
      <p:sp>
        <p:nvSpPr>
          <p:cNvPr id="63493" name="Slide Number Placeholder 4"/>
          <p:cNvSpPr>
            <a:spLocks noGrp="1"/>
          </p:cNvSpPr>
          <p:nvPr>
            <p:ph type="sldNum" sz="quarter" idx="12"/>
          </p:nvPr>
        </p:nvSpPr>
        <p:spPr>
          <a:noFill/>
        </p:spPr>
        <p:txBody>
          <a:bodyPr/>
          <a:lstStyle/>
          <a:p>
            <a:fld id="{F52F67F0-EC51-4269-8AA1-BD6871F462DE}" type="slidenum">
              <a:rPr lang="en-GB" smtClean="0"/>
              <a:pPr/>
              <a:t>79</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1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14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1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147">
                                            <p:txEl>
                                              <p:pRg st="1" end="1"/>
                                            </p:txEl>
                                          </p:spTgt>
                                        </p:tgtEl>
                                        <p:attrNameLst>
                                          <p:attrName>style.visibility</p:attrName>
                                        </p:attrNameLst>
                                      </p:cBhvr>
                                      <p:to>
                                        <p:strVal val="visible"/>
                                      </p:to>
                                    </p:set>
                                    <p:anim calcmode="lin" valueType="num">
                                      <p:cBhvr>
                                        <p:cTn id="20"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6147">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614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147">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14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6147">
                                            <p:txEl>
                                              <p:pRg st="3" end="3"/>
                                            </p:txEl>
                                          </p:spTgt>
                                        </p:tgtEl>
                                        <p:attrNameLst>
                                          <p:attrName>style.visibility</p:attrName>
                                        </p:attrNameLst>
                                      </p:cBhvr>
                                      <p:to>
                                        <p:strVal val="visible"/>
                                      </p:to>
                                    </p:set>
                                    <p:anim calcmode="lin" valueType="num">
                                      <p:cBhvr>
                                        <p:cTn id="36"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6147">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614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6147">
                                            <p:txEl>
                                              <p:pRg st="5" end="5"/>
                                            </p:txEl>
                                          </p:spTgt>
                                        </p:tgtEl>
                                        <p:attrNameLst>
                                          <p:attrName>style.visibility</p:attrName>
                                        </p:attrNameLst>
                                      </p:cBhvr>
                                      <p:to>
                                        <p:strVal val="visible"/>
                                      </p:to>
                                    </p:set>
                                    <p:anim calcmode="lin" valueType="num">
                                      <p:cBhvr>
                                        <p:cTn id="44" dur="10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6147">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6147">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614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6147">
                                            <p:txEl>
                                              <p:pRg st="6" end="6"/>
                                            </p:txEl>
                                          </p:spTgt>
                                        </p:tgtEl>
                                        <p:attrNameLst>
                                          <p:attrName>style.visibility</p:attrName>
                                        </p:attrNameLst>
                                      </p:cBhvr>
                                      <p:to>
                                        <p:strVal val="visible"/>
                                      </p:to>
                                    </p:set>
                                    <p:anim calcmode="lin" valueType="num">
                                      <p:cBhvr>
                                        <p:cTn id="52" dur="10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6147">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6147">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6147">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6147">
                                            <p:txEl>
                                              <p:pRg st="7" end="7"/>
                                            </p:txEl>
                                          </p:spTgt>
                                        </p:tgtEl>
                                        <p:attrNameLst>
                                          <p:attrName>style.visibility</p:attrName>
                                        </p:attrNameLst>
                                      </p:cBhvr>
                                      <p:to>
                                        <p:strVal val="visible"/>
                                      </p:to>
                                    </p:set>
                                    <p:anim calcmode="lin" valueType="num">
                                      <p:cBhvr>
                                        <p:cTn id="60" dur="10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6147">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6147">
                                            <p:txEl>
                                              <p:pRg st="7" end="7"/>
                                            </p:txEl>
                                          </p:spTgt>
                                        </p:tgtEl>
                                        <p:attrNameLst>
                                          <p:attrName>style.rotation</p:attrName>
                                        </p:attrNameLst>
                                      </p:cBhvr>
                                      <p:tavLst>
                                        <p:tav tm="0">
                                          <p:val>
                                            <p:fltVal val="90"/>
                                          </p:val>
                                        </p:tav>
                                        <p:tav tm="100000">
                                          <p:val>
                                            <p:fltVal val="0"/>
                                          </p:val>
                                        </p:tav>
                                      </p:tavLst>
                                    </p:anim>
                                    <p:animEffect transition="in" filter="fade">
                                      <p:cBhvr>
                                        <p:cTn id="63"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normAutofit/>
          </a:bodyPr>
          <a:lstStyle/>
          <a:p>
            <a:r>
              <a:rPr lang="en-US" b="1" dirty="0" smtClean="0"/>
              <a:t>What are vital signs?</a:t>
            </a:r>
            <a:endParaRPr lang="en-US" dirty="0"/>
          </a:p>
        </p:txBody>
      </p:sp>
      <p:sp>
        <p:nvSpPr>
          <p:cNvPr id="3" name="Content Placeholder 2"/>
          <p:cNvSpPr>
            <a:spLocks noGrp="1"/>
          </p:cNvSpPr>
          <p:nvPr>
            <p:ph idx="1"/>
          </p:nvPr>
        </p:nvSpPr>
        <p:spPr/>
        <p:txBody>
          <a:bodyPr/>
          <a:lstStyle/>
          <a:p>
            <a:r>
              <a:rPr lang="en-US" dirty="0" smtClean="0"/>
              <a:t>Vital signs include heart rate, respiration (breathing rate), blood pressure, and temperature. </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001000" cy="868362"/>
          </a:xfrm>
          <a:solidFill>
            <a:schemeClr val="accent2">
              <a:lumMod val="20000"/>
              <a:lumOff val="80000"/>
            </a:schemeClr>
          </a:solidFill>
        </p:spPr>
        <p:txBody>
          <a:bodyPr/>
          <a:lstStyle/>
          <a:p>
            <a:pPr eaLnBrk="1" hangingPunct="1">
              <a:defRPr/>
            </a:pPr>
            <a:r>
              <a:rPr lang="en-US" dirty="0" smtClean="0">
                <a:ea typeface="Gungsuh" pitchFamily="18" charset="-127"/>
              </a:rPr>
              <a:t>3. The baby’s heart rate</a:t>
            </a:r>
          </a:p>
        </p:txBody>
      </p:sp>
      <p:sp>
        <p:nvSpPr>
          <p:cNvPr id="7171" name="Rectangle 3"/>
          <p:cNvSpPr>
            <a:spLocks noGrp="1" noChangeArrowheads="1"/>
          </p:cNvSpPr>
          <p:nvPr>
            <p:ph type="body" idx="1"/>
          </p:nvPr>
        </p:nvSpPr>
        <p:spPr>
          <a:xfrm>
            <a:off x="457200" y="1371600"/>
            <a:ext cx="8229600" cy="4525963"/>
          </a:xfrm>
        </p:spPr>
        <p:txBody>
          <a:bodyPr/>
          <a:lstStyle/>
          <a:p>
            <a:pPr eaLnBrk="1" hangingPunct="1">
              <a:lnSpc>
                <a:spcPct val="90000"/>
              </a:lnSpc>
              <a:buFontTx/>
              <a:buNone/>
              <a:defRPr/>
            </a:pPr>
            <a:r>
              <a:rPr lang="en-US" sz="4800" dirty="0" smtClean="0">
                <a:solidFill>
                  <a:srgbClr val="FF0000"/>
                </a:solidFill>
                <a:latin typeface="+mj-lt"/>
              </a:rPr>
              <a:t>Heart Rate</a:t>
            </a:r>
            <a:r>
              <a:rPr lang="en-US" sz="2800" dirty="0" smtClean="0">
                <a:latin typeface="+mj-lt"/>
              </a:rPr>
              <a:t>:</a:t>
            </a:r>
          </a:p>
          <a:p>
            <a:pPr eaLnBrk="1" hangingPunct="1">
              <a:lnSpc>
                <a:spcPct val="90000"/>
              </a:lnSpc>
              <a:buFontTx/>
              <a:buNone/>
              <a:defRPr/>
            </a:pPr>
            <a:r>
              <a:rPr lang="en-US" sz="2800" dirty="0" smtClean="0"/>
              <a:t>a. Absent heartbeat = 0</a:t>
            </a:r>
          </a:p>
          <a:p>
            <a:pPr eaLnBrk="1" hangingPunct="1">
              <a:lnSpc>
                <a:spcPct val="90000"/>
              </a:lnSpc>
              <a:buFontTx/>
              <a:buNone/>
              <a:defRPr/>
            </a:pPr>
            <a:r>
              <a:rPr lang="en-US" sz="2800" dirty="0" smtClean="0"/>
              <a:t>b. Slow heartbeat (less than 100 beats/minute) = 1</a:t>
            </a:r>
          </a:p>
          <a:p>
            <a:pPr eaLnBrk="1" hangingPunct="1">
              <a:lnSpc>
                <a:spcPct val="90000"/>
              </a:lnSpc>
              <a:buFontTx/>
              <a:buNone/>
              <a:defRPr/>
            </a:pPr>
            <a:r>
              <a:rPr lang="en-US" sz="2800" dirty="0" smtClean="0"/>
              <a:t>c. Adequate heartbeat (more than 100 beats/minute) = 2 </a:t>
            </a:r>
          </a:p>
          <a:p>
            <a:pPr eaLnBrk="1" hangingPunct="1">
              <a:lnSpc>
                <a:spcPct val="90000"/>
              </a:lnSpc>
              <a:buFontTx/>
              <a:buNone/>
              <a:defRPr/>
            </a:pPr>
            <a:endParaRPr lang="en-US" sz="2800" dirty="0" smtClean="0"/>
          </a:p>
          <a:p>
            <a:pPr eaLnBrk="1" hangingPunct="1">
              <a:lnSpc>
                <a:spcPct val="90000"/>
              </a:lnSpc>
              <a:defRPr/>
            </a:pPr>
            <a:r>
              <a:rPr lang="en-US" sz="2800" dirty="0" smtClean="0"/>
              <a:t>2 = good strong heartbeat</a:t>
            </a:r>
          </a:p>
          <a:p>
            <a:pPr eaLnBrk="1" hangingPunct="1">
              <a:lnSpc>
                <a:spcPct val="90000"/>
              </a:lnSpc>
              <a:defRPr/>
            </a:pPr>
            <a:r>
              <a:rPr lang="en-US" sz="2800" dirty="0" smtClean="0"/>
              <a:t>1 = slow but steady heartbeat</a:t>
            </a:r>
          </a:p>
          <a:p>
            <a:pPr eaLnBrk="1" hangingPunct="1">
              <a:lnSpc>
                <a:spcPct val="90000"/>
              </a:lnSpc>
              <a:defRPr/>
            </a:pPr>
            <a:r>
              <a:rPr lang="en-US" sz="2800" dirty="0" smtClean="0"/>
              <a:t>0 = little or no heartbeat</a:t>
            </a:r>
          </a:p>
        </p:txBody>
      </p:sp>
      <p:pic>
        <p:nvPicPr>
          <p:cNvPr id="64516" name="Picture 5" descr="baby2">
            <a:hlinkClick r:id="rId2"/>
          </p:cNvPr>
          <p:cNvPicPr>
            <a:picLocks noChangeAspect="1" noChangeArrowheads="1"/>
          </p:cNvPicPr>
          <p:nvPr/>
        </p:nvPicPr>
        <p:blipFill>
          <a:blip r:embed="rId3" cstate="print"/>
          <a:srcRect/>
          <a:stretch>
            <a:fillRect/>
          </a:stretch>
        </p:blipFill>
        <p:spPr bwMode="auto">
          <a:xfrm>
            <a:off x="6096000" y="4572000"/>
            <a:ext cx="2743200" cy="2070100"/>
          </a:xfrm>
          <a:prstGeom prst="rect">
            <a:avLst/>
          </a:prstGeom>
          <a:noFill/>
          <a:ln w="9525">
            <a:noFill/>
            <a:miter lim="800000"/>
            <a:headEnd/>
            <a:tailEnd/>
          </a:ln>
        </p:spPr>
      </p:pic>
      <p:sp>
        <p:nvSpPr>
          <p:cNvPr id="64517" name="Date Placeholder 4"/>
          <p:cNvSpPr>
            <a:spLocks noGrp="1"/>
          </p:cNvSpPr>
          <p:nvPr>
            <p:ph type="dt" sz="quarter" idx="10"/>
          </p:nvPr>
        </p:nvSpPr>
        <p:spPr>
          <a:noFill/>
        </p:spPr>
        <p:txBody>
          <a:bodyPr/>
          <a:lstStyle/>
          <a:p>
            <a:r>
              <a:rPr lang="en-US" smtClean="0"/>
              <a:t>Mr. Ahmad Ata</a:t>
            </a:r>
            <a:endParaRPr lang="en-GB" smtClean="0"/>
          </a:p>
        </p:txBody>
      </p:sp>
      <p:sp>
        <p:nvSpPr>
          <p:cNvPr id="64518" name="Slide Number Placeholder 5"/>
          <p:cNvSpPr>
            <a:spLocks noGrp="1"/>
          </p:cNvSpPr>
          <p:nvPr>
            <p:ph type="sldNum" sz="quarter" idx="12"/>
          </p:nvPr>
        </p:nvSpPr>
        <p:spPr>
          <a:noFill/>
        </p:spPr>
        <p:txBody>
          <a:bodyPr/>
          <a:lstStyle/>
          <a:p>
            <a:fld id="{2BA473AF-99CB-4061-B87B-FC4BA8FC6B0A}" type="slidenum">
              <a:rPr lang="en-GB" smtClean="0"/>
              <a:pPr/>
              <a:t>80</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 calcmode="lin" valueType="num">
                                      <p:cBhvr>
                                        <p:cTn id="14"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 calcmode="lin" valueType="num">
                                      <p:cBhvr>
                                        <p:cTn id="21" dur="1000" fill="hold"/>
                                        <p:tgtEl>
                                          <p:spTgt spid="717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17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7171">
                                            <p:txEl>
                                              <p:pRg st="2" end="2"/>
                                            </p:txEl>
                                          </p:spTgt>
                                        </p:tgtEl>
                                        <p:attrNameLst>
                                          <p:attrName>style.visibility</p:attrName>
                                        </p:attrNameLst>
                                      </p:cBhvr>
                                      <p:to>
                                        <p:strVal val="visible"/>
                                      </p:to>
                                    </p:set>
                                    <p:anim calcmode="lin" valueType="num">
                                      <p:cBhvr>
                                        <p:cTn id="28" dur="1000" fill="hold"/>
                                        <p:tgtEl>
                                          <p:spTgt spid="717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17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171">
                                            <p:txEl>
                                              <p:pRg st="3" end="3"/>
                                            </p:txEl>
                                          </p:spTgt>
                                        </p:tgtEl>
                                        <p:attrNameLst>
                                          <p:attrName>style.visibility</p:attrName>
                                        </p:attrNameLst>
                                      </p:cBhvr>
                                      <p:to>
                                        <p:strVal val="visible"/>
                                      </p:to>
                                    </p:set>
                                    <p:anim calcmode="lin" valueType="num">
                                      <p:cBhvr>
                                        <p:cTn id="35" dur="1000" fill="hold"/>
                                        <p:tgtEl>
                                          <p:spTgt spid="717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71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p:cTn id="42" dur="1000" fill="hold"/>
                                        <p:tgtEl>
                                          <p:spTgt spid="7171">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17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p:cTn id="49" dur="1000" fill="hold"/>
                                        <p:tgtEl>
                                          <p:spTgt spid="7171">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717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17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7171">
                                            <p:txEl>
                                              <p:pRg st="7" end="7"/>
                                            </p:txEl>
                                          </p:spTgt>
                                        </p:tgtEl>
                                        <p:attrNameLst>
                                          <p:attrName>style.visibility</p:attrName>
                                        </p:attrNameLst>
                                      </p:cBhvr>
                                      <p:to>
                                        <p:strVal val="visible"/>
                                      </p:to>
                                    </p:set>
                                    <p:anim calcmode="lin" valueType="num">
                                      <p:cBhvr>
                                        <p:cTn id="56" dur="1000" fill="hold"/>
                                        <p:tgtEl>
                                          <p:spTgt spid="7171">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717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6A8DC"/>
          </a:solidFill>
        </p:spPr>
        <p:txBody>
          <a:bodyPr/>
          <a:lstStyle/>
          <a:p>
            <a:pPr eaLnBrk="1" hangingPunct="1"/>
            <a:r>
              <a:rPr lang="en-US" smtClean="0">
                <a:latin typeface="Kristen ITC" pitchFamily="66" charset="0"/>
              </a:rPr>
              <a:t>4. </a:t>
            </a:r>
            <a:r>
              <a:rPr lang="en-US" smtClean="0">
                <a:latin typeface="Corbel" pitchFamily="34" charset="0"/>
              </a:rPr>
              <a:t>The baby’s muscle tone</a:t>
            </a:r>
          </a:p>
        </p:txBody>
      </p:sp>
      <p:sp>
        <p:nvSpPr>
          <p:cNvPr id="8195" name="Rectangle 3"/>
          <p:cNvSpPr>
            <a:spLocks noGrp="1" noChangeArrowheads="1"/>
          </p:cNvSpPr>
          <p:nvPr>
            <p:ph type="body" sz="half" idx="1"/>
          </p:nvPr>
        </p:nvSpPr>
        <p:spPr>
          <a:xfrm>
            <a:off x="533400" y="1219200"/>
            <a:ext cx="8077200" cy="4525963"/>
          </a:xfrm>
        </p:spPr>
        <p:txBody>
          <a:bodyPr/>
          <a:lstStyle/>
          <a:p>
            <a:pPr eaLnBrk="1" hangingPunct="1">
              <a:buFontTx/>
              <a:buNone/>
              <a:defRPr/>
            </a:pPr>
            <a:r>
              <a:rPr lang="en-US" sz="4800" dirty="0" smtClean="0">
                <a:solidFill>
                  <a:schemeClr val="accent6"/>
                </a:solidFill>
                <a:latin typeface="+mj-lt"/>
              </a:rPr>
              <a:t>Muscle Tone</a:t>
            </a:r>
            <a:r>
              <a:rPr lang="en-US" sz="4800" dirty="0" smtClean="0">
                <a:latin typeface="Script MT Bold" pitchFamily="66" charset="0"/>
              </a:rPr>
              <a:t>:</a:t>
            </a:r>
          </a:p>
          <a:p>
            <a:pPr eaLnBrk="1" hangingPunct="1">
              <a:buFontTx/>
              <a:buNone/>
              <a:defRPr/>
            </a:pPr>
            <a:r>
              <a:rPr lang="en-US" sz="2800" dirty="0" smtClean="0"/>
              <a:t>a. Limp, flaccid = 0</a:t>
            </a:r>
          </a:p>
          <a:p>
            <a:pPr eaLnBrk="1" hangingPunct="1">
              <a:buFontTx/>
              <a:buNone/>
              <a:defRPr/>
            </a:pPr>
            <a:r>
              <a:rPr lang="en-US" sz="2800" dirty="0" smtClean="0"/>
              <a:t>b. Some flexing or bending = 1</a:t>
            </a:r>
          </a:p>
          <a:p>
            <a:pPr eaLnBrk="1" hangingPunct="1">
              <a:buFontTx/>
              <a:buNone/>
              <a:defRPr/>
            </a:pPr>
            <a:r>
              <a:rPr lang="en-US" sz="2800" dirty="0" smtClean="0"/>
              <a:t>c. Active motion = 2</a:t>
            </a:r>
          </a:p>
          <a:p>
            <a:pPr eaLnBrk="1" hangingPunct="1">
              <a:buFontTx/>
              <a:buNone/>
              <a:defRPr/>
            </a:pPr>
            <a:endParaRPr lang="en-US" sz="2800" dirty="0" smtClean="0"/>
          </a:p>
          <a:p>
            <a:pPr eaLnBrk="1" hangingPunct="1">
              <a:defRPr/>
            </a:pPr>
            <a:r>
              <a:rPr lang="en-US" sz="2800" dirty="0" smtClean="0"/>
              <a:t>2 points for vigorous motion</a:t>
            </a:r>
          </a:p>
          <a:p>
            <a:pPr eaLnBrk="1" hangingPunct="1">
              <a:defRPr/>
            </a:pPr>
            <a:r>
              <a:rPr lang="en-US" sz="2800" dirty="0" smtClean="0"/>
              <a:t>1 point for small flexing</a:t>
            </a:r>
          </a:p>
          <a:p>
            <a:pPr eaLnBrk="1" hangingPunct="1">
              <a:defRPr/>
            </a:pPr>
            <a:r>
              <a:rPr lang="en-US" sz="2800" dirty="0" smtClean="0"/>
              <a:t>0 points for no movement</a:t>
            </a:r>
          </a:p>
        </p:txBody>
      </p:sp>
      <p:pic>
        <p:nvPicPr>
          <p:cNvPr id="65540" name="Picture 8" descr="j0301286"/>
          <p:cNvPicPr>
            <a:picLocks noGrp="1" noChangeAspect="1" noChangeArrowheads="1"/>
          </p:cNvPicPr>
          <p:nvPr>
            <p:ph sz="half" idx="2"/>
          </p:nvPr>
        </p:nvPicPr>
        <p:blipFill>
          <a:blip r:embed="rId2" cstate="print"/>
          <a:srcRect/>
          <a:stretch>
            <a:fillRect/>
          </a:stretch>
        </p:blipFill>
        <p:spPr>
          <a:xfrm>
            <a:off x="6400800" y="2057400"/>
            <a:ext cx="1998663" cy="27432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wipe(down)">
                                      <p:cBhvr>
                                        <p:cTn id="15" dur="580">
                                          <p:stCondLst>
                                            <p:cond delay="0"/>
                                          </p:stCondLst>
                                        </p:cTn>
                                        <p:tgtEl>
                                          <p:spTgt spid="8195">
                                            <p:txEl>
                                              <p:pRg st="0" end="0"/>
                                            </p:txEl>
                                          </p:spTgt>
                                        </p:tgtEl>
                                      </p:cBhvr>
                                    </p:animEffect>
                                    <p:anim calcmode="lin" valueType="num">
                                      <p:cBhvr>
                                        <p:cTn id="16" dur="1822" tmFilter="0,0; 0.14,0.36; 0.43,0.73; 0.71,0.91; 1.0,1.0">
                                          <p:stCondLst>
                                            <p:cond delay="0"/>
                                          </p:stCondLst>
                                        </p:cTn>
                                        <p:tgtEl>
                                          <p:spTgt spid="819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19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19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19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19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8195">
                                            <p:txEl>
                                              <p:pRg st="0" end="0"/>
                                            </p:txEl>
                                          </p:spTgt>
                                        </p:tgtEl>
                                      </p:cBhvr>
                                      <p:to x="100000" y="60000"/>
                                    </p:animScale>
                                    <p:animScale>
                                      <p:cBhvr>
                                        <p:cTn id="22" dur="166" decel="50000">
                                          <p:stCondLst>
                                            <p:cond delay="676"/>
                                          </p:stCondLst>
                                        </p:cTn>
                                        <p:tgtEl>
                                          <p:spTgt spid="8195">
                                            <p:txEl>
                                              <p:pRg st="0" end="0"/>
                                            </p:txEl>
                                          </p:spTgt>
                                        </p:tgtEl>
                                      </p:cBhvr>
                                      <p:to x="100000" y="100000"/>
                                    </p:animScale>
                                    <p:animScale>
                                      <p:cBhvr>
                                        <p:cTn id="23" dur="26">
                                          <p:stCondLst>
                                            <p:cond delay="1312"/>
                                          </p:stCondLst>
                                        </p:cTn>
                                        <p:tgtEl>
                                          <p:spTgt spid="8195">
                                            <p:txEl>
                                              <p:pRg st="0" end="0"/>
                                            </p:txEl>
                                          </p:spTgt>
                                        </p:tgtEl>
                                      </p:cBhvr>
                                      <p:to x="100000" y="80000"/>
                                    </p:animScale>
                                    <p:animScale>
                                      <p:cBhvr>
                                        <p:cTn id="24" dur="166" decel="50000">
                                          <p:stCondLst>
                                            <p:cond delay="1338"/>
                                          </p:stCondLst>
                                        </p:cTn>
                                        <p:tgtEl>
                                          <p:spTgt spid="8195">
                                            <p:txEl>
                                              <p:pRg st="0" end="0"/>
                                            </p:txEl>
                                          </p:spTgt>
                                        </p:tgtEl>
                                      </p:cBhvr>
                                      <p:to x="100000" y="100000"/>
                                    </p:animScale>
                                    <p:animScale>
                                      <p:cBhvr>
                                        <p:cTn id="25" dur="26">
                                          <p:stCondLst>
                                            <p:cond delay="1642"/>
                                          </p:stCondLst>
                                        </p:cTn>
                                        <p:tgtEl>
                                          <p:spTgt spid="8195">
                                            <p:txEl>
                                              <p:pRg st="0" end="0"/>
                                            </p:txEl>
                                          </p:spTgt>
                                        </p:tgtEl>
                                      </p:cBhvr>
                                      <p:to x="100000" y="90000"/>
                                    </p:animScale>
                                    <p:animScale>
                                      <p:cBhvr>
                                        <p:cTn id="26" dur="166" decel="50000">
                                          <p:stCondLst>
                                            <p:cond delay="1668"/>
                                          </p:stCondLst>
                                        </p:cTn>
                                        <p:tgtEl>
                                          <p:spTgt spid="8195">
                                            <p:txEl>
                                              <p:pRg st="0" end="0"/>
                                            </p:txEl>
                                          </p:spTgt>
                                        </p:tgtEl>
                                      </p:cBhvr>
                                      <p:to x="100000" y="100000"/>
                                    </p:animScale>
                                    <p:animScale>
                                      <p:cBhvr>
                                        <p:cTn id="27" dur="26">
                                          <p:stCondLst>
                                            <p:cond delay="1808"/>
                                          </p:stCondLst>
                                        </p:cTn>
                                        <p:tgtEl>
                                          <p:spTgt spid="8195">
                                            <p:txEl>
                                              <p:pRg st="0" end="0"/>
                                            </p:txEl>
                                          </p:spTgt>
                                        </p:tgtEl>
                                      </p:cBhvr>
                                      <p:to x="100000" y="95000"/>
                                    </p:animScale>
                                    <p:animScale>
                                      <p:cBhvr>
                                        <p:cTn id="28" dur="166" decel="50000">
                                          <p:stCondLst>
                                            <p:cond delay="1834"/>
                                          </p:stCondLst>
                                        </p:cTn>
                                        <p:tgtEl>
                                          <p:spTgt spid="819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195">
                                            <p:txEl>
                                              <p:pRg st="1" end="1"/>
                                            </p:txEl>
                                          </p:spTgt>
                                        </p:tgtEl>
                                        <p:attrNameLst>
                                          <p:attrName>style.visibility</p:attrName>
                                        </p:attrNameLst>
                                      </p:cBhvr>
                                      <p:to>
                                        <p:strVal val="visible"/>
                                      </p:to>
                                    </p:set>
                                    <p:animEffect transition="in" filter="wipe(down)">
                                      <p:cBhvr>
                                        <p:cTn id="33" dur="580">
                                          <p:stCondLst>
                                            <p:cond delay="0"/>
                                          </p:stCondLst>
                                        </p:cTn>
                                        <p:tgtEl>
                                          <p:spTgt spid="8195">
                                            <p:txEl>
                                              <p:pRg st="1" end="1"/>
                                            </p:txEl>
                                          </p:spTgt>
                                        </p:tgtEl>
                                      </p:cBhvr>
                                    </p:animEffect>
                                    <p:anim calcmode="lin" valueType="num">
                                      <p:cBhvr>
                                        <p:cTn id="34" dur="1822" tmFilter="0,0; 0.14,0.36; 0.43,0.73; 0.71,0.91; 1.0,1.0">
                                          <p:stCondLst>
                                            <p:cond delay="0"/>
                                          </p:stCondLst>
                                        </p:cTn>
                                        <p:tgtEl>
                                          <p:spTgt spid="8195">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195">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195">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195">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195">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8195">
                                            <p:txEl>
                                              <p:pRg st="1" end="1"/>
                                            </p:txEl>
                                          </p:spTgt>
                                        </p:tgtEl>
                                      </p:cBhvr>
                                      <p:to x="100000" y="60000"/>
                                    </p:animScale>
                                    <p:animScale>
                                      <p:cBhvr>
                                        <p:cTn id="40" dur="166" decel="50000">
                                          <p:stCondLst>
                                            <p:cond delay="676"/>
                                          </p:stCondLst>
                                        </p:cTn>
                                        <p:tgtEl>
                                          <p:spTgt spid="8195">
                                            <p:txEl>
                                              <p:pRg st="1" end="1"/>
                                            </p:txEl>
                                          </p:spTgt>
                                        </p:tgtEl>
                                      </p:cBhvr>
                                      <p:to x="100000" y="100000"/>
                                    </p:animScale>
                                    <p:animScale>
                                      <p:cBhvr>
                                        <p:cTn id="41" dur="26">
                                          <p:stCondLst>
                                            <p:cond delay="1312"/>
                                          </p:stCondLst>
                                        </p:cTn>
                                        <p:tgtEl>
                                          <p:spTgt spid="8195">
                                            <p:txEl>
                                              <p:pRg st="1" end="1"/>
                                            </p:txEl>
                                          </p:spTgt>
                                        </p:tgtEl>
                                      </p:cBhvr>
                                      <p:to x="100000" y="80000"/>
                                    </p:animScale>
                                    <p:animScale>
                                      <p:cBhvr>
                                        <p:cTn id="42" dur="166" decel="50000">
                                          <p:stCondLst>
                                            <p:cond delay="1338"/>
                                          </p:stCondLst>
                                        </p:cTn>
                                        <p:tgtEl>
                                          <p:spTgt spid="8195">
                                            <p:txEl>
                                              <p:pRg st="1" end="1"/>
                                            </p:txEl>
                                          </p:spTgt>
                                        </p:tgtEl>
                                      </p:cBhvr>
                                      <p:to x="100000" y="100000"/>
                                    </p:animScale>
                                    <p:animScale>
                                      <p:cBhvr>
                                        <p:cTn id="43" dur="26">
                                          <p:stCondLst>
                                            <p:cond delay="1642"/>
                                          </p:stCondLst>
                                        </p:cTn>
                                        <p:tgtEl>
                                          <p:spTgt spid="8195">
                                            <p:txEl>
                                              <p:pRg st="1" end="1"/>
                                            </p:txEl>
                                          </p:spTgt>
                                        </p:tgtEl>
                                      </p:cBhvr>
                                      <p:to x="100000" y="90000"/>
                                    </p:animScale>
                                    <p:animScale>
                                      <p:cBhvr>
                                        <p:cTn id="44" dur="166" decel="50000">
                                          <p:stCondLst>
                                            <p:cond delay="1668"/>
                                          </p:stCondLst>
                                        </p:cTn>
                                        <p:tgtEl>
                                          <p:spTgt spid="8195">
                                            <p:txEl>
                                              <p:pRg st="1" end="1"/>
                                            </p:txEl>
                                          </p:spTgt>
                                        </p:tgtEl>
                                      </p:cBhvr>
                                      <p:to x="100000" y="100000"/>
                                    </p:animScale>
                                    <p:animScale>
                                      <p:cBhvr>
                                        <p:cTn id="45" dur="26">
                                          <p:stCondLst>
                                            <p:cond delay="1808"/>
                                          </p:stCondLst>
                                        </p:cTn>
                                        <p:tgtEl>
                                          <p:spTgt spid="8195">
                                            <p:txEl>
                                              <p:pRg st="1" end="1"/>
                                            </p:txEl>
                                          </p:spTgt>
                                        </p:tgtEl>
                                      </p:cBhvr>
                                      <p:to x="100000" y="95000"/>
                                    </p:animScale>
                                    <p:animScale>
                                      <p:cBhvr>
                                        <p:cTn id="46" dur="166" decel="50000">
                                          <p:stCondLst>
                                            <p:cond delay="1834"/>
                                          </p:stCondLst>
                                        </p:cTn>
                                        <p:tgtEl>
                                          <p:spTgt spid="8195">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8195">
                                            <p:txEl>
                                              <p:pRg st="2" end="2"/>
                                            </p:txEl>
                                          </p:spTgt>
                                        </p:tgtEl>
                                        <p:attrNameLst>
                                          <p:attrName>style.visibility</p:attrName>
                                        </p:attrNameLst>
                                      </p:cBhvr>
                                      <p:to>
                                        <p:strVal val="visible"/>
                                      </p:to>
                                    </p:set>
                                    <p:animEffect transition="in" filter="wipe(down)">
                                      <p:cBhvr>
                                        <p:cTn id="51" dur="580">
                                          <p:stCondLst>
                                            <p:cond delay="0"/>
                                          </p:stCondLst>
                                        </p:cTn>
                                        <p:tgtEl>
                                          <p:spTgt spid="8195">
                                            <p:txEl>
                                              <p:pRg st="2" end="2"/>
                                            </p:txEl>
                                          </p:spTgt>
                                        </p:tgtEl>
                                      </p:cBhvr>
                                    </p:animEffect>
                                    <p:anim calcmode="lin" valueType="num">
                                      <p:cBhvr>
                                        <p:cTn id="52" dur="1822" tmFilter="0,0; 0.14,0.36; 0.43,0.73; 0.71,0.91; 1.0,1.0">
                                          <p:stCondLst>
                                            <p:cond delay="0"/>
                                          </p:stCondLst>
                                        </p:cTn>
                                        <p:tgtEl>
                                          <p:spTgt spid="8195">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195">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195">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195">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195">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8195">
                                            <p:txEl>
                                              <p:pRg st="2" end="2"/>
                                            </p:txEl>
                                          </p:spTgt>
                                        </p:tgtEl>
                                      </p:cBhvr>
                                      <p:to x="100000" y="60000"/>
                                    </p:animScale>
                                    <p:animScale>
                                      <p:cBhvr>
                                        <p:cTn id="58" dur="166" decel="50000">
                                          <p:stCondLst>
                                            <p:cond delay="676"/>
                                          </p:stCondLst>
                                        </p:cTn>
                                        <p:tgtEl>
                                          <p:spTgt spid="8195">
                                            <p:txEl>
                                              <p:pRg st="2" end="2"/>
                                            </p:txEl>
                                          </p:spTgt>
                                        </p:tgtEl>
                                      </p:cBhvr>
                                      <p:to x="100000" y="100000"/>
                                    </p:animScale>
                                    <p:animScale>
                                      <p:cBhvr>
                                        <p:cTn id="59" dur="26">
                                          <p:stCondLst>
                                            <p:cond delay="1312"/>
                                          </p:stCondLst>
                                        </p:cTn>
                                        <p:tgtEl>
                                          <p:spTgt spid="8195">
                                            <p:txEl>
                                              <p:pRg st="2" end="2"/>
                                            </p:txEl>
                                          </p:spTgt>
                                        </p:tgtEl>
                                      </p:cBhvr>
                                      <p:to x="100000" y="80000"/>
                                    </p:animScale>
                                    <p:animScale>
                                      <p:cBhvr>
                                        <p:cTn id="60" dur="166" decel="50000">
                                          <p:stCondLst>
                                            <p:cond delay="1338"/>
                                          </p:stCondLst>
                                        </p:cTn>
                                        <p:tgtEl>
                                          <p:spTgt spid="8195">
                                            <p:txEl>
                                              <p:pRg st="2" end="2"/>
                                            </p:txEl>
                                          </p:spTgt>
                                        </p:tgtEl>
                                      </p:cBhvr>
                                      <p:to x="100000" y="100000"/>
                                    </p:animScale>
                                    <p:animScale>
                                      <p:cBhvr>
                                        <p:cTn id="61" dur="26">
                                          <p:stCondLst>
                                            <p:cond delay="1642"/>
                                          </p:stCondLst>
                                        </p:cTn>
                                        <p:tgtEl>
                                          <p:spTgt spid="8195">
                                            <p:txEl>
                                              <p:pRg st="2" end="2"/>
                                            </p:txEl>
                                          </p:spTgt>
                                        </p:tgtEl>
                                      </p:cBhvr>
                                      <p:to x="100000" y="90000"/>
                                    </p:animScale>
                                    <p:animScale>
                                      <p:cBhvr>
                                        <p:cTn id="62" dur="166" decel="50000">
                                          <p:stCondLst>
                                            <p:cond delay="1668"/>
                                          </p:stCondLst>
                                        </p:cTn>
                                        <p:tgtEl>
                                          <p:spTgt spid="8195">
                                            <p:txEl>
                                              <p:pRg st="2" end="2"/>
                                            </p:txEl>
                                          </p:spTgt>
                                        </p:tgtEl>
                                      </p:cBhvr>
                                      <p:to x="100000" y="100000"/>
                                    </p:animScale>
                                    <p:animScale>
                                      <p:cBhvr>
                                        <p:cTn id="63" dur="26">
                                          <p:stCondLst>
                                            <p:cond delay="1808"/>
                                          </p:stCondLst>
                                        </p:cTn>
                                        <p:tgtEl>
                                          <p:spTgt spid="8195">
                                            <p:txEl>
                                              <p:pRg st="2" end="2"/>
                                            </p:txEl>
                                          </p:spTgt>
                                        </p:tgtEl>
                                      </p:cBhvr>
                                      <p:to x="100000" y="95000"/>
                                    </p:animScale>
                                    <p:animScale>
                                      <p:cBhvr>
                                        <p:cTn id="64" dur="166" decel="50000">
                                          <p:stCondLst>
                                            <p:cond delay="1834"/>
                                          </p:stCondLst>
                                        </p:cTn>
                                        <p:tgtEl>
                                          <p:spTgt spid="8195">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8195">
                                            <p:txEl>
                                              <p:pRg st="3" end="3"/>
                                            </p:txEl>
                                          </p:spTgt>
                                        </p:tgtEl>
                                        <p:attrNameLst>
                                          <p:attrName>style.visibility</p:attrName>
                                        </p:attrNameLst>
                                      </p:cBhvr>
                                      <p:to>
                                        <p:strVal val="visible"/>
                                      </p:to>
                                    </p:set>
                                    <p:animEffect transition="in" filter="wipe(down)">
                                      <p:cBhvr>
                                        <p:cTn id="69" dur="580">
                                          <p:stCondLst>
                                            <p:cond delay="0"/>
                                          </p:stCondLst>
                                        </p:cTn>
                                        <p:tgtEl>
                                          <p:spTgt spid="8195">
                                            <p:txEl>
                                              <p:pRg st="3" end="3"/>
                                            </p:txEl>
                                          </p:spTgt>
                                        </p:tgtEl>
                                      </p:cBhvr>
                                    </p:animEffect>
                                    <p:anim calcmode="lin" valueType="num">
                                      <p:cBhvr>
                                        <p:cTn id="70" dur="1822" tmFilter="0,0; 0.14,0.36; 0.43,0.73; 0.71,0.91; 1.0,1.0">
                                          <p:stCondLst>
                                            <p:cond delay="0"/>
                                          </p:stCondLst>
                                        </p:cTn>
                                        <p:tgtEl>
                                          <p:spTgt spid="8195">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195">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195">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195">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195">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8195">
                                            <p:txEl>
                                              <p:pRg st="3" end="3"/>
                                            </p:txEl>
                                          </p:spTgt>
                                        </p:tgtEl>
                                      </p:cBhvr>
                                      <p:to x="100000" y="60000"/>
                                    </p:animScale>
                                    <p:animScale>
                                      <p:cBhvr>
                                        <p:cTn id="76" dur="166" decel="50000">
                                          <p:stCondLst>
                                            <p:cond delay="676"/>
                                          </p:stCondLst>
                                        </p:cTn>
                                        <p:tgtEl>
                                          <p:spTgt spid="8195">
                                            <p:txEl>
                                              <p:pRg st="3" end="3"/>
                                            </p:txEl>
                                          </p:spTgt>
                                        </p:tgtEl>
                                      </p:cBhvr>
                                      <p:to x="100000" y="100000"/>
                                    </p:animScale>
                                    <p:animScale>
                                      <p:cBhvr>
                                        <p:cTn id="77" dur="26">
                                          <p:stCondLst>
                                            <p:cond delay="1312"/>
                                          </p:stCondLst>
                                        </p:cTn>
                                        <p:tgtEl>
                                          <p:spTgt spid="8195">
                                            <p:txEl>
                                              <p:pRg st="3" end="3"/>
                                            </p:txEl>
                                          </p:spTgt>
                                        </p:tgtEl>
                                      </p:cBhvr>
                                      <p:to x="100000" y="80000"/>
                                    </p:animScale>
                                    <p:animScale>
                                      <p:cBhvr>
                                        <p:cTn id="78" dur="166" decel="50000">
                                          <p:stCondLst>
                                            <p:cond delay="1338"/>
                                          </p:stCondLst>
                                        </p:cTn>
                                        <p:tgtEl>
                                          <p:spTgt spid="8195">
                                            <p:txEl>
                                              <p:pRg st="3" end="3"/>
                                            </p:txEl>
                                          </p:spTgt>
                                        </p:tgtEl>
                                      </p:cBhvr>
                                      <p:to x="100000" y="100000"/>
                                    </p:animScale>
                                    <p:animScale>
                                      <p:cBhvr>
                                        <p:cTn id="79" dur="26">
                                          <p:stCondLst>
                                            <p:cond delay="1642"/>
                                          </p:stCondLst>
                                        </p:cTn>
                                        <p:tgtEl>
                                          <p:spTgt spid="8195">
                                            <p:txEl>
                                              <p:pRg st="3" end="3"/>
                                            </p:txEl>
                                          </p:spTgt>
                                        </p:tgtEl>
                                      </p:cBhvr>
                                      <p:to x="100000" y="90000"/>
                                    </p:animScale>
                                    <p:animScale>
                                      <p:cBhvr>
                                        <p:cTn id="80" dur="166" decel="50000">
                                          <p:stCondLst>
                                            <p:cond delay="1668"/>
                                          </p:stCondLst>
                                        </p:cTn>
                                        <p:tgtEl>
                                          <p:spTgt spid="8195">
                                            <p:txEl>
                                              <p:pRg st="3" end="3"/>
                                            </p:txEl>
                                          </p:spTgt>
                                        </p:tgtEl>
                                      </p:cBhvr>
                                      <p:to x="100000" y="100000"/>
                                    </p:animScale>
                                    <p:animScale>
                                      <p:cBhvr>
                                        <p:cTn id="81" dur="26">
                                          <p:stCondLst>
                                            <p:cond delay="1808"/>
                                          </p:stCondLst>
                                        </p:cTn>
                                        <p:tgtEl>
                                          <p:spTgt spid="8195">
                                            <p:txEl>
                                              <p:pRg st="3" end="3"/>
                                            </p:txEl>
                                          </p:spTgt>
                                        </p:tgtEl>
                                      </p:cBhvr>
                                      <p:to x="100000" y="95000"/>
                                    </p:animScale>
                                    <p:animScale>
                                      <p:cBhvr>
                                        <p:cTn id="82" dur="166" decel="50000">
                                          <p:stCondLst>
                                            <p:cond delay="1834"/>
                                          </p:stCondLst>
                                        </p:cTn>
                                        <p:tgtEl>
                                          <p:spTgt spid="8195">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8195">
                                            <p:txEl>
                                              <p:pRg st="5" end="5"/>
                                            </p:txEl>
                                          </p:spTgt>
                                        </p:tgtEl>
                                        <p:attrNameLst>
                                          <p:attrName>style.visibility</p:attrName>
                                        </p:attrNameLst>
                                      </p:cBhvr>
                                      <p:to>
                                        <p:strVal val="visible"/>
                                      </p:to>
                                    </p:set>
                                    <p:animEffect transition="in" filter="wipe(down)">
                                      <p:cBhvr>
                                        <p:cTn id="87" dur="580">
                                          <p:stCondLst>
                                            <p:cond delay="0"/>
                                          </p:stCondLst>
                                        </p:cTn>
                                        <p:tgtEl>
                                          <p:spTgt spid="8195">
                                            <p:txEl>
                                              <p:pRg st="5" end="5"/>
                                            </p:txEl>
                                          </p:spTgt>
                                        </p:tgtEl>
                                      </p:cBhvr>
                                    </p:animEffect>
                                    <p:anim calcmode="lin" valueType="num">
                                      <p:cBhvr>
                                        <p:cTn id="88" dur="1822" tmFilter="0,0; 0.14,0.36; 0.43,0.73; 0.71,0.91; 1.0,1.0">
                                          <p:stCondLst>
                                            <p:cond delay="0"/>
                                          </p:stCondLst>
                                        </p:cTn>
                                        <p:tgtEl>
                                          <p:spTgt spid="8195">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195">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195">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195">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195">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8195">
                                            <p:txEl>
                                              <p:pRg st="5" end="5"/>
                                            </p:txEl>
                                          </p:spTgt>
                                        </p:tgtEl>
                                      </p:cBhvr>
                                      <p:to x="100000" y="60000"/>
                                    </p:animScale>
                                    <p:animScale>
                                      <p:cBhvr>
                                        <p:cTn id="94" dur="166" decel="50000">
                                          <p:stCondLst>
                                            <p:cond delay="676"/>
                                          </p:stCondLst>
                                        </p:cTn>
                                        <p:tgtEl>
                                          <p:spTgt spid="8195">
                                            <p:txEl>
                                              <p:pRg st="5" end="5"/>
                                            </p:txEl>
                                          </p:spTgt>
                                        </p:tgtEl>
                                      </p:cBhvr>
                                      <p:to x="100000" y="100000"/>
                                    </p:animScale>
                                    <p:animScale>
                                      <p:cBhvr>
                                        <p:cTn id="95" dur="26">
                                          <p:stCondLst>
                                            <p:cond delay="1312"/>
                                          </p:stCondLst>
                                        </p:cTn>
                                        <p:tgtEl>
                                          <p:spTgt spid="8195">
                                            <p:txEl>
                                              <p:pRg st="5" end="5"/>
                                            </p:txEl>
                                          </p:spTgt>
                                        </p:tgtEl>
                                      </p:cBhvr>
                                      <p:to x="100000" y="80000"/>
                                    </p:animScale>
                                    <p:animScale>
                                      <p:cBhvr>
                                        <p:cTn id="96" dur="166" decel="50000">
                                          <p:stCondLst>
                                            <p:cond delay="1338"/>
                                          </p:stCondLst>
                                        </p:cTn>
                                        <p:tgtEl>
                                          <p:spTgt spid="8195">
                                            <p:txEl>
                                              <p:pRg st="5" end="5"/>
                                            </p:txEl>
                                          </p:spTgt>
                                        </p:tgtEl>
                                      </p:cBhvr>
                                      <p:to x="100000" y="100000"/>
                                    </p:animScale>
                                    <p:animScale>
                                      <p:cBhvr>
                                        <p:cTn id="97" dur="26">
                                          <p:stCondLst>
                                            <p:cond delay="1642"/>
                                          </p:stCondLst>
                                        </p:cTn>
                                        <p:tgtEl>
                                          <p:spTgt spid="8195">
                                            <p:txEl>
                                              <p:pRg st="5" end="5"/>
                                            </p:txEl>
                                          </p:spTgt>
                                        </p:tgtEl>
                                      </p:cBhvr>
                                      <p:to x="100000" y="90000"/>
                                    </p:animScale>
                                    <p:animScale>
                                      <p:cBhvr>
                                        <p:cTn id="98" dur="166" decel="50000">
                                          <p:stCondLst>
                                            <p:cond delay="1668"/>
                                          </p:stCondLst>
                                        </p:cTn>
                                        <p:tgtEl>
                                          <p:spTgt spid="8195">
                                            <p:txEl>
                                              <p:pRg st="5" end="5"/>
                                            </p:txEl>
                                          </p:spTgt>
                                        </p:tgtEl>
                                      </p:cBhvr>
                                      <p:to x="100000" y="100000"/>
                                    </p:animScale>
                                    <p:animScale>
                                      <p:cBhvr>
                                        <p:cTn id="99" dur="26">
                                          <p:stCondLst>
                                            <p:cond delay="1808"/>
                                          </p:stCondLst>
                                        </p:cTn>
                                        <p:tgtEl>
                                          <p:spTgt spid="8195">
                                            <p:txEl>
                                              <p:pRg st="5" end="5"/>
                                            </p:txEl>
                                          </p:spTgt>
                                        </p:tgtEl>
                                      </p:cBhvr>
                                      <p:to x="100000" y="95000"/>
                                    </p:animScale>
                                    <p:animScale>
                                      <p:cBhvr>
                                        <p:cTn id="100" dur="166" decel="50000">
                                          <p:stCondLst>
                                            <p:cond delay="1834"/>
                                          </p:stCondLst>
                                        </p:cTn>
                                        <p:tgtEl>
                                          <p:spTgt spid="8195">
                                            <p:txEl>
                                              <p:pRg st="5" end="5"/>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8195">
                                            <p:txEl>
                                              <p:pRg st="6" end="6"/>
                                            </p:txEl>
                                          </p:spTgt>
                                        </p:tgtEl>
                                        <p:attrNameLst>
                                          <p:attrName>style.visibility</p:attrName>
                                        </p:attrNameLst>
                                      </p:cBhvr>
                                      <p:to>
                                        <p:strVal val="visible"/>
                                      </p:to>
                                    </p:set>
                                    <p:animEffect transition="in" filter="wipe(down)">
                                      <p:cBhvr>
                                        <p:cTn id="105" dur="580">
                                          <p:stCondLst>
                                            <p:cond delay="0"/>
                                          </p:stCondLst>
                                        </p:cTn>
                                        <p:tgtEl>
                                          <p:spTgt spid="8195">
                                            <p:txEl>
                                              <p:pRg st="6" end="6"/>
                                            </p:txEl>
                                          </p:spTgt>
                                        </p:tgtEl>
                                      </p:cBhvr>
                                    </p:animEffect>
                                    <p:anim calcmode="lin" valueType="num">
                                      <p:cBhvr>
                                        <p:cTn id="106" dur="1822" tmFilter="0,0; 0.14,0.36; 0.43,0.73; 0.71,0.91; 1.0,1.0">
                                          <p:stCondLst>
                                            <p:cond delay="0"/>
                                          </p:stCondLst>
                                        </p:cTn>
                                        <p:tgtEl>
                                          <p:spTgt spid="8195">
                                            <p:txEl>
                                              <p:pRg st="6" end="6"/>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195">
                                            <p:txEl>
                                              <p:pRg st="6" end="6"/>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195">
                                            <p:txEl>
                                              <p:pRg st="6" end="6"/>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195">
                                            <p:txEl>
                                              <p:pRg st="6" end="6"/>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195">
                                            <p:txEl>
                                              <p:pRg st="6" end="6"/>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8195">
                                            <p:txEl>
                                              <p:pRg st="6" end="6"/>
                                            </p:txEl>
                                          </p:spTgt>
                                        </p:tgtEl>
                                      </p:cBhvr>
                                      <p:to x="100000" y="60000"/>
                                    </p:animScale>
                                    <p:animScale>
                                      <p:cBhvr>
                                        <p:cTn id="112" dur="166" decel="50000">
                                          <p:stCondLst>
                                            <p:cond delay="676"/>
                                          </p:stCondLst>
                                        </p:cTn>
                                        <p:tgtEl>
                                          <p:spTgt spid="8195">
                                            <p:txEl>
                                              <p:pRg st="6" end="6"/>
                                            </p:txEl>
                                          </p:spTgt>
                                        </p:tgtEl>
                                      </p:cBhvr>
                                      <p:to x="100000" y="100000"/>
                                    </p:animScale>
                                    <p:animScale>
                                      <p:cBhvr>
                                        <p:cTn id="113" dur="26">
                                          <p:stCondLst>
                                            <p:cond delay="1312"/>
                                          </p:stCondLst>
                                        </p:cTn>
                                        <p:tgtEl>
                                          <p:spTgt spid="8195">
                                            <p:txEl>
                                              <p:pRg st="6" end="6"/>
                                            </p:txEl>
                                          </p:spTgt>
                                        </p:tgtEl>
                                      </p:cBhvr>
                                      <p:to x="100000" y="80000"/>
                                    </p:animScale>
                                    <p:animScale>
                                      <p:cBhvr>
                                        <p:cTn id="114" dur="166" decel="50000">
                                          <p:stCondLst>
                                            <p:cond delay="1338"/>
                                          </p:stCondLst>
                                        </p:cTn>
                                        <p:tgtEl>
                                          <p:spTgt spid="8195">
                                            <p:txEl>
                                              <p:pRg st="6" end="6"/>
                                            </p:txEl>
                                          </p:spTgt>
                                        </p:tgtEl>
                                      </p:cBhvr>
                                      <p:to x="100000" y="100000"/>
                                    </p:animScale>
                                    <p:animScale>
                                      <p:cBhvr>
                                        <p:cTn id="115" dur="26">
                                          <p:stCondLst>
                                            <p:cond delay="1642"/>
                                          </p:stCondLst>
                                        </p:cTn>
                                        <p:tgtEl>
                                          <p:spTgt spid="8195">
                                            <p:txEl>
                                              <p:pRg st="6" end="6"/>
                                            </p:txEl>
                                          </p:spTgt>
                                        </p:tgtEl>
                                      </p:cBhvr>
                                      <p:to x="100000" y="90000"/>
                                    </p:animScale>
                                    <p:animScale>
                                      <p:cBhvr>
                                        <p:cTn id="116" dur="166" decel="50000">
                                          <p:stCondLst>
                                            <p:cond delay="1668"/>
                                          </p:stCondLst>
                                        </p:cTn>
                                        <p:tgtEl>
                                          <p:spTgt spid="8195">
                                            <p:txEl>
                                              <p:pRg st="6" end="6"/>
                                            </p:txEl>
                                          </p:spTgt>
                                        </p:tgtEl>
                                      </p:cBhvr>
                                      <p:to x="100000" y="100000"/>
                                    </p:animScale>
                                    <p:animScale>
                                      <p:cBhvr>
                                        <p:cTn id="117" dur="26">
                                          <p:stCondLst>
                                            <p:cond delay="1808"/>
                                          </p:stCondLst>
                                        </p:cTn>
                                        <p:tgtEl>
                                          <p:spTgt spid="8195">
                                            <p:txEl>
                                              <p:pRg st="6" end="6"/>
                                            </p:txEl>
                                          </p:spTgt>
                                        </p:tgtEl>
                                      </p:cBhvr>
                                      <p:to x="100000" y="95000"/>
                                    </p:animScale>
                                    <p:animScale>
                                      <p:cBhvr>
                                        <p:cTn id="118" dur="166" decel="50000">
                                          <p:stCondLst>
                                            <p:cond delay="1834"/>
                                          </p:stCondLst>
                                        </p:cTn>
                                        <p:tgtEl>
                                          <p:spTgt spid="8195">
                                            <p:txEl>
                                              <p:pRg st="6" end="6"/>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8195">
                                            <p:txEl>
                                              <p:pRg st="7" end="7"/>
                                            </p:txEl>
                                          </p:spTgt>
                                        </p:tgtEl>
                                        <p:attrNameLst>
                                          <p:attrName>style.visibility</p:attrName>
                                        </p:attrNameLst>
                                      </p:cBhvr>
                                      <p:to>
                                        <p:strVal val="visible"/>
                                      </p:to>
                                    </p:set>
                                    <p:animEffect transition="in" filter="wipe(down)">
                                      <p:cBhvr>
                                        <p:cTn id="123" dur="580">
                                          <p:stCondLst>
                                            <p:cond delay="0"/>
                                          </p:stCondLst>
                                        </p:cTn>
                                        <p:tgtEl>
                                          <p:spTgt spid="8195">
                                            <p:txEl>
                                              <p:pRg st="7" end="7"/>
                                            </p:txEl>
                                          </p:spTgt>
                                        </p:tgtEl>
                                      </p:cBhvr>
                                    </p:animEffect>
                                    <p:anim calcmode="lin" valueType="num">
                                      <p:cBhvr>
                                        <p:cTn id="124" dur="1822" tmFilter="0,0; 0.14,0.36; 0.43,0.73; 0.71,0.91; 1.0,1.0">
                                          <p:stCondLst>
                                            <p:cond delay="0"/>
                                          </p:stCondLst>
                                        </p:cTn>
                                        <p:tgtEl>
                                          <p:spTgt spid="8195">
                                            <p:txEl>
                                              <p:pRg st="7" end="7"/>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8195">
                                            <p:txEl>
                                              <p:pRg st="7" end="7"/>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8195">
                                            <p:txEl>
                                              <p:pRg st="7" end="7"/>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8195">
                                            <p:txEl>
                                              <p:pRg st="7" end="7"/>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8195">
                                            <p:txEl>
                                              <p:pRg st="7" end="7"/>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8195">
                                            <p:txEl>
                                              <p:pRg st="7" end="7"/>
                                            </p:txEl>
                                          </p:spTgt>
                                        </p:tgtEl>
                                      </p:cBhvr>
                                      <p:to x="100000" y="60000"/>
                                    </p:animScale>
                                    <p:animScale>
                                      <p:cBhvr>
                                        <p:cTn id="130" dur="166" decel="50000">
                                          <p:stCondLst>
                                            <p:cond delay="676"/>
                                          </p:stCondLst>
                                        </p:cTn>
                                        <p:tgtEl>
                                          <p:spTgt spid="8195">
                                            <p:txEl>
                                              <p:pRg st="7" end="7"/>
                                            </p:txEl>
                                          </p:spTgt>
                                        </p:tgtEl>
                                      </p:cBhvr>
                                      <p:to x="100000" y="100000"/>
                                    </p:animScale>
                                    <p:animScale>
                                      <p:cBhvr>
                                        <p:cTn id="131" dur="26">
                                          <p:stCondLst>
                                            <p:cond delay="1312"/>
                                          </p:stCondLst>
                                        </p:cTn>
                                        <p:tgtEl>
                                          <p:spTgt spid="8195">
                                            <p:txEl>
                                              <p:pRg st="7" end="7"/>
                                            </p:txEl>
                                          </p:spTgt>
                                        </p:tgtEl>
                                      </p:cBhvr>
                                      <p:to x="100000" y="80000"/>
                                    </p:animScale>
                                    <p:animScale>
                                      <p:cBhvr>
                                        <p:cTn id="132" dur="166" decel="50000">
                                          <p:stCondLst>
                                            <p:cond delay="1338"/>
                                          </p:stCondLst>
                                        </p:cTn>
                                        <p:tgtEl>
                                          <p:spTgt spid="8195">
                                            <p:txEl>
                                              <p:pRg st="7" end="7"/>
                                            </p:txEl>
                                          </p:spTgt>
                                        </p:tgtEl>
                                      </p:cBhvr>
                                      <p:to x="100000" y="100000"/>
                                    </p:animScale>
                                    <p:animScale>
                                      <p:cBhvr>
                                        <p:cTn id="133" dur="26">
                                          <p:stCondLst>
                                            <p:cond delay="1642"/>
                                          </p:stCondLst>
                                        </p:cTn>
                                        <p:tgtEl>
                                          <p:spTgt spid="8195">
                                            <p:txEl>
                                              <p:pRg st="7" end="7"/>
                                            </p:txEl>
                                          </p:spTgt>
                                        </p:tgtEl>
                                      </p:cBhvr>
                                      <p:to x="100000" y="90000"/>
                                    </p:animScale>
                                    <p:animScale>
                                      <p:cBhvr>
                                        <p:cTn id="134" dur="166" decel="50000">
                                          <p:stCondLst>
                                            <p:cond delay="1668"/>
                                          </p:stCondLst>
                                        </p:cTn>
                                        <p:tgtEl>
                                          <p:spTgt spid="8195">
                                            <p:txEl>
                                              <p:pRg st="7" end="7"/>
                                            </p:txEl>
                                          </p:spTgt>
                                        </p:tgtEl>
                                      </p:cBhvr>
                                      <p:to x="100000" y="100000"/>
                                    </p:animScale>
                                    <p:animScale>
                                      <p:cBhvr>
                                        <p:cTn id="135" dur="26">
                                          <p:stCondLst>
                                            <p:cond delay="1808"/>
                                          </p:stCondLst>
                                        </p:cTn>
                                        <p:tgtEl>
                                          <p:spTgt spid="8195">
                                            <p:txEl>
                                              <p:pRg st="7" end="7"/>
                                            </p:txEl>
                                          </p:spTgt>
                                        </p:tgtEl>
                                      </p:cBhvr>
                                      <p:to x="100000" y="95000"/>
                                    </p:animScale>
                                    <p:animScale>
                                      <p:cBhvr>
                                        <p:cTn id="136" dur="166" decel="50000">
                                          <p:stCondLst>
                                            <p:cond delay="1834"/>
                                          </p:stCondLst>
                                        </p:cTn>
                                        <p:tgtEl>
                                          <p:spTgt spid="819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28600"/>
            <a:ext cx="8001000" cy="685800"/>
          </a:xfrm>
          <a:solidFill>
            <a:schemeClr val="accent2">
              <a:lumMod val="20000"/>
              <a:lumOff val="80000"/>
            </a:schemeClr>
          </a:solidFill>
        </p:spPr>
        <p:txBody>
          <a:bodyPr>
            <a:normAutofit fontScale="90000"/>
          </a:bodyPr>
          <a:lstStyle/>
          <a:p>
            <a:pPr eaLnBrk="1" hangingPunct="1">
              <a:defRPr/>
            </a:pPr>
            <a:r>
              <a:rPr lang="en-US" sz="4800" dirty="0" smtClean="0">
                <a:latin typeface="Corbel" pitchFamily="34" charset="0"/>
              </a:rPr>
              <a:t>5. The baby’s reflexes</a:t>
            </a:r>
          </a:p>
        </p:txBody>
      </p:sp>
      <p:sp>
        <p:nvSpPr>
          <p:cNvPr id="9219" name="Rectangle 3"/>
          <p:cNvSpPr>
            <a:spLocks noGrp="1" noChangeArrowheads="1"/>
          </p:cNvSpPr>
          <p:nvPr>
            <p:ph type="body" idx="1"/>
          </p:nvPr>
        </p:nvSpPr>
        <p:spPr>
          <a:xfrm>
            <a:off x="457200" y="1371600"/>
            <a:ext cx="8229600" cy="4525963"/>
          </a:xfrm>
        </p:spPr>
        <p:txBody>
          <a:bodyPr/>
          <a:lstStyle/>
          <a:p>
            <a:pPr eaLnBrk="1" hangingPunct="1">
              <a:lnSpc>
                <a:spcPct val="90000"/>
              </a:lnSpc>
              <a:buFontTx/>
              <a:buNone/>
              <a:defRPr/>
            </a:pPr>
            <a:r>
              <a:rPr lang="en-US" sz="4000" dirty="0" smtClean="0">
                <a:solidFill>
                  <a:schemeClr val="accent6"/>
                </a:solidFill>
                <a:latin typeface="Raavi" pitchFamily="2" charset="0"/>
                <a:cs typeface="Raavi" pitchFamily="2" charset="0"/>
              </a:rPr>
              <a:t>Response to Stimulation</a:t>
            </a:r>
            <a:endParaRPr lang="en-US" sz="4000" dirty="0" smtClean="0">
              <a:solidFill>
                <a:srgbClr val="00FF00"/>
              </a:solidFill>
              <a:latin typeface="Script MT Bold" pitchFamily="66" charset="0"/>
            </a:endParaRPr>
          </a:p>
          <a:p>
            <a:pPr eaLnBrk="1" hangingPunct="1">
              <a:lnSpc>
                <a:spcPct val="90000"/>
              </a:lnSpc>
              <a:buFontTx/>
              <a:buNone/>
              <a:defRPr/>
            </a:pPr>
            <a:r>
              <a:rPr lang="en-US" sz="2800" dirty="0" smtClean="0"/>
              <a:t>a. No response = 0</a:t>
            </a:r>
          </a:p>
          <a:p>
            <a:pPr eaLnBrk="1" hangingPunct="1">
              <a:lnSpc>
                <a:spcPct val="90000"/>
              </a:lnSpc>
              <a:buFontTx/>
              <a:buNone/>
              <a:defRPr/>
            </a:pPr>
            <a:r>
              <a:rPr lang="en-US" sz="2800" dirty="0" smtClean="0"/>
              <a:t>b. Grimace (facial expression) = 1</a:t>
            </a:r>
          </a:p>
          <a:p>
            <a:pPr eaLnBrk="1" hangingPunct="1">
              <a:lnSpc>
                <a:spcPct val="90000"/>
              </a:lnSpc>
              <a:buFontTx/>
              <a:buNone/>
              <a:defRPr/>
            </a:pPr>
            <a:r>
              <a:rPr lang="en-US" sz="2800" dirty="0" smtClean="0"/>
              <a:t>c. Vigorous cry or withdrawal = 2 </a:t>
            </a:r>
          </a:p>
          <a:p>
            <a:pPr eaLnBrk="1" hangingPunct="1">
              <a:lnSpc>
                <a:spcPct val="90000"/>
              </a:lnSpc>
              <a:buFontTx/>
              <a:buNone/>
              <a:defRPr/>
            </a:pPr>
            <a:endParaRPr lang="en-US" sz="2800" dirty="0" smtClean="0"/>
          </a:p>
          <a:p>
            <a:pPr eaLnBrk="1" hangingPunct="1">
              <a:lnSpc>
                <a:spcPct val="90000"/>
              </a:lnSpc>
              <a:defRPr/>
            </a:pPr>
            <a:r>
              <a:rPr lang="en-US" sz="2800" dirty="0" smtClean="0"/>
              <a:t>2 points if the baby cries</a:t>
            </a:r>
          </a:p>
          <a:p>
            <a:pPr eaLnBrk="1" hangingPunct="1">
              <a:lnSpc>
                <a:spcPct val="90000"/>
              </a:lnSpc>
              <a:defRPr/>
            </a:pPr>
            <a:r>
              <a:rPr lang="en-US" sz="2800" dirty="0" smtClean="0"/>
              <a:t>1 point if the baby grimaces (facial expression)</a:t>
            </a:r>
          </a:p>
          <a:p>
            <a:pPr eaLnBrk="1" hangingPunct="1">
              <a:lnSpc>
                <a:spcPct val="90000"/>
              </a:lnSpc>
              <a:defRPr/>
            </a:pPr>
            <a:r>
              <a:rPr lang="en-US" sz="2800" dirty="0" smtClean="0"/>
              <a:t>0 points for no movement or sound</a:t>
            </a:r>
          </a:p>
        </p:txBody>
      </p:sp>
      <p:sp>
        <p:nvSpPr>
          <p:cNvPr id="66564" name="Date Placeholder 3"/>
          <p:cNvSpPr>
            <a:spLocks noGrp="1"/>
          </p:cNvSpPr>
          <p:nvPr>
            <p:ph type="dt" sz="quarter" idx="10"/>
          </p:nvPr>
        </p:nvSpPr>
        <p:spPr>
          <a:noFill/>
        </p:spPr>
        <p:txBody>
          <a:bodyPr/>
          <a:lstStyle/>
          <a:p>
            <a:r>
              <a:rPr lang="en-US" smtClean="0"/>
              <a:t>Mr. Ahmad Ata</a:t>
            </a:r>
            <a:endParaRPr lang="en-GB" smtClean="0"/>
          </a:p>
        </p:txBody>
      </p:sp>
      <p:sp>
        <p:nvSpPr>
          <p:cNvPr id="66565" name="Slide Number Placeholder 4"/>
          <p:cNvSpPr>
            <a:spLocks noGrp="1"/>
          </p:cNvSpPr>
          <p:nvPr>
            <p:ph type="sldNum" sz="quarter" idx="12"/>
          </p:nvPr>
        </p:nvSpPr>
        <p:spPr>
          <a:noFill/>
        </p:spPr>
        <p:txBody>
          <a:bodyPr/>
          <a:lstStyle/>
          <a:p>
            <a:fld id="{782DA453-39C4-425C-AD7F-25221D513CF3}" type="slidenum">
              <a:rPr lang="en-GB" smtClean="0"/>
              <a:pPr/>
              <a:t>82</a:t>
            </a:fld>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from="(-#ppt_w/2)" to="(#ppt_x)" calcmode="lin" valueType="num">
                                      <p:cBhvr>
                                        <p:cTn id="7" dur="600" fill="hold">
                                          <p:stCondLst>
                                            <p:cond delay="0"/>
                                          </p:stCondLst>
                                        </p:cTn>
                                        <p:tgtEl>
                                          <p:spTgt spid="9218"/>
                                        </p:tgtEl>
                                        <p:attrNameLst>
                                          <p:attrName>ppt_x</p:attrName>
                                        </p:attrNameLst>
                                      </p:cBhvr>
                                    </p:anim>
                                    <p:anim from="0" to="-1.0" calcmode="lin" valueType="num">
                                      <p:cBhvr>
                                        <p:cTn id="8" dur="200" decel="50000" autoRev="1" fill="hold">
                                          <p:stCondLst>
                                            <p:cond delay="600"/>
                                          </p:stCondLst>
                                        </p:cTn>
                                        <p:tgtEl>
                                          <p:spTgt spid="9218"/>
                                        </p:tgtEl>
                                        <p:attrNameLst>
                                          <p:attrName>xshear</p:attrName>
                                        </p:attrNameLst>
                                      </p:cBhvr>
                                    </p:anim>
                                    <p:animScale>
                                      <p:cBhvr>
                                        <p:cTn id="9" dur="200" decel="100000" autoRev="1" fill="hold">
                                          <p:stCondLst>
                                            <p:cond delay="600"/>
                                          </p:stCondLst>
                                        </p:cTn>
                                        <p:tgtEl>
                                          <p:spTgt spid="9218"/>
                                        </p:tgtEl>
                                      </p:cBhvr>
                                      <p:from x="100000" y="100000"/>
                                      <p:to x="80000" y="100000"/>
                                    </p:animScale>
                                    <p:anim by="(#ppt_h/3+#ppt_w*0.1)" calcmode="lin" valueType="num">
                                      <p:cBhvr additive="sum">
                                        <p:cTn id="10" dur="200" decel="100000" autoRev="1" fill="hold">
                                          <p:stCondLst>
                                            <p:cond delay="600"/>
                                          </p:stCondLst>
                                        </p:cTn>
                                        <p:tgtEl>
                                          <p:spTgt spid="92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500" decel="50000" fill="hold">
                                          <p:stCondLst>
                                            <p:cond delay="0"/>
                                          </p:stCondLst>
                                        </p:cTn>
                                        <p:tgtEl>
                                          <p:spTgt spid="9219">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9219">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9219">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9219">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9219">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9219">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9219">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92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9219">
                                            <p:txEl>
                                              <p:pRg st="1" end="1"/>
                                            </p:txEl>
                                          </p:spTgt>
                                        </p:tgtEl>
                                        <p:attrNameLst>
                                          <p:attrName>style.visibility</p:attrName>
                                        </p:attrNameLst>
                                      </p:cBhvr>
                                      <p:to>
                                        <p:strVal val="visible"/>
                                      </p:to>
                                    </p:set>
                                    <p:anim calcmode="lin" valueType="num">
                                      <p:cBhvr>
                                        <p:cTn id="27" dur="500" decel="50000" fill="hold">
                                          <p:stCondLst>
                                            <p:cond delay="0"/>
                                          </p:stCondLst>
                                        </p:cTn>
                                        <p:tgtEl>
                                          <p:spTgt spid="9219">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219">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219">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219">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219">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219">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21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9219">
                                            <p:txEl>
                                              <p:pRg st="2" end="2"/>
                                            </p:txEl>
                                          </p:spTgt>
                                        </p:tgtEl>
                                        <p:attrNameLst>
                                          <p:attrName>style.visibility</p:attrName>
                                        </p:attrNameLst>
                                      </p:cBhvr>
                                      <p:to>
                                        <p:strVal val="visible"/>
                                      </p:to>
                                    </p:set>
                                    <p:anim calcmode="lin" valueType="num">
                                      <p:cBhvr>
                                        <p:cTn id="39" dur="500" decel="50000" fill="hold">
                                          <p:stCondLst>
                                            <p:cond delay="0"/>
                                          </p:stCondLst>
                                        </p:cTn>
                                        <p:tgtEl>
                                          <p:spTgt spid="9219">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219">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219">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9219">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219">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219">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219">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21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9219">
                                            <p:txEl>
                                              <p:pRg st="3" end="3"/>
                                            </p:txEl>
                                          </p:spTgt>
                                        </p:tgtEl>
                                        <p:attrNameLst>
                                          <p:attrName>style.visibility</p:attrName>
                                        </p:attrNameLst>
                                      </p:cBhvr>
                                      <p:to>
                                        <p:strVal val="visible"/>
                                      </p:to>
                                    </p:set>
                                    <p:anim calcmode="lin" valueType="num">
                                      <p:cBhvr>
                                        <p:cTn id="51" dur="500" decel="50000" fill="hold">
                                          <p:stCondLst>
                                            <p:cond delay="0"/>
                                          </p:stCondLst>
                                        </p:cTn>
                                        <p:tgtEl>
                                          <p:spTgt spid="9219">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219">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219">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9219">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219">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219">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219">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21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9219">
                                            <p:txEl>
                                              <p:pRg st="5" end="5"/>
                                            </p:txEl>
                                          </p:spTgt>
                                        </p:tgtEl>
                                        <p:attrNameLst>
                                          <p:attrName>style.visibility</p:attrName>
                                        </p:attrNameLst>
                                      </p:cBhvr>
                                      <p:to>
                                        <p:strVal val="visible"/>
                                      </p:to>
                                    </p:set>
                                    <p:anim calcmode="lin" valueType="num">
                                      <p:cBhvr>
                                        <p:cTn id="63" dur="500" decel="50000" fill="hold">
                                          <p:stCondLst>
                                            <p:cond delay="0"/>
                                          </p:stCondLst>
                                        </p:cTn>
                                        <p:tgtEl>
                                          <p:spTgt spid="9219">
                                            <p:txEl>
                                              <p:pRg st="5" end="5"/>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9219">
                                            <p:txEl>
                                              <p:pRg st="5" end="5"/>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9219">
                                            <p:txEl>
                                              <p:pRg st="5" end="5"/>
                                            </p:txEl>
                                          </p:spTgt>
                                        </p:tgtEl>
                                        <p:attrNameLst>
                                          <p:attrName>ppt_w</p:attrName>
                                        </p:attrNameLst>
                                      </p:cBhvr>
                                      <p:tavLst>
                                        <p:tav tm="0">
                                          <p:val>
                                            <p:strVal val="#ppt_w*.05"/>
                                          </p:val>
                                        </p:tav>
                                        <p:tav tm="100000">
                                          <p:val>
                                            <p:strVal val="#ppt_w"/>
                                          </p:val>
                                        </p:tav>
                                      </p:tavLst>
                                    </p:anim>
                                    <p:anim calcmode="lin" valueType="num">
                                      <p:cBhvr>
                                        <p:cTn id="66" dur="1000" fill="hold"/>
                                        <p:tgtEl>
                                          <p:spTgt spid="9219">
                                            <p:txEl>
                                              <p:pRg st="5" end="5"/>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9219">
                                            <p:txEl>
                                              <p:pRg st="5" end="5"/>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9219">
                                            <p:txEl>
                                              <p:pRg st="5" end="5"/>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9219">
                                            <p:txEl>
                                              <p:pRg st="5" end="5"/>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921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9219">
                                            <p:txEl>
                                              <p:pRg st="6" end="6"/>
                                            </p:txEl>
                                          </p:spTgt>
                                        </p:tgtEl>
                                        <p:attrNameLst>
                                          <p:attrName>style.visibility</p:attrName>
                                        </p:attrNameLst>
                                      </p:cBhvr>
                                      <p:to>
                                        <p:strVal val="visible"/>
                                      </p:to>
                                    </p:set>
                                    <p:anim calcmode="lin" valueType="num">
                                      <p:cBhvr>
                                        <p:cTn id="75" dur="500" decel="50000" fill="hold">
                                          <p:stCondLst>
                                            <p:cond delay="0"/>
                                          </p:stCondLst>
                                        </p:cTn>
                                        <p:tgtEl>
                                          <p:spTgt spid="9219">
                                            <p:txEl>
                                              <p:pRg st="6" end="6"/>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9219">
                                            <p:txEl>
                                              <p:pRg st="6" end="6"/>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9219">
                                            <p:txEl>
                                              <p:pRg st="6" end="6"/>
                                            </p:txEl>
                                          </p:spTgt>
                                        </p:tgtEl>
                                        <p:attrNameLst>
                                          <p:attrName>ppt_w</p:attrName>
                                        </p:attrNameLst>
                                      </p:cBhvr>
                                      <p:tavLst>
                                        <p:tav tm="0">
                                          <p:val>
                                            <p:strVal val="#ppt_w*.05"/>
                                          </p:val>
                                        </p:tav>
                                        <p:tav tm="100000">
                                          <p:val>
                                            <p:strVal val="#ppt_w"/>
                                          </p:val>
                                        </p:tav>
                                      </p:tavLst>
                                    </p:anim>
                                    <p:anim calcmode="lin" valueType="num">
                                      <p:cBhvr>
                                        <p:cTn id="78" dur="1000" fill="hold"/>
                                        <p:tgtEl>
                                          <p:spTgt spid="9219">
                                            <p:txEl>
                                              <p:pRg st="6" end="6"/>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9219">
                                            <p:txEl>
                                              <p:pRg st="6" end="6"/>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9219">
                                            <p:txEl>
                                              <p:pRg st="6" end="6"/>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9219">
                                            <p:txEl>
                                              <p:pRg st="6" end="6"/>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9219">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nodeType="clickEffect">
                                  <p:stCondLst>
                                    <p:cond delay="0"/>
                                  </p:stCondLst>
                                  <p:childTnLst>
                                    <p:set>
                                      <p:cBhvr>
                                        <p:cTn id="86" dur="1" fill="hold">
                                          <p:stCondLst>
                                            <p:cond delay="0"/>
                                          </p:stCondLst>
                                        </p:cTn>
                                        <p:tgtEl>
                                          <p:spTgt spid="9219">
                                            <p:txEl>
                                              <p:pRg st="7" end="7"/>
                                            </p:txEl>
                                          </p:spTgt>
                                        </p:tgtEl>
                                        <p:attrNameLst>
                                          <p:attrName>style.visibility</p:attrName>
                                        </p:attrNameLst>
                                      </p:cBhvr>
                                      <p:to>
                                        <p:strVal val="visible"/>
                                      </p:to>
                                    </p:set>
                                    <p:anim calcmode="lin" valueType="num">
                                      <p:cBhvr>
                                        <p:cTn id="87" dur="500" decel="50000" fill="hold">
                                          <p:stCondLst>
                                            <p:cond delay="0"/>
                                          </p:stCondLst>
                                        </p:cTn>
                                        <p:tgtEl>
                                          <p:spTgt spid="9219">
                                            <p:txEl>
                                              <p:pRg st="7" end="7"/>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9219">
                                            <p:txEl>
                                              <p:pRg st="7" end="7"/>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9219">
                                            <p:txEl>
                                              <p:pRg st="7" end="7"/>
                                            </p:txEl>
                                          </p:spTgt>
                                        </p:tgtEl>
                                        <p:attrNameLst>
                                          <p:attrName>ppt_w</p:attrName>
                                        </p:attrNameLst>
                                      </p:cBhvr>
                                      <p:tavLst>
                                        <p:tav tm="0">
                                          <p:val>
                                            <p:strVal val="#ppt_w*.05"/>
                                          </p:val>
                                        </p:tav>
                                        <p:tav tm="100000">
                                          <p:val>
                                            <p:strVal val="#ppt_w"/>
                                          </p:val>
                                        </p:tav>
                                      </p:tavLst>
                                    </p:anim>
                                    <p:anim calcmode="lin" valueType="num">
                                      <p:cBhvr>
                                        <p:cTn id="90" dur="1000" fill="hold"/>
                                        <p:tgtEl>
                                          <p:spTgt spid="9219">
                                            <p:txEl>
                                              <p:pRg st="7" end="7"/>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9219">
                                            <p:txEl>
                                              <p:pRg st="7" end="7"/>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9219">
                                            <p:txEl>
                                              <p:pRg st="7" end="7"/>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9219">
                                            <p:txEl>
                                              <p:pRg st="7" end="7"/>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s-media-cache-ak0.pinimg.com/736x/28/99/42/289942cfa36ecd0c507d2382fcb8f790.jpg">
            <a:hlinkClick r:id="rId2"/>
          </p:cNvPr>
          <p:cNvPicPr>
            <a:picLocks noChangeAspect="1" noChangeArrowheads="1"/>
          </p:cNvPicPr>
          <p:nvPr/>
        </p:nvPicPr>
        <p:blipFill>
          <a:blip r:embed="rId3" cstate="print"/>
          <a:srcRect/>
          <a:stretch>
            <a:fillRect/>
          </a:stretch>
        </p:blipFill>
        <p:spPr bwMode="auto">
          <a:xfrm>
            <a:off x="0" y="0"/>
            <a:ext cx="9144000" cy="64008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1596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altLang="en-US" dirty="0" smtClean="0">
                <a:solidFill>
                  <a:schemeClr val="tx1"/>
                </a:solidFill>
              </a:rPr>
              <a:t>APGAR Score Interpretation</a:t>
            </a:r>
          </a:p>
        </p:txBody>
      </p:sp>
      <p:graphicFrame>
        <p:nvGraphicFramePr>
          <p:cNvPr id="3100" name="Group 28"/>
          <p:cNvGraphicFramePr>
            <a:graphicFrameLocks noGrp="1"/>
          </p:cNvGraphicFramePr>
          <p:nvPr>
            <p:ph idx="1"/>
          </p:nvPr>
        </p:nvGraphicFramePr>
        <p:xfrm>
          <a:off x="457200" y="1600200"/>
          <a:ext cx="8229600" cy="4766184"/>
        </p:xfrm>
        <a:graphic>
          <a:graphicData uri="http://schemas.openxmlformats.org/drawingml/2006/table">
            <a:tbl>
              <a:tblPr/>
              <a:tblGrid>
                <a:gridCol w="4114800"/>
                <a:gridCol w="4114800"/>
              </a:tblGrid>
              <a:tr h="533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Score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Intervention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8 – 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rPr>
                        <a:t>( Eight to ten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Arial" charset="0"/>
                        </a:rPr>
                        <a:t>No intervention is required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4 –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 Four to seven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Arial" charset="0"/>
                        </a:rPr>
                        <a:t>Gently stimulate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Arial" charset="0"/>
                        </a:rPr>
                        <a:t>Rub newborn’s back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smtClean="0">
                          <a:ln>
                            <a:noFill/>
                          </a:ln>
                          <a:solidFill>
                            <a:schemeClr val="tx1"/>
                          </a:solidFill>
                          <a:effectLst/>
                          <a:latin typeface="Arial" charset="0"/>
                        </a:rPr>
                        <a:t>Administer O2 to the newborn.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0 –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rPr>
                        <a:t>( Zero to three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Arial" charset="0"/>
                        </a:rPr>
                        <a:t>Infant requires resuscitation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p:spPr>
        <p:style>
          <a:lnRef idx="1">
            <a:schemeClr val="accent1"/>
          </a:lnRef>
          <a:fillRef idx="3">
            <a:schemeClr val="accent1"/>
          </a:fillRef>
          <a:effectRef idx="2">
            <a:schemeClr val="accent1"/>
          </a:effectRef>
          <a:fontRef idx="minor">
            <a:schemeClr val="lt1"/>
          </a:fontRef>
        </p:style>
        <p:txBody>
          <a:bodyPr>
            <a:normAutofit fontScale="90000"/>
          </a:bodyPr>
          <a:lstStyle/>
          <a:p>
            <a:pPr>
              <a:defRPr/>
            </a:pPr>
            <a:r>
              <a:rPr lang="en-US" altLang="en-US" sz="4900" dirty="0">
                <a:effectLst>
                  <a:outerShdw blurRad="38100" dist="38100" dir="2700000" algn="tl">
                    <a:srgbClr val="000000"/>
                  </a:outerShdw>
                </a:effectLst>
                <a:latin typeface="+mn-lt"/>
              </a:rPr>
              <a:t>Example</a:t>
            </a:r>
            <a:r>
              <a:rPr lang="en-US" altLang="en-US" sz="4000" dirty="0"/>
              <a:t> </a:t>
            </a:r>
          </a:p>
        </p:txBody>
      </p:sp>
      <p:sp>
        <p:nvSpPr>
          <p:cNvPr id="19459" name="Rectangle 3"/>
          <p:cNvSpPr>
            <a:spLocks noGrp="1" noChangeArrowheads="1"/>
          </p:cNvSpPr>
          <p:nvPr>
            <p:ph type="body" idx="1"/>
          </p:nvPr>
        </p:nvSpPr>
        <p:spPr>
          <a:xfrm>
            <a:off x="228600" y="1219200"/>
            <a:ext cx="8763000" cy="5410200"/>
          </a:xfrm>
        </p:spPr>
        <p:txBody>
          <a:bodyPr/>
          <a:lstStyle/>
          <a:p>
            <a:r>
              <a:rPr lang="en-US" altLang="en-US" sz="3600" dirty="0" smtClean="0"/>
              <a:t>A newborn assessed using APGAR scoring system, found with heart rate = 120 </a:t>
            </a:r>
            <a:r>
              <a:rPr lang="en-US" altLang="en-US" sz="3600" dirty="0" err="1" smtClean="0"/>
              <a:t>bpm</a:t>
            </a:r>
            <a:r>
              <a:rPr lang="en-US" altLang="en-US" sz="3600" dirty="0" smtClean="0"/>
              <a:t>, slow and weak cry, well flexed, the newborn found crying and sneezing as a response , and pale ….. how much in APGAR? And what will be your intervention ?.</a:t>
            </a:r>
          </a:p>
          <a:p>
            <a:endParaRPr lang="en-US" alt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style>
          <a:lnRef idx="1">
            <a:schemeClr val="accent1"/>
          </a:lnRef>
          <a:fillRef idx="3">
            <a:schemeClr val="accent1"/>
          </a:fillRef>
          <a:effectRef idx="2">
            <a:schemeClr val="accent1"/>
          </a:effectRef>
          <a:fontRef idx="minor">
            <a:schemeClr val="lt1"/>
          </a:fontRef>
        </p:style>
        <p:txBody>
          <a:bodyPr>
            <a:normAutofit/>
          </a:bodyPr>
          <a:lstStyle/>
          <a:p>
            <a:pPr>
              <a:defRPr/>
            </a:pPr>
            <a:r>
              <a:rPr lang="en-US" altLang="en-US" b="1" dirty="0">
                <a:effectLst>
                  <a:outerShdw blurRad="38100" dist="38100" dir="2700000" algn="tl">
                    <a:srgbClr val="000000"/>
                  </a:outerShdw>
                </a:effectLst>
              </a:rPr>
              <a:t>Answer</a:t>
            </a:r>
            <a:r>
              <a:rPr lang="en-US" altLang="en-US" sz="4000" dirty="0">
                <a:solidFill>
                  <a:schemeClr val="bg1"/>
                </a:solidFill>
              </a:rPr>
              <a:t> </a:t>
            </a:r>
          </a:p>
        </p:txBody>
      </p:sp>
      <p:graphicFrame>
        <p:nvGraphicFramePr>
          <p:cNvPr id="5315" name="Group 195"/>
          <p:cNvGraphicFramePr>
            <a:graphicFrameLocks noGrp="1"/>
          </p:cNvGraphicFramePr>
          <p:nvPr>
            <p:ph type="tbl" idx="1"/>
          </p:nvPr>
        </p:nvGraphicFramePr>
        <p:xfrm>
          <a:off x="457200" y="1371600"/>
          <a:ext cx="8229600" cy="5397500"/>
        </p:xfrm>
        <a:graphic>
          <a:graphicData uri="http://schemas.openxmlformats.org/drawingml/2006/table">
            <a:tbl>
              <a:tblPr/>
              <a:tblGrid>
                <a:gridCol w="2743200"/>
                <a:gridCol w="2743200"/>
                <a:gridCol w="2743200"/>
              </a:tblGrid>
              <a:tr h="955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The sign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Newborn’s    findings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The score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Heart rate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120 bpm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Respiratory effort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Slow, weak cry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Muscle tone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Well flexed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Reflex irritability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Sneeze , cry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Skin color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Arial" charset="0"/>
                        </a:rPr>
                        <a:t>Pale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smtClean="0">
                          <a:ln>
                            <a:noFill/>
                          </a:ln>
                          <a:solidFill>
                            <a:schemeClr val="tx1"/>
                          </a:solidFill>
                          <a:effectLst>
                            <a:outerShdw blurRad="38100" dist="38100" dir="2700000" algn="tl">
                              <a:srgbClr val="000000"/>
                            </a:outerShdw>
                          </a:effectLst>
                          <a:latin typeface="Arial"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charset="0"/>
                        </a:rPr>
                        <a:t>7  ???!!! </a:t>
                      </a:r>
                      <a:endParaRPr kumimoji="0" lang="en-US" alt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CE1D7BB7-76F0-4FE3-8202-8B27C21FC76A}" type="slidenum">
              <a:rPr lang="ar-SA" smtClean="0"/>
              <a:pPr/>
              <a:t>87</a:t>
            </a:fld>
            <a:endParaRPr lang="en-GB" smtClean="0"/>
          </a:p>
        </p:txBody>
      </p:sp>
      <p:sp>
        <p:nvSpPr>
          <p:cNvPr id="68611" name="Rectangle 2"/>
          <p:cNvSpPr>
            <a:spLocks noGrp="1" noChangeArrowheads="1"/>
          </p:cNvSpPr>
          <p:nvPr>
            <p:ph type="ctrTitle"/>
          </p:nvPr>
        </p:nvSpPr>
        <p:spPr>
          <a:xfrm>
            <a:off x="685800" y="2130425"/>
            <a:ext cx="8001000" cy="1470025"/>
          </a:xfrm>
          <a:solidFill>
            <a:srgbClr val="F81848"/>
          </a:solidFill>
          <a:scene3d>
            <a:camera prst="legacyObliqueBottomLeft"/>
            <a:lightRig rig="legacyFlat3" dir="t"/>
          </a:scene3d>
          <a:sp3d extrusionH="430200" prstMaterial="legacyMatte">
            <a:bevelT w="13500" h="13500" prst="angle"/>
            <a:bevelB w="13500" h="13500" prst="angle"/>
            <a:extrusionClr>
              <a:srgbClr val="F81848"/>
            </a:extrusionClr>
          </a:sp3d>
        </p:spPr>
        <p:txBody>
          <a:bodyPr>
            <a:flatTx/>
          </a:bodyPr>
          <a:lstStyle/>
          <a:p>
            <a:pPr eaLnBrk="1" hangingPunct="1"/>
            <a:r>
              <a:rPr lang="en-US" b="1" dirty="0" smtClean="0">
                <a:solidFill>
                  <a:schemeClr val="bg1"/>
                </a:solidFill>
              </a:rPr>
              <a:t>Growth Measurements</a:t>
            </a:r>
            <a:r>
              <a:rPr lang="en-US" dirty="0" smtClean="0"/>
              <a:t> </a:t>
            </a:r>
          </a:p>
        </p:txBody>
      </p:sp>
      <p:sp>
        <p:nvSpPr>
          <p:cNvPr id="68612" name="Rectangle 3"/>
          <p:cNvSpPr>
            <a:spLocks noGrp="1" noChangeArrowheads="1"/>
          </p:cNvSpPr>
          <p:nvPr>
            <p:ph type="subTitle" idx="1"/>
          </p:nvPr>
        </p:nvSpPr>
        <p:spPr>
          <a:xfrm>
            <a:off x="1447800" y="4724400"/>
            <a:ext cx="6400800" cy="762000"/>
          </a:xfrm>
        </p:spPr>
        <p:txBody>
          <a:bodyPr/>
          <a:lstStyle/>
          <a:p>
            <a:pPr algn="l" eaLnBrk="1" hangingPunct="1"/>
            <a:r>
              <a:rPr lang="en-GB" sz="3600" b="1" smtClean="0">
                <a:solidFill>
                  <a:schemeClr val="bg1"/>
                </a:solidFill>
              </a:rPr>
              <a:t>Lab 3</a:t>
            </a:r>
          </a:p>
        </p:txBody>
      </p:sp>
      <p:sp>
        <p:nvSpPr>
          <p:cNvPr id="6861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792162"/>
          </a:xfrm>
        </p:spPr>
        <p:style>
          <a:lnRef idx="1">
            <a:schemeClr val="accent3"/>
          </a:lnRef>
          <a:fillRef idx="2">
            <a:schemeClr val="accent3"/>
          </a:fillRef>
          <a:effectRef idx="1">
            <a:schemeClr val="accent3"/>
          </a:effectRef>
          <a:fontRef idx="minor">
            <a:schemeClr val="dk1"/>
          </a:fontRef>
        </p:style>
        <p:txBody>
          <a:bodyPr/>
          <a:lstStyle/>
          <a:p>
            <a:r>
              <a:rPr lang="en-US" altLang="en-US" dirty="0" smtClean="0"/>
              <a:t>Introduction </a:t>
            </a:r>
          </a:p>
        </p:txBody>
      </p:sp>
      <p:sp>
        <p:nvSpPr>
          <p:cNvPr id="9219" name="Rectangle 3"/>
          <p:cNvSpPr>
            <a:spLocks noGrp="1" noChangeArrowheads="1"/>
          </p:cNvSpPr>
          <p:nvPr>
            <p:ph type="body" idx="1"/>
          </p:nvPr>
        </p:nvSpPr>
        <p:spPr/>
        <p:txBody>
          <a:bodyPr/>
          <a:lstStyle/>
          <a:p>
            <a:pPr>
              <a:lnSpc>
                <a:spcPct val="90000"/>
              </a:lnSpc>
            </a:pPr>
            <a:r>
              <a:rPr lang="en-US" altLang="en-US" smtClean="0"/>
              <a:t>Measurement of physical growth in children is a key element in evaluation of the health status of children.</a:t>
            </a:r>
          </a:p>
          <a:p>
            <a:pPr>
              <a:lnSpc>
                <a:spcPct val="90000"/>
              </a:lnSpc>
            </a:pPr>
            <a:r>
              <a:rPr lang="en-US" altLang="en-US" smtClean="0"/>
              <a:t>Physical growth parameters include height, weight, and head circumference.</a:t>
            </a:r>
          </a:p>
          <a:p>
            <a:pPr>
              <a:lnSpc>
                <a:spcPct val="90000"/>
              </a:lnSpc>
            </a:pPr>
            <a:r>
              <a:rPr lang="en-US" altLang="en-US" smtClean="0"/>
              <a:t>Over all evaluation of growth requires judgment in interpretation of growth percentiles.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D081403E-E563-4CAF-A0F7-303406E5D049}" type="slidenum">
              <a:rPr lang="ar-SA" smtClean="0"/>
              <a:pPr/>
              <a:t>89</a:t>
            </a:fld>
            <a:endParaRPr lang="en-GB" smtClean="0"/>
          </a:p>
        </p:txBody>
      </p:sp>
      <p:sp>
        <p:nvSpPr>
          <p:cNvPr id="69635" name="Rectangle 2"/>
          <p:cNvSpPr>
            <a:spLocks noGrp="1" noChangeArrowheads="1"/>
          </p:cNvSpPr>
          <p:nvPr>
            <p:ph type="title"/>
          </p:nvPr>
        </p:nvSpPr>
        <p:spPr>
          <a:xfrm>
            <a:off x="0" y="274638"/>
            <a:ext cx="9144000" cy="792162"/>
          </a:xfrm>
        </p:spPr>
        <p:style>
          <a:lnRef idx="1">
            <a:schemeClr val="accent3"/>
          </a:lnRef>
          <a:fillRef idx="2">
            <a:schemeClr val="accent3"/>
          </a:fillRef>
          <a:effectRef idx="1">
            <a:schemeClr val="accent3"/>
          </a:effectRef>
          <a:fontRef idx="minor">
            <a:schemeClr val="dk1"/>
          </a:fontRef>
        </p:style>
        <p:txBody>
          <a:bodyPr/>
          <a:lstStyle/>
          <a:p>
            <a:pPr eaLnBrk="1" hangingPunct="1"/>
            <a:r>
              <a:rPr lang="en-GB" b="1" dirty="0" smtClean="0">
                <a:solidFill>
                  <a:schemeClr val="tx1"/>
                </a:solidFill>
              </a:rPr>
              <a:t>Physical growth parameter</a:t>
            </a:r>
            <a:endParaRPr lang="en-US" dirty="0" smtClean="0">
              <a:solidFill>
                <a:schemeClr val="tx1"/>
              </a:solidFill>
            </a:endParaRPr>
          </a:p>
        </p:txBody>
      </p:sp>
      <p:sp>
        <p:nvSpPr>
          <p:cNvPr id="69636" name="Rectangle 3"/>
          <p:cNvSpPr>
            <a:spLocks noGrp="1" noChangeArrowheads="1"/>
          </p:cNvSpPr>
          <p:nvPr>
            <p:ph type="body" idx="1"/>
          </p:nvPr>
        </p:nvSpPr>
        <p:spPr/>
        <p:txBody>
          <a:bodyPr/>
          <a:lstStyle/>
          <a:p>
            <a:pPr marL="609600" indent="-609600" eaLnBrk="1" hangingPunct="1">
              <a:buFontTx/>
              <a:buNone/>
            </a:pPr>
            <a:endParaRPr lang="en-GB" dirty="0" smtClean="0"/>
          </a:p>
          <a:p>
            <a:pPr marL="609600" indent="-609600" eaLnBrk="1" hangingPunct="1">
              <a:buFontTx/>
              <a:buAutoNum type="arabicPeriod"/>
            </a:pPr>
            <a:r>
              <a:rPr lang="en-GB" b="1" dirty="0" smtClean="0"/>
              <a:t>Weight </a:t>
            </a:r>
          </a:p>
          <a:p>
            <a:pPr marL="609600" indent="-609600" eaLnBrk="1" hangingPunct="1">
              <a:buFontTx/>
              <a:buAutoNum type="arabicPeriod"/>
            </a:pPr>
            <a:r>
              <a:rPr lang="en-GB" b="1" dirty="0" smtClean="0"/>
              <a:t>Height / length </a:t>
            </a:r>
          </a:p>
          <a:p>
            <a:pPr marL="609600" indent="-609600" eaLnBrk="1" hangingPunct="1">
              <a:buFontTx/>
              <a:buAutoNum type="arabicPeriod"/>
            </a:pPr>
            <a:r>
              <a:rPr lang="en-GB" b="1" dirty="0" smtClean="0"/>
              <a:t>Skin fold </a:t>
            </a:r>
          </a:p>
          <a:p>
            <a:pPr marL="609600" indent="-609600" eaLnBrk="1" hangingPunct="1">
              <a:buFontTx/>
              <a:buAutoNum type="arabicPeriod"/>
            </a:pPr>
            <a:r>
              <a:rPr lang="en-GB" b="1" dirty="0" smtClean="0"/>
              <a:t>Head circumferences </a:t>
            </a:r>
          </a:p>
          <a:p>
            <a:pPr marL="609600" indent="-609600" eaLnBrk="1" hangingPunct="1">
              <a:buFontTx/>
              <a:buAutoNum type="arabicPeriod"/>
            </a:pPr>
            <a:r>
              <a:rPr lang="en-GB" b="1" dirty="0" smtClean="0"/>
              <a:t>Chest circumferences   </a:t>
            </a:r>
          </a:p>
          <a:p>
            <a:pPr marL="609600" indent="-609600" eaLnBrk="1" hangingPunct="1"/>
            <a:endParaRPr lang="en-US" b="1" dirty="0" smtClean="0">
              <a:solidFill>
                <a:schemeClr val="bg1"/>
              </a:solidFill>
            </a:endParaRPr>
          </a:p>
        </p:txBody>
      </p:sp>
      <p:pic>
        <p:nvPicPr>
          <p:cNvPr id="69637" name="Picture 6" descr="Slim Guide Skinfold Caliper"/>
          <p:cNvPicPr>
            <a:picLocks noChangeAspect="1" noChangeArrowheads="1"/>
          </p:cNvPicPr>
          <p:nvPr/>
        </p:nvPicPr>
        <p:blipFill>
          <a:blip r:embed="rId2" cstate="print"/>
          <a:srcRect/>
          <a:stretch>
            <a:fillRect/>
          </a:stretch>
        </p:blipFill>
        <p:spPr bwMode="auto">
          <a:xfrm>
            <a:off x="6286500" y="3810000"/>
            <a:ext cx="2857500" cy="2247900"/>
          </a:xfrm>
          <a:prstGeom prst="rect">
            <a:avLst/>
          </a:prstGeom>
          <a:noFill/>
          <a:ln w="9525">
            <a:noFill/>
            <a:miter lim="800000"/>
            <a:headEnd/>
            <a:tailEnd/>
          </a:ln>
        </p:spPr>
      </p:pic>
      <p:sp>
        <p:nvSpPr>
          <p:cNvPr id="6963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body" idx="1"/>
          </p:nvPr>
        </p:nvSpPr>
        <p:spPr>
          <a:xfrm>
            <a:off x="457200" y="1752600"/>
            <a:ext cx="8229600" cy="4525963"/>
          </a:xfrm>
        </p:spPr>
        <p:txBody>
          <a:bodyPr/>
          <a:lstStyle/>
          <a:p>
            <a:pPr marL="455613" indent="-455613">
              <a:buFontTx/>
              <a:buAutoNum type="arabicParenR"/>
            </a:pPr>
            <a:r>
              <a:rPr lang="en-US" altLang="en-US" dirty="0" smtClean="0"/>
              <a:t>Count respirations </a:t>
            </a:r>
            <a:r>
              <a:rPr lang="en-US" altLang="en-US" b="1" dirty="0" smtClean="0"/>
              <a:t>FIRST </a:t>
            </a:r>
            <a:br>
              <a:rPr lang="en-US" altLang="en-US" b="1" dirty="0" smtClean="0"/>
            </a:br>
            <a:r>
              <a:rPr lang="en-US" altLang="en-US" dirty="0" smtClean="0"/>
              <a:t>(before disturbing the child)</a:t>
            </a:r>
          </a:p>
          <a:p>
            <a:pPr marL="455613" indent="-455613">
              <a:buFontTx/>
              <a:buAutoNum type="arabicParenR"/>
            </a:pPr>
            <a:r>
              <a:rPr lang="en-US" altLang="en-US" dirty="0" smtClean="0"/>
              <a:t>Count apical HR </a:t>
            </a:r>
            <a:r>
              <a:rPr lang="en-US" altLang="en-US" b="1" dirty="0" smtClean="0"/>
              <a:t>SECOND</a:t>
            </a:r>
          </a:p>
          <a:p>
            <a:pPr marL="455613" indent="-455613">
              <a:buFontTx/>
              <a:buAutoNum type="arabicParenR"/>
            </a:pPr>
            <a:r>
              <a:rPr lang="en-US" altLang="en-US" dirty="0" smtClean="0"/>
              <a:t>Measure BP (if applicable) </a:t>
            </a:r>
            <a:r>
              <a:rPr lang="en-US" altLang="en-US" b="1" dirty="0" smtClean="0"/>
              <a:t>THIRD</a:t>
            </a:r>
          </a:p>
          <a:p>
            <a:pPr marL="455613" indent="-455613">
              <a:buFontTx/>
              <a:buAutoNum type="arabicParenR"/>
            </a:pPr>
            <a:r>
              <a:rPr lang="en-US" altLang="en-US" dirty="0" smtClean="0"/>
              <a:t>Measure temperature</a:t>
            </a:r>
            <a:r>
              <a:rPr lang="en-US" altLang="en-US" b="1" dirty="0" smtClean="0"/>
              <a:t> LAST	</a:t>
            </a:r>
          </a:p>
        </p:txBody>
      </p:sp>
      <p:sp>
        <p:nvSpPr>
          <p:cNvPr id="8195" name="Rectangle 4"/>
          <p:cNvSpPr>
            <a:spLocks noGrp="1" noChangeArrowheads="1"/>
          </p:cNvSpPr>
          <p:nvPr>
            <p:ph type="title"/>
          </p:nvPr>
        </p:nvSpPr>
        <p:spPr>
          <a:xfrm>
            <a:off x="0" y="274638"/>
            <a:ext cx="9144000" cy="944562"/>
          </a:xfrm>
        </p:spPr>
        <p:style>
          <a:lnRef idx="1">
            <a:schemeClr val="accent1"/>
          </a:lnRef>
          <a:fillRef idx="3">
            <a:schemeClr val="accent1"/>
          </a:fillRef>
          <a:effectRef idx="2">
            <a:schemeClr val="accent1"/>
          </a:effectRef>
          <a:fontRef idx="minor">
            <a:schemeClr val="lt1"/>
          </a:fontRef>
        </p:style>
        <p:txBody>
          <a:bodyPr>
            <a:normAutofit/>
          </a:bodyPr>
          <a:lstStyle/>
          <a:p>
            <a:r>
              <a:rPr lang="en-US" altLang="en-US" sz="3600" dirty="0" smtClean="0"/>
              <a:t>Infant and Toddler Vital Sign Measurement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p>
            <a:fld id="{3D77C264-6ECD-4161-9467-80160F4F55D1}" type="slidenum">
              <a:rPr lang="ar-SA" smtClean="0"/>
              <a:pPr/>
              <a:t>90</a:t>
            </a:fld>
            <a:endParaRPr lang="en-GB" smtClean="0"/>
          </a:p>
        </p:txBody>
      </p:sp>
      <p:sp>
        <p:nvSpPr>
          <p:cNvPr id="70659" name="Rectangle 2"/>
          <p:cNvSpPr>
            <a:spLocks noGrp="1" noChangeArrowheads="1"/>
          </p:cNvSpPr>
          <p:nvPr>
            <p:ph type="title" idx="4294967295"/>
          </p:nvPr>
        </p:nvSpPr>
        <p:spPr>
          <a:xfrm>
            <a:off x="457200" y="277813"/>
            <a:ext cx="8229600" cy="788987"/>
          </a:xfrm>
          <a:solidFill>
            <a:srgbClr val="FFFF66"/>
          </a:solidFill>
        </p:spPr>
        <p:txBody>
          <a:bodyPr/>
          <a:lstStyle/>
          <a:p>
            <a:pPr eaLnBrk="1" hangingPunct="1"/>
            <a:r>
              <a:rPr lang="en-US" smtClean="0"/>
              <a:t>Weight</a:t>
            </a:r>
          </a:p>
        </p:txBody>
      </p:sp>
      <p:pic>
        <p:nvPicPr>
          <p:cNvPr id="70660" name="Picture 3" descr="msotw9_temp0"/>
          <p:cNvPicPr>
            <a:picLocks noChangeAspect="1" noChangeArrowheads="1"/>
          </p:cNvPicPr>
          <p:nvPr/>
        </p:nvPicPr>
        <p:blipFill>
          <a:blip r:embed="rId2" cstate="print"/>
          <a:srcRect/>
          <a:stretch>
            <a:fillRect/>
          </a:stretch>
        </p:blipFill>
        <p:spPr bwMode="auto">
          <a:xfrm>
            <a:off x="533400" y="1600200"/>
            <a:ext cx="7848600" cy="4267200"/>
          </a:xfrm>
          <a:prstGeom prst="rect">
            <a:avLst/>
          </a:prstGeom>
          <a:noFill/>
          <a:ln w="9525">
            <a:noFill/>
            <a:miter lim="800000"/>
            <a:headEnd/>
            <a:tailEnd/>
          </a:ln>
        </p:spPr>
      </p:pic>
      <p:sp>
        <p:nvSpPr>
          <p:cNvPr id="70661" name="Text Box 4"/>
          <p:cNvSpPr txBox="1">
            <a:spLocks noChangeArrowheads="1"/>
          </p:cNvSpPr>
          <p:nvPr/>
        </p:nvSpPr>
        <p:spPr bwMode="auto">
          <a:xfrm>
            <a:off x="1050925" y="6205538"/>
            <a:ext cx="6526213" cy="457200"/>
          </a:xfrm>
          <a:prstGeom prst="rect">
            <a:avLst/>
          </a:prstGeom>
          <a:noFill/>
          <a:ln w="9525">
            <a:noFill/>
            <a:miter lim="800000"/>
            <a:headEnd/>
            <a:tailEnd/>
          </a:ln>
        </p:spPr>
        <p:txBody>
          <a:bodyPr wrap="none">
            <a:spAutoFit/>
          </a:bodyPr>
          <a:lstStyle/>
          <a:p>
            <a:r>
              <a:rPr lang="en-US" sz="2400">
                <a:latin typeface="Tahoma" pitchFamily="34" charset="0"/>
              </a:rPr>
              <a:t>Note close proximity of nurses hands for safety</a:t>
            </a:r>
          </a:p>
        </p:txBody>
      </p:sp>
      <p:sp>
        <p:nvSpPr>
          <p:cNvPr id="70662"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120C0738-E647-4F37-BDEE-6D80EE4F6A77}" type="slidenum">
              <a:rPr lang="ar-SA" smtClean="0"/>
              <a:pPr/>
              <a:t>91</a:t>
            </a:fld>
            <a:endParaRPr lang="en-GB" smtClean="0"/>
          </a:p>
        </p:txBody>
      </p:sp>
      <p:sp>
        <p:nvSpPr>
          <p:cNvPr id="71683" name="Rectangle 2"/>
          <p:cNvSpPr>
            <a:spLocks noGrp="1" noChangeArrowheads="1"/>
          </p:cNvSpPr>
          <p:nvPr>
            <p:ph type="title" idx="4294967295"/>
          </p:nvPr>
        </p:nvSpPr>
        <p:spPr>
          <a:xfrm>
            <a:off x="457200" y="277813"/>
            <a:ext cx="8229600" cy="865187"/>
          </a:xfrm>
          <a:solidFill>
            <a:schemeClr val="folHlink"/>
          </a:solidFill>
        </p:spPr>
        <p:txBody>
          <a:bodyPr/>
          <a:lstStyle/>
          <a:p>
            <a:pPr eaLnBrk="1" hangingPunct="1"/>
            <a:r>
              <a:rPr lang="en-US" smtClean="0"/>
              <a:t>Weight</a:t>
            </a:r>
          </a:p>
        </p:txBody>
      </p:sp>
      <p:sp>
        <p:nvSpPr>
          <p:cNvPr id="71684" name="Rectangle 3"/>
          <p:cNvSpPr>
            <a:spLocks noGrp="1" noChangeArrowheads="1"/>
          </p:cNvSpPr>
          <p:nvPr>
            <p:ph type="body" idx="4294967295"/>
          </p:nvPr>
        </p:nvSpPr>
        <p:spPr>
          <a:xfrm>
            <a:off x="457200" y="1600200"/>
            <a:ext cx="8229600" cy="4530725"/>
          </a:xfrm>
          <a:noFill/>
        </p:spPr>
        <p:txBody>
          <a:bodyPr/>
          <a:lstStyle/>
          <a:p>
            <a:pPr eaLnBrk="1" hangingPunct="1"/>
            <a:r>
              <a:rPr lang="en-US" sz="2800" smtClean="0"/>
              <a:t>Needs to be recorded on a growth chart</a:t>
            </a:r>
          </a:p>
          <a:p>
            <a:pPr eaLnBrk="1" hangingPunct="1"/>
            <a:r>
              <a:rPr lang="en-US" sz="2800" smtClean="0"/>
              <a:t>Newborn may lose up to 10% of birth weight in 3-4 days.</a:t>
            </a:r>
          </a:p>
          <a:p>
            <a:pPr eaLnBrk="1" hangingPunct="1"/>
            <a:r>
              <a:rPr lang="en-US" sz="2800" smtClean="0"/>
              <a:t>Too much or too little weight gain needs to be further investigated.</a:t>
            </a:r>
          </a:p>
          <a:p>
            <a:pPr eaLnBrk="1" hangingPunct="1"/>
            <a:r>
              <a:rPr lang="en-US" sz="2800" smtClean="0"/>
              <a:t>Double birth weigh by 5-6 months</a:t>
            </a:r>
          </a:p>
          <a:p>
            <a:pPr eaLnBrk="1" hangingPunct="1"/>
            <a:r>
              <a:rPr lang="en-US" sz="2800" smtClean="0"/>
              <a:t>Triple birth weight by 1 year</a:t>
            </a:r>
          </a:p>
          <a:p>
            <a:pPr eaLnBrk="1" hangingPunct="1"/>
            <a:r>
              <a:rPr lang="en-US" sz="2800" smtClean="0"/>
              <a:t>Nutritional counseling</a:t>
            </a:r>
          </a:p>
          <a:p>
            <a:pPr eaLnBrk="1" hangingPunct="1"/>
            <a:r>
              <a:rPr lang="en-US" sz="2800" smtClean="0">
                <a:solidFill>
                  <a:srgbClr val="FF0000"/>
                </a:solidFill>
              </a:rPr>
              <a:t>The normal birth weight is 2700- 4000g .</a:t>
            </a:r>
          </a:p>
          <a:p>
            <a:pPr eaLnBrk="1" hangingPunct="1">
              <a:buFontTx/>
              <a:buNone/>
            </a:pPr>
            <a:endParaRPr lang="en-US" sz="2800" smtClean="0">
              <a:solidFill>
                <a:srgbClr val="FF0000"/>
              </a:solidFill>
            </a:endParaRPr>
          </a:p>
        </p:txBody>
      </p:sp>
      <p:sp>
        <p:nvSpPr>
          <p:cNvPr id="71685"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p>
            <a:fld id="{9277A591-6698-4E59-8220-83E042083CFF}" type="slidenum">
              <a:rPr lang="ar-SA" smtClean="0"/>
              <a:pPr/>
              <a:t>92</a:t>
            </a:fld>
            <a:endParaRPr lang="en-GB" smtClean="0"/>
          </a:p>
        </p:txBody>
      </p:sp>
      <p:sp>
        <p:nvSpPr>
          <p:cNvPr id="72707" name="Rectangle 2"/>
          <p:cNvSpPr>
            <a:spLocks noGrp="1" noChangeArrowheads="1"/>
          </p:cNvSpPr>
          <p:nvPr>
            <p:ph type="title"/>
          </p:nvPr>
        </p:nvSpPr>
        <p:spPr/>
        <p:txBody>
          <a:bodyPr/>
          <a:lstStyle/>
          <a:p>
            <a:pPr eaLnBrk="1" hangingPunct="1"/>
            <a:endParaRPr lang="en-US" smtClean="0"/>
          </a:p>
        </p:txBody>
      </p:sp>
      <p:sp>
        <p:nvSpPr>
          <p:cNvPr id="72708" name="Rectangle 3"/>
          <p:cNvSpPr>
            <a:spLocks noGrp="1" noChangeArrowheads="1"/>
          </p:cNvSpPr>
          <p:nvPr>
            <p:ph type="body" idx="1"/>
          </p:nvPr>
        </p:nvSpPr>
        <p:spPr>
          <a:xfrm>
            <a:off x="457200" y="2362200"/>
            <a:ext cx="8229600" cy="2209800"/>
          </a:xfrm>
          <a:solidFill>
            <a:srgbClr val="FFFF66"/>
          </a:solidFill>
        </p:spPr>
        <p:txBody>
          <a:bodyPr/>
          <a:lstStyle/>
          <a:p>
            <a:pPr algn="ctr" eaLnBrk="1" hangingPunct="1">
              <a:buFontTx/>
              <a:buNone/>
            </a:pPr>
            <a:endParaRPr lang="en-GB" b="1" dirty="0" smtClean="0">
              <a:solidFill>
                <a:srgbClr val="FF3300"/>
              </a:solidFill>
              <a:latin typeface="Baskerville Old Face" pitchFamily="18" charset="0"/>
            </a:endParaRPr>
          </a:p>
          <a:p>
            <a:pPr algn="ctr" eaLnBrk="1" hangingPunct="1">
              <a:buFontTx/>
              <a:buNone/>
            </a:pPr>
            <a:r>
              <a:rPr lang="en-GB" sz="3600" b="1" dirty="0" smtClean="0">
                <a:solidFill>
                  <a:srgbClr val="FF3300"/>
                </a:solidFill>
                <a:latin typeface="Baskerville Old Face" pitchFamily="18" charset="0"/>
              </a:rPr>
              <a:t>Weight-for-age percentiles, boys 0 to 24 months, WHO growth standards</a:t>
            </a:r>
            <a:endParaRPr lang="en-US" sz="3600" b="1" dirty="0" smtClean="0">
              <a:solidFill>
                <a:srgbClr val="FF3300"/>
              </a:solidFill>
              <a:latin typeface="Baskerville Old Face" pitchFamily="18" charset="0"/>
            </a:endParaRPr>
          </a:p>
        </p:txBody>
      </p:sp>
      <p:sp>
        <p:nvSpPr>
          <p:cNvPr id="72709"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C5C92939-9B80-44E6-AEF1-58712D148822}" type="slidenum">
              <a:rPr lang="ar-SA" smtClean="0"/>
              <a:pPr/>
              <a:t>93</a:t>
            </a:fld>
            <a:endParaRPr lang="en-GB" smtClean="0"/>
          </a:p>
        </p:txBody>
      </p:sp>
      <p:pic>
        <p:nvPicPr>
          <p:cNvPr id="73731" name="Picture 6" descr="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3732" name="Date Placeholder 3"/>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noFill/>
        </p:spPr>
        <p:txBody>
          <a:bodyPr/>
          <a:lstStyle/>
          <a:p>
            <a:fld id="{0347DFDE-E5E5-424D-A2D6-0750479391EC}" type="slidenum">
              <a:rPr lang="ar-SA" smtClean="0"/>
              <a:pPr/>
              <a:t>94</a:t>
            </a:fld>
            <a:endParaRPr lang="en-GB" smtClean="0"/>
          </a:p>
        </p:txBody>
      </p:sp>
      <p:sp>
        <p:nvSpPr>
          <p:cNvPr id="33794" name="Rectangle 2"/>
          <p:cNvSpPr>
            <a:spLocks noGrp="1" noChangeArrowheads="1"/>
          </p:cNvSpPr>
          <p:nvPr>
            <p:ph type="title" idx="4294967295"/>
          </p:nvPr>
        </p:nvSpPr>
        <p:spPr>
          <a:xfrm>
            <a:off x="457200" y="277813"/>
            <a:ext cx="8229600" cy="865187"/>
          </a:xfrm>
          <a:gradFill rotWithShape="1">
            <a:gsLst>
              <a:gs pos="0">
                <a:schemeClr val="accent1"/>
              </a:gs>
              <a:gs pos="100000">
                <a:schemeClr val="accent1">
                  <a:gamma/>
                  <a:shade val="46275"/>
                  <a:invGamma/>
                </a:schemeClr>
              </a:gs>
            </a:gsLst>
            <a:lin ang="5400000" scaled="1"/>
          </a:gradFill>
        </p:spPr>
        <p:txBody>
          <a:bodyPr/>
          <a:lstStyle/>
          <a:p>
            <a:pPr eaLnBrk="1" hangingPunct="1">
              <a:defRPr/>
            </a:pPr>
            <a:r>
              <a:rPr lang="en-US" smtClean="0">
                <a:solidFill>
                  <a:srgbClr val="FFFF66"/>
                </a:solidFill>
              </a:rPr>
              <a:t>Length  Measurement</a:t>
            </a:r>
          </a:p>
        </p:txBody>
      </p:sp>
      <p:pic>
        <p:nvPicPr>
          <p:cNvPr id="74756" name="Picture 3" descr="msotw9_temp0"/>
          <p:cNvPicPr>
            <a:picLocks noChangeAspect="1" noChangeArrowheads="1"/>
          </p:cNvPicPr>
          <p:nvPr/>
        </p:nvPicPr>
        <p:blipFill>
          <a:blip r:embed="rId2" cstate="print"/>
          <a:srcRect/>
          <a:stretch>
            <a:fillRect/>
          </a:stretch>
        </p:blipFill>
        <p:spPr bwMode="auto">
          <a:xfrm>
            <a:off x="1143000" y="1371600"/>
            <a:ext cx="6019800" cy="4191000"/>
          </a:xfrm>
          <a:prstGeom prst="rect">
            <a:avLst/>
          </a:prstGeom>
          <a:noFill/>
          <a:ln w="9525">
            <a:noFill/>
            <a:miter lim="800000"/>
            <a:headEnd/>
            <a:tailEnd/>
          </a:ln>
        </p:spPr>
      </p:pic>
      <p:sp>
        <p:nvSpPr>
          <p:cNvPr id="74757" name="Text Box 4"/>
          <p:cNvSpPr txBox="1">
            <a:spLocks noChangeArrowheads="1"/>
          </p:cNvSpPr>
          <p:nvPr/>
        </p:nvSpPr>
        <p:spPr bwMode="auto">
          <a:xfrm>
            <a:off x="288925" y="6205538"/>
            <a:ext cx="7920038" cy="457200"/>
          </a:xfrm>
          <a:prstGeom prst="rect">
            <a:avLst/>
          </a:prstGeom>
          <a:noFill/>
          <a:ln w="9525">
            <a:noFill/>
            <a:miter lim="800000"/>
            <a:headEnd/>
            <a:tailEnd/>
          </a:ln>
        </p:spPr>
        <p:txBody>
          <a:bodyPr wrap="none">
            <a:spAutoFit/>
          </a:bodyPr>
          <a:lstStyle/>
          <a:p>
            <a:r>
              <a:rPr lang="en-US" sz="2400">
                <a:latin typeface="Tahoma" pitchFamily="34" charset="0"/>
              </a:rPr>
              <a:t>Infants head is against end point and legs fully extended.</a:t>
            </a:r>
          </a:p>
        </p:txBody>
      </p:sp>
      <p:sp>
        <p:nvSpPr>
          <p:cNvPr id="7475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noFill/>
        </p:spPr>
        <p:txBody>
          <a:bodyPr/>
          <a:lstStyle/>
          <a:p>
            <a:fld id="{A27E5C6A-7D36-40F0-A3E0-86581159EFD8}" type="slidenum">
              <a:rPr lang="ar-SA" smtClean="0"/>
              <a:pPr/>
              <a:t>95</a:t>
            </a:fld>
            <a:endParaRPr lang="en-GB" smtClean="0"/>
          </a:p>
        </p:txBody>
      </p:sp>
      <p:sp>
        <p:nvSpPr>
          <p:cNvPr id="75779" name="Rectangle 2"/>
          <p:cNvSpPr>
            <a:spLocks noGrp="1" noChangeArrowheads="1"/>
          </p:cNvSpPr>
          <p:nvPr>
            <p:ph type="title"/>
          </p:nvPr>
        </p:nvSpPr>
        <p:spPr/>
        <p:txBody>
          <a:bodyPr/>
          <a:lstStyle/>
          <a:p>
            <a:pPr eaLnBrk="1" hangingPunct="1"/>
            <a:endParaRPr lang="en-US" smtClean="0"/>
          </a:p>
        </p:txBody>
      </p:sp>
      <p:sp>
        <p:nvSpPr>
          <p:cNvPr id="75780" name="Rectangle 3"/>
          <p:cNvSpPr>
            <a:spLocks noGrp="1" noChangeArrowheads="1"/>
          </p:cNvSpPr>
          <p:nvPr>
            <p:ph type="body" idx="1"/>
          </p:nvPr>
        </p:nvSpPr>
        <p:spPr>
          <a:xfrm>
            <a:off x="457200" y="2209800"/>
            <a:ext cx="8229600" cy="1752600"/>
          </a:xfrm>
          <a:solidFill>
            <a:srgbClr val="F7A7BA"/>
          </a:solidFill>
        </p:spPr>
        <p:txBody>
          <a:bodyPr/>
          <a:lstStyle/>
          <a:p>
            <a:pPr algn="ctr" eaLnBrk="1" hangingPunct="1">
              <a:buFontTx/>
              <a:buNone/>
            </a:pPr>
            <a:r>
              <a:rPr lang="en-US" b="1" dirty="0" smtClean="0"/>
              <a:t>Length-for-age percentiles, boys birth to 24 months, WHO growth standards</a:t>
            </a:r>
          </a:p>
        </p:txBody>
      </p:sp>
      <p:sp>
        <p:nvSpPr>
          <p:cNvPr id="75781"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p>
            <a:fld id="{ED2719C3-FAF3-4464-9210-64A094F1444A}" type="slidenum">
              <a:rPr lang="ar-SA" smtClean="0"/>
              <a:pPr/>
              <a:t>96</a:t>
            </a:fld>
            <a:endParaRPr lang="en-GB" smtClean="0"/>
          </a:p>
        </p:txBody>
      </p:sp>
      <p:sp>
        <p:nvSpPr>
          <p:cNvPr id="76803" name="Rectangle 2"/>
          <p:cNvSpPr>
            <a:spLocks noGrp="1" noChangeArrowheads="1"/>
          </p:cNvSpPr>
          <p:nvPr>
            <p:ph type="title"/>
          </p:nvPr>
        </p:nvSpPr>
        <p:spPr/>
        <p:txBody>
          <a:bodyPr/>
          <a:lstStyle/>
          <a:p>
            <a:pPr eaLnBrk="1" hangingPunct="1"/>
            <a:endParaRPr lang="en-US" smtClean="0"/>
          </a:p>
        </p:txBody>
      </p:sp>
      <p:sp>
        <p:nvSpPr>
          <p:cNvPr id="76804" name="Rectangle 3"/>
          <p:cNvSpPr>
            <a:spLocks noGrp="1" noChangeArrowheads="1"/>
          </p:cNvSpPr>
          <p:nvPr>
            <p:ph type="body" idx="1"/>
          </p:nvPr>
        </p:nvSpPr>
        <p:spPr/>
        <p:txBody>
          <a:bodyPr/>
          <a:lstStyle/>
          <a:p>
            <a:pPr eaLnBrk="1" hangingPunct="1"/>
            <a:endParaRPr lang="en-US" smtClean="0"/>
          </a:p>
        </p:txBody>
      </p:sp>
      <p:pic>
        <p:nvPicPr>
          <p:cNvPr id="76805" name="Picture 5" descr="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6806"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B62FB375-E0B9-4E35-8AAD-B9E1C2EEF18A}" type="slidenum">
              <a:rPr lang="ar-SA" smtClean="0"/>
              <a:pPr/>
              <a:t>97</a:t>
            </a:fld>
            <a:endParaRPr lang="en-GB" smtClean="0"/>
          </a:p>
        </p:txBody>
      </p:sp>
      <p:sp>
        <p:nvSpPr>
          <p:cNvPr id="77827" name="Rectangle 2"/>
          <p:cNvSpPr>
            <a:spLocks noGrp="1" noChangeArrowheads="1"/>
          </p:cNvSpPr>
          <p:nvPr>
            <p:ph type="title" idx="4294967295"/>
          </p:nvPr>
        </p:nvSpPr>
        <p:spPr>
          <a:xfrm>
            <a:off x="457200" y="277813"/>
            <a:ext cx="8229600" cy="788987"/>
          </a:xfrm>
          <a:solidFill>
            <a:srgbClr val="A6F8CB"/>
          </a:solidFill>
        </p:spPr>
        <p:txBody>
          <a:bodyPr/>
          <a:lstStyle/>
          <a:p>
            <a:pPr eaLnBrk="1" hangingPunct="1"/>
            <a:r>
              <a:rPr lang="en-US" b="1" smtClean="0"/>
              <a:t>Height Measurement</a:t>
            </a:r>
          </a:p>
        </p:txBody>
      </p:sp>
      <p:pic>
        <p:nvPicPr>
          <p:cNvPr id="77828" name="Picture 3" descr="msotw9_temp0"/>
          <p:cNvPicPr>
            <a:picLocks noChangeAspect="1" noChangeArrowheads="1"/>
          </p:cNvPicPr>
          <p:nvPr/>
        </p:nvPicPr>
        <p:blipFill>
          <a:blip r:embed="rId2" cstate="print"/>
          <a:srcRect/>
          <a:stretch>
            <a:fillRect/>
          </a:stretch>
        </p:blipFill>
        <p:spPr bwMode="auto">
          <a:xfrm>
            <a:off x="0" y="1143000"/>
            <a:ext cx="3657600" cy="5715000"/>
          </a:xfrm>
          <a:prstGeom prst="rect">
            <a:avLst/>
          </a:prstGeom>
          <a:noFill/>
          <a:ln w="9525">
            <a:noFill/>
            <a:miter lim="800000"/>
            <a:headEnd/>
            <a:tailEnd/>
          </a:ln>
        </p:spPr>
      </p:pic>
      <p:sp>
        <p:nvSpPr>
          <p:cNvPr id="77829" name="Text Box 4"/>
          <p:cNvSpPr txBox="1">
            <a:spLocks noChangeArrowheads="1"/>
          </p:cNvSpPr>
          <p:nvPr/>
        </p:nvSpPr>
        <p:spPr bwMode="auto">
          <a:xfrm>
            <a:off x="4556125" y="2243138"/>
            <a:ext cx="4127500" cy="1917700"/>
          </a:xfrm>
          <a:prstGeom prst="rect">
            <a:avLst/>
          </a:prstGeom>
          <a:noFill/>
          <a:ln w="9525">
            <a:noFill/>
            <a:miter lim="800000"/>
            <a:headEnd/>
            <a:tailEnd/>
          </a:ln>
        </p:spPr>
        <p:txBody>
          <a:bodyPr wrap="none">
            <a:spAutoFit/>
          </a:bodyPr>
          <a:lstStyle/>
          <a:p>
            <a:r>
              <a:rPr lang="en-US" sz="2400" i="1">
                <a:latin typeface="Tahoma" pitchFamily="34" charset="0"/>
              </a:rPr>
              <a:t>Child is measured while</a:t>
            </a:r>
          </a:p>
          <a:p>
            <a:r>
              <a:rPr lang="en-US" sz="2400" i="1">
                <a:latin typeface="Tahoma" pitchFamily="34" charset="0"/>
              </a:rPr>
              <a:t>standing in stocking or</a:t>
            </a:r>
          </a:p>
          <a:p>
            <a:r>
              <a:rPr lang="en-US" sz="2400" i="1">
                <a:latin typeface="Tahoma" pitchFamily="34" charset="0"/>
              </a:rPr>
              <a:t>bare feet with the heels</a:t>
            </a:r>
          </a:p>
          <a:p>
            <a:r>
              <a:rPr lang="en-US" sz="2400" i="1">
                <a:latin typeface="Tahoma" pitchFamily="34" charset="0"/>
              </a:rPr>
              <a:t>back and shoulders touching </a:t>
            </a:r>
          </a:p>
          <a:p>
            <a:r>
              <a:rPr lang="en-US" sz="2400" i="1">
                <a:latin typeface="Tahoma" pitchFamily="34" charset="0"/>
              </a:rPr>
              <a:t>the wall.</a:t>
            </a:r>
          </a:p>
        </p:txBody>
      </p:sp>
      <p:sp>
        <p:nvSpPr>
          <p:cNvPr id="77830"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D890C6C6-A0F9-416B-A883-A9838B139C94}" type="slidenum">
              <a:rPr lang="ar-SA" smtClean="0"/>
              <a:pPr/>
              <a:t>98</a:t>
            </a:fld>
            <a:endParaRPr lang="en-GB" smtClean="0"/>
          </a:p>
        </p:txBody>
      </p:sp>
      <p:sp>
        <p:nvSpPr>
          <p:cNvPr id="78851" name="Rectangle 2"/>
          <p:cNvSpPr>
            <a:spLocks noGrp="1" noChangeArrowheads="1"/>
          </p:cNvSpPr>
          <p:nvPr>
            <p:ph type="title"/>
          </p:nvPr>
        </p:nvSpPr>
        <p:spPr/>
        <p:txBody>
          <a:bodyPr/>
          <a:lstStyle/>
          <a:p>
            <a:pPr eaLnBrk="1" hangingPunct="1"/>
            <a:endParaRPr lang="en-US" smtClean="0"/>
          </a:p>
        </p:txBody>
      </p:sp>
      <p:sp>
        <p:nvSpPr>
          <p:cNvPr id="78852" name="Rectangle 3"/>
          <p:cNvSpPr>
            <a:spLocks noGrp="1" noChangeArrowheads="1"/>
          </p:cNvSpPr>
          <p:nvPr>
            <p:ph type="body" idx="1"/>
          </p:nvPr>
        </p:nvSpPr>
        <p:spPr>
          <a:xfrm>
            <a:off x="457200" y="2895600"/>
            <a:ext cx="8229600" cy="1828800"/>
          </a:xfrm>
          <a:solidFill>
            <a:srgbClr val="FF3300"/>
          </a:solidFill>
        </p:spPr>
        <p:txBody>
          <a:bodyPr/>
          <a:lstStyle/>
          <a:p>
            <a:pPr algn="ctr" eaLnBrk="1" hangingPunct="1">
              <a:buFontTx/>
              <a:buNone/>
            </a:pPr>
            <a:r>
              <a:rPr lang="en-US" b="1" smtClean="0"/>
              <a:t>Stature-for-age percentiles, boys, 2 to 20 years, CDC growth charts: United States</a:t>
            </a:r>
          </a:p>
        </p:txBody>
      </p:sp>
      <p:sp>
        <p:nvSpPr>
          <p:cNvPr id="78853" name="Date Placeholder 4"/>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8C363AAD-DCC5-4425-AE8B-A0C826ED62CC}" type="slidenum">
              <a:rPr lang="ar-SA" smtClean="0"/>
              <a:pPr/>
              <a:t>99</a:t>
            </a:fld>
            <a:endParaRPr lang="en-GB" smtClean="0"/>
          </a:p>
        </p:txBody>
      </p:sp>
      <p:sp>
        <p:nvSpPr>
          <p:cNvPr id="79875" name="Rectangle 2"/>
          <p:cNvSpPr>
            <a:spLocks noGrp="1" noChangeArrowheads="1"/>
          </p:cNvSpPr>
          <p:nvPr>
            <p:ph type="title"/>
          </p:nvPr>
        </p:nvSpPr>
        <p:spPr/>
        <p:txBody>
          <a:bodyPr/>
          <a:lstStyle/>
          <a:p>
            <a:pPr eaLnBrk="1" hangingPunct="1"/>
            <a:endParaRPr lang="en-US" smtClean="0"/>
          </a:p>
        </p:txBody>
      </p:sp>
      <p:sp>
        <p:nvSpPr>
          <p:cNvPr id="79876" name="Rectangle 3"/>
          <p:cNvSpPr>
            <a:spLocks noGrp="1" noChangeArrowheads="1"/>
          </p:cNvSpPr>
          <p:nvPr>
            <p:ph type="body" idx="1"/>
          </p:nvPr>
        </p:nvSpPr>
        <p:spPr/>
        <p:txBody>
          <a:bodyPr/>
          <a:lstStyle/>
          <a:p>
            <a:pPr eaLnBrk="1" hangingPunct="1"/>
            <a:endParaRPr lang="en-US" smtClean="0"/>
          </a:p>
        </p:txBody>
      </p:sp>
      <p:pic>
        <p:nvPicPr>
          <p:cNvPr id="79877" name="Picture 5" descr="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9878" name="Date Placeholder 5"/>
          <p:cNvSpPr>
            <a:spLocks noGrp="1"/>
          </p:cNvSpPr>
          <p:nvPr>
            <p:ph type="dt" sz="quarter" idx="10"/>
          </p:nvPr>
        </p:nvSpPr>
        <p:spPr>
          <a:noFill/>
        </p:spPr>
        <p:txBody>
          <a:bodyPr/>
          <a:lstStyle/>
          <a:p>
            <a:r>
              <a:rPr lang="en-US" smtClean="0"/>
              <a:t>Mr. Ahmad Ata</a:t>
            </a:r>
            <a:endParaRPr lang="en-GB"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3397</Words>
  <Application>Microsoft Office PowerPoint</Application>
  <PresentationFormat>On-screen Show (4:3)</PresentationFormat>
  <Paragraphs>700</Paragraphs>
  <Slides>106</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106</vt:i4>
      </vt:variant>
    </vt:vector>
  </HeadingPairs>
  <TitlesOfParts>
    <vt:vector size="107" baseType="lpstr">
      <vt:lpstr>Office Theme</vt:lpstr>
      <vt:lpstr>Physical Assessment for neonate </vt:lpstr>
      <vt:lpstr>Nursing Health History</vt:lpstr>
      <vt:lpstr>1) Bio-graphic Demographic</vt:lpstr>
      <vt:lpstr>Slide 4</vt:lpstr>
      <vt:lpstr>4. Past History</vt:lpstr>
      <vt:lpstr>6. Review of systems</vt:lpstr>
      <vt:lpstr>Vital Signs </vt:lpstr>
      <vt:lpstr>What are vital signs?</vt:lpstr>
      <vt:lpstr>Infant and Toddler Vital Sign Measurement</vt:lpstr>
      <vt:lpstr>Temperature</vt:lpstr>
      <vt:lpstr>Temperature</vt:lpstr>
      <vt:lpstr>Types of thermometer</vt:lpstr>
      <vt:lpstr>Temperature</vt:lpstr>
      <vt:lpstr>Ear (Tympanic) Temperature</vt:lpstr>
      <vt:lpstr>Temperature</vt:lpstr>
      <vt:lpstr>Position for Rectal tempreture</vt:lpstr>
      <vt:lpstr>Heart rate </vt:lpstr>
      <vt:lpstr>Heart rate </vt:lpstr>
      <vt:lpstr>Heart rate </vt:lpstr>
      <vt:lpstr>Pulse rates</vt:lpstr>
      <vt:lpstr>Slide 21</vt:lpstr>
      <vt:lpstr>Pulse - Brachial</vt:lpstr>
      <vt:lpstr>Respiration</vt:lpstr>
      <vt:lpstr>Respiratory </vt:lpstr>
      <vt:lpstr>Slide 25</vt:lpstr>
      <vt:lpstr>Blood Pressure</vt:lpstr>
      <vt:lpstr>Blood Pressure</vt:lpstr>
      <vt:lpstr>Slide 28</vt:lpstr>
      <vt:lpstr>Oxygen Saturation</vt:lpstr>
      <vt:lpstr>1. General appearance </vt:lpstr>
      <vt:lpstr>a. Skin</vt:lpstr>
      <vt:lpstr>Slide 32</vt:lpstr>
      <vt:lpstr>Slide 33</vt:lpstr>
      <vt:lpstr>Slide 34</vt:lpstr>
      <vt:lpstr>Slide 35</vt:lpstr>
      <vt:lpstr>Skin cont…</vt:lpstr>
      <vt:lpstr>Skin cont…</vt:lpstr>
      <vt:lpstr>b. Head </vt:lpstr>
      <vt:lpstr>Head</vt:lpstr>
      <vt:lpstr>Cont … head </vt:lpstr>
      <vt:lpstr>Slide 41</vt:lpstr>
      <vt:lpstr>b. Hair </vt:lpstr>
      <vt:lpstr>C. Eyes </vt:lpstr>
      <vt:lpstr>Eyes</vt:lpstr>
      <vt:lpstr>Common variations</vt:lpstr>
      <vt:lpstr>Signs of potential distress or deviations from expected findings:</vt:lpstr>
      <vt:lpstr>Ears</vt:lpstr>
      <vt:lpstr>Ear Exam</vt:lpstr>
      <vt:lpstr>Nose</vt:lpstr>
      <vt:lpstr>Mouth and Throat</vt:lpstr>
      <vt:lpstr>Mouth and Throat</vt:lpstr>
      <vt:lpstr>Common variations:</vt:lpstr>
      <vt:lpstr>Neck</vt:lpstr>
      <vt:lpstr>Neck</vt:lpstr>
      <vt:lpstr>Chest </vt:lpstr>
      <vt:lpstr>Chest</vt:lpstr>
      <vt:lpstr>Breast </vt:lpstr>
      <vt:lpstr>Lungs </vt:lpstr>
      <vt:lpstr>Wheeze or Stridor</vt:lpstr>
      <vt:lpstr>Child Chest</vt:lpstr>
      <vt:lpstr>Chest assessment</vt:lpstr>
      <vt:lpstr>Slide 62</vt:lpstr>
      <vt:lpstr>Heart </vt:lpstr>
      <vt:lpstr>Abdomen </vt:lpstr>
      <vt:lpstr>Abdomen</vt:lpstr>
      <vt:lpstr>Male Genitalia</vt:lpstr>
      <vt:lpstr>Male Genitalia</vt:lpstr>
      <vt:lpstr>Slide 68</vt:lpstr>
      <vt:lpstr>Female Genitalia</vt:lpstr>
      <vt:lpstr>Slide 70</vt:lpstr>
      <vt:lpstr>Back and Rectum</vt:lpstr>
      <vt:lpstr>Extremities</vt:lpstr>
      <vt:lpstr>Slide 73</vt:lpstr>
      <vt:lpstr>Slide 74</vt:lpstr>
      <vt:lpstr>APGAR TEST</vt:lpstr>
      <vt:lpstr>What is it?</vt:lpstr>
      <vt:lpstr>Why is it done?</vt:lpstr>
      <vt:lpstr>The 5 Signs: 1. The baby’s color</vt:lpstr>
      <vt:lpstr>2. The baby’s respiratory effort</vt:lpstr>
      <vt:lpstr>3. The baby’s heart rate</vt:lpstr>
      <vt:lpstr>4. The baby’s muscle tone</vt:lpstr>
      <vt:lpstr>5. The baby’s reflexes</vt:lpstr>
      <vt:lpstr>Slide 83</vt:lpstr>
      <vt:lpstr>APGAR Score Interpretation</vt:lpstr>
      <vt:lpstr>Example </vt:lpstr>
      <vt:lpstr>Answer </vt:lpstr>
      <vt:lpstr>Growth Measurements </vt:lpstr>
      <vt:lpstr>Introduction </vt:lpstr>
      <vt:lpstr>Physical growth parameter</vt:lpstr>
      <vt:lpstr>Weight</vt:lpstr>
      <vt:lpstr>Weight</vt:lpstr>
      <vt:lpstr>Slide 92</vt:lpstr>
      <vt:lpstr>Slide 93</vt:lpstr>
      <vt:lpstr>Length  Measurement</vt:lpstr>
      <vt:lpstr>Slide 95</vt:lpstr>
      <vt:lpstr>Slide 96</vt:lpstr>
      <vt:lpstr>Height Measurement</vt:lpstr>
      <vt:lpstr>Slide 98</vt:lpstr>
      <vt:lpstr>Slide 99</vt:lpstr>
      <vt:lpstr>Head Circumference</vt:lpstr>
      <vt:lpstr>Slide 101</vt:lpstr>
      <vt:lpstr>Slide 102</vt:lpstr>
      <vt:lpstr>Head, chest, and abdominal circumference.</vt:lpstr>
      <vt:lpstr>Slide 104</vt:lpstr>
      <vt:lpstr> Normal Growth measures </vt:lpstr>
      <vt:lpstr>What is failure to thrive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Assessment for neonate</dc:title>
  <dc:creator>Ahmad Rawhi Ata</dc:creator>
  <cp:lastModifiedBy>user</cp:lastModifiedBy>
  <cp:revision>58</cp:revision>
  <dcterms:created xsi:type="dcterms:W3CDTF">2006-08-16T00:00:00Z</dcterms:created>
  <dcterms:modified xsi:type="dcterms:W3CDTF">2016-02-10T07:27:15Z</dcterms:modified>
</cp:coreProperties>
</file>