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2"/>
  </p:notesMasterIdLst>
  <p:sldIdLst>
    <p:sldId id="25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2" r:id="rId26"/>
    <p:sldId id="293" r:id="rId27"/>
    <p:sldId id="296" r:id="rId28"/>
    <p:sldId id="297" r:id="rId29"/>
    <p:sldId id="300"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3E920-7918-4F1E-A00F-E89CF736B553}" type="datetimeFigureOut">
              <a:rPr lang="en-US" smtClean="0"/>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0811B-2978-451B-9439-CAB0878D288E}" type="slidenum">
              <a:rPr lang="en-US" smtClean="0"/>
              <a:t>‹#›</a:t>
            </a:fld>
            <a:endParaRPr lang="en-US"/>
          </a:p>
        </p:txBody>
      </p:sp>
    </p:spTree>
    <p:extLst>
      <p:ext uri="{BB962C8B-B14F-4D97-AF65-F5344CB8AC3E}">
        <p14:creationId xmlns:p14="http://schemas.microsoft.com/office/powerpoint/2010/main" val="186965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681347-7360-4DDC-ACDD-8FD6434ABD9A}" type="datetime1">
              <a:rPr lang="en-US" smtClean="0">
                <a:solidFill>
                  <a:srgbClr val="073E87"/>
                </a:solidFill>
              </a:rPr>
              <a:t>1/25/2016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73864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AB71-AE1B-4F9D-A258-6D4655ABC3A1}" type="datetime1">
              <a:rPr lang="en-US" smtClean="0">
                <a:solidFill>
                  <a:srgbClr val="073E87"/>
                </a:solidFill>
              </a:rPr>
              <a:t>1/25/2016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61484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EB25D5C-4688-4E54-8E57-69611FF646F9}" type="datetime1">
              <a:rPr lang="en-US" smtClean="0">
                <a:solidFill>
                  <a:srgbClr val="073E87"/>
                </a:solidFill>
              </a:rPr>
              <a:t>1/25/2016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3293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D6B80E-D80E-4F1F-86C6-6F346F6060D7}" type="datetime1">
              <a:rPr lang="en-US" smtClean="0">
                <a:solidFill>
                  <a:prstClr val="black">
                    <a:tint val="75000"/>
                  </a:prstClr>
                </a:solidFill>
              </a:rPr>
              <a:t>1/25/2016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7548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A11597-DDEA-45E8-A90E-F15E9D509A18}" type="datetime1">
              <a:rPr lang="en-US" smtClean="0">
                <a:solidFill>
                  <a:prstClr val="black">
                    <a:tint val="75000"/>
                  </a:prstClr>
                </a:solidFill>
              </a:rPr>
              <a:t>1/25/2016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630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E2019-75C1-4AAA-91C3-FEA42FE26449}" type="datetime1">
              <a:rPr lang="en-US" smtClean="0">
                <a:solidFill>
                  <a:prstClr val="black">
                    <a:tint val="75000"/>
                  </a:prstClr>
                </a:solidFill>
              </a:rPr>
              <a:t>1/25/2016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173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77BC0B-DEC2-4A73-9B42-66A6BEDDAE67}" type="datetime1">
              <a:rPr lang="en-US" smtClean="0">
                <a:solidFill>
                  <a:prstClr val="black">
                    <a:tint val="75000"/>
                  </a:prstClr>
                </a:solidFill>
              </a:rPr>
              <a:t>1/25/2016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7491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20F8DF-43C5-4B07-8591-C6137118BEB1}" type="datetime1">
              <a:rPr lang="en-US" smtClean="0">
                <a:solidFill>
                  <a:prstClr val="black">
                    <a:tint val="75000"/>
                  </a:prstClr>
                </a:solidFill>
              </a:rPr>
              <a:t>1/25/2016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817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84333E-E318-44DE-AAEE-A2F5964C74BC}" type="datetime1">
              <a:rPr lang="en-US" smtClean="0">
                <a:solidFill>
                  <a:prstClr val="black">
                    <a:tint val="75000"/>
                  </a:prstClr>
                </a:solidFill>
              </a:rPr>
              <a:t>1/25/2016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0132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EC3DA-CEE2-4A38-8611-5124E311C9BC}" type="datetime1">
              <a:rPr lang="en-US" smtClean="0">
                <a:solidFill>
                  <a:prstClr val="black">
                    <a:tint val="75000"/>
                  </a:prstClr>
                </a:solidFill>
              </a:rPr>
              <a:t>1/25/2016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729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6D5A2-9CF4-4B15-8806-7440E9E172BF}" type="datetime1">
              <a:rPr lang="en-US" smtClean="0">
                <a:solidFill>
                  <a:prstClr val="black">
                    <a:tint val="75000"/>
                  </a:prstClr>
                </a:solidFill>
              </a:rPr>
              <a:t>1/25/2016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004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BA8C1-1A22-42EC-B5D8-2959E012ED47}" type="datetime1">
              <a:rPr lang="en-US" smtClean="0">
                <a:solidFill>
                  <a:srgbClr val="073E87"/>
                </a:solidFill>
              </a:rPr>
              <a:t>1/25/2016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8494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A755F-A8AD-4838-AF0C-90782EEF5509}" type="datetime1">
              <a:rPr lang="en-US" smtClean="0">
                <a:solidFill>
                  <a:prstClr val="black">
                    <a:tint val="75000"/>
                  </a:prstClr>
                </a:solidFill>
              </a:rPr>
              <a:t>1/25/2016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902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45279D-9601-45CA-B298-F161B3AE5E45}" type="datetime1">
              <a:rPr lang="en-US" smtClean="0">
                <a:solidFill>
                  <a:prstClr val="black">
                    <a:tint val="75000"/>
                  </a:prstClr>
                </a:solidFill>
              </a:rPr>
              <a:t>1/25/2016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6749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BA59C3-BD41-470E-BA2A-DDA52132CBB8}" type="datetime1">
              <a:rPr lang="en-US" smtClean="0">
                <a:solidFill>
                  <a:prstClr val="black">
                    <a:tint val="75000"/>
                  </a:prstClr>
                </a:solidFill>
              </a:rPr>
              <a:t>1/25/2016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5826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FAF2C-97F6-43F1-B4DE-0A5B6B3D1B6E}"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79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39370-095A-471B-BCE4-C6E3C65D6BF8}"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26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C70CD-BEF0-46AC-B02B-70DE618EDECD}"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821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22ABED-DE12-4C48-AFFB-62DAF9999E18}" type="datetime1">
              <a:rPr lang="en-US" smtClean="0">
                <a:solidFill>
                  <a:prstClr val="black">
                    <a:tint val="75000"/>
                  </a:prstClr>
                </a:solidFill>
              </a:rPr>
              <a:t>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364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F9AA3-95E4-4A56-88CB-CDE0BBC49C2C}" type="datetime1">
              <a:rPr lang="en-US" smtClean="0">
                <a:solidFill>
                  <a:prstClr val="black">
                    <a:tint val="75000"/>
                  </a:prstClr>
                </a:solidFill>
              </a:rPr>
              <a:t>1/25/2016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643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1CDE6-1A05-4104-ADA1-7382C5536A75}" type="datetime1">
              <a:rPr lang="en-US" smtClean="0">
                <a:solidFill>
                  <a:prstClr val="black">
                    <a:tint val="75000"/>
                  </a:prstClr>
                </a:solidFill>
              </a:rPr>
              <a:t>1/25/2016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072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04A14-80E9-4B3E-B0F8-1E7B0A895BB0}" type="datetime1">
              <a:rPr lang="en-US" smtClean="0">
                <a:solidFill>
                  <a:prstClr val="black">
                    <a:tint val="75000"/>
                  </a:prstClr>
                </a:solidFill>
              </a:rPr>
              <a:t>1/25/2016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27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D942E-FD5F-4C6F-813B-4683220ABAC3}" type="datetime1">
              <a:rPr lang="en-US" smtClean="0">
                <a:solidFill>
                  <a:srgbClr val="073E87"/>
                </a:solidFill>
              </a:rPr>
              <a:t>1/25/2016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459344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9EEBC-A951-445D-9F7F-7B1B5F9A4D45}" type="datetime1">
              <a:rPr lang="en-US" smtClean="0">
                <a:solidFill>
                  <a:prstClr val="black">
                    <a:tint val="75000"/>
                  </a:prstClr>
                </a:solidFill>
              </a:rPr>
              <a:t>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199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5E3F5-9B2A-4593-BE2B-F1118A6DD603}" type="datetime1">
              <a:rPr lang="en-US" smtClean="0">
                <a:solidFill>
                  <a:prstClr val="black">
                    <a:tint val="75000"/>
                  </a:prstClr>
                </a:solidFill>
              </a:rPr>
              <a:t>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222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FC817-C687-4CA4-A1F7-650C4B736F34}"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488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93A27-6200-4EE5-A028-E366F83A2532}"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78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3582C16-6D32-4F65-87B1-FE328767914F}" type="datetime1">
              <a:rPr lang="en-US" smtClean="0">
                <a:solidFill>
                  <a:srgbClr val="073E87"/>
                </a:solidFill>
              </a:rPr>
              <a:t>1/25/2016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58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334D1F-81D7-4197-93BB-24F269CC8F85}" type="datetime1">
              <a:rPr lang="en-US" smtClean="0">
                <a:solidFill>
                  <a:srgbClr val="073E87"/>
                </a:solidFill>
              </a:rPr>
              <a:t>1/25/2016</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54538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DCE93-F75D-4F0E-8CB9-A5403D9695C3}" type="datetime1">
              <a:rPr lang="en-US" smtClean="0">
                <a:solidFill>
                  <a:srgbClr val="073E87"/>
                </a:solidFill>
              </a:rPr>
              <a:t>1/25/2016</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76527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339625A-F563-4088-B15F-D111C18F2F20}" type="datetime1">
              <a:rPr lang="en-US" smtClean="0">
                <a:solidFill>
                  <a:srgbClr val="073E87"/>
                </a:solidFill>
              </a:rPr>
              <a:t>1/25/2016</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53941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E1BB5EE-6B28-4CFA-8A7D-EC7377993668}" type="datetime1">
              <a:rPr lang="en-US" smtClean="0">
                <a:solidFill>
                  <a:srgbClr val="073E87"/>
                </a:solidFill>
              </a:rPr>
              <a:t>1/25/2016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936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95EC9-1ABA-4A81-B29B-E8EF488F2130}" type="datetime1">
              <a:rPr lang="en-US" smtClean="0">
                <a:solidFill>
                  <a:srgbClr val="073E87"/>
                </a:solidFill>
              </a:rPr>
              <a:t>1/25/2016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42133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D3388FC-8EB0-4E4B-97C6-1BA38277BA6A}" type="datetime1">
              <a:rPr lang="en-US" smtClean="0">
                <a:solidFill>
                  <a:srgbClr val="073E87"/>
                </a:solidFill>
              </a:rPr>
              <a:t>1/25/2016</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32862A4-913E-424D-A348-9DDAD10AD131}"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0759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1F666-8E95-45BB-855D-A88E99093699}" type="datetime1">
              <a:rPr lang="en-US" smtClean="0">
                <a:solidFill>
                  <a:prstClr val="black">
                    <a:tint val="75000"/>
                  </a:prstClr>
                </a:solidFill>
              </a:rPr>
              <a:t>1/25/2016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180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F7B01-2A3D-42B3-8089-83ADA465C7F4}" type="datetime1">
              <a:rPr lang="en-US" smtClean="0">
                <a:solidFill>
                  <a:prstClr val="black">
                    <a:tint val="75000"/>
                  </a:prstClr>
                </a:solidFill>
              </a:rPr>
              <a:t>1/25/2016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770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Pharmaceutical Quality Control &amp; </a:t>
            </a:r>
            <a:r>
              <a:rPr lang="en-GB" b="1" dirty="0">
                <a:solidFill>
                  <a:schemeClr val="tx1">
                    <a:lumMod val="95000"/>
                    <a:lumOff val="5000"/>
                  </a:schemeClr>
                </a:solidFill>
              </a:rPr>
              <a:t>current Good Manufacturing Practice</a:t>
            </a:r>
            <a:endParaRPr lang="en-GB" dirty="0"/>
          </a:p>
        </p:txBody>
      </p:sp>
      <p:sp>
        <p:nvSpPr>
          <p:cNvPr id="3" name="Subtitle 2"/>
          <p:cNvSpPr>
            <a:spLocks noGrp="1"/>
          </p:cNvSpPr>
          <p:nvPr>
            <p:ph type="subTitle" idx="1"/>
          </p:nvPr>
        </p:nvSpPr>
        <p:spPr>
          <a:xfrm>
            <a:off x="1403648" y="3573016"/>
            <a:ext cx="6400800" cy="1473200"/>
          </a:xfrm>
        </p:spPr>
        <p:txBody>
          <a:bodyPr/>
          <a:lstStyle/>
          <a:p>
            <a:r>
              <a:rPr lang="en-GB" sz="4000" b="1" dirty="0">
                <a:solidFill>
                  <a:srgbClr val="FF0000"/>
                </a:solidFill>
              </a:rPr>
              <a:t>PHT 436</a:t>
            </a:r>
          </a:p>
          <a:p>
            <a:r>
              <a:rPr lang="en-GB" sz="4000" b="1">
                <a:solidFill>
                  <a:srgbClr val="7030A0"/>
                </a:solidFill>
              </a:rPr>
              <a:t>Lecture </a:t>
            </a:r>
            <a:r>
              <a:rPr lang="en-GB" sz="4000" b="1" smtClean="0">
                <a:solidFill>
                  <a:srgbClr val="7030A0"/>
                </a:solidFill>
              </a:rPr>
              <a:t>4</a:t>
            </a:r>
            <a:endParaRPr lang="en-GB" sz="4000" b="1" dirty="0">
              <a:solidFill>
                <a:srgbClr val="7030A0"/>
              </a:solidFill>
            </a:endParaRPr>
          </a:p>
          <a:p>
            <a:endParaRPr lang="en-GB" dirty="0"/>
          </a:p>
        </p:txBody>
      </p:sp>
      <p:sp>
        <p:nvSpPr>
          <p:cNvPr id="4" name="Slide Number Placeholder 3"/>
          <p:cNvSpPr>
            <a:spLocks noGrp="1"/>
          </p:cNvSpPr>
          <p:nvPr>
            <p:ph type="sldNum" sz="quarter" idx="12"/>
          </p:nvPr>
        </p:nvSpPr>
        <p:spPr/>
        <p:txBody>
          <a:bodyPr/>
          <a:lstStyle/>
          <a:p>
            <a:fld id="{432862A4-913E-424D-A348-9DDAD10AD131}" type="slidenum">
              <a:rPr lang="en-GB" smtClean="0">
                <a:solidFill>
                  <a:srgbClr val="073E87"/>
                </a:solidFill>
              </a:rPr>
              <a:pPr/>
              <a:t>1</a:t>
            </a:fld>
            <a:endParaRPr lang="en-GB">
              <a:solidFill>
                <a:srgbClr val="073E87"/>
              </a:solidFill>
            </a:endParaRPr>
          </a:p>
        </p:txBody>
      </p:sp>
    </p:spTree>
    <p:extLst>
      <p:ext uri="{BB962C8B-B14F-4D97-AF65-F5344CB8AC3E}">
        <p14:creationId xmlns:p14="http://schemas.microsoft.com/office/powerpoint/2010/main" val="424109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624736"/>
          </a:xfrm>
        </p:spPr>
        <p:txBody>
          <a:bodyPr>
            <a:normAutofit lnSpcReduction="10000"/>
          </a:bodyPr>
          <a:lstStyle/>
          <a:p>
            <a:pPr marL="0" indent="0" algn="just">
              <a:buNone/>
            </a:pPr>
            <a:r>
              <a:rPr lang="en-US" b="1" dirty="0">
                <a:solidFill>
                  <a:srgbClr val="FF0000"/>
                </a:solidFill>
                <a:cs typeface="Times New Roman" pitchFamily="18" charset="0"/>
              </a:rPr>
              <a:t>the site development plan (cont</a:t>
            </a:r>
            <a:r>
              <a:rPr lang="en-US" b="1" dirty="0" smtClean="0">
                <a:solidFill>
                  <a:srgbClr val="FF0000"/>
                </a:solidFill>
                <a:cs typeface="Times New Roman" pitchFamily="18" charset="0"/>
              </a:rPr>
              <a:t>.):</a:t>
            </a:r>
            <a:endParaRPr lang="en-US" dirty="0" smtClean="0">
              <a:cs typeface="Times New Roman" pitchFamily="18" charset="0"/>
            </a:endParaRPr>
          </a:p>
          <a:p>
            <a:pPr marL="514350" lvl="0" indent="-514350" algn="just">
              <a:buFont typeface="+mj-lt"/>
              <a:buAutoNum type="arabicPeriod" startAt="11"/>
            </a:pPr>
            <a:r>
              <a:rPr lang="en-US" dirty="0" smtClean="0">
                <a:cs typeface="Times New Roman" pitchFamily="18" charset="0"/>
              </a:rPr>
              <a:t>Ease </a:t>
            </a:r>
            <a:r>
              <a:rPr lang="en-US" dirty="0" smtClean="0">
                <a:cs typeface="Times New Roman" pitchFamily="18" charset="0"/>
              </a:rPr>
              <a:t>of maintenance.</a:t>
            </a:r>
          </a:p>
          <a:p>
            <a:pPr marL="514350" lvl="0" indent="-514350" algn="just">
              <a:buFont typeface="+mj-lt"/>
              <a:buAutoNum type="arabicPeriod" startAt="11"/>
            </a:pPr>
            <a:r>
              <a:rPr lang="en-US" dirty="0" smtClean="0">
                <a:cs typeface="Times New Roman" pitchFamily="18" charset="0"/>
              </a:rPr>
              <a:t>Selection and use of experienced contractors.</a:t>
            </a:r>
          </a:p>
          <a:p>
            <a:pPr marL="514350" lvl="0" indent="-514350" algn="just">
              <a:buFont typeface="+mj-lt"/>
              <a:buAutoNum type="arabicPeriod" startAt="11"/>
            </a:pPr>
            <a:r>
              <a:rPr lang="en-US" dirty="0" smtClean="0">
                <a:cs typeface="Times New Roman" pitchFamily="18" charset="0"/>
              </a:rPr>
              <a:t>Identification of project management responsibility.</a:t>
            </a:r>
          </a:p>
          <a:p>
            <a:pPr marL="514350" lvl="0" indent="-514350" algn="just">
              <a:buFont typeface="+mj-lt"/>
              <a:buAutoNum type="arabicPeriod" startAt="11"/>
            </a:pPr>
            <a:r>
              <a:rPr lang="en-US" dirty="0" smtClean="0">
                <a:cs typeface="Times New Roman" pitchFamily="18" charset="0"/>
              </a:rPr>
              <a:t>Validation plans and effective change control procedure. Provision of design and as-built drawings.</a:t>
            </a:r>
          </a:p>
          <a:p>
            <a:pPr marL="514350" lvl="0" indent="-514350" algn="just">
              <a:buFont typeface="+mj-lt"/>
              <a:buAutoNum type="arabicPeriod" startAt="11"/>
            </a:pPr>
            <a:r>
              <a:rPr lang="en-US" dirty="0" smtClean="0">
                <a:cs typeface="Times New Roman" pitchFamily="18" charset="0"/>
              </a:rPr>
              <a:t>Construction materials:</a:t>
            </a:r>
          </a:p>
          <a:p>
            <a:pPr marL="914400" lvl="1" indent="-514350" algn="just">
              <a:buFont typeface="+mj-lt"/>
              <a:buAutoNum type="alphaLcParenR"/>
            </a:pPr>
            <a:r>
              <a:rPr lang="en-US" dirty="0" smtClean="0"/>
              <a:t>wall</a:t>
            </a:r>
          </a:p>
          <a:p>
            <a:pPr marL="914400" lvl="1" indent="-514350" algn="just">
              <a:buFont typeface="+mj-lt"/>
              <a:buAutoNum type="alphaLcParenR"/>
            </a:pPr>
            <a:r>
              <a:rPr lang="en-US" dirty="0" smtClean="0"/>
              <a:t>floors</a:t>
            </a:r>
          </a:p>
          <a:p>
            <a:pPr marL="914400" lvl="1" indent="-514350" algn="just">
              <a:buFont typeface="+mj-lt"/>
              <a:buAutoNum type="alphaLcParenR"/>
            </a:pPr>
            <a:r>
              <a:rPr lang="en-US" dirty="0" smtClean="0"/>
              <a:t>ceiling</a:t>
            </a:r>
          </a:p>
          <a:p>
            <a:pPr marL="914400" lvl="1" indent="-514350" algn="just">
              <a:buFont typeface="+mj-lt"/>
              <a:buAutoNum type="alphaLcParenR"/>
            </a:pPr>
            <a:r>
              <a:rPr lang="en-US" dirty="0" smtClean="0"/>
              <a:t>services</a:t>
            </a:r>
            <a:endParaRPr lang="en-US" dirty="0"/>
          </a:p>
        </p:txBody>
      </p:sp>
      <p:sp>
        <p:nvSpPr>
          <p:cNvPr id="3" name="Slide Number Placeholder 2"/>
          <p:cNvSpPr>
            <a:spLocks noGrp="1"/>
          </p:cNvSpPr>
          <p:nvPr>
            <p:ph type="sldNum" sz="quarter" idx="12"/>
          </p:nvPr>
        </p:nvSpPr>
        <p:spPr/>
        <p:txBody>
          <a:bodyPr/>
          <a:lstStyle/>
          <a:p>
            <a:fld id="{F3AB2667-EFC0-4FCF-8A0A-8405D69E09A2}"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837677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760640"/>
          </a:xfrm>
        </p:spPr>
        <p:txBody>
          <a:bodyPr>
            <a:normAutofit fontScale="92500" lnSpcReduction="20000"/>
          </a:bodyPr>
          <a:lstStyle/>
          <a:p>
            <a:pPr lvl="0" algn="just"/>
            <a:r>
              <a:rPr lang="en-US" b="1" u="sng" dirty="0" smtClean="0">
                <a:solidFill>
                  <a:srgbClr val="FF0000"/>
                </a:solidFill>
                <a:cs typeface="Times New Roman" pitchFamily="18" charset="0"/>
              </a:rPr>
              <a:t>The position of walls:</a:t>
            </a:r>
          </a:p>
          <a:p>
            <a:pPr lvl="1" algn="just"/>
            <a:r>
              <a:rPr lang="en-US" dirty="0" smtClean="0">
                <a:cs typeface="Times New Roman" pitchFamily="18" charset="0"/>
              </a:rPr>
              <a:t> should provide </a:t>
            </a:r>
            <a:r>
              <a:rPr lang="en-US" u="sng" dirty="0" smtClean="0">
                <a:cs typeface="Times New Roman" pitchFamily="18" charset="0"/>
              </a:rPr>
              <a:t>an orderly movement </a:t>
            </a:r>
            <a:r>
              <a:rPr lang="en-US" dirty="0" smtClean="0">
                <a:cs typeface="Times New Roman" pitchFamily="18" charset="0"/>
              </a:rPr>
              <a:t>of materials and personnel.</a:t>
            </a:r>
          </a:p>
          <a:p>
            <a:pPr lvl="1" algn="just"/>
            <a:r>
              <a:rPr lang="en-US" dirty="0" smtClean="0">
                <a:cs typeface="Times New Roman" pitchFamily="18" charset="0"/>
              </a:rPr>
              <a:t>Should take into account </a:t>
            </a:r>
            <a:r>
              <a:rPr lang="en-US" u="sng" dirty="0" smtClean="0">
                <a:cs typeface="Times New Roman" pitchFamily="18" charset="0"/>
              </a:rPr>
              <a:t>noise levels </a:t>
            </a:r>
            <a:r>
              <a:rPr lang="en-US" dirty="0" smtClean="0">
                <a:cs typeface="Times New Roman" pitchFamily="18" charset="0"/>
              </a:rPr>
              <a:t>to provide acceptable working conditions. (minimize noise)</a:t>
            </a:r>
          </a:p>
          <a:p>
            <a:pPr lvl="1" algn="just"/>
            <a:r>
              <a:rPr lang="en-US" dirty="0" smtClean="0">
                <a:cs typeface="Times New Roman" pitchFamily="18" charset="0"/>
              </a:rPr>
              <a:t>Should minimize the potential for </a:t>
            </a:r>
            <a:r>
              <a:rPr lang="en-US" u="sng" dirty="0" smtClean="0">
                <a:cs typeface="Times New Roman" pitchFamily="18" charset="0"/>
              </a:rPr>
              <a:t>cross-contamination</a:t>
            </a:r>
            <a:r>
              <a:rPr lang="en-US" dirty="0" smtClean="0">
                <a:cs typeface="Times New Roman" pitchFamily="18" charset="0"/>
              </a:rPr>
              <a:t> and for component mix-up during storage and interdepartmental shipping.</a:t>
            </a:r>
          </a:p>
          <a:p>
            <a:pPr algn="just"/>
            <a:r>
              <a:rPr lang="en-US" b="1" dirty="0" smtClean="0">
                <a:cs typeface="Times New Roman" pitchFamily="18" charset="0"/>
              </a:rPr>
              <a:t>The walls in manufacturing areas, corridors and packaging areas should be of </a:t>
            </a:r>
            <a:r>
              <a:rPr lang="en-US" dirty="0" smtClean="0">
                <a:solidFill>
                  <a:srgbClr val="00B050"/>
                </a:solidFill>
                <a:cs typeface="Times New Roman" pitchFamily="18" charset="0"/>
              </a:rPr>
              <a:t>plaster finish on high-quality concrete blocks</a:t>
            </a:r>
            <a:r>
              <a:rPr lang="en-US" dirty="0" smtClean="0">
                <a:cs typeface="Times New Roman" pitchFamily="18" charset="0"/>
              </a:rPr>
              <a:t> or </a:t>
            </a:r>
            <a:r>
              <a:rPr lang="en-US" dirty="0" smtClean="0">
                <a:solidFill>
                  <a:srgbClr val="00B050"/>
                </a:solidFill>
                <a:cs typeface="Times New Roman" pitchFamily="18" charset="0"/>
              </a:rPr>
              <a:t>gypsum board </a:t>
            </a:r>
            <a:r>
              <a:rPr lang="en-US" dirty="0" smtClean="0">
                <a:cs typeface="Times New Roman" pitchFamily="18" charset="0"/>
              </a:rPr>
              <a:t>to protect from crawling insects and water seepage. </a:t>
            </a:r>
          </a:p>
          <a:p>
            <a:pPr algn="just"/>
            <a:r>
              <a:rPr lang="en-US" dirty="0" smtClean="0">
                <a:cs typeface="Times New Roman" pitchFamily="18" charset="0"/>
              </a:rPr>
              <a:t>The finish should be smooth, usually with enamel or epoxy paint.</a:t>
            </a:r>
            <a:endParaRPr lang="en-US" dirty="0">
              <a:cs typeface="Times New Roman" pitchFamily="18" charset="0"/>
            </a:endParaRPr>
          </a:p>
        </p:txBody>
      </p:sp>
      <p:sp>
        <p:nvSpPr>
          <p:cNvPr id="4" name="Title 2"/>
          <p:cNvSpPr txBox="1">
            <a:spLocks/>
          </p:cNvSpPr>
          <p:nvPr/>
        </p:nvSpPr>
        <p:spPr>
          <a:xfrm>
            <a:off x="311656" y="0"/>
            <a:ext cx="82296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b="1" dirty="0">
                <a:solidFill>
                  <a:srgbClr val="FF0000"/>
                </a:solidFill>
                <a:cs typeface="Times New Roman" pitchFamily="18" charset="0"/>
              </a:rPr>
              <a:t>the site development plan (cont</a:t>
            </a:r>
            <a:r>
              <a:rPr lang="en-US" sz="3200" b="1" dirty="0" smtClean="0">
                <a:solidFill>
                  <a:srgbClr val="FF0000"/>
                </a:solidFill>
                <a:cs typeface="Times New Roman" pitchFamily="18" charset="0"/>
              </a:rPr>
              <a:t>.):</a:t>
            </a:r>
            <a:endParaRPr lang="en-US" sz="3200" b="1" dirty="0" smtClean="0">
              <a:latin typeface="+mn-lt"/>
              <a:cs typeface="Times New Roman" pitchFamily="18" charset="0"/>
            </a:endParaRPr>
          </a:p>
          <a:p>
            <a:pPr algn="l"/>
            <a:r>
              <a:rPr lang="en-US" sz="3200" b="1" dirty="0" smtClean="0">
                <a:latin typeface="+mn-lt"/>
                <a:cs typeface="Times New Roman" pitchFamily="18" charset="0"/>
              </a:rPr>
              <a:t>a</a:t>
            </a:r>
            <a:r>
              <a:rPr lang="en-US" sz="3200" b="1" dirty="0" smtClean="0">
                <a:latin typeface="+mn-lt"/>
                <a:cs typeface="Times New Roman" pitchFamily="18" charset="0"/>
              </a:rPr>
              <a:t>) Wall</a:t>
            </a:r>
            <a:endParaRPr lang="en-US" sz="3200" b="1" dirty="0">
              <a:latin typeface="+mn-lt"/>
              <a:cs typeface="Times New Roman" pitchFamily="18" charset="0"/>
            </a:endParaRPr>
          </a:p>
        </p:txBody>
      </p:sp>
      <p:sp>
        <p:nvSpPr>
          <p:cNvPr id="3" name="Slide Number Placeholder 2"/>
          <p:cNvSpPr>
            <a:spLocks noGrp="1"/>
          </p:cNvSpPr>
          <p:nvPr>
            <p:ph type="sldNum" sz="quarter" idx="12"/>
          </p:nvPr>
        </p:nvSpPr>
        <p:spPr/>
        <p:txBody>
          <a:bodyPr/>
          <a:lstStyle/>
          <a:p>
            <a:fld id="{F3AB2667-EFC0-4FCF-8A0A-8405D69E09A2}"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12115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6336704"/>
          </a:xfrm>
        </p:spPr>
        <p:txBody>
          <a:bodyPr>
            <a:normAutofit/>
          </a:bodyPr>
          <a:lstStyle/>
          <a:p>
            <a:pPr lvl="0"/>
            <a:r>
              <a:rPr lang="en-US" u="sng" dirty="0" smtClean="0">
                <a:cs typeface="Times New Roman" pitchFamily="18" charset="0"/>
              </a:rPr>
              <a:t>Prefabricated partitions </a:t>
            </a:r>
            <a:r>
              <a:rPr lang="en-US" dirty="0" smtClean="0">
                <a:cs typeface="Times New Roman" pitchFamily="18" charset="0"/>
              </a:rPr>
              <a:t>may be used in packaging areas where </a:t>
            </a:r>
            <a:r>
              <a:rPr lang="en-US" u="sng" dirty="0" smtClean="0">
                <a:cs typeface="Times New Roman" pitchFamily="18" charset="0"/>
              </a:rPr>
              <a:t>flexibility of layout </a:t>
            </a:r>
            <a:r>
              <a:rPr lang="en-US" dirty="0" smtClean="0">
                <a:cs typeface="Times New Roman" pitchFamily="18" charset="0"/>
              </a:rPr>
              <a:t>is important.</a:t>
            </a:r>
          </a:p>
          <a:p>
            <a:pPr lvl="0"/>
            <a:r>
              <a:rPr lang="en-US" u="sng" dirty="0" smtClean="0">
                <a:cs typeface="Times New Roman" pitchFamily="18" charset="0"/>
              </a:rPr>
              <a:t>Prefabricated units </a:t>
            </a:r>
            <a:r>
              <a:rPr lang="en-US" dirty="0" smtClean="0">
                <a:cs typeface="Times New Roman" pitchFamily="18" charset="0"/>
              </a:rPr>
              <a:t>have been used in </a:t>
            </a:r>
            <a:r>
              <a:rPr lang="en-US" u="sng" dirty="0" smtClean="0">
                <a:cs typeface="Times New Roman" pitchFamily="18" charset="0"/>
              </a:rPr>
              <a:t>sterile</a:t>
            </a:r>
            <a:r>
              <a:rPr lang="en-US" dirty="0" smtClean="0">
                <a:cs typeface="Times New Roman" pitchFamily="18" charset="0"/>
              </a:rPr>
              <a:t> </a:t>
            </a:r>
            <a:r>
              <a:rPr lang="en-US" u="sng" dirty="0" smtClean="0">
                <a:cs typeface="Times New Roman" pitchFamily="18" charset="0"/>
              </a:rPr>
              <a:t>suites</a:t>
            </a:r>
            <a:r>
              <a:rPr lang="en-US" dirty="0" smtClean="0">
                <a:cs typeface="Times New Roman" pitchFamily="18" charset="0"/>
              </a:rPr>
              <a:t> where panel joints must be given particular attention.</a:t>
            </a:r>
          </a:p>
          <a:p>
            <a:pPr lvl="0"/>
            <a:r>
              <a:rPr lang="en-US" dirty="0" smtClean="0">
                <a:cs typeface="Times New Roman" pitchFamily="18" charset="0"/>
              </a:rPr>
              <a:t>Walls should be flush without any projections.</a:t>
            </a:r>
          </a:p>
          <a:p>
            <a:pPr lvl="0"/>
            <a:r>
              <a:rPr lang="en-US" dirty="0" smtClean="0">
                <a:cs typeface="Times New Roman" pitchFamily="18" charset="0"/>
              </a:rPr>
              <a:t>Outside walls are sealed to prevent moisture, dust and insects from going through cracks.</a:t>
            </a:r>
          </a:p>
          <a:p>
            <a:pPr marL="0" indent="0">
              <a:buNone/>
            </a:pPr>
            <a:endParaRPr lang="en-US" dirty="0" smtClean="0">
              <a:cs typeface="Times New Roman" pitchFamily="18" charset="0"/>
            </a:endParaRPr>
          </a:p>
          <a:p>
            <a:endParaRPr lang="en-US" dirty="0"/>
          </a:p>
        </p:txBody>
      </p:sp>
      <p:sp>
        <p:nvSpPr>
          <p:cNvPr id="3" name="Slide Number Placeholder 2"/>
          <p:cNvSpPr>
            <a:spLocks noGrp="1"/>
          </p:cNvSpPr>
          <p:nvPr>
            <p:ph type="sldNum" sz="quarter" idx="12"/>
          </p:nvPr>
        </p:nvSpPr>
        <p:spPr/>
        <p:txBody>
          <a:bodyPr/>
          <a:lstStyle/>
          <a:p>
            <a:fld id="{F3AB2667-EFC0-4FCF-8A0A-8405D69E09A2}"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35963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08720"/>
            <a:ext cx="8640960" cy="5949280"/>
          </a:xfrm>
        </p:spPr>
        <p:txBody>
          <a:bodyPr>
            <a:noAutofit/>
          </a:bodyPr>
          <a:lstStyle/>
          <a:p>
            <a:pPr lvl="0" algn="just"/>
            <a:r>
              <a:rPr lang="en-US" sz="2400" b="1" u="sng" dirty="0" smtClean="0">
                <a:solidFill>
                  <a:srgbClr val="00B050"/>
                </a:solidFill>
                <a:cs typeface="Times New Roman" pitchFamily="18" charset="0"/>
              </a:rPr>
              <a:t>Floor covering should be selected for:</a:t>
            </a:r>
          </a:p>
          <a:p>
            <a:pPr lvl="1" algn="just"/>
            <a:r>
              <a:rPr lang="en-US" sz="2400" dirty="0" smtClean="0">
                <a:cs typeface="Times New Roman" pitchFamily="18" charset="0"/>
              </a:rPr>
              <a:t> </a:t>
            </a:r>
            <a:r>
              <a:rPr lang="en-US" sz="2400" dirty="0" smtClean="0">
                <a:cs typeface="Times New Roman" pitchFamily="18" charset="0"/>
              </a:rPr>
              <a:t>durability,</a:t>
            </a:r>
            <a:endParaRPr lang="en-US" sz="2400" dirty="0" smtClean="0">
              <a:cs typeface="Times New Roman" pitchFamily="18" charset="0"/>
            </a:endParaRPr>
          </a:p>
          <a:p>
            <a:pPr lvl="1" algn="just"/>
            <a:r>
              <a:rPr lang="en-US" sz="2400" dirty="0" smtClean="0">
                <a:cs typeface="Times New Roman" pitchFamily="18" charset="0"/>
              </a:rPr>
              <a:t>clean </a:t>
            </a:r>
            <a:r>
              <a:rPr lang="en-US" sz="2400" dirty="0" smtClean="0">
                <a:cs typeface="Times New Roman" pitchFamily="18" charset="0"/>
              </a:rPr>
              <a:t>ability, </a:t>
            </a:r>
            <a:endParaRPr lang="en-US" sz="2400" dirty="0">
              <a:cs typeface="Times New Roman" pitchFamily="18" charset="0"/>
            </a:endParaRPr>
          </a:p>
          <a:p>
            <a:pPr lvl="1" algn="just"/>
            <a:r>
              <a:rPr lang="en-US" sz="2400" dirty="0" smtClean="0">
                <a:cs typeface="Times New Roman" pitchFamily="18" charset="0"/>
              </a:rPr>
              <a:t>resistance to the chemicals.</a:t>
            </a:r>
          </a:p>
          <a:p>
            <a:pPr algn="just"/>
            <a:r>
              <a:rPr lang="en-US" sz="2400" b="1" u="sng" dirty="0" smtClean="0">
                <a:solidFill>
                  <a:srgbClr val="00B050"/>
                </a:solidFill>
                <a:cs typeface="Times New Roman" pitchFamily="18" charset="0"/>
              </a:rPr>
              <a:t>Examples:</a:t>
            </a:r>
          </a:p>
          <a:p>
            <a:pPr algn="just"/>
            <a:r>
              <a:rPr lang="en-US" sz="2400" b="1" dirty="0" smtClean="0">
                <a:cs typeface="Times New Roman" pitchFamily="18" charset="0"/>
              </a:rPr>
              <a:t>Terrazzo: </a:t>
            </a:r>
          </a:p>
          <a:p>
            <a:pPr lvl="1" algn="just"/>
            <a:r>
              <a:rPr lang="en-US" sz="2400" dirty="0" smtClean="0">
                <a:cs typeface="Times New Roman" pitchFamily="18" charset="0"/>
              </a:rPr>
              <a:t>it is </a:t>
            </a:r>
            <a:r>
              <a:rPr lang="en-US" sz="2400" dirty="0" smtClean="0"/>
              <a:t>Flooring </a:t>
            </a:r>
            <a:r>
              <a:rPr lang="en-US" sz="2400" dirty="0"/>
              <a:t>material consisting of chips of marble or granite set in concrete and polished to give a smooth </a:t>
            </a:r>
            <a:r>
              <a:rPr lang="en-US" sz="2400" dirty="0" smtClean="0"/>
              <a:t>surface.</a:t>
            </a:r>
            <a:endParaRPr lang="en-US" sz="2400" dirty="0">
              <a:cs typeface="Times New Roman" pitchFamily="18" charset="0"/>
            </a:endParaRPr>
          </a:p>
          <a:p>
            <a:pPr lvl="1" algn="just"/>
            <a:r>
              <a:rPr lang="en-US" sz="2400" dirty="0" smtClean="0">
                <a:cs typeface="Times New Roman" pitchFamily="18" charset="0"/>
              </a:rPr>
              <a:t>It provides a hard-wearing finish.</a:t>
            </a:r>
          </a:p>
          <a:p>
            <a:pPr lvl="1" algn="just"/>
            <a:r>
              <a:rPr lang="en-US" sz="2400" b="1" u="sng" dirty="0" smtClean="0">
                <a:cs typeface="Times New Roman" pitchFamily="18" charset="0"/>
              </a:rPr>
              <a:t>Tiles:</a:t>
            </a:r>
            <a:r>
              <a:rPr lang="en-US" sz="2400" dirty="0" smtClean="0">
                <a:cs typeface="Times New Roman" pitchFamily="18" charset="0"/>
              </a:rPr>
              <a:t> if </a:t>
            </a:r>
            <a:r>
              <a:rPr lang="en-US" sz="2400" dirty="0">
                <a:cs typeface="Times New Roman" pitchFamily="18" charset="0"/>
              </a:rPr>
              <a:t>tiles are used, care must be taken to ensure effective sealing between the tiles, which otherwise could become a harboring area of dirt and microorganisms.</a:t>
            </a:r>
            <a:endParaRPr lang="en-US" sz="2400" dirty="0" smtClean="0">
              <a:cs typeface="Times New Roman" pitchFamily="18" charset="0"/>
            </a:endParaRPr>
          </a:p>
          <a:p>
            <a:pPr algn="just"/>
            <a:r>
              <a:rPr lang="en-US" sz="2400" b="1" u="sng" dirty="0" smtClean="0">
                <a:cs typeface="Times New Roman" pitchFamily="18" charset="0"/>
              </a:rPr>
              <a:t>poured-in-place</a:t>
            </a:r>
            <a:r>
              <a:rPr lang="en-US" sz="2400" dirty="0" smtClean="0">
                <a:cs typeface="Times New Roman" pitchFamily="18" charset="0"/>
              </a:rPr>
              <a:t> is  used in the manufacture areas</a:t>
            </a:r>
            <a:r>
              <a:rPr lang="en-US" sz="2400" b="1" dirty="0">
                <a:cs typeface="Times New Roman" pitchFamily="18" charset="0"/>
              </a:rPr>
              <a:t>.</a:t>
            </a:r>
            <a:r>
              <a:rPr lang="en-US" sz="2400" b="1" dirty="0" smtClean="0">
                <a:cs typeface="Times New Roman" pitchFamily="18" charset="0"/>
              </a:rPr>
              <a:t> </a:t>
            </a:r>
          </a:p>
        </p:txBody>
      </p:sp>
      <p:sp>
        <p:nvSpPr>
          <p:cNvPr id="3" name="Title 2"/>
          <p:cNvSpPr>
            <a:spLocks noGrp="1"/>
          </p:cNvSpPr>
          <p:nvPr>
            <p:ph type="title"/>
          </p:nvPr>
        </p:nvSpPr>
        <p:spPr>
          <a:xfrm>
            <a:off x="467544" y="260648"/>
            <a:ext cx="8229600" cy="504056"/>
          </a:xfrm>
        </p:spPr>
        <p:txBody>
          <a:bodyPr>
            <a:normAutofit fontScale="90000"/>
          </a:bodyPr>
          <a:lstStyle/>
          <a:p>
            <a:pPr lvl="0" algn="l"/>
            <a:r>
              <a:rPr lang="en-US" sz="3600" b="1" dirty="0">
                <a:solidFill>
                  <a:srgbClr val="FF0000"/>
                </a:solidFill>
                <a:cs typeface="Times New Roman" pitchFamily="18" charset="0"/>
              </a:rPr>
              <a:t>the site development plan (cont</a:t>
            </a:r>
            <a:r>
              <a:rPr lang="en-US" sz="3600" b="1" dirty="0" smtClean="0">
                <a:solidFill>
                  <a:srgbClr val="FF0000"/>
                </a:solidFill>
                <a:cs typeface="Times New Roman" pitchFamily="18" charset="0"/>
              </a:rPr>
              <a:t>.):</a:t>
            </a:r>
            <a:r>
              <a:rPr lang="en-US" sz="3600" b="1" dirty="0" smtClean="0">
                <a:solidFill>
                  <a:srgbClr val="FF0000"/>
                </a:solidFill>
                <a:latin typeface="+mn-lt"/>
                <a:cs typeface="Times New Roman" pitchFamily="18" charset="0"/>
              </a:rPr>
              <a:t/>
            </a:r>
            <a:br>
              <a:rPr lang="en-US" sz="3600" b="1" dirty="0" smtClean="0">
                <a:solidFill>
                  <a:srgbClr val="FF0000"/>
                </a:solidFill>
                <a:latin typeface="+mn-lt"/>
                <a:cs typeface="Times New Roman" pitchFamily="18" charset="0"/>
              </a:rPr>
            </a:br>
            <a:r>
              <a:rPr lang="en-US" sz="3600" b="1" dirty="0" smtClean="0">
                <a:latin typeface="+mn-lt"/>
                <a:cs typeface="Times New Roman" pitchFamily="18" charset="0"/>
              </a:rPr>
              <a:t>b</a:t>
            </a:r>
            <a:r>
              <a:rPr lang="en-US" sz="3600" b="1" dirty="0" smtClean="0">
                <a:latin typeface="+mn-lt"/>
                <a:cs typeface="Times New Roman" pitchFamily="18" charset="0"/>
              </a:rPr>
              <a:t>) </a:t>
            </a:r>
            <a:r>
              <a:rPr lang="en-US" sz="3600" b="1" dirty="0">
                <a:latin typeface="+mn-lt"/>
                <a:cs typeface="Times New Roman" pitchFamily="18" charset="0"/>
              </a:rPr>
              <a:t>F</a:t>
            </a:r>
            <a:r>
              <a:rPr lang="en-US" sz="3600" b="1" dirty="0" smtClean="0">
                <a:latin typeface="+mn-lt"/>
                <a:cs typeface="Times New Roman" pitchFamily="18" charset="0"/>
              </a:rPr>
              <a:t>loors</a:t>
            </a:r>
            <a:endParaRPr lang="en-US" sz="3600" b="1" dirty="0">
              <a:latin typeface="+mn-lt"/>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7852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712968" cy="6480720"/>
          </a:xfrm>
        </p:spPr>
        <p:txBody>
          <a:bodyPr>
            <a:normAutofit/>
          </a:bodyPr>
          <a:lstStyle/>
          <a:p>
            <a:pPr algn="just"/>
            <a:r>
              <a:rPr lang="en-US" b="1" dirty="0">
                <a:cs typeface="Times New Roman" pitchFamily="18" charset="0"/>
              </a:rPr>
              <a:t>Ceramic and vinyl tiles</a:t>
            </a:r>
            <a:r>
              <a:rPr lang="en-US" dirty="0">
                <a:cs typeface="Times New Roman" pitchFamily="18" charset="0"/>
              </a:rPr>
              <a:t> usually are </a:t>
            </a:r>
            <a:r>
              <a:rPr lang="en-US" u="sng" dirty="0">
                <a:cs typeface="Times New Roman" pitchFamily="18" charset="0"/>
              </a:rPr>
              <a:t>not recommended for production areas</a:t>
            </a:r>
            <a:r>
              <a:rPr lang="en-US" dirty="0">
                <a:cs typeface="Times New Roman" pitchFamily="18" charset="0"/>
              </a:rPr>
              <a:t>, and if used, the between-tile sealing should be flush and complete</a:t>
            </a:r>
            <a:r>
              <a:rPr lang="en-US" dirty="0" smtClean="0">
                <a:cs typeface="Times New Roman" pitchFamily="18" charset="0"/>
              </a:rPr>
              <a:t>.</a:t>
            </a:r>
            <a:endParaRPr lang="en-US" b="1" dirty="0" smtClean="0">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Welded vinyl sheeting </a:t>
            </a:r>
            <a:r>
              <a:rPr lang="en-US" dirty="0" smtClean="0">
                <a:latin typeface="Times New Roman" pitchFamily="18" charset="0"/>
                <a:cs typeface="Times New Roman" pitchFamily="18" charset="0"/>
              </a:rPr>
              <a:t>provides an even, easy to clean surface. </a:t>
            </a:r>
            <a:r>
              <a:rPr lang="en-US" u="sng" dirty="0" smtClean="0">
                <a:latin typeface="Times New Roman" pitchFamily="18" charset="0"/>
                <a:cs typeface="Times New Roman" pitchFamily="18" charset="0"/>
              </a:rPr>
              <a:t>This is not practical for heavy traffic areas</a:t>
            </a:r>
            <a:r>
              <a:rPr lang="en-US" dirty="0" smtClean="0">
                <a:latin typeface="Times New Roman" pitchFamily="18" charset="0"/>
                <a:cs typeface="Times New Roman" pitchFamily="18" charset="0"/>
              </a:rPr>
              <a:t>, but can be of value in production areas, especially for injectables. Here the lack of joints improves the ease of cleaning and sanitation</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Epoxy flooring </a:t>
            </a:r>
            <a:r>
              <a:rPr lang="en-US" dirty="0" smtClean="0">
                <a:latin typeface="Times New Roman" pitchFamily="18" charset="0"/>
                <a:cs typeface="Times New Roman" pitchFamily="18" charset="0"/>
              </a:rPr>
              <a:t>provides a durable and readily cleanable surface. </a:t>
            </a:r>
          </a:p>
        </p:txBody>
      </p:sp>
      <p:sp>
        <p:nvSpPr>
          <p:cNvPr id="3" name="Slide Number Placeholder 2"/>
          <p:cNvSpPr>
            <a:spLocks noGrp="1"/>
          </p:cNvSpPr>
          <p:nvPr>
            <p:ph type="sldNum" sz="quarter" idx="12"/>
          </p:nvPr>
        </p:nvSpPr>
        <p:spPr/>
        <p:txBody>
          <a:bodyPr/>
          <a:lstStyle/>
          <a:p>
            <a:fld id="{F3AB2667-EFC0-4FCF-8A0A-8405D69E09A2}"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74989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08720"/>
            <a:ext cx="8784976" cy="5832648"/>
          </a:xfrm>
        </p:spPr>
        <p:txBody>
          <a:bodyPr>
            <a:normAutofit/>
          </a:bodyPr>
          <a:lstStyle/>
          <a:p>
            <a:pPr lvl="0" algn="just"/>
            <a:r>
              <a:rPr lang="en-US" sz="2800" b="1" u="sng" dirty="0" smtClean="0">
                <a:cs typeface="Times New Roman" pitchFamily="18" charset="0"/>
              </a:rPr>
              <a:t>Suspended ceiling </a:t>
            </a:r>
          </a:p>
          <a:p>
            <a:pPr lvl="1" algn="just"/>
            <a:r>
              <a:rPr lang="en-US" sz="2400" b="1" dirty="0" smtClean="0">
                <a:cs typeface="Times New Roman" pitchFamily="18" charset="0"/>
              </a:rPr>
              <a:t>It may be provided in office areas, laboratories, toilets and cafeterias. </a:t>
            </a:r>
          </a:p>
          <a:p>
            <a:pPr lvl="1" algn="just"/>
            <a:r>
              <a:rPr lang="en-US" sz="2400" b="1" dirty="0" smtClean="0">
                <a:cs typeface="Times New Roman" pitchFamily="18" charset="0"/>
              </a:rPr>
              <a:t>It consists of lay-in acoustical panels of nonbrittle, nonfriable, nonasbestos, and non-combustible material.</a:t>
            </a:r>
          </a:p>
          <a:p>
            <a:pPr marL="457200" lvl="1" indent="0" algn="just">
              <a:buNone/>
            </a:pPr>
            <a:endParaRPr lang="en-US" sz="2400" b="1" dirty="0" smtClean="0">
              <a:cs typeface="Times New Roman" pitchFamily="18" charset="0"/>
            </a:endParaRPr>
          </a:p>
          <a:p>
            <a:pPr lvl="0" algn="just"/>
            <a:r>
              <a:rPr lang="en-US" sz="2800" b="1" u="sng" dirty="0" smtClean="0">
                <a:cs typeface="Times New Roman" pitchFamily="18" charset="0"/>
              </a:rPr>
              <a:t>Seamless </a:t>
            </a:r>
            <a:r>
              <a:rPr lang="en-US" sz="2800" b="1" u="sng" dirty="0">
                <a:cs typeface="Times New Roman" pitchFamily="18" charset="0"/>
              </a:rPr>
              <a:t>plaster or gypsum board </a:t>
            </a:r>
            <a:endParaRPr lang="en-US" sz="2800" b="1" u="sng" dirty="0" smtClean="0">
              <a:cs typeface="Times New Roman" pitchFamily="18" charset="0"/>
            </a:endParaRPr>
          </a:p>
          <a:p>
            <a:pPr marL="0" lvl="0" indent="0" algn="just">
              <a:buNone/>
            </a:pPr>
            <a:endParaRPr lang="en-US" sz="2800" b="1" u="sng" dirty="0" smtClean="0">
              <a:cs typeface="Times New Roman" pitchFamily="18" charset="0"/>
            </a:endParaRPr>
          </a:p>
          <a:p>
            <a:pPr lvl="1" algn="just"/>
            <a:r>
              <a:rPr lang="en-US" sz="2400" b="1" dirty="0" smtClean="0">
                <a:cs typeface="Times New Roman" pitchFamily="18" charset="0"/>
              </a:rPr>
              <a:t>Used in manufacturing areas require a smooth finish.</a:t>
            </a:r>
          </a:p>
          <a:p>
            <a:pPr lvl="0" algn="just"/>
            <a:r>
              <a:rPr lang="en-US" sz="2800" b="1" u="sng" dirty="0" smtClean="0">
                <a:cs typeface="Times New Roman" pitchFamily="18" charset="0"/>
              </a:rPr>
              <a:t>All ceiling fixtures </a:t>
            </a:r>
            <a:r>
              <a:rPr lang="en-US" sz="2800" b="1" dirty="0" smtClean="0">
                <a:cs typeface="Times New Roman" pitchFamily="18" charset="0"/>
              </a:rPr>
              <a:t>such as light fittings, air outlets and returns, PA system and sprinkler heads should be designed to assure </a:t>
            </a:r>
            <a:r>
              <a:rPr lang="en-US" sz="2800" b="1" u="sng" dirty="0" smtClean="0">
                <a:cs typeface="Times New Roman" pitchFamily="18" charset="0"/>
              </a:rPr>
              <a:t>ease of </a:t>
            </a:r>
            <a:r>
              <a:rPr lang="en-US" sz="2800" b="1" dirty="0" smtClean="0">
                <a:cs typeface="Times New Roman" pitchFamily="18" charset="0"/>
              </a:rPr>
              <a:t>cleaning and </a:t>
            </a:r>
            <a:r>
              <a:rPr lang="en-US" sz="2800" b="1" u="sng" dirty="0" smtClean="0">
                <a:cs typeface="Times New Roman" pitchFamily="18" charset="0"/>
              </a:rPr>
              <a:t>to minimize </a:t>
            </a:r>
            <a:r>
              <a:rPr lang="en-US" sz="2800" b="1" dirty="0" smtClean="0">
                <a:cs typeface="Times New Roman" pitchFamily="18" charset="0"/>
              </a:rPr>
              <a:t>the potential for accumulation of dust.</a:t>
            </a:r>
            <a:endParaRPr lang="en-US" sz="2800" b="1" dirty="0" smtClean="0"/>
          </a:p>
          <a:p>
            <a:pPr marL="0" indent="0">
              <a:buNone/>
            </a:pPr>
            <a:endParaRPr lang="en-US" sz="2800" b="1" dirty="0"/>
          </a:p>
        </p:txBody>
      </p:sp>
      <p:sp>
        <p:nvSpPr>
          <p:cNvPr id="3" name="Title 2"/>
          <p:cNvSpPr>
            <a:spLocks noGrp="1"/>
          </p:cNvSpPr>
          <p:nvPr>
            <p:ph type="title"/>
          </p:nvPr>
        </p:nvSpPr>
        <p:spPr>
          <a:xfrm>
            <a:off x="467544" y="332656"/>
            <a:ext cx="8229600" cy="382832"/>
          </a:xfrm>
        </p:spPr>
        <p:txBody>
          <a:bodyPr>
            <a:noAutofit/>
          </a:bodyPr>
          <a:lstStyle/>
          <a:p>
            <a:pPr algn="l"/>
            <a:r>
              <a:rPr lang="en-US" sz="3200" b="1" dirty="0">
                <a:solidFill>
                  <a:srgbClr val="FF0000"/>
                </a:solidFill>
                <a:cs typeface="Times New Roman" pitchFamily="18" charset="0"/>
              </a:rPr>
              <a:t>the site development plan (cont</a:t>
            </a:r>
            <a:r>
              <a:rPr lang="en-US" sz="3200" b="1" dirty="0" smtClean="0">
                <a:solidFill>
                  <a:srgbClr val="FF0000"/>
                </a:solidFill>
                <a:cs typeface="Times New Roman" pitchFamily="18" charset="0"/>
              </a:rPr>
              <a:t>.):</a:t>
            </a:r>
            <a:r>
              <a:rPr lang="en-US" sz="3200" b="1" dirty="0" smtClean="0">
                <a:solidFill>
                  <a:srgbClr val="FF0000"/>
                </a:solidFill>
                <a:latin typeface="+mn-lt"/>
                <a:cs typeface="Times New Roman" pitchFamily="18" charset="0"/>
              </a:rPr>
              <a:t/>
            </a:r>
            <a:br>
              <a:rPr lang="en-US" sz="3200" b="1" dirty="0" smtClean="0">
                <a:solidFill>
                  <a:srgbClr val="FF0000"/>
                </a:solidFill>
                <a:latin typeface="+mn-lt"/>
                <a:cs typeface="Times New Roman" pitchFamily="18" charset="0"/>
              </a:rPr>
            </a:br>
            <a:r>
              <a:rPr lang="en-US" sz="3200" b="1" dirty="0" smtClean="0">
                <a:solidFill>
                  <a:srgbClr val="FF0000"/>
                </a:solidFill>
                <a:latin typeface="+mn-lt"/>
                <a:cs typeface="Times New Roman" pitchFamily="18" charset="0"/>
              </a:rPr>
              <a:t>c</a:t>
            </a:r>
            <a:r>
              <a:rPr lang="en-US" sz="3200" b="1" dirty="0" smtClean="0">
                <a:solidFill>
                  <a:srgbClr val="FF0000"/>
                </a:solidFill>
                <a:latin typeface="+mn-lt"/>
                <a:cs typeface="Times New Roman" pitchFamily="18" charset="0"/>
              </a:rPr>
              <a:t>) Ceilings</a:t>
            </a:r>
            <a:endParaRPr lang="en-US" sz="3200" b="1" dirty="0">
              <a:solidFill>
                <a:srgbClr val="FF0000"/>
              </a:solidFill>
              <a:latin typeface="+mn-lt"/>
              <a:cs typeface="Times New Roman" pitchFamily="18" charset="0"/>
            </a:endParaRPr>
          </a:p>
        </p:txBody>
      </p:sp>
      <p:pic>
        <p:nvPicPr>
          <p:cNvPr id="1026" name="Picture 2" descr="http://www.steelpartitions.com/images/suspended_ceilings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882" y="116632"/>
            <a:ext cx="1965598" cy="11231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man\Pictures\resizedimage300239-Modular_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537" y="2636912"/>
            <a:ext cx="2148830" cy="17119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57613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340768"/>
            <a:ext cx="8229600" cy="5361459"/>
          </a:xfrm>
        </p:spPr>
        <p:txBody>
          <a:bodyPr>
            <a:normAutofit/>
          </a:bodyPr>
          <a:lstStyle/>
          <a:p>
            <a:pPr algn="just">
              <a:lnSpc>
                <a:spcPct val="115000"/>
              </a:lnSpc>
              <a:spcBef>
                <a:spcPts val="0"/>
              </a:spcBef>
            </a:pPr>
            <a:r>
              <a:rPr lang="en-US" sz="2800" dirty="0" smtClean="0">
                <a:ea typeface="Calibri"/>
                <a:cs typeface="Arial"/>
              </a:rPr>
              <a:t>In the building design, provisions must be made for drains, water, steam, electricity and other services to allow for ease of maintenance.</a:t>
            </a:r>
          </a:p>
          <a:p>
            <a:pPr algn="just">
              <a:lnSpc>
                <a:spcPct val="115000"/>
              </a:lnSpc>
              <a:spcBef>
                <a:spcPts val="0"/>
              </a:spcBef>
              <a:spcAft>
                <a:spcPts val="1000"/>
              </a:spcAft>
            </a:pPr>
            <a:r>
              <a:rPr lang="en-US" sz="2800" dirty="0" smtClean="0">
                <a:ea typeface="Calibri"/>
                <a:cs typeface="Arial"/>
              </a:rPr>
              <a:t>Access should, ideally, be possible without disruption of activity within the actual rooms provided with the services.</a:t>
            </a:r>
          </a:p>
          <a:p>
            <a:endParaRPr lang="en-US" sz="2800" dirty="0"/>
          </a:p>
        </p:txBody>
      </p:sp>
      <p:sp>
        <p:nvSpPr>
          <p:cNvPr id="3" name="Title 2"/>
          <p:cNvSpPr>
            <a:spLocks noGrp="1"/>
          </p:cNvSpPr>
          <p:nvPr>
            <p:ph type="title"/>
          </p:nvPr>
        </p:nvSpPr>
        <p:spPr>
          <a:xfrm>
            <a:off x="467544" y="476672"/>
            <a:ext cx="8229600" cy="648072"/>
          </a:xfrm>
        </p:spPr>
        <p:txBody>
          <a:bodyPr>
            <a:normAutofit fontScale="90000"/>
          </a:bodyPr>
          <a:lstStyle/>
          <a:p>
            <a:pPr algn="l"/>
            <a:r>
              <a:rPr lang="en-US" sz="3600" b="1" dirty="0">
                <a:solidFill>
                  <a:srgbClr val="FF0000"/>
                </a:solidFill>
                <a:cs typeface="Times New Roman" pitchFamily="18" charset="0"/>
              </a:rPr>
              <a:t>the site development plan (cont</a:t>
            </a:r>
            <a:r>
              <a:rPr lang="en-US" sz="3600" b="1" dirty="0" smtClean="0">
                <a:solidFill>
                  <a:srgbClr val="FF0000"/>
                </a:solidFill>
                <a:cs typeface="Times New Roman" pitchFamily="18" charset="0"/>
              </a:rPr>
              <a:t>.):</a:t>
            </a:r>
            <a:r>
              <a:rPr lang="en-US" sz="3600" b="1" dirty="0" smtClean="0">
                <a:solidFill>
                  <a:srgbClr val="FF0000"/>
                </a:solidFill>
                <a:latin typeface="+mn-lt"/>
                <a:cs typeface="Times New Roman" pitchFamily="18" charset="0"/>
              </a:rPr>
              <a:t/>
            </a:r>
            <a:br>
              <a:rPr lang="en-US" sz="3600" b="1" dirty="0" smtClean="0">
                <a:solidFill>
                  <a:srgbClr val="FF0000"/>
                </a:solidFill>
                <a:latin typeface="+mn-lt"/>
                <a:cs typeface="Times New Roman" pitchFamily="18" charset="0"/>
              </a:rPr>
            </a:br>
            <a:r>
              <a:rPr lang="en-US" sz="3600" b="1" dirty="0" smtClean="0">
                <a:solidFill>
                  <a:srgbClr val="FF0000"/>
                </a:solidFill>
                <a:latin typeface="+mn-lt"/>
                <a:cs typeface="Times New Roman" pitchFamily="18" charset="0"/>
              </a:rPr>
              <a:t>d</a:t>
            </a:r>
            <a:r>
              <a:rPr lang="en-US" sz="3600" b="1" dirty="0" smtClean="0">
                <a:solidFill>
                  <a:srgbClr val="FF0000"/>
                </a:solidFill>
                <a:latin typeface="+mn-lt"/>
                <a:cs typeface="Times New Roman" pitchFamily="18" charset="0"/>
              </a:rPr>
              <a:t>) Services</a:t>
            </a:r>
            <a:endParaRPr lang="en-US" sz="3600" b="1" dirty="0">
              <a:solidFill>
                <a:srgbClr val="FF0000"/>
              </a:solidFill>
              <a:latin typeface="+mn-lt"/>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16</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149080"/>
            <a:ext cx="3456384" cy="2708920"/>
          </a:xfrm>
          <a:prstGeom prst="rect">
            <a:avLst/>
          </a:prstGeom>
        </p:spPr>
      </p:pic>
    </p:spTree>
    <p:extLst>
      <p:ext uri="{BB962C8B-B14F-4D97-AF65-F5344CB8AC3E}">
        <p14:creationId xmlns:p14="http://schemas.microsoft.com/office/powerpoint/2010/main" val="345712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544616"/>
          </a:xfrm>
        </p:spPr>
        <p:txBody>
          <a:bodyPr>
            <a:normAutofit/>
          </a:bodyPr>
          <a:lstStyle/>
          <a:p>
            <a:pPr marL="0" marR="0" indent="0" algn="just">
              <a:lnSpc>
                <a:spcPct val="115000"/>
              </a:lnSpc>
              <a:spcBef>
                <a:spcPts val="0"/>
              </a:spcBef>
              <a:spcAft>
                <a:spcPts val="1000"/>
              </a:spcAft>
              <a:buNone/>
            </a:pPr>
            <a:r>
              <a:rPr lang="en-US" sz="2800" b="1" dirty="0" smtClean="0">
                <a:solidFill>
                  <a:schemeClr val="tx2">
                    <a:lumMod val="60000"/>
                    <a:lumOff val="40000"/>
                  </a:schemeClr>
                </a:solidFill>
                <a:ea typeface="Calibri"/>
                <a:cs typeface="Arial"/>
              </a:rPr>
              <a:t>b) Any such building have </a:t>
            </a:r>
            <a:r>
              <a:rPr lang="en-US" sz="2800" b="1" u="sng" dirty="0" smtClean="0">
                <a:solidFill>
                  <a:schemeClr val="tx2">
                    <a:lumMod val="60000"/>
                    <a:lumOff val="40000"/>
                  </a:schemeClr>
                </a:solidFill>
                <a:ea typeface="Calibri"/>
                <a:cs typeface="Arial"/>
              </a:rPr>
              <a:t>adequate space for the orderly placement of equipment and materials </a:t>
            </a:r>
            <a:r>
              <a:rPr lang="en-US" sz="2800" b="1" dirty="0" smtClean="0">
                <a:solidFill>
                  <a:schemeClr val="tx2">
                    <a:lumMod val="60000"/>
                    <a:lumOff val="40000"/>
                  </a:schemeClr>
                </a:solidFill>
                <a:ea typeface="Calibri"/>
                <a:cs typeface="Arial"/>
              </a:rPr>
              <a:t>to prevent </a:t>
            </a:r>
            <a:r>
              <a:rPr lang="en-US" sz="2800" b="1" u="sng" dirty="0" smtClean="0">
                <a:solidFill>
                  <a:schemeClr val="tx2">
                    <a:lumMod val="60000"/>
                    <a:lumOff val="40000"/>
                  </a:schemeClr>
                </a:solidFill>
                <a:ea typeface="Calibri"/>
                <a:cs typeface="Arial"/>
              </a:rPr>
              <a:t>mix-ups</a:t>
            </a:r>
            <a:r>
              <a:rPr lang="en-US" sz="2800" b="1" dirty="0" smtClean="0">
                <a:solidFill>
                  <a:schemeClr val="tx2">
                    <a:lumMod val="60000"/>
                    <a:lumOff val="40000"/>
                  </a:schemeClr>
                </a:solidFill>
                <a:ea typeface="Calibri"/>
                <a:cs typeface="Arial"/>
              </a:rPr>
              <a:t> between different components, drug product containers, closures, labeling, in-process materials, or drug products and to prevent </a:t>
            </a:r>
            <a:r>
              <a:rPr lang="en-US" sz="2800" b="1" u="sng" dirty="0" smtClean="0">
                <a:solidFill>
                  <a:schemeClr val="tx2">
                    <a:lumMod val="60000"/>
                    <a:lumOff val="40000"/>
                  </a:schemeClr>
                </a:solidFill>
                <a:ea typeface="Calibri"/>
                <a:cs typeface="Arial"/>
              </a:rPr>
              <a:t>contamination</a:t>
            </a:r>
            <a:r>
              <a:rPr lang="en-US" sz="2800" b="1" dirty="0" smtClean="0">
                <a:solidFill>
                  <a:schemeClr val="tx2">
                    <a:lumMod val="60000"/>
                    <a:lumOff val="40000"/>
                  </a:schemeClr>
                </a:solidFill>
                <a:ea typeface="Calibri"/>
                <a:cs typeface="Arial"/>
              </a:rPr>
              <a:t>. The flow of components, drug product containers, closures, labeling, in-process materials, or drug products through building or buildings shall be designed to prevent contamination.</a:t>
            </a:r>
            <a:endParaRPr lang="en-US" sz="2800" dirty="0" smtClean="0">
              <a:solidFill>
                <a:schemeClr val="tx2">
                  <a:lumMod val="60000"/>
                  <a:lumOff val="40000"/>
                </a:schemeClr>
              </a:solidFill>
              <a:ea typeface="Calibri"/>
              <a:cs typeface="Arial"/>
            </a:endParaRPr>
          </a:p>
          <a:p>
            <a:pPr>
              <a:buNone/>
            </a:pPr>
            <a:endParaRPr lang="en-US" sz="2400" dirty="0">
              <a:solidFill>
                <a:schemeClr val="tx2">
                  <a:lumMod val="60000"/>
                  <a:lumOff val="40000"/>
                </a:schemeClr>
              </a:solidFill>
            </a:endParaRPr>
          </a:p>
        </p:txBody>
      </p:sp>
      <p:sp>
        <p:nvSpPr>
          <p:cNvPr id="3" name="Title 2"/>
          <p:cNvSpPr>
            <a:spLocks noGrp="1"/>
          </p:cNvSpPr>
          <p:nvPr>
            <p:ph type="title"/>
          </p:nvPr>
        </p:nvSpPr>
        <p:spPr>
          <a:xfrm>
            <a:off x="467544" y="260648"/>
            <a:ext cx="8229600" cy="1143000"/>
          </a:xfrm>
        </p:spPr>
        <p:txBody>
          <a:bodyPr>
            <a:noAutofit/>
          </a:bodyPr>
          <a:lstStyle/>
          <a:p>
            <a:pPr marL="0" marR="0" algn="l">
              <a:lnSpc>
                <a:spcPct val="115000"/>
              </a:lnSpc>
              <a:spcBef>
                <a:spcPts val="0"/>
              </a:spcBef>
              <a:spcAft>
                <a:spcPts val="1000"/>
              </a:spcAft>
            </a:pPr>
            <a:r>
              <a:rPr lang="en-US" sz="3600" b="1" u="sng" dirty="0" smtClean="0">
                <a:cs typeface="Times New Roman" pitchFamily="18" charset="0"/>
              </a:rPr>
              <a:t>211.22</a:t>
            </a:r>
            <a:r>
              <a:rPr lang="en-US" sz="3600" b="1" u="sng" dirty="0">
                <a:cs typeface="Times New Roman" pitchFamily="18" charset="0"/>
              </a:rPr>
              <a:t>. Design and construction features</a:t>
            </a:r>
            <a:endParaRPr lang="en-US" sz="3600" dirty="0"/>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85762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20688"/>
            <a:ext cx="8712968" cy="6192688"/>
          </a:xfrm>
        </p:spPr>
        <p:txBody>
          <a:bodyPr>
            <a:normAutofit/>
          </a:bodyPr>
          <a:lstStyle/>
          <a:p>
            <a:pPr lvl="0" algn="just">
              <a:lnSpc>
                <a:spcPct val="115000"/>
              </a:lnSpc>
              <a:spcBef>
                <a:spcPts val="0"/>
              </a:spcBef>
              <a:buSzPts val="1400"/>
              <a:buFont typeface="Wingdings" panose="05000000000000000000" pitchFamily="2" charset="2"/>
              <a:buChar char="§"/>
            </a:pPr>
            <a:r>
              <a:rPr lang="en-US" sz="2800" dirty="0" smtClean="0">
                <a:ea typeface="Calibri"/>
                <a:cs typeface="Arial"/>
              </a:rPr>
              <a:t>The design and layout of the facilities must:</a:t>
            </a:r>
          </a:p>
          <a:p>
            <a:pPr lvl="1" indent="-342900" algn="just">
              <a:lnSpc>
                <a:spcPct val="115000"/>
              </a:lnSpc>
              <a:spcBef>
                <a:spcPts val="0"/>
              </a:spcBef>
              <a:buSzPts val="1400"/>
              <a:buFont typeface="Times New Roman"/>
              <a:buChar char="-"/>
            </a:pPr>
            <a:r>
              <a:rPr lang="en-US" dirty="0" smtClean="0">
                <a:ea typeface="Calibri"/>
                <a:cs typeface="Arial"/>
              </a:rPr>
              <a:t> minimize the possibility of mix-ups or contamination.</a:t>
            </a:r>
          </a:p>
          <a:p>
            <a:pPr lvl="1" indent="-342900" algn="just">
              <a:lnSpc>
                <a:spcPct val="115000"/>
              </a:lnSpc>
              <a:spcBef>
                <a:spcPts val="0"/>
              </a:spcBef>
              <a:buSzPts val="1400"/>
              <a:buFont typeface="Times New Roman"/>
              <a:buChar char="-"/>
            </a:pPr>
            <a:r>
              <a:rPr lang="en-US" dirty="0" smtClean="0">
                <a:ea typeface="Calibri"/>
                <a:cs typeface="Arial"/>
              </a:rPr>
              <a:t> allow adequate separation of adjacent equipment and operations.</a:t>
            </a:r>
          </a:p>
          <a:p>
            <a:pPr marL="400050" lvl="1" indent="0" algn="just">
              <a:lnSpc>
                <a:spcPct val="115000"/>
              </a:lnSpc>
              <a:spcBef>
                <a:spcPts val="0"/>
              </a:spcBef>
              <a:buSzPts val="1400"/>
              <a:buNone/>
            </a:pPr>
            <a:endParaRPr lang="en-US" dirty="0" smtClean="0">
              <a:ea typeface="Calibri"/>
              <a:cs typeface="Arial"/>
            </a:endParaRPr>
          </a:p>
          <a:p>
            <a:pPr algn="just">
              <a:lnSpc>
                <a:spcPct val="115000"/>
              </a:lnSpc>
              <a:spcBef>
                <a:spcPts val="0"/>
              </a:spcBef>
              <a:spcAft>
                <a:spcPts val="1000"/>
              </a:spcAft>
              <a:buSzPts val="1400"/>
              <a:buFont typeface="Wingdings" panose="05000000000000000000" pitchFamily="2" charset="2"/>
              <a:buChar char="§"/>
            </a:pPr>
            <a:r>
              <a:rPr lang="en-US" sz="2800" dirty="0" smtClean="0">
                <a:ea typeface="Calibri"/>
                <a:cs typeface="Arial"/>
              </a:rPr>
              <a:t>E.g. The spatial separation of packaging lines so that </a:t>
            </a:r>
            <a:r>
              <a:rPr lang="en-US" sz="2800" dirty="0" smtClean="0">
                <a:solidFill>
                  <a:srgbClr val="7030A0"/>
                </a:solidFill>
                <a:ea typeface="Calibri"/>
                <a:cs typeface="Arial"/>
              </a:rPr>
              <a:t>packaging components</a:t>
            </a:r>
            <a:r>
              <a:rPr lang="en-US" sz="2800" dirty="0" smtClean="0">
                <a:ea typeface="Calibri"/>
                <a:cs typeface="Arial"/>
              </a:rPr>
              <a:t>, </a:t>
            </a:r>
            <a:r>
              <a:rPr lang="en-US" sz="2800" dirty="0" smtClean="0">
                <a:solidFill>
                  <a:srgbClr val="7030A0"/>
                </a:solidFill>
                <a:ea typeface="Calibri"/>
                <a:cs typeface="Arial"/>
              </a:rPr>
              <a:t>bulk product </a:t>
            </a:r>
            <a:r>
              <a:rPr lang="en-US" sz="2800" dirty="0" smtClean="0">
                <a:ea typeface="Calibri"/>
                <a:cs typeface="Arial"/>
              </a:rPr>
              <a:t>and </a:t>
            </a:r>
            <a:r>
              <a:rPr lang="en-US" sz="2800" dirty="0" smtClean="0">
                <a:solidFill>
                  <a:srgbClr val="7030A0"/>
                </a:solidFill>
                <a:ea typeface="Calibri"/>
                <a:cs typeface="Arial"/>
              </a:rPr>
              <a:t>finished product </a:t>
            </a:r>
            <a:r>
              <a:rPr lang="en-US" sz="2800" dirty="0" smtClean="0">
                <a:ea typeface="Calibri"/>
                <a:cs typeface="Arial"/>
              </a:rPr>
              <a:t>cannot intermix between lines and that </a:t>
            </a:r>
            <a:r>
              <a:rPr lang="en-US" sz="2800" dirty="0" smtClean="0">
                <a:solidFill>
                  <a:srgbClr val="7030A0"/>
                </a:solidFill>
                <a:ea typeface="Calibri"/>
                <a:cs typeface="Arial"/>
              </a:rPr>
              <a:t>dust </a:t>
            </a:r>
            <a:r>
              <a:rPr lang="en-US" sz="2800" dirty="0" smtClean="0">
                <a:ea typeface="Calibri"/>
                <a:cs typeface="Arial"/>
              </a:rPr>
              <a:t>or </a:t>
            </a:r>
            <a:r>
              <a:rPr lang="en-US" sz="2800" dirty="0" smtClean="0">
                <a:solidFill>
                  <a:srgbClr val="7030A0"/>
                </a:solidFill>
                <a:ea typeface="Calibri"/>
                <a:cs typeface="Arial"/>
              </a:rPr>
              <a:t>spillage from one line</a:t>
            </a:r>
            <a:r>
              <a:rPr lang="en-US" sz="2800" dirty="0" smtClean="0">
                <a:ea typeface="Calibri"/>
                <a:cs typeface="Arial"/>
              </a:rPr>
              <a:t> cannot result in contamination of adjacent equipment.</a:t>
            </a:r>
          </a:p>
          <a:p>
            <a:pPr marL="0" indent="0">
              <a:buNone/>
            </a:pPr>
            <a:endParaRPr lang="en-US" sz="2800" dirty="0"/>
          </a:p>
        </p:txBody>
      </p:sp>
      <p:sp>
        <p:nvSpPr>
          <p:cNvPr id="3" name="Title 2"/>
          <p:cNvSpPr>
            <a:spLocks noGrp="1"/>
          </p:cNvSpPr>
          <p:nvPr>
            <p:ph type="title"/>
          </p:nvPr>
        </p:nvSpPr>
        <p:spPr>
          <a:xfrm>
            <a:off x="467544" y="0"/>
            <a:ext cx="8229600" cy="562074"/>
          </a:xfrm>
        </p:spPr>
        <p:txBody>
          <a:bodyPr>
            <a:normAutofit fontScale="90000"/>
          </a:bodyPr>
          <a:lstStyle/>
          <a:p>
            <a:pPr marL="0" marR="0">
              <a:lnSpc>
                <a:spcPct val="115000"/>
              </a:lnSpc>
              <a:spcBef>
                <a:spcPts val="0"/>
              </a:spcBef>
              <a:spcAft>
                <a:spcPts val="1000"/>
              </a:spcAft>
            </a:pPr>
            <a:r>
              <a:rPr lang="en-US" sz="3600" b="1" u="sng" dirty="0">
                <a:solidFill>
                  <a:srgbClr val="FF0000"/>
                </a:solidFill>
                <a:latin typeface="+mn-lt"/>
                <a:cs typeface="Times New Roman" pitchFamily="18" charset="0"/>
              </a:rPr>
              <a:t>Discussion</a:t>
            </a:r>
            <a:endParaRPr lang="en-US"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45334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264696"/>
          </a:xfrm>
        </p:spPr>
        <p:txBody>
          <a:bodyPr>
            <a:normAutofit/>
          </a:bodyPr>
          <a:lstStyle/>
          <a:p>
            <a:pPr lvl="0" algn="just">
              <a:lnSpc>
                <a:spcPct val="115000"/>
              </a:lnSpc>
              <a:spcBef>
                <a:spcPts val="0"/>
              </a:spcBef>
              <a:buSzPts val="1400"/>
            </a:pPr>
            <a:r>
              <a:rPr lang="en-US" sz="2800" dirty="0" smtClean="0">
                <a:ea typeface="Calibri"/>
                <a:cs typeface="Arial"/>
              </a:rPr>
              <a:t>A common practice is to introduce a physical barrier between the packaging lines. This need </a:t>
            </a:r>
            <a:r>
              <a:rPr lang="en-US" sz="2800" u="sng" dirty="0" smtClean="0">
                <a:ea typeface="Calibri"/>
                <a:cs typeface="Arial"/>
              </a:rPr>
              <a:t>not be a permanent wall</a:t>
            </a:r>
            <a:r>
              <a:rPr lang="en-US" sz="2800" dirty="0" smtClean="0">
                <a:ea typeface="Calibri"/>
                <a:cs typeface="Arial"/>
              </a:rPr>
              <a:t>, a </a:t>
            </a:r>
            <a:r>
              <a:rPr lang="en-US" sz="2800" u="sng" dirty="0" smtClean="0">
                <a:ea typeface="Calibri"/>
                <a:cs typeface="Arial"/>
              </a:rPr>
              <a:t>moveable partition </a:t>
            </a:r>
            <a:r>
              <a:rPr lang="en-US" sz="2800" dirty="0" smtClean="0">
                <a:ea typeface="Calibri"/>
                <a:cs typeface="Arial"/>
              </a:rPr>
              <a:t>serves the purpose.</a:t>
            </a:r>
          </a:p>
          <a:p>
            <a:pPr lvl="0" algn="just">
              <a:lnSpc>
                <a:spcPct val="115000"/>
              </a:lnSpc>
              <a:spcBef>
                <a:spcPts val="0"/>
              </a:spcBef>
              <a:buSzPts val="1400"/>
            </a:pPr>
            <a:r>
              <a:rPr lang="en-US" sz="2800" dirty="0" smtClean="0">
                <a:ea typeface="Calibri"/>
                <a:cs typeface="Arial"/>
              </a:rPr>
              <a:t>The building design should also take into account the </a:t>
            </a:r>
            <a:r>
              <a:rPr lang="en-US" sz="2800" b="1" dirty="0" smtClean="0">
                <a:ea typeface="Calibri"/>
                <a:cs typeface="Arial"/>
              </a:rPr>
              <a:t>flow of materials and people</a:t>
            </a:r>
            <a:r>
              <a:rPr lang="en-US" sz="2800" dirty="0" smtClean="0">
                <a:ea typeface="Calibri"/>
                <a:cs typeface="Arial"/>
              </a:rPr>
              <a:t>.</a:t>
            </a:r>
          </a:p>
          <a:p>
            <a:pPr lvl="0" algn="just">
              <a:lnSpc>
                <a:spcPct val="115000"/>
              </a:lnSpc>
              <a:spcBef>
                <a:spcPts val="0"/>
              </a:spcBef>
              <a:buSzPts val="1400"/>
            </a:pPr>
            <a:r>
              <a:rPr lang="en-US" sz="2800" dirty="0" smtClean="0">
                <a:ea typeface="Calibri"/>
                <a:cs typeface="Arial"/>
              </a:rPr>
              <a:t>Neither people, equipment, nor </a:t>
            </a:r>
            <a:r>
              <a:rPr lang="en-US" sz="2800" u="sng" dirty="0" smtClean="0">
                <a:ea typeface="Calibri"/>
                <a:cs typeface="Arial"/>
              </a:rPr>
              <a:t>work in process </a:t>
            </a:r>
            <a:r>
              <a:rPr lang="en-US" sz="2800" dirty="0" smtClean="0">
                <a:ea typeface="Calibri"/>
                <a:cs typeface="Arial"/>
              </a:rPr>
              <a:t>should be moved through areas in which </a:t>
            </a:r>
            <a:r>
              <a:rPr lang="en-US" sz="2800" u="sng" dirty="0" smtClean="0">
                <a:ea typeface="Calibri"/>
                <a:cs typeface="Arial"/>
              </a:rPr>
              <a:t>other operations are occurring</a:t>
            </a:r>
            <a:r>
              <a:rPr lang="en-US" sz="2800" dirty="0" smtClean="0">
                <a:ea typeface="Calibri"/>
                <a:cs typeface="Arial"/>
              </a:rPr>
              <a:t>. This requires that areas used for processing should each have separate access from corridors.</a:t>
            </a:r>
          </a:p>
          <a:p>
            <a:endParaRPr lang="en-US" sz="2800" dirty="0"/>
          </a:p>
        </p:txBody>
      </p:sp>
      <p:sp>
        <p:nvSpPr>
          <p:cNvPr id="3" name="Slide Number Placeholder 2"/>
          <p:cNvSpPr>
            <a:spLocks noGrp="1"/>
          </p:cNvSpPr>
          <p:nvPr>
            <p:ph type="sldNum" sz="quarter" idx="12"/>
          </p:nvPr>
        </p:nvSpPr>
        <p:spPr/>
        <p:txBody>
          <a:bodyPr/>
          <a:lstStyle/>
          <a:p>
            <a:fld id="{F3AB2667-EFC0-4FCF-8A0A-8405D69E09A2}"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73003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dirty="0" smtClean="0">
                <a:latin typeface="Times New Roman" pitchFamily="18" charset="0"/>
                <a:cs typeface="Times New Roman" pitchFamily="18" charset="0"/>
              </a:rPr>
              <a:t>Good Manufacturing Practices Regulations</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4000" b="1" dirty="0" smtClean="0">
                <a:latin typeface="Times New Roman" pitchFamily="18" charset="0"/>
                <a:cs typeface="Times New Roman" pitchFamily="18" charset="0"/>
              </a:rPr>
              <a:t>Subpart C: Building and Facilities</a:t>
            </a:r>
            <a:endParaRPr lang="en-US" sz="40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2</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5262572"/>
            <a:ext cx="3398152" cy="1395584"/>
          </a:xfrm>
          <a:prstGeom prst="rect">
            <a:avLst/>
          </a:prstGeom>
        </p:spPr>
      </p:pic>
    </p:spTree>
    <p:extLst>
      <p:ext uri="{BB962C8B-B14F-4D97-AF65-F5344CB8AC3E}">
        <p14:creationId xmlns:p14="http://schemas.microsoft.com/office/powerpoint/2010/main" val="183246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0"/>
            <a:ext cx="8229600" cy="634082"/>
          </a:xfrm>
        </p:spPr>
        <p:txBody>
          <a:bodyPr>
            <a:normAutofit/>
          </a:bodyPr>
          <a:lstStyle/>
          <a:p>
            <a:pPr algn="l"/>
            <a:r>
              <a:rPr lang="en-GB" sz="3200" b="1" dirty="0" smtClean="0">
                <a:solidFill>
                  <a:srgbClr val="FF0000"/>
                </a:solidFill>
              </a:rPr>
              <a:t>Visitors and </a:t>
            </a:r>
            <a:r>
              <a:rPr lang="en-US" sz="3200" b="1" dirty="0" smtClean="0">
                <a:solidFill>
                  <a:srgbClr val="FF0000"/>
                </a:solidFill>
                <a:cs typeface="Arial"/>
              </a:rPr>
              <a:t>design</a:t>
            </a:r>
            <a:r>
              <a:rPr lang="en-US" sz="3200" b="1" dirty="0" smtClean="0">
                <a:solidFill>
                  <a:srgbClr val="FF0000"/>
                </a:solidFill>
                <a:ea typeface="Calibri"/>
                <a:cs typeface="Arial"/>
              </a:rPr>
              <a:t> </a:t>
            </a:r>
            <a:r>
              <a:rPr lang="en-US" sz="3200" b="1" dirty="0">
                <a:solidFill>
                  <a:srgbClr val="FF0000"/>
                </a:solidFill>
                <a:ea typeface="Calibri"/>
                <a:cs typeface="Arial"/>
              </a:rPr>
              <a:t>of the facilities </a:t>
            </a:r>
            <a:endParaRPr lang="en-GB" sz="3200" b="1" dirty="0">
              <a:solidFill>
                <a:srgbClr val="FF0000"/>
              </a:solidFill>
            </a:endParaRPr>
          </a:p>
        </p:txBody>
      </p:sp>
      <p:sp>
        <p:nvSpPr>
          <p:cNvPr id="2" name="Content Placeholder 1"/>
          <p:cNvSpPr>
            <a:spLocks noGrp="1"/>
          </p:cNvSpPr>
          <p:nvPr>
            <p:ph idx="1"/>
          </p:nvPr>
        </p:nvSpPr>
        <p:spPr>
          <a:xfrm>
            <a:off x="6606" y="1196752"/>
            <a:ext cx="8229600" cy="5400600"/>
          </a:xfrm>
        </p:spPr>
        <p:txBody>
          <a:bodyPr>
            <a:normAutofit lnSpcReduction="10000"/>
          </a:bodyPr>
          <a:lstStyle/>
          <a:p>
            <a:pPr algn="just">
              <a:lnSpc>
                <a:spcPct val="115000"/>
              </a:lnSpc>
              <a:spcBef>
                <a:spcPts val="0"/>
              </a:spcBef>
              <a:spcAft>
                <a:spcPts val="1000"/>
              </a:spcAft>
              <a:buSzPts val="1400"/>
            </a:pPr>
            <a:r>
              <a:rPr lang="en-US" sz="3000" dirty="0">
                <a:ea typeface="Calibri"/>
                <a:cs typeface="Arial"/>
              </a:rPr>
              <a:t>I</a:t>
            </a:r>
            <a:r>
              <a:rPr lang="en-US" sz="3000" dirty="0" smtClean="0">
                <a:ea typeface="Calibri"/>
                <a:cs typeface="Arial"/>
              </a:rPr>
              <a:t>t is also of value to consider access of those visitors who intended only to have an overview of the facility or its operations.</a:t>
            </a:r>
          </a:p>
          <a:p>
            <a:pPr algn="just">
              <a:lnSpc>
                <a:spcPct val="115000"/>
              </a:lnSpc>
              <a:spcBef>
                <a:spcPts val="0"/>
              </a:spcBef>
              <a:spcAft>
                <a:spcPts val="1000"/>
              </a:spcAft>
              <a:buSzPts val="1400"/>
            </a:pPr>
            <a:r>
              <a:rPr lang="en-US" sz="3000" dirty="0" smtClean="0">
                <a:ea typeface="Calibri"/>
                <a:cs typeface="Arial"/>
              </a:rPr>
              <a:t>Such visitors should be restricted to personnel corridors having visual access to the operating facilities. </a:t>
            </a:r>
          </a:p>
          <a:p>
            <a:pPr marL="857250" lvl="1" indent="-457200" algn="just">
              <a:lnSpc>
                <a:spcPct val="115000"/>
              </a:lnSpc>
              <a:spcBef>
                <a:spcPts val="0"/>
              </a:spcBef>
              <a:spcAft>
                <a:spcPts val="1000"/>
              </a:spcAft>
              <a:buSzPts val="1400"/>
              <a:buFont typeface="Wingdings" pitchFamily="2" charset="2"/>
              <a:buChar char="Ø"/>
            </a:pPr>
            <a:r>
              <a:rPr lang="en-US" sz="2600" dirty="0" smtClean="0">
                <a:ea typeface="Calibri"/>
                <a:cs typeface="Arial"/>
              </a:rPr>
              <a:t>This minimizes any potential environmental impact from additional people, </a:t>
            </a:r>
          </a:p>
          <a:p>
            <a:pPr marL="857250" lvl="1" indent="-457200" algn="just">
              <a:lnSpc>
                <a:spcPct val="115000"/>
              </a:lnSpc>
              <a:spcBef>
                <a:spcPts val="0"/>
              </a:spcBef>
              <a:spcAft>
                <a:spcPts val="1000"/>
              </a:spcAft>
              <a:buSzPts val="1400"/>
              <a:buFont typeface="Wingdings" pitchFamily="2" charset="2"/>
              <a:buChar char="Ø"/>
            </a:pPr>
            <a:r>
              <a:rPr lang="en-US" sz="2600" dirty="0" smtClean="0">
                <a:ea typeface="Calibri"/>
                <a:cs typeface="Arial"/>
              </a:rPr>
              <a:t>limits disruption of operational personnel, </a:t>
            </a:r>
          </a:p>
          <a:p>
            <a:pPr marL="857250" lvl="1" indent="-457200" algn="just">
              <a:lnSpc>
                <a:spcPct val="115000"/>
              </a:lnSpc>
              <a:spcBef>
                <a:spcPts val="0"/>
              </a:spcBef>
              <a:spcAft>
                <a:spcPts val="1000"/>
              </a:spcAft>
              <a:buSzPts val="1400"/>
              <a:buFont typeface="Wingdings" pitchFamily="2" charset="2"/>
              <a:buChar char="Ø"/>
            </a:pPr>
            <a:r>
              <a:rPr lang="en-US" sz="2600" dirty="0" smtClean="0">
                <a:ea typeface="Calibri"/>
                <a:cs typeface="Arial"/>
              </a:rPr>
              <a:t>and eliminates the need for dressing up to visit.</a:t>
            </a:r>
          </a:p>
          <a:p>
            <a:pPr marL="0" indent="0">
              <a:buNone/>
            </a:pPr>
            <a:endParaRPr lang="en-US" sz="3000" dirty="0"/>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20</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0"/>
            <a:ext cx="1661923" cy="1255675"/>
          </a:xfrm>
          <a:prstGeom prst="rect">
            <a:avLst/>
          </a:prstGeom>
        </p:spPr>
      </p:pic>
    </p:spTree>
    <p:extLst>
      <p:ext uri="{BB962C8B-B14F-4D97-AF65-F5344CB8AC3E}">
        <p14:creationId xmlns:p14="http://schemas.microsoft.com/office/powerpoint/2010/main" val="186459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001419"/>
          </a:xfrm>
        </p:spPr>
        <p:txBody>
          <a:bodyPr>
            <a:normAutofit fontScale="92500" lnSpcReduction="20000"/>
          </a:bodyPr>
          <a:lstStyle/>
          <a:p>
            <a:pPr marL="0" marR="0" indent="0" algn="just">
              <a:lnSpc>
                <a:spcPct val="115000"/>
              </a:lnSpc>
              <a:spcBef>
                <a:spcPts val="0"/>
              </a:spcBef>
              <a:spcAft>
                <a:spcPts val="1000"/>
              </a:spcAft>
              <a:buNone/>
            </a:pPr>
            <a:r>
              <a:rPr lang="en-US" sz="2800" b="1" dirty="0" smtClean="0">
                <a:solidFill>
                  <a:schemeClr val="tx2">
                    <a:lumMod val="60000"/>
                    <a:lumOff val="40000"/>
                  </a:schemeClr>
                </a:solidFill>
                <a:latin typeface="Times New Roman"/>
                <a:ea typeface="Calibri"/>
                <a:cs typeface="Arial"/>
              </a:rPr>
              <a:t>c) </a:t>
            </a:r>
            <a:r>
              <a:rPr lang="en-US" sz="2800" b="1" u="sng" dirty="0" smtClean="0">
                <a:solidFill>
                  <a:schemeClr val="tx2">
                    <a:lumMod val="60000"/>
                    <a:lumOff val="40000"/>
                  </a:schemeClr>
                </a:solidFill>
                <a:latin typeface="Times New Roman"/>
                <a:ea typeface="Calibri"/>
                <a:cs typeface="Arial"/>
              </a:rPr>
              <a:t>Operation</a:t>
            </a:r>
            <a:r>
              <a:rPr lang="en-US" sz="2800" b="1" dirty="0" smtClean="0">
                <a:solidFill>
                  <a:schemeClr val="tx2">
                    <a:lumMod val="60000"/>
                    <a:lumOff val="40000"/>
                  </a:schemeClr>
                </a:solidFill>
                <a:latin typeface="Times New Roman"/>
                <a:ea typeface="Calibri"/>
                <a:cs typeface="Arial"/>
              </a:rPr>
              <a:t> shall be performed within specifically </a:t>
            </a:r>
            <a:r>
              <a:rPr lang="en-US" sz="2800" b="1" u="sng" dirty="0" smtClean="0">
                <a:solidFill>
                  <a:schemeClr val="tx2">
                    <a:lumMod val="60000"/>
                    <a:lumOff val="40000"/>
                  </a:schemeClr>
                </a:solidFill>
                <a:latin typeface="Times New Roman"/>
                <a:ea typeface="Calibri"/>
                <a:cs typeface="Arial"/>
              </a:rPr>
              <a:t>defined areas </a:t>
            </a:r>
            <a:r>
              <a:rPr lang="en-US" sz="2800" b="1" dirty="0" smtClean="0">
                <a:solidFill>
                  <a:schemeClr val="tx2">
                    <a:lumMod val="60000"/>
                    <a:lumOff val="40000"/>
                  </a:schemeClr>
                </a:solidFill>
                <a:latin typeface="Times New Roman"/>
                <a:ea typeface="Calibri"/>
                <a:cs typeface="Arial"/>
              </a:rPr>
              <a:t>of adequate size. There shall be separate or defined areas or other such control systems for the firm’s operations as are necessary to prevent contamination or mix-ups during the course of the following procedures:</a:t>
            </a:r>
            <a:endParaRPr lang="en-US" sz="2000" dirty="0" smtClean="0">
              <a:solidFill>
                <a:schemeClr val="tx2">
                  <a:lumMod val="60000"/>
                  <a:lumOff val="40000"/>
                </a:schemeClr>
              </a:solidFill>
              <a:latin typeface="Calibri"/>
              <a:ea typeface="Calibri"/>
              <a:cs typeface="Arial"/>
            </a:endParaRPr>
          </a:p>
          <a:p>
            <a:pPr marL="342900" lvl="0" indent="-342900" algn="just">
              <a:lnSpc>
                <a:spcPct val="115000"/>
              </a:lnSpc>
              <a:spcBef>
                <a:spcPts val="0"/>
              </a:spcBef>
              <a:buFont typeface="+mj-lt"/>
              <a:buAutoNum type="arabicPeriod"/>
            </a:pPr>
            <a:r>
              <a:rPr lang="en-US" sz="2800" b="1" dirty="0" smtClean="0">
                <a:solidFill>
                  <a:schemeClr val="tx2">
                    <a:lumMod val="60000"/>
                    <a:lumOff val="40000"/>
                  </a:schemeClr>
                </a:solidFill>
                <a:latin typeface="Times New Roman"/>
                <a:ea typeface="Calibri"/>
                <a:cs typeface="Arial"/>
              </a:rPr>
              <a:t>Receipt, identification, storage and withholding from use of components, drug product containers, closures and labeling, pending the appropriate sampling, testing, or examination by the quality control unit before release for manufacturing or packaging.</a:t>
            </a:r>
            <a:endParaRPr lang="en-US" sz="2000" dirty="0" smtClean="0">
              <a:solidFill>
                <a:schemeClr val="tx2">
                  <a:lumMod val="60000"/>
                  <a:lumOff val="40000"/>
                </a:schemeClr>
              </a:solidFill>
              <a:latin typeface="Calibri"/>
              <a:ea typeface="Calibri"/>
              <a:cs typeface="Arial"/>
            </a:endParaRPr>
          </a:p>
          <a:p>
            <a:pPr marL="342900" marR="0" lvl="0" indent="-342900" algn="just">
              <a:lnSpc>
                <a:spcPct val="115000"/>
              </a:lnSpc>
              <a:spcBef>
                <a:spcPts val="0"/>
              </a:spcBef>
              <a:spcAft>
                <a:spcPts val="1000"/>
              </a:spcAft>
              <a:buFont typeface="+mj-lt"/>
              <a:buAutoNum type="arabicPeriod"/>
            </a:pPr>
            <a:r>
              <a:rPr lang="en-US" sz="2800" b="1" dirty="0" smtClean="0">
                <a:solidFill>
                  <a:schemeClr val="tx2">
                    <a:lumMod val="60000"/>
                    <a:lumOff val="40000"/>
                  </a:schemeClr>
                </a:solidFill>
                <a:latin typeface="Times New Roman"/>
                <a:ea typeface="Calibri"/>
                <a:cs typeface="Arial"/>
              </a:rPr>
              <a:t>Holding rejected components, drug product containers, closures, and labeling before disposition.</a:t>
            </a:r>
            <a:endParaRPr lang="en-US" sz="2000" dirty="0" smtClean="0">
              <a:solidFill>
                <a:schemeClr val="tx2">
                  <a:lumMod val="60000"/>
                  <a:lumOff val="40000"/>
                </a:schemeClr>
              </a:solidFill>
              <a:latin typeface="Calibri"/>
              <a:ea typeface="Calibri"/>
              <a:cs typeface="Arial"/>
            </a:endParaRPr>
          </a:p>
          <a:p>
            <a:endParaRPr lang="en-US" dirty="0">
              <a:solidFill>
                <a:schemeClr val="tx2">
                  <a:lumMod val="60000"/>
                  <a:lumOff val="40000"/>
                </a:schemeClr>
              </a:solidFill>
            </a:endParaRPr>
          </a:p>
        </p:txBody>
      </p:sp>
      <p:sp>
        <p:nvSpPr>
          <p:cNvPr id="3" name="Title 2"/>
          <p:cNvSpPr>
            <a:spLocks noGrp="1"/>
          </p:cNvSpPr>
          <p:nvPr>
            <p:ph type="title"/>
          </p:nvPr>
        </p:nvSpPr>
        <p:spPr>
          <a:xfrm>
            <a:off x="457200" y="274638"/>
            <a:ext cx="8229600" cy="778098"/>
          </a:xfrm>
        </p:spPr>
        <p:txBody>
          <a:bodyPr>
            <a:noAutofit/>
          </a:bodyPr>
          <a:lstStyle/>
          <a:p>
            <a:pPr marL="0" marR="0" algn="l">
              <a:lnSpc>
                <a:spcPct val="115000"/>
              </a:lnSpc>
              <a:spcBef>
                <a:spcPts val="0"/>
              </a:spcBef>
              <a:spcAft>
                <a:spcPts val="1000"/>
              </a:spcAft>
            </a:pPr>
            <a:r>
              <a:rPr lang="en-US" sz="3600" b="1" u="sng" dirty="0" smtClean="0">
                <a:cs typeface="Times New Roman" pitchFamily="18" charset="0"/>
              </a:rPr>
              <a:t>211.22</a:t>
            </a:r>
            <a:r>
              <a:rPr lang="en-US" sz="3600" b="1" u="sng" dirty="0">
                <a:cs typeface="Times New Roman" pitchFamily="18" charset="0"/>
              </a:rPr>
              <a:t>. Design and construction features</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21</a:t>
            </a:fld>
            <a:endParaRPr lang="en-GB">
              <a:solidFill>
                <a:prstClr val="black">
                  <a:tint val="75000"/>
                </a:prstClr>
              </a:solidFill>
            </a:endParaRPr>
          </a:p>
        </p:txBody>
      </p:sp>
    </p:spTree>
    <p:extLst>
      <p:ext uri="{BB962C8B-B14F-4D97-AF65-F5344CB8AC3E}">
        <p14:creationId xmlns:p14="http://schemas.microsoft.com/office/powerpoint/2010/main" val="150548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256584"/>
          </a:xfrm>
        </p:spPr>
        <p:txBody>
          <a:bodyPr>
            <a:normAutofit/>
          </a:bodyPr>
          <a:lstStyle/>
          <a:p>
            <a:pPr marL="342900" lvl="0" indent="-342900" algn="just">
              <a:lnSpc>
                <a:spcPct val="115000"/>
              </a:lnSpc>
              <a:spcBef>
                <a:spcPts val="0"/>
              </a:spcBef>
              <a:spcAft>
                <a:spcPts val="1000"/>
              </a:spcAft>
              <a:buNone/>
            </a:pPr>
            <a:r>
              <a:rPr lang="en-US" sz="2800" b="1" dirty="0" smtClean="0">
                <a:solidFill>
                  <a:schemeClr val="tx2">
                    <a:lumMod val="60000"/>
                    <a:lumOff val="40000"/>
                  </a:schemeClr>
                </a:solidFill>
                <a:latin typeface="Times New Roman"/>
                <a:ea typeface="Calibri"/>
                <a:cs typeface="Arial"/>
              </a:rPr>
              <a:t>3- Storage of released components, drug product containers, closures, and labeling.</a:t>
            </a:r>
            <a:endParaRPr lang="en-US" sz="2000" b="1" dirty="0" smtClean="0">
              <a:solidFill>
                <a:schemeClr val="tx2">
                  <a:lumMod val="60000"/>
                  <a:lumOff val="40000"/>
                </a:schemeClr>
              </a:solidFill>
              <a:latin typeface="Calibri"/>
              <a:ea typeface="Calibri"/>
              <a:cs typeface="Arial"/>
            </a:endParaRPr>
          </a:p>
          <a:p>
            <a:pPr marL="342900" lvl="0" indent="-342900" algn="just">
              <a:lnSpc>
                <a:spcPct val="115000"/>
              </a:lnSpc>
              <a:spcBef>
                <a:spcPts val="0"/>
              </a:spcBef>
              <a:spcAft>
                <a:spcPts val="1000"/>
              </a:spcAft>
              <a:buNone/>
            </a:pPr>
            <a:r>
              <a:rPr lang="en-US" sz="2000" b="1" dirty="0" smtClean="0">
                <a:solidFill>
                  <a:schemeClr val="tx2">
                    <a:lumMod val="60000"/>
                    <a:lumOff val="40000"/>
                  </a:schemeClr>
                </a:solidFill>
                <a:latin typeface="Calibri"/>
                <a:ea typeface="Calibri"/>
                <a:cs typeface="Arial"/>
              </a:rPr>
              <a:t>4-  </a:t>
            </a:r>
            <a:r>
              <a:rPr lang="en-US" sz="2800" b="1" dirty="0" smtClean="0">
                <a:solidFill>
                  <a:schemeClr val="tx2">
                    <a:lumMod val="60000"/>
                    <a:lumOff val="40000"/>
                  </a:schemeClr>
                </a:solidFill>
                <a:latin typeface="Times New Roman"/>
                <a:ea typeface="Calibri"/>
                <a:cs typeface="Arial"/>
              </a:rPr>
              <a:t>Storage of in-process materials.</a:t>
            </a:r>
            <a:endParaRPr lang="en-US" sz="2000" dirty="0" smtClean="0">
              <a:solidFill>
                <a:schemeClr val="tx2">
                  <a:lumMod val="60000"/>
                  <a:lumOff val="40000"/>
                </a:schemeClr>
              </a:solidFill>
              <a:latin typeface="Calibri"/>
              <a:ea typeface="Calibri"/>
              <a:cs typeface="Arial"/>
            </a:endParaRPr>
          </a:p>
          <a:p>
            <a:pPr marL="342900" lvl="0" indent="-342900" algn="just">
              <a:lnSpc>
                <a:spcPct val="115000"/>
              </a:lnSpc>
              <a:spcBef>
                <a:spcPts val="0"/>
              </a:spcBef>
              <a:buNone/>
            </a:pPr>
            <a:r>
              <a:rPr lang="en-US" sz="2800" b="1" dirty="0" smtClean="0">
                <a:solidFill>
                  <a:schemeClr val="tx2">
                    <a:lumMod val="60000"/>
                    <a:lumOff val="40000"/>
                  </a:schemeClr>
                </a:solidFill>
                <a:latin typeface="Times New Roman"/>
                <a:ea typeface="Calibri"/>
                <a:cs typeface="Arial"/>
              </a:rPr>
              <a:t>5- Manufacturing and processing operations.</a:t>
            </a:r>
            <a:endParaRPr lang="en-US" sz="2000" dirty="0" smtClean="0">
              <a:solidFill>
                <a:schemeClr val="tx2">
                  <a:lumMod val="60000"/>
                  <a:lumOff val="40000"/>
                </a:schemeClr>
              </a:solidFill>
              <a:latin typeface="Calibri"/>
              <a:ea typeface="Calibri"/>
              <a:cs typeface="Arial"/>
            </a:endParaRPr>
          </a:p>
          <a:p>
            <a:pPr marL="342900" lvl="0" indent="-342900" algn="just">
              <a:lnSpc>
                <a:spcPct val="115000"/>
              </a:lnSpc>
              <a:spcBef>
                <a:spcPts val="0"/>
              </a:spcBef>
              <a:buNone/>
            </a:pPr>
            <a:r>
              <a:rPr lang="en-US" sz="2800" b="1" dirty="0" smtClean="0">
                <a:solidFill>
                  <a:schemeClr val="tx2">
                    <a:lumMod val="60000"/>
                    <a:lumOff val="40000"/>
                  </a:schemeClr>
                </a:solidFill>
                <a:latin typeface="Times New Roman"/>
                <a:ea typeface="Calibri"/>
                <a:cs typeface="Arial"/>
              </a:rPr>
              <a:t>6- Packaging and labeling operations.</a:t>
            </a:r>
            <a:endParaRPr lang="en-US" sz="2000" dirty="0" smtClean="0">
              <a:solidFill>
                <a:schemeClr val="tx2">
                  <a:lumMod val="60000"/>
                  <a:lumOff val="40000"/>
                </a:schemeClr>
              </a:solidFill>
              <a:latin typeface="Calibri"/>
              <a:ea typeface="Calibri"/>
              <a:cs typeface="Arial"/>
            </a:endParaRPr>
          </a:p>
          <a:p>
            <a:pPr marL="342900" lvl="0" indent="-342900" algn="just">
              <a:lnSpc>
                <a:spcPct val="115000"/>
              </a:lnSpc>
              <a:spcBef>
                <a:spcPts val="0"/>
              </a:spcBef>
              <a:buNone/>
            </a:pPr>
            <a:r>
              <a:rPr lang="en-US" sz="2800" b="1" dirty="0" smtClean="0">
                <a:solidFill>
                  <a:schemeClr val="tx2">
                    <a:lumMod val="60000"/>
                    <a:lumOff val="40000"/>
                  </a:schemeClr>
                </a:solidFill>
                <a:latin typeface="Times New Roman"/>
                <a:ea typeface="Calibri"/>
                <a:cs typeface="Arial"/>
              </a:rPr>
              <a:t>7- Quarantine storage before release of drug products.</a:t>
            </a:r>
            <a:endParaRPr lang="en-US" sz="2000" dirty="0" smtClean="0">
              <a:solidFill>
                <a:schemeClr val="tx2">
                  <a:lumMod val="60000"/>
                  <a:lumOff val="40000"/>
                </a:schemeClr>
              </a:solidFill>
              <a:latin typeface="Calibri"/>
              <a:ea typeface="Calibri"/>
              <a:cs typeface="Arial"/>
            </a:endParaRPr>
          </a:p>
          <a:p>
            <a:pPr marL="342900" lvl="0" indent="-342900" algn="just">
              <a:lnSpc>
                <a:spcPct val="115000"/>
              </a:lnSpc>
              <a:spcBef>
                <a:spcPts val="0"/>
              </a:spcBef>
              <a:buNone/>
            </a:pPr>
            <a:r>
              <a:rPr lang="en-US" sz="2800" b="1" dirty="0" smtClean="0">
                <a:solidFill>
                  <a:schemeClr val="tx2">
                    <a:lumMod val="60000"/>
                    <a:lumOff val="40000"/>
                  </a:schemeClr>
                </a:solidFill>
                <a:latin typeface="Times New Roman"/>
                <a:ea typeface="Calibri"/>
                <a:cs typeface="Arial"/>
              </a:rPr>
              <a:t>8- Storage of drug products after release.</a:t>
            </a:r>
            <a:endParaRPr lang="en-US" sz="2000" dirty="0" smtClean="0">
              <a:solidFill>
                <a:schemeClr val="tx2">
                  <a:lumMod val="60000"/>
                  <a:lumOff val="40000"/>
                </a:schemeClr>
              </a:solidFill>
              <a:latin typeface="Calibri"/>
              <a:ea typeface="Calibri"/>
              <a:cs typeface="Arial"/>
            </a:endParaRPr>
          </a:p>
          <a:p>
            <a:pPr marL="342900" marR="0" lvl="0" indent="-342900" algn="just">
              <a:lnSpc>
                <a:spcPct val="115000"/>
              </a:lnSpc>
              <a:spcBef>
                <a:spcPts val="0"/>
              </a:spcBef>
              <a:spcAft>
                <a:spcPts val="1000"/>
              </a:spcAft>
              <a:buNone/>
            </a:pPr>
            <a:r>
              <a:rPr lang="en-US" sz="2800" b="1" dirty="0" smtClean="0">
                <a:solidFill>
                  <a:schemeClr val="tx2">
                    <a:lumMod val="60000"/>
                    <a:lumOff val="40000"/>
                  </a:schemeClr>
                </a:solidFill>
                <a:latin typeface="Times New Roman"/>
                <a:ea typeface="Calibri"/>
                <a:cs typeface="Arial"/>
              </a:rPr>
              <a:t>9-Control and laboratory operations.</a:t>
            </a:r>
            <a:endParaRPr lang="en-US" sz="2000" dirty="0">
              <a:solidFill>
                <a:schemeClr val="tx2">
                  <a:lumMod val="60000"/>
                  <a:lumOff val="40000"/>
                </a:schemeClr>
              </a:solidFill>
              <a:latin typeface="Calibri"/>
              <a:ea typeface="Calibri"/>
              <a:cs typeface="Arial"/>
            </a:endParaRPr>
          </a:p>
        </p:txBody>
      </p:sp>
      <p:sp>
        <p:nvSpPr>
          <p:cNvPr id="3" name="Title 2"/>
          <p:cNvSpPr>
            <a:spLocks noGrp="1"/>
          </p:cNvSpPr>
          <p:nvPr>
            <p:ph type="title"/>
          </p:nvPr>
        </p:nvSpPr>
        <p:spPr/>
        <p:txBody>
          <a:bodyPr/>
          <a:lstStyle/>
          <a:p>
            <a:r>
              <a:rPr lang="en-US" dirty="0" smtClean="0"/>
              <a:t>Cont.</a:t>
            </a:r>
            <a:endParaRPr lang="en-US" dirty="0"/>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22</a:t>
            </a:fld>
            <a:endParaRPr lang="en-GB">
              <a:solidFill>
                <a:prstClr val="black">
                  <a:tint val="75000"/>
                </a:prstClr>
              </a:solidFill>
            </a:endParaRPr>
          </a:p>
        </p:txBody>
      </p:sp>
    </p:spTree>
    <p:extLst>
      <p:ext uri="{BB962C8B-B14F-4D97-AF65-F5344CB8AC3E}">
        <p14:creationId xmlns:p14="http://schemas.microsoft.com/office/powerpoint/2010/main" val="253735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6120680"/>
          </a:xfrm>
        </p:spPr>
        <p:txBody>
          <a:bodyPr>
            <a:normAutofit/>
          </a:bodyPr>
          <a:lstStyle/>
          <a:p>
            <a:pPr marL="457200">
              <a:lnSpc>
                <a:spcPct val="115000"/>
              </a:lnSpc>
              <a:spcBef>
                <a:spcPts val="0"/>
              </a:spcBef>
              <a:buNone/>
            </a:pPr>
            <a:r>
              <a:rPr lang="en-US" sz="2800" dirty="0" smtClean="0">
                <a:ea typeface="Calibri"/>
                <a:cs typeface="Arial"/>
              </a:rPr>
              <a:t> </a:t>
            </a:r>
            <a:r>
              <a:rPr lang="en-US" sz="2800" b="1" u="sng" dirty="0" smtClean="0">
                <a:ea typeface="Calibri"/>
                <a:cs typeface="Arial"/>
              </a:rPr>
              <a:t>Storage</a:t>
            </a:r>
            <a:endParaRPr lang="en-US" sz="2000" b="1" u="sng" dirty="0" smtClean="0">
              <a:ea typeface="Calibri"/>
              <a:cs typeface="Arial"/>
            </a:endParaRPr>
          </a:p>
          <a:p>
            <a:pPr marR="0" lvl="0" algn="just">
              <a:lnSpc>
                <a:spcPct val="115000"/>
              </a:lnSpc>
              <a:spcBef>
                <a:spcPts val="0"/>
              </a:spcBef>
              <a:spcAft>
                <a:spcPts val="1000"/>
              </a:spcAft>
              <a:buSzPts val="1400"/>
              <a:buFont typeface="Wingdings" pitchFamily="2" charset="2"/>
              <a:buChar char="§"/>
            </a:pPr>
            <a:r>
              <a:rPr lang="en-US" sz="2800" dirty="0" smtClean="0">
                <a:ea typeface="Calibri"/>
                <a:cs typeface="Arial"/>
              </a:rPr>
              <a:t>Systems control of storage</a:t>
            </a:r>
            <a:r>
              <a:rPr lang="en-US" sz="2800" dirty="0" smtClean="0">
                <a:ea typeface="Calibri"/>
                <a:cs typeface="Arial"/>
              </a:rPr>
              <a:t>,</a:t>
            </a:r>
          </a:p>
          <a:p>
            <a:pPr marL="0" marR="0" lvl="0" indent="0" algn="just">
              <a:lnSpc>
                <a:spcPct val="115000"/>
              </a:lnSpc>
              <a:spcBef>
                <a:spcPts val="0"/>
              </a:spcBef>
              <a:spcAft>
                <a:spcPts val="1000"/>
              </a:spcAft>
              <a:buSzPts val="1400"/>
              <a:buNone/>
            </a:pPr>
            <a:r>
              <a:rPr lang="en-US" sz="2800" dirty="0" smtClean="0">
                <a:ea typeface="Calibri"/>
                <a:cs typeface="Arial"/>
              </a:rPr>
              <a:t> </a:t>
            </a:r>
            <a:r>
              <a:rPr lang="en-US" sz="2800" dirty="0" smtClean="0">
                <a:ea typeface="Calibri"/>
                <a:cs typeface="Arial"/>
              </a:rPr>
              <a:t>and flow of materials, can be:</a:t>
            </a:r>
          </a:p>
          <a:p>
            <a:pPr lvl="1" indent="-342900" algn="just">
              <a:lnSpc>
                <a:spcPct val="115000"/>
              </a:lnSpc>
              <a:spcBef>
                <a:spcPts val="0"/>
              </a:spcBef>
              <a:spcAft>
                <a:spcPts val="1000"/>
              </a:spcAft>
              <a:buSzPts val="1400"/>
              <a:buFont typeface="Times New Roman"/>
              <a:buChar char="-"/>
            </a:pPr>
            <a:r>
              <a:rPr lang="en-US" sz="2400" dirty="0" smtClean="0">
                <a:ea typeface="Calibri"/>
                <a:cs typeface="Arial"/>
              </a:rPr>
              <a:t>more effective than physical </a:t>
            </a:r>
            <a:r>
              <a:rPr lang="en-US" sz="2400" dirty="0" smtClean="0">
                <a:ea typeface="Calibri"/>
                <a:cs typeface="Arial"/>
              </a:rPr>
              <a:t>separation. </a:t>
            </a:r>
            <a:endParaRPr lang="en-US" sz="2400" dirty="0" smtClean="0">
              <a:ea typeface="Calibri"/>
              <a:cs typeface="Arial"/>
            </a:endParaRPr>
          </a:p>
          <a:p>
            <a:pPr lvl="1" indent="-342900" algn="just">
              <a:lnSpc>
                <a:spcPct val="115000"/>
              </a:lnSpc>
              <a:spcBef>
                <a:spcPts val="0"/>
              </a:spcBef>
              <a:spcAft>
                <a:spcPts val="1000"/>
              </a:spcAft>
              <a:buSzPts val="1400"/>
              <a:buFont typeface="Times New Roman"/>
              <a:buChar char="-"/>
            </a:pPr>
            <a:r>
              <a:rPr lang="en-US" sz="2400" dirty="0" smtClean="0">
                <a:ea typeface="Calibri"/>
                <a:cs typeface="Arial"/>
              </a:rPr>
              <a:t>more efficient with respect to space utilization and materials handling. </a:t>
            </a:r>
          </a:p>
          <a:p>
            <a:pPr marR="0" lvl="0" algn="just">
              <a:lnSpc>
                <a:spcPct val="115000"/>
              </a:lnSpc>
              <a:spcBef>
                <a:spcPts val="0"/>
              </a:spcBef>
              <a:spcAft>
                <a:spcPts val="1000"/>
              </a:spcAft>
              <a:buSzPts val="1400"/>
              <a:buFont typeface="Wingdings" pitchFamily="2" charset="2"/>
              <a:buChar char="§"/>
            </a:pPr>
            <a:r>
              <a:rPr lang="en-US" sz="2800" dirty="0" smtClean="0">
                <a:ea typeface="Calibri"/>
                <a:cs typeface="Arial"/>
              </a:rPr>
              <a:t>For example, Physical movement of materials into and out of quarantine, not only adds cost, but by addition another action, actually increases the potential of error.</a:t>
            </a:r>
            <a:endParaRPr lang="en-US" sz="2000" dirty="0" smtClean="0">
              <a:ea typeface="Calibri"/>
              <a:cs typeface="Arial"/>
            </a:endParaRPr>
          </a:p>
          <a:p>
            <a:endParaRPr lang="en-US" dirty="0"/>
          </a:p>
        </p:txBody>
      </p:sp>
      <p:sp>
        <p:nvSpPr>
          <p:cNvPr id="3" name="Title 2"/>
          <p:cNvSpPr>
            <a:spLocks noGrp="1"/>
          </p:cNvSpPr>
          <p:nvPr>
            <p:ph type="title"/>
          </p:nvPr>
        </p:nvSpPr>
        <p:spPr>
          <a:xfrm>
            <a:off x="457200" y="0"/>
            <a:ext cx="8229600" cy="418058"/>
          </a:xfrm>
        </p:spPr>
        <p:txBody>
          <a:bodyPr>
            <a:normAutofit fontScale="90000"/>
          </a:bodyPr>
          <a:lstStyle/>
          <a:p>
            <a:pPr algn="l"/>
            <a:r>
              <a:rPr lang="en-US" sz="3600" b="1" dirty="0">
                <a:solidFill>
                  <a:srgbClr val="FF0000"/>
                </a:solidFill>
              </a:rPr>
              <a:t>Discussion</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23</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9442"/>
            <a:ext cx="3806160" cy="2296313"/>
          </a:xfrm>
          <a:prstGeom prst="rect">
            <a:avLst/>
          </a:prstGeom>
        </p:spPr>
      </p:pic>
    </p:spTree>
    <p:extLst>
      <p:ext uri="{BB962C8B-B14F-4D97-AF65-F5344CB8AC3E}">
        <p14:creationId xmlns:p14="http://schemas.microsoft.com/office/powerpoint/2010/main" val="416893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332656"/>
            <a:ext cx="8640960" cy="6264696"/>
          </a:xfrm>
        </p:spPr>
        <p:txBody>
          <a:bodyPr>
            <a:normAutofit/>
          </a:bodyPr>
          <a:lstStyle/>
          <a:p>
            <a:pPr lvl="0" algn="just">
              <a:lnSpc>
                <a:spcPct val="115000"/>
              </a:lnSpc>
              <a:spcBef>
                <a:spcPts val="0"/>
              </a:spcBef>
              <a:spcAft>
                <a:spcPts val="1000"/>
              </a:spcAft>
              <a:buSzPts val="1400"/>
              <a:buFont typeface="Wingdings" pitchFamily="2" charset="2"/>
              <a:buChar char="§"/>
            </a:pPr>
            <a:r>
              <a:rPr lang="en-US" sz="2800" dirty="0" smtClean="0">
                <a:latin typeface="Times New Roman"/>
                <a:ea typeface="Calibri"/>
                <a:cs typeface="Arial"/>
              </a:rPr>
              <a:t>Some companies have found segregation using flexible physical areas to be a satisfactory alternative. </a:t>
            </a:r>
          </a:p>
          <a:p>
            <a:pPr lvl="0" algn="just">
              <a:lnSpc>
                <a:spcPct val="115000"/>
              </a:lnSpc>
              <a:spcBef>
                <a:spcPts val="0"/>
              </a:spcBef>
              <a:spcAft>
                <a:spcPts val="1000"/>
              </a:spcAft>
              <a:buSzPts val="1400"/>
              <a:buFont typeface="Wingdings" pitchFamily="2" charset="2"/>
              <a:buChar char="§"/>
            </a:pPr>
            <a:r>
              <a:rPr lang="en-US" sz="2800" dirty="0" smtClean="0">
                <a:latin typeface="Times New Roman"/>
                <a:ea typeface="Calibri"/>
                <a:cs typeface="Arial"/>
              </a:rPr>
              <a:t>For example, in warehouse, a quarantine area can be designated around the goods simply by:</a:t>
            </a:r>
          </a:p>
          <a:p>
            <a:pPr marL="857250" lvl="1" indent="-457200" algn="just">
              <a:lnSpc>
                <a:spcPct val="115000"/>
              </a:lnSpc>
              <a:spcBef>
                <a:spcPts val="0"/>
              </a:spcBef>
              <a:spcAft>
                <a:spcPts val="1000"/>
              </a:spcAft>
              <a:buSzPts val="1400"/>
              <a:buFont typeface="Wingdings" pitchFamily="2" charset="2"/>
              <a:buChar char="Ø"/>
            </a:pPr>
            <a:r>
              <a:rPr lang="en-US" dirty="0" smtClean="0">
                <a:latin typeface="Times New Roman"/>
                <a:ea typeface="Calibri"/>
                <a:cs typeface="Arial"/>
              </a:rPr>
              <a:t>roping off the quarantine goods OR by placing floor markings. </a:t>
            </a:r>
          </a:p>
          <a:p>
            <a:pPr lvl="1" indent="-342900" algn="just">
              <a:lnSpc>
                <a:spcPct val="115000"/>
              </a:lnSpc>
              <a:spcBef>
                <a:spcPts val="0"/>
              </a:spcBef>
              <a:spcAft>
                <a:spcPts val="1000"/>
              </a:spcAft>
              <a:buSzPts val="1400"/>
              <a:buFont typeface="Times New Roman"/>
              <a:buChar char="-"/>
            </a:pPr>
            <a:endParaRPr lang="en-US" dirty="0">
              <a:latin typeface="Times New Roman"/>
              <a:ea typeface="Calibri"/>
              <a:cs typeface="Arial"/>
            </a:endParaRPr>
          </a:p>
          <a:p>
            <a:pPr lvl="1" indent="-342900" algn="just">
              <a:lnSpc>
                <a:spcPct val="115000"/>
              </a:lnSpc>
              <a:spcBef>
                <a:spcPts val="0"/>
              </a:spcBef>
              <a:spcAft>
                <a:spcPts val="1000"/>
              </a:spcAft>
              <a:buSzPts val="1400"/>
              <a:buFont typeface="Times New Roman"/>
              <a:buChar char="-"/>
            </a:pPr>
            <a:endParaRPr lang="en-US" dirty="0" smtClean="0">
              <a:latin typeface="Times New Roman"/>
              <a:ea typeface="Calibri"/>
              <a:cs typeface="Arial"/>
            </a:endParaRPr>
          </a:p>
          <a:p>
            <a:pPr marL="400050" lvl="1" indent="0" algn="just">
              <a:lnSpc>
                <a:spcPct val="115000"/>
              </a:lnSpc>
              <a:spcBef>
                <a:spcPts val="0"/>
              </a:spcBef>
              <a:spcAft>
                <a:spcPts val="1000"/>
              </a:spcAft>
              <a:buSzPts val="1400"/>
              <a:buNone/>
            </a:pPr>
            <a:endParaRPr lang="en-US" dirty="0" smtClean="0">
              <a:latin typeface="Times New Roman"/>
              <a:ea typeface="Calibri"/>
              <a:cs typeface="Arial"/>
            </a:endParaRPr>
          </a:p>
          <a:p>
            <a:pPr algn="just">
              <a:lnSpc>
                <a:spcPct val="115000"/>
              </a:lnSpc>
              <a:spcBef>
                <a:spcPts val="0"/>
              </a:spcBef>
              <a:spcAft>
                <a:spcPts val="1000"/>
              </a:spcAft>
              <a:buSzPts val="1400"/>
              <a:buFont typeface="Wingdings" pitchFamily="2" charset="2"/>
              <a:buChar char="§"/>
            </a:pPr>
            <a:r>
              <a:rPr lang="en-US" sz="2800" dirty="0" smtClean="0">
                <a:latin typeface="Times New Roman"/>
                <a:ea typeface="Calibri"/>
                <a:cs typeface="Arial"/>
              </a:rPr>
              <a:t>This arrangement allows easy expansion or contraction of the area to meet changing volumes. </a:t>
            </a:r>
            <a:endParaRPr lang="en-US" sz="2800" dirty="0" smtClean="0">
              <a:latin typeface="Calibri"/>
              <a:ea typeface="Calibri"/>
              <a:cs typeface="Arial"/>
            </a:endParaRPr>
          </a:p>
        </p:txBody>
      </p:sp>
      <p:grpSp>
        <p:nvGrpSpPr>
          <p:cNvPr id="9" name="Group 8"/>
          <p:cNvGrpSpPr/>
          <p:nvPr/>
        </p:nvGrpSpPr>
        <p:grpSpPr>
          <a:xfrm>
            <a:off x="895602" y="3501008"/>
            <a:ext cx="7488832" cy="1856904"/>
            <a:chOff x="1187624" y="2996951"/>
            <a:chExt cx="7488832" cy="1856904"/>
          </a:xfrm>
        </p:grpSpPr>
        <p:pic>
          <p:nvPicPr>
            <p:cNvPr id="5" name="Picture 3" descr="C:\Users\fagih\Pictures\684398926_2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068960"/>
              <a:ext cx="1368152" cy="1600174"/>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3" y="3045726"/>
              <a:ext cx="1584175" cy="1623408"/>
            </a:xfrm>
            <a:prstGeom prst="rect">
              <a:avLst/>
            </a:prstGeom>
          </p:spPr>
        </p:pic>
        <p:pic>
          <p:nvPicPr>
            <p:cNvPr id="7" name="Picture 5" descr="C:\Users\fagih\Pictures\20130902UYS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2996951"/>
              <a:ext cx="189035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fagih\Pictures\5S-floor-marking-ide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3040655"/>
              <a:ext cx="2376264" cy="1813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24</a:t>
            </a:fld>
            <a:endParaRPr lang="en-GB">
              <a:solidFill>
                <a:prstClr val="black">
                  <a:tint val="75000"/>
                </a:prstClr>
              </a:solidFill>
            </a:endParaRPr>
          </a:p>
        </p:txBody>
      </p:sp>
    </p:spTree>
    <p:extLst>
      <p:ext uri="{BB962C8B-B14F-4D97-AF65-F5344CB8AC3E}">
        <p14:creationId xmlns:p14="http://schemas.microsoft.com/office/powerpoint/2010/main" val="50642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721499"/>
          </a:xfrm>
        </p:spPr>
        <p:txBody>
          <a:bodyPr>
            <a:noAutofit/>
          </a:bodyPr>
          <a:lstStyle/>
          <a:p>
            <a:pPr lvl="0" algn="just">
              <a:lnSpc>
                <a:spcPct val="115000"/>
              </a:lnSpc>
              <a:spcBef>
                <a:spcPts val="0"/>
              </a:spcBef>
              <a:buSzPts val="1400"/>
              <a:buFont typeface="Wingdings" pitchFamily="2" charset="2"/>
              <a:buChar char="§"/>
            </a:pPr>
            <a:r>
              <a:rPr lang="en-US" sz="2700" dirty="0" smtClean="0">
                <a:ea typeface="Calibri"/>
                <a:cs typeface="Arial"/>
              </a:rPr>
              <a:t>Traditionally most warehouses for components and finished products have been operated under ambient conditions because most </a:t>
            </a:r>
            <a:r>
              <a:rPr lang="en-US" sz="2700" dirty="0">
                <a:ea typeface="Calibri"/>
                <a:cs typeface="Arial"/>
              </a:rPr>
              <a:t>pharmaceutical products are sufficiently stable under </a:t>
            </a:r>
            <a:r>
              <a:rPr lang="en-US" sz="2700" dirty="0" smtClean="0">
                <a:ea typeface="Calibri"/>
                <a:cs typeface="Arial"/>
              </a:rPr>
              <a:t>such conditions and </a:t>
            </a:r>
            <a:r>
              <a:rPr lang="en-US" sz="2700" dirty="0">
                <a:ea typeface="Calibri"/>
                <a:cs typeface="Arial"/>
              </a:rPr>
              <a:t>stability data are available to support defined shelf-lives.</a:t>
            </a:r>
          </a:p>
          <a:p>
            <a:pPr lvl="0" algn="just">
              <a:lnSpc>
                <a:spcPct val="115000"/>
              </a:lnSpc>
              <a:spcBef>
                <a:spcPts val="0"/>
              </a:spcBef>
              <a:buSzPts val="1400"/>
              <a:buFont typeface="Wingdings" pitchFamily="2" charset="2"/>
              <a:buChar char="§"/>
            </a:pPr>
            <a:r>
              <a:rPr lang="en-US" sz="2700" dirty="0">
                <a:ea typeface="Calibri"/>
                <a:cs typeface="Arial"/>
              </a:rPr>
              <a:t>The </a:t>
            </a:r>
            <a:r>
              <a:rPr lang="en-US" sz="2700" dirty="0" smtClean="0">
                <a:ea typeface="Calibri"/>
                <a:cs typeface="Arial"/>
              </a:rPr>
              <a:t>conditions </a:t>
            </a:r>
            <a:r>
              <a:rPr lang="en-US" sz="2700" dirty="0">
                <a:ea typeface="Calibri"/>
                <a:cs typeface="Arial"/>
              </a:rPr>
              <a:t>in the warehouse must be </a:t>
            </a:r>
            <a:r>
              <a:rPr lang="en-US" sz="2700" dirty="0" smtClean="0">
                <a:ea typeface="Calibri"/>
                <a:cs typeface="Arial"/>
              </a:rPr>
              <a:t>monitored.</a:t>
            </a:r>
            <a:endParaRPr lang="en-US" sz="2700" dirty="0" smtClean="0">
              <a:ea typeface="Calibri"/>
              <a:cs typeface="Arial"/>
            </a:endParaRPr>
          </a:p>
          <a:p>
            <a:pPr lvl="0" algn="just">
              <a:lnSpc>
                <a:spcPct val="115000"/>
              </a:lnSpc>
              <a:spcBef>
                <a:spcPts val="0"/>
              </a:spcBef>
              <a:buSzPts val="1400"/>
              <a:buFont typeface="Wingdings" pitchFamily="2" charset="2"/>
              <a:buChar char="§"/>
            </a:pPr>
            <a:r>
              <a:rPr lang="en-US" sz="2700" dirty="0" smtClean="0">
                <a:ea typeface="Calibri"/>
                <a:cs typeface="Arial"/>
              </a:rPr>
              <a:t>any </a:t>
            </a:r>
            <a:r>
              <a:rPr lang="en-US" sz="2700" dirty="0">
                <a:ea typeface="Calibri"/>
                <a:cs typeface="Arial"/>
              </a:rPr>
              <a:t>particularly sensitive products or components should be provided appropriate environments. </a:t>
            </a:r>
            <a:r>
              <a:rPr lang="en-US" sz="2700" dirty="0" smtClean="0">
                <a:ea typeface="Calibri"/>
                <a:cs typeface="Arial"/>
              </a:rPr>
              <a:t> </a:t>
            </a:r>
          </a:p>
          <a:p>
            <a:pPr algn="just">
              <a:lnSpc>
                <a:spcPct val="115000"/>
              </a:lnSpc>
              <a:spcBef>
                <a:spcPts val="0"/>
              </a:spcBef>
              <a:buSzPts val="1400"/>
              <a:buFont typeface="Wingdings" pitchFamily="2" charset="2"/>
              <a:buChar char="§"/>
            </a:pPr>
            <a:r>
              <a:rPr lang="en-US" sz="2700" dirty="0">
                <a:ea typeface="Calibri"/>
                <a:cs typeface="Arial"/>
              </a:rPr>
              <a:t>Many warehouses have to install air conditioning to control relatively brief exposure to higher temperature in summer months. </a:t>
            </a:r>
          </a:p>
          <a:p>
            <a:pPr lvl="0" algn="just">
              <a:lnSpc>
                <a:spcPct val="115000"/>
              </a:lnSpc>
              <a:spcBef>
                <a:spcPts val="0"/>
              </a:spcBef>
              <a:buSzPts val="1400"/>
              <a:buFont typeface="Times New Roman"/>
              <a:buChar char="-"/>
            </a:pPr>
            <a:endParaRPr lang="en-US" sz="2700" dirty="0" smtClean="0">
              <a:ea typeface="Calibri"/>
              <a:cs typeface="Arial"/>
            </a:endParaRPr>
          </a:p>
          <a:p>
            <a:pPr marL="0" indent="0">
              <a:buNone/>
            </a:pPr>
            <a:endParaRPr lang="en-US" sz="2700"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25</a:t>
            </a:fld>
            <a:endParaRPr lang="en-GB">
              <a:solidFill>
                <a:prstClr val="black">
                  <a:tint val="75000"/>
                </a:prstClr>
              </a:solidFill>
            </a:endParaRPr>
          </a:p>
        </p:txBody>
      </p:sp>
    </p:spTree>
    <p:extLst>
      <p:ext uri="{BB962C8B-B14F-4D97-AF65-F5344CB8AC3E}">
        <p14:creationId xmlns:p14="http://schemas.microsoft.com/office/powerpoint/2010/main" val="1722556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6048672"/>
          </a:xfrm>
        </p:spPr>
        <p:txBody>
          <a:bodyPr>
            <a:normAutofit/>
          </a:bodyPr>
          <a:lstStyle/>
          <a:p>
            <a:pPr lvl="0" algn="just">
              <a:lnSpc>
                <a:spcPct val="115000"/>
              </a:lnSpc>
              <a:spcBef>
                <a:spcPts val="0"/>
              </a:spcBef>
              <a:buSzPts val="1400"/>
              <a:buFont typeface="Wingdings" pitchFamily="2" charset="2"/>
              <a:buChar char="§"/>
            </a:pPr>
            <a:r>
              <a:rPr lang="en-US" sz="2800" b="1" dirty="0" smtClean="0">
                <a:ea typeface="Calibri"/>
                <a:cs typeface="Arial"/>
              </a:rPr>
              <a:t>The storage period for rejected materials awaiting destruction should be kept </a:t>
            </a:r>
            <a:r>
              <a:rPr lang="en-US" sz="2800" b="1" u="sng" dirty="0" smtClean="0">
                <a:ea typeface="Calibri"/>
                <a:cs typeface="Arial"/>
              </a:rPr>
              <a:t>as short as possible</a:t>
            </a:r>
            <a:r>
              <a:rPr lang="en-US" sz="2800" b="1" dirty="0" smtClean="0">
                <a:ea typeface="Calibri"/>
                <a:cs typeface="Arial"/>
              </a:rPr>
              <a:t>. </a:t>
            </a:r>
            <a:r>
              <a:rPr lang="en-US" sz="2800" dirty="0" smtClean="0">
                <a:ea typeface="Calibri"/>
                <a:cs typeface="Arial"/>
              </a:rPr>
              <a:t>Because:</a:t>
            </a:r>
          </a:p>
          <a:p>
            <a:pPr algn="just">
              <a:lnSpc>
                <a:spcPct val="115000"/>
              </a:lnSpc>
              <a:spcBef>
                <a:spcPts val="0"/>
              </a:spcBef>
              <a:buSzPts val="1400"/>
              <a:buFont typeface="Wingdings" pitchFamily="2" charset="2"/>
              <a:buChar char="Ø"/>
            </a:pPr>
            <a:r>
              <a:rPr lang="en-US" sz="2800" dirty="0">
                <a:ea typeface="Calibri"/>
                <a:cs typeface="Arial"/>
              </a:rPr>
              <a:t>These materials take up valuable </a:t>
            </a:r>
            <a:r>
              <a:rPr lang="en-US" sz="2800" dirty="0" smtClean="0">
                <a:ea typeface="Calibri"/>
                <a:cs typeface="Arial"/>
              </a:rPr>
              <a:t>space.</a:t>
            </a:r>
          </a:p>
          <a:p>
            <a:pPr algn="just">
              <a:lnSpc>
                <a:spcPct val="115000"/>
              </a:lnSpc>
              <a:spcBef>
                <a:spcPts val="0"/>
              </a:spcBef>
              <a:buSzPts val="1400"/>
              <a:buFont typeface="Wingdings" pitchFamily="2" charset="2"/>
              <a:buChar char="Ø"/>
            </a:pPr>
            <a:r>
              <a:rPr lang="en-US" sz="2800" dirty="0" smtClean="0">
                <a:ea typeface="Calibri"/>
                <a:cs typeface="Arial"/>
              </a:rPr>
              <a:t> </a:t>
            </a:r>
            <a:r>
              <a:rPr lang="en-US" sz="2800" dirty="0">
                <a:ea typeface="Calibri"/>
                <a:cs typeface="Arial"/>
              </a:rPr>
              <a:t>T</a:t>
            </a:r>
            <a:r>
              <a:rPr lang="en-US" sz="2800" dirty="0" smtClean="0">
                <a:ea typeface="Calibri"/>
                <a:cs typeface="Arial"/>
              </a:rPr>
              <a:t>here </a:t>
            </a:r>
            <a:r>
              <a:rPr lang="en-US" sz="2800" dirty="0">
                <a:ea typeface="Calibri"/>
                <a:cs typeface="Arial"/>
              </a:rPr>
              <a:t>is always a risk that they may be inadvertently used. </a:t>
            </a:r>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26</a:t>
            </a:fld>
            <a:endParaRPr lang="en-GB">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755845"/>
            <a:ext cx="2743200" cy="2743200"/>
          </a:xfrm>
          <a:prstGeom prst="rect">
            <a:avLst/>
          </a:prstGeom>
        </p:spPr>
      </p:pic>
    </p:spTree>
    <p:extLst>
      <p:ext uri="{BB962C8B-B14F-4D97-AF65-F5344CB8AC3E}">
        <p14:creationId xmlns:p14="http://schemas.microsoft.com/office/powerpoint/2010/main" val="4244952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6048672"/>
          </a:xfrm>
        </p:spPr>
        <p:txBody>
          <a:bodyPr>
            <a:normAutofit/>
          </a:bodyPr>
          <a:lstStyle/>
          <a:p>
            <a:pPr marL="342900" lvl="0" indent="-342900" algn="just">
              <a:lnSpc>
                <a:spcPct val="115000"/>
              </a:lnSpc>
              <a:spcBef>
                <a:spcPts val="0"/>
              </a:spcBef>
              <a:buSzPts val="1400"/>
              <a:buFont typeface="Times New Roman"/>
              <a:buChar char="-"/>
            </a:pPr>
            <a:r>
              <a:rPr lang="en-US" sz="2800" dirty="0" smtClean="0">
                <a:ea typeface="Calibri"/>
                <a:cs typeface="Arial"/>
              </a:rPr>
              <a:t>The degree of separation of individual manufacturing and processing operations will be dependent on the nature of these operations</a:t>
            </a:r>
            <a:r>
              <a:rPr lang="en-US" sz="2800" dirty="0" smtClean="0">
                <a:ea typeface="Calibri"/>
                <a:cs typeface="Arial"/>
              </a:rPr>
              <a:t>.</a:t>
            </a:r>
            <a:endParaRPr lang="en-US" sz="2800" dirty="0" smtClean="0">
              <a:ea typeface="Calibri"/>
              <a:cs typeface="Arial"/>
            </a:endParaRPr>
          </a:p>
          <a:p>
            <a:pPr marL="342900" marR="0" lvl="0" indent="-342900" algn="just">
              <a:lnSpc>
                <a:spcPct val="115000"/>
              </a:lnSpc>
              <a:spcBef>
                <a:spcPts val="0"/>
              </a:spcBef>
              <a:spcAft>
                <a:spcPts val="1000"/>
              </a:spcAft>
              <a:buSzPts val="1400"/>
              <a:buFont typeface="Times New Roman"/>
              <a:buChar char="-"/>
            </a:pPr>
            <a:r>
              <a:rPr lang="en-US" sz="2800" u="sng" dirty="0" smtClean="0">
                <a:ea typeface="Calibri"/>
                <a:cs typeface="Arial"/>
              </a:rPr>
              <a:t>Raw materials </a:t>
            </a:r>
            <a:r>
              <a:rPr lang="en-US" sz="2800" dirty="0" smtClean="0">
                <a:ea typeface="Calibri"/>
                <a:cs typeface="Arial"/>
              </a:rPr>
              <a:t>are usually </a:t>
            </a:r>
            <a:r>
              <a:rPr lang="en-US" sz="2800" u="sng" dirty="0" smtClean="0">
                <a:ea typeface="Calibri"/>
                <a:cs typeface="Arial"/>
              </a:rPr>
              <a:t>dispensed</a:t>
            </a:r>
            <a:r>
              <a:rPr lang="en-US" sz="2800" dirty="0" smtClean="0">
                <a:ea typeface="Calibri"/>
                <a:cs typeface="Arial"/>
              </a:rPr>
              <a:t> in an area specifically designed to minimize the potential for mix-ups and for cross-contamination. </a:t>
            </a:r>
          </a:p>
          <a:p>
            <a:pPr marL="342900" marR="0" lvl="0" indent="-342900" algn="just">
              <a:lnSpc>
                <a:spcPct val="115000"/>
              </a:lnSpc>
              <a:spcBef>
                <a:spcPts val="0"/>
              </a:spcBef>
              <a:spcAft>
                <a:spcPts val="1000"/>
              </a:spcAft>
              <a:buSzPts val="1400"/>
              <a:buFont typeface="Times New Roman"/>
              <a:buChar char="-"/>
            </a:pPr>
            <a:r>
              <a:rPr lang="en-US" sz="2800" b="1" u="sng" dirty="0" smtClean="0">
                <a:ea typeface="Calibri"/>
                <a:cs typeface="Arial"/>
              </a:rPr>
              <a:t>Scales</a:t>
            </a:r>
            <a:r>
              <a:rPr lang="en-US" sz="2800" dirty="0" smtClean="0">
                <a:ea typeface="Calibri"/>
                <a:cs typeface="Arial"/>
              </a:rPr>
              <a:t> are separated by partitions and are supplied with dust extraction and sometimes laminar air flow.</a:t>
            </a:r>
          </a:p>
          <a:p>
            <a:pPr marL="342900" marR="0" lvl="0" indent="-342900" algn="just">
              <a:lnSpc>
                <a:spcPct val="115000"/>
              </a:lnSpc>
              <a:spcBef>
                <a:spcPts val="0"/>
              </a:spcBef>
              <a:spcAft>
                <a:spcPts val="1000"/>
              </a:spcAft>
              <a:buSzPts val="1400"/>
              <a:buFont typeface="Times New Roman"/>
              <a:buChar char="-"/>
            </a:pPr>
            <a:r>
              <a:rPr lang="en-US" sz="2800" u="sng" dirty="0" smtClean="0">
                <a:ea typeface="Calibri"/>
                <a:cs typeface="Arial"/>
              </a:rPr>
              <a:t>Analysis of air samples </a:t>
            </a:r>
            <a:r>
              <a:rPr lang="en-US" sz="2800" dirty="0" smtClean="0">
                <a:ea typeface="Calibri"/>
                <a:cs typeface="Arial"/>
              </a:rPr>
              <a:t>confirms that the potential for cross-contamination is negligible. </a:t>
            </a:r>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136911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8"/>
            <a:ext cx="8640960" cy="6120680"/>
          </a:xfrm>
        </p:spPr>
        <p:txBody>
          <a:bodyPr>
            <a:normAutofit lnSpcReduction="10000"/>
          </a:bodyPr>
          <a:lstStyle/>
          <a:p>
            <a:pPr marL="342900" lvl="0" indent="-342900" algn="just">
              <a:lnSpc>
                <a:spcPct val="115000"/>
              </a:lnSpc>
              <a:spcBef>
                <a:spcPts val="0"/>
              </a:spcBef>
              <a:buSzPts val="1400"/>
              <a:buFont typeface="Times New Roman"/>
              <a:buChar char="-"/>
            </a:pPr>
            <a:r>
              <a:rPr lang="en-US" sz="2800" dirty="0" smtClean="0">
                <a:ea typeface="Calibri"/>
                <a:cs typeface="Arial"/>
              </a:rPr>
              <a:t>Where a manufacturing process requires several </a:t>
            </a:r>
            <a:r>
              <a:rPr lang="en-US" sz="2800" u="sng" dirty="0" smtClean="0">
                <a:ea typeface="Calibri"/>
                <a:cs typeface="Arial"/>
              </a:rPr>
              <a:t>different pieces of equipment </a:t>
            </a:r>
            <a:r>
              <a:rPr lang="en-US" sz="2800" dirty="0" smtClean="0">
                <a:ea typeface="Calibri"/>
                <a:cs typeface="Arial"/>
              </a:rPr>
              <a:t>(e.g., blender, granulator, dryer) these may all be contained in </a:t>
            </a:r>
            <a:r>
              <a:rPr lang="en-US" sz="2800" u="sng" dirty="0" smtClean="0">
                <a:ea typeface="Calibri"/>
                <a:cs typeface="Arial"/>
              </a:rPr>
              <a:t>one room or suite of rooms.</a:t>
            </a:r>
            <a:endParaRPr lang="en-US" sz="2000" u="sng" dirty="0" smtClean="0">
              <a:ea typeface="Calibri"/>
              <a:cs typeface="Arial"/>
            </a:endParaRPr>
          </a:p>
          <a:p>
            <a:pPr marL="114300" indent="0">
              <a:lnSpc>
                <a:spcPct val="115000"/>
              </a:lnSpc>
              <a:spcBef>
                <a:spcPts val="0"/>
              </a:spcBef>
              <a:buNone/>
            </a:pPr>
            <a:endParaRPr lang="en-US" sz="2000" dirty="0" smtClean="0">
              <a:ea typeface="Calibri"/>
              <a:cs typeface="Arial"/>
            </a:endParaRPr>
          </a:p>
          <a:p>
            <a:pPr marL="342900" lvl="0" indent="-342900" algn="just">
              <a:lnSpc>
                <a:spcPct val="115000"/>
              </a:lnSpc>
              <a:spcBef>
                <a:spcPts val="0"/>
              </a:spcBef>
              <a:buSzPts val="1400"/>
              <a:buFont typeface="Times New Roman"/>
              <a:buChar char="-"/>
            </a:pPr>
            <a:r>
              <a:rPr lang="en-US" sz="2800" dirty="0" smtClean="0">
                <a:ea typeface="Calibri"/>
                <a:cs typeface="Arial"/>
              </a:rPr>
              <a:t>Processes for </a:t>
            </a:r>
            <a:r>
              <a:rPr lang="en-US" sz="2800" u="sng" dirty="0" smtClean="0">
                <a:ea typeface="Calibri"/>
                <a:cs typeface="Arial"/>
              </a:rPr>
              <a:t>different products</a:t>
            </a:r>
            <a:r>
              <a:rPr lang="en-US" sz="2800" dirty="0" smtClean="0">
                <a:ea typeface="Calibri"/>
                <a:cs typeface="Arial"/>
              </a:rPr>
              <a:t> should use completely </a:t>
            </a:r>
            <a:r>
              <a:rPr lang="en-US" sz="2800" u="sng" dirty="0" smtClean="0">
                <a:ea typeface="Calibri"/>
                <a:cs typeface="Arial"/>
              </a:rPr>
              <a:t>segregated facilities</a:t>
            </a:r>
            <a:r>
              <a:rPr lang="en-US" sz="2800" dirty="0" smtClean="0">
                <a:ea typeface="Calibri"/>
                <a:cs typeface="Arial"/>
              </a:rPr>
              <a:t>.</a:t>
            </a:r>
            <a:endParaRPr lang="en-US" sz="2000" dirty="0" smtClean="0">
              <a:ea typeface="Calibri"/>
              <a:cs typeface="Arial"/>
            </a:endParaRPr>
          </a:p>
          <a:p>
            <a:pPr marL="114300" indent="0" algn="just">
              <a:lnSpc>
                <a:spcPct val="115000"/>
              </a:lnSpc>
              <a:spcBef>
                <a:spcPts val="0"/>
              </a:spcBef>
              <a:buNone/>
            </a:pPr>
            <a:endParaRPr lang="en-US" sz="2000" dirty="0" smtClean="0">
              <a:ea typeface="Calibri"/>
              <a:cs typeface="Arial"/>
            </a:endParaRPr>
          </a:p>
          <a:p>
            <a:pPr marL="342900" marR="0" lvl="0" indent="-342900" algn="just">
              <a:lnSpc>
                <a:spcPct val="115000"/>
              </a:lnSpc>
              <a:spcBef>
                <a:spcPts val="0"/>
              </a:spcBef>
              <a:spcAft>
                <a:spcPts val="1000"/>
              </a:spcAft>
              <a:buSzPts val="1400"/>
              <a:buFont typeface="Times New Roman"/>
              <a:buChar char="-"/>
            </a:pPr>
            <a:r>
              <a:rPr lang="en-US" sz="2800" u="sng" dirty="0" smtClean="0">
                <a:ea typeface="Calibri"/>
                <a:cs typeface="Arial"/>
              </a:rPr>
              <a:t>Packaging and labeling </a:t>
            </a:r>
            <a:r>
              <a:rPr lang="en-US" sz="2800" dirty="0" smtClean="0">
                <a:ea typeface="Calibri"/>
                <a:cs typeface="Arial"/>
              </a:rPr>
              <a:t>operations are usually kept </a:t>
            </a:r>
            <a:r>
              <a:rPr lang="en-US" sz="2800" b="1" dirty="0" smtClean="0">
                <a:solidFill>
                  <a:srgbClr val="7030A0"/>
                </a:solidFill>
                <a:ea typeface="Calibri"/>
                <a:cs typeface="Arial"/>
              </a:rPr>
              <a:t>separate</a:t>
            </a:r>
            <a:r>
              <a:rPr lang="en-US" sz="2800" dirty="0" smtClean="0">
                <a:ea typeface="Calibri"/>
                <a:cs typeface="Arial"/>
              </a:rPr>
              <a:t> from </a:t>
            </a:r>
            <a:r>
              <a:rPr lang="en-US" sz="2800" u="sng" dirty="0" smtClean="0">
                <a:ea typeface="Calibri"/>
                <a:cs typeface="Arial"/>
              </a:rPr>
              <a:t>manufacturing</a:t>
            </a:r>
            <a:r>
              <a:rPr lang="en-US" sz="2800" dirty="0" smtClean="0">
                <a:ea typeface="Calibri"/>
                <a:cs typeface="Arial"/>
              </a:rPr>
              <a:t>. Even when highly automated process is used, and packaging immediately follows manufacturing, the packaging is usually performed in an adjacent area.</a:t>
            </a:r>
            <a:endParaRPr lang="en-US" sz="2000" dirty="0" smtClean="0">
              <a:ea typeface="Calibri"/>
              <a:cs typeface="Arial"/>
            </a:endParaRPr>
          </a:p>
          <a:p>
            <a:endParaRPr lang="en-US"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92561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lvl="0" indent="0" algn="just">
              <a:buNone/>
            </a:pPr>
            <a:r>
              <a:rPr lang="en-US" b="1" dirty="0" smtClean="0">
                <a:solidFill>
                  <a:schemeClr val="tx2">
                    <a:lumMod val="60000"/>
                    <a:lumOff val="40000"/>
                  </a:schemeClr>
                </a:solidFill>
                <a:cs typeface="Times New Roman" pitchFamily="18" charset="0"/>
              </a:rPr>
              <a:t>211.22. Design and construction features</a:t>
            </a:r>
          </a:p>
          <a:p>
            <a:pPr marL="0" lvl="0" indent="0" algn="just">
              <a:buNone/>
            </a:pPr>
            <a:r>
              <a:rPr lang="en-US" b="1" dirty="0" smtClean="0">
                <a:solidFill>
                  <a:schemeClr val="tx2">
                    <a:lumMod val="60000"/>
                    <a:lumOff val="40000"/>
                  </a:schemeClr>
                </a:solidFill>
                <a:cs typeface="Times New Roman" pitchFamily="18" charset="0"/>
              </a:rPr>
              <a:t>211.44. Lighting</a:t>
            </a:r>
          </a:p>
          <a:p>
            <a:pPr marL="0" lvl="0" indent="0" algn="just">
              <a:buNone/>
            </a:pPr>
            <a:r>
              <a:rPr lang="en-US" b="1" dirty="0" smtClean="0">
                <a:solidFill>
                  <a:schemeClr val="tx2">
                    <a:lumMod val="60000"/>
                    <a:lumOff val="40000"/>
                  </a:schemeClr>
                </a:solidFill>
                <a:cs typeface="Times New Roman" pitchFamily="18" charset="0"/>
              </a:rPr>
              <a:t>211.46. Ventilation, Air Filtration, Air Heating And Cooling</a:t>
            </a:r>
          </a:p>
          <a:p>
            <a:pPr marL="0" lvl="0" indent="0" algn="just">
              <a:buNone/>
            </a:pPr>
            <a:r>
              <a:rPr lang="en-US" b="1" dirty="0" smtClean="0">
                <a:solidFill>
                  <a:schemeClr val="tx2">
                    <a:lumMod val="60000"/>
                    <a:lumOff val="40000"/>
                  </a:schemeClr>
                </a:solidFill>
                <a:cs typeface="Times New Roman" pitchFamily="18" charset="0"/>
              </a:rPr>
              <a:t>211.48. Plumbing</a:t>
            </a:r>
          </a:p>
          <a:p>
            <a:pPr marL="0" lvl="0" indent="0" algn="just">
              <a:buNone/>
            </a:pPr>
            <a:r>
              <a:rPr lang="en-US" b="1" dirty="0" smtClean="0">
                <a:solidFill>
                  <a:schemeClr val="tx2">
                    <a:lumMod val="60000"/>
                    <a:lumOff val="40000"/>
                  </a:schemeClr>
                </a:solidFill>
                <a:cs typeface="Times New Roman" pitchFamily="18" charset="0"/>
              </a:rPr>
              <a:t>211.50. Sewage and Refuse</a:t>
            </a:r>
          </a:p>
          <a:p>
            <a:pPr marL="0" lvl="0" indent="0" algn="just">
              <a:buNone/>
            </a:pPr>
            <a:r>
              <a:rPr lang="en-US" b="1" dirty="0" smtClean="0">
                <a:solidFill>
                  <a:schemeClr val="tx2">
                    <a:lumMod val="60000"/>
                    <a:lumOff val="40000"/>
                  </a:schemeClr>
                </a:solidFill>
                <a:cs typeface="Times New Roman" pitchFamily="18" charset="0"/>
              </a:rPr>
              <a:t>211.52. Washing and Toilet Facilities</a:t>
            </a:r>
          </a:p>
          <a:p>
            <a:pPr marL="0" lvl="0" indent="0" algn="just">
              <a:buNone/>
            </a:pPr>
            <a:r>
              <a:rPr lang="en-US" b="1" dirty="0" smtClean="0">
                <a:solidFill>
                  <a:schemeClr val="tx2">
                    <a:lumMod val="60000"/>
                    <a:lumOff val="40000"/>
                  </a:schemeClr>
                </a:solidFill>
                <a:cs typeface="Times New Roman" pitchFamily="18" charset="0"/>
              </a:rPr>
              <a:t>211.56. Sanitation</a:t>
            </a:r>
          </a:p>
          <a:p>
            <a:pPr marL="0" lvl="0" indent="0" algn="just">
              <a:buNone/>
            </a:pPr>
            <a:r>
              <a:rPr lang="en-US" b="1" dirty="0" smtClean="0">
                <a:solidFill>
                  <a:schemeClr val="tx2">
                    <a:lumMod val="60000"/>
                    <a:lumOff val="40000"/>
                  </a:schemeClr>
                </a:solidFill>
                <a:cs typeface="Times New Roman" pitchFamily="18" charset="0"/>
              </a:rPr>
              <a:t>211.58. Maintenance</a:t>
            </a:r>
          </a:p>
          <a:p>
            <a:endParaRPr lang="en-US" dirty="0"/>
          </a:p>
        </p:txBody>
      </p:sp>
      <p:sp>
        <p:nvSpPr>
          <p:cNvPr id="3" name="Title 2"/>
          <p:cNvSpPr>
            <a:spLocks noGrp="1"/>
          </p:cNvSpPr>
          <p:nvPr>
            <p:ph type="title"/>
          </p:nvPr>
        </p:nvSpPr>
        <p:spPr/>
        <p:txBody>
          <a:bodyPr/>
          <a:lstStyle/>
          <a:p>
            <a:pPr lvl="0">
              <a:spcBef>
                <a:spcPct val="20000"/>
              </a:spcBef>
            </a:pPr>
            <a:r>
              <a:rPr lang="en-US" sz="4000" b="1" dirty="0">
                <a:latin typeface="+mn-lt"/>
                <a:ea typeface="+mn-ea"/>
                <a:cs typeface="Times New Roman" pitchFamily="18" charset="0"/>
              </a:rPr>
              <a:t>Subpart C: Building and Facilities</a:t>
            </a: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402592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en-US" sz="3600" b="1" dirty="0" smtClean="0">
                <a:solidFill>
                  <a:schemeClr val="tx2">
                    <a:lumMod val="60000"/>
                    <a:lumOff val="40000"/>
                  </a:schemeClr>
                </a:solidFill>
                <a:cs typeface="Times New Roman" pitchFamily="18" charset="0"/>
              </a:rPr>
              <a:t>a) Any building or buildings used in the manufacturing, processing, packing or holding of drug product shall be of </a:t>
            </a:r>
            <a:r>
              <a:rPr lang="en-US" sz="3600" b="1" u="sng" dirty="0" smtClean="0">
                <a:solidFill>
                  <a:schemeClr val="tx2">
                    <a:lumMod val="60000"/>
                    <a:lumOff val="40000"/>
                  </a:schemeClr>
                </a:solidFill>
                <a:cs typeface="Times New Roman" pitchFamily="18" charset="0"/>
              </a:rPr>
              <a:t>suitable size</a:t>
            </a:r>
            <a:r>
              <a:rPr lang="en-US" sz="3600" b="1" dirty="0" smtClean="0">
                <a:solidFill>
                  <a:schemeClr val="tx2">
                    <a:lumMod val="60000"/>
                    <a:lumOff val="40000"/>
                  </a:schemeClr>
                </a:solidFill>
                <a:cs typeface="Times New Roman" pitchFamily="18" charset="0"/>
              </a:rPr>
              <a:t>, </a:t>
            </a:r>
            <a:r>
              <a:rPr lang="en-US" sz="3600" b="1" u="sng" dirty="0" smtClean="0">
                <a:solidFill>
                  <a:schemeClr val="tx2">
                    <a:lumMod val="60000"/>
                    <a:lumOff val="40000"/>
                  </a:schemeClr>
                </a:solidFill>
                <a:cs typeface="Times New Roman" pitchFamily="18" charset="0"/>
              </a:rPr>
              <a:t>construction</a:t>
            </a:r>
            <a:r>
              <a:rPr lang="en-US" sz="3600" b="1" dirty="0" smtClean="0">
                <a:solidFill>
                  <a:schemeClr val="tx2">
                    <a:lumMod val="60000"/>
                    <a:lumOff val="40000"/>
                  </a:schemeClr>
                </a:solidFill>
                <a:cs typeface="Times New Roman" pitchFamily="18" charset="0"/>
              </a:rPr>
              <a:t> and </a:t>
            </a:r>
            <a:r>
              <a:rPr lang="en-US" sz="3600" b="1" u="sng" dirty="0" smtClean="0">
                <a:solidFill>
                  <a:schemeClr val="tx2">
                    <a:lumMod val="60000"/>
                    <a:lumOff val="40000"/>
                  </a:schemeClr>
                </a:solidFill>
                <a:cs typeface="Times New Roman" pitchFamily="18" charset="0"/>
              </a:rPr>
              <a:t>location</a:t>
            </a:r>
            <a:r>
              <a:rPr lang="en-US" sz="3600" b="1" dirty="0" smtClean="0">
                <a:solidFill>
                  <a:schemeClr val="tx2">
                    <a:lumMod val="60000"/>
                    <a:lumOff val="40000"/>
                  </a:schemeClr>
                </a:solidFill>
                <a:cs typeface="Times New Roman" pitchFamily="18" charset="0"/>
              </a:rPr>
              <a:t> to facilitate cleaning, maintenance and proper operations.</a:t>
            </a:r>
            <a:endParaRPr lang="en-US" sz="3600" dirty="0" smtClean="0">
              <a:solidFill>
                <a:schemeClr val="tx2">
                  <a:lumMod val="60000"/>
                  <a:lumOff val="40000"/>
                </a:schemeClr>
              </a:solidFill>
              <a:cs typeface="Times New Roman" pitchFamily="18" charset="0"/>
            </a:endParaRPr>
          </a:p>
          <a:p>
            <a:endParaRPr lang="en-US" dirty="0">
              <a:solidFill>
                <a:schemeClr val="tx2">
                  <a:lumMod val="60000"/>
                  <a:lumOff val="40000"/>
                </a:schemeClr>
              </a:solidFill>
            </a:endParaRPr>
          </a:p>
        </p:txBody>
      </p:sp>
      <p:sp>
        <p:nvSpPr>
          <p:cNvPr id="3" name="Title 2"/>
          <p:cNvSpPr>
            <a:spLocks noGrp="1"/>
          </p:cNvSpPr>
          <p:nvPr>
            <p:ph type="title"/>
          </p:nvPr>
        </p:nvSpPr>
        <p:spPr>
          <a:xfrm>
            <a:off x="457200" y="274638"/>
            <a:ext cx="8435280" cy="1143000"/>
          </a:xfrm>
        </p:spPr>
        <p:txBody>
          <a:bodyPr>
            <a:normAutofit/>
          </a:bodyPr>
          <a:lstStyle/>
          <a:p>
            <a:pPr marL="0" lvl="0" indent="0" algn="l"/>
            <a:r>
              <a:rPr lang="en-US" sz="3600" b="1" u="sng" dirty="0">
                <a:cs typeface="Times New Roman" pitchFamily="18" charset="0"/>
              </a:rPr>
              <a:t>211.22. Design and construction features</a:t>
            </a: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13718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688632"/>
          </a:xfrm>
        </p:spPr>
        <p:txBody>
          <a:bodyPr>
            <a:normAutofit fontScale="92500" lnSpcReduction="20000"/>
          </a:bodyPr>
          <a:lstStyle/>
          <a:p>
            <a:pPr algn="just"/>
            <a:r>
              <a:rPr lang="en-US" b="1" dirty="0" smtClean="0">
                <a:solidFill>
                  <a:srgbClr val="00B050"/>
                </a:solidFill>
                <a:cs typeface="Times New Roman" pitchFamily="18" charset="0"/>
              </a:rPr>
              <a:t>There are two main areas of concern regarding the buildings and facilities:</a:t>
            </a:r>
          </a:p>
          <a:p>
            <a:pPr lvl="1" algn="just"/>
            <a:r>
              <a:rPr lang="en-US" dirty="0" smtClean="0">
                <a:cs typeface="Times New Roman" pitchFamily="18" charset="0"/>
              </a:rPr>
              <a:t>The external </a:t>
            </a:r>
            <a:r>
              <a:rPr lang="en-US" dirty="0" smtClean="0">
                <a:cs typeface="Times New Roman" pitchFamily="18" charset="0"/>
              </a:rPr>
              <a:t>environment.</a:t>
            </a:r>
            <a:endParaRPr lang="en-US" dirty="0" smtClean="0">
              <a:cs typeface="Times New Roman" pitchFamily="18" charset="0"/>
            </a:endParaRPr>
          </a:p>
          <a:p>
            <a:pPr lvl="1" algn="just"/>
            <a:r>
              <a:rPr lang="en-US" dirty="0" smtClean="0">
                <a:cs typeface="Times New Roman" pitchFamily="18" charset="0"/>
              </a:rPr>
              <a:t>The internal </a:t>
            </a:r>
            <a:r>
              <a:rPr lang="en-US" dirty="0" smtClean="0">
                <a:cs typeface="Times New Roman" pitchFamily="18" charset="0"/>
              </a:rPr>
              <a:t>environment.</a:t>
            </a:r>
            <a:endParaRPr lang="en-US" dirty="0" smtClean="0">
              <a:cs typeface="Times New Roman" pitchFamily="18" charset="0"/>
            </a:endParaRPr>
          </a:p>
          <a:p>
            <a:pPr algn="just"/>
            <a:r>
              <a:rPr lang="en-US" dirty="0" smtClean="0">
                <a:solidFill>
                  <a:srgbClr val="00B050"/>
                </a:solidFill>
                <a:cs typeface="Times New Roman" pitchFamily="18" charset="0"/>
              </a:rPr>
              <a:t>The external environment:</a:t>
            </a:r>
          </a:p>
          <a:p>
            <a:pPr lvl="1" algn="just"/>
            <a:r>
              <a:rPr lang="en-US" dirty="0" smtClean="0">
                <a:cs typeface="Times New Roman" pitchFamily="18" charset="0"/>
              </a:rPr>
              <a:t> amenable to </a:t>
            </a:r>
            <a:r>
              <a:rPr lang="en-US" b="1" u="sng" dirty="0" smtClean="0">
                <a:cs typeface="Times New Roman" pitchFamily="18" charset="0"/>
              </a:rPr>
              <a:t>the location </a:t>
            </a:r>
            <a:r>
              <a:rPr lang="en-US" dirty="0" smtClean="0">
                <a:cs typeface="Times New Roman" pitchFamily="18" charset="0"/>
              </a:rPr>
              <a:t>of well designed and constructed buildings. </a:t>
            </a:r>
            <a:endParaRPr lang="en-US" dirty="0">
              <a:cs typeface="Times New Roman" pitchFamily="18" charset="0"/>
            </a:endParaRPr>
          </a:p>
          <a:p>
            <a:pPr lvl="1" algn="just"/>
            <a:r>
              <a:rPr lang="en-US" dirty="0" smtClean="0">
                <a:cs typeface="Times New Roman" pitchFamily="18" charset="0"/>
              </a:rPr>
              <a:t>It is insufficient that the buildings in which the production operations are to occur are clean, orderly, of suitable size and construction. </a:t>
            </a:r>
          </a:p>
          <a:p>
            <a:pPr lvl="1" algn="just"/>
            <a:r>
              <a:rPr lang="en-US" dirty="0" smtClean="0">
                <a:cs typeface="Times New Roman" pitchFamily="18" charset="0"/>
              </a:rPr>
              <a:t>E.g. If the land, air or water resources that surround the plant offer the potential for water damage, infestation, or contamination of any type, the facilities are considered unsuitable.</a:t>
            </a:r>
          </a:p>
          <a:p>
            <a:pPr algn="just"/>
            <a:endParaRPr lang="en-US" dirty="0">
              <a:cs typeface="Times New Roman" pitchFamily="18" charset="0"/>
            </a:endParaRPr>
          </a:p>
        </p:txBody>
      </p:sp>
      <p:sp>
        <p:nvSpPr>
          <p:cNvPr id="3" name="Title 2"/>
          <p:cNvSpPr>
            <a:spLocks noGrp="1"/>
          </p:cNvSpPr>
          <p:nvPr>
            <p:ph type="title"/>
          </p:nvPr>
        </p:nvSpPr>
        <p:spPr>
          <a:xfrm>
            <a:off x="457200" y="274638"/>
            <a:ext cx="8229600" cy="706090"/>
          </a:xfrm>
        </p:spPr>
        <p:txBody>
          <a:bodyPr>
            <a:normAutofit fontScale="90000"/>
          </a:bodyPr>
          <a:lstStyle/>
          <a:p>
            <a:r>
              <a:rPr lang="en-US" b="1" u="sng" dirty="0" smtClean="0">
                <a:solidFill>
                  <a:srgbClr val="FF0000"/>
                </a:solidFill>
                <a:latin typeface="+mn-lt"/>
                <a:cs typeface="Times New Roman" pitchFamily="18" charset="0"/>
              </a:rPr>
              <a:t>Discussion</a:t>
            </a:r>
            <a:endParaRPr lang="en-US" b="1" dirty="0">
              <a:solidFill>
                <a:srgbClr val="FF0000"/>
              </a:solidFill>
              <a:latin typeface="+mn-lt"/>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2800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925144"/>
          </a:xfrm>
        </p:spPr>
        <p:txBody>
          <a:bodyPr>
            <a:normAutofit fontScale="85000" lnSpcReduction="10000"/>
          </a:bodyPr>
          <a:lstStyle/>
          <a:p>
            <a:pPr marL="514350" lvl="0" indent="-514350" algn="just">
              <a:buFont typeface="+mj-lt"/>
              <a:buAutoNum type="arabicPeriod"/>
            </a:pPr>
            <a:r>
              <a:rPr lang="en-US" dirty="0" smtClean="0">
                <a:cs typeface="Times New Roman" pitchFamily="18" charset="0"/>
              </a:rPr>
              <a:t>Adequate </a:t>
            </a:r>
            <a:r>
              <a:rPr lang="en-US" u="sng" dirty="0" smtClean="0">
                <a:cs typeface="Times New Roman" pitchFamily="18" charset="0"/>
              </a:rPr>
              <a:t>space</a:t>
            </a:r>
            <a:r>
              <a:rPr lang="en-US" dirty="0" smtClean="0">
                <a:cs typeface="Times New Roman" pitchFamily="18" charset="0"/>
              </a:rPr>
              <a:t> for further expansion.</a:t>
            </a:r>
          </a:p>
          <a:p>
            <a:pPr marL="514350" lvl="0" indent="-514350" algn="just">
              <a:buFont typeface="+mj-lt"/>
              <a:buAutoNum type="arabicPeriod"/>
            </a:pPr>
            <a:r>
              <a:rPr lang="en-US" u="sng" dirty="0" smtClean="0">
                <a:cs typeface="Times New Roman" pitchFamily="18" charset="0"/>
              </a:rPr>
              <a:t>Zoning laws </a:t>
            </a:r>
            <a:r>
              <a:rPr lang="en-US" dirty="0" smtClean="0">
                <a:cs typeface="Times New Roman" pitchFamily="18" charset="0"/>
              </a:rPr>
              <a:t>to allow anticipated development while restricting undesirable developments in the vicinity.</a:t>
            </a:r>
          </a:p>
          <a:p>
            <a:pPr marL="514350" lvl="0" indent="-514350" algn="just">
              <a:buFont typeface="+mj-lt"/>
              <a:buAutoNum type="arabicPeriod"/>
            </a:pPr>
            <a:r>
              <a:rPr lang="en-US" dirty="0" smtClean="0">
                <a:cs typeface="Times New Roman" pitchFamily="18" charset="0"/>
              </a:rPr>
              <a:t>Availability of </a:t>
            </a:r>
            <a:r>
              <a:rPr lang="en-US" u="sng" dirty="0" smtClean="0">
                <a:cs typeface="Times New Roman" pitchFamily="18" charset="0"/>
              </a:rPr>
              <a:t>water, power, Fuel, sewage and waste stream removal.</a:t>
            </a:r>
          </a:p>
          <a:p>
            <a:pPr marL="514350" lvl="0" indent="-514350" algn="just">
              <a:buFont typeface="+mj-lt"/>
              <a:buAutoNum type="arabicPeriod"/>
            </a:pPr>
            <a:r>
              <a:rPr lang="en-US" u="sng" dirty="0" smtClean="0">
                <a:cs typeface="Times New Roman" pitchFamily="18" charset="0"/>
              </a:rPr>
              <a:t>Accessibility </a:t>
            </a:r>
            <a:r>
              <a:rPr lang="en-US" dirty="0" smtClean="0">
                <a:cs typeface="Times New Roman" pitchFamily="18" charset="0"/>
              </a:rPr>
              <a:t>for employees (availability of public transportation), materials and visitors (customers, suppliers).</a:t>
            </a:r>
          </a:p>
          <a:p>
            <a:pPr marL="514350" lvl="0" indent="-514350" algn="just">
              <a:buFont typeface="+mj-lt"/>
              <a:buAutoNum type="arabicPeriod"/>
            </a:pPr>
            <a:r>
              <a:rPr lang="en-US" u="sng" dirty="0" smtClean="0">
                <a:cs typeface="Times New Roman" pitchFamily="18" charset="0"/>
              </a:rPr>
              <a:t>Environmental issues </a:t>
            </a:r>
            <a:r>
              <a:rPr lang="en-US" dirty="0" smtClean="0">
                <a:cs typeface="Times New Roman" pitchFamily="18" charset="0"/>
              </a:rPr>
              <a:t>such as site history; soil; water and air quality and geological and topological issues (potential for flooding, earth-quakes, foundation instability).</a:t>
            </a:r>
          </a:p>
          <a:p>
            <a:endParaRPr lang="en-US" dirty="0"/>
          </a:p>
        </p:txBody>
      </p:sp>
      <p:sp>
        <p:nvSpPr>
          <p:cNvPr id="3" name="Title 2"/>
          <p:cNvSpPr>
            <a:spLocks noGrp="1"/>
          </p:cNvSpPr>
          <p:nvPr>
            <p:ph type="title"/>
          </p:nvPr>
        </p:nvSpPr>
        <p:spPr/>
        <p:txBody>
          <a:bodyPr>
            <a:normAutofit fontScale="90000"/>
          </a:bodyPr>
          <a:lstStyle/>
          <a:p>
            <a:pPr algn="l"/>
            <a:r>
              <a:rPr lang="en-US" sz="3100" b="1" dirty="0" smtClean="0">
                <a:solidFill>
                  <a:srgbClr val="FF0000"/>
                </a:solidFill>
                <a:latin typeface="Times New Roman" pitchFamily="18" charset="0"/>
                <a:cs typeface="Times New Roman" pitchFamily="18" charset="0"/>
              </a:rPr>
              <a:t/>
            </a:r>
            <a:br>
              <a:rPr lang="en-US" sz="3100" b="1" dirty="0" smtClean="0">
                <a:solidFill>
                  <a:srgbClr val="FF0000"/>
                </a:solidFill>
                <a:latin typeface="Times New Roman" pitchFamily="18" charset="0"/>
                <a:cs typeface="Times New Roman" pitchFamily="18" charset="0"/>
              </a:rPr>
            </a:br>
            <a:r>
              <a:rPr lang="en-US" sz="3100" b="1" dirty="0" smtClean="0">
                <a:solidFill>
                  <a:srgbClr val="FF0000"/>
                </a:solidFill>
                <a:latin typeface="+mn-lt"/>
                <a:cs typeface="Times New Roman" pitchFamily="18" charset="0"/>
              </a:rPr>
              <a:t>Consideration regarding location prior to purchase, </a:t>
            </a:r>
            <a:r>
              <a:rPr lang="en-US" sz="3100" b="1" dirty="0" smtClean="0">
                <a:solidFill>
                  <a:srgbClr val="FF0000"/>
                </a:solidFill>
                <a:latin typeface="+mn-lt"/>
                <a:cs typeface="Times New Roman" pitchFamily="18" charset="0"/>
              </a:rPr>
              <a:t>construct, </a:t>
            </a:r>
            <a:r>
              <a:rPr lang="en-US" sz="3100" b="1" dirty="0" smtClean="0">
                <a:solidFill>
                  <a:srgbClr val="FF0000"/>
                </a:solidFill>
                <a:latin typeface="+mn-lt"/>
                <a:cs typeface="Times New Roman" pitchFamily="18" charset="0"/>
              </a:rPr>
              <a:t>or </a:t>
            </a:r>
            <a:r>
              <a:rPr lang="en-US" sz="3100" b="1" dirty="0" smtClean="0">
                <a:solidFill>
                  <a:srgbClr val="FF0000"/>
                </a:solidFill>
                <a:latin typeface="+mn-lt"/>
                <a:cs typeface="Times New Roman" pitchFamily="18" charset="0"/>
              </a:rPr>
              <a:t>alter an existing </a:t>
            </a:r>
            <a:r>
              <a:rPr lang="en-US" sz="3100" b="1" dirty="0" smtClean="0">
                <a:solidFill>
                  <a:srgbClr val="FF0000"/>
                </a:solidFill>
                <a:latin typeface="+mn-lt"/>
                <a:cs typeface="Times New Roman" pitchFamily="18" charset="0"/>
              </a:rPr>
              <a:t>facilities includes the following:</a:t>
            </a:r>
            <a:br>
              <a:rPr lang="en-US" sz="3100" b="1" dirty="0" smtClean="0">
                <a:solidFill>
                  <a:srgbClr val="FF0000"/>
                </a:solidFill>
                <a:latin typeface="+mn-lt"/>
                <a:cs typeface="Times New Roman" pitchFamily="18" charset="0"/>
              </a:rPr>
            </a:br>
            <a:endParaRPr lang="en-US" sz="31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55208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336704"/>
          </a:xfrm>
        </p:spPr>
        <p:txBody>
          <a:bodyPr>
            <a:normAutofit lnSpcReduction="10000"/>
          </a:bodyPr>
          <a:lstStyle/>
          <a:p>
            <a:pPr marL="514350" lvl="0" indent="-514350" algn="just">
              <a:buFont typeface="+mj-lt"/>
              <a:buAutoNum type="arabicPeriod" startAt="6"/>
            </a:pPr>
            <a:r>
              <a:rPr lang="en-US" u="sng" dirty="0" smtClean="0">
                <a:cs typeface="Times New Roman" pitchFamily="18" charset="0"/>
              </a:rPr>
              <a:t>Proximity of undesirable activities </a:t>
            </a:r>
            <a:r>
              <a:rPr lang="en-US" dirty="0" smtClean="0">
                <a:cs typeface="Times New Roman" pitchFamily="18" charset="0"/>
              </a:rPr>
              <a:t>likely to pollute or act as a source of vermin, insects, odor, or microorganism- such as other industries, disposal sites, or open mining.</a:t>
            </a:r>
          </a:p>
          <a:p>
            <a:pPr marL="514350" lvl="0" indent="-514350" algn="just">
              <a:buFont typeface="+mj-lt"/>
              <a:buAutoNum type="arabicPeriod" startAt="6"/>
            </a:pPr>
            <a:r>
              <a:rPr lang="en-US" dirty="0" smtClean="0">
                <a:cs typeface="Times New Roman" pitchFamily="18" charset="0"/>
              </a:rPr>
              <a:t>Availability of a suitable </a:t>
            </a:r>
            <a:r>
              <a:rPr lang="en-US" u="sng" dirty="0" smtClean="0">
                <a:cs typeface="Times New Roman" pitchFamily="18" charset="0"/>
              </a:rPr>
              <a:t>labor force</a:t>
            </a:r>
            <a:r>
              <a:rPr lang="en-US" dirty="0" smtClean="0">
                <a:cs typeface="Times New Roman" pitchFamily="18" charset="0"/>
              </a:rPr>
              <a:t>.</a:t>
            </a:r>
          </a:p>
          <a:p>
            <a:pPr marL="514350" lvl="0" indent="-514350" algn="just">
              <a:buFont typeface="+mj-lt"/>
              <a:buAutoNum type="arabicPeriod" startAt="6"/>
            </a:pPr>
            <a:r>
              <a:rPr lang="en-US" dirty="0" smtClean="0">
                <a:cs typeface="Times New Roman" pitchFamily="18" charset="0"/>
              </a:rPr>
              <a:t>Ability to provide adequate </a:t>
            </a:r>
            <a:r>
              <a:rPr lang="en-US" u="sng" dirty="0" smtClean="0">
                <a:cs typeface="Times New Roman" pitchFamily="18" charset="0"/>
              </a:rPr>
              <a:t>security arrangements.</a:t>
            </a:r>
          </a:p>
          <a:p>
            <a:pPr marL="514350" lvl="0" indent="-514350" algn="just">
              <a:buFont typeface="+mj-lt"/>
              <a:buAutoNum type="arabicPeriod" startAt="6"/>
            </a:pPr>
            <a:r>
              <a:rPr lang="en-US" dirty="0" smtClean="0">
                <a:cs typeface="Times New Roman" pitchFamily="18" charset="0"/>
              </a:rPr>
              <a:t>Accessibility to interrelated operations of the company-Research &amp; Development, marketing, internally produced intermediates or components.</a:t>
            </a:r>
          </a:p>
          <a:p>
            <a:pPr marL="514350" lvl="0" indent="-514350" algn="just">
              <a:buFont typeface="+mj-lt"/>
              <a:buAutoNum type="arabicPeriod" startAt="6"/>
            </a:pPr>
            <a:r>
              <a:rPr lang="en-US" u="sng" dirty="0" smtClean="0">
                <a:cs typeface="Times New Roman" pitchFamily="18" charset="0"/>
              </a:rPr>
              <a:t>Political situation</a:t>
            </a:r>
            <a:r>
              <a:rPr lang="en-US" dirty="0" smtClean="0">
                <a:cs typeface="Times New Roman" pitchFamily="18" charset="0"/>
              </a:rPr>
              <a:t>, government stability, trade policies and taxation, financial incentives.</a:t>
            </a:r>
          </a:p>
          <a:p>
            <a:endParaRPr lang="en-US" dirty="0"/>
          </a:p>
        </p:txBody>
      </p:sp>
      <p:sp>
        <p:nvSpPr>
          <p:cNvPr id="3" name="Slide Number Placeholder 2"/>
          <p:cNvSpPr>
            <a:spLocks noGrp="1"/>
          </p:cNvSpPr>
          <p:nvPr>
            <p:ph type="sldNum" sz="quarter" idx="12"/>
          </p:nvPr>
        </p:nvSpPr>
        <p:spPr/>
        <p:txBody>
          <a:bodyPr/>
          <a:lstStyle/>
          <a:p>
            <a:fld id="{F3AB2667-EFC0-4FCF-8A0A-8405D69E09A2}"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71499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5328592"/>
          </a:xfrm>
        </p:spPr>
        <p:txBody>
          <a:bodyPr>
            <a:normAutofit lnSpcReduction="10000"/>
          </a:bodyPr>
          <a:lstStyle/>
          <a:p>
            <a:pPr marL="514350" lvl="0" indent="-514350" algn="just">
              <a:buFont typeface="+mj-lt"/>
              <a:buAutoNum type="arabicPeriod"/>
            </a:pPr>
            <a:r>
              <a:rPr lang="en-US" u="sng" dirty="0" smtClean="0">
                <a:cs typeface="Times New Roman" pitchFamily="18" charset="0"/>
              </a:rPr>
              <a:t>Compliance</a:t>
            </a:r>
            <a:r>
              <a:rPr lang="en-US" dirty="0" smtClean="0">
                <a:cs typeface="Times New Roman" pitchFamily="18" charset="0"/>
              </a:rPr>
              <a:t> with appropriate laws and regulations and any additional company standards.</a:t>
            </a:r>
          </a:p>
          <a:p>
            <a:pPr marL="514350" lvl="0" indent="-514350" algn="just">
              <a:buFont typeface="+mj-lt"/>
              <a:buAutoNum type="arabicPeriod"/>
            </a:pPr>
            <a:r>
              <a:rPr lang="en-US" u="sng" dirty="0" smtClean="0">
                <a:cs typeface="Times New Roman" pitchFamily="18" charset="0"/>
              </a:rPr>
              <a:t>Site resources</a:t>
            </a:r>
            <a:r>
              <a:rPr lang="en-US" dirty="0" smtClean="0">
                <a:cs typeface="Times New Roman" pitchFamily="18" charset="0"/>
              </a:rPr>
              <a:t> and infrastructure such as green spaces, parking, road and rail access, recreation areas, site utilities, tank farms and other external storage, and protection of wetlands and other restricted environments.</a:t>
            </a:r>
          </a:p>
          <a:p>
            <a:pPr marL="514350" lvl="0" indent="-514350" algn="just">
              <a:buFont typeface="+mj-lt"/>
              <a:buAutoNum type="arabicPeriod"/>
            </a:pPr>
            <a:r>
              <a:rPr lang="en-US" u="sng" dirty="0" smtClean="0">
                <a:cs typeface="Times New Roman" pitchFamily="18" charset="0"/>
              </a:rPr>
              <a:t>Storm water and waste management</a:t>
            </a:r>
            <a:r>
              <a:rPr lang="en-US" dirty="0" smtClean="0">
                <a:cs typeface="Times New Roman" pitchFamily="18" charset="0"/>
              </a:rPr>
              <a:t>.</a:t>
            </a:r>
          </a:p>
          <a:p>
            <a:pPr marL="514350" lvl="0" indent="-514350" algn="just">
              <a:buFont typeface="+mj-lt"/>
              <a:buAutoNum type="arabicPeriod"/>
            </a:pPr>
            <a:r>
              <a:rPr lang="en-US" u="sng" dirty="0" smtClean="0">
                <a:cs typeface="Times New Roman" pitchFamily="18" charset="0"/>
              </a:rPr>
              <a:t>Site security</a:t>
            </a:r>
            <a:r>
              <a:rPr lang="en-US" dirty="0" smtClean="0">
                <a:cs typeface="Times New Roman" pitchFamily="18" charset="0"/>
              </a:rPr>
              <a:t> and access- guard posts, cameras.</a:t>
            </a:r>
          </a:p>
          <a:p>
            <a:endParaRPr lang="en-US" dirty="0"/>
          </a:p>
        </p:txBody>
      </p:sp>
      <p:sp>
        <p:nvSpPr>
          <p:cNvPr id="3" name="Title 2"/>
          <p:cNvSpPr>
            <a:spLocks noGrp="1"/>
          </p:cNvSpPr>
          <p:nvPr>
            <p:ph type="title"/>
          </p:nvPr>
        </p:nvSpPr>
        <p:spPr>
          <a:xfrm>
            <a:off x="467544" y="0"/>
            <a:ext cx="8568952" cy="1143000"/>
          </a:xfrm>
        </p:spPr>
        <p:txBody>
          <a:bodyPr>
            <a:noAutofit/>
          </a:bodyPr>
          <a:lstStyle/>
          <a:p>
            <a:pPr algn="l"/>
            <a:r>
              <a:rPr lang="en-US" sz="2800" b="1" dirty="0" smtClean="0">
                <a:latin typeface="+mn-lt"/>
              </a:rPr>
              <a:t/>
            </a:r>
            <a:br>
              <a:rPr lang="en-US" sz="2800" b="1" dirty="0" smtClean="0">
                <a:latin typeface="+mn-lt"/>
              </a:rPr>
            </a:br>
            <a:r>
              <a:rPr lang="en-US" sz="2800" b="1" dirty="0" smtClean="0">
                <a:latin typeface="+mn-lt"/>
              </a:rPr>
              <a:t/>
            </a:r>
            <a:br>
              <a:rPr lang="en-US" sz="2800" b="1" dirty="0" smtClean="0">
                <a:latin typeface="+mn-lt"/>
              </a:rPr>
            </a:br>
            <a:r>
              <a:rPr lang="en-US" sz="2800" b="1" dirty="0" smtClean="0">
                <a:latin typeface="+mn-lt"/>
                <a:cs typeface="Times New Roman" pitchFamily="18" charset="0"/>
              </a:rPr>
              <a:t>Having identified a suitable location for the facility, </a:t>
            </a:r>
            <a:r>
              <a:rPr lang="en-US" sz="2800" b="1" dirty="0" smtClean="0">
                <a:solidFill>
                  <a:srgbClr val="FF0000"/>
                </a:solidFill>
                <a:latin typeface="+mn-lt"/>
                <a:cs typeface="Times New Roman" pitchFamily="18" charset="0"/>
              </a:rPr>
              <a:t>the site development plan </a:t>
            </a:r>
            <a:r>
              <a:rPr lang="en-US" sz="2800" b="1" dirty="0" smtClean="0">
                <a:latin typeface="+mn-lt"/>
                <a:cs typeface="Times New Roman" pitchFamily="18" charset="0"/>
              </a:rPr>
              <a:t>is prepared and will include:</a:t>
            </a:r>
            <a:r>
              <a:rPr lang="en-US" sz="2800" b="1" dirty="0" smtClean="0">
                <a:latin typeface="+mn-lt"/>
              </a:rPr>
              <a:t/>
            </a:r>
            <a:br>
              <a:rPr lang="en-US" sz="2800" b="1" dirty="0" smtClean="0">
                <a:latin typeface="+mn-lt"/>
              </a:rPr>
            </a:br>
            <a:endParaRPr lang="en-US" sz="2800" b="1" dirty="0">
              <a:latin typeface="+mn-lt"/>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0441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6552728"/>
          </a:xfrm>
        </p:spPr>
        <p:txBody>
          <a:bodyPr>
            <a:normAutofit fontScale="92500" lnSpcReduction="10000"/>
          </a:bodyPr>
          <a:lstStyle/>
          <a:p>
            <a:pPr marL="0" lvl="0" indent="0" algn="just">
              <a:buNone/>
            </a:pPr>
            <a:r>
              <a:rPr lang="en-US" b="1" dirty="0">
                <a:solidFill>
                  <a:srgbClr val="FF0000"/>
                </a:solidFill>
                <a:cs typeface="Times New Roman" pitchFamily="18" charset="0"/>
              </a:rPr>
              <a:t>the site development </a:t>
            </a:r>
            <a:r>
              <a:rPr lang="en-US" b="1" dirty="0" smtClean="0">
                <a:solidFill>
                  <a:srgbClr val="FF0000"/>
                </a:solidFill>
                <a:cs typeface="Times New Roman" pitchFamily="18" charset="0"/>
              </a:rPr>
              <a:t>plan (cont.):</a:t>
            </a:r>
            <a:endParaRPr lang="en-US" dirty="0" smtClean="0">
              <a:cs typeface="Times New Roman" pitchFamily="18" charset="0"/>
            </a:endParaRPr>
          </a:p>
          <a:p>
            <a:pPr marL="514350" lvl="0" indent="-514350" algn="just">
              <a:buFont typeface="+mj-lt"/>
              <a:buAutoNum type="arabicPeriod" startAt="5"/>
            </a:pPr>
            <a:r>
              <a:rPr lang="en-US" dirty="0" smtClean="0">
                <a:cs typeface="Times New Roman" pitchFamily="18" charset="0"/>
              </a:rPr>
              <a:t>Buildings—sitting </a:t>
            </a:r>
            <a:r>
              <a:rPr lang="en-US" u="sng" dirty="0" smtClean="0">
                <a:cs typeface="Times New Roman" pitchFamily="18" charset="0"/>
              </a:rPr>
              <a:t>layout</a:t>
            </a:r>
            <a:r>
              <a:rPr lang="en-US" dirty="0" smtClean="0">
                <a:cs typeface="Times New Roman" pitchFamily="18" charset="0"/>
              </a:rPr>
              <a:t>, usage, function interrelationships for efficiency, possible expansion, surface finishes.</a:t>
            </a:r>
          </a:p>
          <a:p>
            <a:pPr marL="514350" lvl="0" indent="-514350" algn="just">
              <a:buFont typeface="+mj-lt"/>
              <a:buAutoNum type="arabicPeriod" startAt="5"/>
            </a:pPr>
            <a:r>
              <a:rPr lang="en-US" u="sng" dirty="0" smtClean="0">
                <a:cs typeface="Times New Roman" pitchFamily="18" charset="0"/>
              </a:rPr>
              <a:t>Utilities</a:t>
            </a:r>
            <a:r>
              <a:rPr lang="en-US" dirty="0" smtClean="0">
                <a:cs typeface="Times New Roman" pitchFamily="18" charset="0"/>
              </a:rPr>
              <a:t>- design, layout, backup (electricity, nitrogen, chemical operation).</a:t>
            </a:r>
          </a:p>
          <a:p>
            <a:pPr marL="514350" lvl="0" indent="-514350" algn="just">
              <a:buFont typeface="+mj-lt"/>
              <a:buAutoNum type="arabicPeriod" startAt="5"/>
            </a:pPr>
            <a:r>
              <a:rPr lang="en-US" u="sng" dirty="0" smtClean="0">
                <a:cs typeface="Times New Roman" pitchFamily="18" charset="0"/>
              </a:rPr>
              <a:t>Equipment</a:t>
            </a:r>
            <a:r>
              <a:rPr lang="en-US" dirty="0" smtClean="0">
                <a:cs typeface="Times New Roman" pitchFamily="18" charset="0"/>
              </a:rPr>
              <a:t>-</a:t>
            </a:r>
            <a:r>
              <a:rPr lang="en-US" dirty="0">
                <a:cs typeface="Times New Roman" pitchFamily="18" charset="0"/>
              </a:rPr>
              <a:t> </a:t>
            </a:r>
            <a:r>
              <a:rPr lang="en-US" dirty="0" smtClean="0">
                <a:cs typeface="Times New Roman" pitchFamily="18" charset="0"/>
              </a:rPr>
              <a:t>design, layout, spares, capacity.</a:t>
            </a:r>
          </a:p>
          <a:p>
            <a:pPr marL="514350" lvl="0" indent="-514350" algn="just">
              <a:buFont typeface="+mj-lt"/>
              <a:buAutoNum type="arabicPeriod" startAt="5"/>
            </a:pPr>
            <a:r>
              <a:rPr lang="en-US" u="sng" dirty="0" smtClean="0">
                <a:cs typeface="Times New Roman" pitchFamily="18" charset="0"/>
              </a:rPr>
              <a:t>Traffic flow </a:t>
            </a:r>
            <a:r>
              <a:rPr lang="en-US" dirty="0" smtClean="0">
                <a:cs typeface="Times New Roman" pitchFamily="18" charset="0"/>
              </a:rPr>
              <a:t>(external and internal).</a:t>
            </a:r>
          </a:p>
          <a:p>
            <a:pPr marL="514350" lvl="0" indent="-514350" algn="just">
              <a:buFont typeface="+mj-lt"/>
              <a:buAutoNum type="arabicPeriod" startAt="5"/>
            </a:pPr>
            <a:r>
              <a:rPr lang="en-US" dirty="0" smtClean="0">
                <a:cs typeface="Times New Roman" pitchFamily="18" charset="0"/>
              </a:rPr>
              <a:t>Safety.</a:t>
            </a:r>
          </a:p>
          <a:p>
            <a:pPr marL="514350" lvl="0" indent="-514350" algn="just">
              <a:buFont typeface="+mj-lt"/>
              <a:buAutoNum type="arabicPeriod" startAt="5"/>
            </a:pPr>
            <a:r>
              <a:rPr lang="en-US" u="sng" dirty="0" smtClean="0">
                <a:cs typeface="Times New Roman" pitchFamily="18" charset="0"/>
              </a:rPr>
              <a:t>External architecture </a:t>
            </a:r>
            <a:r>
              <a:rPr lang="en-US" dirty="0" smtClean="0">
                <a:cs typeface="Times New Roman" pitchFamily="18" charset="0"/>
              </a:rPr>
              <a:t>to take into account local environmental conditions (wind, snow, humidity) and aesthetic appearance blending local atmosphere, comparative image and functionality.</a:t>
            </a:r>
          </a:p>
          <a:p>
            <a:endParaRPr lang="en-US" dirty="0"/>
          </a:p>
        </p:txBody>
      </p:sp>
      <p:sp>
        <p:nvSpPr>
          <p:cNvPr id="3" name="Slide Number Placeholder 2"/>
          <p:cNvSpPr>
            <a:spLocks noGrp="1"/>
          </p:cNvSpPr>
          <p:nvPr>
            <p:ph type="sldNum" sz="quarter" idx="12"/>
          </p:nvPr>
        </p:nvSpPr>
        <p:spPr/>
        <p:txBody>
          <a:bodyPr/>
          <a:lstStyle/>
          <a:p>
            <a:fld id="{F3AB2667-EFC0-4FCF-8A0A-8405D69E09A2}"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898469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1832</Words>
  <Application>Microsoft Office PowerPoint</Application>
  <PresentationFormat>On-screen Show (4:3)</PresentationFormat>
  <Paragraphs>182</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Waveform</vt:lpstr>
      <vt:lpstr>1_Office Theme</vt:lpstr>
      <vt:lpstr>2_Office Theme</vt:lpstr>
      <vt:lpstr>Pharmaceutical Quality Control &amp; current Good Manufacturing Practice</vt:lpstr>
      <vt:lpstr>Good Manufacturing Practices Regulations</vt:lpstr>
      <vt:lpstr>Subpart C: Building and Facilities</vt:lpstr>
      <vt:lpstr>211.22. Design and construction features</vt:lpstr>
      <vt:lpstr>Discussion</vt:lpstr>
      <vt:lpstr> Consideration regarding location prior to purchase, construct, or alter an existing facilities includes the following: </vt:lpstr>
      <vt:lpstr>PowerPoint Presentation</vt:lpstr>
      <vt:lpstr>  Having identified a suitable location for the facility, the site development plan is prepared and will include: </vt:lpstr>
      <vt:lpstr>PowerPoint Presentation</vt:lpstr>
      <vt:lpstr>PowerPoint Presentation</vt:lpstr>
      <vt:lpstr>PowerPoint Presentation</vt:lpstr>
      <vt:lpstr>PowerPoint Presentation</vt:lpstr>
      <vt:lpstr>the site development plan (cont.): b) Floors</vt:lpstr>
      <vt:lpstr>PowerPoint Presentation</vt:lpstr>
      <vt:lpstr>the site development plan (cont.): c) Ceilings</vt:lpstr>
      <vt:lpstr>the site development plan (cont.): d) Services</vt:lpstr>
      <vt:lpstr>211.22. Design and construction features</vt:lpstr>
      <vt:lpstr>Discussion</vt:lpstr>
      <vt:lpstr>PowerPoint Presentation</vt:lpstr>
      <vt:lpstr>Visitors and design of the facilities </vt:lpstr>
      <vt:lpstr>211.22. Design and construction features</vt:lpstr>
      <vt:lpstr>Cont.</vt:lpstr>
      <vt:lpstr>Discussion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Iman</dc:creator>
  <cp:lastModifiedBy>Iman M. Alfagih</cp:lastModifiedBy>
  <cp:revision>50</cp:revision>
  <dcterms:created xsi:type="dcterms:W3CDTF">2015-08-12T17:46:33Z</dcterms:created>
  <dcterms:modified xsi:type="dcterms:W3CDTF">2016-01-25T08:49:40Z</dcterms:modified>
</cp:coreProperties>
</file>