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2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2E692-EB30-49B2-BA4C-F27F90007B33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5E6D2-5FBA-42A1-B435-F10F28DBC3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5E6D2-5FBA-42A1-B435-F10F28DBC3D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7DA7-6493-4527-8112-A3ED5FD25856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F5DD-9012-47EC-92A8-97C213AA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7DA7-6493-4527-8112-A3ED5FD25856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F5DD-9012-47EC-92A8-97C213AA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7DA7-6493-4527-8112-A3ED5FD25856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F5DD-9012-47EC-92A8-97C213AA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7DA7-6493-4527-8112-A3ED5FD25856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F5DD-9012-47EC-92A8-97C213AA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7DA7-6493-4527-8112-A3ED5FD25856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F5DD-9012-47EC-92A8-97C213AA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7DA7-6493-4527-8112-A3ED5FD25856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F5DD-9012-47EC-92A8-97C213AA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7DA7-6493-4527-8112-A3ED5FD25856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F5DD-9012-47EC-92A8-97C213AA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7DA7-6493-4527-8112-A3ED5FD25856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F5DD-9012-47EC-92A8-97C213AA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7DA7-6493-4527-8112-A3ED5FD25856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F5DD-9012-47EC-92A8-97C213AA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7DA7-6493-4527-8112-A3ED5FD25856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F5DD-9012-47EC-92A8-97C213AA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37DA7-6493-4527-8112-A3ED5FD25856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3AF5DD-9012-47EC-92A8-97C213AA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37DA7-6493-4527-8112-A3ED5FD25856}" type="datetimeFigureOut">
              <a:rPr lang="en-US" smtClean="0"/>
              <a:pPr/>
              <a:t>2/22/2014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AF5DD-9012-47EC-92A8-97C213AA08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683568" y="980728"/>
            <a:ext cx="7772400" cy="1470025"/>
          </a:xfrm>
          <a:prstGeom prst="rect">
            <a:avLst/>
          </a:prstGeom>
          <a:solidFill>
            <a:srgbClr val="CCFF99"/>
          </a:solidFill>
          <a:ln w="76200" cmpd="tri">
            <a:solidFill>
              <a:srgbClr val="996600"/>
            </a:solidFill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algn="ctr" rtl="0" eaLnBrk="0" hangingPunct="0">
              <a:lnSpc>
                <a:spcPct val="120000"/>
              </a:lnSpc>
            </a:pPr>
            <a:r>
              <a:rPr lang="ar-SA" sz="4000" b="1" dirty="0">
                <a:latin typeface="Simplified Arabic" pitchFamily="2" charset="-78"/>
                <a:cs typeface="Simplified Arabic" pitchFamily="2" charset="-78"/>
              </a:rPr>
              <a:t> </a:t>
            </a:r>
            <a:r>
              <a:rPr lang="en-US" sz="4000" b="1" dirty="0">
                <a:latin typeface="Simplified Arabic" pitchFamily="2" charset="-78"/>
                <a:cs typeface="Simplified Arabic" pitchFamily="2" charset="-78"/>
              </a:rPr>
              <a:t>IE 469 Manufacturing Systems</a:t>
            </a:r>
            <a:endParaRPr lang="ar-SA" sz="4000" b="1" dirty="0">
              <a:latin typeface="Simplified Arabic" pitchFamily="2" charset="-78"/>
              <a:cs typeface="Simplified Arabic" pitchFamily="2" charset="-78"/>
            </a:endParaRPr>
          </a:p>
          <a:p>
            <a:pPr algn="ctr" rtl="0" eaLnBrk="0" hangingPunct="0">
              <a:lnSpc>
                <a:spcPct val="120000"/>
              </a:lnSpc>
            </a:pPr>
            <a:r>
              <a:rPr lang="ar-SA" sz="4000" b="1" dirty="0">
                <a:latin typeface="Simplified Arabic" pitchFamily="2" charset="-78"/>
                <a:cs typeface="Simplified Arabic" pitchFamily="2" charset="-78"/>
              </a:rPr>
              <a:t>4</a:t>
            </a:r>
            <a:r>
              <a:rPr lang="ar-EG" sz="4000" b="1" dirty="0">
                <a:latin typeface="Simplified Arabic" pitchFamily="2" charset="-78"/>
                <a:cs typeface="Simplified Arabic" pitchFamily="2" charset="-78"/>
              </a:rPr>
              <a:t>69</a:t>
            </a:r>
            <a:r>
              <a:rPr lang="ar-SA" sz="4000" b="1" dirty="0">
                <a:latin typeface="Simplified Arabic" pitchFamily="2" charset="-78"/>
                <a:cs typeface="Simplified Arabic" pitchFamily="2" charset="-78"/>
              </a:rPr>
              <a:t> صنع نظم التصنيع</a:t>
            </a:r>
            <a:endParaRPr lang="en-US" sz="4000" b="1" dirty="0">
              <a:latin typeface="Simplified Arabic" pitchFamily="2" charset="-78"/>
              <a:cs typeface="Simplified Arabic" pitchFamily="2" charset="-78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140968"/>
            <a:ext cx="6400800" cy="2232248"/>
          </a:xfrm>
          <a:solidFill>
            <a:srgbClr val="FFFFCC"/>
          </a:solidFill>
          <a:ln w="57150" cmpd="thinThick">
            <a:solidFill>
              <a:srgbClr val="993300"/>
            </a:solidFill>
          </a:ln>
        </p:spPr>
        <p:txBody>
          <a:bodyPr/>
          <a:lstStyle/>
          <a:p>
            <a:pPr eaLnBrk="1" hangingPunct="1"/>
            <a:endParaRPr lang="en-GB" sz="3200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GB" sz="3200" b="1" dirty="0" smtClean="0">
                <a:solidFill>
                  <a:schemeClr val="tx1"/>
                </a:solidFill>
              </a:rPr>
              <a:t>I- </a:t>
            </a:r>
            <a:r>
              <a:rPr lang="en-US" sz="3200" b="1" dirty="0" smtClean="0">
                <a:solidFill>
                  <a:schemeClr val="tx1"/>
                </a:solidFill>
              </a:rPr>
              <a:t>Performance Measure</a:t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Tutorial</a:t>
            </a:r>
            <a:endParaRPr lang="en-US" sz="32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5517232"/>
          <a:ext cx="8568951" cy="948520"/>
        </p:xfrm>
        <a:graphic>
          <a:graphicData uri="http://schemas.openxmlformats.org/drawingml/2006/table">
            <a:tbl>
              <a:tblPr/>
              <a:tblGrid>
                <a:gridCol w="6480720"/>
                <a:gridCol w="2088231"/>
              </a:tblGrid>
              <a:tr h="267854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h</a:t>
                      </a:r>
                      <a:r>
                        <a:rPr lang="en-US" sz="1600" b="1" i="0" u="sng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 Average Holding cost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066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Hc </a:t>
                      </a:r>
                      <a:r>
                        <a:rPr lang="pt-BR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= [Cm + (no*(Co x To +Cno))/2] x ((H/100)/12) x </a:t>
                      </a:r>
                      <a:r>
                        <a:rPr lang="pt-BR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MLT/AT </a:t>
                      </a:r>
                      <a:r>
                        <a:rPr lang="pt-BR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pt-BR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SR/month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482.656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1143000"/>
          </a:xfrm>
          <a:solidFill>
            <a:srgbClr val="FFFFCC"/>
          </a:solidFill>
          <a:ln w="38100" cmpd="dbl">
            <a:solidFill>
              <a:srgbClr val="993300"/>
            </a:solidFill>
          </a:ln>
        </p:spPr>
        <p:txBody>
          <a:bodyPr/>
          <a:lstStyle/>
          <a:p>
            <a:pPr rtl="0" eaLnBrk="1" hangingPunct="1"/>
            <a:r>
              <a:rPr lang="en-US" sz="2800" b="1" dirty="0" smtClean="0"/>
              <a:t>Problem #2 Solution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23528" y="1628800"/>
          <a:ext cx="8568951" cy="1456194"/>
        </p:xfrm>
        <a:graphic>
          <a:graphicData uri="http://schemas.openxmlformats.org/drawingml/2006/table">
            <a:tbl>
              <a:tblPr/>
              <a:tblGrid>
                <a:gridCol w="2572599"/>
                <a:gridCol w="908537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803339"/>
              </a:tblGrid>
              <a:tr h="45377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e</a:t>
                      </a:r>
                      <a:r>
                        <a:rPr lang="en-US" sz="1600" b="1" i="0" u="sng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 Work in Process for each product: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78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WIP</a:t>
                      </a:r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1430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1754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1540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1392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3777">
                <a:tc rowSpan="2" grid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baseline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f</a:t>
                      </a:r>
                      <a:r>
                        <a:rPr lang="en-US" sz="1600" b="1" i="0" u="sng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  <a:r>
                        <a:rPr lang="en-US" sz="1600" b="1" i="0" u="sng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Average Work in Process in plant: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WIP=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4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151</a:t>
                      </a:r>
                      <a:r>
                        <a:rPr lang="en-US" sz="1600" b="0" i="0" u="none" strike="noStrike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 </a:t>
                      </a:r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Parts/month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n-US" sz="16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en-US" sz="16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7854">
                <a:tc gridSpan="2"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 v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23528" y="3140968"/>
          <a:ext cx="8568951" cy="2343149"/>
        </p:xfrm>
        <a:graphic>
          <a:graphicData uri="http://schemas.openxmlformats.org/drawingml/2006/table">
            <a:tbl>
              <a:tblPr/>
              <a:tblGrid>
                <a:gridCol w="2572599"/>
                <a:gridCol w="908537"/>
                <a:gridCol w="612068"/>
                <a:gridCol w="612068"/>
                <a:gridCol w="612068"/>
                <a:gridCol w="612068"/>
                <a:gridCol w="612068"/>
                <a:gridCol w="612068"/>
                <a:gridCol w="612068"/>
                <a:gridCol w="803339"/>
              </a:tblGrid>
              <a:tr h="26785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Part cost/product: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P2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P3</a:t>
                      </a:r>
                    </a:p>
                  </a:txBody>
                  <a:tcPr marL="0" marR="0" marT="0" marB="0" anchor="b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P4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771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Cp = SR/part =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163.33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192.5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178.33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53777">
                <a:tc gridSpan="6">
                  <a:txBody>
                    <a:bodyPr/>
                    <a:lstStyle/>
                    <a:p>
                      <a:pPr algn="just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just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just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l-GR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lang="en-US" sz="16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NQCm</a:t>
                      </a:r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l-GR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NQ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777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Average </a:t>
                      </a:r>
                      <a:r>
                        <a:rPr lang="en-US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material cost </a:t>
                      </a:r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(Cm)</a:t>
                      </a:r>
                      <a:r>
                        <a:rPr lang="en-US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=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N*Q*Cm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82500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84000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72000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112500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351000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54">
                <a:tc vMerge="1">
                  <a:txBody>
                    <a:bodyPr/>
                    <a:lstStyle/>
                    <a:p>
                      <a:pPr algn="l" fontAlgn="b"/>
                      <a:endParaRPr lang="en-US" sz="1600" b="1" i="0" u="sng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N*Q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2700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54">
                <a:tc gridSpan="10"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g</a:t>
                      </a:r>
                      <a:r>
                        <a:rPr lang="en-US" sz="1600" b="1" i="0" u="sng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 Average Part </a:t>
                      </a:r>
                      <a:r>
                        <a:rPr lang="en-US" sz="1600" b="1" i="0" u="sng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cost</a:t>
                      </a:r>
                      <a:endParaRPr lang="en-US" sz="16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sng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sng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85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Cp </a:t>
                      </a:r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= SR/part =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467544" y="1628800"/>
            <a:ext cx="8208912" cy="45365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36576" tIns="32004" rIns="0" bIns="0" anchor="t" upright="1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just" rtl="0">
              <a:defRPr sz="1000"/>
            </a:pPr>
            <a:r>
              <a:rPr lang="en-US" sz="1800" b="1" i="0" u="sng" strike="noStrike" baseline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Question 3</a:t>
            </a:r>
            <a:endParaRPr lang="en-US" sz="1800" b="0" i="0" u="none" strike="noStrike" baseline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0">
              <a:defRPr sz="1000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plant having 18 machines produces a part being processed through six machines in batch of 30 parts. 20 batches of parts are launched each week. Average operation time = 30 min., average setup time per machine = 5hr, non-operation time per machine = 12 hr, and scrap rate =3% as mentioned in table 1. Machine and labor cost= 80 SR/hr, raw material cost 300 SR/part, holding cost rate= 35%/year. </a:t>
            </a:r>
            <a:endParaRPr lang="en-US" sz="1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0">
              <a:defRPr sz="1000"/>
            </a:pPr>
            <a:endParaRPr lang="en-US" sz="18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0">
              <a:defRPr sz="1000"/>
            </a:pPr>
            <a:r>
              <a:rPr lang="en-US" sz="1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Determine:</a:t>
            </a:r>
            <a:endParaRPr lang="en-US" sz="1800" b="0" i="0" u="none" strike="noStrike" baseline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0">
              <a:defRPr sz="1000"/>
            </a:pPr>
            <a:endParaRPr lang="en-US" sz="1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0">
              <a:defRPr sz="1000"/>
            </a:pPr>
            <a:r>
              <a:rPr lang="en-US" sz="1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MLT, WIP, holding cost and part cost</a:t>
            </a:r>
          </a:p>
          <a:p>
            <a:pPr algn="just" rtl="0">
              <a:defRPr sz="1000"/>
            </a:pPr>
            <a:endParaRPr lang="en-US" sz="1800" b="0" i="0" u="none" strike="noStrike" baseline="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rtl="0">
              <a:defRPr sz="1000"/>
            </a:pPr>
            <a:r>
              <a:rPr lang="en-US" sz="1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If the machines are replaced by CNC machines on which operation time = 15 min.,  setup time per machine =8hr, and non-productive time per machine =8hr, and scrap rate= 1%. Machine and operation cost = 150 SR/hr and material cost is the same.  What are the number of CNC machines. Then determine MLT, WIP, holding cost and part cost.</a:t>
            </a:r>
          </a:p>
          <a:p>
            <a:pPr algn="just" rtl="0">
              <a:defRPr sz="1000"/>
            </a:pPr>
            <a:endParaRPr lang="en-US" sz="1000" b="0" i="0" u="none" strike="noStrike" baseline="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CC"/>
          </a:solidFill>
          <a:ln w="38100" cmpd="dbl">
            <a:solidFill>
              <a:srgbClr val="993300"/>
            </a:solidFill>
          </a:ln>
        </p:spPr>
        <p:txBody>
          <a:bodyPr/>
          <a:lstStyle/>
          <a:p>
            <a:pPr rtl="0" eaLnBrk="1" hangingPunct="1"/>
            <a:r>
              <a:rPr lang="en-US" sz="2800" b="1" dirty="0" smtClean="0"/>
              <a:t>Problem #3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599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878285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Product type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M/Cs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CNC*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Number of batch per week,N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Average quantity per batch, </a:t>
                      </a:r>
                      <a:r>
                        <a:rPr lang="en-US" sz="16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units,Q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Number of processes,n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Average operating time, min ,To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Non operation time per bach, hr,Tno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Setup time per batch, hr,Tsu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scrap %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Material Cost, SR/part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300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Machine and operation cost, SR.hr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7084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Plant Operation time; 8 hr / day, 5 days / week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* all </a:t>
                      </a:r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operations on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are carried out a CNC machine with the same setup 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CC"/>
          </a:solidFill>
          <a:ln w="38100" cmpd="dbl">
            <a:solidFill>
              <a:srgbClr val="993300"/>
            </a:solidFill>
          </a:ln>
        </p:spPr>
        <p:txBody>
          <a:bodyPr/>
          <a:lstStyle/>
          <a:p>
            <a:pPr rtl="0" eaLnBrk="1" hangingPunct="1"/>
            <a:r>
              <a:rPr lang="en-US" sz="2800" b="1" dirty="0" smtClean="0"/>
              <a:t>Problem #3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79512" y="1484784"/>
          <a:ext cx="8712968" cy="4843764"/>
        </p:xfrm>
        <a:graphic>
          <a:graphicData uri="http://schemas.openxmlformats.org/drawingml/2006/table">
            <a:tbl>
              <a:tblPr/>
              <a:tblGrid>
                <a:gridCol w="584518"/>
                <a:gridCol w="584518"/>
                <a:gridCol w="270497"/>
                <a:gridCol w="227294"/>
                <a:gridCol w="86726"/>
                <a:gridCol w="595158"/>
                <a:gridCol w="27553"/>
                <a:gridCol w="34872"/>
                <a:gridCol w="829224"/>
                <a:gridCol w="196725"/>
                <a:gridCol w="450566"/>
                <a:gridCol w="328458"/>
                <a:gridCol w="26726"/>
                <a:gridCol w="229335"/>
                <a:gridCol w="474921"/>
                <a:gridCol w="414033"/>
                <a:gridCol w="429254"/>
                <a:gridCol w="584518"/>
                <a:gridCol w="584518"/>
                <a:gridCol w="584518"/>
                <a:gridCol w="584518"/>
                <a:gridCol w="584518"/>
              </a:tblGrid>
              <a:tr h="220767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1534">
                <a:tc gridSpan="8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1534">
                <a:tc gridSpan="7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34"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1534">
                <a:tc gridSpan="7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5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8363">
                <a:tc gridSpan="4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 gridSpan="6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1534">
                <a:tc gridSpan="4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1534"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8363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8363">
                <a:tc gridSpan="8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8363">
                <a:tc gridSpan="8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8363">
                <a:tc gridSpan="8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8363">
                <a:tc gridSpan="6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US" sz="1600" b="1" i="0" u="sng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8363">
                <a:tc gridSpan="3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CC"/>
          </a:solidFill>
          <a:ln w="38100" cmpd="dbl">
            <a:solidFill>
              <a:srgbClr val="993300"/>
            </a:solidFill>
          </a:ln>
        </p:spPr>
        <p:txBody>
          <a:bodyPr/>
          <a:lstStyle/>
          <a:p>
            <a:pPr rtl="0" eaLnBrk="1" hangingPunct="1"/>
            <a:r>
              <a:rPr lang="en-US" sz="2800" b="1" dirty="0" smtClean="0"/>
              <a:t>Problem #3 Solution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79512" y="1412776"/>
          <a:ext cx="2411136" cy="762000"/>
        </p:xfrm>
        <a:graphic>
          <a:graphicData uri="http://schemas.openxmlformats.org/drawingml/2006/table">
            <a:tbl>
              <a:tblPr/>
              <a:tblGrid>
                <a:gridCol w="584518"/>
                <a:gridCol w="584518"/>
                <a:gridCol w="270497"/>
                <a:gridCol w="227294"/>
                <a:gridCol w="86726"/>
                <a:gridCol w="595158"/>
                <a:gridCol w="27553"/>
                <a:gridCol w="34872"/>
              </a:tblGrid>
              <a:tr h="220767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Solution: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1534">
                <a:tc gridSpan="8"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 For conventional machine: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123728" y="1556792"/>
          <a:ext cx="3240360" cy="1416894"/>
        </p:xfrm>
        <a:graphic>
          <a:graphicData uri="http://schemas.openxmlformats.org/drawingml/2006/table">
            <a:tbl>
              <a:tblPr/>
              <a:tblGrid>
                <a:gridCol w="584518"/>
                <a:gridCol w="584518"/>
                <a:gridCol w="270497"/>
                <a:gridCol w="227294"/>
                <a:gridCol w="86726"/>
                <a:gridCol w="595158"/>
                <a:gridCol w="27553"/>
                <a:gridCol w="34872"/>
                <a:gridCol w="829224"/>
              </a:tblGrid>
              <a:tr h="441534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1- Manufacturing Lead Time: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153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MLT = hr/batch  =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194.7835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34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        = N x MLT, hr/week =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3895.6701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508104" y="1628800"/>
          <a:ext cx="3351844" cy="1324602"/>
        </p:xfrm>
        <a:graphic>
          <a:graphicData uri="http://schemas.openxmlformats.org/drawingml/2006/table">
            <a:tbl>
              <a:tblPr/>
              <a:tblGrid>
                <a:gridCol w="429254"/>
                <a:gridCol w="584518"/>
                <a:gridCol w="584518"/>
                <a:gridCol w="584518"/>
                <a:gridCol w="584518"/>
                <a:gridCol w="584518"/>
              </a:tblGrid>
              <a:tr h="441534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2- Production Rate: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3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TP = hr/pc =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0.682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1534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Rp</a:t>
                      </a:r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= 1/TP, pc/hr =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1.466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9512" y="3212976"/>
          <a:ext cx="2376264" cy="1224136"/>
        </p:xfrm>
        <a:graphic>
          <a:graphicData uri="http://schemas.openxmlformats.org/drawingml/2006/table">
            <a:tbl>
              <a:tblPr/>
              <a:tblGrid>
                <a:gridCol w="584518"/>
                <a:gridCol w="584518"/>
                <a:gridCol w="270497"/>
                <a:gridCol w="227294"/>
                <a:gridCol w="86726"/>
                <a:gridCol w="595158"/>
                <a:gridCol w="27553"/>
              </a:tblGrid>
              <a:tr h="469097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3- Capacity: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755039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PC = parts/week </a:t>
                      </a:r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419872" y="3212976"/>
          <a:ext cx="5472608" cy="1498043"/>
        </p:xfrm>
        <a:graphic>
          <a:graphicData uri="http://schemas.openxmlformats.org/drawingml/2006/table">
            <a:tbl>
              <a:tblPr/>
              <a:tblGrid>
                <a:gridCol w="196725"/>
                <a:gridCol w="450566"/>
                <a:gridCol w="328458"/>
                <a:gridCol w="26726"/>
                <a:gridCol w="229335"/>
                <a:gridCol w="474921"/>
                <a:gridCol w="414033"/>
                <a:gridCol w="429254"/>
                <a:gridCol w="584518"/>
                <a:gridCol w="584518"/>
                <a:gridCol w="584518"/>
                <a:gridCol w="584518"/>
                <a:gridCol w="584518"/>
              </a:tblGrid>
              <a:tr h="248363">
                <a:tc gridSpan="7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4- Utilization: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 gridSpan="6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Then the capacity is fully utilized and overtime is required or designing new system to meet the requirements, since Utilization is greater than 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1534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required parts/week, D = 600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</a:tcPr>
                </a:tc>
                <a:tc gridSpan="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153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plant to be </a:t>
                      </a:r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utilized , D/PC </a:t>
                      </a:r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3.43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8363">
                <a:tc gridSpan="6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6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07504" y="5085184"/>
          <a:ext cx="4216109" cy="496726"/>
        </p:xfrm>
        <a:graphic>
          <a:graphicData uri="http://schemas.openxmlformats.org/drawingml/2006/table">
            <a:tbl>
              <a:tblPr/>
              <a:tblGrid>
                <a:gridCol w="584518"/>
                <a:gridCol w="584518"/>
                <a:gridCol w="270497"/>
                <a:gridCol w="227294"/>
                <a:gridCol w="86726"/>
                <a:gridCol w="595158"/>
                <a:gridCol w="27553"/>
                <a:gridCol w="34872"/>
                <a:gridCol w="829224"/>
                <a:gridCol w="196725"/>
                <a:gridCol w="450566"/>
                <a:gridCol w="328458"/>
              </a:tblGrid>
              <a:tr h="248363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5- Work in Process: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P/batch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P/week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8363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WIP=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2922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58435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724128" y="5085184"/>
          <a:ext cx="2922590" cy="496726"/>
        </p:xfrm>
        <a:graphic>
          <a:graphicData uri="http://schemas.openxmlformats.org/drawingml/2006/table">
            <a:tbl>
              <a:tblPr/>
              <a:tblGrid>
                <a:gridCol w="584518"/>
                <a:gridCol w="584518"/>
                <a:gridCol w="584518"/>
                <a:gridCol w="584518"/>
                <a:gridCol w="584518"/>
              </a:tblGrid>
              <a:tr h="24836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6- Part cost: Cp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sng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63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Cp =SR/part =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540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131840" y="6021288"/>
          <a:ext cx="2348711" cy="496726"/>
        </p:xfrm>
        <a:graphic>
          <a:graphicData uri="http://schemas.openxmlformats.org/drawingml/2006/table">
            <a:tbl>
              <a:tblPr/>
              <a:tblGrid>
                <a:gridCol w="584518"/>
                <a:gridCol w="584518"/>
                <a:gridCol w="270497"/>
                <a:gridCol w="227294"/>
                <a:gridCol w="86726"/>
                <a:gridCol w="595158"/>
              </a:tblGrid>
              <a:tr h="248363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7- Holding cost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8363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Hc</a:t>
                      </a:r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= SR/part </a:t>
                      </a:r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275.3189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51520" y="1484784"/>
          <a:ext cx="4248472" cy="864096"/>
        </p:xfrm>
        <a:graphic>
          <a:graphicData uri="http://schemas.openxmlformats.org/drawingml/2006/table">
            <a:tbl>
              <a:tblPr/>
              <a:tblGrid>
                <a:gridCol w="2525408"/>
                <a:gridCol w="947027"/>
                <a:gridCol w="776037"/>
              </a:tblGrid>
              <a:tr h="3299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b) For CNC machine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7084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Each machine carry the six operation combined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7084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\To =∑ operation time of all operations &amp; no = 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CC"/>
          </a:solidFill>
          <a:ln w="38100" cmpd="dbl">
            <a:solidFill>
              <a:srgbClr val="993300"/>
            </a:solidFill>
          </a:ln>
        </p:spPr>
        <p:txBody>
          <a:bodyPr/>
          <a:lstStyle/>
          <a:p>
            <a:pPr rtl="0" eaLnBrk="1" hangingPunct="1"/>
            <a:r>
              <a:rPr lang="en-US" sz="2800" b="1" dirty="0" smtClean="0"/>
              <a:t>Problem #3 Solution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860032" y="1484784"/>
          <a:ext cx="4104456" cy="1463040"/>
        </p:xfrm>
        <a:graphic>
          <a:graphicData uri="http://schemas.openxmlformats.org/drawingml/2006/table">
            <a:tbl>
              <a:tblPr/>
              <a:tblGrid>
                <a:gridCol w="1826913"/>
                <a:gridCol w="1341439"/>
                <a:gridCol w="936104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1- Manufacturing Lead Time: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043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MLT= no x [</a:t>
                      </a:r>
                      <a:r>
                        <a:rPr lang="en-US" sz="16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Tsu</a:t>
                      </a:r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+(Q/(1-p))*n*</a:t>
                      </a:r>
                      <a:r>
                        <a:rPr lang="en-US" sz="16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To+Tno</a:t>
                      </a:r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], hr/batch  =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61.45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        = N x MLT1, hr/week =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1229.09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67544" y="3140968"/>
          <a:ext cx="3888432" cy="731520"/>
        </p:xfrm>
        <a:graphic>
          <a:graphicData uri="http://schemas.openxmlformats.org/drawingml/2006/table">
            <a:tbl>
              <a:tblPr/>
              <a:tblGrid>
                <a:gridCol w="2493231"/>
                <a:gridCol w="685008"/>
                <a:gridCol w="710193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2- Production Rate: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TP =[</a:t>
                      </a:r>
                      <a:r>
                        <a:rPr lang="en-US" sz="16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Tsu</a:t>
                      </a:r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+(Q/(1-p)*n*To]/Q, hr/pc =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1.782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Rp</a:t>
                      </a:r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= 1/TP, pc/hr =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0.561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716016" y="3212976"/>
          <a:ext cx="4051301" cy="1769990"/>
        </p:xfrm>
        <a:graphic>
          <a:graphicData uri="http://schemas.openxmlformats.org/drawingml/2006/table">
            <a:tbl>
              <a:tblPr/>
              <a:tblGrid>
                <a:gridCol w="1827369"/>
                <a:gridCol w="685263"/>
                <a:gridCol w="561535"/>
                <a:gridCol w="507602"/>
                <a:gridCol w="469532"/>
              </a:tblGrid>
              <a:tr h="26877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Find Number Of CNC M/</a:t>
                      </a:r>
                      <a:r>
                        <a:rPr lang="en-US" sz="1400" b="1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cs</a:t>
                      </a:r>
                      <a:endParaRPr lang="en-US" sz="14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sng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772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400" b="1" i="0" u="sng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Alternative 1;</a:t>
                      </a: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Determine  the number at demand D=(600) a week</a:t>
                      </a:r>
                      <a:endParaRPr lang="en-US" sz="14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91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N = D/(RP*AT) =600/(40*RP)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8772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400" b="1" i="0" u="sng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Alternative 2;</a:t>
                      </a: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Determine the number at current capacity D=(234) a week</a:t>
                      </a:r>
                      <a:endParaRPr lang="en-US" sz="14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491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N = D/(RP*AT) </a:t>
                      </a:r>
                      <a:r>
                        <a:rPr lang="en-US" sz="1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=175/(</a:t>
                      </a:r>
                      <a:r>
                        <a:rPr lang="en-US" sz="14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40*RP)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67544" y="4149080"/>
          <a:ext cx="4104455" cy="731520"/>
        </p:xfrm>
        <a:graphic>
          <a:graphicData uri="http://schemas.openxmlformats.org/drawingml/2006/table">
            <a:tbl>
              <a:tblPr/>
              <a:tblGrid>
                <a:gridCol w="1610609"/>
                <a:gridCol w="1246923"/>
                <a:gridCol w="1246923"/>
              </a:tblGrid>
              <a:tr h="16192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For first alternative; n=27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3- Capacity: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PC = parts/week </a:t>
                      </a:r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67544" y="5085184"/>
          <a:ext cx="3073400" cy="1219200"/>
        </p:xfrm>
        <a:graphic>
          <a:graphicData uri="http://schemas.openxmlformats.org/drawingml/2006/table">
            <a:tbl>
              <a:tblPr/>
              <a:tblGrid>
                <a:gridCol w="1217942"/>
                <a:gridCol w="608971"/>
                <a:gridCol w="685092"/>
                <a:gridCol w="561395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4- Utilization: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required parts/week, D = 600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plant to be </a:t>
                      </a:r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utilized , D/PC </a:t>
                      </a:r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0.99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Then the capacity is used 99%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860032" y="5517232"/>
          <a:ext cx="2705100" cy="731520"/>
        </p:xfrm>
        <a:graphic>
          <a:graphicData uri="http://schemas.openxmlformats.org/drawingml/2006/table">
            <a:tbl>
              <a:tblPr/>
              <a:tblGrid>
                <a:gridCol w="1485900"/>
                <a:gridCol w="609600"/>
                <a:gridCol w="609600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5- Work in Process: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P/batch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P/week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WIP=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921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18436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44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67544" y="1556792"/>
          <a:ext cx="3024336" cy="1262345"/>
        </p:xfrm>
        <a:graphic>
          <a:graphicData uri="http://schemas.openxmlformats.org/drawingml/2006/table">
            <a:tbl>
              <a:tblPr/>
              <a:tblGrid>
                <a:gridCol w="2016224"/>
                <a:gridCol w="1008112"/>
              </a:tblGrid>
              <a:tr h="41126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For </a:t>
                      </a:r>
                      <a:r>
                        <a:rPr lang="en-US" sz="1600" b="1" i="0" u="sng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second </a:t>
                      </a:r>
                      <a:r>
                        <a:rPr lang="en-US" sz="1600" b="1" i="0" u="sng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alternative; </a:t>
                      </a:r>
                      <a:r>
                        <a:rPr lang="en-US" sz="1600" b="1" i="0" u="sng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n=8</a:t>
                      </a:r>
                      <a:endParaRPr lang="en-US" sz="16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563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3- Capacity: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24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PC = parts/week </a:t>
                      </a:r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CC"/>
          </a:solidFill>
          <a:ln w="38100" cmpd="dbl">
            <a:solidFill>
              <a:srgbClr val="993300"/>
            </a:solidFill>
          </a:ln>
        </p:spPr>
        <p:txBody>
          <a:bodyPr/>
          <a:lstStyle/>
          <a:p>
            <a:pPr rtl="0" eaLnBrk="1" hangingPunct="1"/>
            <a:r>
              <a:rPr lang="en-US" sz="2800" b="1" dirty="0" smtClean="0"/>
              <a:t>Problem #3 Solution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427984" y="1916832"/>
          <a:ext cx="3888432" cy="1463040"/>
        </p:xfrm>
        <a:graphic>
          <a:graphicData uri="http://schemas.openxmlformats.org/drawingml/2006/table">
            <a:tbl>
              <a:tblPr/>
              <a:tblGrid>
                <a:gridCol w="1707485"/>
                <a:gridCol w="785745"/>
                <a:gridCol w="685009"/>
                <a:gridCol w="710193"/>
              </a:tblGrid>
              <a:tr h="1619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4- Utilization: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required parts/week, D = 600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plant to be </a:t>
                      </a:r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utilized , D/PC </a:t>
                      </a:r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3.35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925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Capacity does not meet required production and over time of </a:t>
                      </a:r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235% </a:t>
                      </a:r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is required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67544" y="3501008"/>
          <a:ext cx="3024336" cy="731520"/>
        </p:xfrm>
        <a:graphic>
          <a:graphicData uri="http://schemas.openxmlformats.org/drawingml/2006/table">
            <a:tbl>
              <a:tblPr/>
              <a:tblGrid>
                <a:gridCol w="1512168"/>
                <a:gridCol w="756084"/>
                <a:gridCol w="756084"/>
              </a:tblGrid>
              <a:tr h="4800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5- Work in Process: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P/batch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P/week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WIP=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921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18436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427984" y="3501008"/>
          <a:ext cx="3240360" cy="720080"/>
        </p:xfrm>
        <a:graphic>
          <a:graphicData uri="http://schemas.openxmlformats.org/drawingml/2006/table">
            <a:tbl>
              <a:tblPr/>
              <a:tblGrid>
                <a:gridCol w="2160240"/>
                <a:gridCol w="1080120"/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6- Part cost: Cp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sng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Cp = SR/part =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627784" y="4797152"/>
          <a:ext cx="2880320" cy="792088"/>
        </p:xfrm>
        <a:graphic>
          <a:graphicData uri="http://schemas.openxmlformats.org/drawingml/2006/table">
            <a:tbl>
              <a:tblPr/>
              <a:tblGrid>
                <a:gridCol w="1999561"/>
                <a:gridCol w="880759"/>
              </a:tblGrid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7- Holding cost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Hc</a:t>
                      </a:r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= SR/part </a:t>
                      </a:r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smtClean="0">
                          <a:latin typeface="Times New Roman" pitchFamily="18" charset="0"/>
                          <a:cs typeface="Times New Roman" pitchFamily="18" charset="0"/>
                        </a:rPr>
                        <a:t>85.312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4F9023-59C4-4624-B3C6-C060B3DDCCF9}" type="slidenum">
              <a:rPr lang="ar-SA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929589" y="1485900"/>
          <a:ext cx="8087366" cy="4957163"/>
        </p:xfrm>
        <a:graphic>
          <a:graphicData uri="http://schemas.openxmlformats.org/drawingml/2006/table">
            <a:tbl>
              <a:tblPr/>
              <a:tblGrid>
                <a:gridCol w="2462213"/>
                <a:gridCol w="4202811"/>
                <a:gridCol w="711171"/>
                <a:gridCol w="711171"/>
              </a:tblGrid>
              <a:tr h="114705">
                <a:tc gridSpan="4">
                  <a:txBody>
                    <a:bodyPr/>
                    <a:lstStyle/>
                    <a:p>
                      <a:pPr algn="l" fontAlgn="b"/>
                      <a:endParaRPr lang="en-US" sz="700" b="1" i="0" u="sng" strike="noStrike" dirty="0">
                        <a:solidFill>
                          <a:srgbClr val="FF0000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49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49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49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49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49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49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49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49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49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49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499">
                <a:tc>
                  <a:txBody>
                    <a:bodyPr/>
                    <a:lstStyle/>
                    <a:p>
                      <a:pPr algn="just" fontAlgn="ctr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49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49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49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49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49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49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49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49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49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49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499"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47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sng" strike="noStrike" dirty="0">
                          <a:solidFill>
                            <a:srgbClr val="FF0000"/>
                          </a:solidFill>
                          <a:latin typeface="Arial"/>
                          <a:cs typeface="+mj-cs"/>
                        </a:rPr>
                        <a:t>Performance Measure Equations: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latin typeface="Arial"/>
                        <a:cs typeface="+mj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97499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latin typeface="Arial"/>
                        <a:cs typeface="+mj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latin typeface="Arial"/>
                        <a:cs typeface="+mj-cs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Times New Roman"/>
                          <a:cs typeface="+mj-cs"/>
                        </a:rPr>
                        <a:t>MLT</a:t>
                      </a:r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 =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Times New Roman"/>
                          <a:cs typeface="+mj-cs"/>
                        </a:rPr>
                        <a:t>no*[Tsu+((Q/1-</a:t>
                      </a:r>
                      <a:r>
                        <a:rPr lang="el-GR" sz="1400" b="0" i="0" u="none" strike="noStrike">
                          <a:latin typeface="Times New Roman"/>
                          <a:cs typeface="+mj-cs"/>
                        </a:rPr>
                        <a:t>ρ)</a:t>
                      </a:r>
                      <a:r>
                        <a:rPr lang="en-US" sz="1400" b="0" i="0" u="none" strike="noStrike">
                          <a:latin typeface="Times New Roman"/>
                          <a:cs typeface="+mj-cs"/>
                        </a:rPr>
                        <a:t>xTo)+Tno] , hr/order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latin typeface="Times New Roman"/>
                          <a:cs typeface="+mj-cs"/>
                        </a:rPr>
                        <a:t>N x MLT , hr/month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Times New Roman"/>
                          <a:cs typeface="+mj-cs"/>
                        </a:rPr>
                        <a:t>Production time</a:t>
                      </a:r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 (</a:t>
                      </a:r>
                      <a:r>
                        <a:rPr lang="en-US" sz="1400" b="0" i="0" u="none" strike="noStrike" dirty="0" err="1">
                          <a:latin typeface="Times New Roman"/>
                          <a:cs typeface="+mj-cs"/>
                        </a:rPr>
                        <a:t>Tp</a:t>
                      </a:r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) =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[</a:t>
                      </a:r>
                      <a:r>
                        <a:rPr lang="en-US" sz="1400" b="0" i="0" u="none" strike="noStrike" dirty="0" err="1">
                          <a:latin typeface="Times New Roman"/>
                          <a:cs typeface="+mj-cs"/>
                        </a:rPr>
                        <a:t>Tsu+QxTo</a:t>
                      </a:r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]/Q , hr/pc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Times New Roman"/>
                          <a:cs typeface="+mj-cs"/>
                        </a:rPr>
                        <a:t>Production rate</a:t>
                      </a:r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 (</a:t>
                      </a:r>
                      <a:r>
                        <a:rPr lang="en-US" sz="1400" b="0" i="0" u="none" strike="noStrike" dirty="0" err="1">
                          <a:latin typeface="Times New Roman"/>
                          <a:cs typeface="+mj-cs"/>
                        </a:rPr>
                        <a:t>Rp</a:t>
                      </a:r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) =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 1/TP  , pc/hr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Times New Roman"/>
                          <a:cs typeface="+mj-cs"/>
                        </a:rPr>
                        <a:t>Available Time </a:t>
                      </a:r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(AT) =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latin typeface="Times New Roman"/>
                          <a:cs typeface="+mj-cs"/>
                        </a:rPr>
                        <a:t>PlantOperationTime</a:t>
                      </a:r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*Weeks*(MTBF-MTTR)/MTBF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682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Times New Roman"/>
                          <a:cs typeface="+mj-cs"/>
                        </a:rPr>
                        <a:t>Production Capacity </a:t>
                      </a:r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(PC) =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(N/</a:t>
                      </a:r>
                      <a:r>
                        <a:rPr lang="en-US" sz="1400" b="0" i="0" u="none" strike="noStrike" dirty="0" err="1">
                          <a:latin typeface="Times New Roman"/>
                          <a:cs typeface="+mj-cs"/>
                        </a:rPr>
                        <a:t>noa</a:t>
                      </a:r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)</a:t>
                      </a:r>
                      <a:r>
                        <a:rPr lang="en-US" sz="1400" b="0" i="0" u="none" strike="noStrike" dirty="0" err="1">
                          <a:latin typeface="Times New Roman"/>
                          <a:cs typeface="+mj-cs"/>
                        </a:rPr>
                        <a:t>xAT</a:t>
                      </a:r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*</a:t>
                      </a:r>
                      <a:r>
                        <a:rPr lang="en-US" sz="1400" b="0" i="0" u="none" strike="noStrike" dirty="0" err="1">
                          <a:latin typeface="Times New Roman"/>
                          <a:cs typeface="+mj-cs"/>
                        </a:rPr>
                        <a:t>Rpa</a:t>
                      </a:r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 , Parts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latin typeface="Times New Roman"/>
                          <a:cs typeface="+mj-cs"/>
                        </a:rPr>
                        <a:t>Demand parts</a:t>
                      </a:r>
                      <a:r>
                        <a:rPr lang="en-US" sz="1400" b="0" i="0" u="none" strike="noStrike">
                          <a:latin typeface="Times New Roman"/>
                          <a:cs typeface="+mj-cs"/>
                        </a:rPr>
                        <a:t> (D) =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Ʃ (N*Q)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>
                        <a:latin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485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latin typeface="Times New Roman"/>
                          <a:cs typeface="+mj-cs"/>
                        </a:rPr>
                        <a:t>Utilization </a:t>
                      </a:r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(U) =</a:t>
                      </a:r>
                      <a:endParaRPr lang="en-US" sz="1400" b="1" i="0" u="none" strike="noStrike" dirty="0">
                        <a:latin typeface="Times New Roman"/>
                        <a:cs typeface="+mj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D/PC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latin typeface="Times New Roman"/>
                          <a:cs typeface="+mj-cs"/>
                        </a:rPr>
                        <a:t>WIP</a:t>
                      </a:r>
                      <a:r>
                        <a:rPr lang="en-US" sz="1400" b="0" i="0" u="none" strike="noStrike">
                          <a:latin typeface="Times New Roman"/>
                          <a:cs typeface="+mj-cs"/>
                        </a:rPr>
                        <a:t> =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a-DK" sz="1400" b="0" i="0" u="none" strike="noStrike" dirty="0">
                          <a:latin typeface="Times New Roman"/>
                          <a:cs typeface="+mj-cs"/>
                        </a:rPr>
                        <a:t>U xPC x MLT/AT = (D/AT) x MLT, pc/month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latin typeface="Times New Roman"/>
                          <a:cs typeface="+mj-cs"/>
                        </a:rPr>
                        <a:t>Part Cost</a:t>
                      </a:r>
                      <a:r>
                        <a:rPr lang="en-US" sz="1400" b="0" i="0" u="none" strike="noStrike">
                          <a:latin typeface="Times New Roman"/>
                          <a:cs typeface="+mj-cs"/>
                        </a:rPr>
                        <a:t> (Cp) =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Cm + no*(Co x To + </a:t>
                      </a:r>
                      <a:r>
                        <a:rPr lang="en-US" sz="1400" b="0" i="0" u="none" strike="noStrike" dirty="0" err="1">
                          <a:latin typeface="Times New Roman"/>
                          <a:cs typeface="+mj-cs"/>
                        </a:rPr>
                        <a:t>Cno</a:t>
                      </a:r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) , SR/part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3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latin typeface="Times New Roman"/>
                          <a:cs typeface="+mj-cs"/>
                        </a:rPr>
                        <a:t>Holding Cost </a:t>
                      </a:r>
                      <a:r>
                        <a:rPr lang="en-US" sz="1400" b="0" i="0" u="none" strike="noStrike">
                          <a:latin typeface="Times New Roman"/>
                          <a:cs typeface="+mj-cs"/>
                        </a:rPr>
                        <a:t>(Hc) =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[Cm + (no*(Co x To +</a:t>
                      </a:r>
                      <a:r>
                        <a:rPr lang="en-US" sz="1400" b="0" i="0" u="none" strike="noStrike" dirty="0" err="1">
                          <a:latin typeface="Times New Roman"/>
                          <a:cs typeface="+mj-cs"/>
                        </a:rPr>
                        <a:t>Cno</a:t>
                      </a:r>
                      <a:r>
                        <a:rPr lang="en-US" sz="1400" b="0" i="0" u="none" strike="noStrike" dirty="0">
                          <a:latin typeface="Times New Roman"/>
                          <a:cs typeface="+mj-cs"/>
                        </a:rPr>
                        <a:t>))/2] x H x (MLT/AT*) ,SR/part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sng" strike="noStrike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sng" strike="noStrike" dirty="0">
                        <a:solidFill>
                          <a:srgbClr val="FF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7689" y="453853"/>
            <a:ext cx="3390900" cy="129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</p:spPr>
      </p:pic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8589" y="453853"/>
            <a:ext cx="4105275" cy="1295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58164" y="1749253"/>
            <a:ext cx="3400425" cy="847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</p:spPr>
      </p:pic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8589" y="1749253"/>
            <a:ext cx="4105275" cy="8477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</p:spPr>
      </p:pic>
      <p:pic>
        <p:nvPicPr>
          <p:cNvPr id="31745" name="Picture 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9589" y="2596978"/>
            <a:ext cx="7534275" cy="1095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FF"/>
            </a:solidFill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929589" y="99909"/>
            <a:ext cx="201350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fontAlgn="b"/>
            <a:r>
              <a:rPr lang="en-US" sz="1200" b="1" i="0" u="sng" strike="noStrike" dirty="0" smtClean="0">
                <a:solidFill>
                  <a:srgbClr val="FF0000"/>
                </a:solidFill>
                <a:latin typeface="Arial"/>
                <a:cs typeface="+mj-cs"/>
              </a:rPr>
              <a:t>Equations for Averaging`</a:t>
            </a:r>
            <a:endParaRPr lang="en-US" sz="1200" b="1" i="0" u="sng" strike="noStrike" dirty="0">
              <a:solidFill>
                <a:srgbClr val="FF0000"/>
              </a:solidFill>
              <a:latin typeface="Arial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CC"/>
          </a:solidFill>
          <a:ln w="38100" cmpd="dbl">
            <a:solidFill>
              <a:srgbClr val="993300"/>
            </a:solidFill>
          </a:ln>
        </p:spPr>
        <p:txBody>
          <a:bodyPr/>
          <a:lstStyle/>
          <a:p>
            <a:pPr rtl="0" eaLnBrk="1" hangingPunct="1"/>
            <a:r>
              <a:rPr lang="en-US" sz="2800" b="1" dirty="0" smtClean="0"/>
              <a:t>Problem #1</a:t>
            </a:r>
          </a:p>
        </p:txBody>
      </p:sp>
      <p:sp>
        <p:nvSpPr>
          <p:cNvPr id="5" name="Text Box 1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 lIns="36576" tIns="32004" rIns="0" bIns="0" anchor="t" upright="1">
            <a:norm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>
              <a:buNone/>
              <a:defRPr sz="1000"/>
            </a:pPr>
            <a:r>
              <a:rPr lang="en-US" sz="2000" b="1" i="0" u="sng" strike="noStrike" baseline="0" dirty="0">
                <a:solidFill>
                  <a:srgbClr val="FF0000"/>
                </a:solidFill>
                <a:latin typeface="Arial"/>
                <a:cs typeface="Arial"/>
              </a:rPr>
              <a:t>Question </a:t>
            </a:r>
            <a:r>
              <a:rPr lang="en-US" sz="2000" b="1" i="0" u="sng" strike="noStrike" baseline="0" dirty="0" smtClean="0">
                <a:solidFill>
                  <a:srgbClr val="FF0000"/>
                </a:solidFill>
                <a:latin typeface="Arial"/>
                <a:cs typeface="Arial"/>
              </a:rPr>
              <a:t>1</a:t>
            </a:r>
            <a:endParaRPr lang="en-US" b="1" i="0" u="sng" strike="noStrike" baseline="0" dirty="0">
              <a:solidFill>
                <a:srgbClr val="FF0000"/>
              </a:solidFill>
              <a:latin typeface="Arial"/>
              <a:cs typeface="Arial"/>
            </a:endParaRPr>
          </a:p>
          <a:p>
            <a:pPr algn="l" rtl="0">
              <a:buNone/>
              <a:defRPr sz="1000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plant contains 24 machines and produces </a:t>
            </a:r>
            <a:r>
              <a:rPr lang="en-US" sz="1800" b="0" i="0" u="none" strike="noStrike" baseline="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products according to the data given in table (1). Machine and labor cost= 80 SR/hr, raw material cost 300 SR/part, and holding cost rate = 35%/year.</a:t>
            </a:r>
          </a:p>
          <a:p>
            <a:pPr algn="l" rtl="0">
              <a:defRPr sz="1000"/>
            </a:pPr>
            <a:endParaRPr lang="en-US" sz="1800" b="1" i="0" u="sng" strike="noStrike" baseline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defRPr sz="1000"/>
            </a:pPr>
            <a:r>
              <a:rPr lang="en-US" sz="1800" b="1" i="0" u="sng" strike="noStrike" baseline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A) Determine: </a:t>
            </a:r>
            <a:endParaRPr lang="en-US" sz="1800" b="0" i="0" u="none" strike="noStrike" baseline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buNone/>
              <a:defRPr sz="1000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a. MLT for each product type.</a:t>
            </a:r>
          </a:p>
          <a:p>
            <a:pPr algn="l" rtl="0">
              <a:buNone/>
              <a:defRPr sz="1000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b. The plant capacity.</a:t>
            </a:r>
          </a:p>
          <a:p>
            <a:pPr algn="l" rtl="0">
              <a:buNone/>
              <a:defRPr sz="1000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c. The utilization.</a:t>
            </a:r>
          </a:p>
          <a:p>
            <a:pPr algn="l" rtl="0">
              <a:buNone/>
              <a:defRPr sz="1000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d. The average WIP for each product type.</a:t>
            </a:r>
          </a:p>
          <a:p>
            <a:pPr algn="l" rtl="0">
              <a:buNone/>
              <a:defRPr sz="1000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e. Products cost</a:t>
            </a:r>
          </a:p>
          <a:p>
            <a:pPr algn="l" rtl="0">
              <a:buNone/>
              <a:defRPr sz="1000"/>
            </a:pPr>
            <a:r>
              <a:rPr lang="en-US" sz="1800" b="0" i="0" u="none" strike="noStrike" baseline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f. Holding cost</a:t>
            </a:r>
            <a:endParaRPr lang="en-US" sz="1800" b="1" i="0" u="sng" strike="noStrike" baseline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defRPr sz="1000"/>
            </a:pPr>
            <a:endParaRPr lang="en-US" sz="1800" b="1" i="0" u="sng" strike="noStrike" baseline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>
              <a:defRPr sz="1000"/>
            </a:pPr>
            <a:r>
              <a:rPr lang="en-US" sz="1800" b="1" i="0" u="sng" strike="noStrike" baseline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B) Comment on your finding of utilization and analyze to improve the system </a:t>
            </a:r>
            <a:endParaRPr lang="en-US" sz="1800" b="0" i="0" u="none" strike="noStrike" baseline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916832"/>
          <a:ext cx="8229599" cy="406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51314"/>
                <a:gridCol w="2351314"/>
                <a:gridCol w="1175657"/>
                <a:gridCol w="1175657"/>
                <a:gridCol w="1175657"/>
              </a:tblGrid>
              <a:tr h="37084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Product type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P1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P2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Using Averaging Equations</a:t>
                      </a:r>
                    </a:p>
                  </a:txBody>
                  <a:tcPr marL="0" marR="0" marT="0" marB="0" anchor="b"/>
                </a:tc>
              </a:tr>
              <a:tr h="3708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Number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of order per month</a:t>
                      </a:r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, N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0" marR="0" marT="0" marB="0" anchor="b"/>
                </a:tc>
              </a:tr>
              <a:tr h="3708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Average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quantity per order, units</a:t>
                      </a:r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, Q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24.00</a:t>
                      </a:r>
                    </a:p>
                  </a:txBody>
                  <a:tcPr marL="0" marR="0" marT="0" marB="0" anchor="b"/>
                </a:tc>
              </a:tr>
              <a:tr h="3708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Average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Number of processes</a:t>
                      </a:r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, no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11.00</a:t>
                      </a:r>
                    </a:p>
                  </a:txBody>
                  <a:tcPr marL="0" marR="0" marT="0" marB="0" anchor="b"/>
                </a:tc>
              </a:tr>
              <a:tr h="3708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Average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operating time </a:t>
                      </a:r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, To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, min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13.64</a:t>
                      </a:r>
                    </a:p>
                  </a:txBody>
                  <a:tcPr marL="0" marR="0" marT="0" marB="0" anchor="b"/>
                </a:tc>
              </a:tr>
              <a:tr h="3708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Non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operation time per order</a:t>
                      </a:r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1600" u="none" strike="noStrike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Tno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, hr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6.93</a:t>
                      </a:r>
                    </a:p>
                  </a:txBody>
                  <a:tcPr marL="0" marR="0" marT="0" marB="0" anchor="b"/>
                </a:tc>
              </a:tr>
              <a:tr h="3708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Setup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time per </a:t>
                      </a:r>
                      <a:r>
                        <a:rPr lang="en-US" sz="16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order,Tsu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, hr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6.93</a:t>
                      </a:r>
                    </a:p>
                  </a:txBody>
                  <a:tcPr marL="0" marR="0" marT="0" marB="0" anchor="b"/>
                </a:tc>
              </a:tr>
              <a:tr h="3708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Average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mean time to failure</a:t>
                      </a:r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, MTTF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, hr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240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rowSpan="3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/>
                </a:tc>
              </a:tr>
              <a:tr h="370840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Average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mean time to repair</a:t>
                      </a:r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, MTTR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,  hr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just" fontAlgn="b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Plant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Operation time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 hr / day, 6 days / week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CC"/>
          </a:solidFill>
          <a:ln w="38100" cmpd="dbl">
            <a:solidFill>
              <a:srgbClr val="993300"/>
            </a:solidFill>
          </a:ln>
        </p:spPr>
        <p:txBody>
          <a:bodyPr/>
          <a:lstStyle/>
          <a:p>
            <a:pPr rtl="0" eaLnBrk="1" hangingPunct="1"/>
            <a:r>
              <a:rPr lang="en-US" sz="2800" b="1" dirty="0" smtClean="0"/>
              <a:t>Problem #1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7544" y="155679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Table (1):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412776"/>
          <a:ext cx="82296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435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sng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Solution:</a:t>
                      </a:r>
                      <a:r>
                        <a:rPr lang="en-US" sz="24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1800" b="1" i="0" u="sng" strike="noStrike" kern="12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A)</a:t>
                      </a:r>
                      <a:endParaRPr lang="en-US" sz="1800" b="1" i="0" u="sng" strike="noStrike" kern="1200" dirty="0">
                        <a:solidFill>
                          <a:srgbClr val="0000FF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P1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P2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Average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1143000"/>
          </a:xfrm>
          <a:solidFill>
            <a:srgbClr val="FFFFCC"/>
          </a:solidFill>
          <a:ln w="38100" cmpd="dbl">
            <a:solidFill>
              <a:srgbClr val="993300"/>
            </a:solidFill>
          </a:ln>
        </p:spPr>
        <p:txBody>
          <a:bodyPr/>
          <a:lstStyle/>
          <a:p>
            <a:pPr rtl="0" eaLnBrk="1" hangingPunct="1"/>
            <a:r>
              <a:rPr lang="en-US" sz="2800" b="1" dirty="0" smtClean="0"/>
              <a:t>Problem #1 Solution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23528" y="5589240"/>
          <a:ext cx="8640956" cy="1012962"/>
        </p:xfrm>
        <a:graphic>
          <a:graphicData uri="http://schemas.openxmlformats.org/drawingml/2006/table">
            <a:tbl>
              <a:tblPr/>
              <a:tblGrid>
                <a:gridCol w="2173955"/>
                <a:gridCol w="956584"/>
                <a:gridCol w="956584"/>
                <a:gridCol w="956584"/>
                <a:gridCol w="956584"/>
                <a:gridCol w="956584"/>
                <a:gridCol w="1684081"/>
              </a:tblGrid>
              <a:tr h="250962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Plant Capacity:</a:t>
                      </a:r>
                      <a:endParaRPr lang="en-US" sz="16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sng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Utilization: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50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Cp =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779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pc/month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U =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153.96%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2046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800" b="1" i="0" u="sng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B)</a:t>
                      </a:r>
                      <a:r>
                        <a:rPr lang="en-US" sz="1600" b="0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Hence, Capacity does not meet required production and over time of </a:t>
                      </a:r>
                      <a:r>
                        <a:rPr lang="en-US" sz="1600" b="0" i="0" u="none" strike="noStrike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53.96% </a:t>
                      </a:r>
                      <a:r>
                        <a:rPr lang="en-US" sz="1600" b="0" i="0" u="none" strike="noStrik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is required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67544" y="1772816"/>
          <a:ext cx="8229600" cy="3758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43500"/>
                <a:gridCol w="1028700"/>
                <a:gridCol w="1028700"/>
                <a:gridCol w="1028700"/>
              </a:tblGrid>
              <a:tr h="3758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a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 MLT = hr/order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160.00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252.00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212.43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67544" y="2204864"/>
          <a:ext cx="82296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435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          = N x MLT , hr/month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3200.00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7560.00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10621.43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67544" y="2564904"/>
          <a:ext cx="82296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435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b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 Production time </a:t>
                      </a:r>
                      <a:r>
                        <a:rPr lang="en-US" sz="16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Tp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= hr/pc 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0.37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0.65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0.52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67544" y="2996952"/>
          <a:ext cx="82296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435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c.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Production rate </a:t>
                      </a:r>
                      <a:r>
                        <a:rPr lang="en-US" sz="16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Rp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= pc/hr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2.73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1.54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1.94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67544" y="3429000"/>
          <a:ext cx="82296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435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d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 WIP = pc/month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1041.67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1640.63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1383.00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67544" y="3861048"/>
          <a:ext cx="82296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435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e.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Part Cost = SR/part 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460.00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540.00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500.00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67544" y="4221088"/>
          <a:ext cx="82296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43500"/>
                <a:gridCol w="1028700"/>
                <a:gridCol w="1028700"/>
                <a:gridCol w="1028700"/>
              </a:tblGrid>
              <a:tr h="370840"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f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 Holding Cost = SR/part 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738.89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1929.38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u="none" strike="noStrike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2581.60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51520" y="4725144"/>
          <a:ext cx="9683133" cy="350161"/>
        </p:xfrm>
        <a:graphic>
          <a:graphicData uri="http://schemas.openxmlformats.org/drawingml/2006/table">
            <a:tbl>
              <a:tblPr/>
              <a:tblGrid>
                <a:gridCol w="3216132"/>
                <a:gridCol w="956584"/>
                <a:gridCol w="956584"/>
                <a:gridCol w="956584"/>
                <a:gridCol w="956584"/>
                <a:gridCol w="956584"/>
                <a:gridCol w="1684081"/>
              </a:tblGrid>
              <a:tr h="350161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AT= Plant operation time x Availability =(8 hrs x 6 days x 4 weeks)x((240-10)/240) =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184.32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hr/month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23528" y="5085184"/>
          <a:ext cx="8640956" cy="501924"/>
        </p:xfrm>
        <a:graphic>
          <a:graphicData uri="http://schemas.openxmlformats.org/drawingml/2006/table">
            <a:tbl>
              <a:tblPr/>
              <a:tblGrid>
                <a:gridCol w="2173955"/>
                <a:gridCol w="956584"/>
                <a:gridCol w="956584"/>
                <a:gridCol w="956584"/>
                <a:gridCol w="956584"/>
                <a:gridCol w="956584"/>
                <a:gridCol w="1684081"/>
              </a:tblGrid>
              <a:tr h="2509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N0. of M/c, N=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Mchines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096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Production required per month, D=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1200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pc/month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CC"/>
          </a:solidFill>
          <a:ln w="38100" cmpd="dbl">
            <a:solidFill>
              <a:srgbClr val="993300"/>
            </a:solidFill>
          </a:ln>
        </p:spPr>
        <p:txBody>
          <a:bodyPr/>
          <a:lstStyle/>
          <a:p>
            <a:pPr rtl="0" eaLnBrk="1" hangingPunct="1"/>
            <a:r>
              <a:rPr lang="en-US" sz="2800" b="1" dirty="0" smtClean="0"/>
              <a:t>Problem #2</a:t>
            </a:r>
          </a:p>
        </p:txBody>
      </p:sp>
      <p:sp>
        <p:nvSpPr>
          <p:cNvPr id="5" name="TextBox 1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lt1">
                <a:shade val="5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rtl="0">
              <a:buNone/>
            </a:pPr>
            <a:r>
              <a:rPr lang="en-US" sz="2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Question </a:t>
            </a:r>
            <a:r>
              <a:rPr lang="en-US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rtl="0">
              <a:buNone/>
            </a:pPr>
            <a:r>
              <a:rPr lang="en-US" sz="20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A manufacturing plant contains 15 machines and produces four products according to the data given in table (1). Determine:</a:t>
            </a:r>
          </a:p>
          <a:p>
            <a:pPr lvl="0"/>
            <a:endParaRPr lang="en-US" sz="2000" b="1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2000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en-US" sz="20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MLT for each product type.</a:t>
            </a:r>
          </a:p>
          <a:p>
            <a:pPr lvl="0">
              <a:buNone/>
            </a:pPr>
            <a:r>
              <a:rPr lang="en-US" sz="2000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sz="2000" baseline="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Average MLT of the plant.</a:t>
            </a:r>
          </a:p>
          <a:p>
            <a:pPr lvl="0">
              <a:buNone/>
            </a:pPr>
            <a:r>
              <a:rPr lang="en-US" sz="2000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c)</a:t>
            </a:r>
            <a:r>
              <a:rPr lang="en-US" sz="2000" baseline="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The plant capacity. 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Is this capacity meet production? If not suggest a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solution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None/>
            </a:pPr>
            <a:r>
              <a:rPr lang="en-US" sz="2000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d)</a:t>
            </a:r>
            <a:r>
              <a:rPr lang="en-US" sz="20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The plant utilization.</a:t>
            </a:r>
          </a:p>
          <a:p>
            <a:pPr lvl="0">
              <a:buNone/>
            </a:pPr>
            <a:r>
              <a:rPr lang="en-US" sz="2000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e)</a:t>
            </a:r>
            <a:r>
              <a:rPr lang="en-US" sz="20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WIP for each product type.</a:t>
            </a:r>
          </a:p>
          <a:p>
            <a:pPr lvl="0">
              <a:buNone/>
            </a:pPr>
            <a:r>
              <a:rPr lang="en-US" sz="2000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f)</a:t>
            </a:r>
            <a:r>
              <a:rPr lang="en-US" sz="20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Average WIP for the plant</a:t>
            </a:r>
          </a:p>
          <a:p>
            <a:pPr lvl="0">
              <a:buNone/>
            </a:pPr>
            <a:r>
              <a:rPr lang="en-US" sz="2000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g)</a:t>
            </a:r>
            <a:r>
              <a:rPr lang="en-US" sz="20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Part cost for each product type</a:t>
            </a:r>
          </a:p>
          <a:p>
            <a:pPr lvl="0">
              <a:buNone/>
            </a:pPr>
            <a:r>
              <a:rPr lang="en-US" sz="2000" b="1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h)</a:t>
            </a:r>
            <a:r>
              <a:rPr lang="en-US" sz="2000" dirty="0">
                <a:solidFill>
                  <a:schemeClr val="dk1"/>
                </a:solidFill>
                <a:latin typeface="Times New Roman" pitchFamily="18" charset="0"/>
                <a:cs typeface="Times New Roman" pitchFamily="18" charset="0"/>
              </a:rPr>
              <a:t> Average holding cost.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147248" cy="49971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73624"/>
                <a:gridCol w="1018406"/>
                <a:gridCol w="1018406"/>
                <a:gridCol w="1018406"/>
                <a:gridCol w="1018406"/>
              </a:tblGrid>
              <a:tr h="33314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TABLE (1)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314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Product type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P1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P2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P3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P4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331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Number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of order per month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331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Average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quantity per order, units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331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Number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of processes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331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Average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operating time, min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331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Non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operation time per order, 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331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Setup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time per order, 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331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Average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mean time between failure, 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31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Average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mean time to repair, 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31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scrap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331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Material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Cost, SR/part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150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3331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Machine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and operation cost, SR. hr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31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Holding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cost rate,  %/year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314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Plant 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Operation time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 hr / day, 6 days / week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CC"/>
          </a:solidFill>
          <a:ln w="38100" cmpd="dbl">
            <a:solidFill>
              <a:srgbClr val="993300"/>
            </a:solidFill>
          </a:ln>
        </p:spPr>
        <p:txBody>
          <a:bodyPr/>
          <a:lstStyle/>
          <a:p>
            <a:pPr rtl="0" eaLnBrk="1" hangingPunct="1"/>
            <a:r>
              <a:rPr lang="en-US" sz="2800" b="1" dirty="0" smtClean="0"/>
              <a:t>Problem #2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Solution:</a:t>
            </a:r>
          </a:p>
          <a:p>
            <a:pPr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Using Averaging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Equations</a:t>
            </a:r>
          </a:p>
          <a:p>
            <a:pPr>
              <a:buNone/>
            </a:pPr>
            <a:endParaRPr lang="en-US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FFFFCC"/>
          </a:solidFill>
          <a:ln w="38100" cmpd="dbl">
            <a:solidFill>
              <a:srgbClr val="993300"/>
            </a:solidFill>
          </a:ln>
        </p:spPr>
        <p:txBody>
          <a:bodyPr/>
          <a:lstStyle/>
          <a:p>
            <a:pPr rtl="0" eaLnBrk="1" hangingPunct="1"/>
            <a:r>
              <a:rPr lang="en-US" sz="2800" b="1" dirty="0" smtClean="0"/>
              <a:t>Problem #2 Solution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5539" y="2348881"/>
          <a:ext cx="8496943" cy="76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3849"/>
                <a:gridCol w="1213849"/>
                <a:gridCol w="1213849"/>
                <a:gridCol w="1213849"/>
                <a:gridCol w="1213849"/>
                <a:gridCol w="1059544"/>
                <a:gridCol w="1368154"/>
              </a:tblGrid>
              <a:tr h="152778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u="none" strike="noStrike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Average batch size </a:t>
                      </a:r>
                      <a:r>
                        <a:rPr lang="en-US" sz="1600" u="none" strike="noStrike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Qa</a:t>
                      </a:r>
                      <a:r>
                        <a:rPr lang="en-US" sz="1600" u="none" strike="noStrike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en-US" sz="16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lang="el-GR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QN/</a:t>
                      </a:r>
                      <a:r>
                        <a:rPr lang="el-GR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1794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Q*N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2700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lang="en-US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1718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95536" y="3140968"/>
          <a:ext cx="8496944" cy="84079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41562"/>
                <a:gridCol w="1150054"/>
                <a:gridCol w="1517093"/>
                <a:gridCol w="1419217"/>
                <a:gridCol w="780786"/>
                <a:gridCol w="720080"/>
                <a:gridCol w="1368152"/>
              </a:tblGrid>
              <a:tr h="353115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u="none" strike="noStrike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Average </a:t>
                      </a:r>
                      <a:r>
                        <a:rPr lang="en-US" sz="1600" u="none" strike="noStrike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Number of processes </a:t>
                      </a:r>
                      <a:r>
                        <a:rPr lang="en-US" sz="1600" u="none" strike="noStrike" dirty="0" err="1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noa</a:t>
                      </a:r>
                      <a:r>
                        <a:rPr lang="en-US" sz="1600" u="none" strike="noStrike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en-US" sz="16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lang="el-GR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lang="en-US" sz="16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nQN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l-GR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QN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1834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n*Q*N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6000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5400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4200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4500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20100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7.44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18348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Q*N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2700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95536" y="4005064"/>
          <a:ext cx="8496945" cy="73970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41562"/>
                <a:gridCol w="1150054"/>
                <a:gridCol w="1517093"/>
                <a:gridCol w="1047875"/>
                <a:gridCol w="1008112"/>
                <a:gridCol w="864096"/>
                <a:gridCol w="1368153"/>
              </a:tblGrid>
              <a:tr h="252028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b="0" i="0" u="none" strike="noStrike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Average </a:t>
                      </a:r>
                      <a:r>
                        <a:rPr lang="en-US" sz="1600" b="0" i="0" u="none" strike="noStrike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operating time Toa= 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lang="el-GR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lang="en-US" sz="16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lang="en-US" sz="1600" u="none" strike="noStrike" baseline="-25000" dirty="0" err="1">
                          <a:latin typeface="Times New Roman" pitchFamily="18" charset="0"/>
                          <a:cs typeface="Times New Roman" pitchFamily="18" charset="0"/>
                        </a:rPr>
                        <a:t>o</a:t>
                      </a:r>
                      <a:r>
                        <a:rPr lang="en-US" sz="16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QNn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l-GR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lang="en-US" sz="16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QNn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1260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To*Q*N*n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48000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37800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42000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54000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181800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9.045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1260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Q*N*n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6000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5400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4200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4500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20100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95536" y="4797152"/>
          <a:ext cx="8496945" cy="74789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41562"/>
                <a:gridCol w="1150054"/>
                <a:gridCol w="1517093"/>
                <a:gridCol w="1419217"/>
                <a:gridCol w="852794"/>
                <a:gridCol w="648072"/>
                <a:gridCol w="1368153"/>
              </a:tblGrid>
              <a:tr h="144016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Average Setup time </a:t>
                      </a:r>
                      <a:r>
                        <a:rPr lang="en-US" sz="1600" b="0" i="0" u="none" strike="noStrike" dirty="0" err="1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Tsua</a:t>
                      </a:r>
                      <a:r>
                        <a:rPr lang="en-US" sz="1600" b="0" i="0" u="none" strike="noStrike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lang="el-GR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nNTs/</a:t>
                      </a:r>
                      <a:r>
                        <a:rPr lang="el-GR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nN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2602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n*N*Ts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360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360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360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1290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3.49</a:t>
                      </a:r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1260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n*N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370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5536" y="5589240"/>
          <a:ext cx="8496945" cy="81790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41562"/>
                <a:gridCol w="1150054"/>
                <a:gridCol w="1517093"/>
                <a:gridCol w="1419217"/>
                <a:gridCol w="780786"/>
                <a:gridCol w="720080"/>
                <a:gridCol w="1368153"/>
              </a:tblGrid>
              <a:tr h="330228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Average non-operation time </a:t>
                      </a:r>
                      <a:r>
                        <a:rPr lang="en-US" sz="1600" b="0" i="0" u="none" strike="noStrike" dirty="0" err="1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Tnoa</a:t>
                      </a:r>
                      <a:r>
                        <a:rPr lang="en-US" sz="1600" b="0" i="0" u="none" strike="noStrike" dirty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endParaRPr lang="el-GR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lang="en-US" sz="16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nNTno</a:t>
                      </a:r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/</a:t>
                      </a:r>
                      <a:r>
                        <a:rPr lang="el-GR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Σ</a:t>
                      </a:r>
                      <a:r>
                        <a:rPr lang="en-US" sz="16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nN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  <a:tr h="1949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n*N*</a:t>
                      </a:r>
                      <a:r>
                        <a:rPr lang="en-US" sz="16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Tno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600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450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350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450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1850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1600" b="1" i="0" u="none" strike="noStrike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</a:tr>
              <a:tr h="1949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n*N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120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370</a:t>
                      </a:r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755576" y="1484784"/>
          <a:ext cx="7776864" cy="822960"/>
        </p:xfrm>
        <a:graphic>
          <a:graphicData uri="http://schemas.openxmlformats.org/drawingml/2006/table">
            <a:tbl>
              <a:tblPr/>
              <a:tblGrid>
                <a:gridCol w="3369267"/>
                <a:gridCol w="995948"/>
                <a:gridCol w="1313803"/>
                <a:gridCol w="1229041"/>
                <a:gridCol w="868805"/>
              </a:tblGrid>
              <a:tr h="2640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40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40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FFFFCC"/>
          </a:solidFill>
          <a:ln w="38100" cmpd="dbl">
            <a:solidFill>
              <a:srgbClr val="993300"/>
            </a:solidFill>
          </a:ln>
        </p:spPr>
        <p:txBody>
          <a:bodyPr/>
          <a:lstStyle/>
          <a:p>
            <a:pPr rtl="0" eaLnBrk="1" hangingPunct="1"/>
            <a:r>
              <a:rPr lang="en-US" sz="2800" b="1" dirty="0" smtClean="0"/>
              <a:t>Problem #2 Solution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55576" y="1484783"/>
          <a:ext cx="3369267" cy="864096"/>
        </p:xfrm>
        <a:graphic>
          <a:graphicData uri="http://schemas.openxmlformats.org/drawingml/2006/table">
            <a:tbl>
              <a:tblPr/>
              <a:tblGrid>
                <a:gridCol w="2034274"/>
                <a:gridCol w="1334993"/>
              </a:tblGrid>
              <a:tr h="28803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a</a:t>
                      </a:r>
                      <a:r>
                        <a:rPr lang="en-US" sz="1600" b="1" i="0" u="sng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 MLT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1" i="0" u="sng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MLT </a:t>
                      </a:r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=, hr/batch  =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803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    N x MLT, hr/month =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139952" y="1484784"/>
          <a:ext cx="995948" cy="864096"/>
        </p:xfrm>
        <a:graphic>
          <a:graphicData uri="http://schemas.openxmlformats.org/drawingml/2006/table">
            <a:tbl>
              <a:tblPr/>
              <a:tblGrid>
                <a:gridCol w="995948"/>
              </a:tblGrid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P1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118.98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1784.74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5148064" y="1484784"/>
          <a:ext cx="1313803" cy="864096"/>
        </p:xfrm>
        <a:graphic>
          <a:graphicData uri="http://schemas.openxmlformats.org/drawingml/2006/table">
            <a:tbl>
              <a:tblPr/>
              <a:tblGrid>
                <a:gridCol w="1313803"/>
              </a:tblGrid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P2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145.95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1459.48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444208" y="1484784"/>
          <a:ext cx="1229041" cy="864096"/>
        </p:xfrm>
        <a:graphic>
          <a:graphicData uri="http://schemas.openxmlformats.org/drawingml/2006/table">
            <a:tbl>
              <a:tblPr/>
              <a:tblGrid>
                <a:gridCol w="1229041"/>
              </a:tblGrid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P3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128.16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1281.65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7668344" y="1484784"/>
          <a:ext cx="868805" cy="864096"/>
        </p:xfrm>
        <a:graphic>
          <a:graphicData uri="http://schemas.openxmlformats.org/drawingml/2006/table">
            <a:tbl>
              <a:tblPr/>
              <a:tblGrid>
                <a:gridCol w="868805"/>
              </a:tblGrid>
              <a:tr h="28803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P4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115.86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1737.84</a:t>
                      </a:r>
                    </a:p>
                  </a:txBody>
                  <a:tcPr marL="0" marR="0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55576" y="2348880"/>
          <a:ext cx="7776864" cy="792087"/>
        </p:xfrm>
        <a:graphic>
          <a:graphicData uri="http://schemas.openxmlformats.org/drawingml/2006/table">
            <a:tbl>
              <a:tblPr/>
              <a:tblGrid>
                <a:gridCol w="2034274"/>
                <a:gridCol w="1334993"/>
                <a:gridCol w="995948"/>
                <a:gridCol w="1313803"/>
                <a:gridCol w="1229041"/>
                <a:gridCol w="868805"/>
              </a:tblGrid>
              <a:tr h="26402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600" b="1" i="0" u="sng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b</a:t>
                      </a:r>
                      <a:r>
                        <a:rPr lang="en-US" sz="1600" b="1" i="0" u="sng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 Average MLT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0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MLT = hr/batch  =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125.651404</a:t>
                      </a:r>
                      <a:endParaRPr lang="en-US" sz="1800" b="1" i="0" u="none" strike="noStrike" dirty="0" smtClean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0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= N x MLT, hr/month =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6282.570199</a:t>
                      </a:r>
                      <a:endParaRPr lang="en-US" dirty="0"/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755576" y="3140968"/>
          <a:ext cx="7776864" cy="1584174"/>
        </p:xfrm>
        <a:graphic>
          <a:graphicData uri="http://schemas.openxmlformats.org/drawingml/2006/table">
            <a:tbl>
              <a:tblPr/>
              <a:tblGrid>
                <a:gridCol w="2034274"/>
                <a:gridCol w="1334993"/>
                <a:gridCol w="995948"/>
                <a:gridCol w="1313803"/>
                <a:gridCol w="1229041"/>
                <a:gridCol w="868805"/>
              </a:tblGrid>
              <a:tr h="264029"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Available </a:t>
                      </a:r>
                      <a:r>
                        <a:rPr lang="en-US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time</a:t>
                      </a:r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, AT = 10x6x4x(220/235) =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224.681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0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 Production </a:t>
                      </a:r>
                      <a:r>
                        <a:rPr lang="en-US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Rate of parts: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P1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P2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P3</a:t>
                      </a:r>
                    </a:p>
                  </a:txBody>
                  <a:tcPr marL="0" marR="0" marT="0" marB="0" anchor="b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02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TP = hr/pc =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0.197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0.187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0.222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0.286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02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Average Production Rate: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02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TP = hr/pc =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0.220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02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Rp</a:t>
                      </a:r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= 1/TP, pc/hr =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4.546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755576" y="4725144"/>
          <a:ext cx="7776864" cy="1848203"/>
        </p:xfrm>
        <a:graphic>
          <a:graphicData uri="http://schemas.openxmlformats.org/drawingml/2006/table">
            <a:tbl>
              <a:tblPr/>
              <a:tblGrid>
                <a:gridCol w="2034274"/>
                <a:gridCol w="1334993"/>
                <a:gridCol w="995948"/>
                <a:gridCol w="1313803"/>
                <a:gridCol w="1229041"/>
                <a:gridCol w="868805"/>
              </a:tblGrid>
              <a:tr h="26402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</a:t>
                      </a:r>
                      <a:r>
                        <a:rPr lang="en-US" sz="1600" b="1" i="0" u="sng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 Plant Capacity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02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PC = parts/month </a:t>
                      </a:r>
                      <a:r>
                        <a:rPr lang="en-US" sz="16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=</a:t>
                      </a:r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2058</a:t>
                      </a:r>
                    </a:p>
                  </a:txBody>
                  <a:tcPr marL="0" marR="0" marT="0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02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sng" strike="noStrike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</a:t>
                      </a:r>
                      <a:r>
                        <a:rPr lang="en-US" sz="1600" b="1" i="0" u="sng" strike="noStrike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 Utilization: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02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Demand (D) =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2700</a:t>
                      </a: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parts/month</a:t>
                      </a:r>
                    </a:p>
                  </a:txBody>
                  <a:tcPr marL="0" marR="0" marT="0" marB="0" anchor="b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02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U = D/PC =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1.31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 fontAlgn="b"/>
                      <a:endParaRPr lang="en-US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5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Then the capacity is fully utilized and overtime is required or designing new system to meet the requirements, since Utilization is greater than 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1840</Words>
  <Application>Microsoft Office PowerPoint</Application>
  <PresentationFormat>On-screen Show (4:3)</PresentationFormat>
  <Paragraphs>512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 IE 469 Manufacturing Systems 469 صنع نظم التصنيع</vt:lpstr>
      <vt:lpstr>Slide 2</vt:lpstr>
      <vt:lpstr>Problem #1</vt:lpstr>
      <vt:lpstr>Problem #1</vt:lpstr>
      <vt:lpstr>Problem #1 Solution</vt:lpstr>
      <vt:lpstr>Problem #2</vt:lpstr>
      <vt:lpstr>Problem #2</vt:lpstr>
      <vt:lpstr>Problem #2 Solution</vt:lpstr>
      <vt:lpstr>Problem #2 Solution</vt:lpstr>
      <vt:lpstr>Problem #2 Solution</vt:lpstr>
      <vt:lpstr>Problem #3</vt:lpstr>
      <vt:lpstr>Problem #3</vt:lpstr>
      <vt:lpstr>Problem #3 Solution</vt:lpstr>
      <vt:lpstr>Problem #3 Solution</vt:lpstr>
      <vt:lpstr>Problem #3 Solution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 469 Manufacturing Systems 469 صنع نظم التصنيع</dc:title>
  <dc:creator>Sloomi</dc:creator>
  <cp:lastModifiedBy>Sloomi</cp:lastModifiedBy>
  <cp:revision>31</cp:revision>
  <dcterms:created xsi:type="dcterms:W3CDTF">2014-02-12T12:35:42Z</dcterms:created>
  <dcterms:modified xsi:type="dcterms:W3CDTF">2014-02-22T15:15:43Z</dcterms:modified>
</cp:coreProperties>
</file>