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70" r:id="rId11"/>
    <p:sldId id="264" r:id="rId12"/>
    <p:sldId id="265" r:id="rId13"/>
    <p:sldId id="271" r:id="rId14"/>
    <p:sldId id="266" r:id="rId15"/>
    <p:sldId id="272" r:id="rId16"/>
    <p:sldId id="267" r:id="rId17"/>
    <p:sldId id="273" r:id="rId18"/>
    <p:sldId id="268" r:id="rId1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30BA-48CC-4915-8060-6294106B13E7}" type="datetimeFigureOut">
              <a:rPr lang="ar-SA" smtClean="0"/>
              <a:t>06/01/34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F729-D95B-4CE3-96E3-AC76D8F6BE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17718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30BA-48CC-4915-8060-6294106B13E7}" type="datetimeFigureOut">
              <a:rPr lang="ar-SA" smtClean="0"/>
              <a:t>06/01/34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F729-D95B-4CE3-96E3-AC76D8F6BE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3986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30BA-48CC-4915-8060-6294106B13E7}" type="datetimeFigureOut">
              <a:rPr lang="ar-SA" smtClean="0"/>
              <a:t>06/01/34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F729-D95B-4CE3-96E3-AC76D8F6BE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15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30BA-48CC-4915-8060-6294106B13E7}" type="datetimeFigureOut">
              <a:rPr lang="ar-SA" smtClean="0"/>
              <a:t>06/01/34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F729-D95B-4CE3-96E3-AC76D8F6BE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300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30BA-48CC-4915-8060-6294106B13E7}" type="datetimeFigureOut">
              <a:rPr lang="ar-SA" smtClean="0"/>
              <a:t>06/01/34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F729-D95B-4CE3-96E3-AC76D8F6BE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10870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30BA-48CC-4915-8060-6294106B13E7}" type="datetimeFigureOut">
              <a:rPr lang="ar-SA" smtClean="0"/>
              <a:t>06/01/34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F729-D95B-4CE3-96E3-AC76D8F6BE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50555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30BA-48CC-4915-8060-6294106B13E7}" type="datetimeFigureOut">
              <a:rPr lang="ar-SA" smtClean="0"/>
              <a:t>06/01/34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F729-D95B-4CE3-96E3-AC76D8F6BE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146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30BA-48CC-4915-8060-6294106B13E7}" type="datetimeFigureOut">
              <a:rPr lang="ar-SA" smtClean="0"/>
              <a:t>06/01/34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F729-D95B-4CE3-96E3-AC76D8F6BE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7611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30BA-48CC-4915-8060-6294106B13E7}" type="datetimeFigureOut">
              <a:rPr lang="ar-SA" smtClean="0"/>
              <a:t>06/01/34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F729-D95B-4CE3-96E3-AC76D8F6BE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44743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30BA-48CC-4915-8060-6294106B13E7}" type="datetimeFigureOut">
              <a:rPr lang="ar-SA" smtClean="0"/>
              <a:t>06/01/34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F729-D95B-4CE3-96E3-AC76D8F6BE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02347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30BA-48CC-4915-8060-6294106B13E7}" type="datetimeFigureOut">
              <a:rPr lang="ar-SA" smtClean="0"/>
              <a:t>06/01/34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DF729-D95B-4CE3-96E3-AC76D8F6BE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6044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30BA-48CC-4915-8060-6294106B13E7}" type="datetimeFigureOut">
              <a:rPr lang="ar-SA" smtClean="0"/>
              <a:t>06/01/34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DF729-D95B-4CE3-96E3-AC76D8F6BEE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5173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/>
            </a:r>
            <a:br>
              <a:rPr lang="ar-SA" dirty="0" smtClean="0"/>
            </a:br>
            <a:r>
              <a:rPr lang="en-US" sz="7200" b="1" dirty="0" smtClean="0"/>
              <a:t>Pelvic Ultrasound</a:t>
            </a:r>
            <a:endParaRPr lang="ar-SA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By</a:t>
            </a:r>
            <a:r>
              <a:rPr lang="en-US" sz="4400" dirty="0" smtClean="0">
                <a:solidFill>
                  <a:srgbClr val="FF0000"/>
                </a:solidFill>
              </a:rPr>
              <a:t>. </a:t>
            </a:r>
            <a:r>
              <a:rPr lang="en-US" sz="4400" dirty="0" err="1" smtClean="0">
                <a:solidFill>
                  <a:srgbClr val="FF0000"/>
                </a:solidFill>
              </a:rPr>
              <a:t>Alaa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M</a:t>
            </a:r>
            <a:r>
              <a:rPr lang="en-US" sz="4400" dirty="0" err="1" smtClean="0">
                <a:solidFill>
                  <a:srgbClr val="FF0000"/>
                </a:solidFill>
              </a:rPr>
              <a:t>alki</a:t>
            </a:r>
            <a:endParaRPr lang="ar-SA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14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sz="2400" dirty="0" smtClean="0"/>
              <a:t>    - </a:t>
            </a:r>
            <a:r>
              <a:rPr lang="en-US" sz="2400" dirty="0"/>
              <a:t>it composed of smooth muscles fibers 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 algn="l" rtl="0">
              <a:buNone/>
            </a:pPr>
            <a:r>
              <a:rPr lang="en-US" sz="2400" dirty="0" smtClean="0"/>
              <a:t>    -</a:t>
            </a:r>
            <a:r>
              <a:rPr lang="en-US" sz="2400" dirty="0"/>
              <a:t>in pregnancy women usually increase in </a:t>
            </a:r>
            <a:r>
              <a:rPr lang="en-US" sz="2400" dirty="0" smtClean="0"/>
              <a:t>size.</a:t>
            </a:r>
            <a:endParaRPr lang="en-US" sz="2400" dirty="0"/>
          </a:p>
          <a:p>
            <a:pPr marL="0" indent="0" algn="l" rtl="0">
              <a:buNone/>
            </a:pPr>
            <a:r>
              <a:rPr lang="en-US" sz="2400" dirty="0" smtClean="0"/>
              <a:t>    -</a:t>
            </a:r>
            <a:r>
              <a:rPr lang="en-US" sz="2400" dirty="0"/>
              <a:t>it can be single or multiple and cause enlargement of </a:t>
            </a:r>
            <a:r>
              <a:rPr lang="en-US" sz="2400" dirty="0" smtClean="0"/>
              <a:t>uterus.</a:t>
            </a:r>
            <a:endParaRPr lang="en-US" sz="2400" dirty="0"/>
          </a:p>
          <a:p>
            <a:pPr marL="0" indent="0" algn="l" rtl="0">
              <a:buNone/>
            </a:pPr>
            <a:r>
              <a:rPr lang="en-US" sz="2400" dirty="0" smtClean="0"/>
              <a:t>    -</a:t>
            </a:r>
            <a:r>
              <a:rPr lang="en-US" sz="2400" dirty="0"/>
              <a:t>it has acoustic </a:t>
            </a:r>
            <a:r>
              <a:rPr lang="en-US" sz="2400" dirty="0" smtClean="0"/>
              <a:t>shadowing. </a:t>
            </a:r>
          </a:p>
          <a:p>
            <a:pPr marL="0" indent="0" algn="l" rtl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smtClean="0"/>
              <a:t>-</a:t>
            </a:r>
            <a:r>
              <a:rPr lang="en-US" sz="2400" dirty="0"/>
              <a:t>it might be area of calcification 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 algn="l" rtl="0">
              <a:buNone/>
            </a:pPr>
            <a:r>
              <a:rPr lang="en-US" sz="2400" dirty="0" smtClean="0"/>
              <a:t>    -</a:t>
            </a:r>
            <a:r>
              <a:rPr lang="en-US" sz="2400" dirty="0"/>
              <a:t>highly velocity blood flow </a:t>
            </a:r>
            <a:r>
              <a:rPr lang="en-US" sz="2400" dirty="0" smtClean="0"/>
              <a:t>.</a:t>
            </a:r>
            <a:endParaRPr lang="en-US" sz="2400" dirty="0"/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3880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800" u="sng" dirty="0" smtClean="0">
                <a:solidFill>
                  <a:srgbClr val="FF0000"/>
                </a:solidFill>
              </a:rPr>
              <a:t>Endometrial polyp </a:t>
            </a:r>
            <a:r>
              <a:rPr lang="en-US" sz="2200" u="sng" dirty="0" smtClean="0">
                <a:solidFill>
                  <a:srgbClr val="FF0000"/>
                </a:solidFill>
              </a:rPr>
              <a:t>:</a:t>
            </a:r>
            <a:endParaRPr lang="en-US" sz="2200" u="sng" dirty="0" smtClean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</a:t>
            </a:r>
            <a:r>
              <a:rPr lang="en-US" sz="2200" dirty="0" smtClean="0"/>
              <a:t>-common finding in </a:t>
            </a:r>
            <a:r>
              <a:rPr lang="en-US" sz="2200" dirty="0" smtClean="0"/>
              <a:t>women.</a:t>
            </a:r>
            <a:endParaRPr lang="en-US" sz="2200" dirty="0" smtClean="0"/>
          </a:p>
          <a:p>
            <a:pPr marL="0" indent="0" algn="l" rtl="0">
              <a:buNone/>
            </a:pPr>
            <a:r>
              <a:rPr lang="en-US" sz="2200" dirty="0" smtClean="0"/>
              <a:t>  </a:t>
            </a:r>
            <a:r>
              <a:rPr lang="en-US" sz="2200" dirty="0" smtClean="0"/>
              <a:t>-women present with vaginal bleeding, dysmenorrhea or infertility </a:t>
            </a:r>
            <a:r>
              <a:rPr lang="en-US" sz="2200" dirty="0" smtClean="0"/>
              <a:t>.</a:t>
            </a:r>
            <a:endParaRPr lang="en-US" sz="2200" dirty="0" smtClean="0"/>
          </a:p>
          <a:p>
            <a:pPr marL="0" indent="0" algn="l" rtl="0">
              <a:buNone/>
            </a:pPr>
            <a:r>
              <a:rPr lang="en-US" sz="2200" dirty="0" smtClean="0"/>
              <a:t>  -</a:t>
            </a:r>
            <a:r>
              <a:rPr lang="en-US" sz="2200" dirty="0" smtClean="0"/>
              <a:t>polyp arise from basal layer of endometrium and usually </a:t>
            </a:r>
            <a:r>
              <a:rPr lang="en-US" sz="2200" dirty="0" smtClean="0"/>
              <a:t>vascularized</a:t>
            </a:r>
          </a:p>
          <a:p>
            <a:pPr marL="0" indent="0" algn="l" rtl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</a:t>
            </a:r>
            <a:r>
              <a:rPr lang="en-US" sz="2200" dirty="0"/>
              <a:t>by single </a:t>
            </a:r>
            <a:r>
              <a:rPr lang="en-US" sz="2200" dirty="0" smtClean="0"/>
              <a:t>vessel. </a:t>
            </a:r>
            <a:endParaRPr lang="en-US" sz="2200" dirty="0" smtClean="0"/>
          </a:p>
          <a:p>
            <a:pPr marL="0" indent="0" algn="l" rtl="0">
              <a:buNone/>
            </a:pPr>
            <a:r>
              <a:rPr lang="en-US" sz="2200" dirty="0" smtClean="0"/>
              <a:t>  -they </a:t>
            </a:r>
            <a:r>
              <a:rPr lang="en-US" sz="2200" dirty="0" smtClean="0"/>
              <a:t>appear as </a:t>
            </a:r>
            <a:r>
              <a:rPr lang="en-US" sz="2200" dirty="0" err="1" smtClean="0"/>
              <a:t>hyperechoic</a:t>
            </a:r>
            <a:r>
              <a:rPr lang="en-US" sz="2200" dirty="0" smtClean="0"/>
              <a:t> area in the endometrium </a:t>
            </a:r>
            <a:r>
              <a:rPr lang="en-US" sz="2200" dirty="0" smtClean="0"/>
              <a:t>.</a:t>
            </a:r>
            <a:endParaRPr lang="en-US" sz="2200" dirty="0" smtClean="0"/>
          </a:p>
          <a:p>
            <a:pPr algn="l" rtl="0"/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221088"/>
            <a:ext cx="3384376" cy="2354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02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u="sng" dirty="0" smtClean="0">
                <a:solidFill>
                  <a:srgbClr val="FF0000"/>
                </a:solidFill>
              </a:rPr>
              <a:t>Endometrial </a:t>
            </a:r>
            <a:r>
              <a:rPr lang="en-US" sz="2800" u="sng" dirty="0" err="1" smtClean="0">
                <a:solidFill>
                  <a:srgbClr val="FF0000"/>
                </a:solidFill>
              </a:rPr>
              <a:t>hyperpleasia</a:t>
            </a:r>
            <a:r>
              <a:rPr lang="en-US" sz="2800" u="sng" dirty="0" smtClean="0">
                <a:solidFill>
                  <a:srgbClr val="FF0000"/>
                </a:solidFill>
              </a:rPr>
              <a:t>:</a:t>
            </a:r>
            <a:endParaRPr lang="en-US" sz="2800" u="sng" dirty="0" smtClean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r>
              <a:rPr lang="en-US" sz="2000" dirty="0" smtClean="0"/>
              <a:t>   </a:t>
            </a:r>
            <a:r>
              <a:rPr lang="en-US" sz="2000" dirty="0" smtClean="0"/>
              <a:t>-abnormal or irregular vaginal </a:t>
            </a:r>
            <a:r>
              <a:rPr lang="en-US" sz="2000" dirty="0" smtClean="0"/>
              <a:t>bleeding. </a:t>
            </a:r>
            <a:endParaRPr lang="en-US" sz="2000" dirty="0" smtClean="0"/>
          </a:p>
          <a:p>
            <a:pPr marL="0" indent="0" algn="l" rtl="0">
              <a:buNone/>
            </a:pPr>
            <a:r>
              <a:rPr lang="en-US" sz="2000" dirty="0" smtClean="0"/>
              <a:t>   - </a:t>
            </a:r>
            <a:r>
              <a:rPr lang="en-US" sz="2000" dirty="0" smtClean="0"/>
              <a:t>by </a:t>
            </a:r>
            <a:r>
              <a:rPr lang="en-US" sz="2000" dirty="0" smtClean="0"/>
              <a:t>U/S</a:t>
            </a:r>
            <a:r>
              <a:rPr lang="en-US" sz="2000" dirty="0"/>
              <a:t> </a:t>
            </a:r>
            <a:r>
              <a:rPr lang="en-US" sz="2000" dirty="0" smtClean="0"/>
              <a:t>, </a:t>
            </a:r>
            <a:r>
              <a:rPr lang="en-US" sz="2000" dirty="0" smtClean="0"/>
              <a:t>the </a:t>
            </a:r>
            <a:r>
              <a:rPr lang="en-US" sz="2000" dirty="0" smtClean="0"/>
              <a:t>endometrium is thickened more than (1 cm</a:t>
            </a:r>
            <a:r>
              <a:rPr lang="en-US" sz="2000" dirty="0" smtClean="0"/>
              <a:t>).</a:t>
            </a:r>
            <a:endParaRPr lang="en-US" sz="2000" dirty="0" smtClean="0"/>
          </a:p>
          <a:p>
            <a:pPr marL="0" indent="0" algn="l" rtl="0">
              <a:buNone/>
            </a:pPr>
            <a:r>
              <a:rPr lang="en-US" sz="2000" dirty="0" smtClean="0"/>
              <a:t>   - </a:t>
            </a:r>
            <a:r>
              <a:rPr lang="en-US" sz="2000" dirty="0" smtClean="0"/>
              <a:t>increase echogenicity with multiple small cystic area </a:t>
            </a:r>
            <a:r>
              <a:rPr lang="en-US" sz="2000" dirty="0" smtClean="0"/>
              <a:t>seen.</a:t>
            </a:r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284984"/>
            <a:ext cx="3472780" cy="3090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07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800" u="sng" dirty="0" smtClean="0">
                <a:solidFill>
                  <a:srgbClr val="FF0000"/>
                </a:solidFill>
              </a:rPr>
              <a:t>POLYCECTIC OVARIES:</a:t>
            </a:r>
            <a:endParaRPr lang="en-US" sz="2800" u="sng" dirty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smtClean="0"/>
              <a:t> </a:t>
            </a:r>
            <a:r>
              <a:rPr lang="en-US" sz="2400" dirty="0"/>
              <a:t>-defined as an ovary that contains more than 10 cysts </a:t>
            </a:r>
            <a:endParaRPr lang="en-US" sz="2400" dirty="0"/>
          </a:p>
          <a:p>
            <a:pPr marL="0" indent="0" algn="l" rtl="0">
              <a:buNone/>
            </a:pPr>
            <a:r>
              <a:rPr lang="en-US" sz="2400" dirty="0"/>
              <a:t>     measuring (2-8 mm)-</a:t>
            </a:r>
            <a:r>
              <a:rPr lang="en-US" sz="2400" dirty="0" smtClean="0"/>
              <a:t>follicles. </a:t>
            </a:r>
            <a:endParaRPr lang="en-US" sz="2400" dirty="0"/>
          </a:p>
          <a:p>
            <a:pPr marL="0" indent="0" algn="l" rtl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smtClean="0"/>
              <a:t> -increase ovarian </a:t>
            </a:r>
            <a:r>
              <a:rPr lang="en-US" sz="2400" dirty="0" err="1" smtClean="0"/>
              <a:t>stroma</a:t>
            </a:r>
            <a:r>
              <a:rPr lang="en-US" sz="2400" dirty="0" smtClean="0"/>
              <a:t> </a:t>
            </a:r>
          </a:p>
          <a:p>
            <a:pPr algn="l" rtl="0"/>
            <a:endParaRPr lang="en-US" dirty="0"/>
          </a:p>
          <a:p>
            <a:pPr algn="l" rtl="0"/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661173"/>
            <a:ext cx="4066244" cy="2621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84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u="sng" dirty="0" smtClean="0">
                <a:solidFill>
                  <a:srgbClr val="FF0000"/>
                </a:solidFill>
              </a:rPr>
              <a:t>MULTIPLE </a:t>
            </a:r>
            <a:r>
              <a:rPr lang="en-US" sz="2800" u="sng" dirty="0" smtClean="0">
                <a:solidFill>
                  <a:srgbClr val="FF0000"/>
                </a:solidFill>
              </a:rPr>
              <a:t>FOLLICLER </a:t>
            </a:r>
            <a:r>
              <a:rPr lang="en-US" sz="2800" u="sng" dirty="0" smtClean="0">
                <a:solidFill>
                  <a:srgbClr val="FF0000"/>
                </a:solidFill>
              </a:rPr>
              <a:t>OVARY:</a:t>
            </a:r>
            <a:endParaRPr lang="en-US" sz="2800" u="sng" dirty="0" smtClean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/>
              <a:t> </a:t>
            </a:r>
            <a:r>
              <a:rPr lang="en-US" dirty="0" smtClean="0"/>
              <a:t>-ovary enlarged </a:t>
            </a:r>
            <a:r>
              <a:rPr lang="en-US" dirty="0" smtClean="0"/>
              <a:t>and </a:t>
            </a:r>
            <a:r>
              <a:rPr lang="en-US" dirty="0" smtClean="0"/>
              <a:t>contains six or more </a:t>
            </a:r>
            <a:r>
              <a:rPr lang="en-US" dirty="0" smtClean="0"/>
              <a:t>of</a:t>
            </a:r>
          </a:p>
          <a:p>
            <a:pPr marL="0" indent="0" algn="l" rtl="0">
              <a:buNone/>
            </a:pPr>
            <a:r>
              <a:rPr lang="en-US" dirty="0"/>
              <a:t>     follicles of vary sizes, without </a:t>
            </a:r>
            <a:r>
              <a:rPr lang="en-US" dirty="0" err="1" smtClean="0"/>
              <a:t>stroma</a:t>
            </a:r>
            <a:r>
              <a:rPr lang="en-US" dirty="0" smtClean="0"/>
              <a:t>.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u="sng" dirty="0" smtClean="0">
                <a:solidFill>
                  <a:srgbClr val="FF0000"/>
                </a:solidFill>
              </a:rPr>
              <a:t>UNRUPTURED FOLLICLE:</a:t>
            </a:r>
            <a:endParaRPr lang="en-US" sz="2800" u="sng" dirty="0" smtClean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/>
              <a:t> </a:t>
            </a:r>
            <a:r>
              <a:rPr lang="en-US" dirty="0" smtClean="0"/>
              <a:t>-appear as simple anechoic cyst with thick 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     vascular wall 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   -</a:t>
            </a:r>
            <a:r>
              <a:rPr lang="en-US" dirty="0" smtClean="0"/>
              <a:t>it might reach a diameter of 3.0 </a:t>
            </a:r>
            <a:r>
              <a:rPr lang="en-US" dirty="0" smtClean="0"/>
              <a:t>cm.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80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800" u="sng" dirty="0" smtClean="0">
                <a:solidFill>
                  <a:srgbClr val="FF0000"/>
                </a:solidFill>
              </a:rPr>
              <a:t>SIMPLE CYST:</a:t>
            </a:r>
            <a:endParaRPr lang="en-US" sz="2800" u="sng" dirty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</a:t>
            </a:r>
            <a:r>
              <a:rPr lang="en-US" sz="2800" dirty="0" smtClean="0"/>
              <a:t>-this </a:t>
            </a:r>
            <a:r>
              <a:rPr lang="en-US" sz="2800" dirty="0"/>
              <a:t>cyst appear similar to follicle but </a:t>
            </a:r>
            <a:r>
              <a:rPr lang="en-US" sz="2800" dirty="0" smtClean="0"/>
              <a:t>larger </a:t>
            </a:r>
            <a:r>
              <a:rPr lang="en-US" sz="2800" dirty="0"/>
              <a:t>in </a:t>
            </a:r>
            <a:r>
              <a:rPr lang="en-US" sz="2800" dirty="0" smtClean="0"/>
              <a:t>size. </a:t>
            </a:r>
            <a:endParaRPr lang="en-US" sz="2800" dirty="0"/>
          </a:p>
          <a:p>
            <a:pPr marL="0" indent="0" algn="l" rtl="0">
              <a:buNone/>
            </a:pPr>
            <a:r>
              <a:rPr lang="en-US" sz="2800" dirty="0" smtClean="0"/>
              <a:t>   -</a:t>
            </a:r>
            <a:r>
              <a:rPr lang="en-US" sz="2800" dirty="0"/>
              <a:t>it can occasionally reach more than 10 cm </a:t>
            </a:r>
            <a:r>
              <a:rPr lang="en-US" sz="2800" dirty="0" smtClean="0"/>
              <a:t>in </a:t>
            </a:r>
          </a:p>
          <a:p>
            <a:pPr marL="0" indent="0" algn="l" rtl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diameter.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 algn="l" rtl="0"/>
            <a:endParaRPr lang="en-US" sz="2800" dirty="0"/>
          </a:p>
          <a:p>
            <a:pPr algn="l"/>
            <a:endParaRPr lang="en-US" sz="2800" dirty="0"/>
          </a:p>
          <a:p>
            <a:pPr algn="l"/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501008"/>
            <a:ext cx="4032448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66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800" u="sng" dirty="0" smtClean="0">
                <a:solidFill>
                  <a:srgbClr val="FF0000"/>
                </a:solidFill>
              </a:rPr>
              <a:t>DERMOID CYST:</a:t>
            </a:r>
            <a:endParaRPr lang="en-US" sz="2400" dirty="0"/>
          </a:p>
          <a:p>
            <a:pPr marL="0" indent="0" algn="l" rtl="0"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</a:t>
            </a:r>
            <a:r>
              <a:rPr lang="en-US" sz="2000" dirty="0" smtClean="0"/>
              <a:t>-located </a:t>
            </a:r>
            <a:r>
              <a:rPr lang="en-US" sz="2000" dirty="0" smtClean="0"/>
              <a:t>on the ovary 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marL="0" indent="0" algn="l" rtl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smtClean="0"/>
              <a:t>-</a:t>
            </a:r>
            <a:r>
              <a:rPr lang="en-US" sz="2000" dirty="0" smtClean="0"/>
              <a:t>this cyst show a great variation in </a:t>
            </a:r>
            <a:r>
              <a:rPr lang="en-US" sz="2000" dirty="0" smtClean="0"/>
              <a:t>appearance. </a:t>
            </a:r>
            <a:endParaRPr lang="en-US" sz="2000" dirty="0" smtClean="0"/>
          </a:p>
          <a:p>
            <a:pPr marL="0" indent="0" algn="l" rtl="0">
              <a:buNone/>
            </a:pPr>
            <a:r>
              <a:rPr lang="en-US" sz="2000" dirty="0" smtClean="0"/>
              <a:t>   -</a:t>
            </a:r>
            <a:r>
              <a:rPr lang="en-US" sz="2000" dirty="0" smtClean="0"/>
              <a:t>it has cystic and solid area and usually poorly </a:t>
            </a:r>
            <a:r>
              <a:rPr lang="en-US" sz="2000" dirty="0" smtClean="0"/>
              <a:t>vascularized.</a:t>
            </a:r>
            <a:endParaRPr lang="en-US" sz="2000" dirty="0" smtClean="0"/>
          </a:p>
          <a:p>
            <a:pPr marL="0" indent="0" algn="l" rtl="0">
              <a:buNone/>
            </a:pPr>
            <a:r>
              <a:rPr lang="en-US" sz="2000" dirty="0" smtClean="0"/>
              <a:t>   -</a:t>
            </a:r>
            <a:r>
              <a:rPr lang="en-US" sz="2000" dirty="0" smtClean="0"/>
              <a:t>they display mixed echogenicity ,it might include </a:t>
            </a:r>
            <a:r>
              <a:rPr lang="en-US" sz="2000" dirty="0" smtClean="0"/>
              <a:t>areas </a:t>
            </a:r>
            <a:r>
              <a:rPr lang="en-US" sz="2000" dirty="0" smtClean="0"/>
              <a:t>of</a:t>
            </a:r>
          </a:p>
          <a:p>
            <a:pPr marL="0" indent="0" algn="l" rtl="0">
              <a:buNone/>
            </a:pPr>
            <a:r>
              <a:rPr lang="en-US" sz="2000" dirty="0"/>
              <a:t>  </a:t>
            </a:r>
            <a:r>
              <a:rPr lang="en-US" sz="2000" dirty="0" smtClean="0"/>
              <a:t>  calcification </a:t>
            </a:r>
            <a:r>
              <a:rPr lang="en-US" sz="2000" dirty="0"/>
              <a:t>due to bone or teeth ,which cast </a:t>
            </a:r>
            <a:r>
              <a:rPr lang="en-US" sz="2000" dirty="0" smtClean="0"/>
              <a:t>acoustic </a:t>
            </a:r>
          </a:p>
          <a:p>
            <a:pPr marL="0" indent="0" algn="l" rtl="0">
              <a:buNone/>
            </a:pPr>
            <a:r>
              <a:rPr lang="en-US" sz="2000" dirty="0"/>
              <a:t>   </a:t>
            </a:r>
            <a:r>
              <a:rPr lang="en-US" sz="2000" dirty="0" smtClean="0"/>
              <a:t>  shadows</a:t>
            </a:r>
            <a:r>
              <a:rPr lang="en-US" sz="2000" dirty="0"/>
              <a:t>. Hair inside the cyst can be recognized by </a:t>
            </a:r>
            <a:r>
              <a:rPr lang="en-US" sz="2000" dirty="0" smtClean="0"/>
              <a:t>the</a:t>
            </a:r>
          </a:p>
          <a:p>
            <a:pPr marL="0" indent="0" algn="l" rtl="0">
              <a:buNone/>
            </a:pPr>
            <a:r>
              <a:rPr lang="en-US" sz="2000" dirty="0"/>
              <a:t>   </a:t>
            </a:r>
            <a:r>
              <a:rPr lang="en-US" sz="2000" dirty="0" smtClean="0"/>
              <a:t>  </a:t>
            </a:r>
            <a:r>
              <a:rPr lang="en-US" sz="2000" dirty="0"/>
              <a:t>presence of speculation </a:t>
            </a:r>
            <a:r>
              <a:rPr lang="en-US" sz="2000" dirty="0" smtClean="0"/>
              <a:t>.</a:t>
            </a:r>
            <a:endParaRPr lang="en-US" sz="2000" dirty="0"/>
          </a:p>
          <a:p>
            <a:pPr marL="0" indent="0" algn="l" rtl="0">
              <a:buNone/>
            </a:pPr>
            <a:r>
              <a:rPr lang="en-US" sz="2400" dirty="0"/>
              <a:t> </a:t>
            </a:r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endParaRPr lang="en-US" sz="2400" dirty="0" smtClean="0"/>
          </a:p>
          <a:p>
            <a:pPr marL="0" indent="0" algn="l" rtl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509121"/>
            <a:ext cx="2624318" cy="19834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492665"/>
            <a:ext cx="2088232" cy="206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09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0882"/>
          </a:xfrm>
        </p:spPr>
        <p:txBody>
          <a:bodyPr/>
          <a:lstStyle/>
          <a:p>
            <a:pPr marL="0" indent="0" algn="l" rtl="0">
              <a:buNone/>
            </a:pP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   </a:t>
            </a:r>
            <a:r>
              <a:rPr lang="en-US" sz="2800" u="sng" dirty="0" smtClean="0">
                <a:solidFill>
                  <a:srgbClr val="FF0000"/>
                </a:solidFill>
              </a:rPr>
              <a:t>ENDOMETRIOMA:</a:t>
            </a:r>
            <a:endParaRPr lang="en-US" sz="2800" u="sng" dirty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> </a:t>
            </a:r>
            <a:r>
              <a:rPr lang="en-US" sz="2400" dirty="0" smtClean="0"/>
              <a:t>-</a:t>
            </a:r>
            <a:r>
              <a:rPr lang="en-US" sz="2400" dirty="0"/>
              <a:t>located within the ovary 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 algn="l" rtl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smtClean="0"/>
              <a:t>-</a:t>
            </a:r>
            <a:r>
              <a:rPr lang="en-US" sz="2400" dirty="0"/>
              <a:t>these masses are usually having regular internal walls </a:t>
            </a:r>
            <a:r>
              <a:rPr lang="en-US" sz="2400" dirty="0" smtClean="0"/>
              <a:t>and</a:t>
            </a:r>
          </a:p>
          <a:p>
            <a:pPr marL="0" indent="0" algn="l" rtl="0">
              <a:buNone/>
            </a:pPr>
            <a:r>
              <a:rPr lang="en-US" sz="2400" dirty="0"/>
              <a:t>     </a:t>
            </a:r>
            <a:r>
              <a:rPr lang="en-US" sz="2400" dirty="0" smtClean="0"/>
              <a:t> contain </a:t>
            </a:r>
            <a:r>
              <a:rPr lang="en-US" sz="2400" dirty="0"/>
              <a:t>echogenic fluid of a ground glass appearance </a:t>
            </a:r>
            <a:r>
              <a:rPr lang="en-US" sz="2400" dirty="0" smtClean="0"/>
              <a:t>.</a:t>
            </a:r>
            <a:endParaRPr lang="en-US" sz="2400" dirty="0"/>
          </a:p>
          <a:p>
            <a:pPr algn="l" rtl="0"/>
            <a:endParaRPr lang="en-US" dirty="0"/>
          </a:p>
          <a:p>
            <a:pPr algn="l" rtl="0"/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779607"/>
            <a:ext cx="3672408" cy="285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Rectangle 3"/>
          <p:cNvSpPr/>
          <p:nvPr/>
        </p:nvSpPr>
        <p:spPr>
          <a:xfrm>
            <a:off x="1043609" y="2967334"/>
            <a:ext cx="727280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Thank you</a:t>
            </a:r>
            <a:endParaRPr lang="en-US" sz="88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558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Pelvic Area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-UTERES </a:t>
            </a:r>
          </a:p>
          <a:p>
            <a:pPr algn="l" rtl="0"/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-OVARIES </a:t>
            </a:r>
          </a:p>
          <a:p>
            <a:pPr algn="l" rtl="0"/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-FALLOPIAN TUBES</a:t>
            </a:r>
          </a:p>
          <a:p>
            <a:pPr algn="l" rtl="0"/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-RT AND LT ADNEXA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A SUCCESSFUL U/S EXAMINATION OF PELVIC </a:t>
            </a:r>
            <a:r>
              <a:rPr lang="en-US" dirty="0" smtClean="0">
                <a:solidFill>
                  <a:srgbClr val="FF0000"/>
                </a:solidFill>
              </a:rPr>
              <a:t>CANNOT </a:t>
            </a:r>
            <a:r>
              <a:rPr lang="en-US" dirty="0" smtClean="0">
                <a:solidFill>
                  <a:srgbClr val="FF0000"/>
                </a:solidFill>
              </a:rPr>
              <a:t>BE ACHIEVED WITH OUT KNOWLEDGE OF WOMEN'S FULL CLINICAL </a:t>
            </a:r>
            <a:r>
              <a:rPr lang="en-US" dirty="0" smtClean="0">
                <a:solidFill>
                  <a:srgbClr val="FF0000"/>
                </a:solidFill>
              </a:rPr>
              <a:t>HISTORY:</a:t>
            </a:r>
            <a:endParaRPr lang="en-US" dirty="0" smtClean="0">
              <a:solidFill>
                <a:srgbClr val="FF0000"/>
              </a:solidFill>
            </a:endParaRPr>
          </a:p>
          <a:p>
            <a:pPr algn="l" rtl="0"/>
            <a:r>
              <a:rPr lang="en-US" dirty="0" smtClean="0"/>
              <a:t>1-AGE</a:t>
            </a:r>
            <a:endParaRPr lang="en-US" dirty="0" smtClean="0"/>
          </a:p>
          <a:p>
            <a:pPr algn="l" rtl="0"/>
            <a:r>
              <a:rPr lang="en-US" dirty="0" smtClean="0"/>
              <a:t>2-USE </a:t>
            </a:r>
            <a:r>
              <a:rPr lang="en-US" dirty="0" smtClean="0"/>
              <a:t>OF ANY MIDECATION EX: TAMOXFINE (increase the thickness of </a:t>
            </a:r>
            <a:r>
              <a:rPr lang="en-US" dirty="0" smtClean="0"/>
              <a:t>   </a:t>
            </a:r>
            <a:r>
              <a:rPr lang="en-US" dirty="0" err="1" smtClean="0"/>
              <a:t>endo</a:t>
            </a:r>
            <a:r>
              <a:rPr lang="en-US" dirty="0" smtClean="0"/>
              <a:t>. + Polyp)</a:t>
            </a:r>
          </a:p>
          <a:p>
            <a:pPr algn="l" rtl="0"/>
            <a:r>
              <a:rPr lang="en-US" dirty="0" smtClean="0"/>
              <a:t>3-USE </a:t>
            </a:r>
            <a:r>
              <a:rPr lang="en-US" dirty="0" smtClean="0"/>
              <a:t>OF CONTRACEPTIVE PILLS (thin </a:t>
            </a:r>
            <a:r>
              <a:rPr lang="en-US" dirty="0" err="1" smtClean="0"/>
              <a:t>endo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4-</a:t>
            </a:r>
            <a:r>
              <a:rPr lang="en-US" dirty="0" smtClean="0"/>
              <a:t>POSTMENOPAUSAL</a:t>
            </a:r>
            <a:endParaRPr lang="en-US" dirty="0" smtClean="0"/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5705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Uterus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25000" lnSpcReduction="20000"/>
          </a:bodyPr>
          <a:lstStyle/>
          <a:p>
            <a:pPr marL="0" indent="0" algn="l" rtl="0">
              <a:buNone/>
            </a:pPr>
            <a:r>
              <a:rPr lang="en-US" sz="8000" dirty="0"/>
              <a:t> </a:t>
            </a:r>
            <a:r>
              <a:rPr lang="en-US" sz="8000" dirty="0" smtClean="0"/>
              <a:t>      </a:t>
            </a:r>
            <a:r>
              <a:rPr lang="en-US" sz="8000" dirty="0" smtClean="0"/>
              <a:t> - Is a pear-shape organ .</a:t>
            </a:r>
          </a:p>
          <a:p>
            <a:pPr marL="0" indent="0" algn="l" rtl="0">
              <a:buNone/>
            </a:pPr>
            <a:r>
              <a:rPr lang="en-US" sz="8000" dirty="0"/>
              <a:t> </a:t>
            </a:r>
            <a:r>
              <a:rPr lang="en-US" sz="8000" dirty="0" smtClean="0"/>
              <a:t>     </a:t>
            </a:r>
            <a:r>
              <a:rPr lang="en-US" sz="8000" dirty="0" smtClean="0"/>
              <a:t>  - it found in the midline of the pelvic , ant. To rectum and post. To U/B.</a:t>
            </a:r>
          </a:p>
          <a:p>
            <a:pPr marL="0" indent="0" algn="l" rtl="0">
              <a:buNone/>
            </a:pPr>
            <a:r>
              <a:rPr lang="en-US" sz="8000" dirty="0"/>
              <a:t> </a:t>
            </a:r>
            <a:r>
              <a:rPr lang="en-US" sz="8000" dirty="0" smtClean="0"/>
              <a:t>      </a:t>
            </a:r>
            <a:r>
              <a:rPr lang="en-US" sz="8000" dirty="0" smtClean="0"/>
              <a:t> -appearance of the uterus varies depending on the age and stage of   </a:t>
            </a:r>
          </a:p>
          <a:p>
            <a:pPr marL="0" indent="0" algn="l" rtl="0">
              <a:buNone/>
            </a:pPr>
            <a:r>
              <a:rPr lang="en-US" sz="8000" dirty="0"/>
              <a:t>        menstrual cycle </a:t>
            </a:r>
            <a:r>
              <a:rPr lang="en-US" sz="8000" dirty="0" smtClean="0"/>
              <a:t>.</a:t>
            </a:r>
            <a:endParaRPr lang="en-US" sz="8000" dirty="0" smtClean="0"/>
          </a:p>
          <a:p>
            <a:pPr marL="0" indent="0" algn="l" rtl="0">
              <a:buNone/>
            </a:pPr>
            <a:r>
              <a:rPr lang="en-US" sz="8000" dirty="0" smtClean="0">
                <a:solidFill>
                  <a:srgbClr val="FF0000"/>
                </a:solidFill>
              </a:rPr>
              <a:t>       - It divided in to parts:</a:t>
            </a:r>
          </a:p>
          <a:p>
            <a:pPr marL="0" indent="0" algn="l" rtl="0">
              <a:buNone/>
            </a:pPr>
            <a:r>
              <a:rPr lang="en-US" sz="8000" dirty="0"/>
              <a:t> </a:t>
            </a:r>
            <a:r>
              <a:rPr lang="en-US" sz="8000" dirty="0" smtClean="0"/>
              <a:t>        1-</a:t>
            </a:r>
            <a:r>
              <a:rPr lang="en-US" sz="8000" dirty="0" smtClean="0"/>
              <a:t>fundus (dome shape) </a:t>
            </a:r>
          </a:p>
          <a:p>
            <a:pPr marL="0" indent="0" algn="l" rtl="0">
              <a:buNone/>
            </a:pPr>
            <a:r>
              <a:rPr lang="en-US" sz="8000" dirty="0"/>
              <a:t> </a:t>
            </a:r>
            <a:r>
              <a:rPr lang="en-US" sz="8000" dirty="0" smtClean="0"/>
              <a:t>        2-</a:t>
            </a:r>
            <a:r>
              <a:rPr lang="en-US" sz="8000" dirty="0" smtClean="0"/>
              <a:t>body </a:t>
            </a:r>
          </a:p>
          <a:p>
            <a:pPr marL="0" indent="0" algn="l" rtl="0">
              <a:buNone/>
            </a:pPr>
            <a:r>
              <a:rPr lang="en-US" sz="8000" dirty="0"/>
              <a:t> </a:t>
            </a:r>
            <a:r>
              <a:rPr lang="en-US" sz="8000" dirty="0" smtClean="0"/>
              <a:t>        3-</a:t>
            </a:r>
            <a:r>
              <a:rPr lang="en-US" sz="8000" dirty="0" smtClean="0"/>
              <a:t>cervix</a:t>
            </a:r>
          </a:p>
          <a:p>
            <a:pPr marL="0" indent="0" algn="l" rtl="0">
              <a:buNone/>
            </a:pPr>
            <a:r>
              <a:rPr lang="en-US" sz="8000" dirty="0"/>
              <a:t> </a:t>
            </a:r>
            <a:r>
              <a:rPr lang="en-US" sz="8000" dirty="0" smtClean="0"/>
              <a:t>        4-</a:t>
            </a:r>
            <a:r>
              <a:rPr lang="en-US" sz="8000" dirty="0" smtClean="0"/>
              <a:t>vagina </a:t>
            </a:r>
          </a:p>
          <a:p>
            <a:pPr marL="0" indent="0" algn="l" rtl="0">
              <a:buNone/>
            </a:pPr>
            <a:r>
              <a:rPr lang="en-US" sz="8000" dirty="0">
                <a:solidFill>
                  <a:srgbClr val="FF0000"/>
                </a:solidFill>
              </a:rPr>
              <a:t> </a:t>
            </a:r>
            <a:r>
              <a:rPr lang="en-US" sz="8000" dirty="0" smtClean="0">
                <a:solidFill>
                  <a:srgbClr val="FF0000"/>
                </a:solidFill>
              </a:rPr>
              <a:t>      - </a:t>
            </a:r>
            <a:r>
              <a:rPr lang="en-US" sz="8000" dirty="0" smtClean="0">
                <a:solidFill>
                  <a:srgbClr val="FF0000"/>
                </a:solidFill>
              </a:rPr>
              <a:t>It has a different shape and size:</a:t>
            </a:r>
          </a:p>
          <a:p>
            <a:pPr marL="0" indent="0" algn="l" rtl="0">
              <a:buNone/>
            </a:pPr>
            <a:r>
              <a:rPr lang="en-US" sz="8000" dirty="0">
                <a:solidFill>
                  <a:srgbClr val="FF0000"/>
                </a:solidFill>
              </a:rPr>
              <a:t> </a:t>
            </a:r>
            <a:r>
              <a:rPr lang="en-US" sz="8000" dirty="0" smtClean="0">
                <a:solidFill>
                  <a:srgbClr val="FF0000"/>
                </a:solidFill>
              </a:rPr>
              <a:t>        </a:t>
            </a:r>
            <a:r>
              <a:rPr lang="en-US" sz="8000" dirty="0" smtClean="0"/>
              <a:t>1-</a:t>
            </a:r>
            <a:r>
              <a:rPr lang="en-US" sz="8000" dirty="0" smtClean="0"/>
              <a:t>ANTEVERTED</a:t>
            </a:r>
          </a:p>
          <a:p>
            <a:pPr marL="0" indent="0" algn="l" rtl="0">
              <a:buNone/>
            </a:pPr>
            <a:r>
              <a:rPr lang="en-US" sz="8000" dirty="0"/>
              <a:t> </a:t>
            </a:r>
            <a:r>
              <a:rPr lang="en-US" sz="8000" dirty="0" smtClean="0"/>
              <a:t>        2-</a:t>
            </a:r>
            <a:r>
              <a:rPr lang="en-US" sz="8000" dirty="0" smtClean="0"/>
              <a:t>RETROVERTED</a:t>
            </a:r>
            <a:endParaRPr lang="en-US" sz="8000" dirty="0"/>
          </a:p>
          <a:p>
            <a:pPr marL="0" indent="0" algn="l" rtl="0">
              <a:buNone/>
            </a:pPr>
            <a:r>
              <a:rPr lang="en-US" sz="8000" dirty="0" smtClean="0"/>
              <a:t>         3-AXIAL </a:t>
            </a:r>
            <a:endParaRPr lang="en-US" sz="8000" dirty="0"/>
          </a:p>
          <a:p>
            <a:pPr marL="0" indent="0" algn="l" rtl="0">
              <a:buNone/>
            </a:pPr>
            <a:r>
              <a:rPr lang="en-US" sz="8000" dirty="0" smtClean="0"/>
              <a:t>         4-ANTI-FLEXED</a:t>
            </a:r>
          </a:p>
          <a:p>
            <a:pPr algn="l" rtl="0"/>
            <a:r>
              <a:rPr lang="en-US" sz="8000" dirty="0"/>
              <a:t> </a:t>
            </a:r>
            <a:r>
              <a:rPr lang="en-US" sz="8000" dirty="0" smtClean="0"/>
              <a:t> </a:t>
            </a:r>
            <a:r>
              <a:rPr lang="en-US" sz="8000" u="sng" dirty="0" smtClean="0"/>
              <a:t>-postmenopausal  (small uterus +invisible </a:t>
            </a:r>
            <a:r>
              <a:rPr lang="en-US" sz="8000" u="sng" dirty="0" err="1" smtClean="0"/>
              <a:t>endo</a:t>
            </a:r>
            <a:r>
              <a:rPr lang="en-US" sz="8000" u="sng" dirty="0" smtClean="0"/>
              <a:t>.)</a:t>
            </a:r>
          </a:p>
          <a:p>
            <a:pPr algn="l" rtl="0"/>
            <a:r>
              <a:rPr lang="en-US" sz="8000" dirty="0" smtClean="0"/>
              <a:t>  </a:t>
            </a:r>
            <a:r>
              <a:rPr lang="en-US" sz="8000" u="sng" dirty="0" smtClean="0"/>
              <a:t>-after pregnancy (increase size)</a:t>
            </a:r>
          </a:p>
          <a:p>
            <a:pPr algn="l" rtl="0"/>
            <a:endParaRPr lang="en-US" dirty="0" smtClean="0"/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4980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 -</a:t>
            </a:r>
            <a:r>
              <a:rPr lang="en-US" sz="2000" dirty="0" smtClean="0">
                <a:solidFill>
                  <a:srgbClr val="FF0000"/>
                </a:solidFill>
              </a:rPr>
              <a:t>WALL OF THE UTERUS COMPOSED OF </a:t>
            </a:r>
            <a:r>
              <a:rPr lang="en-US" sz="2000" dirty="0" smtClean="0">
                <a:solidFill>
                  <a:srgbClr val="FF0000"/>
                </a:solidFill>
              </a:rPr>
              <a:t>3 LAYERS: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r>
              <a:rPr lang="en-US" sz="2000" dirty="0" smtClean="0"/>
              <a:t>      </a:t>
            </a:r>
            <a:r>
              <a:rPr lang="en-US" sz="2000" dirty="0" smtClean="0">
                <a:solidFill>
                  <a:srgbClr val="FF0000"/>
                </a:solidFill>
              </a:rPr>
              <a:t>1) PARAMETRIUM </a:t>
            </a:r>
            <a:r>
              <a:rPr lang="en-US" sz="2000" dirty="0" smtClean="0">
                <a:solidFill>
                  <a:srgbClr val="FF0000"/>
                </a:solidFill>
              </a:rPr>
              <a:t>:</a:t>
            </a:r>
          </a:p>
          <a:p>
            <a:pPr marL="0" indent="0" algn="l" rtl="0">
              <a:buNone/>
            </a:pPr>
            <a:r>
              <a:rPr lang="en-US" sz="2000" dirty="0" smtClean="0"/>
              <a:t>     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 smtClean="0"/>
              <a:t>thin </a:t>
            </a:r>
            <a:r>
              <a:rPr lang="en-US" sz="2000" dirty="0" smtClean="0"/>
              <a:t>outer layer, it is highly echogenic on ultrasound and gives the uterus </a:t>
            </a:r>
            <a:r>
              <a:rPr lang="en-US" sz="2000" dirty="0" smtClean="0"/>
              <a:t>   </a:t>
            </a:r>
          </a:p>
          <a:p>
            <a:pPr marL="0" indent="0" algn="l" rtl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bright out line .</a:t>
            </a:r>
            <a:endParaRPr lang="en-US" sz="2000" dirty="0" smtClean="0"/>
          </a:p>
          <a:p>
            <a:pPr marL="0" indent="0" algn="l" rtl="0">
              <a:buNone/>
            </a:pP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   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2) </a:t>
            </a:r>
            <a:r>
              <a:rPr lang="en-US" sz="2000" dirty="0" smtClean="0">
                <a:solidFill>
                  <a:srgbClr val="FF0000"/>
                </a:solidFill>
              </a:rPr>
              <a:t>MYOMETRIUM</a:t>
            </a:r>
          </a:p>
          <a:p>
            <a:pPr marL="0" indent="0" algn="l" rtl="0">
              <a:buNone/>
            </a:pP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  </a:t>
            </a:r>
            <a:r>
              <a:rPr lang="en-US" sz="2000" dirty="0" smtClean="0"/>
              <a:t> 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 smtClean="0"/>
              <a:t>muscular </a:t>
            </a:r>
            <a:r>
              <a:rPr lang="en-US" sz="2000" dirty="0" smtClean="0"/>
              <a:t>layer, normally</a:t>
            </a:r>
          </a:p>
          <a:p>
            <a:pPr marL="0" indent="0" algn="l" rtl="0">
              <a:buNone/>
            </a:pPr>
            <a:r>
              <a:rPr lang="en-US" sz="2000" dirty="0" smtClean="0"/>
              <a:t>       homogenous.</a:t>
            </a:r>
            <a:endParaRPr lang="en-US" sz="2000" dirty="0" smtClean="0"/>
          </a:p>
          <a:p>
            <a:pPr marL="0" indent="0" algn="l" rtl="0">
              <a:buNone/>
            </a:pPr>
            <a:r>
              <a:rPr lang="en-US" sz="2000" dirty="0" smtClean="0"/>
              <a:t>      </a:t>
            </a:r>
            <a:r>
              <a:rPr lang="en-US" sz="2000" dirty="0" smtClean="0">
                <a:solidFill>
                  <a:srgbClr val="FF0000"/>
                </a:solidFill>
              </a:rPr>
              <a:t>3) ENDOMETRIUM</a:t>
            </a:r>
          </a:p>
          <a:p>
            <a:pPr marL="0" indent="0" algn="l" rtl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smtClean="0"/>
              <a:t>  </a:t>
            </a:r>
            <a:r>
              <a:rPr lang="en-US" sz="2000" dirty="0" smtClean="0"/>
              <a:t>-inner most layer of uterus 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marL="0" indent="0" algn="l" rtl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smtClean="0"/>
              <a:t> </a:t>
            </a:r>
            <a:r>
              <a:rPr lang="en-US" sz="2000" dirty="0" smtClean="0"/>
              <a:t>-variable depending on the timing </a:t>
            </a:r>
          </a:p>
          <a:p>
            <a:pPr marL="0" indent="0" algn="l" rtl="0">
              <a:buNone/>
            </a:pPr>
            <a:r>
              <a:rPr lang="en-US" sz="2000" dirty="0" smtClean="0"/>
              <a:t>      of </a:t>
            </a:r>
            <a:r>
              <a:rPr lang="en-US" sz="2000" dirty="0" smtClean="0"/>
              <a:t>the menstrual cycle and </a:t>
            </a:r>
          </a:p>
          <a:p>
            <a:pPr marL="0" indent="0" algn="l" rtl="0">
              <a:buNone/>
            </a:pPr>
            <a:r>
              <a:rPr lang="en-US" sz="2000" dirty="0" smtClean="0"/>
              <a:t>      effect </a:t>
            </a:r>
            <a:r>
              <a:rPr lang="en-US" sz="2000" dirty="0" smtClean="0"/>
              <a:t>of </a:t>
            </a:r>
            <a:r>
              <a:rPr lang="en-US" sz="2000" dirty="0" smtClean="0"/>
              <a:t>drugs. </a:t>
            </a:r>
            <a:endParaRPr lang="en-US" sz="2000" dirty="0" smtClean="0"/>
          </a:p>
          <a:p>
            <a:pPr marL="0" indent="0" algn="l" rtl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smtClean="0"/>
              <a:t> </a:t>
            </a:r>
            <a:r>
              <a:rPr lang="en-US" sz="2000" dirty="0" smtClean="0"/>
              <a:t>-range (0.5-1.4) cm ..conceder </a:t>
            </a:r>
            <a:r>
              <a:rPr lang="en-US" sz="2000" dirty="0" smtClean="0"/>
              <a:t>normal. </a:t>
            </a:r>
            <a:endParaRPr lang="en-US" sz="2000" dirty="0" smtClean="0"/>
          </a:p>
          <a:p>
            <a:pPr algn="l" rtl="0"/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996952"/>
            <a:ext cx="3917235" cy="290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4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800" dirty="0"/>
              <a:t> </a:t>
            </a:r>
            <a:r>
              <a:rPr lang="en-US" sz="2800" dirty="0" smtClean="0"/>
              <a:t>-(</a:t>
            </a:r>
            <a:r>
              <a:rPr lang="en-US" sz="2800" dirty="0">
                <a:solidFill>
                  <a:srgbClr val="FF0000"/>
                </a:solidFill>
              </a:rPr>
              <a:t>first half of the </a:t>
            </a:r>
            <a:r>
              <a:rPr lang="en-US" sz="2800" dirty="0" smtClean="0">
                <a:solidFill>
                  <a:srgbClr val="FF0000"/>
                </a:solidFill>
              </a:rPr>
              <a:t>cycle: </a:t>
            </a:r>
            <a:r>
              <a:rPr lang="en-US" sz="2800" dirty="0" smtClean="0"/>
              <a:t>thin </a:t>
            </a:r>
            <a:r>
              <a:rPr lang="en-US" sz="2800" dirty="0"/>
              <a:t>and </a:t>
            </a:r>
            <a:r>
              <a:rPr lang="en-US" sz="2800" dirty="0" err="1"/>
              <a:t>hypoechogenic</a:t>
            </a:r>
            <a:r>
              <a:rPr lang="en-US" sz="2800" dirty="0"/>
              <a:t> </a:t>
            </a:r>
            <a:r>
              <a:rPr lang="en-US" sz="2800" dirty="0" smtClean="0"/>
              <a:t>).</a:t>
            </a:r>
          </a:p>
          <a:p>
            <a:pPr algn="l" rtl="0"/>
            <a:endParaRPr lang="en-US" sz="2800" dirty="0"/>
          </a:p>
          <a:p>
            <a:pPr algn="l" rtl="0"/>
            <a:r>
              <a:rPr lang="en-US" sz="2800" dirty="0"/>
              <a:t> -(</a:t>
            </a:r>
            <a:r>
              <a:rPr lang="en-US" sz="2800" dirty="0">
                <a:solidFill>
                  <a:srgbClr val="FF0000"/>
                </a:solidFill>
              </a:rPr>
              <a:t>mid </a:t>
            </a:r>
            <a:r>
              <a:rPr lang="en-US" sz="2800" dirty="0" smtClean="0">
                <a:solidFill>
                  <a:srgbClr val="FF0000"/>
                </a:solidFill>
              </a:rPr>
              <a:t>cycle: </a:t>
            </a:r>
            <a:r>
              <a:rPr lang="en-US" sz="2800" dirty="0" smtClean="0"/>
              <a:t>proliferative </a:t>
            </a:r>
            <a:r>
              <a:rPr lang="en-US" sz="2800" dirty="0"/>
              <a:t>phase-the central part </a:t>
            </a:r>
            <a:r>
              <a:rPr lang="en-US" sz="2800" dirty="0" smtClean="0"/>
              <a:t>  became </a:t>
            </a:r>
            <a:r>
              <a:rPr lang="en-US" sz="2800" dirty="0" err="1"/>
              <a:t>hyperechogenic</a:t>
            </a:r>
            <a:r>
              <a:rPr lang="en-US" sz="2800" dirty="0"/>
              <a:t> and surrounded by a </a:t>
            </a:r>
            <a:r>
              <a:rPr lang="en-US" sz="2800" dirty="0" err="1"/>
              <a:t>hypoechogenic</a:t>
            </a:r>
            <a:r>
              <a:rPr lang="en-US" sz="2800" dirty="0"/>
              <a:t> rim (3 </a:t>
            </a:r>
            <a:r>
              <a:rPr lang="en-US" sz="2800" dirty="0" err="1"/>
              <a:t>alyers</a:t>
            </a:r>
            <a:r>
              <a:rPr lang="en-US" sz="2800" dirty="0" smtClean="0"/>
              <a:t>)).</a:t>
            </a:r>
          </a:p>
          <a:p>
            <a:pPr algn="l" rtl="0"/>
            <a:endParaRPr lang="en-US" sz="2800" dirty="0"/>
          </a:p>
          <a:p>
            <a:pPr algn="l" rtl="0"/>
            <a:r>
              <a:rPr lang="en-US" sz="2800" dirty="0"/>
              <a:t> -(</a:t>
            </a:r>
            <a:r>
              <a:rPr lang="en-US" sz="2800" dirty="0">
                <a:solidFill>
                  <a:srgbClr val="FF0000"/>
                </a:solidFill>
              </a:rPr>
              <a:t>during the </a:t>
            </a:r>
            <a:r>
              <a:rPr lang="en-US" sz="2800" dirty="0" smtClean="0">
                <a:solidFill>
                  <a:srgbClr val="FF0000"/>
                </a:solidFill>
              </a:rPr>
              <a:t>menstrual: </a:t>
            </a:r>
            <a:r>
              <a:rPr lang="en-US" sz="2800" dirty="0" smtClean="0"/>
              <a:t>hyper </a:t>
            </a:r>
            <a:r>
              <a:rPr lang="en-US" sz="2800" dirty="0"/>
              <a:t>and thick</a:t>
            </a:r>
            <a:r>
              <a:rPr lang="en-US" sz="2800" dirty="0" smtClean="0"/>
              <a:t>).</a:t>
            </a:r>
            <a:endParaRPr lang="en-US" sz="2800" dirty="0"/>
          </a:p>
          <a:p>
            <a:pPr marL="0" indent="0" algn="l" rtl="0">
              <a:buNone/>
            </a:pPr>
            <a:endParaRPr lang="en-US" dirty="0"/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6238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FALLOPIAN TUBES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   </a:t>
            </a:r>
            <a:r>
              <a:rPr lang="en-US" sz="2800" dirty="0" smtClean="0">
                <a:solidFill>
                  <a:srgbClr val="FF0000"/>
                </a:solidFill>
              </a:rPr>
              <a:t>- Can </a:t>
            </a:r>
            <a:r>
              <a:rPr lang="en-US" sz="2800" dirty="0" smtClean="0">
                <a:solidFill>
                  <a:srgbClr val="FF0000"/>
                </a:solidFill>
              </a:rPr>
              <a:t>be seen if significant change </a:t>
            </a:r>
            <a:r>
              <a:rPr lang="en-US" sz="2800" dirty="0" smtClean="0">
                <a:solidFill>
                  <a:srgbClr val="FF0000"/>
                </a:solidFill>
              </a:rPr>
              <a:t>occur: 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dirty="0" smtClean="0"/>
              <a:t> </a:t>
            </a:r>
            <a:r>
              <a:rPr lang="en-US" sz="2800" dirty="0" smtClean="0"/>
              <a:t>1)</a:t>
            </a:r>
            <a:r>
              <a:rPr lang="en-US" sz="2800" dirty="0" err="1" smtClean="0"/>
              <a:t>hydrosalpinx</a:t>
            </a:r>
            <a:r>
              <a:rPr lang="en-US" sz="2800" dirty="0" smtClean="0"/>
              <a:t> and </a:t>
            </a:r>
            <a:r>
              <a:rPr lang="en-US" sz="2800" dirty="0" err="1" smtClean="0"/>
              <a:t>pyosalpix</a:t>
            </a:r>
            <a:r>
              <a:rPr lang="en-US" sz="2800" dirty="0" smtClean="0"/>
              <a:t> (</a:t>
            </a:r>
            <a:r>
              <a:rPr lang="en-US" sz="2800" dirty="0" smtClean="0"/>
              <a:t>accumulation</a:t>
            </a:r>
          </a:p>
          <a:p>
            <a:pPr marL="0" indent="0" algn="l" rtl="0">
              <a:buNone/>
            </a:pPr>
            <a:r>
              <a:rPr lang="en-US" sz="2800" dirty="0"/>
              <a:t>      of fluid or pus).</a:t>
            </a:r>
          </a:p>
          <a:p>
            <a:pPr marL="0" indent="0" algn="l" rtl="0">
              <a:buNone/>
            </a:pPr>
            <a:r>
              <a:rPr lang="en-US" sz="2800" dirty="0" smtClean="0"/>
              <a:t>     2</a:t>
            </a:r>
            <a:r>
              <a:rPr lang="en-US" sz="2800" dirty="0" smtClean="0"/>
              <a:t>) Ectopic pregnancy 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9090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Ovaries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 rtl="0">
              <a:buNone/>
            </a:pPr>
            <a:endParaRPr lang="en-US" sz="2600" dirty="0" smtClean="0"/>
          </a:p>
          <a:p>
            <a:pPr algn="l" rtl="0"/>
            <a:r>
              <a:rPr lang="en-US" sz="2600" dirty="0" smtClean="0"/>
              <a:t>   </a:t>
            </a:r>
            <a:r>
              <a:rPr lang="en-US" sz="2600" dirty="0" smtClean="0"/>
              <a:t>-Located </a:t>
            </a:r>
            <a:r>
              <a:rPr lang="en-US" sz="2600" dirty="0" smtClean="0"/>
              <a:t>in the ovarian </a:t>
            </a:r>
            <a:r>
              <a:rPr lang="en-US" sz="2600" dirty="0" smtClean="0"/>
              <a:t>fossa.</a:t>
            </a:r>
            <a:endParaRPr lang="en-US" sz="2600" dirty="0" smtClean="0"/>
          </a:p>
          <a:p>
            <a:pPr algn="l" rtl="0"/>
            <a:r>
              <a:rPr lang="en-US" sz="2600" dirty="0" smtClean="0"/>
              <a:t>   </a:t>
            </a:r>
            <a:r>
              <a:rPr lang="en-US" sz="2600" dirty="0" smtClean="0"/>
              <a:t>-Inferior </a:t>
            </a:r>
            <a:r>
              <a:rPr lang="en-US" sz="2600" dirty="0" smtClean="0"/>
              <a:t>to the pelvic vessels on the lateral pelvic </a:t>
            </a:r>
            <a:r>
              <a:rPr lang="en-US" sz="2600" dirty="0" smtClean="0"/>
              <a:t>wall. </a:t>
            </a:r>
            <a:endParaRPr lang="en-US" sz="2600" dirty="0" smtClean="0"/>
          </a:p>
          <a:p>
            <a:pPr algn="l" rtl="0"/>
            <a:r>
              <a:rPr lang="en-US" sz="2600" dirty="0" smtClean="0"/>
              <a:t>   </a:t>
            </a:r>
            <a:r>
              <a:rPr lang="en-US" sz="2600" dirty="0" smtClean="0"/>
              <a:t>-They </a:t>
            </a:r>
            <a:r>
              <a:rPr lang="en-US" sz="2600" dirty="0" smtClean="0"/>
              <a:t>are mobile structures </a:t>
            </a:r>
            <a:r>
              <a:rPr lang="en-US" sz="2600" dirty="0" smtClean="0"/>
              <a:t>.</a:t>
            </a:r>
            <a:endParaRPr lang="en-US" sz="2600" dirty="0" smtClean="0"/>
          </a:p>
          <a:p>
            <a:pPr algn="l" rtl="0"/>
            <a:r>
              <a:rPr lang="en-US" sz="2600" dirty="0" smtClean="0"/>
              <a:t>   </a:t>
            </a:r>
            <a:r>
              <a:rPr lang="en-US" sz="2600" dirty="0" smtClean="0"/>
              <a:t>-Less  </a:t>
            </a:r>
            <a:r>
              <a:rPr lang="en-US" sz="2600" dirty="0" smtClean="0"/>
              <a:t>homogeneous (than uterus</a:t>
            </a:r>
            <a:r>
              <a:rPr lang="en-US" sz="2600" dirty="0" smtClean="0"/>
              <a:t>).</a:t>
            </a:r>
            <a:endParaRPr lang="en-US" sz="2600" dirty="0" smtClean="0"/>
          </a:p>
          <a:p>
            <a:pPr marL="0" indent="0" algn="l" rtl="0">
              <a:buNone/>
            </a:pP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smtClean="0">
                <a:solidFill>
                  <a:srgbClr val="FF0000"/>
                </a:solidFill>
              </a:rPr>
              <a:t>  </a:t>
            </a:r>
            <a:r>
              <a:rPr lang="en-US" sz="2600" dirty="0" smtClean="0">
                <a:solidFill>
                  <a:srgbClr val="FF0000"/>
                </a:solidFill>
              </a:rPr>
              <a:t>  </a:t>
            </a:r>
            <a:r>
              <a:rPr lang="en-US" sz="2600" dirty="0" smtClean="0">
                <a:solidFill>
                  <a:srgbClr val="FF0000"/>
                </a:solidFill>
              </a:rPr>
              <a:t>-OVARIAN </a:t>
            </a:r>
            <a:r>
              <a:rPr lang="en-US" sz="2600" dirty="0" smtClean="0">
                <a:solidFill>
                  <a:srgbClr val="FF0000"/>
                </a:solidFill>
              </a:rPr>
              <a:t>FOLLICLES:</a:t>
            </a:r>
            <a:endParaRPr lang="en-US" sz="2600" dirty="0" smtClean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 </a:t>
            </a:r>
            <a:r>
              <a:rPr lang="en-US" sz="2600" dirty="0" smtClean="0"/>
              <a:t>   -Are </a:t>
            </a:r>
            <a:r>
              <a:rPr lang="en-US" sz="2600" dirty="0" smtClean="0"/>
              <a:t>simple anechoic cysts with clear and well defined </a:t>
            </a:r>
            <a:endParaRPr lang="en-US" sz="2600" dirty="0"/>
          </a:p>
          <a:p>
            <a:pPr marL="0" indent="0" algn="l" rtl="0">
              <a:buNone/>
            </a:pPr>
            <a:r>
              <a:rPr lang="en-US" sz="2600" dirty="0" smtClean="0"/>
              <a:t>      walls. </a:t>
            </a:r>
            <a:endParaRPr lang="en-US" sz="2600" dirty="0"/>
          </a:p>
          <a:p>
            <a:pPr marL="0" indent="0" algn="l" rtl="0">
              <a:buNone/>
            </a:pPr>
            <a:r>
              <a:rPr lang="en-US" sz="2600" dirty="0" smtClean="0"/>
              <a:t> </a:t>
            </a:r>
            <a:r>
              <a:rPr lang="en-US" sz="2600" dirty="0" smtClean="0"/>
              <a:t>     -They </a:t>
            </a:r>
            <a:r>
              <a:rPr lang="en-US" sz="2600" dirty="0" smtClean="0"/>
              <a:t>grow until they reach: 2.0-2.5 cm in diameter before </a:t>
            </a:r>
            <a:endParaRPr lang="en-US" sz="2600" dirty="0"/>
          </a:p>
          <a:p>
            <a:pPr marL="0" indent="0" algn="l" rtl="0">
              <a:buNone/>
            </a:pPr>
            <a:r>
              <a:rPr lang="en-US" sz="2600" dirty="0" smtClean="0"/>
              <a:t>      ovulation.</a:t>
            </a:r>
            <a:endParaRPr lang="en-US" sz="2600" dirty="0" smtClean="0"/>
          </a:p>
          <a:p>
            <a:pPr marL="0" indent="0" algn="l" rtl="0">
              <a:buNone/>
            </a:pPr>
            <a:r>
              <a:rPr lang="en-US" sz="2600" dirty="0" smtClean="0"/>
              <a:t>      -</a:t>
            </a:r>
            <a:r>
              <a:rPr lang="en-US" sz="2600" dirty="0"/>
              <a:t>I</a:t>
            </a:r>
            <a:r>
              <a:rPr lang="en-US" sz="2600" dirty="0" smtClean="0"/>
              <a:t>n postmenopausal , small ovaries are </a:t>
            </a:r>
            <a:r>
              <a:rPr lang="en-US" sz="2600" dirty="0" smtClean="0"/>
              <a:t>difficult to see with no </a:t>
            </a:r>
            <a:endParaRPr lang="en-US" sz="2600" dirty="0"/>
          </a:p>
          <a:p>
            <a:pPr marL="0" indent="0" algn="l" rtl="0">
              <a:buNone/>
            </a:pPr>
            <a:r>
              <a:rPr lang="en-US" sz="2600" dirty="0" smtClean="0"/>
              <a:t>      follicles seen.</a:t>
            </a:r>
            <a:endParaRPr lang="en-US" sz="2600" dirty="0" smtClean="0"/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2653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 smtClean="0"/>
          </a:p>
          <a:p>
            <a:pPr marL="0" indent="0" algn="l" rtl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-</a:t>
            </a:r>
            <a:r>
              <a:rPr lang="en-US" sz="2800" dirty="0" smtClean="0"/>
              <a:t>Normal small amount of free fluid in bough</a:t>
            </a:r>
          </a:p>
          <a:p>
            <a:pPr marL="0" indent="0" algn="l" rtl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</a:t>
            </a:r>
            <a:r>
              <a:rPr lang="en-US" sz="2800" dirty="0"/>
              <a:t> </a:t>
            </a:r>
            <a:r>
              <a:rPr lang="en-US" sz="2800" dirty="0" smtClean="0"/>
              <a:t> of Douglas after ovulation .</a:t>
            </a:r>
          </a:p>
          <a:p>
            <a:pPr marL="0" indent="0" algn="l" rtl="0">
              <a:buNone/>
            </a:pPr>
            <a:endParaRPr lang="en-US" sz="2800" dirty="0" smtClean="0"/>
          </a:p>
          <a:p>
            <a:pPr marL="0" indent="0" algn="l" rtl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dirty="0" smtClean="0">
                <a:solidFill>
                  <a:srgbClr val="FF0000"/>
                </a:solidFill>
              </a:rPr>
              <a:t>INDECATION </a:t>
            </a:r>
            <a:r>
              <a:rPr lang="en-US" sz="2800" dirty="0" smtClean="0">
                <a:solidFill>
                  <a:srgbClr val="FF0000"/>
                </a:solidFill>
              </a:rPr>
              <a:t>OF PELVIC </a:t>
            </a:r>
            <a:r>
              <a:rPr lang="en-US" sz="2800" dirty="0" smtClean="0">
                <a:solidFill>
                  <a:srgbClr val="FF0000"/>
                </a:solidFill>
              </a:rPr>
              <a:t>U/S</a:t>
            </a:r>
            <a:r>
              <a:rPr lang="en-US" sz="2800" dirty="0">
                <a:solidFill>
                  <a:srgbClr val="FF0000"/>
                </a:solidFill>
              </a:rPr>
              <a:t>: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dirty="0" smtClean="0"/>
              <a:t>Vaginal </a:t>
            </a:r>
            <a:r>
              <a:rPr lang="en-US" sz="2800" dirty="0" smtClean="0"/>
              <a:t>bleeding, pelvic pain ,IUCD ,poly cystic ovary </a:t>
            </a:r>
            <a:r>
              <a:rPr lang="en-US" sz="2800" dirty="0" smtClean="0"/>
              <a:t>,</a:t>
            </a:r>
          </a:p>
          <a:p>
            <a:pPr marL="0" indent="0" algn="l" rtl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</a:t>
            </a:r>
            <a:r>
              <a:rPr lang="en-US" sz="2800" dirty="0"/>
              <a:t>pelvic masses </a:t>
            </a:r>
            <a:r>
              <a:rPr lang="en-US" sz="2800" dirty="0" smtClean="0"/>
              <a:t>,,, etc..</a:t>
            </a:r>
            <a:endParaRPr lang="en-US" sz="2800" dirty="0" smtClean="0"/>
          </a:p>
          <a:p>
            <a:pPr marL="0" indent="0" algn="l" rtl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</a:t>
            </a:r>
            <a:endParaRPr lang="en-US" sz="2800" dirty="0" smtClean="0"/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8901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Abnormalities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  </a:t>
            </a:r>
            <a:r>
              <a:rPr lang="en-US" sz="2800" u="sng" dirty="0" smtClean="0">
                <a:solidFill>
                  <a:srgbClr val="FF0000"/>
                </a:solidFill>
              </a:rPr>
              <a:t>Fibroids:</a:t>
            </a:r>
            <a:endParaRPr lang="en-US" sz="2800" u="sng" dirty="0" smtClean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r>
              <a:rPr lang="en-US" sz="2000" dirty="0" smtClean="0"/>
              <a:t> -</a:t>
            </a:r>
            <a:r>
              <a:rPr lang="en-US" sz="2000" dirty="0" smtClean="0"/>
              <a:t>most common gynecological tumor 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marL="0" indent="0" algn="l" rtl="0">
              <a:buNone/>
            </a:pPr>
            <a:r>
              <a:rPr lang="en-US" sz="2000" dirty="0" smtClean="0"/>
              <a:t> -</a:t>
            </a:r>
            <a:r>
              <a:rPr lang="en-US" sz="2000" dirty="0" smtClean="0"/>
              <a:t>most of the fibroid seen at uterine body and very rare seen on </a:t>
            </a:r>
            <a:r>
              <a:rPr lang="en-US" sz="2000" dirty="0" smtClean="0"/>
              <a:t>cervix.</a:t>
            </a:r>
            <a:endParaRPr lang="en-US" sz="2000" dirty="0"/>
          </a:p>
          <a:p>
            <a:pPr marL="0" indent="0" algn="l" rtl="0">
              <a:buNone/>
            </a:pPr>
            <a:r>
              <a:rPr lang="en-US" sz="2000" dirty="0" smtClean="0"/>
              <a:t> -</a:t>
            </a:r>
            <a:r>
              <a:rPr lang="en-US" sz="2000" dirty="0" smtClean="0"/>
              <a:t>clinical presentation, size and position of the fibroid </a:t>
            </a:r>
            <a:r>
              <a:rPr lang="en-US" sz="2000" dirty="0" smtClean="0"/>
              <a:t> are very  important.</a:t>
            </a:r>
            <a:endParaRPr lang="en-US" sz="2000" dirty="0"/>
          </a:p>
          <a:p>
            <a:pPr marL="0" indent="0" algn="l" rtl="0"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-myometrium (intramural</a:t>
            </a:r>
            <a:r>
              <a:rPr lang="en-US" sz="2000" dirty="0" smtClean="0"/>
              <a:t>).</a:t>
            </a:r>
            <a:endParaRPr lang="en-US" sz="2000" dirty="0" smtClean="0"/>
          </a:p>
          <a:p>
            <a:pPr marL="0" indent="0" algn="l" rtl="0"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-uterine cavity (</a:t>
            </a:r>
            <a:r>
              <a:rPr lang="en-US" sz="2000" dirty="0" err="1" smtClean="0"/>
              <a:t>submucosal</a:t>
            </a:r>
            <a:r>
              <a:rPr lang="en-US" sz="2000" dirty="0" smtClean="0"/>
              <a:t>).</a:t>
            </a:r>
            <a:endParaRPr lang="en-US" sz="2000" dirty="0" smtClean="0"/>
          </a:p>
          <a:p>
            <a:pPr marL="0" indent="0" algn="l" rtl="0">
              <a:buNone/>
            </a:pPr>
            <a:r>
              <a:rPr lang="en-US" sz="2000" dirty="0" smtClean="0"/>
              <a:t> -</a:t>
            </a:r>
            <a:r>
              <a:rPr lang="en-US" sz="2000" dirty="0" err="1" smtClean="0"/>
              <a:t>serosaul</a:t>
            </a:r>
            <a:r>
              <a:rPr lang="en-US" sz="2000" dirty="0" smtClean="0"/>
              <a:t> surface (</a:t>
            </a:r>
            <a:r>
              <a:rPr lang="en-US" sz="2000" dirty="0" err="1" smtClean="0"/>
              <a:t>subserousal</a:t>
            </a:r>
            <a:r>
              <a:rPr lang="en-US" sz="2000" dirty="0" smtClean="0"/>
              <a:t>) 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marL="0" indent="0" algn="l" rtl="0">
              <a:buNone/>
            </a:pPr>
            <a:r>
              <a:rPr lang="en-US" sz="2000" dirty="0" smtClean="0"/>
              <a:t> -(</a:t>
            </a:r>
            <a:r>
              <a:rPr lang="en-US" sz="2000" dirty="0" err="1" smtClean="0"/>
              <a:t>pedunculated</a:t>
            </a:r>
            <a:r>
              <a:rPr lang="en-US" sz="2000" dirty="0" smtClean="0"/>
              <a:t> )it can be mistaken with adnexal masses 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algn="l" rtl="0"/>
            <a:endParaRPr lang="en-US" dirty="0" smtClean="0"/>
          </a:p>
          <a:p>
            <a:pPr algn="l" rtl="0"/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849" y="4293096"/>
            <a:ext cx="2400039" cy="22852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4293096"/>
            <a:ext cx="3379463" cy="2349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54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903</Words>
  <Application>Microsoft Office PowerPoint</Application>
  <PresentationFormat>On-screen Show (4:3)</PresentationFormat>
  <Paragraphs>133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 Pelvic Ultrasound</vt:lpstr>
      <vt:lpstr>Pelvic Area</vt:lpstr>
      <vt:lpstr>Uterus</vt:lpstr>
      <vt:lpstr>PowerPoint Presentation</vt:lpstr>
      <vt:lpstr>PowerPoint Presentation</vt:lpstr>
      <vt:lpstr> FALLOPIAN TUBES </vt:lpstr>
      <vt:lpstr>Ovaries</vt:lpstr>
      <vt:lpstr>PowerPoint Presentation</vt:lpstr>
      <vt:lpstr>Abnormalities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Pelvic Ultrasound</dc:title>
  <dc:creator>lulu</dc:creator>
  <cp:lastModifiedBy>lulu</cp:lastModifiedBy>
  <cp:revision>29</cp:revision>
  <dcterms:created xsi:type="dcterms:W3CDTF">2012-11-18T20:20:46Z</dcterms:created>
  <dcterms:modified xsi:type="dcterms:W3CDTF">2012-11-18T23:11:00Z</dcterms:modified>
</cp:coreProperties>
</file>