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4" r:id="rId2"/>
  </p:sldMasterIdLst>
  <p:notesMasterIdLst>
    <p:notesMasterId r:id="rId42"/>
  </p:notesMasterIdLst>
  <p:sldIdLst>
    <p:sldId id="259" r:id="rId3"/>
    <p:sldId id="260" r:id="rId4"/>
    <p:sldId id="261" r:id="rId5"/>
    <p:sldId id="268" r:id="rId6"/>
    <p:sldId id="263" r:id="rId7"/>
    <p:sldId id="267" r:id="rId8"/>
    <p:sldId id="269" r:id="rId9"/>
    <p:sldId id="270" r:id="rId10"/>
    <p:sldId id="271" r:id="rId11"/>
    <p:sldId id="281" r:id="rId12"/>
    <p:sldId id="272" r:id="rId13"/>
    <p:sldId id="273" r:id="rId14"/>
    <p:sldId id="274" r:id="rId15"/>
    <p:sldId id="275" r:id="rId16"/>
    <p:sldId id="280" r:id="rId17"/>
    <p:sldId id="278" r:id="rId18"/>
    <p:sldId id="276" r:id="rId19"/>
    <p:sldId id="277" r:id="rId20"/>
    <p:sldId id="284" r:id="rId21"/>
    <p:sldId id="265" r:id="rId22"/>
    <p:sldId id="264" r:id="rId23"/>
    <p:sldId id="282" r:id="rId24"/>
    <p:sldId id="283" r:id="rId25"/>
    <p:sldId id="285" r:id="rId26"/>
    <p:sldId id="286" r:id="rId27"/>
    <p:sldId id="287" r:id="rId28"/>
    <p:sldId id="288" r:id="rId29"/>
    <p:sldId id="289" r:id="rId30"/>
    <p:sldId id="290" r:id="rId31"/>
    <p:sldId id="292" r:id="rId32"/>
    <p:sldId id="294" r:id="rId33"/>
    <p:sldId id="295" r:id="rId34"/>
    <p:sldId id="296" r:id="rId35"/>
    <p:sldId id="297" r:id="rId36"/>
    <p:sldId id="300" r:id="rId37"/>
    <p:sldId id="302" r:id="rId38"/>
    <p:sldId id="303" r:id="rId39"/>
    <p:sldId id="301" r:id="rId40"/>
    <p:sldId id="30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7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1" autoAdjust="0"/>
    <p:restoredTop sz="79517" autoAdjust="0"/>
  </p:normalViewPr>
  <p:slideViewPr>
    <p:cSldViewPr snapToGrid="0">
      <p:cViewPr varScale="1">
        <p:scale>
          <a:sx n="55" d="100"/>
          <a:sy n="55" d="100"/>
        </p:scale>
        <p:origin x="3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FC8AE-245F-433A-BBDF-45C676B98789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38BF9-011E-4C8B-9E61-26A7213AA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27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00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43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14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09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89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37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0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59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11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49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78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007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80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164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57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73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77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06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28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 smtClean="0">
              <a:cs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7E42FB-F2E8-44BB-9EB4-6370BCCA4DFC}" type="slidenum">
              <a:rPr lang="en-GB"/>
              <a:pPr eaLnBrk="1" hangingPunct="1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001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45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BF9-011E-4C8B-9E61-26A7213AAB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9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-1380067" y="1552576"/>
            <a:ext cx="13572067" cy="5305425"/>
            <a:chOff x="-652" y="978"/>
            <a:chExt cx="6412" cy="334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07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725084" y="762000"/>
            <a:ext cx="103632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429000"/>
            <a:ext cx="85344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AD55566-7DFF-4C5E-90C1-B558B8360F3A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99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E266B-DBCF-4874-AF2B-7FDEA5D4009B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96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24ECA-D483-4821-97BC-D18F18D0069A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08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36B33DE7-E154-432D-A58A-281AEC6BBECB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829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35DE5952-22BB-4423-8A1A-E9D0260E2DC1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063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0D5437B-F36D-4C1F-86C7-0D2FAE2625D7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71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8F708E3-01FB-4E53-8E29-827508BAE5A3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4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356E6D1B-B615-468A-8398-498C61E9D2DD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2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56517" y="2130426"/>
            <a:ext cx="7821083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07834" y="3886200"/>
            <a:ext cx="6955367" cy="1752600"/>
          </a:xfrm>
        </p:spPr>
        <p:txBody>
          <a:bodyPr/>
          <a:lstStyle>
            <a:lvl1pPr marL="0" indent="0">
              <a:buFontTx/>
              <a:buNone/>
              <a:defRPr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Pediatric Surgery   KSU- 2006</a:t>
            </a:r>
          </a:p>
        </p:txBody>
      </p:sp>
    </p:spTree>
    <p:extLst>
      <p:ext uri="{BB962C8B-B14F-4D97-AF65-F5344CB8AC3E}">
        <p14:creationId xmlns:p14="http://schemas.microsoft.com/office/powerpoint/2010/main" val="3058645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Pediatric Surgery   KSU- 2006</a:t>
            </a:r>
          </a:p>
        </p:txBody>
      </p:sp>
    </p:spTree>
    <p:extLst>
      <p:ext uri="{BB962C8B-B14F-4D97-AF65-F5344CB8AC3E}">
        <p14:creationId xmlns:p14="http://schemas.microsoft.com/office/powerpoint/2010/main" val="3544966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Pediatric Surgery   KSU- 2006</a:t>
            </a:r>
          </a:p>
        </p:txBody>
      </p:sp>
    </p:spTree>
    <p:extLst>
      <p:ext uri="{BB962C8B-B14F-4D97-AF65-F5344CB8AC3E}">
        <p14:creationId xmlns:p14="http://schemas.microsoft.com/office/powerpoint/2010/main" val="327479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0CA66-9E24-47C2-BB47-26D3524BCC5D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64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60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60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Pediatric Surgery   KSU- 2006</a:t>
            </a:r>
          </a:p>
        </p:txBody>
      </p:sp>
    </p:spTree>
    <p:extLst>
      <p:ext uri="{BB962C8B-B14F-4D97-AF65-F5344CB8AC3E}">
        <p14:creationId xmlns:p14="http://schemas.microsoft.com/office/powerpoint/2010/main" val="2820760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Pediatric Surgery   KSU- 2006</a:t>
            </a:r>
          </a:p>
        </p:txBody>
      </p:sp>
    </p:spTree>
    <p:extLst>
      <p:ext uri="{BB962C8B-B14F-4D97-AF65-F5344CB8AC3E}">
        <p14:creationId xmlns:p14="http://schemas.microsoft.com/office/powerpoint/2010/main" val="3530802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Pediatric Surgery   KSU- 2006</a:t>
            </a:r>
          </a:p>
        </p:txBody>
      </p:sp>
    </p:spTree>
    <p:extLst>
      <p:ext uri="{BB962C8B-B14F-4D97-AF65-F5344CB8AC3E}">
        <p14:creationId xmlns:p14="http://schemas.microsoft.com/office/powerpoint/2010/main" val="1280394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Pediatric Surgery   KSU- 2006</a:t>
            </a:r>
          </a:p>
        </p:txBody>
      </p:sp>
    </p:spTree>
    <p:extLst>
      <p:ext uri="{BB962C8B-B14F-4D97-AF65-F5344CB8AC3E}">
        <p14:creationId xmlns:p14="http://schemas.microsoft.com/office/powerpoint/2010/main" val="2886199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Pediatric Surgery   KSU- 2006</a:t>
            </a:r>
          </a:p>
        </p:txBody>
      </p:sp>
    </p:spTree>
    <p:extLst>
      <p:ext uri="{BB962C8B-B14F-4D97-AF65-F5344CB8AC3E}">
        <p14:creationId xmlns:p14="http://schemas.microsoft.com/office/powerpoint/2010/main" val="207557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Pediatric Surgery   KSU- 2006</a:t>
            </a:r>
          </a:p>
        </p:txBody>
      </p:sp>
    </p:spTree>
    <p:extLst>
      <p:ext uri="{BB962C8B-B14F-4D97-AF65-F5344CB8AC3E}">
        <p14:creationId xmlns:p14="http://schemas.microsoft.com/office/powerpoint/2010/main" val="23796606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Pediatric Surgery   KSU- 2006</a:t>
            </a:r>
          </a:p>
        </p:txBody>
      </p:sp>
    </p:spTree>
    <p:extLst>
      <p:ext uri="{BB962C8B-B14F-4D97-AF65-F5344CB8AC3E}">
        <p14:creationId xmlns:p14="http://schemas.microsoft.com/office/powerpoint/2010/main" val="2306255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926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926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Pediatric Surgery   KSU- 2006</a:t>
            </a:r>
          </a:p>
        </p:txBody>
      </p:sp>
    </p:spTree>
    <p:extLst>
      <p:ext uri="{BB962C8B-B14F-4D97-AF65-F5344CB8AC3E}">
        <p14:creationId xmlns:p14="http://schemas.microsoft.com/office/powerpoint/2010/main" val="569053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60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60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47618" y="6324600"/>
            <a:ext cx="3744383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Pediatric Surgery   KSU- 2006</a:t>
            </a:r>
          </a:p>
        </p:txBody>
      </p:sp>
    </p:spTree>
    <p:extLst>
      <p:ext uri="{BB962C8B-B14F-4D97-AF65-F5344CB8AC3E}">
        <p14:creationId xmlns:p14="http://schemas.microsoft.com/office/powerpoint/2010/main" val="2173405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6005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47618" y="6324600"/>
            <a:ext cx="3744383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Pediatric Surgery   KSU- 2006</a:t>
            </a:r>
          </a:p>
        </p:txBody>
      </p:sp>
    </p:spTree>
    <p:extLst>
      <p:ext uri="{BB962C8B-B14F-4D97-AF65-F5344CB8AC3E}">
        <p14:creationId xmlns:p14="http://schemas.microsoft.com/office/powerpoint/2010/main" val="4145122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35C3F-10B4-446C-AEF6-C22D4A3F3E72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38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56840-BF4F-49E3-8EF1-07D77304855E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12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A8D4C-955C-4C83-AE6C-EDED1844A333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58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A2B02-5391-4888-892C-D123CB3F9ADE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2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DE721-BAB0-4BA4-BDFC-23997D5645B4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965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084A8-8A2F-4CD8-A499-017DE0FB9F93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986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3E3DF-B828-4A58-9E66-3872EB9B9602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3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0" y="1588"/>
            <a:ext cx="12177184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cs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447962-C408-4483-A2BE-DE8B72A4E9FD}" type="slidenum">
              <a:rPr lang="ar-SA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85193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447618" y="6324600"/>
            <a:ext cx="374438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DDEB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panose="020B0604020202020204" pitchFamily="34" charset="0"/>
              </a:rPr>
              <a:t>Pediatric Surgery   KSU- 2006</a:t>
            </a:r>
          </a:p>
        </p:txBody>
      </p:sp>
    </p:spTree>
    <p:extLst>
      <p:ext uri="{BB962C8B-B14F-4D97-AF65-F5344CB8AC3E}">
        <p14:creationId xmlns:p14="http://schemas.microsoft.com/office/powerpoint/2010/main" val="387885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200" kern="1200">
          <a:solidFill>
            <a:srgbClr val="E9C04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rgbClr val="E9C04B"/>
          </a:solidFill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rgbClr val="E9C04B"/>
          </a:solidFill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rgbClr val="E9C04B"/>
          </a:solidFill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rgbClr val="E9C04B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rgbClr val="E9C04B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rgbClr val="E9C04B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rgbClr val="E9C04B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rgbClr val="E9C04B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rgbClr val="E9C04B"/>
        </a:buClr>
        <a:buSzPct val="80000"/>
        <a:buChar char="•"/>
        <a:defRPr sz="3200" kern="1200">
          <a:solidFill>
            <a:srgbClr val="DDEBFF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rgbClr val="E9C04B"/>
        </a:buClr>
        <a:buSzPct val="80000"/>
        <a:buFont typeface="Verdana" panose="020B0604030504040204" pitchFamily="34" charset="0"/>
        <a:buChar char="−"/>
        <a:defRPr sz="2800" kern="1200">
          <a:solidFill>
            <a:srgbClr val="DDEBFF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rgbClr val="E9C04B"/>
        </a:buClr>
        <a:buSzPct val="80000"/>
        <a:buFont typeface="Wingdings" panose="05000000000000000000" pitchFamily="2" charset="2"/>
        <a:buChar char="§"/>
        <a:defRPr sz="2400" kern="1200">
          <a:solidFill>
            <a:srgbClr val="DDEBFF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rgbClr val="E9C04B"/>
        </a:buClr>
        <a:buSzPct val="80000"/>
        <a:buChar char="•"/>
        <a:defRPr sz="2000" kern="1200">
          <a:solidFill>
            <a:srgbClr val="DDEBFF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rgbClr val="E9C04B"/>
        </a:buClr>
        <a:buSzPct val="80000"/>
        <a:buChar char="•"/>
        <a:defRPr sz="2000" kern="1200">
          <a:solidFill>
            <a:srgbClr val="DDEB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-106680" y="762000"/>
            <a:ext cx="12194964" cy="807720"/>
          </a:xfrm>
        </p:spPr>
        <p:txBody>
          <a:bodyPr/>
          <a:lstStyle/>
          <a:p>
            <a:r>
              <a:rPr lang="en-US" dirty="0" smtClean="0"/>
              <a:t>Pediatric Inguinal and Scrotal Conditions</a:t>
            </a:r>
            <a:br>
              <a:rPr lang="en-US" dirty="0" smtClean="0"/>
            </a:br>
            <a:r>
              <a:rPr lang="en-US" dirty="0" smtClean="0"/>
              <a:t>(351 Course)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Prof .Abdulrahman Albassam. MD</a:t>
            </a:r>
          </a:p>
          <a:p>
            <a:r>
              <a:rPr lang="en-US" dirty="0" smtClean="0"/>
              <a:t>Professor and Consultant  Pediatric Surgeon.</a:t>
            </a:r>
          </a:p>
          <a:p>
            <a:r>
              <a:rPr lang="en-US" dirty="0" smtClean="0"/>
              <a:t>Medical College</a:t>
            </a:r>
          </a:p>
          <a:p>
            <a:r>
              <a:rPr lang="en-US" dirty="0" smtClean="0"/>
              <a:t> King </a:t>
            </a:r>
            <a:r>
              <a:rPr lang="en-US" dirty="0" smtClean="0"/>
              <a:t>Saud  </a:t>
            </a:r>
            <a:r>
              <a:rPr lang="en-US" dirty="0" smtClean="0"/>
              <a:t>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28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38" y="-282817"/>
            <a:ext cx="4888161" cy="3842373"/>
          </a:xfrm>
          <a:prstGeom prst="rect">
            <a:avLst/>
          </a:prstGeom>
          <a:ln>
            <a:solidFill>
              <a:srgbClr val="9A7F74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390"/>
            <a:ext cx="7096991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991" y="3644946"/>
            <a:ext cx="4888161" cy="3213054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 bwMode="auto">
          <a:xfrm>
            <a:off x="8853055" y="1039091"/>
            <a:ext cx="176645" cy="3429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9443118" y="3917373"/>
            <a:ext cx="126909" cy="3429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1246909" y="2712027"/>
            <a:ext cx="1205346" cy="32211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07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-633652" y="0"/>
            <a:ext cx="10363200" cy="11430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effectLst/>
                <a:latin typeface="Times New Roman"/>
              </a:rPr>
              <a:t>Inguinal Hernia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914400" y="3304516"/>
            <a:ext cx="8534400" cy="1593410"/>
          </a:xfrm>
        </p:spPr>
        <p:txBody>
          <a:bodyPr/>
          <a:lstStyle/>
          <a:p>
            <a:pPr algn="l"/>
            <a:r>
              <a:rPr lang="en-US" dirty="0"/>
              <a:t> Clinical </a:t>
            </a:r>
            <a:r>
              <a:rPr lang="en-US" dirty="0" smtClean="0"/>
              <a:t>presentation:(</a:t>
            </a:r>
            <a:r>
              <a:rPr lang="en-US" sz="2400" dirty="0" err="1" smtClean="0"/>
              <a:t>Incareceration</a:t>
            </a:r>
            <a:r>
              <a:rPr lang="en-US" sz="2400" dirty="0" smtClean="0"/>
              <a:t>/</a:t>
            </a:r>
            <a:r>
              <a:rPr lang="en-US" sz="2400" dirty="0" err="1" smtClean="0"/>
              <a:t>Irreducability</a:t>
            </a:r>
            <a:r>
              <a:rPr lang="en-US" sz="2400" dirty="0" smtClean="0"/>
              <a:t>)</a:t>
            </a:r>
          </a:p>
          <a:p>
            <a:pPr algn="l"/>
            <a:r>
              <a:rPr lang="en-US" sz="2000" dirty="0" smtClean="0"/>
              <a:t>-     The </a:t>
            </a:r>
            <a:r>
              <a:rPr lang="en-US" sz="2000" dirty="0" err="1" smtClean="0"/>
              <a:t>inciedence</a:t>
            </a:r>
            <a:r>
              <a:rPr lang="en-US" sz="2000" dirty="0" smtClean="0"/>
              <a:t> range from 12-17 %.</a:t>
            </a:r>
          </a:p>
          <a:p>
            <a:pPr algn="l"/>
            <a:r>
              <a:rPr lang="en-US" sz="2000" dirty="0" smtClean="0"/>
              <a:t>-     Younger age(below 6 months) and prematurity are risk factors.</a:t>
            </a:r>
          </a:p>
          <a:p>
            <a:pPr marL="342900" indent="-342900" algn="l">
              <a:buFontTx/>
              <a:buChar char="-"/>
            </a:pPr>
            <a:r>
              <a:rPr lang="en-US" sz="2000" dirty="0" smtClean="0"/>
              <a:t>As fussy infant with intermittent abdominal pain and vomiting.</a:t>
            </a:r>
          </a:p>
          <a:p>
            <a:pPr marL="342900" indent="-342900" algn="l">
              <a:buFontTx/>
              <a:buChar char="-"/>
            </a:pPr>
            <a:r>
              <a:rPr lang="en-US" sz="2000" dirty="0" smtClean="0"/>
              <a:t>A tender and sometime </a:t>
            </a:r>
            <a:r>
              <a:rPr lang="en-US" sz="2000" dirty="0" err="1" smtClean="0"/>
              <a:t>erythermatous</a:t>
            </a:r>
            <a:r>
              <a:rPr lang="en-US" sz="2000" dirty="0" smtClean="0"/>
              <a:t> irreducible mass is noted in the groin.</a:t>
            </a:r>
          </a:p>
          <a:p>
            <a:pPr marL="342900" indent="-342900" algn="l">
              <a:buFontTx/>
              <a:buChar char="-"/>
            </a:pPr>
            <a:r>
              <a:rPr lang="en-US" sz="2000" dirty="0" smtClean="0"/>
              <a:t>Incarceration  may be the first presenting sign of the hernia.</a:t>
            </a:r>
          </a:p>
          <a:p>
            <a:pPr marL="342900" indent="-342900" algn="l">
              <a:buFontTx/>
              <a:buChar char="-"/>
            </a:pPr>
            <a:r>
              <a:rPr lang="en-US" sz="2000" dirty="0" smtClean="0"/>
              <a:t>On examination , the infant is usually irritable, in pain, with tender groin swelling which can not be reduced with gentle pressure.</a:t>
            </a:r>
          </a:p>
          <a:p>
            <a:pPr marL="342900" indent="-342900" algn="l">
              <a:buFontTx/>
              <a:buChar char="-"/>
            </a:pPr>
            <a:r>
              <a:rPr lang="en-US" sz="2000" dirty="0" smtClean="0"/>
              <a:t>Incarceration will result in bowel obstruction and if not treated will progress to strangulation( bowel ischemia).</a:t>
            </a:r>
          </a:p>
          <a:p>
            <a:pPr marL="342900" indent="-342900" algn="l">
              <a:buFontTx/>
              <a:buChar char="-"/>
            </a:pPr>
            <a:r>
              <a:rPr lang="en-US" sz="2000" dirty="0" smtClean="0"/>
              <a:t>Severe pain , prolonged </a:t>
            </a:r>
            <a:r>
              <a:rPr lang="en-US" sz="2000" dirty="0" err="1" smtClean="0"/>
              <a:t>incarceration,fever</a:t>
            </a:r>
            <a:r>
              <a:rPr lang="en-US" sz="2000" dirty="0" smtClean="0"/>
              <a:t>, tachycardia, and vomiting are suggestive of strangulation (rare presentation)</a:t>
            </a:r>
          </a:p>
          <a:p>
            <a:pPr algn="l"/>
            <a:r>
              <a:rPr lang="en-US" sz="2400" dirty="0"/>
              <a:t> </a:t>
            </a:r>
            <a:r>
              <a:rPr lang="en-US" sz="2400" dirty="0" smtClean="0"/>
              <a:t>      </a:t>
            </a:r>
            <a:endParaRPr lang="en-US" dirty="0"/>
          </a:p>
        </p:txBody>
      </p:sp>
      <p:pic>
        <p:nvPicPr>
          <p:cNvPr id="5" name="Picture 4" descr="BIH  26 wks now 35wks_654948 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600200"/>
            <a:ext cx="2743200" cy="4525963"/>
          </a:xfrm>
          <a:prstGeom prst="rect">
            <a:avLst/>
          </a:prstGeom>
          <a:noFill/>
          <a:ln w="57150">
            <a:solidFill>
              <a:srgbClr val="0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wn Arrow 5"/>
          <p:cNvSpPr/>
          <p:nvPr/>
        </p:nvSpPr>
        <p:spPr bwMode="auto">
          <a:xfrm>
            <a:off x="10214264" y="2130136"/>
            <a:ext cx="93518" cy="42602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10868891" y="2130136"/>
            <a:ext cx="62345" cy="42602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70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-914400" y="293498"/>
            <a:ext cx="10363200" cy="724277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Inguinal Hernia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algn="l"/>
            <a:r>
              <a:rPr lang="en-US" dirty="0" smtClean="0"/>
              <a:t>Management:(Uncomplicated IH)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IH will not resolve  spontaneously and surgery is only  the treatment .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Open inguinal  </a:t>
            </a:r>
            <a:r>
              <a:rPr lang="en-US" sz="2400" dirty="0" err="1" smtClean="0"/>
              <a:t>herniotomy</a:t>
            </a:r>
            <a:r>
              <a:rPr lang="en-US" sz="2400" dirty="0" smtClean="0"/>
              <a:t>  ( more common approach) .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Laparoscopic </a:t>
            </a:r>
            <a:r>
              <a:rPr lang="en-US" sz="2400" dirty="0" err="1" smtClean="0"/>
              <a:t>herniotomy</a:t>
            </a:r>
            <a:r>
              <a:rPr lang="en-US" sz="2400" dirty="0" smtClean="0"/>
              <a:t> ( less popular) .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Preterm babies  usually have their hernias repaired before discharge from nursery to avoid incarceration.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- Infants and children should have their surgery done within weeks ( OR availability ) .</a:t>
            </a:r>
          </a:p>
          <a:p>
            <a:pPr marL="342900" indent="-342900" algn="l">
              <a:buFontTx/>
              <a:buChar char="-"/>
            </a:pPr>
            <a:endParaRPr lang="en-US" sz="2400" dirty="0" smtClean="0"/>
          </a:p>
          <a:p>
            <a:pPr marL="342900" indent="-342900" algn="l">
              <a:buFontTx/>
              <a:buChar char="-"/>
            </a:pPr>
            <a:endParaRPr lang="en-US" sz="2400" dirty="0" smtClean="0"/>
          </a:p>
          <a:p>
            <a:pPr marL="457200" indent="-457200" algn="l">
              <a:buFontTx/>
              <a:buChar char="-"/>
            </a:pPr>
            <a:endParaRPr lang="en-US" dirty="0"/>
          </a:p>
        </p:txBody>
      </p:sp>
      <p:pic>
        <p:nvPicPr>
          <p:cNvPr id="5" name="Picture 4" descr="LIH 4m f with L tube palpable_6530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915" y="1600200"/>
            <a:ext cx="3401085" cy="4525963"/>
          </a:xfrm>
          <a:prstGeom prst="rect">
            <a:avLst/>
          </a:prstGeom>
          <a:noFill/>
          <a:ln w="57150">
            <a:solidFill>
              <a:srgbClr val="0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93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249575" y="592281"/>
            <a:ext cx="10363200" cy="724277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effectLst/>
                <a:latin typeface="Times New Roman"/>
              </a:rPr>
              <a:t>Inguinal Hernia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914400" y="1797627"/>
            <a:ext cx="8534400" cy="4648439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r>
              <a:rPr lang="en-US" dirty="0" smtClean="0"/>
              <a:t>Management:(Incarcerated IH)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The presence of peritonitis or septic shock is an absolute contraindication to attempted reduction.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Intravenous access and rehydration.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Monitored conscious sedation.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Firm and continuous pressure is applied around the incarceration.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Successful reduction is usually confirmed by sudden pop of  contents back to abdominal cavity.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Over 90-95% of incarcerated IH can be successfully reduced.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Once hernia is reduced ,a delay of 24-48h </a:t>
            </a:r>
            <a:r>
              <a:rPr lang="en-US" sz="2400" dirty="0"/>
              <a:t>is allowed </a:t>
            </a:r>
            <a:r>
              <a:rPr lang="en-US" sz="2400" dirty="0" smtClean="0"/>
              <a:t>before </a:t>
            </a:r>
            <a:r>
              <a:rPr lang="en-US" sz="2400" dirty="0" err="1" smtClean="0"/>
              <a:t>herniotomy</a:t>
            </a:r>
            <a:r>
              <a:rPr lang="en-US" sz="2400" dirty="0" smtClean="0"/>
              <a:t> (resolution of edema and inflammation)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Urgent operation ( </a:t>
            </a:r>
            <a:r>
              <a:rPr lang="en-US" sz="2400" dirty="0" err="1" smtClean="0"/>
              <a:t>Herniotomy</a:t>
            </a:r>
            <a:r>
              <a:rPr lang="en-US" sz="2400" dirty="0" smtClean="0"/>
              <a:t> ) is necessary if reduction fails.</a:t>
            </a:r>
          </a:p>
          <a:p>
            <a:pPr marL="342900" indent="-342900" algn="l">
              <a:buFontTx/>
              <a:buChar char="-"/>
            </a:pPr>
            <a:endParaRPr lang="en-US" sz="2400" dirty="0" smtClean="0"/>
          </a:p>
          <a:p>
            <a:pPr marL="342900" indent="-342900" algn="l">
              <a:buFontTx/>
              <a:buChar char="-"/>
            </a:pPr>
            <a:endParaRPr lang="en-US" sz="2400" dirty="0" smtClean="0"/>
          </a:p>
          <a:p>
            <a:pPr marL="457200" indent="-457200" algn="l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34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0" y="-477982"/>
            <a:ext cx="10363200" cy="2961409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CONGENITAL </a:t>
            </a:r>
            <a:r>
              <a:rPr lang="en-US" dirty="0" smtClean="0">
                <a:solidFill>
                  <a:srgbClr val="FFC000"/>
                </a:solidFill>
              </a:rPr>
              <a:t>HYDROCELE</a:t>
            </a:r>
            <a:r>
              <a:rPr lang="en-US" dirty="0">
                <a:solidFill>
                  <a:srgbClr val="FFC000"/>
                </a:solidFill>
              </a:rPr>
              <a:t/>
            </a:r>
            <a:br>
              <a:rPr lang="en-US" dirty="0">
                <a:solidFill>
                  <a:srgbClr val="FFC000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algn="l"/>
            <a:r>
              <a:rPr lang="en-US" dirty="0" smtClean="0"/>
              <a:t>Definition: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An abnormal collection of fluid in the process virginals which fails to obliterate resulting in swelling in the scrotum and groin.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Approximately 5% of boys at term have hydrocele.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Less common in girls and known as a hydrocele of the canal of </a:t>
            </a:r>
            <a:r>
              <a:rPr lang="en-US" dirty="0" err="1" smtClean="0"/>
              <a:t>nuck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46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en-US" b="1" smtClean="0">
                <a:solidFill>
                  <a:srgbClr val="FFFF00"/>
                </a:solidFill>
              </a:rPr>
              <a:t>Types of Hydrocele</a:t>
            </a:r>
          </a:p>
        </p:txBody>
      </p:sp>
      <p:pic>
        <p:nvPicPr>
          <p:cNvPr id="6147" name="Picture 4" descr="hydrocele diff types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4689" y="1600201"/>
            <a:ext cx="5762625" cy="4525963"/>
          </a:xfrm>
          <a:noFill/>
          <a:ln w="5715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1736" y="578773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ccommunicating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21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‪types of hydrocele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847" y="1273794"/>
            <a:ext cx="6554709" cy="373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95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-1288473" y="987136"/>
            <a:ext cx="12566073" cy="70617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CONGENITAL </a:t>
            </a:r>
            <a:r>
              <a:rPr lang="en-US" dirty="0" smtClean="0">
                <a:solidFill>
                  <a:srgbClr val="FFC000"/>
                </a:solidFill>
              </a:rPr>
              <a:t>HYDROCELE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algn="l"/>
            <a:r>
              <a:rPr lang="en-US" dirty="0" smtClean="0"/>
              <a:t>Clinical presentation: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Painless scrotal or groin swelling , but mostly scrotal.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Increase in size following viral infection.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On examination , tense , overlying skin is often has a blue tinge. Not </a:t>
            </a:r>
            <a:r>
              <a:rPr lang="en-US" dirty="0" err="1" smtClean="0"/>
              <a:t>reducable</a:t>
            </a:r>
            <a:r>
              <a:rPr lang="en-US" dirty="0" smtClean="0"/>
              <a:t> , </a:t>
            </a:r>
            <a:r>
              <a:rPr lang="en-US" dirty="0" err="1" smtClean="0"/>
              <a:t>transilluminte</a:t>
            </a:r>
            <a:r>
              <a:rPr lang="en-US" dirty="0" smtClean="0"/>
              <a:t>  , difficult to palpate the testis separately.</a:t>
            </a:r>
          </a:p>
          <a:p>
            <a:pPr marL="457200" indent="-457200" algn="l">
              <a:buFontTx/>
              <a:buChar char="-"/>
            </a:pPr>
            <a:endParaRPr lang="en-US" dirty="0" smtClean="0"/>
          </a:p>
        </p:txBody>
      </p:sp>
      <p:pic>
        <p:nvPicPr>
          <p:cNvPr id="5" name="Picture 4" descr="70-68-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984" y="706170"/>
            <a:ext cx="3220016" cy="3866930"/>
          </a:xfrm>
          <a:prstGeom prst="rect">
            <a:avLst/>
          </a:prstGeom>
          <a:noFill/>
          <a:ln w="57150">
            <a:solidFill>
              <a:srgbClr val="0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8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173954" y="-841664"/>
            <a:ext cx="10363200" cy="2161309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C000"/>
                </a:solidFill>
                <a:effectLst/>
                <a:latin typeface="Times New Roman"/>
              </a:rPr>
              <a:t>CONGENITAL </a:t>
            </a:r>
            <a:r>
              <a:rPr lang="en-US" dirty="0" smtClean="0">
                <a:solidFill>
                  <a:srgbClr val="FFC000"/>
                </a:solidFill>
                <a:effectLst/>
                <a:latin typeface="Times New Roman"/>
              </a:rPr>
              <a:t>HYDROCELE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algn="l"/>
            <a:r>
              <a:rPr lang="en-US" dirty="0" smtClean="0"/>
              <a:t>Management: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Expectant management(observation) in the first two years of age.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By the age of 2 years 90% of </a:t>
            </a:r>
            <a:r>
              <a:rPr lang="en-US" dirty="0" err="1" smtClean="0"/>
              <a:t>hydoceles</a:t>
            </a:r>
            <a:r>
              <a:rPr lang="en-US" dirty="0" smtClean="0"/>
              <a:t> will have resolved.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Surgery ( </a:t>
            </a:r>
            <a:r>
              <a:rPr lang="en-US" dirty="0" err="1" smtClean="0">
                <a:solidFill>
                  <a:srgbClr val="FFFF00"/>
                </a:solidFill>
              </a:rPr>
              <a:t>hydrocelectomy</a:t>
            </a:r>
            <a:r>
              <a:rPr lang="en-US" dirty="0" smtClean="0">
                <a:solidFill>
                  <a:srgbClr val="FFFF00"/>
                </a:solidFill>
              </a:rPr>
              <a:t>  /high ligation of PPV</a:t>
            </a:r>
            <a:r>
              <a:rPr lang="en-US" dirty="0" smtClean="0"/>
              <a:t>) is indicated if the hydrocele fails to resolve by age of 2 years.</a:t>
            </a:r>
          </a:p>
          <a:p>
            <a:pPr marL="457200" indent="-457200" algn="l"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753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16854" y="0"/>
            <a:ext cx="10363200" cy="706170"/>
          </a:xfrm>
        </p:spPr>
        <p:txBody>
          <a:bodyPr/>
          <a:lstStyle/>
          <a:p>
            <a:r>
              <a:rPr lang="en-US" sz="3200" dirty="0">
                <a:solidFill>
                  <a:srgbClr val="FFC000"/>
                </a:solidFill>
                <a:effectLst/>
                <a:latin typeface="Times New Roman"/>
              </a:rPr>
              <a:t>UNDESCENDED TESTIS (</a:t>
            </a:r>
            <a:r>
              <a:rPr lang="en-US" sz="3200" dirty="0" smtClean="0">
                <a:solidFill>
                  <a:srgbClr val="FFC000"/>
                </a:solidFill>
                <a:effectLst/>
                <a:latin typeface="Times New Roman"/>
              </a:rPr>
              <a:t>CRYPTORCHDISM)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623455" y="3540932"/>
            <a:ext cx="8534400" cy="663921"/>
          </a:xfrm>
        </p:spPr>
        <p:txBody>
          <a:bodyPr/>
          <a:lstStyle/>
          <a:p>
            <a:pPr marL="457200" indent="-457200" algn="l">
              <a:buFontTx/>
              <a:buChar char="-"/>
            </a:pPr>
            <a:r>
              <a:rPr lang="en-US" sz="2800" dirty="0" smtClean="0"/>
              <a:t>Normal testis developed from </a:t>
            </a:r>
            <a:r>
              <a:rPr lang="en-US" sz="2800" dirty="0" err="1" smtClean="0"/>
              <a:t>gonadonephric</a:t>
            </a:r>
            <a:r>
              <a:rPr lang="en-US" sz="2800" dirty="0" smtClean="0"/>
              <a:t> ridge .</a:t>
            </a:r>
          </a:p>
          <a:p>
            <a:pPr marL="457200" indent="-457200" algn="l">
              <a:buFontTx/>
              <a:buChar char="-"/>
            </a:pPr>
            <a:r>
              <a:rPr lang="en-US" sz="2800" dirty="0" smtClean="0"/>
              <a:t>Normal testis descends across the abdomen to  deep inguinal ring between 8-15 weeks of gestation under control of AMH.</a:t>
            </a:r>
          </a:p>
          <a:p>
            <a:pPr marL="457200" indent="-457200" algn="l">
              <a:buFontTx/>
              <a:buChar char="-"/>
            </a:pPr>
            <a:r>
              <a:rPr lang="en-US" sz="2800" dirty="0" smtClean="0"/>
              <a:t>Second phase  of descent , the testis moves through the inguinal canal into the  scrotum (25-35 weeks of gestation) under control of androgens.</a:t>
            </a:r>
          </a:p>
          <a:p>
            <a:pPr marL="457200" indent="-457200" algn="l">
              <a:buFontTx/>
              <a:buChar char="-"/>
            </a:pPr>
            <a:r>
              <a:rPr lang="en-US" sz="2800" dirty="0" smtClean="0"/>
              <a:t>Testicular  development and descent depend on interaction  among  endocrine, paracrine, growth and mechanical factors.</a:t>
            </a:r>
          </a:p>
          <a:p>
            <a:pPr marL="457200" indent="-457200" algn="l">
              <a:buFontTx/>
              <a:buChar char="-"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305847" y="706170"/>
            <a:ext cx="22990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Embryology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9439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Pediatric Inguinal and Scrotal Conditions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914400" y="2560320"/>
            <a:ext cx="8534400" cy="3947160"/>
          </a:xfrm>
        </p:spPr>
        <p:txBody>
          <a:bodyPr/>
          <a:lstStyle/>
          <a:p>
            <a:pPr algn="l"/>
            <a:r>
              <a:rPr lang="en-US" dirty="0" smtClean="0"/>
              <a:t>-Introduction.</a:t>
            </a:r>
          </a:p>
          <a:p>
            <a:pPr algn="l"/>
            <a:r>
              <a:rPr lang="en-US" dirty="0" smtClean="0"/>
              <a:t>-Embryology.</a:t>
            </a:r>
          </a:p>
          <a:p>
            <a:pPr algn="l"/>
            <a:r>
              <a:rPr lang="en-US" dirty="0" smtClean="0"/>
              <a:t>-Inguinal hernia.</a:t>
            </a:r>
          </a:p>
          <a:p>
            <a:pPr algn="l"/>
            <a:r>
              <a:rPr lang="en-US" dirty="0" smtClean="0"/>
              <a:t>-Hydrocele.</a:t>
            </a:r>
          </a:p>
          <a:p>
            <a:pPr algn="l"/>
            <a:r>
              <a:rPr lang="en-US" dirty="0" smtClean="0"/>
              <a:t>-Undescended testis.</a:t>
            </a:r>
          </a:p>
          <a:p>
            <a:pPr algn="l"/>
            <a:r>
              <a:rPr lang="en-US" dirty="0" smtClean="0"/>
              <a:t>-Acute scrotum.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06966" y="2128837"/>
            <a:ext cx="25218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Objectives</a:t>
            </a:r>
            <a:r>
              <a:rPr lang="en-US" sz="40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0709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56" y="477982"/>
            <a:ext cx="10993580" cy="598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1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725084" y="0"/>
            <a:ext cx="10363200" cy="6790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68627" y="817606"/>
            <a:ext cx="3987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Embryology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2052" name="Picture 4" descr="نتيجة بحث الصور عن ‪normal descent of testi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349" y="2393984"/>
            <a:ext cx="356235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2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16854" y="0"/>
            <a:ext cx="10363200" cy="706170"/>
          </a:xfrm>
        </p:spPr>
        <p:txBody>
          <a:bodyPr/>
          <a:lstStyle/>
          <a:p>
            <a:r>
              <a:rPr lang="en-US" sz="3200" dirty="0">
                <a:solidFill>
                  <a:srgbClr val="FFC000"/>
                </a:solidFill>
                <a:effectLst/>
                <a:latin typeface="Times New Roman"/>
              </a:rPr>
              <a:t>UNDESCENDED TESTIS (</a:t>
            </a:r>
            <a:r>
              <a:rPr lang="en-US" sz="3200" dirty="0" smtClean="0">
                <a:solidFill>
                  <a:srgbClr val="FFC000"/>
                </a:solidFill>
                <a:effectLst/>
                <a:latin typeface="Times New Roman"/>
              </a:rPr>
              <a:t>CRYPTORCHDISM)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algn="l"/>
            <a:r>
              <a:rPr lang="en-US" dirty="0" smtClean="0"/>
              <a:t>Definition: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</a:rPr>
              <a:t>Undescended testis (UDT)</a:t>
            </a:r>
            <a:r>
              <a:rPr lang="en-US" dirty="0" smtClean="0"/>
              <a:t>: is arrested along its  normal path of descent.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</a:rPr>
              <a:t>Retractile testis</a:t>
            </a:r>
            <a:r>
              <a:rPr lang="en-US" dirty="0" smtClean="0"/>
              <a:t>: </a:t>
            </a:r>
            <a:r>
              <a:rPr lang="en-US" dirty="0"/>
              <a:t>is a testicle that may move back and forth between the scrotum and the groin</a:t>
            </a:r>
            <a:r>
              <a:rPr lang="en-US" dirty="0" smtClean="0"/>
              <a:t> .can be manipulated into scrotum where it remains without tension.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</a:rPr>
              <a:t>Ectopic testis</a:t>
            </a:r>
            <a:r>
              <a:rPr lang="en-US" dirty="0" smtClean="0"/>
              <a:t>: is located outside of normal path of descent.</a:t>
            </a:r>
          </a:p>
          <a:p>
            <a:pPr marL="457200" indent="-457200" algn="l">
              <a:buFontTx/>
              <a:buChar char="-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680" y="706171"/>
            <a:ext cx="3032910" cy="2909865"/>
          </a:xfrm>
          <a:prstGeom prst="rect">
            <a:avLst/>
          </a:prstGeom>
        </p:spPr>
      </p:pic>
      <p:pic>
        <p:nvPicPr>
          <p:cNvPr id="1028" name="Picture 4" descr="Examination&#10;Marked variation from the norm for height, weight &amp; fat&#10;distribution may suggest anorchia due to possible inte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126" y="3616037"/>
            <a:ext cx="2964873" cy="314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 bwMode="auto">
          <a:xfrm>
            <a:off x="9860973" y="5742017"/>
            <a:ext cx="218209" cy="4571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11211791" y="5953991"/>
            <a:ext cx="311727" cy="8312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96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16854" y="0"/>
            <a:ext cx="10363200" cy="706170"/>
          </a:xfrm>
        </p:spPr>
        <p:txBody>
          <a:bodyPr/>
          <a:lstStyle/>
          <a:p>
            <a:r>
              <a:rPr lang="en-US" sz="3200" dirty="0">
                <a:solidFill>
                  <a:srgbClr val="FFC000"/>
                </a:solidFill>
                <a:effectLst/>
                <a:latin typeface="Times New Roman"/>
              </a:rPr>
              <a:t>UNDESCENDED TESTIS (</a:t>
            </a:r>
            <a:r>
              <a:rPr lang="en-US" sz="3200" dirty="0" smtClean="0">
                <a:solidFill>
                  <a:srgbClr val="FFC000"/>
                </a:solidFill>
                <a:effectLst/>
                <a:latin typeface="Times New Roman"/>
              </a:rPr>
              <a:t>CRYPTORCHDISM)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algn="l"/>
            <a:r>
              <a:rPr lang="en-US" dirty="0" smtClean="0"/>
              <a:t>Incidence:</a:t>
            </a:r>
          </a:p>
          <a:p>
            <a:pPr algn="l"/>
            <a:r>
              <a:rPr lang="en-US" dirty="0" smtClean="0"/>
              <a:t>-UDT occurs in approximately 1-3% of term infants and 33-45% of premature infants.</a:t>
            </a:r>
          </a:p>
          <a:p>
            <a:pPr algn="l"/>
            <a:r>
              <a:rPr lang="en-US" dirty="0" smtClean="0"/>
              <a:t>- Occurs on the </a:t>
            </a:r>
            <a:r>
              <a:rPr lang="en-US" dirty="0" err="1" smtClean="0"/>
              <a:t>rt</a:t>
            </a:r>
            <a:r>
              <a:rPr lang="en-US" dirty="0" smtClean="0"/>
              <a:t> side in 50% , </a:t>
            </a:r>
            <a:r>
              <a:rPr lang="en-US" dirty="0" err="1" smtClean="0"/>
              <a:t>lt</a:t>
            </a:r>
            <a:r>
              <a:rPr lang="en-US" dirty="0" smtClean="0"/>
              <a:t> 35%, bilateral 10-15%.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648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16854" y="0"/>
            <a:ext cx="10363200" cy="706170"/>
          </a:xfrm>
        </p:spPr>
        <p:txBody>
          <a:bodyPr/>
          <a:lstStyle/>
          <a:p>
            <a:r>
              <a:rPr lang="en-US" sz="3200" dirty="0">
                <a:solidFill>
                  <a:srgbClr val="FFC000"/>
                </a:solidFill>
                <a:effectLst/>
                <a:latin typeface="Times New Roman"/>
              </a:rPr>
              <a:t>UNDESCENDED TESTIS (</a:t>
            </a:r>
            <a:r>
              <a:rPr lang="en-US" sz="3200" dirty="0" smtClean="0">
                <a:solidFill>
                  <a:srgbClr val="FFC000"/>
                </a:solidFill>
                <a:effectLst/>
                <a:latin typeface="Times New Roman"/>
              </a:rPr>
              <a:t>CRYPTORCHDISM)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707411" y="2562132"/>
            <a:ext cx="8653871" cy="3585172"/>
          </a:xfrm>
        </p:spPr>
        <p:txBody>
          <a:bodyPr/>
          <a:lstStyle/>
          <a:p>
            <a:pPr marL="457200" indent="-457200" algn="l">
              <a:buFontTx/>
              <a:buChar char="-"/>
            </a:pPr>
            <a:r>
              <a:rPr lang="en-US" sz="2800" dirty="0" smtClean="0"/>
              <a:t>Empty scrotum.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-</a:t>
            </a:r>
            <a:r>
              <a:rPr lang="en-US" sz="2800" dirty="0" smtClean="0"/>
              <a:t>Absence of one or both testes.</a:t>
            </a:r>
          </a:p>
          <a:p>
            <a:pPr marL="457200" indent="-457200" algn="l">
              <a:buFontTx/>
              <a:buChar char="-"/>
            </a:pPr>
            <a:r>
              <a:rPr lang="en-US" sz="2800" dirty="0" smtClean="0"/>
              <a:t>Swelling in the groin ( testis or hernia).</a:t>
            </a:r>
          </a:p>
          <a:p>
            <a:pPr marL="457200" indent="-457200" algn="l">
              <a:buFontTx/>
              <a:buChar char="-"/>
            </a:pPr>
            <a:r>
              <a:rPr lang="en-US" sz="2800" dirty="0" smtClean="0"/>
              <a:t>On examination,  hemi-scrotum is underdeveloped/  hypo plastic </a:t>
            </a:r>
          </a:p>
          <a:p>
            <a:pPr marL="457200" indent="-457200" algn="l">
              <a:buFontTx/>
              <a:buChar char="-"/>
            </a:pPr>
            <a:r>
              <a:rPr lang="en-US" sz="2800" dirty="0" smtClean="0"/>
              <a:t>Testis is palpable in the groin and fails to comedown to scrotum in 80% of cases.</a:t>
            </a:r>
          </a:p>
          <a:p>
            <a:pPr marL="457200" indent="-457200" algn="l">
              <a:buFontTx/>
              <a:buChar char="-"/>
            </a:pPr>
            <a:r>
              <a:rPr lang="en-US" sz="2800" dirty="0" smtClean="0"/>
              <a:t>Testis is impalpable /non- palpable in the remaining 20% of cases ( intra-abdominal , atrophied , or agenesis).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273801"/>
            <a:ext cx="3658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Clinical presentation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2050" name="Picture 2" descr="نتيجة بحث الصور عن ‪impalpable testis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702" y="955964"/>
            <a:ext cx="3400425" cy="241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564" y="3979717"/>
            <a:ext cx="2694490" cy="2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8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16854" y="0"/>
            <a:ext cx="10363200" cy="70617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655456" y="1920132"/>
            <a:ext cx="8653871" cy="4272850"/>
          </a:xfrm>
        </p:spPr>
        <p:txBody>
          <a:bodyPr/>
          <a:lstStyle/>
          <a:p>
            <a:pPr algn="l"/>
            <a:r>
              <a:rPr lang="en-US" dirty="0" smtClean="0"/>
              <a:t>A- Hormonal treatment:</a:t>
            </a:r>
          </a:p>
          <a:p>
            <a:pPr algn="l"/>
            <a:r>
              <a:rPr lang="en-US" dirty="0" smtClean="0"/>
              <a:t>The role of  hormonal therapy is controversial.</a:t>
            </a:r>
          </a:p>
          <a:p>
            <a:pPr algn="l"/>
            <a:r>
              <a:rPr lang="en-US" dirty="0" smtClean="0"/>
              <a:t>LHRH and HCG are used with varying degree of success.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B- Surgical treatment ( </a:t>
            </a:r>
            <a:r>
              <a:rPr lang="en-US" dirty="0" err="1" smtClean="0"/>
              <a:t>orchidopexy</a:t>
            </a:r>
            <a:r>
              <a:rPr lang="en-US" dirty="0" smtClean="0"/>
              <a:t> ) the treatment of choice.</a:t>
            </a:r>
          </a:p>
          <a:p>
            <a:pPr algn="l"/>
            <a:r>
              <a:rPr lang="en-US" dirty="0" smtClean="0"/>
              <a:t>The best timing is between 6-12 months of age</a:t>
            </a:r>
            <a:r>
              <a:rPr lang="en-US" sz="3600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2936138" y="122252"/>
            <a:ext cx="6373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UNDESCENDED TESTIS (CRYPTORCHDISM)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73801"/>
            <a:ext cx="2659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Management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79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028481" y="-488822"/>
            <a:ext cx="10363200" cy="1269270"/>
          </a:xfrm>
        </p:spPr>
        <p:txBody>
          <a:bodyPr/>
          <a:lstStyle/>
          <a:p>
            <a:r>
              <a:rPr lang="en-US" sz="3600" dirty="0">
                <a:solidFill>
                  <a:srgbClr val="FFC000"/>
                </a:solidFill>
                <a:effectLst/>
                <a:latin typeface="Times New Roman"/>
              </a:rPr>
              <a:t>UNDESCENDED TESTIS (CRYPTORCHDISM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707411" y="1828800"/>
            <a:ext cx="8653871" cy="5133315"/>
          </a:xfrm>
        </p:spPr>
        <p:txBody>
          <a:bodyPr/>
          <a:lstStyle/>
          <a:p>
            <a:pPr marL="457200" indent="-457200" algn="l">
              <a:buFontTx/>
              <a:buChar char="-"/>
            </a:pPr>
            <a:r>
              <a:rPr lang="en-US" sz="2800" dirty="0" smtClean="0"/>
              <a:t>B- Surgical treatment :</a:t>
            </a:r>
          </a:p>
          <a:p>
            <a:pPr marL="1085850" lvl="1" indent="-342900"/>
            <a:r>
              <a:rPr lang="en-US" sz="2400" dirty="0" smtClean="0">
                <a:solidFill>
                  <a:srgbClr val="FFFF00"/>
                </a:solidFill>
              </a:rPr>
              <a:t>Palpable unilateral or bilateral  </a:t>
            </a:r>
            <a:r>
              <a:rPr lang="en-US" sz="2400" dirty="0" smtClean="0"/>
              <a:t>→  </a:t>
            </a:r>
            <a:r>
              <a:rPr lang="en-US" sz="2400" dirty="0" err="1" smtClean="0"/>
              <a:t>orchidopexy</a:t>
            </a:r>
            <a:r>
              <a:rPr lang="en-US" sz="2400" dirty="0" smtClean="0"/>
              <a:t>.</a:t>
            </a:r>
          </a:p>
          <a:p>
            <a:pPr marL="1085850" lvl="1" indent="-342900"/>
            <a:r>
              <a:rPr lang="en-US" sz="2400" dirty="0" smtClean="0">
                <a:solidFill>
                  <a:srgbClr val="FFFF00"/>
                </a:solidFill>
              </a:rPr>
              <a:t>Impalpable/ </a:t>
            </a:r>
            <a:r>
              <a:rPr lang="en-US" sz="2400" dirty="0" err="1" smtClean="0">
                <a:solidFill>
                  <a:srgbClr val="FFFF00"/>
                </a:solidFill>
              </a:rPr>
              <a:t>nonpalpable</a:t>
            </a:r>
            <a:r>
              <a:rPr lang="en-US" sz="2400" dirty="0" smtClean="0">
                <a:solidFill>
                  <a:srgbClr val="FFFF00"/>
                </a:solidFill>
              </a:rPr>
              <a:t> :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</a:rPr>
              <a:t>Radiographic imaging (US , CT, MRI)</a:t>
            </a:r>
          </a:p>
          <a:p>
            <a:pPr lvl="1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 is rarely helpful in locating </a:t>
            </a:r>
            <a:r>
              <a:rPr lang="en-US" sz="2400" dirty="0" err="1" smtClean="0">
                <a:solidFill>
                  <a:srgbClr val="FFFF00"/>
                </a:solidFill>
              </a:rPr>
              <a:t>nonpalpable</a:t>
            </a:r>
            <a:r>
              <a:rPr lang="en-US" sz="2400" dirty="0" smtClean="0">
                <a:solidFill>
                  <a:srgbClr val="FFFF00"/>
                </a:solidFill>
              </a:rPr>
              <a:t> testis  . 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</a:rPr>
              <a:t>Diagnostic laparoscopy is the preferred approach</a:t>
            </a:r>
          </a:p>
          <a:p>
            <a:pPr lvl="1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          - If testis is intra-abdominal            Lap assisted </a:t>
            </a:r>
            <a:r>
              <a:rPr lang="en-US" sz="2400" dirty="0" err="1" smtClean="0">
                <a:solidFill>
                  <a:srgbClr val="FFFF00"/>
                </a:solidFill>
              </a:rPr>
              <a:t>orchidopexy</a:t>
            </a:r>
            <a:r>
              <a:rPr lang="en-US" sz="2400" dirty="0" smtClean="0">
                <a:solidFill>
                  <a:srgbClr val="FFFF00"/>
                </a:solidFill>
              </a:rPr>
              <a:t> .</a:t>
            </a:r>
          </a:p>
          <a:p>
            <a:pPr lvl="1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           - If atrophic               inguinal exploration and excision.</a:t>
            </a:r>
          </a:p>
          <a:p>
            <a:pPr lvl="1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           - if agenesis                 nothing to be done</a:t>
            </a:r>
          </a:p>
          <a:p>
            <a:pPr algn="l"/>
            <a:endParaRPr lang="en-US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1273801"/>
            <a:ext cx="2775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Management 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5892696" y="4644428"/>
            <a:ext cx="80575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4018230" y="5507494"/>
            <a:ext cx="80575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4228588" y="5917953"/>
            <a:ext cx="80575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6146" name="Picture 2" descr="نتيجة بحث الصور عن ‪impalpable testi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364" y="1620982"/>
            <a:ext cx="325235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98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صورة ذات صل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1537855"/>
            <a:ext cx="3287567" cy="330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نتيجة بحث الصور عن ‪impalpable testis‬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45" y="1413164"/>
            <a:ext cx="7762010" cy="428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48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07411" y="124691"/>
            <a:ext cx="10363200" cy="353291"/>
          </a:xfrm>
        </p:spPr>
        <p:txBody>
          <a:bodyPr/>
          <a:lstStyle/>
          <a:p>
            <a:r>
              <a:rPr lang="en-US" sz="3200" dirty="0">
                <a:solidFill>
                  <a:srgbClr val="FFC000"/>
                </a:solidFill>
                <a:effectLst/>
                <a:latin typeface="Times New Roman"/>
              </a:rPr>
              <a:t>UNDESCENDED TESTIS (</a:t>
            </a:r>
            <a:r>
              <a:rPr lang="en-US" sz="3200" dirty="0" smtClean="0">
                <a:solidFill>
                  <a:srgbClr val="FFC000"/>
                </a:solidFill>
                <a:effectLst/>
                <a:latin typeface="Times New Roman"/>
              </a:rPr>
              <a:t>CRYPTORCHDISM)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707411" y="1080655"/>
            <a:ext cx="8653871" cy="5066649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Indication for surgery 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FFFF00"/>
                </a:solidFill>
              </a:rPr>
              <a:t>(benefit of  </a:t>
            </a:r>
            <a:r>
              <a:rPr lang="en-US" sz="2800" dirty="0" err="1" smtClean="0">
                <a:solidFill>
                  <a:srgbClr val="FFFF00"/>
                </a:solidFill>
              </a:rPr>
              <a:t>orchidopexy</a:t>
            </a:r>
            <a:r>
              <a:rPr lang="en-US" sz="2800" dirty="0" smtClean="0">
                <a:solidFill>
                  <a:srgbClr val="FFFF00"/>
                </a:solidFill>
              </a:rPr>
              <a:t> )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To optimize fertility</a:t>
            </a:r>
            <a:r>
              <a:rPr lang="en-US" dirty="0"/>
              <a:t>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dirty="0" smtClean="0"/>
              <a:t>To potentially reduce malignancy rate (controversial)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dirty="0" smtClean="0"/>
              <a:t>To place testis in examinable position to detect malignancy early.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dirty="0" smtClean="0"/>
              <a:t>To reduce risk of torsion.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dirty="0" smtClean="0"/>
              <a:t>To reduce risk of trauma.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dirty="0" smtClean="0"/>
              <a:t>To optimize hormonal function.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dirty="0" smtClean="0"/>
              <a:t>To repair the associated hernia( 90% of  UDT )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dirty="0" smtClean="0"/>
              <a:t>For cosmetic and psychological reasons.</a:t>
            </a:r>
          </a:p>
        </p:txBody>
      </p:sp>
    </p:spTree>
    <p:extLst>
      <p:ext uri="{BB962C8B-B14F-4D97-AF65-F5344CB8AC3E}">
        <p14:creationId xmlns:p14="http://schemas.microsoft.com/office/powerpoint/2010/main" val="118773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16854" y="0"/>
            <a:ext cx="10363200" cy="70617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ACUTE SCROTUM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707411" y="2562132"/>
            <a:ext cx="8653871" cy="440841"/>
          </a:xfrm>
        </p:spPr>
        <p:txBody>
          <a:bodyPr/>
          <a:lstStyle/>
          <a:p>
            <a:pPr algn="l"/>
            <a:r>
              <a:rPr lang="en-US" sz="2800" dirty="0" smtClean="0"/>
              <a:t>Acute scrotal pain with or without swelling and erythema.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273801"/>
            <a:ext cx="198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Definition: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3684613"/>
            <a:ext cx="2867602" cy="2564484"/>
          </a:xfrm>
          <a:prstGeom prst="rect">
            <a:avLst/>
          </a:prstGeom>
        </p:spPr>
      </p:pic>
      <p:pic>
        <p:nvPicPr>
          <p:cNvPr id="3074" name="Picture 2" descr="نتيجة بحث الصور عن ‪acute scrotum‬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58" y="3564083"/>
            <a:ext cx="3896591" cy="322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 bwMode="auto">
          <a:xfrm flipH="1">
            <a:off x="3075709" y="4966855"/>
            <a:ext cx="685800" cy="727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6941127" y="5309755"/>
            <a:ext cx="405246" cy="623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4855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7665" y="0"/>
            <a:ext cx="12145949" cy="1103870"/>
          </a:xfrm>
        </p:spPr>
        <p:txBody>
          <a:bodyPr/>
          <a:lstStyle/>
          <a:p>
            <a:r>
              <a:rPr lang="en-US" dirty="0"/>
              <a:t>Pediatric Inguinal and Scrotal Conditions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065" y="1721709"/>
            <a:ext cx="8534400" cy="4703804"/>
          </a:xfrm>
        </p:spPr>
        <p:txBody>
          <a:bodyPr/>
          <a:lstStyle/>
          <a:p>
            <a:pPr algn="l"/>
            <a:r>
              <a:rPr lang="en-US" dirty="0" smtClean="0"/>
              <a:t>-Inguinal hernia, hydrocele and undescended </a:t>
            </a:r>
            <a:r>
              <a:rPr lang="en-US" dirty="0" err="1" smtClean="0"/>
              <a:t>tesis</a:t>
            </a:r>
            <a:r>
              <a:rPr lang="en-US" dirty="0" smtClean="0"/>
              <a:t> are common groin condition in infants and children.</a:t>
            </a:r>
          </a:p>
          <a:p>
            <a:pPr algn="l"/>
            <a:r>
              <a:rPr lang="en-US" dirty="0" smtClean="0"/>
              <a:t>-They share a common embryological </a:t>
            </a:r>
            <a:r>
              <a:rPr lang="en-US" dirty="0" err="1" smtClean="0"/>
              <a:t>orgin</a:t>
            </a:r>
            <a:r>
              <a:rPr lang="en-US" dirty="0" smtClean="0"/>
              <a:t>.</a:t>
            </a:r>
          </a:p>
          <a:p>
            <a:pPr algn="l"/>
            <a:r>
              <a:rPr lang="en-US" dirty="0" smtClean="0"/>
              <a:t>-They may present in isolation or combination in the same patient.</a:t>
            </a:r>
          </a:p>
          <a:p>
            <a:pPr algn="l"/>
            <a:r>
              <a:rPr lang="en-US" dirty="0" smtClean="0"/>
              <a:t>-Accurate clinical distinction is very important as the management and outcome is different in each condition.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0877" y="963827"/>
            <a:ext cx="3996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Introduction</a:t>
            </a:r>
            <a:r>
              <a:rPr lang="en-US" sz="4400" dirty="0" smtClean="0"/>
              <a:t>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3322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456364" y="274638"/>
            <a:ext cx="3754437" cy="1143000"/>
          </a:xfrm>
        </p:spPr>
        <p:txBody>
          <a:bodyPr/>
          <a:lstStyle/>
          <a:p>
            <a:r>
              <a:rPr lang="en-US"/>
              <a:t>Anatomy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67438" y="2960689"/>
            <a:ext cx="4248150" cy="147637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  </a:t>
            </a:r>
            <a:r>
              <a:rPr lang="en-US" sz="2400"/>
              <a:t>Anatomy of the normal (right) testis and spermatic cord.</a:t>
            </a:r>
            <a:r>
              <a:rPr lang="en-US"/>
              <a:t> </a:t>
            </a:r>
          </a:p>
        </p:txBody>
      </p:sp>
      <p:pic>
        <p:nvPicPr>
          <p:cNvPr id="138246" name="Picture 6" descr="817_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368301"/>
            <a:ext cx="4059237" cy="590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8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7982" y="1548245"/>
            <a:ext cx="11104418" cy="1049482"/>
          </a:xfrm>
        </p:spPr>
        <p:txBody>
          <a:bodyPr/>
          <a:lstStyle/>
          <a:p>
            <a:pPr algn="l"/>
            <a:r>
              <a:rPr lang="en-US" dirty="0" err="1" smtClean="0"/>
              <a:t>DDx</a:t>
            </a:r>
            <a:r>
              <a:rPr lang="en-US" dirty="0" smtClean="0"/>
              <a:t> </a:t>
            </a:r>
            <a:r>
              <a:rPr lang="en-US" dirty="0"/>
              <a:t>of an acute scrotum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9661"/>
            <a:ext cx="1007716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Torsion of the testis.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 Torsion of the appendix </a:t>
            </a:r>
            <a:r>
              <a:rPr lang="en-US" dirty="0" smtClean="0">
                <a:solidFill>
                  <a:srgbClr val="FF0000"/>
                </a:solidFill>
              </a:rPr>
              <a:t>testis /epididymis.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Epididymitis / </a:t>
            </a:r>
            <a:r>
              <a:rPr lang="en-US" sz="2400" dirty="0" err="1" smtClean="0">
                <a:solidFill>
                  <a:srgbClr val="FF0000"/>
                </a:solidFill>
              </a:rPr>
              <a:t>orchitis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>
                <a:solidFill>
                  <a:schemeClr val="bg1"/>
                </a:solidFill>
              </a:rPr>
              <a:t>Idiopathic scrotal </a:t>
            </a:r>
            <a:r>
              <a:rPr lang="en-US" dirty="0" smtClean="0">
                <a:solidFill>
                  <a:schemeClr val="bg1"/>
                </a:solidFill>
              </a:rPr>
              <a:t>edema ( dermatitis, insect bite )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 Inguinal hernia (incarcerated</a:t>
            </a:r>
            <a:r>
              <a:rPr lang="en-US" dirty="0" smtClean="0">
                <a:solidFill>
                  <a:schemeClr val="bg1"/>
                </a:solidFill>
              </a:rPr>
              <a:t>). 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Trauma /sexual abuse.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Vasculitis</a:t>
            </a:r>
            <a:r>
              <a:rPr lang="en-US" dirty="0" smtClean="0">
                <a:solidFill>
                  <a:schemeClr val="bg1"/>
                </a:solidFill>
              </a:rPr>
              <a:t>  ( </a:t>
            </a:r>
            <a:r>
              <a:rPr lang="en-US" dirty="0" err="1" smtClean="0">
                <a:solidFill>
                  <a:schemeClr val="bg1"/>
                </a:solidFill>
              </a:rPr>
              <a:t>Henoch-schonlein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purpura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Cellulitis.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Others.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83527" y="449179"/>
            <a:ext cx="65167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ACUTE SCROTUM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75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16854" y="-1"/>
            <a:ext cx="10363200" cy="103909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ACUTE SCROTUM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707411" y="2562132"/>
            <a:ext cx="8653871" cy="4295868"/>
          </a:xfrm>
        </p:spPr>
        <p:txBody>
          <a:bodyPr/>
          <a:lstStyle/>
          <a:p>
            <a:pPr algn="l"/>
            <a:r>
              <a:rPr lang="en-US" sz="2800" dirty="0" smtClean="0"/>
              <a:t>Early recognition and prompt </a:t>
            </a:r>
            <a:r>
              <a:rPr lang="en-US" sz="2800" dirty="0" err="1" smtClean="0"/>
              <a:t>managent</a:t>
            </a:r>
            <a:r>
              <a:rPr lang="en-US" sz="2800" dirty="0" smtClean="0"/>
              <a:t> are very important because of the possibility of testicular torsion as the etiology with permanent damage to the testis.</a:t>
            </a:r>
          </a:p>
          <a:p>
            <a:pPr algn="l"/>
            <a:r>
              <a:rPr lang="en-US" sz="4000" dirty="0" smtClean="0">
                <a:solidFill>
                  <a:srgbClr val="FFFF00"/>
                </a:solidFill>
              </a:rPr>
              <a:t>1- History :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</a:p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Timing (time of onset and length) </a:t>
            </a:r>
          </a:p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Pain </a:t>
            </a:r>
            <a:r>
              <a:rPr lang="en-US" sz="2800" dirty="0"/>
              <a:t>character, onset and course </a:t>
            </a:r>
            <a:r>
              <a:rPr lang="en-US" sz="2000" dirty="0"/>
              <a:t>(sudden </a:t>
            </a:r>
            <a:r>
              <a:rPr lang="en-US" sz="2000" dirty="0" err="1"/>
              <a:t>vs</a:t>
            </a:r>
            <a:r>
              <a:rPr lang="en-US" sz="2000" dirty="0"/>
              <a:t> gradual, constant </a:t>
            </a:r>
            <a:r>
              <a:rPr lang="en-US" sz="2000" dirty="0" err="1"/>
              <a:t>vs</a:t>
            </a:r>
            <a:r>
              <a:rPr lang="en-US" sz="2000" dirty="0"/>
              <a:t> intermittent)</a:t>
            </a:r>
          </a:p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Location </a:t>
            </a:r>
            <a:r>
              <a:rPr lang="en-US" sz="2400" dirty="0"/>
              <a:t>(testes, scrotum or abdomen)</a:t>
            </a:r>
          </a:p>
          <a:p>
            <a:pPr algn="l">
              <a:lnSpc>
                <a:spcPct val="80000"/>
              </a:lnSpc>
            </a:pPr>
            <a:r>
              <a:rPr lang="en-US" sz="2800" dirty="0"/>
              <a:t>Quality (sharp, dull)</a:t>
            </a:r>
          </a:p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History of trauma.</a:t>
            </a:r>
            <a:endParaRPr lang="en-US" sz="2800" dirty="0"/>
          </a:p>
          <a:p>
            <a:pPr algn="l"/>
            <a:endParaRPr lang="en-US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1273801"/>
            <a:ext cx="4733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Approach to acute scrotum: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73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16854" y="0"/>
            <a:ext cx="10363200" cy="70617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ACUTE SCROTUM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707411" y="3075708"/>
            <a:ext cx="8653871" cy="3782291"/>
          </a:xfrm>
        </p:spPr>
        <p:txBody>
          <a:bodyPr/>
          <a:lstStyle/>
          <a:p>
            <a:pPr marL="342900" lvl="0" indent="-342900" algn="l">
              <a:lnSpc>
                <a:spcPct val="90000"/>
              </a:lnSpc>
              <a:buClr>
                <a:srgbClr val="E9C04B"/>
              </a:buClr>
              <a:buSzPct val="80000"/>
              <a:buFontTx/>
              <a:buChar char="•"/>
            </a:pPr>
            <a:r>
              <a:rPr lang="en-US" sz="2400" dirty="0" smtClean="0">
                <a:solidFill>
                  <a:srgbClr val="DDEBFF"/>
                </a:solidFill>
                <a:latin typeface="Verdana"/>
              </a:rPr>
              <a:t>Overall </a:t>
            </a:r>
            <a:r>
              <a:rPr lang="en-US" sz="2400" dirty="0">
                <a:solidFill>
                  <a:srgbClr val="DDEBFF"/>
                </a:solidFill>
                <a:latin typeface="Verdana"/>
              </a:rPr>
              <a:t>inspection of patient and comfort level</a:t>
            </a:r>
          </a:p>
          <a:p>
            <a:pPr marL="342900" lvl="0" indent="-342900" algn="l">
              <a:lnSpc>
                <a:spcPct val="90000"/>
              </a:lnSpc>
              <a:buClr>
                <a:srgbClr val="E9C04B"/>
              </a:buClr>
              <a:buSzPct val="80000"/>
              <a:buFontTx/>
              <a:buChar char="•"/>
            </a:pPr>
            <a:r>
              <a:rPr lang="en-US" sz="2400" dirty="0">
                <a:solidFill>
                  <a:srgbClr val="DDEBFF"/>
                </a:solidFill>
                <a:latin typeface="Verdana"/>
              </a:rPr>
              <a:t>Abdominal, inguinal, and genital exam required</a:t>
            </a:r>
          </a:p>
          <a:p>
            <a:pPr marL="342900" lvl="0" indent="-342900" algn="l">
              <a:lnSpc>
                <a:spcPct val="90000"/>
              </a:lnSpc>
              <a:buClr>
                <a:srgbClr val="E9C04B"/>
              </a:buClr>
              <a:buSzPct val="80000"/>
              <a:buFontTx/>
              <a:buChar char="•"/>
            </a:pPr>
            <a:r>
              <a:rPr lang="en-US" sz="2400" dirty="0">
                <a:solidFill>
                  <a:srgbClr val="DDEBFF"/>
                </a:solidFill>
                <a:latin typeface="Verdana"/>
              </a:rPr>
              <a:t>Test the </a:t>
            </a:r>
            <a:r>
              <a:rPr lang="en-US" sz="2400" dirty="0" err="1">
                <a:solidFill>
                  <a:srgbClr val="DDEBFF"/>
                </a:solidFill>
                <a:latin typeface="Verdana"/>
              </a:rPr>
              <a:t>cremasteric</a:t>
            </a:r>
            <a:r>
              <a:rPr lang="en-US" sz="2400" dirty="0">
                <a:solidFill>
                  <a:srgbClr val="DDEBFF"/>
                </a:solidFill>
                <a:latin typeface="Verdana"/>
              </a:rPr>
              <a:t> reflex </a:t>
            </a:r>
            <a:r>
              <a:rPr lang="en-US" sz="2400" dirty="0" smtClean="0">
                <a:solidFill>
                  <a:srgbClr val="DDEBFF"/>
                </a:solidFill>
                <a:latin typeface="Verdana"/>
              </a:rPr>
              <a:t>first</a:t>
            </a:r>
          </a:p>
          <a:p>
            <a:pPr marL="457200" lvl="1" indent="0">
              <a:lnSpc>
                <a:spcPct val="90000"/>
              </a:lnSpc>
              <a:buClr>
                <a:srgbClr val="E9C04B"/>
              </a:buClr>
              <a:buSzPct val="80000"/>
              <a:buNone/>
            </a:pPr>
            <a:r>
              <a:rPr lang="en-US" sz="2400" dirty="0">
                <a:solidFill>
                  <a:srgbClr val="DDEBFF"/>
                </a:solidFill>
                <a:latin typeface="Verdana"/>
              </a:rPr>
              <a:t>Absence of reflex may be most sensitive indicator of torsion of the testes</a:t>
            </a:r>
          </a:p>
          <a:p>
            <a:pPr marL="342900" lvl="0" indent="-342900" algn="l">
              <a:lnSpc>
                <a:spcPct val="90000"/>
              </a:lnSpc>
              <a:buClr>
                <a:srgbClr val="E9C04B"/>
              </a:buClr>
              <a:buSzPct val="80000"/>
              <a:buFontTx/>
              <a:buChar char="•"/>
            </a:pPr>
            <a:r>
              <a:rPr lang="en-US" sz="2400" dirty="0" smtClean="0">
                <a:solidFill>
                  <a:srgbClr val="DDEBFF"/>
                </a:solidFill>
                <a:latin typeface="Verdana"/>
              </a:rPr>
              <a:t>Begin </a:t>
            </a:r>
            <a:r>
              <a:rPr lang="en-US" sz="2400" dirty="0">
                <a:solidFill>
                  <a:srgbClr val="DDEBFF"/>
                </a:solidFill>
                <a:latin typeface="Verdana"/>
              </a:rPr>
              <a:t>with unaffected side</a:t>
            </a:r>
          </a:p>
          <a:p>
            <a:pPr marL="342900" lvl="0" indent="-342900" algn="l">
              <a:lnSpc>
                <a:spcPct val="90000"/>
              </a:lnSpc>
              <a:buClr>
                <a:srgbClr val="E9C04B"/>
              </a:buClr>
              <a:buSzPct val="80000"/>
              <a:buFontTx/>
              <a:buChar char="•"/>
            </a:pPr>
            <a:r>
              <a:rPr lang="en-US" sz="2400" dirty="0">
                <a:solidFill>
                  <a:srgbClr val="DDEBFF"/>
                </a:solidFill>
                <a:latin typeface="Verdana"/>
              </a:rPr>
              <a:t>Palpate testes, spermatic cord, epididymis and inguinal </a:t>
            </a:r>
            <a:r>
              <a:rPr lang="en-US" sz="2400" dirty="0" smtClean="0">
                <a:solidFill>
                  <a:srgbClr val="DDEBFF"/>
                </a:solidFill>
                <a:latin typeface="Verdana"/>
              </a:rPr>
              <a:t>region.</a:t>
            </a:r>
            <a:endParaRPr lang="en-US" sz="2400" dirty="0">
              <a:solidFill>
                <a:srgbClr val="DDEBFF"/>
              </a:solidFill>
              <a:latin typeface="Verdana"/>
            </a:endParaRPr>
          </a:p>
          <a:p>
            <a:pPr marL="342900" lvl="0" indent="-342900" algn="l">
              <a:lnSpc>
                <a:spcPct val="90000"/>
              </a:lnSpc>
              <a:buClr>
                <a:srgbClr val="E9C04B"/>
              </a:buClr>
              <a:buSzPct val="80000"/>
              <a:buFontTx/>
              <a:buChar char="•"/>
            </a:pPr>
            <a:r>
              <a:rPr lang="en-US" sz="2400" dirty="0">
                <a:solidFill>
                  <a:srgbClr val="DDEBFF"/>
                </a:solidFill>
                <a:latin typeface="Verdana"/>
              </a:rPr>
              <a:t>Evaluate lie, size, masses and </a:t>
            </a:r>
            <a:r>
              <a:rPr lang="en-US" sz="2400" dirty="0" smtClean="0">
                <a:solidFill>
                  <a:srgbClr val="DDEBFF"/>
                </a:solidFill>
                <a:latin typeface="Verdana"/>
              </a:rPr>
              <a:t>mobility of testis.</a:t>
            </a:r>
            <a:endParaRPr lang="en-US" sz="2400" dirty="0">
              <a:solidFill>
                <a:srgbClr val="DDEBFF"/>
              </a:solidFill>
              <a:latin typeface="Verdana"/>
            </a:endParaRPr>
          </a:p>
          <a:p>
            <a:pPr algn="l"/>
            <a:endParaRPr lang="en-US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1273801"/>
            <a:ext cx="4733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Approach to acute scrotum: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175205" y="1975922"/>
            <a:ext cx="24705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2- Examination</a:t>
            </a:r>
            <a:r>
              <a:rPr lang="en-US" dirty="0"/>
              <a:t>:</a:t>
            </a:r>
            <a:endParaRPr lang="en-US" dirty="0">
              <a:solidFill>
                <a:srgbClr val="DDEB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7618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16854" y="0"/>
            <a:ext cx="10363200" cy="70617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ACUTE SCROTUM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" y="3075708"/>
            <a:ext cx="9361282" cy="3782291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Done when testicular torsion is difficult to diagnosis.</a:t>
            </a:r>
            <a:endParaRPr lang="en-US" sz="2800" dirty="0">
              <a:solidFill>
                <a:srgbClr val="FF0000"/>
              </a:solidFill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Urine analysis.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Us with color flow Doppler. (sensitivity 90% specificity 99%).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radionuclular</a:t>
            </a:r>
            <a:r>
              <a:rPr lang="en-US" sz="2400" dirty="0" smtClean="0"/>
              <a:t> imaging ( Sensitivity  90-100%)</a:t>
            </a:r>
          </a:p>
          <a:p>
            <a:pPr lvl="1" indent="0">
              <a:buNone/>
            </a:pPr>
            <a:endParaRPr lang="en-US" sz="2400" dirty="0" smtClean="0"/>
          </a:p>
          <a:p>
            <a:pPr lvl="1" indent="0">
              <a:buNone/>
            </a:pPr>
            <a:endParaRPr lang="en-US" sz="2400" dirty="0" smtClean="0"/>
          </a:p>
          <a:p>
            <a:pPr marL="1085850" lvl="1" indent="-342900"/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1273801"/>
            <a:ext cx="4733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Approach to acute scrotum: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175205" y="1975922"/>
            <a:ext cx="2650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2- </a:t>
            </a:r>
            <a:r>
              <a:rPr lang="en-US" sz="2800" dirty="0" smtClean="0">
                <a:solidFill>
                  <a:srgbClr val="FFFF00"/>
                </a:solidFill>
              </a:rPr>
              <a:t>Investigations</a:t>
            </a:r>
            <a:r>
              <a:rPr lang="en-US" dirty="0" smtClean="0"/>
              <a:t>:</a:t>
            </a:r>
            <a:endParaRPr lang="en-US" dirty="0">
              <a:solidFill>
                <a:srgbClr val="DDEBFF"/>
              </a:solidFill>
              <a:latin typeface="Verdana"/>
            </a:endParaRPr>
          </a:p>
        </p:txBody>
      </p:sp>
      <p:sp>
        <p:nvSpPr>
          <p:cNvPr id="4" name="5-Point Star 3"/>
          <p:cNvSpPr/>
          <p:nvPr/>
        </p:nvSpPr>
        <p:spPr bwMode="auto">
          <a:xfrm>
            <a:off x="96195" y="5372100"/>
            <a:ext cx="211780" cy="46759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  </a:t>
            </a:r>
            <a:r>
              <a:rPr lang="en-US" b="1" dirty="0" err="1">
                <a:latin typeface="Times New Roman" panose="02020603050405020304" pitchFamily="18" charset="0"/>
              </a:rPr>
              <a:t>I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magimg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studies should not delay scrotal exploration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when there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is a high suspicion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of torsion.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026" name="Picture 2" descr="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984" y="2472624"/>
            <a:ext cx="41910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نتيجة بحث الصور عن ‪radionuclide imaging of testicular tors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6473" y="4842162"/>
            <a:ext cx="3836493" cy="1995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46473" y="2130136"/>
            <a:ext cx="1922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775373" y="2036662"/>
            <a:ext cx="165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8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7982" y="1548245"/>
            <a:ext cx="11104418" cy="228600"/>
          </a:xfrm>
        </p:spPr>
        <p:txBody>
          <a:bodyPr/>
          <a:lstStyle/>
          <a:p>
            <a:pPr algn="l"/>
            <a:r>
              <a:rPr lang="en-US" dirty="0" smtClean="0"/>
              <a:t>MANAGEMENT:</a:t>
            </a:r>
            <a:endParaRPr lang="en-US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48245"/>
            <a:ext cx="10077160" cy="459364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  Testicular torsion:(</a:t>
            </a:r>
            <a:r>
              <a:rPr lang="en-US" sz="2400" dirty="0" smtClean="0">
                <a:solidFill>
                  <a:srgbClr val="FF0000"/>
                </a:solidFill>
              </a:rPr>
              <a:t>the only surgical cause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Testicular torsion is a clinical diagnosis.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Imaging studies usually are not necessary and ordering them may waste valuable time when the definitive treatment is surgical.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Timing is critical 4-6 H.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Scrotal exploration if any doubt.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If testis is viable untwist anticlockwise and fix both sides.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If testis is </a:t>
            </a:r>
            <a:r>
              <a:rPr lang="en-US" sz="2400" dirty="0" err="1" smtClean="0">
                <a:solidFill>
                  <a:schemeClr val="bg1"/>
                </a:solidFill>
              </a:rPr>
              <a:t>is</a:t>
            </a:r>
            <a:r>
              <a:rPr lang="en-US" sz="2400" dirty="0" smtClean="0">
                <a:solidFill>
                  <a:schemeClr val="bg1"/>
                </a:solidFill>
              </a:rPr>
              <a:t> not viable needs excision and fix the other side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83527" y="449179"/>
            <a:ext cx="65167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ACUTE SCROTUM</a:t>
            </a:r>
            <a:endParaRPr lang="en-US" sz="4000" dirty="0"/>
          </a:p>
        </p:txBody>
      </p:sp>
      <p:pic>
        <p:nvPicPr>
          <p:cNvPr id="5" name="Picture 5" descr="817_f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460" y="0"/>
            <a:ext cx="3173412" cy="357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264" y="4270663"/>
            <a:ext cx="2391736" cy="24626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0754" y="5886742"/>
            <a:ext cx="5237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Fixing contralateral testis to reduce the torsion in the future.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883227" y="5818909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0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7982" y="1157065"/>
            <a:ext cx="11104418" cy="619780"/>
          </a:xfrm>
        </p:spPr>
        <p:txBody>
          <a:bodyPr/>
          <a:lstStyle/>
          <a:p>
            <a:pPr algn="l"/>
            <a:r>
              <a:rPr lang="en-US" dirty="0" smtClean="0"/>
              <a:t>MANAGEMENT:</a:t>
            </a:r>
            <a:endParaRPr lang="en-US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4" y="1369351"/>
            <a:ext cx="10077160" cy="4810991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  Other causes:( </a:t>
            </a:r>
            <a:r>
              <a:rPr lang="en-US" sz="2400" dirty="0" smtClean="0">
                <a:solidFill>
                  <a:srgbClr val="FF0000"/>
                </a:solidFill>
              </a:rPr>
              <a:t>non-surgical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</a:t>
            </a:r>
            <a:r>
              <a:rPr lang="en-US" sz="2400" dirty="0" err="1" smtClean="0">
                <a:solidFill>
                  <a:schemeClr val="bg1"/>
                </a:solidFill>
              </a:rPr>
              <a:t>Epididymoorchitis</a:t>
            </a:r>
            <a:r>
              <a:rPr lang="en-US" sz="2400" dirty="0" smtClean="0">
                <a:solidFill>
                  <a:schemeClr val="bg1"/>
                </a:solidFill>
              </a:rPr>
              <a:t> :    Antibiotics.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Torsion of appendix testis/epididymis :self limiting condition , if discover before exploration can be treated conservatively ,but if found at exploration needs excision.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75809" y="95236"/>
            <a:ext cx="65167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ACUTE SCROTUM</a:t>
            </a:r>
            <a:endParaRPr lang="en-US" sz="4000" dirty="0"/>
          </a:p>
        </p:txBody>
      </p:sp>
      <p:pic>
        <p:nvPicPr>
          <p:cNvPr id="5124" name="Picture 4" descr="نتيجة بحث الصور عن ‪epididymoorchitis in children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958" y="1157065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0547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645" y="4163291"/>
            <a:ext cx="29718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9933709" y="5018809"/>
            <a:ext cx="571500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32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7982" y="1548245"/>
            <a:ext cx="11104418" cy="228600"/>
          </a:xfrm>
        </p:spPr>
        <p:txBody>
          <a:bodyPr/>
          <a:lstStyle/>
          <a:p>
            <a:pPr algn="l"/>
            <a:r>
              <a:rPr lang="en-US" dirty="0" smtClean="0"/>
              <a:t>MANAGEMENT:</a:t>
            </a:r>
            <a:endParaRPr lang="en-US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9661"/>
            <a:ext cx="10077160" cy="459364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  Other causes:( </a:t>
            </a:r>
            <a:r>
              <a:rPr lang="en-US" sz="2400" dirty="0" smtClean="0">
                <a:solidFill>
                  <a:srgbClr val="FF0000"/>
                </a:solidFill>
              </a:rPr>
              <a:t>non-surgical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Idiopathic scrotal edema: Self limiting condition treated with analgesia and observation.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Traumatic </a:t>
            </a:r>
            <a:r>
              <a:rPr lang="en-US" dirty="0" err="1" smtClean="0">
                <a:solidFill>
                  <a:schemeClr val="bg1"/>
                </a:solidFill>
              </a:rPr>
              <a:t>orchitis</a:t>
            </a:r>
            <a:r>
              <a:rPr lang="en-US" dirty="0" smtClean="0">
                <a:solidFill>
                  <a:schemeClr val="bg1"/>
                </a:solidFill>
              </a:rPr>
              <a:t> :  conservative treatment.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83527" y="449179"/>
            <a:ext cx="65167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ACUTE SCROTUM</a:t>
            </a:r>
            <a:endParaRPr lang="en-US" sz="4000" dirty="0"/>
          </a:p>
        </p:txBody>
      </p:sp>
      <p:pic>
        <p:nvPicPr>
          <p:cNvPr id="5" name="Picture 5" descr="edema_escrotal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618" y="1298149"/>
            <a:ext cx="3932382" cy="229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40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 By</a:t>
            </a:r>
          </a:p>
        </p:txBody>
      </p:sp>
      <p:pic>
        <p:nvPicPr>
          <p:cNvPr id="159751" name="Picture 7" descr="817_f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43138" y="1449389"/>
            <a:ext cx="7669212" cy="3883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752" name="Text Box 8"/>
          <p:cNvSpPr txBox="1">
            <a:spLocks noChangeArrowheads="1"/>
          </p:cNvSpPr>
          <p:nvPr/>
        </p:nvSpPr>
        <p:spPr bwMode="auto">
          <a:xfrm>
            <a:off x="2711450" y="5481639"/>
            <a:ext cx="67325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Protocol for the diagnosis and treatment of the acute scrotum.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38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Pediatric Inguinal and Scrotal Conditions</a:t>
            </a:r>
            <a:br>
              <a:rPr lang="en-US" sz="4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4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(351 Course)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References:</a:t>
            </a:r>
          </a:p>
          <a:p>
            <a:pPr marL="0" indent="0">
              <a:buNone/>
            </a:pPr>
            <a:r>
              <a:rPr lang="en-US" dirty="0" smtClean="0"/>
              <a:t>1-Ashcraft’s Pediatric surgery. 6 edition By </a:t>
            </a:r>
            <a:r>
              <a:rPr lang="en-US" dirty="0" err="1" smtClean="0"/>
              <a:t>Holecomb</a:t>
            </a:r>
            <a:r>
              <a:rPr lang="en-US" dirty="0" smtClean="0"/>
              <a:t> </a:t>
            </a:r>
            <a:r>
              <a:rPr lang="en-US" dirty="0" err="1" smtClean="0"/>
              <a:t>etal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2- Congenital inguinal hernia, hydrocele and undescended testis. By A Kate </a:t>
            </a:r>
            <a:r>
              <a:rPr lang="en-US" dirty="0" err="1" smtClean="0"/>
              <a:t>khoo</a:t>
            </a:r>
            <a:r>
              <a:rPr lang="en-US" dirty="0" smtClean="0"/>
              <a:t> and Stewart j </a:t>
            </a:r>
            <a:r>
              <a:rPr lang="en-US" dirty="0" err="1" smtClean="0"/>
              <a:t>cleeve</a:t>
            </a:r>
            <a:r>
              <a:rPr lang="en-US" dirty="0" smtClean="0"/>
              <a:t>. Surgery . May , 2016 v34 issue 5 page 226-231.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4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-2641645" y="-270165"/>
            <a:ext cx="11683039" cy="17654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88785" y="592282"/>
            <a:ext cx="8534400" cy="4849776"/>
          </a:xfrm>
        </p:spPr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What is </a:t>
            </a:r>
            <a:r>
              <a:rPr lang="en-US" dirty="0" smtClean="0">
                <a:solidFill>
                  <a:srgbClr val="FFFF00"/>
                </a:solidFill>
              </a:rPr>
              <a:t>process </a:t>
            </a:r>
            <a:r>
              <a:rPr lang="en-US" dirty="0" err="1">
                <a:solidFill>
                  <a:srgbClr val="FFFF00"/>
                </a:solidFill>
              </a:rPr>
              <a:t>v</a:t>
            </a:r>
            <a:r>
              <a:rPr lang="en-US" dirty="0" err="1" smtClean="0">
                <a:solidFill>
                  <a:srgbClr val="FFFF00"/>
                </a:solidFill>
              </a:rPr>
              <a:t>aginalis</a:t>
            </a:r>
            <a:r>
              <a:rPr lang="en-US" dirty="0" smtClean="0">
                <a:solidFill>
                  <a:srgbClr val="FFFF00"/>
                </a:solidFill>
              </a:rPr>
              <a:t> (PV) </a:t>
            </a:r>
            <a:r>
              <a:rPr lang="en-US" dirty="0" smtClean="0"/>
              <a:t>?</a:t>
            </a:r>
          </a:p>
          <a:p>
            <a:pPr algn="l"/>
            <a:r>
              <a:rPr lang="en-US" sz="1600" dirty="0" smtClean="0"/>
              <a:t> </a:t>
            </a:r>
            <a:r>
              <a:rPr lang="en-US" sz="3600" dirty="0" smtClean="0"/>
              <a:t>Is </a:t>
            </a:r>
            <a:r>
              <a:rPr lang="en-US" sz="3600" dirty="0" err="1" smtClean="0"/>
              <a:t>outpoutching</a:t>
            </a:r>
            <a:r>
              <a:rPr lang="en-US" sz="3600" dirty="0" smtClean="0"/>
              <a:t> of peritoneum at deep ring and extends through inguinal canal down to scrotum, associated with normal descend of testis. At 36-40 of gestation the testis reaches the scrotum and PV gradually obliterates.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0377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78879" y="-1087394"/>
            <a:ext cx="10363200" cy="1905000"/>
          </a:xfrm>
        </p:spPr>
        <p:txBody>
          <a:bodyPr/>
          <a:lstStyle/>
          <a:p>
            <a:r>
              <a:rPr lang="en-US" dirty="0"/>
              <a:t>Pediatric Inguinal and Scrotal Conditions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812446" y="1487460"/>
            <a:ext cx="11379554" cy="52709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68627" y="817606"/>
            <a:ext cx="3987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Embryology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026" name="Picture 2" descr="نتيجة بحث الصور عن ‪embryology of undescended testi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7568"/>
            <a:ext cx="12258392" cy="521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35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-2441670" y="280554"/>
            <a:ext cx="10363200" cy="79670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effectLst/>
                <a:latin typeface="Times New Roman"/>
              </a:rPr>
              <a:t>Inguinal Hernia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787652" y="1994810"/>
            <a:ext cx="8534400" cy="4677593"/>
          </a:xfrm>
        </p:spPr>
        <p:txBody>
          <a:bodyPr/>
          <a:lstStyle/>
          <a:p>
            <a:r>
              <a:rPr lang="en-US" dirty="0" smtClean="0"/>
              <a:t>is </a:t>
            </a:r>
            <a:r>
              <a:rPr lang="en-US" dirty="0"/>
              <a:t>an indirect hernia related to failure of closure of the patent </a:t>
            </a:r>
            <a:r>
              <a:rPr lang="en-US" dirty="0" err="1"/>
              <a:t>processus</a:t>
            </a:r>
            <a:r>
              <a:rPr lang="en-US" dirty="0"/>
              <a:t> </a:t>
            </a:r>
            <a:r>
              <a:rPr lang="en-US" dirty="0" err="1"/>
              <a:t>vaginalis</a:t>
            </a:r>
            <a:r>
              <a:rPr lang="en-US" dirty="0"/>
              <a:t> (PPV) at the deep inguinal ring. Intra-abdominal contents pass within a PPV, through the deep inguinal ring, inguinal canal, superficial inguinal ring and potentially into the scrotum (male) or via the canal of </a:t>
            </a:r>
            <a:r>
              <a:rPr lang="en-US" dirty="0" err="1"/>
              <a:t>Nuck</a:t>
            </a:r>
            <a:r>
              <a:rPr lang="en-US" dirty="0"/>
              <a:t> to the labium (female)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5774" y="1600582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Definition: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1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-1818216" y="342900"/>
            <a:ext cx="10363200" cy="742384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/>
                <a:latin typeface="Times New Roman"/>
              </a:rPr>
              <a:t/>
            </a:r>
            <a:br>
              <a:rPr lang="en-US" dirty="0" smtClean="0">
                <a:solidFill>
                  <a:srgbClr val="FFC000"/>
                </a:solidFill>
                <a:effectLst/>
                <a:latin typeface="Times New Roman"/>
              </a:rPr>
            </a:br>
            <a:r>
              <a:rPr lang="en-US" dirty="0" smtClean="0">
                <a:solidFill>
                  <a:srgbClr val="FFC000"/>
                </a:solidFill>
                <a:effectLst/>
                <a:latin typeface="Times New Roman"/>
              </a:rPr>
              <a:t>Inguinal </a:t>
            </a:r>
            <a:r>
              <a:rPr lang="en-US" dirty="0">
                <a:solidFill>
                  <a:srgbClr val="FFC000"/>
                </a:solidFill>
                <a:effectLst/>
                <a:latin typeface="Times New Roman"/>
              </a:rPr>
              <a:t>Hernia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914400" y="1611517"/>
            <a:ext cx="8534400" cy="3570083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Incidence:</a:t>
            </a:r>
          </a:p>
          <a:p>
            <a:pPr algn="l"/>
            <a:r>
              <a:rPr lang="en-US" dirty="0" smtClean="0"/>
              <a:t>-</a:t>
            </a:r>
            <a:r>
              <a:rPr lang="en-US" dirty="0"/>
              <a:t>A</a:t>
            </a:r>
            <a:r>
              <a:rPr lang="en-US" dirty="0" smtClean="0"/>
              <a:t>pproximately 1-5% of all children will develop IH.</a:t>
            </a:r>
          </a:p>
          <a:p>
            <a:pPr marL="285750" indent="-285750" algn="l">
              <a:buFontTx/>
              <a:buChar char="-"/>
            </a:pPr>
            <a:r>
              <a:rPr lang="en-US" dirty="0" smtClean="0"/>
              <a:t>Newborns incidence 3-5%.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Over all incidence in premature infants 10-30%.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Positive family history in about 10%.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More common in boys than girls ( 5 :1).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In boys, </a:t>
            </a:r>
            <a:r>
              <a:rPr lang="en-US" dirty="0" err="1" smtClean="0"/>
              <a:t>rt</a:t>
            </a:r>
            <a:r>
              <a:rPr lang="en-US" dirty="0" smtClean="0"/>
              <a:t> sided  found in 60% ,</a:t>
            </a:r>
            <a:r>
              <a:rPr lang="en-US" dirty="0" err="1" smtClean="0"/>
              <a:t>lt</a:t>
            </a:r>
            <a:r>
              <a:rPr lang="en-US" dirty="0" smtClean="0"/>
              <a:t> sided in 30% and bilateral in 10%. 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In girls , laterality is equal.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7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344838" y="-1204111"/>
            <a:ext cx="10363200" cy="1905000"/>
          </a:xfrm>
        </p:spPr>
        <p:txBody>
          <a:bodyPr/>
          <a:lstStyle/>
          <a:p>
            <a:r>
              <a:rPr lang="en-US" dirty="0"/>
              <a:t>Pediatric Inguinal and Scrotal Conditions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452673" y="1654729"/>
            <a:ext cx="8996127" cy="5126317"/>
          </a:xfrm>
        </p:spPr>
        <p:txBody>
          <a:bodyPr/>
          <a:lstStyle/>
          <a:p>
            <a:pPr algn="l"/>
            <a:r>
              <a:rPr lang="en-US" dirty="0" smtClean="0"/>
              <a:t>Risk Factors:</a:t>
            </a:r>
          </a:p>
          <a:p>
            <a:pPr algn="l"/>
            <a:r>
              <a:rPr lang="en-US" dirty="0" smtClean="0">
                <a:solidFill>
                  <a:srgbClr val="FFC000"/>
                </a:solidFill>
              </a:rPr>
              <a:t>-</a:t>
            </a:r>
            <a:r>
              <a:rPr lang="en-US" dirty="0" smtClean="0"/>
              <a:t>prematurity.</a:t>
            </a:r>
          </a:p>
          <a:p>
            <a:pPr algn="l"/>
            <a:r>
              <a:rPr lang="en-US" dirty="0" smtClean="0">
                <a:solidFill>
                  <a:srgbClr val="FFC000"/>
                </a:solidFill>
              </a:rPr>
              <a:t>-</a:t>
            </a:r>
            <a:r>
              <a:rPr lang="en-US" dirty="0" smtClean="0"/>
              <a:t>connective tissue disorders.</a:t>
            </a:r>
          </a:p>
          <a:p>
            <a:pPr marL="457200" indent="-457200" algn="l">
              <a:buFontTx/>
              <a:buChar char="-"/>
            </a:pPr>
            <a:r>
              <a:rPr lang="en-US" dirty="0" err="1" smtClean="0"/>
              <a:t>ventriculo</a:t>
            </a:r>
            <a:r>
              <a:rPr lang="en-US" dirty="0" smtClean="0"/>
              <a:t>-peritoneal shunt (VP shunt).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-peritoneal dialysis(PD).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Ascites ( any  conditions cause increase intra-abdominal pressure).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Undescended testis.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-others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6871" y="823866"/>
            <a:ext cx="3562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Inguinal Hernia: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7308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-932507" y="-550718"/>
            <a:ext cx="10363200" cy="17145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effectLst/>
                <a:latin typeface="Times New Roman"/>
              </a:rPr>
              <a:t>Inguinal Hernia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896293" y="1163782"/>
            <a:ext cx="8534400" cy="5526729"/>
          </a:xfrm>
        </p:spPr>
        <p:txBody>
          <a:bodyPr/>
          <a:lstStyle/>
          <a:p>
            <a:pPr algn="l"/>
            <a:r>
              <a:rPr lang="en-US" dirty="0" smtClean="0"/>
              <a:t>               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Clinical presentation:</a:t>
            </a:r>
          </a:p>
          <a:p>
            <a:pPr marL="285750" indent="-285750" algn="l">
              <a:buFontTx/>
              <a:buChar char="-"/>
            </a:pPr>
            <a:r>
              <a:rPr lang="en-US" sz="2800" dirty="0" smtClean="0"/>
              <a:t>Most hernias are asymptomatic except for intermittent inguinal bulging with straining ( crying, coughing ,defecation ,etc. )</a:t>
            </a:r>
          </a:p>
          <a:p>
            <a:pPr marL="457200" indent="-457200" algn="l">
              <a:buFontTx/>
              <a:buChar char="-"/>
            </a:pPr>
            <a:r>
              <a:rPr lang="en-US" sz="2800" dirty="0"/>
              <a:t>They are often found by parents .</a:t>
            </a:r>
          </a:p>
          <a:p>
            <a:pPr marL="457200" indent="-457200" algn="l">
              <a:buFontTx/>
              <a:buChar char="-"/>
            </a:pPr>
            <a:r>
              <a:rPr lang="en-US" sz="2800" dirty="0"/>
              <a:t>Inguinal Pain is rare unless hernia gets complicated.</a:t>
            </a:r>
          </a:p>
          <a:p>
            <a:pPr marL="457200" indent="-457200" algn="l">
              <a:buFontTx/>
              <a:buChar char="-"/>
            </a:pPr>
            <a:r>
              <a:rPr lang="en-US" sz="2800" dirty="0"/>
              <a:t>On examination, often the hernia is reduced and no bulge is seen. Provocative manoeuver such as standing , coughing, laughing or jumping are required to elicit it.</a:t>
            </a:r>
          </a:p>
          <a:p>
            <a:pPr marL="457200" indent="-457200" algn="l">
              <a:buFontTx/>
              <a:buChar char="-"/>
            </a:pPr>
            <a:r>
              <a:rPr lang="en-US" sz="2800" dirty="0"/>
              <a:t>Examination should include scrotum and testes.</a:t>
            </a:r>
          </a:p>
          <a:p>
            <a:pPr marL="285750" indent="-285750" algn="l">
              <a:buFontTx/>
              <a:buChar char="-"/>
            </a:pPr>
            <a:endParaRPr lang="en-US" sz="2400" dirty="0" smtClean="0"/>
          </a:p>
          <a:p>
            <a:pPr marL="457200" indent="-457200" algn="l">
              <a:buFontTx/>
              <a:buChar char="-"/>
            </a:pPr>
            <a:endParaRPr lang="en-US" sz="2400" dirty="0" smtClean="0"/>
          </a:p>
          <a:p>
            <a:pPr marL="457200" indent="-457200" algn="l">
              <a:buFontTx/>
              <a:buChar char="-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0831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1797</TotalTime>
  <Words>1861</Words>
  <Application>Microsoft Office PowerPoint</Application>
  <PresentationFormat>Widescreen</PresentationFormat>
  <Paragraphs>262</Paragraphs>
  <Slides>39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Times New Roman</vt:lpstr>
      <vt:lpstr>Verdana</vt:lpstr>
      <vt:lpstr>Wingdings</vt:lpstr>
      <vt:lpstr>1_Soaring</vt:lpstr>
      <vt:lpstr>Default Design</vt:lpstr>
      <vt:lpstr>Pediatric Inguinal and Scrotal Conditions (351 Course)</vt:lpstr>
      <vt:lpstr>Pediatric Inguinal and Scrotal Conditions</vt:lpstr>
      <vt:lpstr>Pediatric Inguinal and Scrotal Conditions</vt:lpstr>
      <vt:lpstr>PowerPoint Presentation</vt:lpstr>
      <vt:lpstr>Pediatric Inguinal and Scrotal Conditions</vt:lpstr>
      <vt:lpstr>Inguinal Hernia</vt:lpstr>
      <vt:lpstr> Inguinal Hernia</vt:lpstr>
      <vt:lpstr>Pediatric Inguinal and Scrotal Conditions</vt:lpstr>
      <vt:lpstr>Inguinal Hernia</vt:lpstr>
      <vt:lpstr>PowerPoint Presentation</vt:lpstr>
      <vt:lpstr>Inguinal Hernia</vt:lpstr>
      <vt:lpstr>Inguinal Hernia</vt:lpstr>
      <vt:lpstr>Inguinal Hernia</vt:lpstr>
      <vt:lpstr>CONGENITAL HYDROCELE </vt:lpstr>
      <vt:lpstr>Types of Hydrocele</vt:lpstr>
      <vt:lpstr>PowerPoint Presentation</vt:lpstr>
      <vt:lpstr>CONGENITAL HYDROCELE</vt:lpstr>
      <vt:lpstr>CONGENITAL HYDROCELE</vt:lpstr>
      <vt:lpstr>UNDESCENDED TESTIS (CRYPTORCHDISM)</vt:lpstr>
      <vt:lpstr>PowerPoint Presentation</vt:lpstr>
      <vt:lpstr>PowerPoint Presentation</vt:lpstr>
      <vt:lpstr>UNDESCENDED TESTIS (CRYPTORCHDISM)</vt:lpstr>
      <vt:lpstr>UNDESCENDED TESTIS (CRYPTORCHDISM)</vt:lpstr>
      <vt:lpstr>UNDESCENDED TESTIS (CRYPTORCHDISM)</vt:lpstr>
      <vt:lpstr>PowerPoint Presentation</vt:lpstr>
      <vt:lpstr>UNDESCENDED TESTIS (CRYPTORCHDISM</vt:lpstr>
      <vt:lpstr>PowerPoint Presentation</vt:lpstr>
      <vt:lpstr>UNDESCENDED TESTIS (CRYPTORCHDISM)</vt:lpstr>
      <vt:lpstr>ACUTE SCROTUM</vt:lpstr>
      <vt:lpstr>Anatomy</vt:lpstr>
      <vt:lpstr>DDx of an acute scrotum</vt:lpstr>
      <vt:lpstr>ACUTE SCROTUM</vt:lpstr>
      <vt:lpstr>ACUTE SCROTUM</vt:lpstr>
      <vt:lpstr>ACUTE SCROTUM</vt:lpstr>
      <vt:lpstr>MANAGEMENT:</vt:lpstr>
      <vt:lpstr>MANAGEMENT:</vt:lpstr>
      <vt:lpstr>MANAGEMENT:</vt:lpstr>
      <vt:lpstr>Go By</vt:lpstr>
      <vt:lpstr>Pediatric Inguinal and Scrotal Conditions (351 Course)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Pediatric Inguinal and Scrotal Conditions (351 Course)</dc:title>
  <dc:creator>Abdulrahman Ahmed Albassam</dc:creator>
  <cp:lastModifiedBy>Abdulrahman Ahmed Albassam</cp:lastModifiedBy>
  <cp:revision>161</cp:revision>
  <dcterms:created xsi:type="dcterms:W3CDTF">2016-09-26T07:50:25Z</dcterms:created>
  <dcterms:modified xsi:type="dcterms:W3CDTF">2017-11-07T08:16:31Z</dcterms:modified>
</cp:coreProperties>
</file>