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81" r:id="rId12"/>
    <p:sldId id="277" r:id="rId13"/>
    <p:sldId id="278" r:id="rId14"/>
    <p:sldId id="279" r:id="rId15"/>
    <p:sldId id="280" r:id="rId16"/>
    <p:sldId id="267" r:id="rId17"/>
    <p:sldId id="268" r:id="rId18"/>
    <p:sldId id="266" r:id="rId19"/>
    <p:sldId id="270" r:id="rId20"/>
    <p:sldId id="269" r:id="rId21"/>
    <p:sldId id="271" r:id="rId22"/>
    <p:sldId id="272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>
        <p:scale>
          <a:sx n="90" d="100"/>
          <a:sy n="90" d="100"/>
        </p:scale>
        <p:origin x="448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FCC8B-DAFE-49F4-A3BC-BD2A5AD1A2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4F8AF8-CB95-49F8-88FD-D585CA43C5C0}">
      <dgm:prSet phldrT="[Text]"/>
      <dgm:spPr/>
      <dgm:t>
        <a:bodyPr/>
        <a:lstStyle/>
        <a:p>
          <a:r>
            <a:rPr lang="en-US" dirty="0"/>
            <a:t>Amplifying segment of DNA</a:t>
          </a:r>
        </a:p>
      </dgm:t>
    </dgm:pt>
    <dgm:pt modelId="{391360B2-4D64-4750-A80F-C71698EFDE06}" type="parTrans" cxnId="{9E681FB4-69E4-483E-A2B5-45F466489B27}">
      <dgm:prSet/>
      <dgm:spPr/>
      <dgm:t>
        <a:bodyPr/>
        <a:lstStyle/>
        <a:p>
          <a:endParaRPr lang="en-US"/>
        </a:p>
      </dgm:t>
    </dgm:pt>
    <dgm:pt modelId="{CC2AD34D-D2D7-43AF-97CB-A194EF767B69}" type="sibTrans" cxnId="{9E681FB4-69E4-483E-A2B5-45F466489B27}">
      <dgm:prSet/>
      <dgm:spPr/>
      <dgm:t>
        <a:bodyPr/>
        <a:lstStyle/>
        <a:p>
          <a:endParaRPr lang="en-US"/>
        </a:p>
      </dgm:t>
    </dgm:pt>
    <dgm:pt modelId="{ECDD4481-0367-4736-890E-7A3E6867195B}">
      <dgm:prSet phldrT="[Text]"/>
      <dgm:spPr/>
      <dgm:t>
        <a:bodyPr/>
        <a:lstStyle/>
        <a:p>
          <a:r>
            <a:rPr lang="en-US" dirty="0"/>
            <a:t>Polymerase chain reaction</a:t>
          </a:r>
        </a:p>
      </dgm:t>
    </dgm:pt>
    <dgm:pt modelId="{9C246D61-0A6E-4A3F-B8A6-1B95069C0D49}" type="parTrans" cxnId="{44569BA7-ABD5-4E46-8336-6105145AB59C}">
      <dgm:prSet/>
      <dgm:spPr/>
      <dgm:t>
        <a:bodyPr/>
        <a:lstStyle/>
        <a:p>
          <a:endParaRPr lang="en-US"/>
        </a:p>
      </dgm:t>
    </dgm:pt>
    <dgm:pt modelId="{1A62892D-C03E-4D99-BDB1-98EF987FDD09}" type="sibTrans" cxnId="{44569BA7-ABD5-4E46-8336-6105145AB59C}">
      <dgm:prSet/>
      <dgm:spPr/>
      <dgm:t>
        <a:bodyPr/>
        <a:lstStyle/>
        <a:p>
          <a:endParaRPr lang="en-US"/>
        </a:p>
      </dgm:t>
    </dgm:pt>
    <dgm:pt modelId="{81FE202A-8BCD-4F3F-9DA8-0AA3C910901C}">
      <dgm:prSet phldrT="[Text]"/>
      <dgm:spPr/>
      <dgm:t>
        <a:bodyPr/>
        <a:lstStyle/>
        <a:p>
          <a:r>
            <a:rPr lang="en-US" dirty="0"/>
            <a:t>Cloning</a:t>
          </a:r>
        </a:p>
      </dgm:t>
    </dgm:pt>
    <dgm:pt modelId="{E55CF204-8E77-483D-9A21-FE5DD0E12009}" type="parTrans" cxnId="{4E7E273F-9CFD-44FB-ACA7-00DD1E44B2DE}">
      <dgm:prSet/>
      <dgm:spPr/>
      <dgm:t>
        <a:bodyPr/>
        <a:lstStyle/>
        <a:p>
          <a:endParaRPr lang="en-US"/>
        </a:p>
      </dgm:t>
    </dgm:pt>
    <dgm:pt modelId="{16B505E2-169E-4B09-8E7E-D59B6CFA0BB5}" type="sibTrans" cxnId="{4E7E273F-9CFD-44FB-ACA7-00DD1E44B2DE}">
      <dgm:prSet/>
      <dgm:spPr/>
      <dgm:t>
        <a:bodyPr/>
        <a:lstStyle/>
        <a:p>
          <a:endParaRPr lang="en-US"/>
        </a:p>
      </dgm:t>
    </dgm:pt>
    <dgm:pt modelId="{B889156B-9358-4C79-983A-D672149E67EA}" type="pres">
      <dgm:prSet presAssocID="{500FCC8B-DAFE-49F4-A3BC-BD2A5AD1A2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B64DB7-3533-45F1-A532-02CF88794C1C}" type="pres">
      <dgm:prSet presAssocID="{524F8AF8-CB95-49F8-88FD-D585CA43C5C0}" presName="hierRoot1" presStyleCnt="0">
        <dgm:presLayoutVars>
          <dgm:hierBranch val="init"/>
        </dgm:presLayoutVars>
      </dgm:prSet>
      <dgm:spPr/>
    </dgm:pt>
    <dgm:pt modelId="{4C90A2F6-73B7-432D-9C24-3118801FC596}" type="pres">
      <dgm:prSet presAssocID="{524F8AF8-CB95-49F8-88FD-D585CA43C5C0}" presName="rootComposite1" presStyleCnt="0"/>
      <dgm:spPr/>
    </dgm:pt>
    <dgm:pt modelId="{A6E45B4A-6F61-4B25-826C-8D0A3995B6A1}" type="pres">
      <dgm:prSet presAssocID="{524F8AF8-CB95-49F8-88FD-D585CA43C5C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65048F-6B29-4450-9835-195789B32E97}" type="pres">
      <dgm:prSet presAssocID="{524F8AF8-CB95-49F8-88FD-D585CA43C5C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A95908A-563A-4941-8F98-ECC6E0CCDC7A}" type="pres">
      <dgm:prSet presAssocID="{524F8AF8-CB95-49F8-88FD-D585CA43C5C0}" presName="hierChild2" presStyleCnt="0"/>
      <dgm:spPr/>
    </dgm:pt>
    <dgm:pt modelId="{22F6E3E9-C66D-41B6-B604-C412080BD21A}" type="pres">
      <dgm:prSet presAssocID="{9C246D61-0A6E-4A3F-B8A6-1B95069C0D4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EFDE1B9-7093-4D62-B373-32345539E83C}" type="pres">
      <dgm:prSet presAssocID="{ECDD4481-0367-4736-890E-7A3E6867195B}" presName="hierRoot2" presStyleCnt="0">
        <dgm:presLayoutVars>
          <dgm:hierBranch val="init"/>
        </dgm:presLayoutVars>
      </dgm:prSet>
      <dgm:spPr/>
    </dgm:pt>
    <dgm:pt modelId="{EEBCD883-66C2-4D84-B8BF-40524A35D156}" type="pres">
      <dgm:prSet presAssocID="{ECDD4481-0367-4736-890E-7A3E6867195B}" presName="rootComposite" presStyleCnt="0"/>
      <dgm:spPr/>
    </dgm:pt>
    <dgm:pt modelId="{DAAEAACB-4AB9-4A1C-8636-ECFD0372F9EB}" type="pres">
      <dgm:prSet presAssocID="{ECDD4481-0367-4736-890E-7A3E6867195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CA7BF3-124A-4FA8-979E-18DD0879351E}" type="pres">
      <dgm:prSet presAssocID="{ECDD4481-0367-4736-890E-7A3E6867195B}" presName="rootConnector" presStyleLbl="node2" presStyleIdx="0" presStyleCnt="2"/>
      <dgm:spPr/>
      <dgm:t>
        <a:bodyPr/>
        <a:lstStyle/>
        <a:p>
          <a:endParaRPr lang="en-US"/>
        </a:p>
      </dgm:t>
    </dgm:pt>
    <dgm:pt modelId="{0D42DD15-D094-46C2-AE97-458477605646}" type="pres">
      <dgm:prSet presAssocID="{ECDD4481-0367-4736-890E-7A3E6867195B}" presName="hierChild4" presStyleCnt="0"/>
      <dgm:spPr/>
    </dgm:pt>
    <dgm:pt modelId="{73C33290-C496-4C2E-9500-3800ADF19017}" type="pres">
      <dgm:prSet presAssocID="{ECDD4481-0367-4736-890E-7A3E6867195B}" presName="hierChild5" presStyleCnt="0"/>
      <dgm:spPr/>
    </dgm:pt>
    <dgm:pt modelId="{6125C71E-A966-48AC-8E9E-5F4F17DC4B0B}" type="pres">
      <dgm:prSet presAssocID="{E55CF204-8E77-483D-9A21-FE5DD0E1200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B4E41B32-802E-4A8A-A719-36ADB2A4FFED}" type="pres">
      <dgm:prSet presAssocID="{81FE202A-8BCD-4F3F-9DA8-0AA3C910901C}" presName="hierRoot2" presStyleCnt="0">
        <dgm:presLayoutVars>
          <dgm:hierBranch val="init"/>
        </dgm:presLayoutVars>
      </dgm:prSet>
      <dgm:spPr/>
    </dgm:pt>
    <dgm:pt modelId="{8DA41592-9156-4AA9-8AB2-576BBAB1935D}" type="pres">
      <dgm:prSet presAssocID="{81FE202A-8BCD-4F3F-9DA8-0AA3C910901C}" presName="rootComposite" presStyleCnt="0"/>
      <dgm:spPr/>
    </dgm:pt>
    <dgm:pt modelId="{582E93F7-E75A-47D2-A118-85AF5E55D818}" type="pres">
      <dgm:prSet presAssocID="{81FE202A-8BCD-4F3F-9DA8-0AA3C910901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64B24C-EAB7-4CD2-B5C8-CF793E67E9BF}" type="pres">
      <dgm:prSet presAssocID="{81FE202A-8BCD-4F3F-9DA8-0AA3C910901C}" presName="rootConnector" presStyleLbl="node2" presStyleIdx="1" presStyleCnt="2"/>
      <dgm:spPr/>
      <dgm:t>
        <a:bodyPr/>
        <a:lstStyle/>
        <a:p>
          <a:endParaRPr lang="en-US"/>
        </a:p>
      </dgm:t>
    </dgm:pt>
    <dgm:pt modelId="{DFAB32ED-E1E0-44F8-8612-E1B2F33C79F3}" type="pres">
      <dgm:prSet presAssocID="{81FE202A-8BCD-4F3F-9DA8-0AA3C910901C}" presName="hierChild4" presStyleCnt="0"/>
      <dgm:spPr/>
    </dgm:pt>
    <dgm:pt modelId="{DC10E76F-33B7-424C-A566-2659FA5471B3}" type="pres">
      <dgm:prSet presAssocID="{81FE202A-8BCD-4F3F-9DA8-0AA3C910901C}" presName="hierChild5" presStyleCnt="0"/>
      <dgm:spPr/>
    </dgm:pt>
    <dgm:pt modelId="{209BD5D3-0AF5-4561-89D2-0FC5CA225051}" type="pres">
      <dgm:prSet presAssocID="{524F8AF8-CB95-49F8-88FD-D585CA43C5C0}" presName="hierChild3" presStyleCnt="0"/>
      <dgm:spPr/>
    </dgm:pt>
  </dgm:ptLst>
  <dgm:cxnLst>
    <dgm:cxn modelId="{299794EB-D4C2-48E9-9FE2-F08E892679F8}" type="presOf" srcId="{ECDD4481-0367-4736-890E-7A3E6867195B}" destId="{DAAEAACB-4AB9-4A1C-8636-ECFD0372F9EB}" srcOrd="0" destOrd="0" presId="urn:microsoft.com/office/officeart/2005/8/layout/orgChart1"/>
    <dgm:cxn modelId="{44569BA7-ABD5-4E46-8336-6105145AB59C}" srcId="{524F8AF8-CB95-49F8-88FD-D585CA43C5C0}" destId="{ECDD4481-0367-4736-890E-7A3E6867195B}" srcOrd="0" destOrd="0" parTransId="{9C246D61-0A6E-4A3F-B8A6-1B95069C0D49}" sibTransId="{1A62892D-C03E-4D99-BDB1-98EF987FDD09}"/>
    <dgm:cxn modelId="{9E681FB4-69E4-483E-A2B5-45F466489B27}" srcId="{500FCC8B-DAFE-49F4-A3BC-BD2A5AD1A255}" destId="{524F8AF8-CB95-49F8-88FD-D585CA43C5C0}" srcOrd="0" destOrd="0" parTransId="{391360B2-4D64-4750-A80F-C71698EFDE06}" sibTransId="{CC2AD34D-D2D7-43AF-97CB-A194EF767B69}"/>
    <dgm:cxn modelId="{1281A963-6D4D-42F0-8C38-2BC78F2E58FF}" type="presOf" srcId="{E55CF204-8E77-483D-9A21-FE5DD0E12009}" destId="{6125C71E-A966-48AC-8E9E-5F4F17DC4B0B}" srcOrd="0" destOrd="0" presId="urn:microsoft.com/office/officeart/2005/8/layout/orgChart1"/>
    <dgm:cxn modelId="{DE49A69A-344B-401E-8C70-C6DAC0A71A2D}" type="presOf" srcId="{524F8AF8-CB95-49F8-88FD-D585CA43C5C0}" destId="{7E65048F-6B29-4450-9835-195789B32E97}" srcOrd="1" destOrd="0" presId="urn:microsoft.com/office/officeart/2005/8/layout/orgChart1"/>
    <dgm:cxn modelId="{E8360576-9154-4830-926B-BF18F5D37C39}" type="presOf" srcId="{81FE202A-8BCD-4F3F-9DA8-0AA3C910901C}" destId="{2264B24C-EAB7-4CD2-B5C8-CF793E67E9BF}" srcOrd="1" destOrd="0" presId="urn:microsoft.com/office/officeart/2005/8/layout/orgChart1"/>
    <dgm:cxn modelId="{BF4DB02E-89E4-4421-BA47-AF113DC0DB9B}" type="presOf" srcId="{ECDD4481-0367-4736-890E-7A3E6867195B}" destId="{13CA7BF3-124A-4FA8-979E-18DD0879351E}" srcOrd="1" destOrd="0" presId="urn:microsoft.com/office/officeart/2005/8/layout/orgChart1"/>
    <dgm:cxn modelId="{FE8F2E73-D2F4-4EB2-A5C7-5FC99EB89AF5}" type="presOf" srcId="{81FE202A-8BCD-4F3F-9DA8-0AA3C910901C}" destId="{582E93F7-E75A-47D2-A118-85AF5E55D818}" srcOrd="0" destOrd="0" presId="urn:microsoft.com/office/officeart/2005/8/layout/orgChart1"/>
    <dgm:cxn modelId="{5E9A3A98-AF48-425D-A333-4362DF84B6F4}" type="presOf" srcId="{524F8AF8-CB95-49F8-88FD-D585CA43C5C0}" destId="{A6E45B4A-6F61-4B25-826C-8D0A3995B6A1}" srcOrd="0" destOrd="0" presId="urn:microsoft.com/office/officeart/2005/8/layout/orgChart1"/>
    <dgm:cxn modelId="{4F277538-15AD-4005-B0D9-589584C21B2C}" type="presOf" srcId="{500FCC8B-DAFE-49F4-A3BC-BD2A5AD1A255}" destId="{B889156B-9358-4C79-983A-D672149E67EA}" srcOrd="0" destOrd="0" presId="urn:microsoft.com/office/officeart/2005/8/layout/orgChart1"/>
    <dgm:cxn modelId="{4E7E273F-9CFD-44FB-ACA7-00DD1E44B2DE}" srcId="{524F8AF8-CB95-49F8-88FD-D585CA43C5C0}" destId="{81FE202A-8BCD-4F3F-9DA8-0AA3C910901C}" srcOrd="1" destOrd="0" parTransId="{E55CF204-8E77-483D-9A21-FE5DD0E12009}" sibTransId="{16B505E2-169E-4B09-8E7E-D59B6CFA0BB5}"/>
    <dgm:cxn modelId="{8C7B9E53-AAA0-4BDE-B65C-044A8D683472}" type="presOf" srcId="{9C246D61-0A6E-4A3F-B8A6-1B95069C0D49}" destId="{22F6E3E9-C66D-41B6-B604-C412080BD21A}" srcOrd="0" destOrd="0" presId="urn:microsoft.com/office/officeart/2005/8/layout/orgChart1"/>
    <dgm:cxn modelId="{40D478EC-12CD-4245-B297-6851DDA9564F}" type="presParOf" srcId="{B889156B-9358-4C79-983A-D672149E67EA}" destId="{50B64DB7-3533-45F1-A532-02CF88794C1C}" srcOrd="0" destOrd="0" presId="urn:microsoft.com/office/officeart/2005/8/layout/orgChart1"/>
    <dgm:cxn modelId="{8BF9DE71-87E2-43B8-BB9B-4DF700592214}" type="presParOf" srcId="{50B64DB7-3533-45F1-A532-02CF88794C1C}" destId="{4C90A2F6-73B7-432D-9C24-3118801FC596}" srcOrd="0" destOrd="0" presId="urn:microsoft.com/office/officeart/2005/8/layout/orgChart1"/>
    <dgm:cxn modelId="{48F12835-561E-4F69-98F9-AAFFD0DF6355}" type="presParOf" srcId="{4C90A2F6-73B7-432D-9C24-3118801FC596}" destId="{A6E45B4A-6F61-4B25-826C-8D0A3995B6A1}" srcOrd="0" destOrd="0" presId="urn:microsoft.com/office/officeart/2005/8/layout/orgChart1"/>
    <dgm:cxn modelId="{84A24965-8FE8-4F90-9E77-1A84AB9B24F4}" type="presParOf" srcId="{4C90A2F6-73B7-432D-9C24-3118801FC596}" destId="{7E65048F-6B29-4450-9835-195789B32E97}" srcOrd="1" destOrd="0" presId="urn:microsoft.com/office/officeart/2005/8/layout/orgChart1"/>
    <dgm:cxn modelId="{F22B42FD-26A0-4DEC-9F66-596753EBB18E}" type="presParOf" srcId="{50B64DB7-3533-45F1-A532-02CF88794C1C}" destId="{AA95908A-563A-4941-8F98-ECC6E0CCDC7A}" srcOrd="1" destOrd="0" presId="urn:microsoft.com/office/officeart/2005/8/layout/orgChart1"/>
    <dgm:cxn modelId="{519B1143-0691-4F5E-AFD6-050C0C82E29D}" type="presParOf" srcId="{AA95908A-563A-4941-8F98-ECC6E0CCDC7A}" destId="{22F6E3E9-C66D-41B6-B604-C412080BD21A}" srcOrd="0" destOrd="0" presId="urn:microsoft.com/office/officeart/2005/8/layout/orgChart1"/>
    <dgm:cxn modelId="{F5A76A39-AEC7-413A-B0FE-BB6C9123E5CE}" type="presParOf" srcId="{AA95908A-563A-4941-8F98-ECC6E0CCDC7A}" destId="{8EFDE1B9-7093-4D62-B373-32345539E83C}" srcOrd="1" destOrd="0" presId="urn:microsoft.com/office/officeart/2005/8/layout/orgChart1"/>
    <dgm:cxn modelId="{F691FDFD-126C-46B5-A2D1-9979E7B86BB4}" type="presParOf" srcId="{8EFDE1B9-7093-4D62-B373-32345539E83C}" destId="{EEBCD883-66C2-4D84-B8BF-40524A35D156}" srcOrd="0" destOrd="0" presId="urn:microsoft.com/office/officeart/2005/8/layout/orgChart1"/>
    <dgm:cxn modelId="{B78E4072-DE00-4D35-B432-FD360CF98857}" type="presParOf" srcId="{EEBCD883-66C2-4D84-B8BF-40524A35D156}" destId="{DAAEAACB-4AB9-4A1C-8636-ECFD0372F9EB}" srcOrd="0" destOrd="0" presId="urn:microsoft.com/office/officeart/2005/8/layout/orgChart1"/>
    <dgm:cxn modelId="{0F7F512F-FA8C-4FB9-B555-0ACE2B33CB28}" type="presParOf" srcId="{EEBCD883-66C2-4D84-B8BF-40524A35D156}" destId="{13CA7BF3-124A-4FA8-979E-18DD0879351E}" srcOrd="1" destOrd="0" presId="urn:microsoft.com/office/officeart/2005/8/layout/orgChart1"/>
    <dgm:cxn modelId="{2D25A662-FD9D-4A6B-BEE2-DFBE44619E5E}" type="presParOf" srcId="{8EFDE1B9-7093-4D62-B373-32345539E83C}" destId="{0D42DD15-D094-46C2-AE97-458477605646}" srcOrd="1" destOrd="0" presId="urn:microsoft.com/office/officeart/2005/8/layout/orgChart1"/>
    <dgm:cxn modelId="{DD14F7FC-2C44-4954-94FB-7FB61F71F4FC}" type="presParOf" srcId="{8EFDE1B9-7093-4D62-B373-32345539E83C}" destId="{73C33290-C496-4C2E-9500-3800ADF19017}" srcOrd="2" destOrd="0" presId="urn:microsoft.com/office/officeart/2005/8/layout/orgChart1"/>
    <dgm:cxn modelId="{619951AF-C772-4F5A-B3B2-27212A591ACF}" type="presParOf" srcId="{AA95908A-563A-4941-8F98-ECC6E0CCDC7A}" destId="{6125C71E-A966-48AC-8E9E-5F4F17DC4B0B}" srcOrd="2" destOrd="0" presId="urn:microsoft.com/office/officeart/2005/8/layout/orgChart1"/>
    <dgm:cxn modelId="{DAA4E69F-7D93-4585-9946-105567156F88}" type="presParOf" srcId="{AA95908A-563A-4941-8F98-ECC6E0CCDC7A}" destId="{B4E41B32-802E-4A8A-A719-36ADB2A4FFED}" srcOrd="3" destOrd="0" presId="urn:microsoft.com/office/officeart/2005/8/layout/orgChart1"/>
    <dgm:cxn modelId="{1378C65D-D3A7-4E4D-BBD0-4935332FA78D}" type="presParOf" srcId="{B4E41B32-802E-4A8A-A719-36ADB2A4FFED}" destId="{8DA41592-9156-4AA9-8AB2-576BBAB1935D}" srcOrd="0" destOrd="0" presId="urn:microsoft.com/office/officeart/2005/8/layout/orgChart1"/>
    <dgm:cxn modelId="{F23146CD-812D-4F1B-A1C1-0FEFF96AA9A4}" type="presParOf" srcId="{8DA41592-9156-4AA9-8AB2-576BBAB1935D}" destId="{582E93F7-E75A-47D2-A118-85AF5E55D818}" srcOrd="0" destOrd="0" presId="urn:microsoft.com/office/officeart/2005/8/layout/orgChart1"/>
    <dgm:cxn modelId="{F550F7B1-7D9F-4700-98B5-994C789E968C}" type="presParOf" srcId="{8DA41592-9156-4AA9-8AB2-576BBAB1935D}" destId="{2264B24C-EAB7-4CD2-B5C8-CF793E67E9BF}" srcOrd="1" destOrd="0" presId="urn:microsoft.com/office/officeart/2005/8/layout/orgChart1"/>
    <dgm:cxn modelId="{E3C4EF49-4661-4C0C-8442-22F8793D270A}" type="presParOf" srcId="{B4E41B32-802E-4A8A-A719-36ADB2A4FFED}" destId="{DFAB32ED-E1E0-44F8-8612-E1B2F33C79F3}" srcOrd="1" destOrd="0" presId="urn:microsoft.com/office/officeart/2005/8/layout/orgChart1"/>
    <dgm:cxn modelId="{0CB44122-38CC-44B6-A8DC-E2AFAC9137CB}" type="presParOf" srcId="{B4E41B32-802E-4A8A-A719-36ADB2A4FFED}" destId="{DC10E76F-33B7-424C-A566-2659FA5471B3}" srcOrd="2" destOrd="0" presId="urn:microsoft.com/office/officeart/2005/8/layout/orgChart1"/>
    <dgm:cxn modelId="{EC72BC2D-14AC-48C0-BB10-C7D8811B3D8F}" type="presParOf" srcId="{50B64DB7-3533-45F1-A532-02CF88794C1C}" destId="{209BD5D3-0AF5-4561-89D2-0FC5CA2250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7443C9-4F30-41B2-807D-23058E177B57}" type="doc">
      <dgm:prSet loTypeId="urn:microsoft.com/office/officeart/2005/8/layout/process1" loCatId="process" qsTypeId="urn:microsoft.com/office/officeart/2005/8/quickstyle/simple3" qsCatId="simple" csTypeId="urn:microsoft.com/office/officeart/2005/8/colors/accent1_1" csCatId="accent1" phldr="1"/>
      <dgm:spPr/>
    </dgm:pt>
    <dgm:pt modelId="{720DEDFC-017D-49A8-B1DE-7F7868624722}">
      <dgm:prSet phldrT="[Text]"/>
      <dgm:spPr/>
      <dgm:t>
        <a:bodyPr/>
        <a:lstStyle/>
        <a:p>
          <a:r>
            <a:rPr lang="en-US" dirty="0"/>
            <a:t>Determine your target</a:t>
          </a:r>
        </a:p>
        <a:p>
          <a:r>
            <a:rPr lang="en-US" dirty="0"/>
            <a:t>(Exactly)</a:t>
          </a:r>
        </a:p>
      </dgm:t>
    </dgm:pt>
    <dgm:pt modelId="{DD0532C1-8B1D-44F1-BDD8-FAB3FE7E56EA}" type="parTrans" cxnId="{835C11C6-6C4C-4A80-8F60-026708462BCB}">
      <dgm:prSet/>
      <dgm:spPr/>
      <dgm:t>
        <a:bodyPr/>
        <a:lstStyle/>
        <a:p>
          <a:endParaRPr lang="en-US"/>
        </a:p>
      </dgm:t>
    </dgm:pt>
    <dgm:pt modelId="{F8F79DFF-7E92-4A54-BF41-8D8D7A34E6D7}" type="sibTrans" cxnId="{835C11C6-6C4C-4A80-8F60-026708462BCB}">
      <dgm:prSet/>
      <dgm:spPr/>
      <dgm:t>
        <a:bodyPr/>
        <a:lstStyle/>
        <a:p>
          <a:endParaRPr lang="en-US"/>
        </a:p>
      </dgm:t>
    </dgm:pt>
    <dgm:pt modelId="{2DAAF9D8-B2C4-4A81-867F-089234A43858}">
      <dgm:prSet phldrT="[Text]"/>
      <dgm:spPr/>
      <dgm:t>
        <a:bodyPr/>
        <a:lstStyle/>
        <a:p>
          <a:r>
            <a:rPr lang="en-US" dirty="0"/>
            <a:t>Design your primer</a:t>
          </a:r>
        </a:p>
      </dgm:t>
    </dgm:pt>
    <dgm:pt modelId="{36ADEDE7-B023-4FA2-9FB9-79DFA42B9244}" type="parTrans" cxnId="{335A05C4-78CC-4D78-9C08-B6A6E96E9670}">
      <dgm:prSet/>
      <dgm:spPr/>
      <dgm:t>
        <a:bodyPr/>
        <a:lstStyle/>
        <a:p>
          <a:endParaRPr lang="en-US"/>
        </a:p>
      </dgm:t>
    </dgm:pt>
    <dgm:pt modelId="{583A22DE-1188-48A8-A23C-ADBCB25F1D94}" type="sibTrans" cxnId="{335A05C4-78CC-4D78-9C08-B6A6E96E9670}">
      <dgm:prSet/>
      <dgm:spPr/>
      <dgm:t>
        <a:bodyPr/>
        <a:lstStyle/>
        <a:p>
          <a:endParaRPr lang="en-US"/>
        </a:p>
      </dgm:t>
    </dgm:pt>
    <dgm:pt modelId="{87898138-B9E3-42BC-BF3D-44CFDF90FE98}">
      <dgm:prSet phldrT="[Text]"/>
      <dgm:spPr/>
      <dgm:t>
        <a:bodyPr/>
        <a:lstStyle/>
        <a:p>
          <a:r>
            <a:rPr lang="en-US" dirty="0"/>
            <a:t>Dilute your primer</a:t>
          </a:r>
        </a:p>
      </dgm:t>
    </dgm:pt>
    <dgm:pt modelId="{54D63796-28E8-4311-A228-07CB07E535A7}" type="parTrans" cxnId="{89794970-5771-460E-A9CA-FFD9CD5C4C22}">
      <dgm:prSet/>
      <dgm:spPr/>
      <dgm:t>
        <a:bodyPr/>
        <a:lstStyle/>
        <a:p>
          <a:endParaRPr lang="en-US"/>
        </a:p>
      </dgm:t>
    </dgm:pt>
    <dgm:pt modelId="{971E014B-AF9C-4834-B737-2B68D0F6A030}" type="sibTrans" cxnId="{89794970-5771-460E-A9CA-FFD9CD5C4C22}">
      <dgm:prSet/>
      <dgm:spPr/>
      <dgm:t>
        <a:bodyPr/>
        <a:lstStyle/>
        <a:p>
          <a:endParaRPr lang="en-US"/>
        </a:p>
      </dgm:t>
    </dgm:pt>
    <dgm:pt modelId="{5599451E-7702-4D1A-A3CE-58D984600623}">
      <dgm:prSet/>
      <dgm:spPr/>
      <dgm:t>
        <a:bodyPr/>
        <a:lstStyle/>
        <a:p>
          <a:r>
            <a:rPr lang="en-US" dirty="0"/>
            <a:t>Start your optimization</a:t>
          </a:r>
        </a:p>
      </dgm:t>
    </dgm:pt>
    <dgm:pt modelId="{83E0CA29-1225-488F-B09E-C10C7924F469}" type="parTrans" cxnId="{95D32CA2-A673-4D27-BDBE-D1279A4C7A7C}">
      <dgm:prSet/>
      <dgm:spPr/>
      <dgm:t>
        <a:bodyPr/>
        <a:lstStyle/>
        <a:p>
          <a:endParaRPr lang="en-US"/>
        </a:p>
      </dgm:t>
    </dgm:pt>
    <dgm:pt modelId="{353EC8C4-FDF8-4D06-9CCC-E6C86CD96703}" type="sibTrans" cxnId="{95D32CA2-A673-4D27-BDBE-D1279A4C7A7C}">
      <dgm:prSet/>
      <dgm:spPr/>
      <dgm:t>
        <a:bodyPr/>
        <a:lstStyle/>
        <a:p>
          <a:endParaRPr lang="en-US"/>
        </a:p>
      </dgm:t>
    </dgm:pt>
    <dgm:pt modelId="{6FF64098-D1B0-43A0-8548-4832A4F2CB92}" type="pres">
      <dgm:prSet presAssocID="{EC7443C9-4F30-41B2-807D-23058E177B57}" presName="Name0" presStyleCnt="0">
        <dgm:presLayoutVars>
          <dgm:dir/>
          <dgm:resizeHandles val="exact"/>
        </dgm:presLayoutVars>
      </dgm:prSet>
      <dgm:spPr/>
    </dgm:pt>
    <dgm:pt modelId="{F7B9B10F-7C0A-4C8A-88E9-291ECAB00218}" type="pres">
      <dgm:prSet presAssocID="{720DEDFC-017D-49A8-B1DE-7F786862472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13A5C-AB13-4A76-A1D5-32B4D69D2827}" type="pres">
      <dgm:prSet presAssocID="{F8F79DFF-7E92-4A54-BF41-8D8D7A34E6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34A0942-9630-4392-9472-DB9FE7687B49}" type="pres">
      <dgm:prSet presAssocID="{F8F79DFF-7E92-4A54-BF41-8D8D7A34E6D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08FB203-5198-4187-BE20-7403DE71FDE2}" type="pres">
      <dgm:prSet presAssocID="{2DAAF9D8-B2C4-4A81-867F-089234A4385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321F8-BF4A-465F-B4D8-3EA7A5C5CD14}" type="pres">
      <dgm:prSet presAssocID="{583A22DE-1188-48A8-A23C-ADBCB25F1D9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B37DEA8-8A5E-4283-AB07-384BAC6CD346}" type="pres">
      <dgm:prSet presAssocID="{583A22DE-1188-48A8-A23C-ADBCB25F1D9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7205012-1B3D-4897-A89B-51710211DBFB}" type="pres">
      <dgm:prSet presAssocID="{87898138-B9E3-42BC-BF3D-44CFDF90FE9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7EF7C-860E-4903-9A84-E50A8EF6F754}" type="pres">
      <dgm:prSet presAssocID="{971E014B-AF9C-4834-B737-2B68D0F6A03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34A4EFC-E989-471B-9F2E-F900B5A02515}" type="pres">
      <dgm:prSet presAssocID="{971E014B-AF9C-4834-B737-2B68D0F6A030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B80ACAA8-975C-4640-B4D4-37CFFC02C8A3}" type="pres">
      <dgm:prSet presAssocID="{5599451E-7702-4D1A-A3CE-58D98460062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A77274-4BDF-4CED-A63A-F0B3CA9B11C3}" type="presOf" srcId="{583A22DE-1188-48A8-A23C-ADBCB25F1D94}" destId="{295321F8-BF4A-465F-B4D8-3EA7A5C5CD14}" srcOrd="0" destOrd="0" presId="urn:microsoft.com/office/officeart/2005/8/layout/process1"/>
    <dgm:cxn modelId="{835C11C6-6C4C-4A80-8F60-026708462BCB}" srcId="{EC7443C9-4F30-41B2-807D-23058E177B57}" destId="{720DEDFC-017D-49A8-B1DE-7F7868624722}" srcOrd="0" destOrd="0" parTransId="{DD0532C1-8B1D-44F1-BDD8-FAB3FE7E56EA}" sibTransId="{F8F79DFF-7E92-4A54-BF41-8D8D7A34E6D7}"/>
    <dgm:cxn modelId="{7F17FA5C-7852-4500-BA61-10B684E87EE6}" type="presOf" srcId="{583A22DE-1188-48A8-A23C-ADBCB25F1D94}" destId="{1B37DEA8-8A5E-4283-AB07-384BAC6CD346}" srcOrd="1" destOrd="0" presId="urn:microsoft.com/office/officeart/2005/8/layout/process1"/>
    <dgm:cxn modelId="{4AD9EF4D-7074-4B87-B132-D2CB7C247EAE}" type="presOf" srcId="{F8F79DFF-7E92-4A54-BF41-8D8D7A34E6D7}" destId="{70313A5C-AB13-4A76-A1D5-32B4D69D2827}" srcOrd="0" destOrd="0" presId="urn:microsoft.com/office/officeart/2005/8/layout/process1"/>
    <dgm:cxn modelId="{335A05C4-78CC-4D78-9C08-B6A6E96E9670}" srcId="{EC7443C9-4F30-41B2-807D-23058E177B57}" destId="{2DAAF9D8-B2C4-4A81-867F-089234A43858}" srcOrd="1" destOrd="0" parTransId="{36ADEDE7-B023-4FA2-9FB9-79DFA42B9244}" sibTransId="{583A22DE-1188-48A8-A23C-ADBCB25F1D94}"/>
    <dgm:cxn modelId="{B9C8CCA2-2122-4EC5-85CD-975513294262}" type="presOf" srcId="{F8F79DFF-7E92-4A54-BF41-8D8D7A34E6D7}" destId="{A34A0942-9630-4392-9472-DB9FE7687B49}" srcOrd="1" destOrd="0" presId="urn:microsoft.com/office/officeart/2005/8/layout/process1"/>
    <dgm:cxn modelId="{FCBDE237-126B-4330-AB2A-98829030F849}" type="presOf" srcId="{5599451E-7702-4D1A-A3CE-58D984600623}" destId="{B80ACAA8-975C-4640-B4D4-37CFFC02C8A3}" srcOrd="0" destOrd="0" presId="urn:microsoft.com/office/officeart/2005/8/layout/process1"/>
    <dgm:cxn modelId="{87A92C7E-58BA-415A-9545-468D6B0208DD}" type="presOf" srcId="{87898138-B9E3-42BC-BF3D-44CFDF90FE98}" destId="{87205012-1B3D-4897-A89B-51710211DBFB}" srcOrd="0" destOrd="0" presId="urn:microsoft.com/office/officeart/2005/8/layout/process1"/>
    <dgm:cxn modelId="{9E2D7A11-E9C4-4C5E-B0EC-2AA811C71598}" type="presOf" srcId="{2DAAF9D8-B2C4-4A81-867F-089234A43858}" destId="{D08FB203-5198-4187-BE20-7403DE71FDE2}" srcOrd="0" destOrd="0" presId="urn:microsoft.com/office/officeart/2005/8/layout/process1"/>
    <dgm:cxn modelId="{F5CDE9D2-D569-4A7D-B237-657CF0D294A0}" type="presOf" srcId="{971E014B-AF9C-4834-B737-2B68D0F6A030}" destId="{D34A4EFC-E989-471B-9F2E-F900B5A02515}" srcOrd="1" destOrd="0" presId="urn:microsoft.com/office/officeart/2005/8/layout/process1"/>
    <dgm:cxn modelId="{95D32CA2-A673-4D27-BDBE-D1279A4C7A7C}" srcId="{EC7443C9-4F30-41B2-807D-23058E177B57}" destId="{5599451E-7702-4D1A-A3CE-58D984600623}" srcOrd="3" destOrd="0" parTransId="{83E0CA29-1225-488F-B09E-C10C7924F469}" sibTransId="{353EC8C4-FDF8-4D06-9CCC-E6C86CD96703}"/>
    <dgm:cxn modelId="{D3820FF6-C524-4355-AA74-9EE97603BFE2}" type="presOf" srcId="{720DEDFC-017D-49A8-B1DE-7F7868624722}" destId="{F7B9B10F-7C0A-4C8A-88E9-291ECAB00218}" srcOrd="0" destOrd="0" presId="urn:microsoft.com/office/officeart/2005/8/layout/process1"/>
    <dgm:cxn modelId="{F31853F5-600C-42F0-848F-AF6FDF120906}" type="presOf" srcId="{EC7443C9-4F30-41B2-807D-23058E177B57}" destId="{6FF64098-D1B0-43A0-8548-4832A4F2CB92}" srcOrd="0" destOrd="0" presId="urn:microsoft.com/office/officeart/2005/8/layout/process1"/>
    <dgm:cxn modelId="{D1300B26-5976-423D-A25F-9F2C60D67E68}" type="presOf" srcId="{971E014B-AF9C-4834-B737-2B68D0F6A030}" destId="{CDD7EF7C-860E-4903-9A84-E50A8EF6F754}" srcOrd="0" destOrd="0" presId="urn:microsoft.com/office/officeart/2005/8/layout/process1"/>
    <dgm:cxn modelId="{89794970-5771-460E-A9CA-FFD9CD5C4C22}" srcId="{EC7443C9-4F30-41B2-807D-23058E177B57}" destId="{87898138-B9E3-42BC-BF3D-44CFDF90FE98}" srcOrd="2" destOrd="0" parTransId="{54D63796-28E8-4311-A228-07CB07E535A7}" sibTransId="{971E014B-AF9C-4834-B737-2B68D0F6A030}"/>
    <dgm:cxn modelId="{9B15B79A-08F4-42EB-B087-0068F211686D}" type="presParOf" srcId="{6FF64098-D1B0-43A0-8548-4832A4F2CB92}" destId="{F7B9B10F-7C0A-4C8A-88E9-291ECAB00218}" srcOrd="0" destOrd="0" presId="urn:microsoft.com/office/officeart/2005/8/layout/process1"/>
    <dgm:cxn modelId="{AB40CE94-C702-4F3E-A313-C213F0B94071}" type="presParOf" srcId="{6FF64098-D1B0-43A0-8548-4832A4F2CB92}" destId="{70313A5C-AB13-4A76-A1D5-32B4D69D2827}" srcOrd="1" destOrd="0" presId="urn:microsoft.com/office/officeart/2005/8/layout/process1"/>
    <dgm:cxn modelId="{76E8F2F8-DB5B-4CC1-A838-AFA26232F4A0}" type="presParOf" srcId="{70313A5C-AB13-4A76-A1D5-32B4D69D2827}" destId="{A34A0942-9630-4392-9472-DB9FE7687B49}" srcOrd="0" destOrd="0" presId="urn:microsoft.com/office/officeart/2005/8/layout/process1"/>
    <dgm:cxn modelId="{06BF59FC-AE34-4593-AA1C-06EED246CA42}" type="presParOf" srcId="{6FF64098-D1B0-43A0-8548-4832A4F2CB92}" destId="{D08FB203-5198-4187-BE20-7403DE71FDE2}" srcOrd="2" destOrd="0" presId="urn:microsoft.com/office/officeart/2005/8/layout/process1"/>
    <dgm:cxn modelId="{D642195F-DE86-4007-B305-F43162947E65}" type="presParOf" srcId="{6FF64098-D1B0-43A0-8548-4832A4F2CB92}" destId="{295321F8-BF4A-465F-B4D8-3EA7A5C5CD14}" srcOrd="3" destOrd="0" presId="urn:microsoft.com/office/officeart/2005/8/layout/process1"/>
    <dgm:cxn modelId="{1236B6AE-226C-4A09-A7E6-56A6321CFA54}" type="presParOf" srcId="{295321F8-BF4A-465F-B4D8-3EA7A5C5CD14}" destId="{1B37DEA8-8A5E-4283-AB07-384BAC6CD346}" srcOrd="0" destOrd="0" presId="urn:microsoft.com/office/officeart/2005/8/layout/process1"/>
    <dgm:cxn modelId="{B9FF40D0-4EC1-4049-BF9E-D14FA8F5342E}" type="presParOf" srcId="{6FF64098-D1B0-43A0-8548-4832A4F2CB92}" destId="{87205012-1B3D-4897-A89B-51710211DBFB}" srcOrd="4" destOrd="0" presId="urn:microsoft.com/office/officeart/2005/8/layout/process1"/>
    <dgm:cxn modelId="{97287035-96D8-49F1-A6FA-D880CB8C7C95}" type="presParOf" srcId="{6FF64098-D1B0-43A0-8548-4832A4F2CB92}" destId="{CDD7EF7C-860E-4903-9A84-E50A8EF6F754}" srcOrd="5" destOrd="0" presId="urn:microsoft.com/office/officeart/2005/8/layout/process1"/>
    <dgm:cxn modelId="{DE70251F-7E4C-4DED-9637-97E07498403B}" type="presParOf" srcId="{CDD7EF7C-860E-4903-9A84-E50A8EF6F754}" destId="{D34A4EFC-E989-471B-9F2E-F900B5A02515}" srcOrd="0" destOrd="0" presId="urn:microsoft.com/office/officeart/2005/8/layout/process1"/>
    <dgm:cxn modelId="{97C11C12-3B1D-44A2-9AF5-3B3D65F09237}" type="presParOf" srcId="{6FF64098-D1B0-43A0-8548-4832A4F2CB92}" destId="{B80ACAA8-975C-4640-B4D4-37CFFC02C8A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5C71E-A966-48AC-8E9E-5F4F17DC4B0B}">
      <dsp:nvSpPr>
        <dsp:cNvPr id="0" name=""/>
        <dsp:cNvSpPr/>
      </dsp:nvSpPr>
      <dsp:spPr>
        <a:xfrm>
          <a:off x="2322945" y="1282977"/>
          <a:ext cx="1271225" cy="441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625"/>
              </a:lnTo>
              <a:lnTo>
                <a:pt x="1271225" y="220625"/>
              </a:lnTo>
              <a:lnTo>
                <a:pt x="1271225" y="4412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6E3E9-C66D-41B6-B604-C412080BD21A}">
      <dsp:nvSpPr>
        <dsp:cNvPr id="0" name=""/>
        <dsp:cNvSpPr/>
      </dsp:nvSpPr>
      <dsp:spPr>
        <a:xfrm>
          <a:off x="1051719" y="1282977"/>
          <a:ext cx="1271225" cy="441251"/>
        </a:xfrm>
        <a:custGeom>
          <a:avLst/>
          <a:gdLst/>
          <a:ahLst/>
          <a:cxnLst/>
          <a:rect l="0" t="0" r="0" b="0"/>
          <a:pathLst>
            <a:path>
              <a:moveTo>
                <a:pt x="1271225" y="0"/>
              </a:moveTo>
              <a:lnTo>
                <a:pt x="1271225" y="220625"/>
              </a:lnTo>
              <a:lnTo>
                <a:pt x="0" y="220625"/>
              </a:lnTo>
              <a:lnTo>
                <a:pt x="0" y="4412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E45B4A-6F61-4B25-826C-8D0A3995B6A1}">
      <dsp:nvSpPr>
        <dsp:cNvPr id="0" name=""/>
        <dsp:cNvSpPr/>
      </dsp:nvSpPr>
      <dsp:spPr>
        <a:xfrm>
          <a:off x="1272345" y="232377"/>
          <a:ext cx="2101199" cy="1050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Amplifying segment of DNA</a:t>
          </a:r>
        </a:p>
      </dsp:txBody>
      <dsp:txXfrm>
        <a:off x="1272345" y="232377"/>
        <a:ext cx="2101199" cy="1050599"/>
      </dsp:txXfrm>
    </dsp:sp>
    <dsp:sp modelId="{DAAEAACB-4AB9-4A1C-8636-ECFD0372F9EB}">
      <dsp:nvSpPr>
        <dsp:cNvPr id="0" name=""/>
        <dsp:cNvSpPr/>
      </dsp:nvSpPr>
      <dsp:spPr>
        <a:xfrm>
          <a:off x="1120" y="1724229"/>
          <a:ext cx="2101199" cy="1050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Polymerase chain reaction</a:t>
          </a:r>
        </a:p>
      </dsp:txBody>
      <dsp:txXfrm>
        <a:off x="1120" y="1724229"/>
        <a:ext cx="2101199" cy="1050599"/>
      </dsp:txXfrm>
    </dsp:sp>
    <dsp:sp modelId="{582E93F7-E75A-47D2-A118-85AF5E55D818}">
      <dsp:nvSpPr>
        <dsp:cNvPr id="0" name=""/>
        <dsp:cNvSpPr/>
      </dsp:nvSpPr>
      <dsp:spPr>
        <a:xfrm>
          <a:off x="2543571" y="1724229"/>
          <a:ext cx="2101199" cy="1050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Cloning</a:t>
          </a:r>
        </a:p>
      </dsp:txBody>
      <dsp:txXfrm>
        <a:off x="2543571" y="1724229"/>
        <a:ext cx="2101199" cy="1050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9B10F-7C0A-4C8A-88E9-291ECAB00218}">
      <dsp:nvSpPr>
        <dsp:cNvPr id="0" name=""/>
        <dsp:cNvSpPr/>
      </dsp:nvSpPr>
      <dsp:spPr>
        <a:xfrm>
          <a:off x="4822" y="1028670"/>
          <a:ext cx="2108299" cy="1264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Determine your target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(Exactly)</a:t>
          </a:r>
        </a:p>
      </dsp:txBody>
      <dsp:txXfrm>
        <a:off x="41872" y="1065720"/>
        <a:ext cx="2034199" cy="1190879"/>
      </dsp:txXfrm>
    </dsp:sp>
    <dsp:sp modelId="{70313A5C-AB13-4A76-A1D5-32B4D69D2827}">
      <dsp:nvSpPr>
        <dsp:cNvPr id="0" name=""/>
        <dsp:cNvSpPr/>
      </dsp:nvSpPr>
      <dsp:spPr>
        <a:xfrm>
          <a:off x="2323951" y="1399730"/>
          <a:ext cx="446959" cy="5228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323951" y="1504302"/>
        <a:ext cx="312871" cy="313714"/>
      </dsp:txXfrm>
    </dsp:sp>
    <dsp:sp modelId="{D08FB203-5198-4187-BE20-7403DE71FDE2}">
      <dsp:nvSpPr>
        <dsp:cNvPr id="0" name=""/>
        <dsp:cNvSpPr/>
      </dsp:nvSpPr>
      <dsp:spPr>
        <a:xfrm>
          <a:off x="2956440" y="1028670"/>
          <a:ext cx="2108299" cy="1264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Design your primer</a:t>
          </a:r>
        </a:p>
      </dsp:txBody>
      <dsp:txXfrm>
        <a:off x="2993490" y="1065720"/>
        <a:ext cx="2034199" cy="1190879"/>
      </dsp:txXfrm>
    </dsp:sp>
    <dsp:sp modelId="{295321F8-BF4A-465F-B4D8-3EA7A5C5CD14}">
      <dsp:nvSpPr>
        <dsp:cNvPr id="0" name=""/>
        <dsp:cNvSpPr/>
      </dsp:nvSpPr>
      <dsp:spPr>
        <a:xfrm>
          <a:off x="5275570" y="1399730"/>
          <a:ext cx="446959" cy="5228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275570" y="1504302"/>
        <a:ext cx="312871" cy="313714"/>
      </dsp:txXfrm>
    </dsp:sp>
    <dsp:sp modelId="{87205012-1B3D-4897-A89B-51710211DBFB}">
      <dsp:nvSpPr>
        <dsp:cNvPr id="0" name=""/>
        <dsp:cNvSpPr/>
      </dsp:nvSpPr>
      <dsp:spPr>
        <a:xfrm>
          <a:off x="5908059" y="1028670"/>
          <a:ext cx="2108299" cy="1264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Dilute your primer</a:t>
          </a:r>
        </a:p>
      </dsp:txBody>
      <dsp:txXfrm>
        <a:off x="5945109" y="1065720"/>
        <a:ext cx="2034199" cy="1190879"/>
      </dsp:txXfrm>
    </dsp:sp>
    <dsp:sp modelId="{CDD7EF7C-860E-4903-9A84-E50A8EF6F754}">
      <dsp:nvSpPr>
        <dsp:cNvPr id="0" name=""/>
        <dsp:cNvSpPr/>
      </dsp:nvSpPr>
      <dsp:spPr>
        <a:xfrm>
          <a:off x="8227188" y="1399730"/>
          <a:ext cx="446959" cy="5228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8227188" y="1504302"/>
        <a:ext cx="312871" cy="313714"/>
      </dsp:txXfrm>
    </dsp:sp>
    <dsp:sp modelId="{B80ACAA8-975C-4640-B4D4-37CFFC02C8A3}">
      <dsp:nvSpPr>
        <dsp:cNvPr id="0" name=""/>
        <dsp:cNvSpPr/>
      </dsp:nvSpPr>
      <dsp:spPr>
        <a:xfrm>
          <a:off x="8859678" y="1028670"/>
          <a:ext cx="2108299" cy="1264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Start your optimization</a:t>
          </a:r>
        </a:p>
      </dsp:txBody>
      <dsp:txXfrm>
        <a:off x="8896728" y="1065720"/>
        <a:ext cx="2034199" cy="1190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70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9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84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8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33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2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8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9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38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A9DCF2-28CE-4F69-86B0-85B5605E46CC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1D518DC-ED64-4B2C-9170-3ADD29526FB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27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jpe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Polymerase Chain Reaction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molecular photocopying!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6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1136" y="2914650"/>
            <a:ext cx="12180865" cy="492584"/>
            <a:chOff x="8351" y="2133600"/>
            <a:chExt cx="9135649" cy="492584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232" t="51370" r="9576" b="12886"/>
            <a:stretch/>
          </p:blipFill>
          <p:spPr bwMode="auto">
            <a:xfrm>
              <a:off x="8351" y="2133600"/>
              <a:ext cx="2281825" cy="492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Group 3"/>
            <p:cNvGrpSpPr/>
            <p:nvPr/>
          </p:nvGrpSpPr>
          <p:grpSpPr>
            <a:xfrm>
              <a:off x="2209800" y="2133600"/>
              <a:ext cx="6934200" cy="492584"/>
              <a:chOff x="228600" y="914400"/>
              <a:chExt cx="6934200" cy="492584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51370" r="9576" b="12886"/>
              <a:stretch/>
            </p:blipFill>
            <p:spPr bwMode="auto">
              <a:xfrm>
                <a:off x="228600" y="914400"/>
                <a:ext cx="3505200" cy="492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51370" r="9576" b="12886"/>
              <a:stretch/>
            </p:blipFill>
            <p:spPr bwMode="auto">
              <a:xfrm>
                <a:off x="3657600" y="914400"/>
                <a:ext cx="3505200" cy="492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" name="Rectangle 10"/>
          <p:cNvSpPr/>
          <p:nvPr/>
        </p:nvSpPr>
        <p:spPr>
          <a:xfrm>
            <a:off x="2946400" y="2762250"/>
            <a:ext cx="9245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032" y="2188987"/>
            <a:ext cx="8351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segment that you want to amplified is in the blue square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135" y="253365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5’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187" y="345087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19225" y="2844474"/>
            <a:ext cx="148683" cy="492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6187" y="4779513"/>
            <a:ext cx="1371600" cy="895350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19250" y="4734911"/>
            <a:ext cx="977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Design the primers using Primer3, then send them to ant </a:t>
            </a:r>
            <a:r>
              <a:rPr lang="en-US" b="1" dirty="0" err="1" smtClean="0">
                <a:solidFill>
                  <a:srgbClr val="FF0000"/>
                </a:solidFill>
              </a:rPr>
              <a:t>companey</a:t>
            </a:r>
            <a:r>
              <a:rPr lang="en-US" b="1" dirty="0" smtClean="0">
                <a:solidFill>
                  <a:srgbClr val="FF0000"/>
                </a:solidFill>
              </a:rPr>
              <a:t> who will synthesize them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Make sure that the area that you want to study is between the primers</a:t>
            </a:r>
          </a:p>
          <a:p>
            <a:r>
              <a:rPr lang="en-US" b="1" dirty="0"/>
              <a:t>The region to be studied should be between the forward and </a:t>
            </a:r>
            <a:r>
              <a:rPr lang="en-US" b="1" dirty="0" smtClean="0"/>
              <a:t>reverse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00100" y="1204219"/>
            <a:ext cx="989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 smtClean="0"/>
              <a:t>: you want to study a mutation in a </a:t>
            </a:r>
            <a:r>
              <a:rPr lang="en-US" dirty="0"/>
              <a:t>DLG3</a:t>
            </a:r>
            <a:r>
              <a:rPr lang="en-US" dirty="0" smtClean="0"/>
              <a:t> gene and how it relate to memory,   </a:t>
            </a:r>
          </a:p>
          <a:p>
            <a:r>
              <a:rPr lang="en-US" dirty="0" smtClean="0"/>
              <a:t>Find you’re the region from any website, </a:t>
            </a:r>
            <a:r>
              <a:rPr lang="en-US" dirty="0" err="1" smtClean="0"/>
              <a:t>eg.Ensebmle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PCR cycle steps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33873" y="3319174"/>
            <a:ext cx="9245600" cy="246292"/>
            <a:chOff x="228600" y="914400"/>
            <a:chExt cx="6934200" cy="24629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51370" r="9576" b="30758"/>
            <a:stretch/>
          </p:blipFill>
          <p:spPr bwMode="auto">
            <a:xfrm>
              <a:off x="228600" y="914400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51370" r="9576" b="30758"/>
            <a:stretch/>
          </p:blipFill>
          <p:spPr bwMode="auto">
            <a:xfrm>
              <a:off x="3657600" y="914400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2915288" y="4766974"/>
            <a:ext cx="9245600" cy="246292"/>
            <a:chOff x="228600" y="1160692"/>
            <a:chExt cx="6934200" cy="246292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228600" y="1160692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3657600" y="1160692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1600" y="2305050"/>
            <a:ext cx="233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1-Denaturation: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65400" y="2769261"/>
            <a:ext cx="360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purpose is…………..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51370" r="9576" b="30758"/>
          <a:stretch/>
        </p:blipFill>
        <p:spPr bwMode="auto">
          <a:xfrm>
            <a:off x="-31111" y="3319174"/>
            <a:ext cx="304243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69242" r="9576" b="12886"/>
          <a:stretch/>
        </p:blipFill>
        <p:spPr bwMode="auto">
          <a:xfrm>
            <a:off x="-11830" y="4766974"/>
            <a:ext cx="304243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8" t="39584" r="63875" b="43507"/>
          <a:stretch/>
        </p:blipFill>
        <p:spPr bwMode="auto">
          <a:xfrm>
            <a:off x="4089401" y="5621108"/>
            <a:ext cx="4165600" cy="123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2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1447800"/>
            <a:ext cx="233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2-Annealing: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01600" y="2362200"/>
            <a:ext cx="10363200" cy="246292"/>
            <a:chOff x="76200" y="2362200"/>
            <a:chExt cx="7772400" cy="24629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64" t="51370" r="9576" b="30758"/>
            <a:stretch/>
          </p:blipFill>
          <p:spPr bwMode="auto">
            <a:xfrm>
              <a:off x="76200" y="2362200"/>
              <a:ext cx="907895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" name="Group 4"/>
            <p:cNvGrpSpPr/>
            <p:nvPr/>
          </p:nvGrpSpPr>
          <p:grpSpPr>
            <a:xfrm>
              <a:off x="914400" y="2362200"/>
              <a:ext cx="6934200" cy="246292"/>
              <a:chOff x="228600" y="914400"/>
              <a:chExt cx="6934200" cy="246292"/>
            </a:xfrm>
          </p:grpSpPr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51370" r="9576" b="30758"/>
              <a:stretch/>
            </p:blipFill>
            <p:spPr bwMode="auto">
              <a:xfrm>
                <a:off x="228600" y="914400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51370" r="9576" b="30758"/>
              <a:stretch/>
            </p:blipFill>
            <p:spPr bwMode="auto">
              <a:xfrm>
                <a:off x="3657600" y="914400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69242" r="9576" b="12886"/>
          <a:stretch/>
        </p:blipFill>
        <p:spPr bwMode="auto">
          <a:xfrm>
            <a:off x="8641568" y="3590848"/>
            <a:ext cx="304243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200615" y="3563708"/>
            <a:ext cx="9245600" cy="246292"/>
            <a:chOff x="228600" y="1160692"/>
            <a:chExt cx="6934200" cy="24629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228600" y="1160692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3657600" y="1160692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149601" y="1644134"/>
            <a:ext cx="360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purpose is…………..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t="69242" r="45719" b="12886"/>
          <a:stretch/>
        </p:blipFill>
        <p:spPr bwMode="auto">
          <a:xfrm>
            <a:off x="1219201" y="2547643"/>
            <a:ext cx="2681249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4" t="51370" r="9576" b="30758"/>
          <a:stretch/>
        </p:blipFill>
        <p:spPr bwMode="auto">
          <a:xfrm>
            <a:off x="8127999" y="3360717"/>
            <a:ext cx="2281044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69242" r="9576" b="12886"/>
          <a:stretch/>
        </p:blipFill>
        <p:spPr bwMode="auto">
          <a:xfrm>
            <a:off x="-1809315" y="3563708"/>
            <a:ext cx="304243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75" y="3962400"/>
            <a:ext cx="314927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64" t="51370" r="9576" b="30758"/>
          <a:stretch/>
        </p:blipFill>
        <p:spPr bwMode="auto">
          <a:xfrm>
            <a:off x="10464801" y="2362200"/>
            <a:ext cx="1210527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508000" y="4469606"/>
            <a:ext cx="233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3-Extension: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99263" y="5231606"/>
            <a:ext cx="10363200" cy="246292"/>
            <a:chOff x="76200" y="2362200"/>
            <a:chExt cx="7772400" cy="246292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64" t="51370" r="9576" b="30758"/>
            <a:stretch/>
          </p:blipFill>
          <p:spPr bwMode="auto">
            <a:xfrm>
              <a:off x="76200" y="2362200"/>
              <a:ext cx="907895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" name="Group 22"/>
            <p:cNvGrpSpPr/>
            <p:nvPr/>
          </p:nvGrpSpPr>
          <p:grpSpPr>
            <a:xfrm>
              <a:off x="914400" y="2362200"/>
              <a:ext cx="6934200" cy="246292"/>
              <a:chOff x="228600" y="914400"/>
              <a:chExt cx="6934200" cy="246292"/>
            </a:xfrm>
          </p:grpSpPr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51370" r="9576" b="30758"/>
              <a:stretch/>
            </p:blipFill>
            <p:spPr bwMode="auto">
              <a:xfrm>
                <a:off x="228600" y="914400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51370" r="9576" b="30758"/>
              <a:stretch/>
            </p:blipFill>
            <p:spPr bwMode="auto">
              <a:xfrm>
                <a:off x="3657600" y="914400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69242" r="9576" b="12886"/>
          <a:stretch/>
        </p:blipFill>
        <p:spPr bwMode="auto">
          <a:xfrm>
            <a:off x="8939230" y="6460254"/>
            <a:ext cx="304243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1498277" y="6433114"/>
            <a:ext cx="9245600" cy="246292"/>
            <a:chOff x="228600" y="1160692"/>
            <a:chExt cx="6934200" cy="246292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228600" y="1160692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3657600" y="1160692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t="69242" r="9576" b="12886"/>
          <a:stretch/>
        </p:blipFill>
        <p:spPr bwMode="auto">
          <a:xfrm>
            <a:off x="1516863" y="5417049"/>
            <a:ext cx="4673600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3" t="51370" r="9576" b="30758"/>
          <a:stretch/>
        </p:blipFill>
        <p:spPr bwMode="auto">
          <a:xfrm>
            <a:off x="6088864" y="6230123"/>
            <a:ext cx="461784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69242" r="9576" b="12886"/>
          <a:stretch/>
        </p:blipFill>
        <p:spPr bwMode="auto">
          <a:xfrm>
            <a:off x="-1511653" y="6433114"/>
            <a:ext cx="304243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64" t="51370" r="9576" b="30758"/>
          <a:stretch/>
        </p:blipFill>
        <p:spPr bwMode="auto">
          <a:xfrm>
            <a:off x="10762463" y="5231606"/>
            <a:ext cx="1210527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6072012" y="5354752"/>
            <a:ext cx="482600" cy="436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775592" y="6095879"/>
            <a:ext cx="482600" cy="436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t="69242" r="45719" b="12886"/>
          <a:stretch/>
        </p:blipFill>
        <p:spPr bwMode="auto">
          <a:xfrm>
            <a:off x="1498278" y="5409356"/>
            <a:ext cx="2681249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4" t="51370" r="9576" b="30758"/>
          <a:stretch/>
        </p:blipFill>
        <p:spPr bwMode="auto">
          <a:xfrm>
            <a:off x="8435311" y="6230123"/>
            <a:ext cx="2281044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25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5060" y="2123108"/>
            <a:ext cx="233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3-Extension:</a:t>
            </a:r>
            <a:endParaRPr lang="en-US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69242" r="9576" b="12886"/>
          <a:stretch/>
        </p:blipFill>
        <p:spPr bwMode="auto">
          <a:xfrm>
            <a:off x="8939230" y="4522940"/>
            <a:ext cx="304243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1498277" y="4495800"/>
            <a:ext cx="9245600" cy="246292"/>
            <a:chOff x="228600" y="1160692"/>
            <a:chExt cx="6934200" cy="246292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228600" y="1160692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3657600" y="1160692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69242" r="9576" b="12886"/>
          <a:stretch/>
        </p:blipFill>
        <p:spPr bwMode="auto">
          <a:xfrm>
            <a:off x="-1511653" y="4495800"/>
            <a:ext cx="304243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399263" y="3294292"/>
            <a:ext cx="11573727" cy="246292"/>
            <a:chOff x="299447" y="2227492"/>
            <a:chExt cx="8680295" cy="246292"/>
          </a:xfrm>
        </p:grpSpPr>
        <p:grpSp>
          <p:nvGrpSpPr>
            <p:cNvPr id="21" name="Group 20"/>
            <p:cNvGrpSpPr/>
            <p:nvPr/>
          </p:nvGrpSpPr>
          <p:grpSpPr>
            <a:xfrm>
              <a:off x="299447" y="2227492"/>
              <a:ext cx="7772400" cy="246292"/>
              <a:chOff x="76200" y="2362200"/>
              <a:chExt cx="7772400" cy="246292"/>
            </a:xfrm>
          </p:grpSpPr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64" t="51370" r="9576" b="30758"/>
              <a:stretch/>
            </p:blipFill>
            <p:spPr bwMode="auto">
              <a:xfrm>
                <a:off x="76200" y="2362200"/>
                <a:ext cx="907895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3" name="Group 22"/>
              <p:cNvGrpSpPr/>
              <p:nvPr/>
            </p:nvGrpSpPr>
            <p:grpSpPr>
              <a:xfrm>
                <a:off x="914400" y="2362200"/>
                <a:ext cx="6934200" cy="246292"/>
                <a:chOff x="228600" y="914400"/>
                <a:chExt cx="6934200" cy="246292"/>
              </a:xfrm>
            </p:grpSpPr>
            <p:pic>
              <p:nvPicPr>
                <p:cNvPr id="2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51370" r="9576" b="30758"/>
                <a:stretch/>
              </p:blipFill>
              <p:spPr bwMode="auto">
                <a:xfrm>
                  <a:off x="228600" y="914400"/>
                  <a:ext cx="3505200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51370" r="9576" b="30758"/>
                <a:stretch/>
              </p:blipFill>
              <p:spPr bwMode="auto">
                <a:xfrm>
                  <a:off x="3657600" y="914400"/>
                  <a:ext cx="3505200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3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64" t="51370" r="9576" b="30758"/>
            <a:stretch/>
          </p:blipFill>
          <p:spPr bwMode="auto">
            <a:xfrm>
              <a:off x="8071847" y="2227492"/>
              <a:ext cx="907895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49" name="Group 2048"/>
          <p:cNvGrpSpPr/>
          <p:nvPr/>
        </p:nvGrpSpPr>
        <p:grpSpPr>
          <a:xfrm>
            <a:off x="339398" y="4292810"/>
            <a:ext cx="10367309" cy="256651"/>
            <a:chOff x="254548" y="3226009"/>
            <a:chExt cx="7775482" cy="256651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53" t="51370" r="9576" b="30758"/>
            <a:stretch/>
          </p:blipFill>
          <p:spPr bwMode="auto">
            <a:xfrm>
              <a:off x="4566648" y="3226009"/>
              <a:ext cx="3463382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51370" r="9576" b="30758"/>
            <a:stretch/>
          </p:blipFill>
          <p:spPr bwMode="auto">
            <a:xfrm>
              <a:off x="1112595" y="3226009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64" t="51370" r="9576" b="30758"/>
            <a:stretch/>
          </p:blipFill>
          <p:spPr bwMode="auto">
            <a:xfrm>
              <a:off x="254548" y="3236368"/>
              <a:ext cx="907895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48" name="Group 2047"/>
          <p:cNvGrpSpPr/>
          <p:nvPr/>
        </p:nvGrpSpPr>
        <p:grpSpPr>
          <a:xfrm>
            <a:off x="1516863" y="3479735"/>
            <a:ext cx="10451755" cy="246292"/>
            <a:chOff x="1137647" y="2412935"/>
            <a:chExt cx="7838816" cy="246292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1137647" y="2412935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4572000" y="2412935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830" t="74086" r="9577" b="12886"/>
            <a:stretch/>
          </p:blipFill>
          <p:spPr bwMode="auto">
            <a:xfrm>
              <a:off x="8042364" y="2473784"/>
              <a:ext cx="934099" cy="179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t="69242" r="45719" b="12886"/>
          <a:stretch/>
        </p:blipFill>
        <p:spPr bwMode="auto">
          <a:xfrm>
            <a:off x="1506457" y="3489958"/>
            <a:ext cx="2681249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4" t="51370" r="9576" b="30758"/>
          <a:stretch/>
        </p:blipFill>
        <p:spPr bwMode="auto">
          <a:xfrm>
            <a:off x="8442109" y="4304371"/>
            <a:ext cx="2281044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1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2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598790" y="1600200"/>
            <a:ext cx="11573727" cy="246292"/>
            <a:chOff x="299447" y="2227492"/>
            <a:chExt cx="8680295" cy="246292"/>
          </a:xfrm>
        </p:grpSpPr>
        <p:grpSp>
          <p:nvGrpSpPr>
            <p:cNvPr id="34" name="Group 33"/>
            <p:cNvGrpSpPr/>
            <p:nvPr/>
          </p:nvGrpSpPr>
          <p:grpSpPr>
            <a:xfrm>
              <a:off x="299447" y="2227492"/>
              <a:ext cx="7772400" cy="246292"/>
              <a:chOff x="76200" y="2362200"/>
              <a:chExt cx="7772400" cy="246292"/>
            </a:xfrm>
          </p:grpSpPr>
          <p:pic>
            <p:nvPicPr>
              <p:cNvPr id="3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64" t="51370" r="9576" b="30758"/>
              <a:stretch/>
            </p:blipFill>
            <p:spPr bwMode="auto">
              <a:xfrm>
                <a:off x="76200" y="2362200"/>
                <a:ext cx="907895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7" name="Group 36"/>
              <p:cNvGrpSpPr/>
              <p:nvPr/>
            </p:nvGrpSpPr>
            <p:grpSpPr>
              <a:xfrm>
                <a:off x="914400" y="2362200"/>
                <a:ext cx="6934200" cy="246292"/>
                <a:chOff x="228600" y="914400"/>
                <a:chExt cx="6934200" cy="246292"/>
              </a:xfrm>
            </p:grpSpPr>
            <p:pic>
              <p:nvPicPr>
                <p:cNvPr id="38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51370" r="9576" b="30758"/>
                <a:stretch/>
              </p:blipFill>
              <p:spPr bwMode="auto">
                <a:xfrm>
                  <a:off x="228600" y="914400"/>
                  <a:ext cx="3505200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51370" r="9576" b="30758"/>
                <a:stretch/>
              </p:blipFill>
              <p:spPr bwMode="auto">
                <a:xfrm>
                  <a:off x="3657600" y="914400"/>
                  <a:ext cx="3505200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3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64" t="51370" r="9576" b="30758"/>
            <a:stretch/>
          </p:blipFill>
          <p:spPr bwMode="auto">
            <a:xfrm>
              <a:off x="8071847" y="2227492"/>
              <a:ext cx="907895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69242" r="9576" b="12886"/>
          <a:stretch/>
        </p:blipFill>
        <p:spPr bwMode="auto">
          <a:xfrm>
            <a:off x="9162094" y="3886200"/>
            <a:ext cx="304243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Group 40"/>
          <p:cNvGrpSpPr/>
          <p:nvPr/>
        </p:nvGrpSpPr>
        <p:grpSpPr>
          <a:xfrm>
            <a:off x="1721141" y="3859060"/>
            <a:ext cx="9245600" cy="246292"/>
            <a:chOff x="228600" y="1160692"/>
            <a:chExt cx="6934200" cy="246292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228600" y="1160692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3657600" y="1160692"/>
              <a:ext cx="3505200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69242" r="9576" b="12886"/>
          <a:stretch/>
        </p:blipFill>
        <p:spPr bwMode="auto">
          <a:xfrm>
            <a:off x="-1288789" y="3859060"/>
            <a:ext cx="3042433" cy="2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" name="Group 44"/>
          <p:cNvGrpSpPr/>
          <p:nvPr/>
        </p:nvGrpSpPr>
        <p:grpSpPr>
          <a:xfrm>
            <a:off x="1720761" y="2273180"/>
            <a:ext cx="10451755" cy="259113"/>
            <a:chOff x="1191164" y="5168779"/>
            <a:chExt cx="7838816" cy="259113"/>
          </a:xfrm>
        </p:grpSpPr>
        <p:grpSp>
          <p:nvGrpSpPr>
            <p:cNvPr id="46" name="Group 45"/>
            <p:cNvGrpSpPr/>
            <p:nvPr/>
          </p:nvGrpSpPr>
          <p:grpSpPr>
            <a:xfrm>
              <a:off x="1191164" y="5181600"/>
              <a:ext cx="7838816" cy="246292"/>
              <a:chOff x="1137647" y="2412935"/>
              <a:chExt cx="7838816" cy="246292"/>
            </a:xfrm>
          </p:grpSpPr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9576" b="12886"/>
              <a:stretch/>
            </p:blipFill>
            <p:spPr bwMode="auto">
              <a:xfrm>
                <a:off x="1137647" y="2412935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9576" b="12886"/>
              <a:stretch/>
            </p:blipFill>
            <p:spPr bwMode="auto">
              <a:xfrm>
                <a:off x="4572000" y="2412935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830" t="74086" r="9577" b="12886"/>
              <a:stretch/>
            </p:blipFill>
            <p:spPr bwMode="auto">
              <a:xfrm>
                <a:off x="8042364" y="2473784"/>
                <a:ext cx="934099" cy="179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7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45719" b="12886"/>
            <a:stretch/>
          </p:blipFill>
          <p:spPr bwMode="auto">
            <a:xfrm>
              <a:off x="1191449" y="5168779"/>
              <a:ext cx="2010937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" name="Group 50"/>
          <p:cNvGrpSpPr/>
          <p:nvPr/>
        </p:nvGrpSpPr>
        <p:grpSpPr>
          <a:xfrm>
            <a:off x="527696" y="3218093"/>
            <a:ext cx="10367309" cy="256651"/>
            <a:chOff x="296365" y="5867400"/>
            <a:chExt cx="7775482" cy="256651"/>
          </a:xfrm>
        </p:grpSpPr>
        <p:grpSp>
          <p:nvGrpSpPr>
            <p:cNvPr id="52" name="Group 51"/>
            <p:cNvGrpSpPr/>
            <p:nvPr/>
          </p:nvGrpSpPr>
          <p:grpSpPr>
            <a:xfrm>
              <a:off x="296365" y="5867400"/>
              <a:ext cx="7775482" cy="256651"/>
              <a:chOff x="254548" y="3226009"/>
              <a:chExt cx="7775482" cy="256651"/>
            </a:xfrm>
          </p:grpSpPr>
          <p:pic>
            <p:nvPicPr>
              <p:cNvPr id="54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53" t="51370" r="9576" b="30758"/>
              <a:stretch/>
            </p:blipFill>
            <p:spPr bwMode="auto">
              <a:xfrm>
                <a:off x="4566648" y="3226009"/>
                <a:ext cx="3463382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5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51370" r="9576" b="30758"/>
              <a:stretch/>
            </p:blipFill>
            <p:spPr bwMode="auto">
              <a:xfrm>
                <a:off x="1112595" y="3226009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64" t="51370" r="9576" b="30758"/>
              <a:stretch/>
            </p:blipFill>
            <p:spPr bwMode="auto">
              <a:xfrm>
                <a:off x="254548" y="3236368"/>
                <a:ext cx="907895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44" t="51370" r="9576" b="30758"/>
            <a:stretch/>
          </p:blipFill>
          <p:spPr bwMode="auto">
            <a:xfrm>
              <a:off x="6359989" y="5877759"/>
              <a:ext cx="1710783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397" y="4133509"/>
            <a:ext cx="314927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" name="Group 72"/>
          <p:cNvGrpSpPr/>
          <p:nvPr/>
        </p:nvGrpSpPr>
        <p:grpSpPr>
          <a:xfrm>
            <a:off x="5644206" y="5003788"/>
            <a:ext cx="6610473" cy="990600"/>
            <a:chOff x="147544" y="4953000"/>
            <a:chExt cx="8680295" cy="1143000"/>
          </a:xfrm>
        </p:grpSpPr>
        <p:grpSp>
          <p:nvGrpSpPr>
            <p:cNvPr id="58" name="Group 57"/>
            <p:cNvGrpSpPr/>
            <p:nvPr/>
          </p:nvGrpSpPr>
          <p:grpSpPr>
            <a:xfrm>
              <a:off x="147544" y="4953000"/>
              <a:ext cx="8680295" cy="246292"/>
              <a:chOff x="299447" y="2227492"/>
              <a:chExt cx="8680295" cy="246292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299447" y="2227492"/>
                <a:ext cx="7772400" cy="246292"/>
                <a:chOff x="76200" y="2362200"/>
                <a:chExt cx="7772400" cy="246292"/>
              </a:xfrm>
            </p:grpSpPr>
            <p:pic>
              <p:nvPicPr>
                <p:cNvPr id="61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8464" t="51370" r="9576" b="30758"/>
                <a:stretch/>
              </p:blipFill>
              <p:spPr bwMode="auto">
                <a:xfrm>
                  <a:off x="76200" y="2362200"/>
                  <a:ext cx="907895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62" name="Group 61"/>
                <p:cNvGrpSpPr/>
                <p:nvPr/>
              </p:nvGrpSpPr>
              <p:grpSpPr>
                <a:xfrm>
                  <a:off x="914400" y="2362200"/>
                  <a:ext cx="6934200" cy="246292"/>
                  <a:chOff x="228600" y="914400"/>
                  <a:chExt cx="6934200" cy="246292"/>
                </a:xfrm>
              </p:grpSpPr>
              <p:pic>
                <p:nvPicPr>
                  <p:cNvPr id="6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641" t="51370" r="9576" b="30758"/>
                  <a:stretch/>
                </p:blipFill>
                <p:spPr bwMode="auto">
                  <a:xfrm>
                    <a:off x="228600" y="914400"/>
                    <a:ext cx="3505200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6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641" t="51370" r="9576" b="30758"/>
                  <a:stretch/>
                </p:blipFill>
                <p:spPr bwMode="auto">
                  <a:xfrm>
                    <a:off x="3657600" y="914400"/>
                    <a:ext cx="3505200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pic>
            <p:nvPicPr>
              <p:cNvPr id="6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64" t="51370" r="9576" b="30758"/>
              <a:stretch/>
            </p:blipFill>
            <p:spPr bwMode="auto">
              <a:xfrm>
                <a:off x="8071847" y="2227492"/>
                <a:ext cx="907895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989023" y="5836887"/>
              <a:ext cx="7838816" cy="259113"/>
              <a:chOff x="1191164" y="5168779"/>
              <a:chExt cx="7838816" cy="259113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1191164" y="5181600"/>
                <a:ext cx="7838816" cy="246292"/>
                <a:chOff x="1137647" y="2412935"/>
                <a:chExt cx="7838816" cy="246292"/>
              </a:xfrm>
            </p:grpSpPr>
            <p:pic>
              <p:nvPicPr>
                <p:cNvPr id="68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69242" r="9576" b="12886"/>
                <a:stretch/>
              </p:blipFill>
              <p:spPr bwMode="auto">
                <a:xfrm>
                  <a:off x="1137647" y="2412935"/>
                  <a:ext cx="3505200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9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biLevel thresh="7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69242" r="9576" b="12886"/>
                <a:stretch/>
              </p:blipFill>
              <p:spPr bwMode="auto">
                <a:xfrm>
                  <a:off x="4572000" y="2412935"/>
                  <a:ext cx="3505200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7830" t="74086" r="9577" b="12886"/>
                <a:stretch/>
              </p:blipFill>
              <p:spPr bwMode="auto">
                <a:xfrm>
                  <a:off x="8042364" y="2473784"/>
                  <a:ext cx="934099" cy="179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67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45719" b="12886"/>
              <a:stretch/>
            </p:blipFill>
            <p:spPr bwMode="auto">
              <a:xfrm>
                <a:off x="1191449" y="5168779"/>
                <a:ext cx="2010937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45719" b="12886"/>
            <a:stretch/>
          </p:blipFill>
          <p:spPr bwMode="auto">
            <a:xfrm>
              <a:off x="993414" y="5167655"/>
              <a:ext cx="2010937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44" t="51370" r="9576" b="30758"/>
            <a:stretch/>
          </p:blipFill>
          <p:spPr bwMode="auto">
            <a:xfrm>
              <a:off x="6209161" y="5583102"/>
              <a:ext cx="1710783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8" name="Group 97"/>
          <p:cNvGrpSpPr/>
          <p:nvPr/>
        </p:nvGrpSpPr>
        <p:grpSpPr>
          <a:xfrm>
            <a:off x="-711200" y="5042417"/>
            <a:ext cx="6021643" cy="791254"/>
            <a:chOff x="-1087232" y="4758622"/>
            <a:chExt cx="7829284" cy="887260"/>
          </a:xfrm>
        </p:grpSpPr>
        <p:grpSp>
          <p:nvGrpSpPr>
            <p:cNvPr id="86" name="Group 85"/>
            <p:cNvGrpSpPr/>
            <p:nvPr/>
          </p:nvGrpSpPr>
          <p:grpSpPr>
            <a:xfrm>
              <a:off x="-192148" y="5399590"/>
              <a:ext cx="6934200" cy="246292"/>
              <a:chOff x="228600" y="1160692"/>
              <a:chExt cx="6934200" cy="246292"/>
            </a:xfrm>
          </p:grpSpPr>
          <p:pic>
            <p:nvPicPr>
              <p:cNvPr id="87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9576" b="12886"/>
              <a:stretch/>
            </p:blipFill>
            <p:spPr bwMode="auto">
              <a:xfrm>
                <a:off x="228600" y="1160692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9576" b="12886"/>
              <a:stretch/>
            </p:blipFill>
            <p:spPr bwMode="auto">
              <a:xfrm>
                <a:off x="3657600" y="1160692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0" name="Group 89"/>
            <p:cNvGrpSpPr/>
            <p:nvPr/>
          </p:nvGrpSpPr>
          <p:grpSpPr>
            <a:xfrm>
              <a:off x="-1087232" y="4758622"/>
              <a:ext cx="7775482" cy="256651"/>
              <a:chOff x="296365" y="5867400"/>
              <a:chExt cx="7775482" cy="256651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296365" y="5867400"/>
                <a:ext cx="7775482" cy="256651"/>
                <a:chOff x="254548" y="3226009"/>
                <a:chExt cx="7775482" cy="256651"/>
              </a:xfrm>
            </p:grpSpPr>
            <p:pic>
              <p:nvPicPr>
                <p:cNvPr id="9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53" t="51370" r="9576" b="30758"/>
                <a:stretch/>
              </p:blipFill>
              <p:spPr bwMode="auto">
                <a:xfrm>
                  <a:off x="4566648" y="3226009"/>
                  <a:ext cx="3463382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biLevel thresh="7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51370" r="9576" b="30758"/>
                <a:stretch/>
              </p:blipFill>
              <p:spPr bwMode="auto">
                <a:xfrm>
                  <a:off x="1112595" y="3226009"/>
                  <a:ext cx="3505200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8464" t="51370" r="9576" b="30758"/>
                <a:stretch/>
              </p:blipFill>
              <p:spPr bwMode="auto">
                <a:xfrm>
                  <a:off x="254548" y="3236368"/>
                  <a:ext cx="907895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92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044" t="51370" r="9576" b="30758"/>
              <a:stretch/>
            </p:blipFill>
            <p:spPr bwMode="auto">
              <a:xfrm>
                <a:off x="6359989" y="5877759"/>
                <a:ext cx="1710783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45719" b="12886"/>
            <a:stretch/>
          </p:blipFill>
          <p:spPr bwMode="auto">
            <a:xfrm>
              <a:off x="-231273" y="4970949"/>
              <a:ext cx="2010937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7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44" t="51370" r="9576" b="30758"/>
            <a:stretch/>
          </p:blipFill>
          <p:spPr bwMode="auto">
            <a:xfrm>
              <a:off x="5009462" y="5173402"/>
              <a:ext cx="1710783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973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949898" y="2438399"/>
            <a:ext cx="6610473" cy="990600"/>
            <a:chOff x="147544" y="4953000"/>
            <a:chExt cx="8680295" cy="1143000"/>
          </a:xfrm>
        </p:grpSpPr>
        <p:grpSp>
          <p:nvGrpSpPr>
            <p:cNvPr id="22" name="Group 21"/>
            <p:cNvGrpSpPr/>
            <p:nvPr/>
          </p:nvGrpSpPr>
          <p:grpSpPr>
            <a:xfrm>
              <a:off x="147544" y="4953000"/>
              <a:ext cx="8680295" cy="246292"/>
              <a:chOff x="299447" y="2227492"/>
              <a:chExt cx="8680295" cy="246292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99447" y="2227492"/>
                <a:ext cx="7772400" cy="246292"/>
                <a:chOff x="76200" y="2362200"/>
                <a:chExt cx="7772400" cy="246292"/>
              </a:xfrm>
            </p:grpSpPr>
            <p:pic>
              <p:nvPicPr>
                <p:cNvPr id="3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8464" t="51370" r="9576" b="30758"/>
                <a:stretch/>
              </p:blipFill>
              <p:spPr bwMode="auto">
                <a:xfrm>
                  <a:off x="76200" y="2362200"/>
                  <a:ext cx="907895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34" name="Group 33"/>
                <p:cNvGrpSpPr/>
                <p:nvPr/>
              </p:nvGrpSpPr>
              <p:grpSpPr>
                <a:xfrm>
                  <a:off x="914400" y="2362200"/>
                  <a:ext cx="6934200" cy="246292"/>
                  <a:chOff x="228600" y="914400"/>
                  <a:chExt cx="6934200" cy="246292"/>
                </a:xfrm>
              </p:grpSpPr>
              <p:pic>
                <p:nvPicPr>
                  <p:cNvPr id="3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641" t="51370" r="9576" b="30758"/>
                  <a:stretch/>
                </p:blipFill>
                <p:spPr bwMode="auto">
                  <a:xfrm>
                    <a:off x="228600" y="914400"/>
                    <a:ext cx="3505200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641" t="51370" r="9576" b="30758"/>
                  <a:stretch/>
                </p:blipFill>
                <p:spPr bwMode="auto">
                  <a:xfrm>
                    <a:off x="3657600" y="914400"/>
                    <a:ext cx="3505200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64" t="51370" r="9576" b="30758"/>
              <a:stretch/>
            </p:blipFill>
            <p:spPr bwMode="auto">
              <a:xfrm>
                <a:off x="8071847" y="2227492"/>
                <a:ext cx="907895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989023" y="5836887"/>
              <a:ext cx="7838816" cy="259113"/>
              <a:chOff x="1191164" y="5168779"/>
              <a:chExt cx="7838816" cy="259113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1191164" y="5181600"/>
                <a:ext cx="7838816" cy="246292"/>
                <a:chOff x="1137647" y="2412935"/>
                <a:chExt cx="7838816" cy="246292"/>
              </a:xfrm>
            </p:grpSpPr>
            <p:pic>
              <p:nvPicPr>
                <p:cNvPr id="28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69242" r="9576" b="12886"/>
                <a:stretch/>
              </p:blipFill>
              <p:spPr bwMode="auto">
                <a:xfrm>
                  <a:off x="1137647" y="2412935"/>
                  <a:ext cx="3505200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biLevel thresh="7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69242" r="9576" b="12886"/>
                <a:stretch/>
              </p:blipFill>
              <p:spPr bwMode="auto">
                <a:xfrm>
                  <a:off x="4572000" y="2412935"/>
                  <a:ext cx="3505200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7830" t="74086" r="9577" b="12886"/>
                <a:stretch/>
              </p:blipFill>
              <p:spPr bwMode="auto">
                <a:xfrm>
                  <a:off x="8042364" y="2473784"/>
                  <a:ext cx="934099" cy="179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45719" b="12886"/>
              <a:stretch/>
            </p:blipFill>
            <p:spPr bwMode="auto">
              <a:xfrm>
                <a:off x="1191449" y="5168779"/>
                <a:ext cx="2010937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45719" b="12886"/>
            <a:stretch/>
          </p:blipFill>
          <p:spPr bwMode="auto">
            <a:xfrm>
              <a:off x="993414" y="5167655"/>
              <a:ext cx="2010937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44" t="51370" r="9576" b="30758"/>
            <a:stretch/>
          </p:blipFill>
          <p:spPr bwMode="auto">
            <a:xfrm>
              <a:off x="6209161" y="5583102"/>
              <a:ext cx="1710783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7" name="Group 36"/>
          <p:cNvGrpSpPr/>
          <p:nvPr/>
        </p:nvGrpSpPr>
        <p:grpSpPr>
          <a:xfrm>
            <a:off x="-405508" y="2438399"/>
            <a:ext cx="6021643" cy="1066801"/>
            <a:chOff x="-1087232" y="4758622"/>
            <a:chExt cx="7829284" cy="1196241"/>
          </a:xfrm>
        </p:grpSpPr>
        <p:grpSp>
          <p:nvGrpSpPr>
            <p:cNvPr id="38" name="Group 37"/>
            <p:cNvGrpSpPr/>
            <p:nvPr/>
          </p:nvGrpSpPr>
          <p:grpSpPr>
            <a:xfrm>
              <a:off x="-192148" y="5708571"/>
              <a:ext cx="6934200" cy="246292"/>
              <a:chOff x="228600" y="1469673"/>
              <a:chExt cx="6934200" cy="246292"/>
            </a:xfrm>
          </p:grpSpPr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9576" b="12886"/>
              <a:stretch/>
            </p:blipFill>
            <p:spPr bwMode="auto">
              <a:xfrm>
                <a:off x="228600" y="1469673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9576" b="12886"/>
              <a:stretch/>
            </p:blipFill>
            <p:spPr bwMode="auto">
              <a:xfrm>
                <a:off x="3657600" y="1469673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9" name="Group 38"/>
            <p:cNvGrpSpPr/>
            <p:nvPr/>
          </p:nvGrpSpPr>
          <p:grpSpPr>
            <a:xfrm>
              <a:off x="-1087232" y="4758622"/>
              <a:ext cx="7775482" cy="256651"/>
              <a:chOff x="296365" y="5867400"/>
              <a:chExt cx="7775482" cy="256651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296365" y="5867400"/>
                <a:ext cx="7775482" cy="256651"/>
                <a:chOff x="254548" y="3226009"/>
                <a:chExt cx="7775482" cy="256651"/>
              </a:xfrm>
            </p:grpSpPr>
            <p:pic>
              <p:nvPicPr>
                <p:cNvPr id="4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53" t="51370" r="9576" b="30758"/>
                <a:stretch/>
              </p:blipFill>
              <p:spPr bwMode="auto">
                <a:xfrm>
                  <a:off x="4566648" y="3226009"/>
                  <a:ext cx="3463382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biLevel thresh="7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51370" r="9576" b="30758"/>
                <a:stretch/>
              </p:blipFill>
              <p:spPr bwMode="auto">
                <a:xfrm>
                  <a:off x="1112595" y="3226009"/>
                  <a:ext cx="3505200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8464" t="51370" r="9576" b="30758"/>
                <a:stretch/>
              </p:blipFill>
              <p:spPr bwMode="auto">
                <a:xfrm>
                  <a:off x="254548" y="3236368"/>
                  <a:ext cx="907895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044" t="51370" r="9576" b="30758"/>
              <a:stretch/>
            </p:blipFill>
            <p:spPr bwMode="auto">
              <a:xfrm>
                <a:off x="6359989" y="5877759"/>
                <a:ext cx="1710783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45719" b="12886"/>
            <a:stretch/>
          </p:blipFill>
          <p:spPr bwMode="auto">
            <a:xfrm>
              <a:off x="-231273" y="4970949"/>
              <a:ext cx="2010937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44" t="51370" r="9576" b="30758"/>
            <a:stretch/>
          </p:blipFill>
          <p:spPr bwMode="auto">
            <a:xfrm>
              <a:off x="5009461" y="5482382"/>
              <a:ext cx="1710782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4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t="51370" r="9576" b="30758"/>
          <a:stretch/>
        </p:blipFill>
        <p:spPr bwMode="auto">
          <a:xfrm>
            <a:off x="203201" y="5044348"/>
            <a:ext cx="2669383" cy="21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t="51370" r="9576" b="30758"/>
          <a:stretch/>
        </p:blipFill>
        <p:spPr bwMode="auto">
          <a:xfrm>
            <a:off x="2814554" y="5044348"/>
            <a:ext cx="2669383" cy="21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" name="Group 70"/>
          <p:cNvGrpSpPr/>
          <p:nvPr/>
        </p:nvGrpSpPr>
        <p:grpSpPr>
          <a:xfrm>
            <a:off x="5540042" y="4343402"/>
            <a:ext cx="6651959" cy="1371599"/>
            <a:chOff x="4155031" y="3581401"/>
            <a:chExt cx="4988969" cy="1371599"/>
          </a:xfrm>
        </p:grpSpPr>
        <p:pic>
          <p:nvPicPr>
            <p:cNvPr id="6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51370" r="9576" b="30758"/>
            <a:stretch/>
          </p:blipFill>
          <p:spPr bwMode="auto">
            <a:xfrm>
              <a:off x="4656484" y="4587147"/>
              <a:ext cx="2002037" cy="213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51370" r="9576" b="30758"/>
            <a:stretch/>
          </p:blipFill>
          <p:spPr bwMode="auto">
            <a:xfrm>
              <a:off x="6614999" y="4587147"/>
              <a:ext cx="2002037" cy="213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9" name="Group 48"/>
            <p:cNvGrpSpPr/>
            <p:nvPr/>
          </p:nvGrpSpPr>
          <p:grpSpPr>
            <a:xfrm>
              <a:off x="4155031" y="3581401"/>
              <a:ext cx="4957855" cy="1371599"/>
              <a:chOff x="147544" y="4953000"/>
              <a:chExt cx="8680295" cy="1582614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147544" y="4953000"/>
                <a:ext cx="8680295" cy="246292"/>
                <a:chOff x="299447" y="2227492"/>
                <a:chExt cx="8680295" cy="246292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99447" y="2227492"/>
                  <a:ext cx="7772400" cy="246292"/>
                  <a:chOff x="76200" y="2362200"/>
                  <a:chExt cx="7772400" cy="246292"/>
                </a:xfrm>
              </p:grpSpPr>
              <p:pic>
                <p:nvPicPr>
                  <p:cNvPr id="6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464" t="51370" r="9576" b="30758"/>
                  <a:stretch/>
                </p:blipFill>
                <p:spPr bwMode="auto">
                  <a:xfrm>
                    <a:off x="76200" y="2362200"/>
                    <a:ext cx="907895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914400" y="2362200"/>
                    <a:ext cx="6934200" cy="246292"/>
                    <a:chOff x="228600" y="914400"/>
                    <a:chExt cx="6934200" cy="246292"/>
                  </a:xfrm>
                </p:grpSpPr>
                <p:pic>
                  <p:nvPicPr>
                    <p:cNvPr id="63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51370" r="9576" b="30758"/>
                    <a:stretch/>
                  </p:blipFill>
                  <p:spPr bwMode="auto">
                    <a:xfrm>
                      <a:off x="228600" y="914400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64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51370" r="9576" b="30758"/>
                    <a:stretch/>
                  </p:blipFill>
                  <p:spPr bwMode="auto">
                    <a:xfrm>
                      <a:off x="3657600" y="914400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</p:grpSp>
            <p:pic>
              <p:nvPicPr>
                <p:cNvPr id="6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8464" t="51370" r="9576" b="30758"/>
                <a:stretch/>
              </p:blipFill>
              <p:spPr bwMode="auto">
                <a:xfrm>
                  <a:off x="8071847" y="2227492"/>
                  <a:ext cx="907895" cy="246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51" name="Group 50"/>
              <p:cNvGrpSpPr/>
              <p:nvPr/>
            </p:nvGrpSpPr>
            <p:grpSpPr>
              <a:xfrm>
                <a:off x="989023" y="6289322"/>
                <a:ext cx="7838816" cy="246292"/>
                <a:chOff x="1191164" y="5621214"/>
                <a:chExt cx="7838816" cy="246292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1191164" y="5621214"/>
                  <a:ext cx="7838816" cy="246292"/>
                  <a:chOff x="1137647" y="2852549"/>
                  <a:chExt cx="7838816" cy="246292"/>
                </a:xfrm>
              </p:grpSpPr>
              <p:pic>
                <p:nvPicPr>
                  <p:cNvPr id="5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641" t="69242" r="9576" b="12886"/>
                  <a:stretch/>
                </p:blipFill>
                <p:spPr bwMode="auto">
                  <a:xfrm>
                    <a:off x="1137647" y="2852549"/>
                    <a:ext cx="3505200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biLevel thresh="75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641" t="69242" r="9576" b="12886"/>
                  <a:stretch/>
                </p:blipFill>
                <p:spPr bwMode="auto">
                  <a:xfrm>
                    <a:off x="4572000" y="2852549"/>
                    <a:ext cx="3505200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7830" t="74086" r="9577" b="12886"/>
                  <a:stretch/>
                </p:blipFill>
                <p:spPr bwMode="auto">
                  <a:xfrm>
                    <a:off x="8042364" y="2919301"/>
                    <a:ext cx="934099" cy="179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5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prstClr val="black"/>
                    <a:schemeClr val="accent2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69242" r="45719" b="12886"/>
                <a:stretch/>
              </p:blipFill>
              <p:spPr bwMode="auto">
                <a:xfrm>
                  <a:off x="1191449" y="5621215"/>
                  <a:ext cx="2010937" cy="246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044" t="51370" r="9576" b="30758"/>
              <a:stretch/>
            </p:blipFill>
            <p:spPr bwMode="auto">
              <a:xfrm>
                <a:off x="6209162" y="6095999"/>
                <a:ext cx="1710782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4638029" y="3777896"/>
              <a:ext cx="2002037" cy="213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9576" b="12886"/>
            <a:stretch/>
          </p:blipFill>
          <p:spPr bwMode="auto">
            <a:xfrm>
              <a:off x="6599601" y="3777896"/>
              <a:ext cx="2002037" cy="213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830" t="74086" r="9577" b="12886"/>
            <a:stretch/>
          </p:blipFill>
          <p:spPr bwMode="auto">
            <a:xfrm>
              <a:off x="8610478" y="3842601"/>
              <a:ext cx="533522" cy="155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45719" b="12886"/>
            <a:stretch/>
          </p:blipFill>
          <p:spPr bwMode="auto">
            <a:xfrm>
              <a:off x="4633779" y="3794032"/>
              <a:ext cx="1148571" cy="213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t="69242" r="9576" b="12886"/>
          <a:stretch/>
        </p:blipFill>
        <p:spPr bwMode="auto">
          <a:xfrm>
            <a:off x="171189" y="4572452"/>
            <a:ext cx="2695912" cy="21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t="69242" r="9576" b="12886"/>
          <a:stretch/>
        </p:blipFill>
        <p:spPr bwMode="auto">
          <a:xfrm>
            <a:off x="2808495" y="4572452"/>
            <a:ext cx="2695912" cy="21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Group 71"/>
          <p:cNvGrpSpPr/>
          <p:nvPr/>
        </p:nvGrpSpPr>
        <p:grpSpPr>
          <a:xfrm>
            <a:off x="-481602" y="4403153"/>
            <a:ext cx="6021643" cy="1066801"/>
            <a:chOff x="-1087232" y="4758622"/>
            <a:chExt cx="7829284" cy="1196241"/>
          </a:xfrm>
        </p:grpSpPr>
        <p:grpSp>
          <p:nvGrpSpPr>
            <p:cNvPr id="73" name="Group 72"/>
            <p:cNvGrpSpPr/>
            <p:nvPr/>
          </p:nvGrpSpPr>
          <p:grpSpPr>
            <a:xfrm>
              <a:off x="-192148" y="5708571"/>
              <a:ext cx="6934200" cy="246292"/>
              <a:chOff x="228600" y="1469673"/>
              <a:chExt cx="6934200" cy="246292"/>
            </a:xfrm>
          </p:grpSpPr>
          <p:pic>
            <p:nvPicPr>
              <p:cNvPr id="82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9576" b="12886"/>
              <a:stretch/>
            </p:blipFill>
            <p:spPr bwMode="auto">
              <a:xfrm>
                <a:off x="228600" y="1469673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9576" b="12886"/>
              <a:stretch/>
            </p:blipFill>
            <p:spPr bwMode="auto">
              <a:xfrm>
                <a:off x="3657600" y="1469673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7" name="Group 76"/>
            <p:cNvGrpSpPr/>
            <p:nvPr/>
          </p:nvGrpSpPr>
          <p:grpSpPr>
            <a:xfrm>
              <a:off x="-1087232" y="4758622"/>
              <a:ext cx="7775482" cy="256651"/>
              <a:chOff x="254548" y="3226009"/>
              <a:chExt cx="7775482" cy="256651"/>
            </a:xfrm>
          </p:grpSpPr>
          <p:pic>
            <p:nvPicPr>
              <p:cNvPr id="79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53" t="51370" r="9576" b="30758"/>
              <a:stretch/>
            </p:blipFill>
            <p:spPr bwMode="auto">
              <a:xfrm>
                <a:off x="4566648" y="3226009"/>
                <a:ext cx="3463382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51370" r="9576" b="30758"/>
              <a:stretch/>
            </p:blipFill>
            <p:spPr bwMode="auto">
              <a:xfrm>
                <a:off x="1112595" y="3226009"/>
                <a:ext cx="3505200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1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64" t="51370" r="9576" b="30758"/>
              <a:stretch/>
            </p:blipFill>
            <p:spPr bwMode="auto">
              <a:xfrm>
                <a:off x="254548" y="3236368"/>
                <a:ext cx="907895" cy="246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45719" b="12886"/>
            <a:stretch/>
          </p:blipFill>
          <p:spPr bwMode="auto">
            <a:xfrm>
              <a:off x="-231273" y="4970949"/>
              <a:ext cx="2010937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44" t="51370" r="9576" b="30758"/>
            <a:stretch/>
          </p:blipFill>
          <p:spPr bwMode="auto">
            <a:xfrm>
              <a:off x="5009461" y="5482382"/>
              <a:ext cx="1710782" cy="24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5699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* *Note on Annealing Temperature: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single strands of the template are too long and complex to be able to reanneal during this rapid cooling phase.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During this annealing step the thermostable DNA polymerase will be active to some extent and will begin to extend the primers as soon as they anneal to the template.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The annealing temperature chosen for a PCR depends directly on length and GC composition of the primers.</a:t>
            </a:r>
          </a:p>
        </p:txBody>
      </p:sp>
    </p:spTree>
    <p:extLst>
      <p:ext uri="{BB962C8B-B14F-4D97-AF65-F5344CB8AC3E}">
        <p14:creationId xmlns:p14="http://schemas.microsoft.com/office/powerpoint/2010/main" val="281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blogdelaboratorio.com/wp-content/uploads/2009/11/Pcr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074" y="1318673"/>
            <a:ext cx="8129852" cy="4738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77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38" y="2891017"/>
            <a:ext cx="7250206" cy="37179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7092" y="1690688"/>
            <a:ext cx="9605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At the end of the PCR reaction, the specific sequence will be accumulated in billions of copies (amplicons). In only 20 cycles, PCR can product about a million (2 20) copies of the target</a:t>
            </a:r>
          </a:p>
        </p:txBody>
      </p:sp>
    </p:spTree>
    <p:extLst>
      <p:ext uri="{BB962C8B-B14F-4D97-AF65-F5344CB8AC3E}">
        <p14:creationId xmlns:p14="http://schemas.microsoft.com/office/powerpoint/2010/main" val="1387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813561"/>
          <a:ext cx="10972800" cy="332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83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DNA Amplification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crime scene, a sample of DNA was found, however amount of DNA was not enough to be analyzed.</a:t>
            </a:r>
          </a:p>
          <a:p>
            <a:endParaRPr lang="en-US" dirty="0"/>
          </a:p>
          <a:p>
            <a:r>
              <a:rPr lang="en-US" dirty="0"/>
              <a:t>After DNA Extraction, the scientist want to study a specific part of a gene to do sequencing.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How scientist solve these problem</a:t>
            </a:r>
          </a:p>
        </p:txBody>
      </p:sp>
    </p:spTree>
    <p:extLst>
      <p:ext uri="{BB962C8B-B14F-4D97-AF65-F5344CB8AC3E}">
        <p14:creationId xmlns:p14="http://schemas.microsoft.com/office/powerpoint/2010/main" val="30323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PCR Primer Design Guidelines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1.Primers </a:t>
            </a:r>
            <a:r>
              <a:rPr lang="en-US" dirty="0"/>
              <a:t>must be complementary to flanking sequences of target region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2.Primer Length</a:t>
            </a:r>
            <a:r>
              <a:rPr lang="en-US" b="1" dirty="0"/>
              <a:t>:</a:t>
            </a:r>
            <a:r>
              <a:rPr lang="en-US" dirty="0"/>
              <a:t> It is generally accepted that the optimal length of PCR primers is 18-22 </a:t>
            </a:r>
            <a:r>
              <a:rPr lang="en-US" dirty="0" err="1"/>
              <a:t>bp.</a:t>
            </a:r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3. Primer Melting Temperature (T</a:t>
            </a:r>
            <a:r>
              <a:rPr lang="en-US" b="1" baseline="-25000" dirty="0">
                <a:solidFill>
                  <a:schemeClr val="accent1"/>
                </a:solidFill>
              </a:rPr>
              <a:t>m</a:t>
            </a:r>
            <a:r>
              <a:rPr lang="en-US" b="1" dirty="0">
                <a:solidFill>
                  <a:schemeClr val="accent1"/>
                </a:solidFill>
              </a:rPr>
              <a:t>): </a:t>
            </a:r>
            <a:r>
              <a:rPr lang="en-US" b="1" dirty="0"/>
              <a:t>(what is Tm?)</a:t>
            </a:r>
          </a:p>
          <a:p>
            <a:r>
              <a:rPr lang="en-US" dirty="0"/>
              <a:t>Primers with T</a:t>
            </a:r>
            <a:r>
              <a:rPr lang="en-US" baseline="-25000" dirty="0"/>
              <a:t>m</a:t>
            </a:r>
            <a:r>
              <a:rPr lang="en-US" dirty="0"/>
              <a:t> in the range of </a:t>
            </a:r>
            <a:r>
              <a:rPr lang="en-US" b="1" dirty="0">
                <a:solidFill>
                  <a:schemeClr val="accent1"/>
                </a:solidFill>
              </a:rPr>
              <a:t>52-58 </a:t>
            </a:r>
            <a:r>
              <a:rPr lang="en-US" b="1" baseline="30000" dirty="0" err="1">
                <a:solidFill>
                  <a:schemeClr val="accent1"/>
                </a:solidFill>
              </a:rPr>
              <a:t>o</a:t>
            </a:r>
            <a:r>
              <a:rPr lang="en-US" b="1" dirty="0" err="1">
                <a:solidFill>
                  <a:schemeClr val="accent1"/>
                </a:solidFill>
              </a:rPr>
              <a:t>C</a:t>
            </a:r>
            <a:r>
              <a:rPr lang="en-US" dirty="0"/>
              <a:t> generally produce the best results.</a:t>
            </a:r>
          </a:p>
          <a:p>
            <a:pPr marL="274638" lvl="1" indent="0" algn="just">
              <a:buNone/>
            </a:pPr>
            <a:r>
              <a:rPr lang="en-US" dirty="0"/>
              <a:t>The GC content of the sequence gives a fair indication of the primer T</a:t>
            </a:r>
            <a:r>
              <a:rPr lang="en-US" baseline="-25000" dirty="0"/>
              <a:t>m</a:t>
            </a:r>
            <a:r>
              <a:rPr lang="en-US" dirty="0"/>
              <a:t>. </a:t>
            </a:r>
          </a:p>
          <a:p>
            <a:pPr marL="274638" lvl="1" indent="0" algn="ctr">
              <a:buNone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Tm = (G + C) </a:t>
            </a: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 4  + (A + T)  2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difference of Tm should be </a:t>
            </a:r>
            <a:r>
              <a:rPr lang="en-US" b="1" dirty="0"/>
              <a:t>&lt; 5</a:t>
            </a:r>
            <a:r>
              <a:rPr lang="en-US" b="1" baseline="30000" dirty="0"/>
              <a:t>o</a:t>
            </a:r>
            <a:r>
              <a:rPr lang="en-US" b="1" dirty="0"/>
              <a:t>C</a:t>
            </a:r>
            <a:r>
              <a:rPr lang="en-US" dirty="0"/>
              <a:t> of the forward and reverse primers.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4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PCR Primer Design 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4. Primer Annealing Temperature (T</a:t>
            </a:r>
            <a:r>
              <a:rPr lang="en-US" b="1" baseline="-25000" dirty="0">
                <a:solidFill>
                  <a:schemeClr val="accent1"/>
                </a:solidFill>
              </a:rPr>
              <a:t>a</a:t>
            </a:r>
            <a:r>
              <a:rPr lang="en-US" b="1" dirty="0">
                <a:solidFill>
                  <a:schemeClr val="accent1"/>
                </a:solidFill>
              </a:rPr>
              <a:t>):</a:t>
            </a:r>
            <a:r>
              <a:rPr lang="en-US" dirty="0"/>
              <a:t> The primer melting temperature is the estimate of the DNA-DNA hybrid stability and critical in determining the annealing temperature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en-US" sz="32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T</a:t>
            </a:r>
            <a:r>
              <a:rPr lang="en-US" sz="32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5)</a:t>
            </a:r>
            <a:endParaRPr lang="en-US" b="1" dirty="0">
              <a:solidFill>
                <a:srgbClr val="FF0000"/>
              </a:solidFill>
            </a:endParaRPr>
          </a:p>
          <a:p>
            <a:pPr marL="274638" lvl="1" indent="0" algn="just">
              <a:buNone/>
            </a:pPr>
            <a:r>
              <a:rPr lang="en-US" dirty="0"/>
              <a:t>-Too high T</a:t>
            </a:r>
            <a:r>
              <a:rPr lang="en-US" baseline="-25000" dirty="0"/>
              <a:t>a</a:t>
            </a:r>
            <a:r>
              <a:rPr lang="en-US" dirty="0"/>
              <a:t> will produce insufficient primer-template hybridization resulting in low PCR product yield. </a:t>
            </a:r>
          </a:p>
          <a:p>
            <a:pPr marL="274638" lvl="1" indent="0" algn="just">
              <a:buNone/>
            </a:pPr>
            <a:r>
              <a:rPr lang="en-US" dirty="0"/>
              <a:t>-Too low T</a:t>
            </a:r>
            <a:r>
              <a:rPr lang="en-US" baseline="-25000" dirty="0"/>
              <a:t>a</a:t>
            </a:r>
            <a:r>
              <a:rPr lang="en-US" dirty="0"/>
              <a:t> may possibly lead to non-specific products caused by a high number of base pair mismatches</a:t>
            </a:r>
          </a:p>
          <a:p>
            <a:r>
              <a:rPr lang="en-US" b="1" dirty="0">
                <a:solidFill>
                  <a:schemeClr val="accent1"/>
                </a:solidFill>
              </a:rPr>
              <a:t>5. GC Content:</a:t>
            </a:r>
            <a:r>
              <a:rPr lang="en-US" dirty="0"/>
              <a:t> The GC content (the number of G's and C's in the primer as a percentage of the total bases) of primer should be 40-60%.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PCR Primer Design 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5. GC Clamp</a:t>
            </a:r>
            <a:r>
              <a:rPr lang="en-US" b="1" dirty="0"/>
              <a:t>:</a:t>
            </a:r>
            <a:r>
              <a:rPr lang="en-US" dirty="0"/>
              <a:t> The presence of G or C bases within the last five bases from the 3' end of primers (GC clamp)</a:t>
            </a:r>
          </a:p>
          <a:p>
            <a:endParaRPr lang="en-US" dirty="0"/>
          </a:p>
          <a:p>
            <a:r>
              <a:rPr lang="en-US" dirty="0"/>
              <a:t>6. Di-nucleotide repeats (e.g., GCGCGCGCGC or ATATATATAT) or single base runs (e.g., AAAAA or CCCCC) should be avoided.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very important to know your product size, why??</a:t>
            </a:r>
          </a:p>
          <a:p>
            <a:endParaRPr lang="en-US" dirty="0"/>
          </a:p>
          <a:p>
            <a:r>
              <a:rPr lang="en-US" dirty="0"/>
              <a:t>How you will make sure that you target sequence is amplified?</a:t>
            </a:r>
          </a:p>
        </p:txBody>
      </p:sp>
    </p:spTree>
    <p:extLst>
      <p:ext uri="{BB962C8B-B14F-4D97-AF65-F5344CB8AC3E}">
        <p14:creationId xmlns:p14="http://schemas.microsoft.com/office/powerpoint/2010/main" val="16937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473" y="578715"/>
            <a:ext cx="10515600" cy="4351338"/>
          </a:xfrm>
        </p:spPr>
        <p:txBody>
          <a:bodyPr/>
          <a:lstStyle/>
          <a:p>
            <a:r>
              <a:rPr lang="en-US" dirty="0"/>
              <a:t>The solution is to do amplification of parts of DNA!!</a:t>
            </a:r>
          </a:p>
          <a:p>
            <a:r>
              <a:rPr lang="en-US" dirty="0"/>
              <a:t>Mainly there are two methods: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2113325"/>
              </p:ext>
            </p:extLst>
          </p:nvPr>
        </p:nvGraphicFramePr>
        <p:xfrm>
          <a:off x="3269384" y="1922846"/>
          <a:ext cx="4645891" cy="3007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Recombinant technolog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366" y="2029691"/>
            <a:ext cx="33718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c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63102" y="2653224"/>
            <a:ext cx="5195586" cy="326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784764" y="4294909"/>
            <a:ext cx="4846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786255" y="4294909"/>
            <a:ext cx="5680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Polymerase Chain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PCR is a </a:t>
            </a:r>
            <a:r>
              <a:rPr lang="en-US" altLang="en-US" sz="2400" b="1" dirty="0"/>
              <a:t>means to amplify a particular piece of DNA </a:t>
            </a:r>
          </a:p>
          <a:p>
            <a:pPr lvl="2"/>
            <a:r>
              <a:rPr lang="en-US" altLang="en-US" sz="1600" b="1" i="1" dirty="0">
                <a:solidFill>
                  <a:schemeClr val="accent1"/>
                </a:solidFill>
              </a:rPr>
              <a:t>Amplify= making numerous copies of a segment of DNA</a:t>
            </a:r>
          </a:p>
          <a:p>
            <a:r>
              <a:rPr lang="en-US" altLang="en-US" sz="2400" dirty="0"/>
              <a:t>PCR can make </a:t>
            </a:r>
            <a:r>
              <a:rPr lang="en-US" altLang="en-US" sz="2400" b="1" i="1" dirty="0"/>
              <a:t>billions</a:t>
            </a:r>
            <a:r>
              <a:rPr lang="en-US" altLang="en-US" sz="2400" dirty="0"/>
              <a:t> of copies of a </a:t>
            </a:r>
            <a:r>
              <a:rPr lang="en-US" altLang="en-US" sz="2400" b="1" dirty="0">
                <a:solidFill>
                  <a:srgbClr val="FF0000"/>
                </a:solidFill>
              </a:rPr>
              <a:t>target sequence </a:t>
            </a:r>
            <a:r>
              <a:rPr lang="en-US" altLang="en-US" sz="2400" dirty="0"/>
              <a:t>of DNA in short time</a:t>
            </a:r>
          </a:p>
          <a:p>
            <a:r>
              <a:rPr lang="en-US" altLang="en-US" dirty="0"/>
              <a:t>It is a laboratory version of DNA Replication in cells</a:t>
            </a:r>
          </a:p>
          <a:p>
            <a:endParaRPr lang="en-US" dirty="0"/>
          </a:p>
        </p:txBody>
      </p:sp>
      <p:pic>
        <p:nvPicPr>
          <p:cNvPr id="4" name="Picture 2" descr="http://users.ugent.be/~avierstr/principles/pcrcopi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001" y="4050200"/>
            <a:ext cx="5397654" cy="280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7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Questions that you must understand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How the amplification will be done?</a:t>
            </a:r>
          </a:p>
          <a:p>
            <a:endParaRPr lang="en-US" sz="2800" b="1" dirty="0">
              <a:solidFill>
                <a:schemeClr val="accent1"/>
              </a:solidFill>
            </a:endParaRPr>
          </a:p>
          <a:p>
            <a:r>
              <a:rPr lang="en-US" sz="2800" b="1" dirty="0">
                <a:solidFill>
                  <a:schemeClr val="accent1"/>
                </a:solidFill>
              </a:rPr>
              <a:t>How you will determine your target sequence?</a:t>
            </a:r>
          </a:p>
          <a:p>
            <a:endParaRPr lang="en-US" sz="2800" b="1" dirty="0">
              <a:solidFill>
                <a:schemeClr val="accent1"/>
              </a:solidFill>
            </a:endParaRPr>
          </a:p>
          <a:p>
            <a:r>
              <a:rPr lang="en-US" sz="2800" b="1" dirty="0">
                <a:solidFill>
                  <a:schemeClr val="accent1"/>
                </a:solidFill>
              </a:rPr>
              <a:t>How the amplification will be specific for certain segment</a:t>
            </a:r>
            <a:r>
              <a:rPr lang="en-US" sz="2800" b="1" dirty="0" smtClean="0">
                <a:solidFill>
                  <a:schemeClr val="accent1"/>
                </a:solidFill>
              </a:rPr>
              <a:t>?</a:t>
            </a:r>
            <a:endParaRPr lang="en-US" dirty="0"/>
          </a:p>
          <a:p>
            <a:endParaRPr lang="en-US" dirty="0"/>
          </a:p>
          <a:p>
            <a:r>
              <a:rPr lang="en-US" dirty="0"/>
              <a:t>PCR does not copy all of the DNA in the sample. It copies only a very specific sequence of genetic code, targeted by the PCR primers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65564" y="2585938"/>
            <a:ext cx="3009747" cy="4138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The Amplification: The Cycling Reactions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Principle: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388" y="1976960"/>
            <a:ext cx="9720073" cy="4023360"/>
          </a:xfrm>
        </p:spPr>
        <p:txBody>
          <a:bodyPr/>
          <a:lstStyle/>
          <a:p>
            <a:r>
              <a:rPr lang="en-US" dirty="0"/>
              <a:t>Any PCR reaction should involve the following: </a:t>
            </a:r>
          </a:p>
        </p:txBody>
      </p:sp>
      <p:pic>
        <p:nvPicPr>
          <p:cNvPr id="5" name="Picture 2" descr="http://image.pbs.org/poster_images/assets/biot09_int_pcr.jpg.resize.710x3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3" t="53972" r="74102" b="9288"/>
          <a:stretch/>
        </p:blipFill>
        <p:spPr bwMode="auto">
          <a:xfrm>
            <a:off x="3258038" y="2710633"/>
            <a:ext cx="839368" cy="120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age.pbs.org/poster_images/assets/biot09_int_pcr.jpg.resize.710x3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2" t="25886" r="37292" b="51528"/>
          <a:stretch/>
        </p:blipFill>
        <p:spPr bwMode="auto">
          <a:xfrm>
            <a:off x="1977992" y="3683547"/>
            <a:ext cx="820626" cy="85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age.pbs.org/poster_images/assets/biot09_int_pcr.jpg.resize.710x3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4" t="28073" r="52270" b="52653"/>
          <a:stretch/>
        </p:blipFill>
        <p:spPr bwMode="auto">
          <a:xfrm>
            <a:off x="1909566" y="3063026"/>
            <a:ext cx="1076216" cy="62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age.pbs.org/poster_images/assets/biot09_int_pcr.jpg.resize.710x3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1" t="51864" r="52989" b="11396"/>
          <a:stretch/>
        </p:blipFill>
        <p:spPr bwMode="auto">
          <a:xfrm>
            <a:off x="1977992" y="4803354"/>
            <a:ext cx="1030176" cy="119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77992" y="6151900"/>
            <a:ext cx="1305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MgCl2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72017" y="4524128"/>
            <a:ext cx="1703294" cy="495098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233D3C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Template DNA</a:t>
            </a:r>
          </a:p>
        </p:txBody>
      </p:sp>
      <p:pic>
        <p:nvPicPr>
          <p:cNvPr id="13" name="Picture 2" descr="http://image.pbs.org/poster_images/assets/biot09_int_pcr.jpg.resize.710x3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5" t="22596" r="72685" b="56556"/>
          <a:stretch/>
        </p:blipFill>
        <p:spPr bwMode="auto">
          <a:xfrm>
            <a:off x="3208576" y="3996753"/>
            <a:ext cx="1030176" cy="67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248401" y="2585938"/>
            <a:ext cx="3009747" cy="4138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Cycling Reactions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There are three major steps in a PCR, which are repeated for 30 or 40 cycles.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Denaturation at around 94°C 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Annealing of the Primer to the Template, 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Extension at around 72°C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8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</a:t>
            </a:r>
            <a:r>
              <a:rPr lang="en-CA" b="1" dirty="0">
                <a:solidFill>
                  <a:srgbClr val="5B9BD5">
                    <a:lumMod val="75000"/>
                  </a:srgb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Denaturation: </a:t>
            </a:r>
            <a:r>
              <a:rPr lang="en-US" b="1" i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</a:rPr>
              <a:t>(95⁰C)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the double-stranded template DNA is denatured by heating, typically to 95°C, to separate the double stranded DNA (why)</a:t>
            </a:r>
            <a:endPara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21036" b="70032"/>
          <a:stretch/>
        </p:blipFill>
        <p:spPr>
          <a:xfrm>
            <a:off x="1374556" y="4114801"/>
            <a:ext cx="7746433" cy="20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8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**</a:t>
            </a:r>
            <a:r>
              <a:rPr lang="en-CA" b="1" dirty="0">
                <a:solidFill>
                  <a:srgbClr val="5B9BD5">
                    <a:lumMod val="75000"/>
                  </a:srgb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Annealing</a:t>
            </a:r>
            <a:r>
              <a:rPr lang="en-CA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en-US" b="1" i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</a:rPr>
              <a:t>(could be one of these temp 50-65</a:t>
            </a:r>
            <a:r>
              <a:rPr lang="en-US" b="1" i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</a:rPr>
              <a:t>⁰C)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The reaction is rapidly cooled to an annealing temperature to allow the oligonucleotide primers to hybridize to the template (What is the type of the bond?). </a:t>
            </a:r>
          </a:p>
          <a:p>
            <a:r>
              <a:rPr lang="en-US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It anneal </a:t>
            </a:r>
            <a:r>
              <a:rPr lang="en-US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only</a:t>
            </a:r>
            <a:r>
              <a:rPr lang="en-US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to sequences that are complementary to them.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8194" r="21737" b="35216"/>
          <a:stretch/>
        </p:blipFill>
        <p:spPr>
          <a:xfrm>
            <a:off x="2742719" y="4705727"/>
            <a:ext cx="6706562" cy="160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5B9BD5">
                    <a:lumMod val="75000"/>
                  </a:srgb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Exention</a:t>
            </a:r>
            <a:r>
              <a:rPr lang="en-US" b="1" dirty="0">
                <a:solidFill>
                  <a:srgbClr val="5B9BD5">
                    <a:lumMod val="75000"/>
                  </a:srgb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en-US" b="1" i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</a:rPr>
              <a:t>(72⁰C)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The reaction is heated to a temperature, typically 72°C for efﬁcient DNA synthesis by the thermostable DNA polymerase. This means the optimum </a:t>
            </a:r>
            <a:r>
              <a:rPr lang="en-CA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tempreture</a:t>
            </a:r>
            <a:r>
              <a:rPr lang="en-CA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of …………………………………..is 72</a:t>
            </a:r>
            <a:endPara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72942" r="22438"/>
          <a:stretch/>
        </p:blipFill>
        <p:spPr>
          <a:xfrm>
            <a:off x="2246601" y="4378035"/>
            <a:ext cx="6309991" cy="15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155</TotalTime>
  <Words>666</Words>
  <Application>Microsoft Macintosh PowerPoint</Application>
  <PresentationFormat>Widescreen</PresentationFormat>
  <Paragraphs>119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Calibri</vt:lpstr>
      <vt:lpstr>Gill Sans MT</vt:lpstr>
      <vt:lpstr>Sakkal Majalla</vt:lpstr>
      <vt:lpstr>Symbol</vt:lpstr>
      <vt:lpstr>Tw Cen MT</vt:lpstr>
      <vt:lpstr>Tw Cen MT Condensed</vt:lpstr>
      <vt:lpstr>Wingdings 3</vt:lpstr>
      <vt:lpstr>Integral</vt:lpstr>
      <vt:lpstr>Polymerase Chain Reaction</vt:lpstr>
      <vt:lpstr>DNA Amplification</vt:lpstr>
      <vt:lpstr>PowerPoint Presentation</vt:lpstr>
      <vt:lpstr>Polymerase Chain Reaction</vt:lpstr>
      <vt:lpstr>Questions that you must understand</vt:lpstr>
      <vt:lpstr>Principle: component</vt:lpstr>
      <vt:lpstr>1-Denaturation: (95⁰C)</vt:lpstr>
      <vt:lpstr>**Annealing:(could be one of these temp 50-65⁰C)</vt:lpstr>
      <vt:lpstr>Exention:(72⁰C)</vt:lpstr>
      <vt:lpstr>PowerPoint Presentation</vt:lpstr>
      <vt:lpstr>PCR cycle steps</vt:lpstr>
      <vt:lpstr>PowerPoint Presentation</vt:lpstr>
      <vt:lpstr>PowerPoint Presentation</vt:lpstr>
      <vt:lpstr>Cycle 2</vt:lpstr>
      <vt:lpstr>PowerPoint Presentation</vt:lpstr>
      <vt:lpstr>* *Note on Annealing Temperature: </vt:lpstr>
      <vt:lpstr>PowerPoint Presentation</vt:lpstr>
      <vt:lpstr>PowerPoint Presentation</vt:lpstr>
      <vt:lpstr>Steps</vt:lpstr>
      <vt:lpstr>PCR Primer Design Guidelines </vt:lpstr>
      <vt:lpstr>PCR Primer Design Guidelines </vt:lpstr>
      <vt:lpstr>PCR Primer Design Guidelines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first first</dc:creator>
  <cp:lastModifiedBy>Microsoft Office User</cp:lastModifiedBy>
  <cp:revision>30</cp:revision>
  <dcterms:created xsi:type="dcterms:W3CDTF">2017-03-19T04:57:09Z</dcterms:created>
  <dcterms:modified xsi:type="dcterms:W3CDTF">2017-03-22T19:44:39Z</dcterms:modified>
</cp:coreProperties>
</file>