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7"/>
  </p:notesMasterIdLst>
  <p:sldIdLst>
    <p:sldId id="256" r:id="rId2"/>
    <p:sldId id="264" r:id="rId3"/>
    <p:sldId id="257" r:id="rId4"/>
    <p:sldId id="258" r:id="rId5"/>
    <p:sldId id="259" r:id="rId6"/>
    <p:sldId id="260" r:id="rId7"/>
    <p:sldId id="262" r:id="rId8"/>
    <p:sldId id="263" r:id="rId9"/>
    <p:sldId id="265" r:id="rId10"/>
    <p:sldId id="266" r:id="rId11"/>
    <p:sldId id="267" r:id="rId12"/>
    <p:sldId id="268" r:id="rId13"/>
    <p:sldId id="269" r:id="rId14"/>
    <p:sldId id="270" r:id="rId15"/>
    <p:sldId id="271" r:id="rId16"/>
    <p:sldId id="274" r:id="rId17"/>
    <p:sldId id="275" r:id="rId18"/>
    <p:sldId id="272" r:id="rId19"/>
    <p:sldId id="273" r:id="rId20"/>
    <p:sldId id="276" r:id="rId21"/>
    <p:sldId id="277" r:id="rId22"/>
    <p:sldId id="278" r:id="rId23"/>
    <p:sldId id="279" r:id="rId24"/>
    <p:sldId id="280" r:id="rId25"/>
    <p:sldId id="281" r:id="rId2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8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3558" autoAdjust="0"/>
  </p:normalViewPr>
  <p:slideViewPr>
    <p:cSldViewPr>
      <p:cViewPr varScale="1">
        <p:scale>
          <a:sx n="72" d="100"/>
          <a:sy n="72" d="100"/>
        </p:scale>
        <p:origin x="-1428" y="-6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E29AE17-734F-40DC-8478-A3A6291332A9}" type="datetimeFigureOut">
              <a:rPr lang="ar-SA" smtClean="0"/>
              <a:pPr/>
              <a:t>14/03/1438</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7C70D0A-0F6C-4D92-BF3B-A50B53B1CE2C}" type="slidenum">
              <a:rPr lang="ar-SA" smtClean="0"/>
              <a:pPr/>
              <a:t>‹#›</a:t>
            </a:fld>
            <a:endParaRPr lang="ar-SA"/>
          </a:p>
        </p:txBody>
      </p:sp>
    </p:spTree>
    <p:extLst>
      <p:ext uri="{BB962C8B-B14F-4D97-AF65-F5344CB8AC3E}">
        <p14:creationId xmlns:p14="http://schemas.microsoft.com/office/powerpoint/2010/main" xmlns="" val="221689973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D7C70D0A-0F6C-4D92-BF3B-A50B53B1CE2C}" type="slidenum">
              <a:rPr lang="ar-SA" smtClean="0"/>
              <a:pPr/>
              <a:t>1</a:t>
            </a:fld>
            <a:endParaRPr lang="ar-S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D7C70D0A-0F6C-4D92-BF3B-A50B53B1CE2C}" type="slidenum">
              <a:rPr lang="ar-SA" smtClean="0"/>
              <a:pPr/>
              <a:t>10</a:t>
            </a:fld>
            <a:endParaRPr lang="ar-S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SA" sz="1200" kern="1200" dirty="0" smtClean="0">
                <a:solidFill>
                  <a:schemeClr val="tx1"/>
                </a:solidFill>
                <a:effectLst/>
                <a:latin typeface="+mn-lt"/>
                <a:ea typeface="+mn-ea"/>
                <a:cs typeface="+mn-cs"/>
              </a:rPr>
              <a:t>البادئات</a:t>
            </a:r>
            <a:r>
              <a:rPr lang="en-US" sz="1200" kern="1200" dirty="0" smtClean="0">
                <a:solidFill>
                  <a:schemeClr val="tx1"/>
                </a:solidFill>
                <a:effectLst/>
                <a:latin typeface="+mn-lt"/>
                <a:ea typeface="+mn-ea"/>
                <a:cs typeface="+mn-cs"/>
              </a:rPr>
              <a:t> Primers </a:t>
            </a:r>
            <a:r>
              <a:rPr lang="ar-SA" sz="1200" kern="1200" dirty="0" smtClean="0">
                <a:solidFill>
                  <a:schemeClr val="tx1"/>
                </a:solidFill>
                <a:effectLst/>
                <a:latin typeface="+mn-lt"/>
                <a:ea typeface="+mn-ea"/>
                <a:cs typeface="+mn-cs"/>
              </a:rPr>
              <a:t>وهي عبارة عن نيوكلوتيدات قليلة</a:t>
            </a:r>
            <a:r>
              <a:rPr lang="en-US" sz="1200" kern="1200" dirty="0" smtClean="0">
                <a:solidFill>
                  <a:schemeClr val="tx1"/>
                </a:solidFill>
                <a:effectLst/>
                <a:latin typeface="+mn-lt"/>
                <a:ea typeface="+mn-ea"/>
                <a:cs typeface="+mn-cs"/>
              </a:rPr>
              <a:t>( Oligonucleotides (18 – 20 </a:t>
            </a:r>
            <a:r>
              <a:rPr lang="ar-SA" sz="1200" kern="1200" dirty="0" smtClean="0">
                <a:solidFill>
                  <a:schemeClr val="tx1"/>
                </a:solidFill>
                <a:effectLst/>
                <a:latin typeface="+mn-lt"/>
                <a:ea typeface="+mn-ea"/>
                <a:cs typeface="+mn-cs"/>
              </a:rPr>
              <a:t>أساس آزوتي قادرة على الارتباط مع الأسس الآزوتية للحمض النووي المراد تضخيمه، وذلك في منطقة ذات ترتيب مميز ونوعي غير متبدل للأسس الازوتية في الحمض النووي أو ما يعرف بمنطقة عالية الحفظ</a:t>
            </a:r>
            <a:r>
              <a:rPr lang="en-US" sz="1200" kern="1200" dirty="0" smtClean="0">
                <a:solidFill>
                  <a:schemeClr val="tx1"/>
                </a:solidFill>
                <a:effectLst/>
                <a:latin typeface="+mn-lt"/>
                <a:ea typeface="+mn-ea"/>
                <a:cs typeface="+mn-cs"/>
              </a:rPr>
              <a:t> Highly Conserved Region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ar-SA" sz="1200" kern="1200" dirty="0" smtClean="0">
                <a:solidFill>
                  <a:schemeClr val="tx1"/>
                </a:solidFill>
                <a:effectLst/>
                <a:latin typeface="+mn-lt"/>
                <a:ea typeface="+mn-ea"/>
                <a:cs typeface="+mn-cs"/>
              </a:rPr>
              <a:t>كميات وافرة من النيوكليوزيدات ثلاثية الفوسفات منقوصة الأوكسجين</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dATP,dCTP,dGTP,dTTP</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Deoxynuleoside</a:t>
            </a:r>
            <a:r>
              <a:rPr lang="en-US" sz="1200" kern="1200" dirty="0" smtClean="0">
                <a:solidFill>
                  <a:schemeClr val="tx1"/>
                </a:solidFill>
                <a:effectLst/>
                <a:latin typeface="+mn-lt"/>
                <a:ea typeface="+mn-ea"/>
                <a:cs typeface="+mn-cs"/>
              </a:rPr>
              <a:t> triphosphates(</a:t>
            </a:r>
            <a:r>
              <a:rPr lang="en-US" sz="1200" kern="1200" dirty="0" err="1" smtClean="0">
                <a:solidFill>
                  <a:schemeClr val="tx1"/>
                </a:solidFill>
                <a:effectLst/>
                <a:latin typeface="+mn-lt"/>
                <a:ea typeface="+mn-ea"/>
                <a:cs typeface="+mn-cs"/>
              </a:rPr>
              <a:t>dNTPs</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ar-SA" sz="1200" kern="1200" dirty="0" smtClean="0">
                <a:solidFill>
                  <a:schemeClr val="tx1"/>
                </a:solidFill>
                <a:effectLst/>
                <a:latin typeface="+mn-lt"/>
                <a:ea typeface="+mn-ea"/>
                <a:cs typeface="+mn-cs"/>
              </a:rPr>
              <a:t>أنظيم البوليميراز</a:t>
            </a:r>
            <a:r>
              <a:rPr lang="en-US" sz="1200" kern="1200" dirty="0" smtClean="0">
                <a:solidFill>
                  <a:schemeClr val="tx1"/>
                </a:solidFill>
                <a:effectLst/>
                <a:latin typeface="+mn-lt"/>
                <a:ea typeface="+mn-ea"/>
                <a:cs typeface="+mn-cs"/>
              </a:rPr>
              <a:t> Polymerase </a:t>
            </a:r>
            <a:r>
              <a:rPr lang="ar-SA" sz="1200" kern="1200" dirty="0" smtClean="0">
                <a:solidFill>
                  <a:schemeClr val="tx1"/>
                </a:solidFill>
                <a:effectLst/>
                <a:latin typeface="+mn-lt"/>
                <a:ea typeface="+mn-ea"/>
                <a:cs typeface="+mn-cs"/>
              </a:rPr>
              <a:t>مقاوم للحرارة المرتفعة، وأهمها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Taq</a:t>
            </a:r>
            <a:r>
              <a:rPr lang="en-US" sz="1200" kern="1200" dirty="0" smtClean="0">
                <a:solidFill>
                  <a:schemeClr val="tx1"/>
                </a:solidFill>
                <a:effectLst/>
                <a:latin typeface="+mn-lt"/>
                <a:ea typeface="+mn-ea"/>
                <a:cs typeface="+mn-cs"/>
              </a:rPr>
              <a:t> Polymerase </a:t>
            </a:r>
            <a:r>
              <a:rPr lang="ar-SA" sz="1200" kern="1200" dirty="0" smtClean="0">
                <a:solidFill>
                  <a:schemeClr val="tx1"/>
                </a:solidFill>
                <a:effectLst/>
                <a:latin typeface="+mn-lt"/>
                <a:ea typeface="+mn-ea"/>
                <a:cs typeface="+mn-cs"/>
              </a:rPr>
              <a:t>المستخلص من بكتيريا تعيش في الينابيع الحارة</a:t>
            </a:r>
            <a:r>
              <a:rPr lang="en-US" sz="1200" kern="1200" dirty="0" err="1" smtClean="0">
                <a:solidFill>
                  <a:schemeClr val="tx1"/>
                </a:solidFill>
                <a:effectLst/>
                <a:latin typeface="+mn-lt"/>
                <a:ea typeface="+mn-ea"/>
                <a:cs typeface="+mn-cs"/>
              </a:rPr>
              <a:t>Thermus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aquaticus</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ar-SA" sz="1200" kern="1200" dirty="0" smtClean="0">
                <a:solidFill>
                  <a:schemeClr val="tx1"/>
                </a:solidFill>
                <a:effectLst/>
                <a:latin typeface="+mn-lt"/>
                <a:ea typeface="+mn-ea"/>
                <a:cs typeface="+mn-cs"/>
              </a:rPr>
              <a:t>محاليل واقيه</a:t>
            </a:r>
            <a:r>
              <a:rPr lang="en-US" sz="1200" kern="1200" dirty="0" smtClean="0">
                <a:solidFill>
                  <a:schemeClr val="tx1"/>
                </a:solidFill>
                <a:effectLst/>
                <a:latin typeface="+mn-lt"/>
                <a:ea typeface="+mn-ea"/>
                <a:cs typeface="+mn-cs"/>
              </a:rPr>
              <a:t> Buffers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ar-SA" sz="1200" kern="1200" dirty="0" smtClean="0">
                <a:solidFill>
                  <a:schemeClr val="tx1"/>
                </a:solidFill>
                <a:effectLst/>
                <a:latin typeface="+mn-lt"/>
                <a:ea typeface="+mn-ea"/>
                <a:cs typeface="+mn-cs"/>
              </a:rPr>
              <a:t>شوا رد مناسبة، أهمها شاردة المغنيزيوم</a:t>
            </a:r>
            <a:r>
              <a:rPr lang="en-US" sz="1200" kern="1200" dirty="0" smtClean="0">
                <a:solidFill>
                  <a:schemeClr val="tx1"/>
                </a:solidFill>
                <a:effectLst/>
                <a:latin typeface="+mn-lt"/>
                <a:ea typeface="+mn-ea"/>
                <a:cs typeface="+mn-cs"/>
              </a:rPr>
              <a:t> Mg+2 </a:t>
            </a:r>
            <a:r>
              <a:rPr lang="ar-SA" sz="1200" kern="1200" dirty="0" smtClean="0">
                <a:solidFill>
                  <a:schemeClr val="tx1"/>
                </a:solidFill>
                <a:effectLst/>
                <a:latin typeface="+mn-lt"/>
                <a:ea typeface="+mn-ea"/>
                <a:cs typeface="+mn-cs"/>
              </a:rPr>
              <a:t>التي تعتبر عامل متمم</a:t>
            </a:r>
            <a:r>
              <a:rPr lang="en-US" sz="1200" kern="1200" dirty="0" smtClean="0">
                <a:solidFill>
                  <a:schemeClr val="tx1"/>
                </a:solidFill>
                <a:effectLst/>
                <a:latin typeface="+mn-lt"/>
                <a:ea typeface="+mn-ea"/>
                <a:cs typeface="+mn-cs"/>
              </a:rPr>
              <a:t> Cofactor </a:t>
            </a:r>
            <a:r>
              <a:rPr lang="ar-SA" sz="1200" kern="1200" dirty="0" smtClean="0">
                <a:solidFill>
                  <a:schemeClr val="tx1"/>
                </a:solidFill>
                <a:effectLst/>
                <a:latin typeface="+mn-lt"/>
                <a:ea typeface="+mn-ea"/>
                <a:cs typeface="+mn-cs"/>
              </a:rPr>
              <a:t>لأنظيم البوليمراز</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ar-SA" dirty="0"/>
          </a:p>
        </p:txBody>
      </p:sp>
      <p:sp>
        <p:nvSpPr>
          <p:cNvPr id="4" name="Slide Number Placeholder 3"/>
          <p:cNvSpPr>
            <a:spLocks noGrp="1"/>
          </p:cNvSpPr>
          <p:nvPr>
            <p:ph type="sldNum" sz="quarter" idx="10"/>
          </p:nvPr>
        </p:nvSpPr>
        <p:spPr/>
        <p:txBody>
          <a:bodyPr/>
          <a:lstStyle/>
          <a:p>
            <a:fld id="{D7C70D0A-0F6C-4D92-BF3B-A50B53B1CE2C}" type="slidenum">
              <a:rPr lang="ar-SA" smtClean="0"/>
              <a:pPr/>
              <a:t>11</a:t>
            </a:fld>
            <a:endParaRPr lang="ar-SA"/>
          </a:p>
        </p:txBody>
      </p:sp>
    </p:spTree>
    <p:extLst>
      <p:ext uri="{BB962C8B-B14F-4D97-AF65-F5344CB8AC3E}">
        <p14:creationId xmlns:p14="http://schemas.microsoft.com/office/powerpoint/2010/main" xmlns="" val="1679203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D7C70D0A-0F6C-4D92-BF3B-A50B53B1CE2C}" type="slidenum">
              <a:rPr lang="ar-SA" smtClean="0"/>
              <a:pPr/>
              <a:t>12</a:t>
            </a:fld>
            <a:endParaRPr lang="ar-S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D7C70D0A-0F6C-4D92-BF3B-A50B53B1CE2C}" type="slidenum">
              <a:rPr lang="ar-SA" smtClean="0"/>
              <a:pPr/>
              <a:t>13</a:t>
            </a:fld>
            <a:endParaRPr lang="ar-S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D7C70D0A-0F6C-4D92-BF3B-A50B53B1CE2C}" type="slidenum">
              <a:rPr lang="ar-SA" smtClean="0"/>
              <a:pPr/>
              <a:t>14</a:t>
            </a:fld>
            <a:endParaRPr lang="ar-S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1. </a:t>
            </a:r>
            <a:r>
              <a:rPr lang="ar-SA" sz="1200" kern="1200" dirty="0" smtClean="0">
                <a:solidFill>
                  <a:schemeClr val="tx1"/>
                </a:solidFill>
                <a:effectLst/>
                <a:latin typeface="+mn-lt"/>
                <a:ea typeface="+mn-ea"/>
                <a:cs typeface="+mn-cs"/>
              </a:rPr>
              <a:t>جهاز للتحكم بدرجات حرارة التفاعل بشمل دقيق و متتالي ( الدورة الحرارية</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Thermocycle</a:t>
            </a:r>
            <a:r>
              <a:rPr lang="en-GB" sz="1200" kern="1200" dirty="0" smtClean="0">
                <a:solidFill>
                  <a:schemeClr val="tx1"/>
                </a:solidFill>
                <a:effectLst/>
                <a:latin typeface="+mn-lt"/>
                <a:ea typeface="+mn-ea"/>
                <a:cs typeface="+mn-cs"/>
              </a:rPr>
              <a:t> ) : </a:t>
            </a:r>
            <a:r>
              <a:rPr lang="ar-SA" sz="1200" kern="1200" dirty="0" smtClean="0">
                <a:solidFill>
                  <a:schemeClr val="tx1"/>
                </a:solidFill>
                <a:effectLst/>
                <a:latin typeface="+mn-lt"/>
                <a:ea typeface="+mn-ea"/>
                <a:cs typeface="+mn-cs"/>
              </a:rPr>
              <a:t>ويقوم هذا الجهاز بتغير درجة الحرارة بشكل سريع ، لآن تغير درجة الحرارة هو الأساس الذي تقوم عليه فكرة هذه التقنية</a:t>
            </a:r>
            <a:r>
              <a:rPr lang="en-GB" sz="1200" kern="1200" dirty="0" smtClean="0">
                <a:solidFill>
                  <a:schemeClr val="tx1"/>
                </a:solidFill>
                <a:effectLst/>
                <a:latin typeface="+mn-lt"/>
                <a:ea typeface="+mn-ea"/>
                <a:cs typeface="+mn-cs"/>
              </a:rPr>
              <a:t>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2. </a:t>
            </a:r>
            <a:r>
              <a:rPr lang="ar-SA" sz="1200" kern="1200" dirty="0" smtClean="0">
                <a:solidFill>
                  <a:schemeClr val="tx1"/>
                </a:solidFill>
                <a:effectLst/>
                <a:latin typeface="+mn-lt"/>
                <a:ea typeface="+mn-ea"/>
                <a:cs typeface="+mn-cs"/>
              </a:rPr>
              <a:t>البليمريز : وهو الإنزيم الذي يقوم ببناء وترتيب القواعد النيتروجينية ( حدات الحمض النووي</a:t>
            </a:r>
            <a:r>
              <a:rPr lang="en-GB" sz="1200" kern="1200" dirty="0" smtClean="0">
                <a:solidFill>
                  <a:schemeClr val="tx1"/>
                </a:solidFill>
                <a:effectLst/>
                <a:latin typeface="+mn-lt"/>
                <a:ea typeface="+mn-ea"/>
                <a:cs typeface="+mn-cs"/>
              </a:rPr>
              <a:t> (DNA ) ) </a:t>
            </a:r>
            <a:r>
              <a:rPr lang="ar-SA" sz="1200" kern="1200" dirty="0" smtClean="0">
                <a:solidFill>
                  <a:schemeClr val="tx1"/>
                </a:solidFill>
                <a:effectLst/>
                <a:latin typeface="+mn-lt"/>
                <a:ea typeface="+mn-ea"/>
                <a:cs typeface="+mn-cs"/>
              </a:rPr>
              <a:t>، ويجب أن يكون هذا الإنزيم مقاوم للحرارة العالية ليتمكن من العمل . و قد اكتشف انزيم مقاوم للحرارة و اسم تاج</a:t>
            </a:r>
            <a:r>
              <a:rPr lang="en-GB" sz="1200" kern="1200" dirty="0" smtClean="0">
                <a:solidFill>
                  <a:schemeClr val="tx1"/>
                </a:solidFill>
                <a:effectLst/>
                <a:latin typeface="+mn-lt"/>
                <a:ea typeface="+mn-ea"/>
                <a:cs typeface="+mn-cs"/>
              </a:rPr>
              <a:t> Tag</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3. </a:t>
            </a:r>
            <a:r>
              <a:rPr lang="ar-SA" sz="1200" kern="1200" dirty="0" smtClean="0">
                <a:solidFill>
                  <a:schemeClr val="tx1"/>
                </a:solidFill>
                <a:effectLst/>
                <a:latin typeface="+mn-lt"/>
                <a:ea typeface="+mn-ea"/>
                <a:cs typeface="+mn-cs"/>
              </a:rPr>
              <a:t>مجموعة متفرقة من القواعد النيتروجينية</a:t>
            </a:r>
            <a:r>
              <a:rPr lang="en-GB" sz="1200" kern="1200" dirty="0" smtClean="0">
                <a:solidFill>
                  <a:schemeClr val="tx1"/>
                </a:solidFill>
                <a:effectLst/>
                <a:latin typeface="+mn-lt"/>
                <a:ea typeface="+mn-ea"/>
                <a:cs typeface="+mn-cs"/>
              </a:rPr>
              <a:t>: ( A T C G ) </a:t>
            </a:r>
            <a:r>
              <a:rPr lang="ar-SA" sz="1200" kern="1200" dirty="0" smtClean="0">
                <a:solidFill>
                  <a:schemeClr val="tx1"/>
                </a:solidFill>
                <a:effectLst/>
                <a:latin typeface="+mn-lt"/>
                <a:ea typeface="+mn-ea"/>
                <a:cs typeface="+mn-cs"/>
              </a:rPr>
              <a:t>ليتمكن الإنزيم من ترتيبها في مواقعها أثناء عملية نسخ الحمض النووي</a:t>
            </a:r>
            <a:r>
              <a:rPr lang="en-GB" sz="1200" kern="1200" dirty="0" smtClean="0">
                <a:solidFill>
                  <a:schemeClr val="tx1"/>
                </a:solidFill>
                <a:effectLst/>
                <a:latin typeface="+mn-lt"/>
                <a:ea typeface="+mn-ea"/>
                <a:cs typeface="+mn-cs"/>
              </a:rPr>
              <a:t> (DNA )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4. </a:t>
            </a:r>
            <a:r>
              <a:rPr lang="ar-SA" sz="1200" kern="1200" dirty="0" smtClean="0">
                <a:solidFill>
                  <a:schemeClr val="tx1"/>
                </a:solidFill>
                <a:effectLst/>
                <a:latin typeface="+mn-lt"/>
                <a:ea typeface="+mn-ea"/>
                <a:cs typeface="+mn-cs"/>
              </a:rPr>
              <a:t>بريمر</a:t>
            </a:r>
            <a:r>
              <a:rPr lang="en-GB" sz="1200" kern="1200" dirty="0" smtClean="0">
                <a:solidFill>
                  <a:schemeClr val="tx1"/>
                </a:solidFill>
                <a:effectLst/>
                <a:latin typeface="+mn-lt"/>
                <a:ea typeface="+mn-ea"/>
                <a:cs typeface="+mn-cs"/>
              </a:rPr>
              <a:t> Primer : </a:t>
            </a:r>
            <a:r>
              <a:rPr lang="ar-SA" sz="1200" kern="1200" dirty="0" smtClean="0">
                <a:solidFill>
                  <a:schemeClr val="tx1"/>
                </a:solidFill>
                <a:effectLst/>
                <a:latin typeface="+mn-lt"/>
                <a:ea typeface="+mn-ea"/>
                <a:cs typeface="+mn-cs"/>
              </a:rPr>
              <a:t>وهو قطعة صغيرة من الحمض النووي</a:t>
            </a:r>
            <a:r>
              <a:rPr lang="en-GB" sz="1200" kern="1200" dirty="0" smtClean="0">
                <a:solidFill>
                  <a:schemeClr val="tx1"/>
                </a:solidFill>
                <a:effectLst/>
                <a:latin typeface="+mn-lt"/>
                <a:ea typeface="+mn-ea"/>
                <a:cs typeface="+mn-cs"/>
              </a:rPr>
              <a:t> (DNA ) </a:t>
            </a:r>
            <a:r>
              <a:rPr lang="ar-SA" sz="1200" kern="1200" dirty="0" smtClean="0">
                <a:solidFill>
                  <a:schemeClr val="tx1"/>
                </a:solidFill>
                <a:effectLst/>
                <a:latin typeface="+mn-lt"/>
                <a:ea typeface="+mn-ea"/>
                <a:cs typeface="+mn-cs"/>
              </a:rPr>
              <a:t>ليتمكن الإنزيم من بداء البناء و النسخ عليها</a:t>
            </a:r>
            <a:r>
              <a:rPr lang="en-GB" sz="1200" kern="1200" dirty="0" smtClean="0">
                <a:solidFill>
                  <a:schemeClr val="tx1"/>
                </a:solidFill>
                <a:effectLst/>
                <a:latin typeface="+mn-lt"/>
                <a:ea typeface="+mn-ea"/>
                <a:cs typeface="+mn-cs"/>
              </a:rPr>
              <a:t>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5. </a:t>
            </a:r>
            <a:r>
              <a:rPr lang="ar-SA" sz="1200" kern="1200" dirty="0" smtClean="0">
                <a:solidFill>
                  <a:schemeClr val="tx1"/>
                </a:solidFill>
                <a:effectLst/>
                <a:latin typeface="+mn-lt"/>
                <a:ea typeface="+mn-ea"/>
                <a:cs typeface="+mn-cs"/>
              </a:rPr>
              <a:t>والشيء الأهم هو وجود نسخة من الحمض النووي</a:t>
            </a:r>
            <a:r>
              <a:rPr lang="en-GB" sz="1200" kern="1200" dirty="0" smtClean="0">
                <a:solidFill>
                  <a:schemeClr val="tx1"/>
                </a:solidFill>
                <a:effectLst/>
                <a:latin typeface="+mn-lt"/>
                <a:ea typeface="+mn-ea"/>
                <a:cs typeface="+mn-cs"/>
              </a:rPr>
              <a:t> (DNA ) </a:t>
            </a:r>
            <a:r>
              <a:rPr lang="ar-SA" sz="1200" kern="1200" dirty="0" smtClean="0">
                <a:solidFill>
                  <a:schemeClr val="tx1"/>
                </a:solidFill>
                <a:effectLst/>
                <a:latin typeface="+mn-lt"/>
                <a:ea typeface="+mn-ea"/>
                <a:cs typeface="+mn-cs"/>
              </a:rPr>
              <a:t>المراد نسخه</a:t>
            </a:r>
            <a:r>
              <a:rPr lang="en-GB" sz="1200" kern="1200" dirty="0" smtClean="0">
                <a:solidFill>
                  <a:schemeClr val="tx1"/>
                </a:solidFill>
                <a:effectLst/>
                <a:latin typeface="+mn-lt"/>
                <a:ea typeface="+mn-ea"/>
                <a:cs typeface="+mn-cs"/>
              </a:rPr>
              <a:t>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6. </a:t>
            </a:r>
            <a:r>
              <a:rPr lang="ar-SA" sz="1200" kern="1200" dirty="0" smtClean="0">
                <a:solidFill>
                  <a:schemeClr val="tx1"/>
                </a:solidFill>
                <a:effectLst/>
                <a:latin typeface="+mn-lt"/>
                <a:ea typeface="+mn-ea"/>
                <a:cs typeface="+mn-cs"/>
              </a:rPr>
              <a:t>بالإضافة إلى محلول أو وسط ليتم به التفاعل : وهذا المحلول يختلف بين تفاعل و أخر</a:t>
            </a:r>
            <a:r>
              <a:rPr lang="en-GB" sz="1200" kern="1200" dirty="0" smtClean="0">
                <a:solidFill>
                  <a:schemeClr val="tx1"/>
                </a:solidFill>
                <a:effectLst/>
                <a:latin typeface="+mn-lt"/>
                <a:ea typeface="+mn-ea"/>
                <a:cs typeface="+mn-cs"/>
              </a:rPr>
              <a:t> .</a:t>
            </a:r>
            <a:endParaRPr lang="ar-SA" dirty="0"/>
          </a:p>
        </p:txBody>
      </p:sp>
      <p:sp>
        <p:nvSpPr>
          <p:cNvPr id="4" name="Slide Number Placeholder 3"/>
          <p:cNvSpPr>
            <a:spLocks noGrp="1"/>
          </p:cNvSpPr>
          <p:nvPr>
            <p:ph type="sldNum" sz="quarter" idx="10"/>
          </p:nvPr>
        </p:nvSpPr>
        <p:spPr/>
        <p:txBody>
          <a:bodyPr/>
          <a:lstStyle/>
          <a:p>
            <a:fld id="{D7C70D0A-0F6C-4D92-BF3B-A50B53B1CE2C}" type="slidenum">
              <a:rPr lang="ar-SA" smtClean="0"/>
              <a:pPr/>
              <a:t>15</a:t>
            </a:fld>
            <a:endParaRPr lang="ar-SA"/>
          </a:p>
        </p:txBody>
      </p:sp>
    </p:spTree>
    <p:extLst>
      <p:ext uri="{BB962C8B-B14F-4D97-AF65-F5344CB8AC3E}">
        <p14:creationId xmlns:p14="http://schemas.microsoft.com/office/powerpoint/2010/main" xmlns="" val="1321284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D7C70D0A-0F6C-4D92-BF3B-A50B53B1CE2C}" type="slidenum">
              <a:rPr lang="ar-SA" smtClean="0"/>
              <a:pPr/>
              <a:t>16</a:t>
            </a:fld>
            <a:endParaRPr lang="ar-S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D7C70D0A-0F6C-4D92-BF3B-A50B53B1CE2C}" type="slidenum">
              <a:rPr lang="ar-SA" smtClean="0"/>
              <a:pPr/>
              <a:t>17</a:t>
            </a:fld>
            <a:endParaRPr lang="ar-S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D7C70D0A-0F6C-4D92-BF3B-A50B53B1CE2C}" type="slidenum">
              <a:rPr lang="ar-SA" smtClean="0"/>
              <a:pPr/>
              <a:t>18</a:t>
            </a:fld>
            <a:endParaRPr lang="ar-S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D7C70D0A-0F6C-4D92-BF3B-A50B53B1CE2C}" type="slidenum">
              <a:rPr lang="ar-SA" smtClean="0"/>
              <a:pPr/>
              <a:t>19</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D7C70D0A-0F6C-4D92-BF3B-A50B53B1CE2C}" type="slidenum">
              <a:rPr lang="ar-SA" smtClean="0"/>
              <a:pPr/>
              <a:t>2</a:t>
            </a:fld>
            <a:endParaRPr lang="ar-S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D7C70D0A-0F6C-4D92-BF3B-A50B53B1CE2C}" type="slidenum">
              <a:rPr lang="ar-SA" smtClean="0"/>
              <a:pPr/>
              <a:t>20</a:t>
            </a:fld>
            <a:endParaRPr lang="ar-S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D7C70D0A-0F6C-4D92-BF3B-A50B53B1CE2C}" type="slidenum">
              <a:rPr lang="ar-SA" smtClean="0"/>
              <a:pPr/>
              <a:t>21</a:t>
            </a:fld>
            <a:endParaRPr lang="ar-S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D7C70D0A-0F6C-4D92-BF3B-A50B53B1CE2C}" type="slidenum">
              <a:rPr lang="ar-SA" smtClean="0"/>
              <a:pPr/>
              <a:t>22</a:t>
            </a:fld>
            <a:endParaRPr lang="ar-S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D7C70D0A-0F6C-4D92-BF3B-A50B53B1CE2C}" type="slidenum">
              <a:rPr lang="ar-SA" smtClean="0"/>
              <a:pPr/>
              <a:t>23</a:t>
            </a:fld>
            <a:endParaRPr lang="ar-S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D7C70D0A-0F6C-4D92-BF3B-A50B53B1CE2C}" type="slidenum">
              <a:rPr lang="ar-SA" smtClean="0"/>
              <a:pPr/>
              <a:t>24</a:t>
            </a:fld>
            <a:endParaRPr lang="ar-S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D7C70D0A-0F6C-4D92-BF3B-A50B53B1CE2C}" type="slidenum">
              <a:rPr lang="ar-SA" smtClean="0"/>
              <a:pPr/>
              <a:t>25</a:t>
            </a:fld>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D7C70D0A-0F6C-4D92-BF3B-A50B53B1CE2C}" type="slidenum">
              <a:rPr lang="ar-SA" smtClean="0"/>
              <a:pPr/>
              <a:t>3</a:t>
            </a:fld>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D7C70D0A-0F6C-4D92-BF3B-A50B53B1CE2C}" type="slidenum">
              <a:rPr lang="ar-SA" smtClean="0"/>
              <a:pPr/>
              <a:t>4</a:t>
            </a:fld>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D7C70D0A-0F6C-4D92-BF3B-A50B53B1CE2C}" type="slidenum">
              <a:rPr lang="ar-SA" smtClean="0"/>
              <a:pPr/>
              <a:t>5</a:t>
            </a:fld>
            <a:endParaRPr 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D7C70D0A-0F6C-4D92-BF3B-A50B53B1CE2C}" type="slidenum">
              <a:rPr lang="ar-SA" smtClean="0"/>
              <a:pPr/>
              <a:t>6</a:t>
            </a:fld>
            <a:endParaRPr lang="ar-S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D7C70D0A-0F6C-4D92-BF3B-A50B53B1CE2C}" type="slidenum">
              <a:rPr lang="ar-SA" smtClean="0"/>
              <a:pPr/>
              <a:t>7</a:t>
            </a:fld>
            <a:endParaRPr lang="ar-S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D7C70D0A-0F6C-4D92-BF3B-A50B53B1CE2C}" type="slidenum">
              <a:rPr lang="ar-SA" smtClean="0"/>
              <a:pPr/>
              <a:t>8</a:t>
            </a:fld>
            <a:endParaRPr lang="ar-S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D7C70D0A-0F6C-4D92-BF3B-A50B53B1CE2C}" type="slidenum">
              <a:rPr lang="ar-SA" smtClean="0"/>
              <a:pPr/>
              <a:t>9</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6" name="Rectangle 20"/>
          <p:cNvSpPr>
            <a:spLocks noGrp="1"/>
          </p:cNvSpPr>
          <p:nvPr>
            <p:ph type="ctrTitle"/>
          </p:nvPr>
        </p:nvSpPr>
        <p:spPr>
          <a:xfrm>
            <a:off x="722376" y="2688336"/>
            <a:ext cx="7772400" cy="3108960"/>
          </a:xfrm>
        </p:spPr>
        <p:txBody>
          <a:bodyPr anchor="t" anchorCtr="0">
            <a:noAutofit/>
          </a:bodyPr>
          <a:lstStyle>
            <a:lvl1pPr algn="ctr">
              <a:defRPr lang="en-US" sz="6200" b="1" cap="none" spc="0" dirty="0" smtClean="0">
                <a:ln w="1905"/>
                <a:gradFill>
                  <a:gsLst>
                    <a:gs pos="0">
                      <a:schemeClr val="tx2">
                        <a:shade val="30000"/>
                        <a:satMod val="255000"/>
                      </a:schemeClr>
                    </a:gs>
                    <a:gs pos="58000">
                      <a:schemeClr val="tx2">
                        <a:tint val="90000"/>
                        <a:satMod val="300000"/>
                      </a:schemeClr>
                    </a:gs>
                    <a:gs pos="100000">
                      <a:schemeClr val="tx2">
                        <a:tint val="80000"/>
                        <a:satMod val="255000"/>
                      </a:schemeClr>
                    </a:gs>
                  </a:gsLst>
                  <a:lin ang="5400000"/>
                </a:gradFill>
                <a:effectLst>
                  <a:innerShdw blurRad="69850" dist="43180" dir="5400000">
                    <a:srgbClr val="000000">
                      <a:alpha val="65000"/>
                    </a:srgbClr>
                  </a:innerShdw>
                </a:effectLst>
              </a:defRPr>
            </a:lvl1pPr>
          </a:lstStyle>
          <a:p>
            <a:r>
              <a:rPr lang="ar-SA" smtClean="0"/>
              <a:t>انقر لتحرير نمط العنوان الرئيسي</a:t>
            </a:r>
            <a:endParaRPr lang="en-US" dirty="0"/>
          </a:p>
        </p:txBody>
      </p:sp>
      <p:sp>
        <p:nvSpPr>
          <p:cNvPr id="24" name="Rectangle 26"/>
          <p:cNvSpPr>
            <a:spLocks noGrp="1"/>
          </p:cNvSpPr>
          <p:nvPr>
            <p:ph type="subTitle" idx="1"/>
          </p:nvPr>
        </p:nvSpPr>
        <p:spPr>
          <a:xfrm>
            <a:off x="722376" y="1133856"/>
            <a:ext cx="7772400" cy="1508760"/>
          </a:xfrm>
        </p:spPr>
        <p:txBody>
          <a:bodyPr anchor="b">
            <a:normAutofit/>
          </a:bodyPr>
          <a:lstStyle>
            <a:lvl1pPr marL="0" indent="0" algn="ctr">
              <a:buNone/>
              <a:defRPr lang="en-US" sz="2200" b="0">
                <a:solidFill>
                  <a:schemeClr val="tx2">
                    <a:shade val="55000"/>
                  </a:schemeClr>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ar-SA" smtClean="0"/>
              <a:t>انقر لتحرير نمط العنوان الثانوي الرئيسي</a:t>
            </a:r>
            <a:endParaRPr lang="en-US" dirty="0"/>
          </a:p>
        </p:txBody>
      </p:sp>
      <p:sp>
        <p:nvSpPr>
          <p:cNvPr id="18" name="Rectangle 6"/>
          <p:cNvSpPr>
            <a:spLocks noGrp="1"/>
          </p:cNvSpPr>
          <p:nvPr>
            <p:ph type="dt" sz="half" idx="10"/>
          </p:nvPr>
        </p:nvSpPr>
        <p:spPr/>
        <p:txBody>
          <a:bodyPr/>
          <a:lstStyle>
            <a:lvl1pPr>
              <a:defRPr lang="en-US" smtClean="0"/>
            </a:lvl1pPr>
          </a:lstStyle>
          <a:p>
            <a:fld id="{86692CA2-752C-432F-B23F-F05F11D632FD}" type="datetimeFigureOut">
              <a:rPr lang="ar-SA" smtClean="0"/>
              <a:pPr/>
              <a:t>14/03/1438</a:t>
            </a:fld>
            <a:endParaRPr lang="ar-SA"/>
          </a:p>
        </p:txBody>
      </p:sp>
      <p:sp>
        <p:nvSpPr>
          <p:cNvPr id="9" name="Rectangle 14"/>
          <p:cNvSpPr>
            <a:spLocks noGrp="1"/>
          </p:cNvSpPr>
          <p:nvPr>
            <p:ph type="sldNum" sz="quarter" idx="11"/>
          </p:nvPr>
        </p:nvSpPr>
        <p:spPr/>
        <p:txBody>
          <a:bodyPr/>
          <a:lstStyle>
            <a:lvl1pPr>
              <a:defRPr lang="en-US" smtClean="0"/>
            </a:lvl1pPr>
          </a:lstStyle>
          <a:p>
            <a:fld id="{85F10D4B-871F-4E5C-9C90-185CE0DA023D}" type="slidenum">
              <a:rPr lang="ar-SA" smtClean="0"/>
              <a:pPr/>
              <a:t>‹#›</a:t>
            </a:fld>
            <a:endParaRPr lang="ar-SA"/>
          </a:p>
        </p:txBody>
      </p:sp>
      <p:sp>
        <p:nvSpPr>
          <p:cNvPr id="25" name="Rectangle 27"/>
          <p:cNvSpPr>
            <a:spLocks noGrp="1"/>
          </p:cNvSpPr>
          <p:nvPr>
            <p:ph type="ftr" sz="quarter" idx="12"/>
          </p:nvPr>
        </p:nvSpPr>
        <p:spPr/>
        <p:txBody>
          <a:bodyPr/>
          <a:lstStyle>
            <a:lvl1pPr>
              <a:defRPr lang="en-US" smtClean="0"/>
            </a:lvl1pPr>
          </a:lstStyle>
          <a:p>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86692CA2-752C-432F-B23F-F05F11D632FD}" type="datetimeFigureOut">
              <a:rPr lang="ar-SA" smtClean="0"/>
              <a:pPr/>
              <a:t>14/03/1438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5F10D4B-871F-4E5C-9C90-185CE0DA023D}"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86692CA2-752C-432F-B23F-F05F11D632FD}" type="datetimeFigureOut">
              <a:rPr lang="ar-SA" smtClean="0"/>
              <a:pPr/>
              <a:t>14/03/1438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5F10D4B-871F-4E5C-9C90-185CE0DA023D}"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ar-SA" smtClean="0"/>
              <a:t>انقر لتحرير نمط العنوان الرئيسي</a:t>
            </a:r>
            <a:endParaRPr lang="en-US"/>
          </a:p>
        </p:txBody>
      </p:sp>
      <p:sp>
        <p:nvSpPr>
          <p:cNvPr id="3" name="Rectangle 3"/>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Rectangle 4"/>
          <p:cNvSpPr>
            <a:spLocks noGrp="1"/>
          </p:cNvSpPr>
          <p:nvPr>
            <p:ph type="dt" sz="half" idx="10"/>
          </p:nvPr>
        </p:nvSpPr>
        <p:spPr/>
        <p:txBody>
          <a:bodyPr/>
          <a:lstStyle/>
          <a:p>
            <a:fld id="{86692CA2-752C-432F-B23F-F05F11D632FD}" type="datetimeFigureOut">
              <a:rPr lang="ar-SA" smtClean="0"/>
              <a:pPr/>
              <a:t>14/03/1438</a:t>
            </a:fld>
            <a:endParaRPr lang="ar-SA"/>
          </a:p>
        </p:txBody>
      </p:sp>
      <p:sp>
        <p:nvSpPr>
          <p:cNvPr id="5" name="Rectangle 5"/>
          <p:cNvSpPr>
            <a:spLocks noGrp="1"/>
          </p:cNvSpPr>
          <p:nvPr>
            <p:ph type="ftr" sz="quarter" idx="11"/>
          </p:nvPr>
        </p:nvSpPr>
        <p:spPr/>
        <p:txBody>
          <a:bodyPr/>
          <a:lstStyle/>
          <a:p>
            <a:endParaRPr lang="ar-SA"/>
          </a:p>
        </p:txBody>
      </p:sp>
      <p:sp>
        <p:nvSpPr>
          <p:cNvPr id="6" name="Rectangle 6"/>
          <p:cNvSpPr>
            <a:spLocks noGrp="1"/>
          </p:cNvSpPr>
          <p:nvPr>
            <p:ph type="sldNum" sz="quarter" idx="12"/>
          </p:nvPr>
        </p:nvSpPr>
        <p:spPr/>
        <p:txBody>
          <a:bodyPr/>
          <a:lstStyle/>
          <a:p>
            <a:fld id="{85F10D4B-871F-4E5C-9C90-185CE0DA023D}"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2"/>
      </p:bgRef>
    </p:bg>
    <p:spTree>
      <p:nvGrpSpPr>
        <p:cNvPr id="1" name=""/>
        <p:cNvGrpSpPr/>
        <p:nvPr/>
      </p:nvGrpSpPr>
      <p:grpSpPr>
        <a:xfrm>
          <a:off x="0" y="0"/>
          <a:ext cx="0" cy="0"/>
          <a:chOff x="0" y="0"/>
          <a:chExt cx="0" cy="0"/>
        </a:xfrm>
      </p:grpSpPr>
      <p:sp>
        <p:nvSpPr>
          <p:cNvPr id="8" name="Rounded Rectangle 7"/>
          <p:cNvSpPr/>
          <p:nvPr/>
        </p:nvSpPr>
        <p:spPr>
          <a:xfrm>
            <a:off x="690563" y="491696"/>
            <a:ext cx="7762875" cy="5874608"/>
          </a:xfrm>
          <a:prstGeom prst="roundRect">
            <a:avLst>
              <a:gd name="adj" fmla="val 2238"/>
            </a:avLst>
          </a:prstGeom>
          <a:gradFill rotWithShape="1">
            <a:gsLst>
              <a:gs pos="0">
                <a:schemeClr val="bg1">
                  <a:satMod val="300000"/>
                  <a:alpha val="50000"/>
                </a:schemeClr>
              </a:gs>
              <a:gs pos="35000">
                <a:schemeClr val="bg1">
                  <a:satMod val="300000"/>
                  <a:alpha val="87000"/>
                </a:schemeClr>
              </a:gs>
              <a:gs pos="50000">
                <a:schemeClr val="bg1">
                  <a:satMod val="300000"/>
                  <a:alpha val="92000"/>
                </a:schemeClr>
              </a:gs>
              <a:gs pos="60000">
                <a:schemeClr val="bg1">
                  <a:satMod val="300000"/>
                  <a:alpha val="89000"/>
                </a:schemeClr>
              </a:gs>
              <a:gs pos="100000">
                <a:schemeClr val="bg1">
                  <a:satMod val="300000"/>
                  <a:alpha val="55000"/>
                </a:schemeClr>
              </a:gs>
            </a:gsLst>
            <a:lin ang="5400000" scaled="1"/>
          </a:gradFill>
          <a:ln>
            <a:noFill/>
          </a:ln>
          <a:effectLst>
            <a:outerShdw blurRad="63500" dist="45720" dir="5400000" algn="t" rotWithShape="0">
              <a:schemeClr val="bg2">
                <a:shade val="30000"/>
                <a:satMod val="250000"/>
                <a:alpha val="90000"/>
              </a:schemeClr>
            </a:outerShdw>
          </a:effectLst>
          <a:scene3d>
            <a:camera prst="orthographicFront">
              <a:rot lat="0" lon="0" rev="0"/>
            </a:camera>
            <a:lightRig rig="contrasting" dir="t">
              <a:rot lat="0" lon="0" rev="7500000"/>
            </a:lightRig>
          </a:scene3d>
          <a:sp3d contourW="6350" prstMaterial="powder">
            <a:bevelT w="50800" h="63500"/>
            <a:contourClr>
              <a:schemeClr val="bg2">
                <a:shade val="90000"/>
                <a:lumMod val="55000"/>
              </a:scheme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mn-ea"/>
              <a:cs typeface="+mn-cs"/>
            </a:endParaRPr>
          </a:p>
        </p:txBody>
      </p:sp>
      <p:sp>
        <p:nvSpPr>
          <p:cNvPr id="2" name="Rectangle 2"/>
          <p:cNvSpPr>
            <a:spLocks noGrp="1"/>
          </p:cNvSpPr>
          <p:nvPr>
            <p:ph type="title"/>
          </p:nvPr>
        </p:nvSpPr>
        <p:spPr>
          <a:xfrm>
            <a:off x="777240" y="795996"/>
            <a:ext cx="7589520" cy="3112843"/>
          </a:xfrm>
        </p:spPr>
        <p:txBody>
          <a:bodyPr anchor="b">
            <a:normAutofit/>
          </a:bodyPr>
          <a:lstStyle>
            <a:lvl1pPr algn="ctr">
              <a:buNone/>
              <a:defRPr lang="en-US" sz="6200" b="1" cap="none" spc="0" dirty="0">
                <a:ln w="1905"/>
                <a:gradFill>
                  <a:gsLst>
                    <a:gs pos="0">
                      <a:schemeClr val="tx2">
                        <a:shade val="30000"/>
                        <a:satMod val="255000"/>
                      </a:schemeClr>
                    </a:gs>
                    <a:gs pos="58000">
                      <a:schemeClr val="tx2">
                        <a:tint val="90000"/>
                        <a:satMod val="300000"/>
                      </a:schemeClr>
                    </a:gs>
                    <a:gs pos="100000">
                      <a:schemeClr val="tx2">
                        <a:tint val="80000"/>
                        <a:satMod val="255000"/>
                      </a:schemeClr>
                    </a:gs>
                  </a:gsLst>
                  <a:lin ang="5400000"/>
                </a:gradFill>
                <a:effectLst>
                  <a:innerShdw blurRad="69850" dist="43180" dir="5400000">
                    <a:srgbClr val="000000">
                      <a:alpha val="65000"/>
                    </a:srgbClr>
                  </a:innerShdw>
                </a:effectLst>
              </a:defRPr>
            </a:lvl1pPr>
          </a:lstStyle>
          <a:p>
            <a:r>
              <a:rPr lang="ar-SA" smtClean="0"/>
              <a:t>انقر لتحرير نمط العنوان الرئيسي</a:t>
            </a:r>
            <a:endParaRPr lang="en-US" dirty="0"/>
          </a:p>
        </p:txBody>
      </p:sp>
      <p:sp>
        <p:nvSpPr>
          <p:cNvPr id="3" name="Rectangle 3"/>
          <p:cNvSpPr>
            <a:spLocks noGrp="1"/>
          </p:cNvSpPr>
          <p:nvPr>
            <p:ph type="body" idx="1"/>
          </p:nvPr>
        </p:nvSpPr>
        <p:spPr>
          <a:xfrm>
            <a:off x="777240" y="3948552"/>
            <a:ext cx="7589520" cy="1509712"/>
          </a:xfrm>
        </p:spPr>
        <p:txBody>
          <a:bodyPr anchor="t">
            <a:normAutofit/>
          </a:bodyPr>
          <a:lstStyle>
            <a:lvl1pPr indent="0" algn="ctr">
              <a:buNone/>
              <a:defRPr lang="en-US" sz="22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ar-SA" smtClean="0"/>
              <a:t>انقر لتحرير أنماط النص الرئيسي</a:t>
            </a:r>
          </a:p>
        </p:txBody>
      </p:sp>
      <p:sp>
        <p:nvSpPr>
          <p:cNvPr id="4" name="Rectangle 4"/>
          <p:cNvSpPr>
            <a:spLocks noGrp="1"/>
          </p:cNvSpPr>
          <p:nvPr>
            <p:ph type="dt" sz="half" idx="10"/>
          </p:nvPr>
        </p:nvSpPr>
        <p:spPr>
          <a:xfrm>
            <a:off x="762000" y="5958840"/>
            <a:ext cx="2133600" cy="365760"/>
          </a:xfrm>
        </p:spPr>
        <p:txBody>
          <a:bodyPr/>
          <a:lstStyle/>
          <a:p>
            <a:fld id="{86692CA2-752C-432F-B23F-F05F11D632FD}" type="datetimeFigureOut">
              <a:rPr lang="ar-SA" smtClean="0"/>
              <a:pPr/>
              <a:t>14/03/1438</a:t>
            </a:fld>
            <a:endParaRPr lang="ar-SA"/>
          </a:p>
        </p:txBody>
      </p:sp>
      <p:sp>
        <p:nvSpPr>
          <p:cNvPr id="5" name="Rectangle 5"/>
          <p:cNvSpPr>
            <a:spLocks noGrp="1"/>
          </p:cNvSpPr>
          <p:nvPr>
            <p:ph type="ftr" sz="quarter" idx="11"/>
          </p:nvPr>
        </p:nvSpPr>
        <p:spPr>
          <a:xfrm>
            <a:off x="3124200" y="5958840"/>
            <a:ext cx="2895600" cy="365760"/>
          </a:xfrm>
        </p:spPr>
        <p:txBody>
          <a:bodyPr/>
          <a:lstStyle/>
          <a:p>
            <a:endParaRPr lang="ar-SA"/>
          </a:p>
        </p:txBody>
      </p:sp>
      <p:sp>
        <p:nvSpPr>
          <p:cNvPr id="6" name="Rectangle 6"/>
          <p:cNvSpPr>
            <a:spLocks noGrp="1"/>
          </p:cNvSpPr>
          <p:nvPr>
            <p:ph type="sldNum" sz="quarter" idx="12"/>
          </p:nvPr>
        </p:nvSpPr>
        <p:spPr>
          <a:xfrm>
            <a:off x="6248400" y="5958840"/>
            <a:ext cx="2133600" cy="365760"/>
          </a:xfrm>
        </p:spPr>
        <p:txBody>
          <a:bodyPr/>
          <a:lstStyle/>
          <a:p>
            <a:fld id="{85F10D4B-871F-4E5C-9C90-185CE0DA023D}"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ar-SA" smtClean="0"/>
              <a:t>انقر لتحرير نمط العنوان الرئيسي</a:t>
            </a:r>
            <a:endParaRPr lang="en-US"/>
          </a:p>
        </p:txBody>
      </p:sp>
      <p:sp>
        <p:nvSpPr>
          <p:cNvPr id="3" name="Rectangle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Rectangle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Rectangle 4"/>
          <p:cNvSpPr>
            <a:spLocks noGrp="1"/>
          </p:cNvSpPr>
          <p:nvPr>
            <p:ph type="dt" sz="half" idx="10"/>
          </p:nvPr>
        </p:nvSpPr>
        <p:spPr/>
        <p:txBody>
          <a:bodyPr/>
          <a:lstStyle/>
          <a:p>
            <a:fld id="{86692CA2-752C-432F-B23F-F05F11D632FD}" type="datetimeFigureOut">
              <a:rPr lang="ar-SA" smtClean="0"/>
              <a:pPr/>
              <a:t>14/03/1438</a:t>
            </a:fld>
            <a:endParaRPr lang="ar-SA"/>
          </a:p>
        </p:txBody>
      </p:sp>
      <p:sp>
        <p:nvSpPr>
          <p:cNvPr id="6" name="Rectangle 5"/>
          <p:cNvSpPr>
            <a:spLocks noGrp="1"/>
          </p:cNvSpPr>
          <p:nvPr>
            <p:ph type="ftr" sz="quarter" idx="11"/>
          </p:nvPr>
        </p:nvSpPr>
        <p:spPr/>
        <p:txBody>
          <a:bodyPr/>
          <a:lstStyle/>
          <a:p>
            <a:endParaRPr lang="ar-SA"/>
          </a:p>
        </p:txBody>
      </p:sp>
      <p:sp>
        <p:nvSpPr>
          <p:cNvPr id="7" name="Rectangle 6"/>
          <p:cNvSpPr>
            <a:spLocks noGrp="1"/>
          </p:cNvSpPr>
          <p:nvPr>
            <p:ph type="sldNum" sz="quarter" idx="12"/>
          </p:nvPr>
        </p:nvSpPr>
        <p:spPr/>
        <p:txBody>
          <a:bodyPr/>
          <a:lstStyle/>
          <a:p>
            <a:fld id="{85F10D4B-871F-4E5C-9C90-185CE0DA023D}"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Rectangle 1"/>
          <p:cNvSpPr>
            <a:spLocks noGrp="1"/>
          </p:cNvSpPr>
          <p:nvPr>
            <p:ph type="title"/>
          </p:nvPr>
        </p:nvSpPr>
        <p:spPr>
          <a:xfrm rot="16200000">
            <a:off x="-1965960" y="2785402"/>
            <a:ext cx="5760720" cy="914400"/>
          </a:xfrm>
        </p:spPr>
        <p:txBody>
          <a:bodyPr lIns="91440" rIns="91440" anchor="ctr">
            <a:noAutofit/>
          </a:bodyPr>
          <a:lstStyle>
            <a:lvl1pPr algn="ctr">
              <a:defRPr sz="3500"/>
            </a:lvl1pPr>
          </a:lstStyle>
          <a:p>
            <a:r>
              <a:rPr lang="ar-SA" smtClean="0"/>
              <a:t>انقر لتحرير نمط العنوان الرئيسي</a:t>
            </a:r>
            <a:endParaRPr lang="en-US" dirty="0"/>
          </a:p>
        </p:txBody>
      </p:sp>
      <p:sp>
        <p:nvSpPr>
          <p:cNvPr id="3" name="Rectangle 2"/>
          <p:cNvSpPr>
            <a:spLocks noGrp="1"/>
          </p:cNvSpPr>
          <p:nvPr>
            <p:ph type="body" idx="1"/>
          </p:nvPr>
        </p:nvSpPr>
        <p:spPr>
          <a:xfrm>
            <a:off x="1600200" y="547468"/>
            <a:ext cx="3383280" cy="639762"/>
          </a:xfrm>
          <a:prstGeom prst="roundRect">
            <a:avLst>
              <a:gd name="adj" fmla="val 6772"/>
            </a:avLst>
          </a:prstGeom>
          <a:solidFill>
            <a:schemeClr val="bg1">
              <a:alpha val="55000"/>
            </a:schemeClr>
          </a:solidFill>
          <a:ln w="12700">
            <a:solidFill>
              <a:schemeClr val="bg1"/>
            </a:solidFill>
          </a:ln>
        </p:spPr>
        <p:txBody>
          <a:bodyPr lIns="91440" tIns="91440" rIns="91440" bIns="91440" anchor="ctr">
            <a:noAutofit/>
          </a:bodyPr>
          <a:lstStyle>
            <a:lvl1pPr marL="0" indent="0" algn="l">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Rectangle 3"/>
          <p:cNvSpPr>
            <a:spLocks noGrp="1"/>
          </p:cNvSpPr>
          <p:nvPr>
            <p:ph sz="half" idx="2"/>
          </p:nvPr>
        </p:nvSpPr>
        <p:spPr>
          <a:xfrm>
            <a:off x="1600200" y="1322362"/>
            <a:ext cx="3383280" cy="4800600"/>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Rectangle 4"/>
          <p:cNvSpPr>
            <a:spLocks noGrp="1"/>
          </p:cNvSpPr>
          <p:nvPr>
            <p:ph type="body" sz="quarter" idx="3"/>
          </p:nvPr>
        </p:nvSpPr>
        <p:spPr>
          <a:xfrm>
            <a:off x="5128846" y="547468"/>
            <a:ext cx="3383280" cy="639762"/>
          </a:xfrm>
          <a:prstGeom prst="roundRect">
            <a:avLst>
              <a:gd name="adj" fmla="val 5673"/>
            </a:avLst>
          </a:prstGeom>
          <a:solidFill>
            <a:schemeClr val="bg1">
              <a:alpha val="55000"/>
            </a:schemeClr>
          </a:solidFill>
          <a:ln w="12700">
            <a:solidFill>
              <a:schemeClr val="bg1"/>
            </a:solidFill>
          </a:ln>
        </p:spPr>
        <p:txBody>
          <a:bodyPr lIns="91440" tIns="91440" rIns="91440" bIns="91440" anchor="ctr">
            <a:noAutofit/>
          </a:bodyPr>
          <a:lstStyle>
            <a:lvl1pPr marL="0" indent="0" algn="l">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Rectangle 5"/>
          <p:cNvSpPr>
            <a:spLocks noGrp="1"/>
          </p:cNvSpPr>
          <p:nvPr>
            <p:ph sz="quarter" idx="4"/>
          </p:nvPr>
        </p:nvSpPr>
        <p:spPr>
          <a:xfrm>
            <a:off x="5128846" y="1322362"/>
            <a:ext cx="3383280" cy="4800600"/>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Rectangle 6"/>
          <p:cNvSpPr>
            <a:spLocks noGrp="1"/>
          </p:cNvSpPr>
          <p:nvPr>
            <p:ph type="dt" sz="half" idx="10"/>
          </p:nvPr>
        </p:nvSpPr>
        <p:spPr/>
        <p:txBody>
          <a:bodyPr/>
          <a:lstStyle/>
          <a:p>
            <a:fld id="{86692CA2-752C-432F-B23F-F05F11D632FD}" type="datetimeFigureOut">
              <a:rPr lang="ar-SA" smtClean="0"/>
              <a:pPr/>
              <a:t>14/03/1438</a:t>
            </a:fld>
            <a:endParaRPr lang="ar-SA"/>
          </a:p>
        </p:txBody>
      </p:sp>
      <p:sp>
        <p:nvSpPr>
          <p:cNvPr id="8" name="Rectangle 7"/>
          <p:cNvSpPr>
            <a:spLocks noGrp="1"/>
          </p:cNvSpPr>
          <p:nvPr>
            <p:ph type="ftr" sz="quarter" idx="11"/>
          </p:nvPr>
        </p:nvSpPr>
        <p:spPr/>
        <p:txBody>
          <a:bodyPr/>
          <a:lstStyle/>
          <a:p>
            <a:endParaRPr lang="ar-SA"/>
          </a:p>
        </p:txBody>
      </p:sp>
      <p:sp>
        <p:nvSpPr>
          <p:cNvPr id="9" name="Rectangle 8"/>
          <p:cNvSpPr>
            <a:spLocks noGrp="1"/>
          </p:cNvSpPr>
          <p:nvPr>
            <p:ph type="sldNum" sz="quarter" idx="12"/>
          </p:nvPr>
        </p:nvSpPr>
        <p:spPr>
          <a:xfrm>
            <a:off x="6553200" y="6214404"/>
            <a:ext cx="2133600" cy="365760"/>
          </a:xfrm>
        </p:spPr>
        <p:txBody>
          <a:bodyPr/>
          <a:lstStyle/>
          <a:p>
            <a:fld id="{85F10D4B-871F-4E5C-9C90-185CE0DA023D}"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ar-SA" smtClean="0"/>
              <a:t>انقر لتحرير نمط العنوان الرئيسي</a:t>
            </a:r>
            <a:endParaRPr lang="en-US"/>
          </a:p>
        </p:txBody>
      </p:sp>
      <p:sp>
        <p:nvSpPr>
          <p:cNvPr id="3" name="Rectangle 3"/>
          <p:cNvSpPr>
            <a:spLocks noGrp="1"/>
          </p:cNvSpPr>
          <p:nvPr>
            <p:ph type="dt" sz="half" idx="10"/>
          </p:nvPr>
        </p:nvSpPr>
        <p:spPr/>
        <p:txBody>
          <a:bodyPr/>
          <a:lstStyle/>
          <a:p>
            <a:fld id="{86692CA2-752C-432F-B23F-F05F11D632FD}" type="datetimeFigureOut">
              <a:rPr lang="ar-SA" smtClean="0"/>
              <a:pPr/>
              <a:t>14/03/1438</a:t>
            </a:fld>
            <a:endParaRPr lang="ar-SA"/>
          </a:p>
        </p:txBody>
      </p:sp>
      <p:sp>
        <p:nvSpPr>
          <p:cNvPr id="4" name="Rectangle 4"/>
          <p:cNvSpPr>
            <a:spLocks noGrp="1"/>
          </p:cNvSpPr>
          <p:nvPr>
            <p:ph type="ftr" sz="quarter" idx="11"/>
          </p:nvPr>
        </p:nvSpPr>
        <p:spPr/>
        <p:txBody>
          <a:bodyPr/>
          <a:lstStyle/>
          <a:p>
            <a:endParaRPr lang="ar-SA"/>
          </a:p>
        </p:txBody>
      </p:sp>
      <p:sp>
        <p:nvSpPr>
          <p:cNvPr id="5" name="Rectangle 5"/>
          <p:cNvSpPr>
            <a:spLocks noGrp="1"/>
          </p:cNvSpPr>
          <p:nvPr>
            <p:ph type="sldNum" sz="quarter" idx="12"/>
          </p:nvPr>
        </p:nvSpPr>
        <p:spPr/>
        <p:txBody>
          <a:bodyPr/>
          <a:lstStyle/>
          <a:p>
            <a:fld id="{85F10D4B-871F-4E5C-9C90-185CE0DA023D}"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86692CA2-752C-432F-B23F-F05F11D632FD}" type="datetimeFigureOut">
              <a:rPr lang="ar-SA" smtClean="0"/>
              <a:pPr/>
              <a:t>14/03/1438</a:t>
            </a:fld>
            <a:endParaRPr lang="ar-SA"/>
          </a:p>
        </p:txBody>
      </p:sp>
      <p:sp>
        <p:nvSpPr>
          <p:cNvPr id="3" name="Rectangle 3"/>
          <p:cNvSpPr>
            <a:spLocks noGrp="1"/>
          </p:cNvSpPr>
          <p:nvPr>
            <p:ph type="ftr" sz="quarter" idx="11"/>
          </p:nvPr>
        </p:nvSpPr>
        <p:spPr/>
        <p:txBody>
          <a:bodyPr/>
          <a:lstStyle/>
          <a:p>
            <a:endParaRPr lang="ar-SA"/>
          </a:p>
        </p:txBody>
      </p:sp>
      <p:sp>
        <p:nvSpPr>
          <p:cNvPr id="4" name="Rectangle 4"/>
          <p:cNvSpPr>
            <a:spLocks noGrp="1"/>
          </p:cNvSpPr>
          <p:nvPr>
            <p:ph type="sldNum" sz="quarter" idx="12"/>
          </p:nvPr>
        </p:nvSpPr>
        <p:spPr/>
        <p:txBody>
          <a:bodyPr/>
          <a:lstStyle/>
          <a:p>
            <a:fld id="{85F10D4B-871F-4E5C-9C90-185CE0DA023D}"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Rectangle 1"/>
          <p:cNvSpPr>
            <a:spLocks noGrp="1"/>
          </p:cNvSpPr>
          <p:nvPr>
            <p:ph type="title"/>
          </p:nvPr>
        </p:nvSpPr>
        <p:spPr>
          <a:xfrm rot="16200000">
            <a:off x="-1828801" y="2888565"/>
            <a:ext cx="5486400" cy="914400"/>
          </a:xfrm>
        </p:spPr>
        <p:txBody>
          <a:bodyPr anchor="b">
            <a:normAutofit/>
            <a:scene3d>
              <a:camera prst="orthographicFront"/>
              <a:lightRig rig="soft" dir="t">
                <a:rot lat="0" lon="0" rev="2100000"/>
              </a:lightRig>
            </a:scene3d>
            <a:sp3d prstMaterial="matte"/>
          </a:bodyPr>
          <a:lstStyle>
            <a:lvl1pPr algn="l">
              <a:defRPr sz="2800" b="1">
                <a:solidFill>
                  <a:schemeClr val="tx2"/>
                </a:solidFill>
                <a:effectLst/>
              </a:defRPr>
            </a:lvl1pPr>
          </a:lstStyle>
          <a:p>
            <a:r>
              <a:rPr lang="ar-SA" smtClean="0"/>
              <a:t>انقر لتحرير نمط العنوان الرئيسي</a:t>
            </a:r>
            <a:endParaRPr lang="en-US" dirty="0"/>
          </a:p>
        </p:txBody>
      </p:sp>
      <p:sp>
        <p:nvSpPr>
          <p:cNvPr id="3" name="Rectangle 2"/>
          <p:cNvSpPr>
            <a:spLocks noGrp="1"/>
          </p:cNvSpPr>
          <p:nvPr>
            <p:ph idx="1"/>
          </p:nvPr>
        </p:nvSpPr>
        <p:spPr>
          <a:xfrm>
            <a:off x="2590800" y="602566"/>
            <a:ext cx="5943600" cy="5486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Rectangle 3"/>
          <p:cNvSpPr>
            <a:spLocks noGrp="1"/>
          </p:cNvSpPr>
          <p:nvPr>
            <p:ph type="body" sz="half" idx="2"/>
          </p:nvPr>
        </p:nvSpPr>
        <p:spPr>
          <a:xfrm rot="16200000">
            <a:off x="-859303" y="2888566"/>
            <a:ext cx="5486400" cy="914400"/>
          </a:xfrm>
        </p:spPr>
        <p:txBody>
          <a:bodyPr lIns="91440" rIns="91440"/>
          <a:lstStyle>
            <a:lvl1pPr marL="0" indent="0" algn="l">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p:cNvSpPr>
          <p:nvPr>
            <p:ph type="dt" sz="half" idx="10"/>
          </p:nvPr>
        </p:nvSpPr>
        <p:spPr/>
        <p:txBody>
          <a:bodyPr/>
          <a:lstStyle/>
          <a:p>
            <a:fld id="{86692CA2-752C-432F-B23F-F05F11D632FD}" type="datetimeFigureOut">
              <a:rPr lang="ar-SA" smtClean="0"/>
              <a:pPr/>
              <a:t>14/03/1438</a:t>
            </a:fld>
            <a:endParaRPr lang="ar-SA"/>
          </a:p>
        </p:txBody>
      </p:sp>
      <p:sp>
        <p:nvSpPr>
          <p:cNvPr id="6" name="Rectangle 5"/>
          <p:cNvSpPr>
            <a:spLocks noGrp="1"/>
          </p:cNvSpPr>
          <p:nvPr>
            <p:ph type="ftr" sz="quarter" idx="11"/>
          </p:nvPr>
        </p:nvSpPr>
        <p:spPr/>
        <p:txBody>
          <a:bodyPr/>
          <a:lstStyle/>
          <a:p>
            <a:endParaRPr lang="ar-SA"/>
          </a:p>
        </p:txBody>
      </p:sp>
      <p:sp>
        <p:nvSpPr>
          <p:cNvPr id="7" name="Rectangle 6"/>
          <p:cNvSpPr>
            <a:spLocks noGrp="1"/>
          </p:cNvSpPr>
          <p:nvPr>
            <p:ph type="sldNum" sz="quarter" idx="12"/>
          </p:nvPr>
        </p:nvSpPr>
        <p:spPr>
          <a:xfrm>
            <a:off x="6553200" y="6214404"/>
            <a:ext cx="2133600" cy="365760"/>
          </a:xfrm>
        </p:spPr>
        <p:txBody>
          <a:bodyPr/>
          <a:lstStyle/>
          <a:p>
            <a:fld id="{85F10D4B-871F-4E5C-9C90-185CE0DA023D}"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8" name="Rounded Rectangle 7"/>
          <p:cNvSpPr/>
          <p:nvPr/>
        </p:nvSpPr>
        <p:spPr>
          <a:xfrm>
            <a:off x="4740812" y="794822"/>
            <a:ext cx="3960051" cy="5294376"/>
          </a:xfrm>
          <a:prstGeom prst="roundRect">
            <a:avLst>
              <a:gd name="adj" fmla="val 3541"/>
            </a:avLst>
          </a:prstGeom>
          <a:solidFill>
            <a:srgbClr val="FFFFFF">
              <a:alpha val="40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Grp="1"/>
          </p:cNvSpPr>
          <p:nvPr>
            <p:ph type="title"/>
          </p:nvPr>
        </p:nvSpPr>
        <p:spPr>
          <a:xfrm>
            <a:off x="5277728" y="3501743"/>
            <a:ext cx="3200400" cy="1143000"/>
          </a:xfrm>
        </p:spPr>
        <p:txBody>
          <a:bodyPr anchor="t">
            <a:noAutofit/>
            <a:scene3d>
              <a:camera prst="orthographicFront"/>
              <a:lightRig rig="soft" dir="t">
                <a:rot lat="0" lon="0" rev="2100000"/>
              </a:lightRig>
            </a:scene3d>
            <a:sp3d prstMaterial="matte"/>
          </a:bodyPr>
          <a:lstStyle>
            <a:lvl1pPr algn="ctr">
              <a:buNone/>
              <a:defRPr sz="2600" b="1">
                <a:solidFill>
                  <a:schemeClr val="tx2"/>
                </a:solidFill>
                <a:effectLst/>
              </a:defRPr>
            </a:lvl1pPr>
          </a:lstStyle>
          <a:p>
            <a:r>
              <a:rPr lang="ar-SA" smtClean="0"/>
              <a:t>انقر لتحرير نمط العنوان الرئيسي</a:t>
            </a:r>
            <a:endParaRPr lang="en-US" dirty="0"/>
          </a:p>
        </p:txBody>
      </p:sp>
      <p:sp>
        <p:nvSpPr>
          <p:cNvPr id="3" name="Rectangle 3"/>
          <p:cNvSpPr>
            <a:spLocks noGrp="1"/>
          </p:cNvSpPr>
          <p:nvPr>
            <p:ph type="pic" idx="1"/>
          </p:nvPr>
        </p:nvSpPr>
        <p:spPr>
          <a:xfrm>
            <a:off x="527537" y="821202"/>
            <a:ext cx="4550899" cy="5215597"/>
          </a:xfrm>
          <a:prstGeom prst="roundRect">
            <a:avLst>
              <a:gd name="adj" fmla="val 622"/>
            </a:avLst>
          </a:prstGeom>
          <a:solidFill>
            <a:schemeClr val="bg1">
              <a:lumMod val="85000"/>
            </a:schemeClr>
          </a:solidFill>
          <a:ln w="101600">
            <a:solidFill>
              <a:srgbClr val="FFFFFF"/>
            </a:solidFill>
            <a:miter lim="800000"/>
          </a:ln>
          <a:effectLst>
            <a:outerShdw blurRad="65000" dist="25000" dir="5400000" algn="t" rotWithShape="0">
              <a:schemeClr val="bg2">
                <a:shade val="30000"/>
                <a:satMod val="250000"/>
                <a:alpha val="85000"/>
              </a:schemeClr>
            </a:outerShdw>
          </a:effectLst>
          <a:scene3d>
            <a:camera prst="orthographicFront"/>
            <a:lightRig rig="soft" dir="t">
              <a:rot lat="0" lon="0" rev="20100000"/>
            </a:lightRig>
          </a:scene3d>
          <a:sp3d contourW="3810">
            <a:bevelT w="95250" h="25400"/>
            <a:contourClr>
              <a:schemeClr val="bg2">
                <a:shade val="45000"/>
                <a:satMod val="145000"/>
              </a:schemeClr>
            </a:contourClr>
          </a:sp3d>
        </p:spPr>
        <p:style>
          <a:lnRef idx="3">
            <a:schemeClr val="lt1"/>
          </a:lnRef>
          <a:fillRef idx="1">
            <a:schemeClr val="accent6"/>
          </a:fillRef>
          <a:effectRef idx="1">
            <a:schemeClr val="accent6"/>
          </a:effectRef>
          <a:fontRef idx="minor">
            <a:schemeClr val="lt1"/>
          </a:fontRef>
        </p:style>
        <p:txBody>
          <a:bodyPr/>
          <a:lstStyle>
            <a:lvl1pPr>
              <a:buNone/>
              <a:defRPr sz="3200">
                <a:solidFill>
                  <a:schemeClr val="tx1"/>
                </a:solidFill>
              </a:defRPr>
            </a:lvl1pPr>
          </a:lstStyle>
          <a:p>
            <a:r>
              <a:rPr lang="ar-SA" sz="2000" smtClean="0"/>
              <a:t>انقر فوق الرمز لإضافة صورة</a:t>
            </a:r>
            <a:endParaRPr lang="en-US" sz="2000" dirty="0"/>
          </a:p>
        </p:txBody>
      </p:sp>
      <p:sp>
        <p:nvSpPr>
          <p:cNvPr id="4" name="Rectangle 4"/>
          <p:cNvSpPr>
            <a:spLocks noGrp="1"/>
          </p:cNvSpPr>
          <p:nvPr>
            <p:ph type="body" sz="half" idx="2"/>
          </p:nvPr>
        </p:nvSpPr>
        <p:spPr>
          <a:xfrm>
            <a:off x="5277728" y="1600200"/>
            <a:ext cx="3200400" cy="1825343"/>
          </a:xfrm>
        </p:spPr>
        <p:txBody>
          <a:bodyPr bIns="0" anchor="b">
            <a:normAutofit/>
          </a:bodyPr>
          <a:lstStyle>
            <a:lvl1pPr marL="0" marR="0" indent="0" algn="ctr">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ar-SA" smtClean="0"/>
              <a:t>انقر لتحرير أنماط النص الرئيسي</a:t>
            </a:r>
          </a:p>
        </p:txBody>
      </p:sp>
      <p:sp>
        <p:nvSpPr>
          <p:cNvPr id="5" name="Rectangle 5"/>
          <p:cNvSpPr>
            <a:spLocks noGrp="1"/>
          </p:cNvSpPr>
          <p:nvPr>
            <p:ph type="dt" sz="half" idx="10"/>
          </p:nvPr>
        </p:nvSpPr>
        <p:spPr/>
        <p:txBody>
          <a:bodyPr/>
          <a:lstStyle/>
          <a:p>
            <a:fld id="{86692CA2-752C-432F-B23F-F05F11D632FD}" type="datetimeFigureOut">
              <a:rPr lang="ar-SA" smtClean="0"/>
              <a:pPr/>
              <a:t>14/03/1438</a:t>
            </a:fld>
            <a:endParaRPr lang="ar-SA"/>
          </a:p>
        </p:txBody>
      </p:sp>
      <p:sp>
        <p:nvSpPr>
          <p:cNvPr id="6" name="Rectangle 6"/>
          <p:cNvSpPr>
            <a:spLocks noGrp="1"/>
          </p:cNvSpPr>
          <p:nvPr>
            <p:ph type="ftr" sz="quarter" idx="11"/>
          </p:nvPr>
        </p:nvSpPr>
        <p:spPr/>
        <p:txBody>
          <a:bodyPr/>
          <a:lstStyle/>
          <a:p>
            <a:endParaRPr lang="ar-SA"/>
          </a:p>
        </p:txBody>
      </p:sp>
      <p:sp>
        <p:nvSpPr>
          <p:cNvPr id="7" name="Rectangle 7"/>
          <p:cNvSpPr>
            <a:spLocks noGrp="1"/>
          </p:cNvSpPr>
          <p:nvPr>
            <p:ph type="sldNum" sz="quarter" idx="12"/>
          </p:nvPr>
        </p:nvSpPr>
        <p:spPr/>
        <p:txBody>
          <a:bodyPr/>
          <a:lstStyle/>
          <a:p>
            <a:fld id="{85F10D4B-871F-4E5C-9C90-185CE0DA023D}"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ounded Rectangle 8"/>
          <p:cNvSpPr/>
          <p:nvPr/>
        </p:nvSpPr>
        <p:spPr>
          <a:xfrm>
            <a:off x="342900" y="228600"/>
            <a:ext cx="8458200" cy="6400800"/>
          </a:xfrm>
          <a:prstGeom prst="roundRect">
            <a:avLst>
              <a:gd name="adj" fmla="val 2238"/>
            </a:avLst>
          </a:prstGeom>
          <a:gradFill rotWithShape="1">
            <a:gsLst>
              <a:gs pos="0">
                <a:schemeClr val="bg1">
                  <a:satMod val="300000"/>
                  <a:alpha val="50000"/>
                </a:schemeClr>
              </a:gs>
              <a:gs pos="35000">
                <a:schemeClr val="bg1">
                  <a:satMod val="300000"/>
                  <a:alpha val="87000"/>
                </a:schemeClr>
              </a:gs>
              <a:gs pos="50000">
                <a:schemeClr val="bg1">
                  <a:satMod val="300000"/>
                  <a:alpha val="92000"/>
                </a:schemeClr>
              </a:gs>
              <a:gs pos="60000">
                <a:schemeClr val="bg1">
                  <a:satMod val="300000"/>
                  <a:alpha val="89000"/>
                </a:schemeClr>
              </a:gs>
              <a:gs pos="100000">
                <a:schemeClr val="bg1">
                  <a:satMod val="300000"/>
                  <a:alpha val="55000"/>
                </a:schemeClr>
              </a:gs>
            </a:gsLst>
            <a:lin ang="5400000" scaled="1"/>
          </a:gradFill>
          <a:ln>
            <a:noFill/>
          </a:ln>
          <a:effectLst>
            <a:outerShdw blurRad="63500" dist="45720" dir="5400000" algn="t" rotWithShape="0">
              <a:schemeClr val="bg2">
                <a:shade val="30000"/>
                <a:satMod val="250000"/>
                <a:alpha val="90000"/>
              </a:schemeClr>
            </a:outerShdw>
          </a:effectLst>
          <a:scene3d>
            <a:camera prst="orthographicFront">
              <a:rot lat="0" lon="0" rev="0"/>
            </a:camera>
            <a:lightRig rig="contrasting" dir="t">
              <a:rot lat="0" lon="0" rev="7500000"/>
            </a:lightRig>
          </a:scene3d>
          <a:sp3d contourW="6350" prstMaterial="powder">
            <a:bevelT w="50800" h="63500"/>
            <a:contourClr>
              <a:schemeClr val="bg2">
                <a:shade val="90000"/>
                <a:lumMod val="55000"/>
              </a:scheme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mn-ea"/>
              <a:cs typeface="+mn-cs"/>
            </a:endParaRPr>
          </a:p>
        </p:txBody>
      </p:sp>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odyPr>
          <a:lstStyle/>
          <a:p>
            <a:r>
              <a:rPr lang="ar-SA" smtClean="0"/>
              <a:t>انقر لتحرير نمط العنوان الرئيسي</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7" name="Rectangle 22"/>
          <p:cNvSpPr>
            <a:spLocks noGrp="1"/>
          </p:cNvSpPr>
          <p:nvPr>
            <p:ph type="dt" sz="half" idx="2"/>
          </p:nvPr>
        </p:nvSpPr>
        <p:spPr>
          <a:xfrm>
            <a:off x="457200" y="6214404"/>
            <a:ext cx="2133600" cy="365760"/>
          </a:xfrm>
          <a:prstGeom prst="rect">
            <a:avLst/>
          </a:prstGeom>
        </p:spPr>
        <p:txBody>
          <a:bodyPr anchor="b" anchorCtr="0"/>
          <a:lstStyle>
            <a:lvl1pPr>
              <a:defRPr lang="en-US" sz="1000" b="0" smtClean="0">
                <a:solidFill>
                  <a:schemeClr val="tx2">
                    <a:tint val="75000"/>
                    <a:satMod val="150000"/>
                  </a:schemeClr>
                </a:solidFill>
                <a:latin typeface="+mn-lt"/>
                <a:ea typeface="+mn-lt"/>
                <a:cs typeface="+mn-lt"/>
              </a:defRPr>
            </a:lvl1pPr>
          </a:lstStyle>
          <a:p>
            <a:fld id="{86692CA2-752C-432F-B23F-F05F11D632FD}" type="datetimeFigureOut">
              <a:rPr lang="ar-SA" smtClean="0"/>
              <a:pPr/>
              <a:t>14/03/1438</a:t>
            </a:fld>
            <a:endParaRPr lang="ar-SA"/>
          </a:p>
        </p:txBody>
      </p:sp>
      <p:sp>
        <p:nvSpPr>
          <p:cNvPr id="18" name="Rectangle 18"/>
          <p:cNvSpPr>
            <a:spLocks noGrp="1"/>
          </p:cNvSpPr>
          <p:nvPr>
            <p:ph type="ftr" sz="quarter" idx="3"/>
          </p:nvPr>
        </p:nvSpPr>
        <p:spPr>
          <a:xfrm>
            <a:off x="3124200" y="6214404"/>
            <a:ext cx="2895600" cy="365760"/>
          </a:xfrm>
          <a:prstGeom prst="rect">
            <a:avLst/>
          </a:prstGeom>
        </p:spPr>
        <p:txBody>
          <a:bodyPr anchor="b" anchorCtr="0"/>
          <a:lstStyle>
            <a:lvl1pPr algn="ctr">
              <a:defRPr lang="en-US" sz="1000" b="0" smtClean="0">
                <a:solidFill>
                  <a:schemeClr val="tx2">
                    <a:tint val="75000"/>
                    <a:satMod val="150000"/>
                  </a:schemeClr>
                </a:solidFill>
                <a:latin typeface="+mn-lt"/>
                <a:ea typeface="+mn-lt"/>
                <a:cs typeface="+mn-lt"/>
              </a:defRPr>
            </a:lvl1pPr>
          </a:lstStyle>
          <a:p>
            <a:endParaRPr lang="ar-SA"/>
          </a:p>
        </p:txBody>
      </p:sp>
      <p:sp>
        <p:nvSpPr>
          <p:cNvPr id="13" name="Rectangle 15"/>
          <p:cNvSpPr>
            <a:spLocks noGrp="1"/>
          </p:cNvSpPr>
          <p:nvPr>
            <p:ph type="sldNum" sz="quarter" idx="4"/>
          </p:nvPr>
        </p:nvSpPr>
        <p:spPr>
          <a:xfrm>
            <a:off x="6553200" y="6214404"/>
            <a:ext cx="2133600" cy="365760"/>
          </a:xfrm>
          <a:prstGeom prst="rect">
            <a:avLst/>
          </a:prstGeom>
        </p:spPr>
        <p:txBody>
          <a:bodyPr anchor="b" anchorCtr="0"/>
          <a:lstStyle>
            <a:lvl1pPr algn="r">
              <a:defRPr lang="en-US" sz="1000" b="0" smtClean="0">
                <a:solidFill>
                  <a:schemeClr val="tx2">
                    <a:tint val="75000"/>
                    <a:satMod val="150000"/>
                  </a:schemeClr>
                </a:solidFill>
                <a:latin typeface="+mn-lt"/>
                <a:ea typeface="+mn-lt"/>
                <a:cs typeface="+mn-lt"/>
              </a:defRPr>
            </a:lvl1pPr>
          </a:lstStyle>
          <a:p>
            <a:fld id="{85F10D4B-871F-4E5C-9C90-185CE0DA023D}"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defPPr>
        <a:defRPr sz="4400">
          <a:solidFill>
            <a:schemeClr val="tx2">
              <a:shade val="80000"/>
              <a:satMod val="150000"/>
            </a:schemeClr>
          </a:solidFill>
          <a:latin typeface="+mj-lt"/>
          <a:ea typeface="+mj-ea"/>
          <a:cs typeface="+mj-cs"/>
        </a:defRPr>
      </a:defPPr>
      <a:lvl1pPr algn="ctr" rtl="1" eaLnBrk="1" hangingPunct="1">
        <a:buNone/>
        <a:defRPr lang="en-US" sz="5300" b="1" strike="noStrike" kern="1200" baseline="0" dirty="0" smtClean="0">
          <a:solidFill>
            <a:schemeClr val="tx2">
              <a:shade val="85000"/>
              <a:satMod val="150000"/>
            </a:schemeClr>
          </a:solidFill>
          <a:effectLst/>
          <a:latin typeface="+mj-lt"/>
          <a:ea typeface="+mj-lt"/>
          <a:cs typeface="+mj-lt"/>
        </a:defRPr>
      </a:lvl1pPr>
    </p:titleStyle>
    <p:bodyStyle>
      <a:defPPr>
        <a:defRPr>
          <a:solidFill>
            <a:schemeClr val="tx1"/>
          </a:solidFill>
          <a:latin typeface="+mn-lt"/>
          <a:ea typeface="+mn-ea"/>
          <a:cs typeface="+mn-cs"/>
        </a:defRPr>
      </a:defPPr>
      <a:lvl1pPr marL="457200" indent="-274320" algn="r" rtl="1"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758952" indent="-228600" algn="r" rtl="1" eaLnBrk="1" hangingPunct="1">
        <a:buClr>
          <a:schemeClr val="accent2"/>
        </a:buClr>
        <a:buFont typeface="Wingdings 2" pitchFamily="18" charset="2"/>
        <a:buChar char=""/>
        <a:defRPr sz="2200">
          <a:solidFill>
            <a:schemeClr val="tx1"/>
          </a:solidFill>
          <a:latin typeface="+mn-lt"/>
          <a:ea typeface="+mn-lt"/>
          <a:cs typeface="+mn-lt"/>
        </a:defRPr>
      </a:lvl2pPr>
      <a:lvl3pPr marL="1033272" indent="-228600" algn="r" rtl="1" eaLnBrk="1" hangingPunct="1">
        <a:buClr>
          <a:schemeClr val="accent3"/>
        </a:buClr>
        <a:buFont typeface="Wingdings 2" pitchFamily="18" charset="2"/>
        <a:buChar char=""/>
        <a:defRPr sz="2000">
          <a:solidFill>
            <a:schemeClr val="tx1"/>
          </a:solidFill>
          <a:latin typeface="+mn-lt"/>
          <a:ea typeface="+mn-lt"/>
          <a:cs typeface="+mn-lt"/>
        </a:defRPr>
      </a:lvl3pPr>
      <a:lvl4pPr marL="1298448" indent="-228600" algn="r" rtl="1" eaLnBrk="1" hangingPunct="1">
        <a:buClr>
          <a:schemeClr val="accent4"/>
        </a:buClr>
        <a:buFont typeface="Wingdings 2" pitchFamily="18" charset="2"/>
        <a:buChar char=""/>
        <a:defRPr sz="1800">
          <a:solidFill>
            <a:schemeClr val="tx1"/>
          </a:solidFill>
          <a:latin typeface="+mn-lt"/>
          <a:ea typeface="+mn-lt"/>
          <a:cs typeface="+mn-lt"/>
        </a:defRPr>
      </a:lvl4pPr>
      <a:lvl5pPr marL="1554480" indent="-228600" algn="r" rtl="1" eaLnBrk="1" hangingPunct="1">
        <a:buClr>
          <a:schemeClr val="accent5"/>
        </a:buClr>
        <a:buFont typeface="Wingdings 2" pitchFamily="18" charset="2"/>
        <a:buChar char=""/>
        <a:defRPr sz="1800">
          <a:solidFill>
            <a:schemeClr val="tx1"/>
          </a:solidFill>
          <a:latin typeface="+mn-lt"/>
          <a:ea typeface="+mn-lt"/>
          <a:cs typeface="+mn-lt"/>
        </a:defRPr>
      </a:lvl5pPr>
      <a:lvl6pPr marL="1810512" indent="-228600" algn="r" rtl="1" eaLnBrk="1" hangingPunct="1">
        <a:buClr>
          <a:schemeClr val="accent6"/>
        </a:buClr>
        <a:buFont typeface="Wingdings 2" pitchFamily="18" charset="2"/>
        <a:buChar char=""/>
        <a:defRPr lang="en-US" sz="1600" baseline="0" smtClean="0">
          <a:latin typeface="+mn-lt"/>
        </a:defRPr>
      </a:lvl6pPr>
      <a:lvl7pPr marL="2075688" indent="-228600" algn="r" rtl="1" eaLnBrk="1" hangingPunct="1">
        <a:buClr>
          <a:schemeClr val="tx2"/>
        </a:buClr>
        <a:buFont typeface="Wingdings 2" pitchFamily="18" charset="2"/>
        <a:buChar char=""/>
        <a:defRPr lang="en-US" sz="1600" baseline="0" smtClean="0">
          <a:latin typeface="+mn-lt"/>
        </a:defRPr>
      </a:lvl7pPr>
      <a:lvl8pPr marL="2340864" indent="-228600" algn="r" rtl="1" eaLnBrk="1" hangingPunct="1">
        <a:buClr>
          <a:schemeClr val="accent2"/>
        </a:buClr>
        <a:buFont typeface="Wingdings 2" pitchFamily="18" charset="2"/>
        <a:buChar char=""/>
        <a:defRPr sz="1600" baseline="0">
          <a:latin typeface="+mn-lt"/>
        </a:defRPr>
      </a:lvl8pPr>
      <a:lvl9pPr marL="2596896" indent="-228600" algn="r" rtl="1"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algn="r" rtl="1" eaLnBrk="1" hangingPunct="1"/>
      <a:lvl2pPr marL="457200" algn="r" rtl="1" eaLnBrk="1" hangingPunct="1"/>
      <a:lvl3pPr marL="914400" algn="r" rtl="1" eaLnBrk="1" hangingPunct="1"/>
      <a:lvl4pPr marL="1371600" algn="r" rtl="1" eaLnBrk="1" hangingPunct="1"/>
      <a:lvl5pPr marL="1828800" algn="r" rtl="1" eaLnBrk="1" hangingPunct="1"/>
      <a:lvl6pPr marL="2286000" algn="r" rtl="1" eaLnBrk="1" hangingPunct="1"/>
      <a:lvl7pPr marL="2743200" algn="r" rtl="1" eaLnBrk="1" hangingPunct="1"/>
      <a:lvl8pPr marL="3200400" algn="r" rtl="1" eaLnBrk="1" hangingPunct="1"/>
      <a:lvl9pPr marL="3657600" algn="r" rtl="1"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ervimg.com/image_preview.php?i=2&amp;u=12813399"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servimg.com/image_preview.php?i=4&amp;u=12813399"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pcr.ex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hgate.net/home/wp-content/uploads/2010/09/kary-mullis.jp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hgate.net/home/wp-content/uploads/2010/09/PCR2-.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hyperlink" Target="http://www.hgate.net/home/wp-content/uploads/2010/09/pcr3-.jp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86" y="0"/>
            <a:ext cx="9264782" cy="6858000"/>
          </a:xfrm>
          <a:prstGeom prst="rect">
            <a:avLst/>
          </a:prstGeom>
        </p:spPr>
      </p:pic>
      <p:sp>
        <p:nvSpPr>
          <p:cNvPr id="3" name="Subtitle 2"/>
          <p:cNvSpPr>
            <a:spLocks noGrp="1"/>
          </p:cNvSpPr>
          <p:nvPr>
            <p:ph type="subTitle" idx="1"/>
          </p:nvPr>
        </p:nvSpPr>
        <p:spPr>
          <a:xfrm>
            <a:off x="1371600" y="5204792"/>
            <a:ext cx="6400800" cy="1752600"/>
          </a:xfrm>
        </p:spPr>
        <p:txBody>
          <a:bodyPr/>
          <a:lstStyle/>
          <a:p>
            <a:r>
              <a:rPr lang="ar-SA" dirty="0" smtClean="0">
                <a:effectLst>
                  <a:outerShdw blurRad="38100" dist="38100" dir="2700000" algn="tl">
                    <a:srgbClr val="000000">
                      <a:alpha val="43137"/>
                    </a:srgbClr>
                  </a:outerShdw>
                </a:effectLst>
              </a:rPr>
              <a:t>العام الجامعي 1431 – 1432 هـ</a:t>
            </a:r>
          </a:p>
          <a:p>
            <a:r>
              <a:rPr lang="ar-SA" dirty="0" smtClean="0">
                <a:effectLst>
                  <a:outerShdw blurRad="38100" dist="38100" dir="2700000" algn="tl">
                    <a:srgbClr val="000000">
                      <a:alpha val="43137"/>
                    </a:srgbClr>
                  </a:outerShdw>
                </a:effectLst>
              </a:rPr>
              <a:t>إعداد: أمل الغامدي</a:t>
            </a:r>
            <a:endParaRPr lang="ar-SA" dirty="0">
              <a:effectLst>
                <a:outerShdw blurRad="38100" dist="38100" dir="2700000" algn="tl">
                  <a:srgbClr val="000000">
                    <a:alpha val="43137"/>
                  </a:srgbClr>
                </a:outerShdw>
              </a:effectLst>
            </a:endParaRPr>
          </a:p>
        </p:txBody>
      </p:sp>
      <p:sp>
        <p:nvSpPr>
          <p:cNvPr id="5" name="Rectangle 4"/>
          <p:cNvSpPr/>
          <p:nvPr/>
        </p:nvSpPr>
        <p:spPr>
          <a:xfrm>
            <a:off x="360749" y="2551837"/>
            <a:ext cx="8422498" cy="2031325"/>
          </a:xfrm>
          <a:prstGeom prst="rect">
            <a:avLst/>
          </a:prstGeom>
          <a:noFill/>
        </p:spPr>
        <p:txBody>
          <a:bodyPr wrap="none" lIns="91440" tIns="45720" rIns="91440" bIns="45720">
            <a:spAutoFit/>
          </a:bodyPr>
          <a:lstStyle/>
          <a:p>
            <a:pPr algn="ctr"/>
            <a:r>
              <a:rPr lang="ar-SA" sz="3600" b="1" cap="all" spc="0" dirty="0" smtClean="0">
                <a:ln w="22225" cmpd="sng">
                  <a:solidFill>
                    <a:schemeClr val="tx1"/>
                  </a:solidFill>
                  <a:prstDash val="solid"/>
                </a:ln>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reflection blurRad="12700" stA="28000" endPos="45000" dist="1000" dir="5400000" sy="-100000" algn="bl" rotWithShape="0"/>
                </a:effectLst>
              </a:rPr>
              <a:t>تفاعل إنزيم البلمرة التسلسلي</a:t>
            </a:r>
            <a:br>
              <a:rPr lang="ar-SA" sz="3600" b="1" cap="all" spc="0" dirty="0" smtClean="0">
                <a:ln w="22225" cmpd="sng">
                  <a:solidFill>
                    <a:schemeClr val="tx1"/>
                  </a:solidFill>
                  <a:prstDash val="solid"/>
                </a:ln>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reflection blurRad="12700" stA="28000" endPos="45000" dist="1000" dir="5400000" sy="-100000" algn="bl" rotWithShape="0"/>
                </a:effectLst>
              </a:rPr>
            </a:br>
            <a:r>
              <a:rPr lang="en-GB" sz="3600" b="1" cap="all" spc="0" dirty="0" smtClean="0">
                <a:ln w="22225" cmpd="sng">
                  <a:solidFill>
                    <a:schemeClr val="tx1"/>
                  </a:solidFill>
                  <a:prstDash val="solid"/>
                </a:ln>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reflection blurRad="12700" stA="28000" endPos="45000" dist="1000" dir="5400000" sy="-100000" algn="bl" rotWithShape="0"/>
                </a:effectLst>
              </a:rPr>
              <a:t>Polymerase Chain Reaction</a:t>
            </a:r>
          </a:p>
          <a:p>
            <a:pPr algn="ctr"/>
            <a:r>
              <a:rPr lang="en-GB" sz="5400" b="1" cap="all" dirty="0" smtClean="0">
                <a:ln w="22225" cmpd="sng">
                  <a:solidFill>
                    <a:schemeClr val="tx1"/>
                  </a:solidFill>
                  <a:prstDash val="solid"/>
                </a:ln>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reflection blurRad="12700" stA="28000" endPos="45000" dist="1000" dir="5400000" sy="-100000" algn="bl" rotWithShape="0"/>
                </a:effectLst>
              </a:rPr>
              <a:t>(PCR)</a:t>
            </a:r>
            <a:endParaRPr lang="ar-SA" sz="5400" b="1" cap="all" spc="0" dirty="0">
              <a:ln w="22225" cmpd="sng">
                <a:solidFill>
                  <a:schemeClr val="tx1"/>
                </a:solidFill>
                <a:prstDash val="solid"/>
              </a:ln>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xmlns="" val="2923619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متطلبات تقنية </a:t>
            </a:r>
            <a:r>
              <a:rPr lang="en-GB" dirty="0" smtClean="0"/>
              <a:t>PCR</a:t>
            </a:r>
            <a:endParaRPr lang="ar-SA" dirty="0"/>
          </a:p>
        </p:txBody>
      </p:sp>
      <p:sp>
        <p:nvSpPr>
          <p:cNvPr id="3" name="Content Placeholder 2"/>
          <p:cNvSpPr>
            <a:spLocks noGrp="1"/>
          </p:cNvSpPr>
          <p:nvPr>
            <p:ph idx="1"/>
          </p:nvPr>
        </p:nvSpPr>
        <p:spPr>
          <a:xfrm>
            <a:off x="-324544" y="1340768"/>
            <a:ext cx="9468544" cy="4525963"/>
          </a:xfrm>
        </p:spPr>
        <p:txBody>
          <a:bodyPr/>
          <a:lstStyle/>
          <a:p>
            <a:r>
              <a:rPr lang="ar-SA" b="1" dirty="0">
                <a:solidFill>
                  <a:srgbClr val="00B050"/>
                </a:solidFill>
              </a:rPr>
              <a:t>1- عينة </a:t>
            </a:r>
            <a:r>
              <a:rPr lang="ar-SA" b="1" dirty="0" smtClean="0">
                <a:solidFill>
                  <a:srgbClr val="00B050"/>
                </a:solidFill>
              </a:rPr>
              <a:t>التفاعل او يسمى قالب الحمض النووي(</a:t>
            </a:r>
            <a:r>
              <a:rPr lang="en-US" b="1" dirty="0">
                <a:solidFill>
                  <a:srgbClr val="00B050"/>
                </a:solidFill>
              </a:rPr>
              <a:t>DNA Sample </a:t>
            </a:r>
            <a:r>
              <a:rPr lang="ar-SA" b="1" dirty="0" smtClean="0">
                <a:solidFill>
                  <a:srgbClr val="00B050"/>
                </a:solidFill>
              </a:rPr>
              <a:t>).</a:t>
            </a:r>
          </a:p>
          <a:p>
            <a:pPr marL="0" indent="0">
              <a:buNone/>
            </a:pPr>
            <a:endParaRPr lang="ar-SA" dirty="0">
              <a:solidFill>
                <a:srgbClr val="00B050"/>
              </a:solidFill>
            </a:endParaRPr>
          </a:p>
          <a:p>
            <a:endParaRPr lang="ar-SA" dirty="0"/>
          </a:p>
        </p:txBody>
      </p:sp>
      <p:pic>
        <p:nvPicPr>
          <p:cNvPr id="4" name="Picture 5" descr="132-23120%20to%2023125%20-%20Color%20-%20X"/>
          <p:cNvPicPr>
            <a:picLocks noChangeAspect="1" noChangeArrowheads="1"/>
          </p:cNvPicPr>
          <p:nvPr/>
        </p:nvPicPr>
        <p:blipFill>
          <a:blip r:embed="rId3" cstate="print"/>
          <a:srcRect/>
          <a:stretch>
            <a:fillRect/>
          </a:stretch>
        </p:blipFill>
        <p:spPr bwMode="auto">
          <a:xfrm>
            <a:off x="1619672" y="2060848"/>
            <a:ext cx="5949279" cy="3987284"/>
          </a:xfrm>
          <a:prstGeom prst="rect">
            <a:avLst/>
          </a:prstGeom>
          <a:noFill/>
          <a:ln w="9525">
            <a:noFill/>
            <a:miter lim="800000"/>
            <a:headEnd/>
            <a:tailEnd/>
          </a:ln>
          <a:effectLst>
            <a:outerShdw dist="35921" dir="2700000" algn="ctr" rotWithShape="0">
              <a:srgbClr val="000000"/>
            </a:outerShdw>
          </a:effectLst>
        </p:spPr>
      </p:pic>
    </p:spTree>
    <p:extLst>
      <p:ext uri="{BB962C8B-B14F-4D97-AF65-F5344CB8AC3E}">
        <p14:creationId xmlns:p14="http://schemas.microsoft.com/office/powerpoint/2010/main" xmlns="" val="184350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3968" y="476672"/>
            <a:ext cx="4341168" cy="5184576"/>
          </a:xfrm>
        </p:spPr>
        <p:txBody>
          <a:bodyPr>
            <a:noAutofit/>
          </a:bodyPr>
          <a:lstStyle/>
          <a:p>
            <a:r>
              <a:rPr lang="ar-SA" sz="3200" b="1" dirty="0">
                <a:solidFill>
                  <a:srgbClr val="00B050"/>
                </a:solidFill>
              </a:rPr>
              <a:t>2- البادئات (</a:t>
            </a:r>
            <a:r>
              <a:rPr lang="en-US" sz="3200" b="1" dirty="0">
                <a:solidFill>
                  <a:srgbClr val="00B050"/>
                </a:solidFill>
              </a:rPr>
              <a:t>Primers</a:t>
            </a:r>
            <a:r>
              <a:rPr lang="ar-SA" sz="3200" b="1" dirty="0">
                <a:solidFill>
                  <a:srgbClr val="00B050"/>
                </a:solidFill>
              </a:rPr>
              <a:t>):-</a:t>
            </a:r>
          </a:p>
          <a:p>
            <a:r>
              <a:rPr lang="ar-SA" sz="3200" b="1" dirty="0">
                <a:solidFill>
                  <a:srgbClr val="002060"/>
                </a:solidFill>
              </a:rPr>
              <a:t>نوعان :</a:t>
            </a:r>
          </a:p>
          <a:p>
            <a:pPr>
              <a:buFont typeface="Arial" charset="0"/>
              <a:buChar char="•"/>
            </a:pPr>
            <a:r>
              <a:rPr lang="ar-SA" sz="3200" b="1" dirty="0">
                <a:solidFill>
                  <a:srgbClr val="002060"/>
                </a:solidFill>
              </a:rPr>
              <a:t> أمامي (</a:t>
            </a:r>
            <a:r>
              <a:rPr lang="en-US" sz="3200" b="1" dirty="0">
                <a:solidFill>
                  <a:srgbClr val="002060"/>
                </a:solidFill>
              </a:rPr>
              <a:t>Forward</a:t>
            </a:r>
            <a:r>
              <a:rPr lang="ar-SA" sz="3200" b="1" dirty="0">
                <a:solidFill>
                  <a:srgbClr val="002060"/>
                </a:solidFill>
              </a:rPr>
              <a:t>). </a:t>
            </a:r>
          </a:p>
          <a:p>
            <a:pPr>
              <a:buFont typeface="Arial" charset="0"/>
              <a:buChar char="•"/>
            </a:pPr>
            <a:r>
              <a:rPr lang="ar-SA" sz="3200" b="1" dirty="0">
                <a:solidFill>
                  <a:srgbClr val="002060"/>
                </a:solidFill>
              </a:rPr>
              <a:t> خلفي ( </a:t>
            </a:r>
            <a:r>
              <a:rPr lang="en-US" sz="3200" b="1" dirty="0">
                <a:solidFill>
                  <a:srgbClr val="002060"/>
                </a:solidFill>
              </a:rPr>
              <a:t>Reverse</a:t>
            </a:r>
            <a:r>
              <a:rPr lang="ar-SA" sz="3200" b="1" dirty="0">
                <a:solidFill>
                  <a:srgbClr val="002060"/>
                </a:solidFill>
              </a:rPr>
              <a:t>).</a:t>
            </a:r>
          </a:p>
          <a:p>
            <a:r>
              <a:rPr lang="ar-SA" sz="3200" b="1" dirty="0">
                <a:solidFill>
                  <a:srgbClr val="002060"/>
                </a:solidFill>
              </a:rPr>
              <a:t>وهي تسلسل من القواعد النيتروجينيه في شريط واحد قصير(</a:t>
            </a:r>
            <a:r>
              <a:rPr lang="en-US" sz="3200" b="1" dirty="0">
                <a:solidFill>
                  <a:srgbClr val="002060"/>
                </a:solidFill>
              </a:rPr>
              <a:t>20-25 </a:t>
            </a:r>
            <a:r>
              <a:rPr lang="en-US" sz="3200" b="1" dirty="0" err="1">
                <a:solidFill>
                  <a:srgbClr val="002060"/>
                </a:solidFill>
              </a:rPr>
              <a:t>bp</a:t>
            </a:r>
            <a:r>
              <a:rPr lang="ar-SA" sz="3200" b="1" dirty="0">
                <a:solidFill>
                  <a:srgbClr val="002060"/>
                </a:solidFill>
              </a:rPr>
              <a:t>)  مكمل لبداية الجزء المراد تضخيمه في الحمض النووي</a:t>
            </a:r>
            <a:r>
              <a:rPr lang="ar-SA" sz="3200" b="1" dirty="0" smtClean="0">
                <a:solidFill>
                  <a:srgbClr val="002060"/>
                </a:solidFill>
              </a:rPr>
              <a:t>.</a:t>
            </a:r>
            <a:endParaRPr lang="en-US" sz="3200" b="1" dirty="0" smtClean="0">
              <a:solidFill>
                <a:srgbClr val="002060"/>
              </a:solidFill>
            </a:endParaRPr>
          </a:p>
          <a:p>
            <a:pPr marL="0" indent="0">
              <a:buNone/>
            </a:pPr>
            <a:endParaRPr lang="ar-SA" sz="3200" dirty="0"/>
          </a:p>
        </p:txBody>
      </p:sp>
      <p:pic>
        <p:nvPicPr>
          <p:cNvPr id="4" name="Picture 10" descr="H:\صور خاصة للوراثة\o_P28695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1196752"/>
            <a:ext cx="3571875" cy="328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04495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620688"/>
            <a:ext cx="8229600" cy="4525963"/>
          </a:xfrm>
        </p:spPr>
        <p:txBody>
          <a:bodyPr/>
          <a:lstStyle/>
          <a:p>
            <a:r>
              <a:rPr lang="ar-SA" sz="3600" b="1" dirty="0" smtClean="0">
                <a:solidFill>
                  <a:srgbClr val="00B050"/>
                </a:solidFill>
              </a:rPr>
              <a:t>3-انزيم التفاعل</a:t>
            </a:r>
            <a:r>
              <a:rPr lang="ar-SA" b="1" dirty="0" smtClean="0">
                <a:solidFill>
                  <a:srgbClr val="00B050"/>
                </a:solidFill>
              </a:rPr>
              <a:t> (</a:t>
            </a:r>
            <a:r>
              <a:rPr lang="en-US" b="1" dirty="0" smtClean="0">
                <a:solidFill>
                  <a:srgbClr val="00B050"/>
                </a:solidFill>
              </a:rPr>
              <a:t> ( Hot Star </a:t>
            </a:r>
            <a:r>
              <a:rPr lang="en-US" b="1" dirty="0" err="1" smtClean="0">
                <a:solidFill>
                  <a:srgbClr val="00B050"/>
                </a:solidFill>
              </a:rPr>
              <a:t>Taq</a:t>
            </a:r>
            <a:r>
              <a:rPr lang="en-GB" b="1" dirty="0" smtClean="0">
                <a:solidFill>
                  <a:srgbClr val="00B050"/>
                </a:solidFill>
              </a:rPr>
              <a:t> </a:t>
            </a:r>
            <a:r>
              <a:rPr lang="en-US" b="1" dirty="0" smtClean="0">
                <a:solidFill>
                  <a:srgbClr val="00B050"/>
                </a:solidFill>
              </a:rPr>
              <a:t>polymerase </a:t>
            </a:r>
            <a:r>
              <a:rPr lang="ar-SA" b="1" dirty="0" smtClean="0">
                <a:solidFill>
                  <a:srgbClr val="00B050"/>
                </a:solidFill>
              </a:rPr>
              <a:t>أو(</a:t>
            </a:r>
            <a:r>
              <a:rPr lang="en-US" b="1" dirty="0" smtClean="0">
                <a:solidFill>
                  <a:srgbClr val="00B050"/>
                </a:solidFill>
              </a:rPr>
              <a:t>:(</a:t>
            </a:r>
            <a:r>
              <a:rPr lang="en-US" b="1" dirty="0" err="1" smtClean="0">
                <a:solidFill>
                  <a:srgbClr val="FF0000"/>
                </a:solidFill>
              </a:rPr>
              <a:t>T</a:t>
            </a:r>
            <a:r>
              <a:rPr lang="en-US" b="1" dirty="0" err="1" smtClean="0">
                <a:solidFill>
                  <a:schemeClr val="tx2">
                    <a:lumMod val="40000"/>
                    <a:lumOff val="60000"/>
                  </a:schemeClr>
                </a:solidFill>
              </a:rPr>
              <a:t>aq</a:t>
            </a:r>
            <a:r>
              <a:rPr lang="en-US" b="1" dirty="0" smtClean="0">
                <a:solidFill>
                  <a:srgbClr val="00B050"/>
                </a:solidFill>
              </a:rPr>
              <a:t> polymerase  </a:t>
            </a:r>
            <a:endParaRPr lang="ar-SA" b="1" dirty="0" smtClean="0">
              <a:solidFill>
                <a:srgbClr val="00B050"/>
              </a:solidFill>
            </a:endParaRPr>
          </a:p>
          <a:p>
            <a:pPr>
              <a:buFont typeface="Arial" charset="0"/>
              <a:buChar char="•"/>
            </a:pPr>
            <a:r>
              <a:rPr lang="ar-SA" sz="2800" dirty="0" smtClean="0">
                <a:solidFill>
                  <a:srgbClr val="002060"/>
                </a:solidFill>
              </a:rPr>
              <a:t>مستخرج من سلالة بكتيريه تسمى </a:t>
            </a:r>
            <a:r>
              <a:rPr lang="en-US" sz="2800" b="1" i="1" dirty="0" err="1" smtClean="0">
                <a:solidFill>
                  <a:srgbClr val="FF0000"/>
                </a:solidFill>
                <a:effectLst>
                  <a:outerShdw blurRad="38100" dist="38100" dir="2700000" algn="tl">
                    <a:srgbClr val="000000">
                      <a:alpha val="43137"/>
                    </a:srgbClr>
                  </a:outerShdw>
                </a:effectLst>
              </a:rPr>
              <a:t>T</a:t>
            </a:r>
            <a:r>
              <a:rPr lang="en-US" sz="2800" b="1" i="1" dirty="0" err="1" smtClean="0">
                <a:solidFill>
                  <a:srgbClr val="002060"/>
                </a:solidFill>
                <a:effectLst>
                  <a:outerShdw blurRad="38100" dist="38100" dir="2700000" algn="tl">
                    <a:srgbClr val="000000">
                      <a:alpha val="43137"/>
                    </a:srgbClr>
                  </a:outerShdw>
                </a:effectLst>
              </a:rPr>
              <a:t>hermus</a:t>
            </a:r>
            <a:r>
              <a:rPr lang="en-US" sz="2800" b="1" i="1" dirty="0" smtClean="0">
                <a:solidFill>
                  <a:srgbClr val="002060"/>
                </a:solidFill>
                <a:effectLst>
                  <a:outerShdw blurRad="38100" dist="38100" dir="2700000" algn="tl">
                    <a:srgbClr val="000000">
                      <a:alpha val="43137"/>
                    </a:srgbClr>
                  </a:outerShdw>
                </a:effectLst>
              </a:rPr>
              <a:t> </a:t>
            </a:r>
            <a:r>
              <a:rPr lang="en-US" sz="2800" b="1" i="1" dirty="0" err="1" smtClean="0">
                <a:solidFill>
                  <a:schemeClr val="tx2">
                    <a:lumMod val="40000"/>
                    <a:lumOff val="60000"/>
                  </a:schemeClr>
                </a:solidFill>
                <a:effectLst>
                  <a:outerShdw blurRad="38100" dist="38100" dir="2700000" algn="tl">
                    <a:srgbClr val="000000">
                      <a:alpha val="43137"/>
                    </a:srgbClr>
                  </a:outerShdw>
                </a:effectLst>
              </a:rPr>
              <a:t>aq</a:t>
            </a:r>
            <a:r>
              <a:rPr lang="en-US" sz="2800" b="1" i="1" dirty="0" err="1" smtClean="0">
                <a:solidFill>
                  <a:srgbClr val="002060"/>
                </a:solidFill>
                <a:effectLst>
                  <a:outerShdw blurRad="38100" dist="38100" dir="2700000" algn="tl">
                    <a:srgbClr val="000000">
                      <a:alpha val="43137"/>
                    </a:srgbClr>
                  </a:outerShdw>
                </a:effectLst>
              </a:rPr>
              <a:t>uaticus</a:t>
            </a:r>
            <a:r>
              <a:rPr lang="ar-SA" sz="2800" b="1" dirty="0" smtClean="0">
                <a:solidFill>
                  <a:srgbClr val="002060"/>
                </a:solidFill>
                <a:effectLst>
                  <a:outerShdw blurRad="38100" dist="38100" dir="2700000" algn="tl">
                    <a:srgbClr val="000000">
                      <a:alpha val="43137"/>
                    </a:srgbClr>
                  </a:outerShdw>
                </a:effectLst>
              </a:rPr>
              <a:t> </a:t>
            </a:r>
            <a:r>
              <a:rPr lang="ar-SA" sz="2800" dirty="0" smtClean="0">
                <a:solidFill>
                  <a:srgbClr val="002060"/>
                </a:solidFill>
              </a:rPr>
              <a:t>التي تتواجد طبيعياً في الينابيع حارة.</a:t>
            </a:r>
          </a:p>
          <a:p>
            <a:pPr>
              <a:buFont typeface="Arial" charset="0"/>
              <a:buChar char="•"/>
            </a:pPr>
            <a:endParaRPr lang="ar-SA" sz="2400" dirty="0" smtClean="0">
              <a:solidFill>
                <a:srgbClr val="002060"/>
              </a:solidFill>
            </a:endParaRPr>
          </a:p>
          <a:p>
            <a:pPr>
              <a:buFont typeface="Arial" charset="0"/>
              <a:buChar char="•"/>
            </a:pPr>
            <a:r>
              <a:rPr lang="ar-SA" sz="2800" b="1" dirty="0" smtClean="0">
                <a:solidFill>
                  <a:srgbClr val="002060"/>
                </a:solidFill>
              </a:rPr>
              <a:t>لايتأثر بدرجات الحرارة المرتفعه.</a:t>
            </a:r>
          </a:p>
          <a:p>
            <a:pPr>
              <a:buFont typeface="Arial" charset="0"/>
              <a:buChar char="•"/>
            </a:pPr>
            <a:endParaRPr lang="ar-SA" sz="2800" dirty="0" smtClean="0">
              <a:solidFill>
                <a:srgbClr val="002060"/>
              </a:solidFill>
            </a:endParaRPr>
          </a:p>
          <a:p>
            <a:pPr>
              <a:buFont typeface="Arial" charset="0"/>
              <a:buChar char="•"/>
            </a:pPr>
            <a:r>
              <a:rPr lang="ar-SA" sz="2800" b="1" dirty="0" smtClean="0">
                <a:solidFill>
                  <a:srgbClr val="002060"/>
                </a:solidFill>
              </a:rPr>
              <a:t> درجه الحراة المثلى له 72</a:t>
            </a:r>
            <a:r>
              <a:rPr lang="en-US" sz="2800" b="1" dirty="0" smtClean="0">
                <a:solidFill>
                  <a:srgbClr val="002060"/>
                </a:solidFill>
              </a:rPr>
              <a:t>º </a:t>
            </a:r>
            <a:r>
              <a:rPr lang="ar-SA" sz="2800" b="1" dirty="0" smtClean="0">
                <a:solidFill>
                  <a:srgbClr val="002060"/>
                </a:solidFill>
              </a:rPr>
              <a:t>م.</a:t>
            </a:r>
            <a:endParaRPr lang="en-US" sz="2800" b="1" dirty="0" smtClean="0">
              <a:solidFill>
                <a:srgbClr val="002060"/>
              </a:solidFill>
            </a:endParaRPr>
          </a:p>
          <a:p>
            <a:pPr marL="0" indent="0">
              <a:buNone/>
            </a:pPr>
            <a:endParaRPr lang="ar-SA" sz="2800" dirty="0" smtClean="0">
              <a:solidFill>
                <a:srgbClr val="00B050"/>
              </a:solidFill>
            </a:endParaRPr>
          </a:p>
          <a:p>
            <a:pPr marL="0" indent="0">
              <a:buNone/>
            </a:pPr>
            <a:endParaRPr lang="ar-SA" dirty="0"/>
          </a:p>
        </p:txBody>
      </p:sp>
      <p:pic>
        <p:nvPicPr>
          <p:cNvPr id="4" name="Picture 9" descr="H:\صور خاصة للوراثة\bac.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2708920"/>
            <a:ext cx="4000500" cy="3281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08983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76672"/>
            <a:ext cx="8229600" cy="4525963"/>
          </a:xfrm>
        </p:spPr>
        <p:txBody>
          <a:bodyPr>
            <a:normAutofit/>
          </a:bodyPr>
          <a:lstStyle/>
          <a:p>
            <a:r>
              <a:rPr lang="ar-SA" b="1" dirty="0" smtClean="0">
                <a:solidFill>
                  <a:srgbClr val="00B050"/>
                </a:solidFill>
              </a:rPr>
              <a:t>4- القواعد النيتروجينية ( </a:t>
            </a:r>
            <a:r>
              <a:rPr lang="en-US" b="1" dirty="0" smtClean="0">
                <a:solidFill>
                  <a:srgbClr val="00B050"/>
                </a:solidFill>
              </a:rPr>
              <a:t>Nitrogen Base </a:t>
            </a:r>
            <a:r>
              <a:rPr lang="en-US" b="1" dirty="0" err="1" smtClean="0">
                <a:solidFill>
                  <a:srgbClr val="00B050"/>
                </a:solidFill>
              </a:rPr>
              <a:t>dNTPs</a:t>
            </a:r>
            <a:r>
              <a:rPr lang="ar-SA" b="1" dirty="0" smtClean="0">
                <a:solidFill>
                  <a:srgbClr val="00B050"/>
                </a:solidFill>
              </a:rPr>
              <a:t>):-</a:t>
            </a:r>
            <a:endParaRPr lang="ar-SA" dirty="0" smtClean="0">
              <a:solidFill>
                <a:srgbClr val="00B050"/>
              </a:solidFill>
            </a:endParaRPr>
          </a:p>
          <a:p>
            <a:pPr>
              <a:buFont typeface="Wingdings" pitchFamily="2" charset="2"/>
              <a:buChar char="§"/>
              <a:defRPr/>
            </a:pPr>
            <a:r>
              <a:rPr kumimoji="1" lang="ar-SA" dirty="0">
                <a:solidFill>
                  <a:srgbClr val="C00000"/>
                </a:solidFill>
                <a:latin typeface="Impact" pitchFamily="34" charset="0"/>
              </a:rPr>
              <a:t>أدنين              </a:t>
            </a:r>
            <a:r>
              <a:rPr kumimoji="1" lang="en-US" dirty="0" smtClean="0">
                <a:solidFill>
                  <a:srgbClr val="C00000"/>
                </a:solidFill>
                <a:latin typeface="Impact" pitchFamily="34" charset="0"/>
              </a:rPr>
              <a:t>Adenine</a:t>
            </a:r>
            <a:endParaRPr kumimoji="1" lang="en-US" dirty="0">
              <a:solidFill>
                <a:srgbClr val="FFFF00"/>
              </a:solidFill>
              <a:latin typeface="Impact" pitchFamily="34" charset="0"/>
            </a:endParaRPr>
          </a:p>
          <a:p>
            <a:pPr>
              <a:buFont typeface="Wingdings" pitchFamily="2" charset="2"/>
              <a:buChar char="§"/>
              <a:defRPr/>
            </a:pPr>
            <a:r>
              <a:rPr kumimoji="1" lang="ar-SA" dirty="0">
                <a:solidFill>
                  <a:schemeClr val="accent6">
                    <a:lumMod val="50000"/>
                  </a:schemeClr>
                </a:solidFill>
                <a:latin typeface="Impact" pitchFamily="34" charset="0"/>
              </a:rPr>
              <a:t> ثايمين            </a:t>
            </a:r>
            <a:r>
              <a:rPr kumimoji="1" lang="en-US" dirty="0" smtClean="0">
                <a:solidFill>
                  <a:schemeClr val="accent6">
                    <a:lumMod val="50000"/>
                  </a:schemeClr>
                </a:solidFill>
                <a:latin typeface="Impact" pitchFamily="34" charset="0"/>
              </a:rPr>
              <a:t>Thymine</a:t>
            </a:r>
            <a:endParaRPr kumimoji="1" lang="en-US" dirty="0">
              <a:solidFill>
                <a:schemeClr val="accent2"/>
              </a:solidFill>
              <a:latin typeface="Impact" pitchFamily="34" charset="0"/>
            </a:endParaRPr>
          </a:p>
          <a:p>
            <a:pPr>
              <a:buFont typeface="Wingdings" pitchFamily="2" charset="2"/>
              <a:buChar char="§"/>
              <a:defRPr/>
            </a:pPr>
            <a:r>
              <a:rPr kumimoji="1" lang="ar-SA" dirty="0">
                <a:solidFill>
                  <a:srgbClr val="FF33CC"/>
                </a:solidFill>
                <a:latin typeface="Impact" pitchFamily="34" charset="0"/>
              </a:rPr>
              <a:t> جوانين            </a:t>
            </a:r>
            <a:r>
              <a:rPr kumimoji="1" lang="en-US" dirty="0" smtClean="0">
                <a:solidFill>
                  <a:srgbClr val="FF33CC"/>
                </a:solidFill>
                <a:latin typeface="Impact" pitchFamily="34" charset="0"/>
              </a:rPr>
              <a:t>Guanine</a:t>
            </a:r>
            <a:endParaRPr kumimoji="1" lang="en-US" dirty="0">
              <a:solidFill>
                <a:srgbClr val="009900"/>
              </a:solidFill>
              <a:latin typeface="Impact" pitchFamily="34" charset="0"/>
            </a:endParaRPr>
          </a:p>
          <a:p>
            <a:pPr>
              <a:buFont typeface="Wingdings" pitchFamily="2" charset="2"/>
              <a:buChar char="§"/>
              <a:defRPr/>
            </a:pPr>
            <a:r>
              <a:rPr kumimoji="1" lang="ar-SA" dirty="0">
                <a:solidFill>
                  <a:srgbClr val="00B0F0"/>
                </a:solidFill>
                <a:latin typeface="Impact" pitchFamily="34" charset="0"/>
              </a:rPr>
              <a:t> سايتوسين        </a:t>
            </a:r>
            <a:r>
              <a:rPr kumimoji="1" lang="en-US" dirty="0">
                <a:solidFill>
                  <a:srgbClr val="00B0F0"/>
                </a:solidFill>
                <a:latin typeface="Impact" pitchFamily="34" charset="0"/>
              </a:rPr>
              <a:t>Cytosine</a:t>
            </a:r>
            <a:endParaRPr kumimoji="1" lang="en-US" sz="2000" dirty="0">
              <a:solidFill>
                <a:srgbClr val="00B0F0"/>
              </a:solidFill>
              <a:latin typeface="Impact" pitchFamily="34" charset="0"/>
            </a:endParaRPr>
          </a:p>
          <a:p>
            <a:pPr marL="0" indent="0">
              <a:buNone/>
            </a:pPr>
            <a:endParaRPr lang="ar-SA" dirty="0"/>
          </a:p>
        </p:txBody>
      </p:sp>
      <p:pic>
        <p:nvPicPr>
          <p:cNvPr id="4" name="Picture 11" descr="H:\صور خاصة للوراثة\dntp.jpg"/>
          <p:cNvPicPr>
            <a:picLocks noChangeAspect="1" noChangeArrowheads="1"/>
          </p:cNvPicPr>
          <p:nvPr/>
        </p:nvPicPr>
        <p:blipFill>
          <a:blip r:embed="rId3" cstate="print">
            <a:lum bright="-10000"/>
            <a:extLst>
              <a:ext uri="{28A0092B-C50C-407E-A947-70E740481C1C}">
                <a14:useLocalDpi xmlns:a14="http://schemas.microsoft.com/office/drawing/2010/main" xmlns="" val="0"/>
              </a:ext>
            </a:extLst>
          </a:blip>
          <a:srcRect/>
          <a:stretch>
            <a:fillRect/>
          </a:stretch>
        </p:blipFill>
        <p:spPr bwMode="auto">
          <a:xfrm>
            <a:off x="611560" y="1340768"/>
            <a:ext cx="4286250" cy="414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1691680" y="5517232"/>
            <a:ext cx="6048644" cy="461665"/>
          </a:xfrm>
          <a:prstGeom prst="rect">
            <a:avLst/>
          </a:prstGeom>
        </p:spPr>
        <p:txBody>
          <a:bodyPr wrap="none">
            <a:spAutoFit/>
          </a:bodyPr>
          <a:lstStyle/>
          <a:p>
            <a:pPr algn="l" rtl="0"/>
            <a:r>
              <a:rPr lang="en-US" sz="2400" dirty="0" err="1" smtClean="0"/>
              <a:t>dNTPs</a:t>
            </a:r>
            <a:r>
              <a:rPr lang="en-US" sz="2400" dirty="0" smtClean="0"/>
              <a:t> :</a:t>
            </a:r>
            <a:r>
              <a:rPr lang="en-US" sz="2400" dirty="0" err="1" smtClean="0"/>
              <a:t>Deoxynuleoside</a:t>
            </a:r>
            <a:r>
              <a:rPr lang="en-US" sz="2400" dirty="0" smtClean="0"/>
              <a:t> triphosphates</a:t>
            </a:r>
            <a:endParaRPr lang="ar-SA" sz="2400" dirty="0"/>
          </a:p>
        </p:txBody>
      </p:sp>
    </p:spTree>
    <p:extLst>
      <p:ext uri="{BB962C8B-B14F-4D97-AF65-F5344CB8AC3E}">
        <p14:creationId xmlns:p14="http://schemas.microsoft.com/office/powerpoint/2010/main" xmlns="" val="125905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xit" presetSubtype="0" fill="hold" nodeType="clickEffect">
                                  <p:stCondLst>
                                    <p:cond delay="0"/>
                                  </p:stCondLst>
                                  <p:childTnLst>
                                    <p:anim calcmode="lin" valueType="num">
                                      <p:cBhvr>
                                        <p:cTn id="12" dur="1000"/>
                                        <p:tgtEl>
                                          <p:spTgt spid="4"/>
                                        </p:tgtEl>
                                        <p:attrNameLst>
                                          <p:attrName>ppt_w</p:attrName>
                                        </p:attrNameLst>
                                      </p:cBhvr>
                                      <p:tavLst>
                                        <p:tav tm="0">
                                          <p:val>
                                            <p:strVal val="ppt_w"/>
                                          </p:val>
                                        </p:tav>
                                        <p:tav tm="100000">
                                          <p:val>
                                            <p:strVal val="ppt_w*0.70"/>
                                          </p:val>
                                        </p:tav>
                                      </p:tavLst>
                                    </p:anim>
                                    <p:anim calcmode="lin" valueType="num">
                                      <p:cBhvr>
                                        <p:cTn id="13" dur="1000"/>
                                        <p:tgtEl>
                                          <p:spTgt spid="4"/>
                                        </p:tgtEl>
                                        <p:attrNameLst>
                                          <p:attrName>ppt_h</p:attrName>
                                        </p:attrNameLst>
                                      </p:cBhvr>
                                      <p:tavLst>
                                        <p:tav tm="0">
                                          <p:val>
                                            <p:strVal val="ppt_h"/>
                                          </p:val>
                                        </p:tav>
                                        <p:tav tm="100000">
                                          <p:val>
                                            <p:strVal val="ppt_h"/>
                                          </p:val>
                                        </p:tav>
                                      </p:tavLst>
                                    </p:anim>
                                    <p:animEffect transition="out" filter="fade">
                                      <p:cBhvr>
                                        <p:cTn id="14" dur="1000"/>
                                        <p:tgtEl>
                                          <p:spTgt spid="4"/>
                                        </p:tgtEl>
                                      </p:cBhvr>
                                    </p:animEffect>
                                    <p:set>
                                      <p:cBhvr>
                                        <p:cTn id="15"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8229600" cy="4525963"/>
          </a:xfrm>
        </p:spPr>
        <p:txBody>
          <a:bodyPr>
            <a:normAutofit/>
          </a:bodyPr>
          <a:lstStyle/>
          <a:p>
            <a:r>
              <a:rPr lang="ar-SA" b="1" dirty="0" smtClean="0">
                <a:solidFill>
                  <a:srgbClr val="00B050"/>
                </a:solidFill>
              </a:rPr>
              <a:t>5- محلول منظم ( </a:t>
            </a:r>
            <a:r>
              <a:rPr lang="en-US" b="1" dirty="0" smtClean="0">
                <a:solidFill>
                  <a:srgbClr val="00B050"/>
                </a:solidFill>
              </a:rPr>
              <a:t>PCR Buffer10x</a:t>
            </a:r>
            <a:r>
              <a:rPr lang="ar-SA" b="1" dirty="0" smtClean="0">
                <a:solidFill>
                  <a:srgbClr val="00B050"/>
                </a:solidFill>
              </a:rPr>
              <a:t>).</a:t>
            </a:r>
          </a:p>
          <a:p>
            <a:r>
              <a:rPr lang="ar-SA" b="1" dirty="0" smtClean="0">
                <a:solidFill>
                  <a:srgbClr val="00B050"/>
                </a:solidFill>
              </a:rPr>
              <a:t>6- </a:t>
            </a:r>
            <a:r>
              <a:rPr lang="ar-SA" dirty="0" err="1" smtClean="0"/>
              <a:t>شوارد</a:t>
            </a:r>
            <a:r>
              <a:rPr lang="ar-SA" dirty="0" smtClean="0"/>
              <a:t> </a:t>
            </a:r>
            <a:r>
              <a:rPr lang="ar-SA" dirty="0"/>
              <a:t>مناسبة، أهمها شاردة المغنيزيوم</a:t>
            </a:r>
            <a:r>
              <a:rPr lang="en-US" dirty="0"/>
              <a:t> Mg+2 </a:t>
            </a:r>
            <a:r>
              <a:rPr lang="ar-SA" dirty="0"/>
              <a:t>التي تعتبر عامل متمم</a:t>
            </a:r>
            <a:r>
              <a:rPr lang="en-US" dirty="0"/>
              <a:t> Cofactor </a:t>
            </a:r>
            <a:r>
              <a:rPr lang="ar-SA" dirty="0" err="1"/>
              <a:t>لأنظيم</a:t>
            </a:r>
            <a:r>
              <a:rPr lang="ar-SA" dirty="0"/>
              <a:t> </a:t>
            </a:r>
            <a:r>
              <a:rPr lang="ar-SA" dirty="0" err="1" smtClean="0"/>
              <a:t>البوليمراز</a:t>
            </a:r>
            <a:endParaRPr lang="ar-SA" b="1" dirty="0" smtClean="0">
              <a:solidFill>
                <a:srgbClr val="00B050"/>
              </a:solidFill>
            </a:endParaRPr>
          </a:p>
          <a:p>
            <a:pPr marL="0" indent="0">
              <a:buNone/>
            </a:pPr>
            <a:endParaRPr lang="ar-SA" b="1" dirty="0" smtClean="0">
              <a:solidFill>
                <a:srgbClr val="00B050"/>
              </a:solidFill>
            </a:endParaRPr>
          </a:p>
          <a:p>
            <a:r>
              <a:rPr lang="ar-SA" b="1" dirty="0" smtClean="0">
                <a:solidFill>
                  <a:srgbClr val="00B050"/>
                </a:solidFill>
              </a:rPr>
              <a:t>- ماء مقطر (</a:t>
            </a:r>
            <a:r>
              <a:rPr lang="en-GB" b="1" dirty="0" smtClean="0">
                <a:solidFill>
                  <a:srgbClr val="00B050"/>
                </a:solidFill>
              </a:rPr>
              <a:t>DDW</a:t>
            </a:r>
            <a:r>
              <a:rPr lang="ar-SA" b="1" dirty="0" smtClean="0">
                <a:solidFill>
                  <a:srgbClr val="00B050"/>
                </a:solidFill>
              </a:rPr>
              <a:t>).</a:t>
            </a:r>
            <a:endParaRPr lang="ar-SA" dirty="0" smtClean="0">
              <a:solidFill>
                <a:srgbClr val="00B050"/>
              </a:solidFill>
            </a:endParaRPr>
          </a:p>
          <a:p>
            <a:endParaRPr lang="ar-SA" dirty="0"/>
          </a:p>
        </p:txBody>
      </p:sp>
      <p:pic>
        <p:nvPicPr>
          <p:cNvPr id="4" name="Picture 10" descr="H:\صور خاصة للوراثة\main100032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3284984"/>
            <a:ext cx="3714750" cy="2428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560" y="2420888"/>
            <a:ext cx="3786188" cy="2714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9677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04664"/>
            <a:ext cx="8625136" cy="4525963"/>
          </a:xfrm>
        </p:spPr>
        <p:txBody>
          <a:bodyPr/>
          <a:lstStyle/>
          <a:p>
            <a:r>
              <a:rPr lang="ar-SA" sz="3200" b="1" dirty="0" smtClean="0">
                <a:solidFill>
                  <a:srgbClr val="00CC00"/>
                </a:solidFill>
              </a:rPr>
              <a:t>7-جهاز تفاعل البلمرة التسلسلي(</a:t>
            </a:r>
            <a:r>
              <a:rPr lang="en-US" sz="3200" b="1" dirty="0" smtClean="0">
                <a:solidFill>
                  <a:srgbClr val="00CC00"/>
                </a:solidFill>
              </a:rPr>
              <a:t>:(</a:t>
            </a:r>
            <a:r>
              <a:rPr lang="en-US" sz="3200" b="1" dirty="0" err="1" smtClean="0">
                <a:solidFill>
                  <a:srgbClr val="00CC00"/>
                </a:solidFill>
              </a:rPr>
              <a:t>Thermocycler</a:t>
            </a:r>
            <a:endParaRPr lang="ar-SA" sz="3200" b="1" dirty="0" smtClean="0">
              <a:solidFill>
                <a:srgbClr val="00CC00"/>
              </a:solidFill>
            </a:endParaRPr>
          </a:p>
          <a:p>
            <a:pPr marL="0" indent="0">
              <a:buNone/>
            </a:pPr>
            <a:r>
              <a:rPr lang="ar-SA" sz="3200" b="1" dirty="0" smtClean="0">
                <a:latin typeface="Arial" pitchFamily="34" charset="0"/>
                <a:cs typeface="+mn-cs"/>
              </a:rPr>
              <a:t>يقوم هذا الجهاز بتغير درجة الحرارة بشكل سريع و دقيق و متتالي  لأن تغير درجة الحرارة مهم في عمليه التضاعف.</a:t>
            </a:r>
            <a:endParaRPr lang="ar-SA" sz="4400" b="1" dirty="0" smtClean="0">
              <a:latin typeface="Arial" pitchFamily="34" charset="0"/>
              <a:cs typeface="+mn-cs"/>
            </a:endParaRPr>
          </a:p>
          <a:p>
            <a:pPr marL="0" indent="0">
              <a:buNone/>
            </a:pPr>
            <a:endParaRPr lang="ar-SA" dirty="0"/>
          </a:p>
        </p:txBody>
      </p:sp>
      <p:pic>
        <p:nvPicPr>
          <p:cNvPr id="4" name="Picture 12" descr="H:\صور خاصة للوراثة\veritis_20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2714625"/>
            <a:ext cx="4071938" cy="3643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4313" y="2714625"/>
            <a:ext cx="3929062" cy="3643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3" descr="H:\صور خاصة للوراثة\showcase_Par_51803_Image_0_0_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14875" y="2500313"/>
            <a:ext cx="4000500" cy="1928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4" descr="H:\صور خاصة للوراثة\veriti96closeup.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786313" y="4500563"/>
            <a:ext cx="3857625"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5" descr="H:\صور خاصة للوراثة\Biorad_MJResearch_DNA_Engine_PTC200_1.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57188" y="2643188"/>
            <a:ext cx="3929062" cy="390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9415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nodeType="clickEffect">
                                  <p:stCondLst>
                                    <p:cond delay="0"/>
                                  </p:stCondLst>
                                  <p:childTnLst>
                                    <p:animEffect transition="out" filter="diamond(in)">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8" presetClass="exit" presetSubtype="16" fill="hold" nodeType="clickEffect">
                                  <p:stCondLst>
                                    <p:cond delay="0"/>
                                  </p:stCondLst>
                                  <p:childTnLst>
                                    <p:animEffect transition="out" filter="diamond(in)">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SA" sz="4400" dirty="0" smtClean="0">
                <a:solidFill>
                  <a:srgbClr val="C00000"/>
                </a:solidFill>
              </a:rPr>
              <a:t>خطوات تقنية </a:t>
            </a:r>
            <a:r>
              <a:rPr lang="en-GB" sz="4400" dirty="0" smtClean="0">
                <a:solidFill>
                  <a:srgbClr val="C00000"/>
                </a:solidFill>
              </a:rPr>
              <a:t>PCR</a:t>
            </a:r>
            <a:r>
              <a:rPr lang="ar-SA" sz="4400" dirty="0" smtClean="0">
                <a:solidFill>
                  <a:srgbClr val="C00000"/>
                </a:solidFill>
              </a:rPr>
              <a:t/>
            </a:r>
            <a:br>
              <a:rPr lang="ar-SA" sz="4400" dirty="0" smtClean="0">
                <a:solidFill>
                  <a:srgbClr val="C00000"/>
                </a:solidFill>
              </a:rPr>
            </a:br>
            <a:r>
              <a:rPr lang="ar-SA" sz="4400" dirty="0">
                <a:solidFill>
                  <a:srgbClr val="C00000"/>
                </a:solidFill>
              </a:rPr>
              <a:t>ثلاث مراحل في الدورة الواحدة</a:t>
            </a:r>
          </a:p>
        </p:txBody>
      </p:sp>
      <p:sp>
        <p:nvSpPr>
          <p:cNvPr id="3" name="Content Placeholder 2"/>
          <p:cNvSpPr>
            <a:spLocks noGrp="1"/>
          </p:cNvSpPr>
          <p:nvPr>
            <p:ph idx="1"/>
          </p:nvPr>
        </p:nvSpPr>
        <p:spPr>
          <a:xfrm>
            <a:off x="457200" y="1600200"/>
            <a:ext cx="8229600" cy="4853136"/>
          </a:xfrm>
        </p:spPr>
        <p:txBody>
          <a:bodyPr>
            <a:normAutofit fontScale="77500" lnSpcReduction="20000"/>
          </a:bodyPr>
          <a:lstStyle/>
          <a:p>
            <a:pPr marL="0" indent="0">
              <a:buNone/>
            </a:pPr>
            <a:r>
              <a:rPr lang="ar-SA" sz="3100" b="1" dirty="0" smtClean="0">
                <a:solidFill>
                  <a:srgbClr val="0000CC"/>
                </a:solidFill>
                <a:cs typeface="+mn-cs"/>
              </a:rPr>
              <a:t>1- مرحلة </a:t>
            </a:r>
            <a:r>
              <a:rPr lang="ar-SA" sz="3100" b="1" dirty="0">
                <a:solidFill>
                  <a:srgbClr val="0000CC"/>
                </a:solidFill>
                <a:cs typeface="+mn-cs"/>
              </a:rPr>
              <a:t>التفكيك</a:t>
            </a:r>
            <a:r>
              <a:rPr lang="en-GB" sz="3100" b="1" dirty="0">
                <a:solidFill>
                  <a:srgbClr val="0000CC"/>
                </a:solidFill>
                <a:cs typeface="+mn-cs"/>
              </a:rPr>
              <a:t> </a:t>
            </a:r>
            <a:r>
              <a:rPr lang="en-GB" sz="3100" b="1" dirty="0" smtClean="0">
                <a:solidFill>
                  <a:srgbClr val="0000CC"/>
                </a:solidFill>
                <a:cs typeface="+mn-cs"/>
              </a:rPr>
              <a:t>Denaturation </a:t>
            </a:r>
            <a:r>
              <a:rPr lang="ar-SA" sz="3100" b="1" dirty="0" smtClean="0">
                <a:solidFill>
                  <a:srgbClr val="0000CC"/>
                </a:solidFill>
                <a:cs typeface="+mn-cs"/>
              </a:rPr>
              <a:t> الحراري:</a:t>
            </a:r>
          </a:p>
          <a:p>
            <a:pPr marL="0" indent="0">
              <a:buNone/>
            </a:pPr>
            <a:r>
              <a:rPr lang="ar-SA" sz="3100" b="1" dirty="0" smtClean="0">
                <a:cs typeface="+mn-cs"/>
              </a:rPr>
              <a:t>يتم رفع درجة الحرارة </a:t>
            </a:r>
            <a:r>
              <a:rPr lang="ar-SA" sz="3100" b="1" dirty="0">
                <a:cs typeface="+mn-cs"/>
              </a:rPr>
              <a:t>إلى 94 ْم وذلك لفك </a:t>
            </a:r>
            <a:r>
              <a:rPr lang="ar-SA" sz="3100" b="1" dirty="0" smtClean="0">
                <a:cs typeface="+mn-cs"/>
              </a:rPr>
              <a:t>الشكل المزدوج للحمض </a:t>
            </a:r>
            <a:r>
              <a:rPr lang="ar-SA" sz="3100" b="1" dirty="0">
                <a:cs typeface="+mn-cs"/>
              </a:rPr>
              <a:t>النووي</a:t>
            </a:r>
            <a:r>
              <a:rPr lang="en-GB" sz="3100" b="1" dirty="0">
                <a:cs typeface="+mn-cs"/>
              </a:rPr>
              <a:t> (DNA ) </a:t>
            </a:r>
            <a:r>
              <a:rPr lang="ar-SA" sz="3100" b="1" dirty="0">
                <a:cs typeface="+mn-cs"/>
              </a:rPr>
              <a:t>الأصل</a:t>
            </a:r>
            <a:r>
              <a:rPr lang="en-GB" sz="3100" b="1" dirty="0">
                <a:cs typeface="+mn-cs"/>
              </a:rPr>
              <a:t> </a:t>
            </a:r>
            <a:r>
              <a:rPr lang="en-GB" sz="3100" b="1" dirty="0" smtClean="0">
                <a:cs typeface="+mn-cs"/>
              </a:rPr>
              <a:t>.</a:t>
            </a:r>
            <a:endParaRPr lang="ar-SA" sz="3100" b="1" dirty="0" smtClean="0">
              <a:cs typeface="+mn-cs"/>
            </a:endParaRPr>
          </a:p>
          <a:p>
            <a:pPr marL="0" indent="0">
              <a:buNone/>
            </a:pPr>
            <a:r>
              <a:rPr lang="en-GB" sz="3100" b="1" dirty="0" err="1" smtClean="0">
                <a:cs typeface="+mn-cs"/>
              </a:rPr>
              <a:t>d.s.</a:t>
            </a:r>
            <a:r>
              <a:rPr lang="en-GB" sz="3100" b="1" dirty="0" smtClean="0">
                <a:cs typeface="+mn-cs"/>
              </a:rPr>
              <a:t> DNA </a:t>
            </a:r>
            <a:r>
              <a:rPr lang="ar-SA" sz="3100" b="1" dirty="0" smtClean="0">
                <a:cs typeface="+mn-cs"/>
              </a:rPr>
              <a:t> الى </a:t>
            </a:r>
            <a:r>
              <a:rPr lang="en-GB" sz="3100" b="1" dirty="0" err="1" smtClean="0">
                <a:cs typeface="+mn-cs"/>
              </a:rPr>
              <a:t>s.s.DNA</a:t>
            </a:r>
            <a:endParaRPr lang="ar-SA" sz="3100" b="1" dirty="0" smtClean="0">
              <a:cs typeface="+mn-cs"/>
            </a:endParaRPr>
          </a:p>
          <a:p>
            <a:pPr marL="0" indent="0">
              <a:buNone/>
            </a:pPr>
            <a:endParaRPr lang="en-GB" sz="3100" b="1" dirty="0" smtClean="0">
              <a:cs typeface="+mn-cs"/>
            </a:endParaRPr>
          </a:p>
          <a:p>
            <a:pPr marL="0" indent="0">
              <a:buNone/>
            </a:pPr>
            <a:r>
              <a:rPr lang="ar-SA" sz="3100" b="1" dirty="0" smtClean="0">
                <a:solidFill>
                  <a:srgbClr val="0000CC"/>
                </a:solidFill>
                <a:cs typeface="+mn-cs"/>
              </a:rPr>
              <a:t>2- مرحلة التصاق البادئات </a:t>
            </a:r>
            <a:r>
              <a:rPr lang="en-GB" sz="3100" b="1" dirty="0" smtClean="0">
                <a:solidFill>
                  <a:srgbClr val="0000CC"/>
                </a:solidFill>
                <a:cs typeface="+mn-cs"/>
              </a:rPr>
              <a:t> :Primers annealing</a:t>
            </a:r>
            <a:endParaRPr lang="ar-SA" sz="3100" b="1" dirty="0" smtClean="0">
              <a:solidFill>
                <a:srgbClr val="0000CC"/>
              </a:solidFill>
              <a:cs typeface="+mn-cs"/>
            </a:endParaRPr>
          </a:p>
          <a:p>
            <a:pPr marL="0" indent="0">
              <a:buNone/>
            </a:pPr>
            <a:r>
              <a:rPr lang="ar-SA" sz="3100" b="1" dirty="0" smtClean="0">
                <a:cs typeface="+mn-cs"/>
              </a:rPr>
              <a:t>يجب خفض درجة </a:t>
            </a:r>
            <a:r>
              <a:rPr lang="ar-SA" sz="3100" b="1" dirty="0">
                <a:cs typeface="+mn-cs"/>
              </a:rPr>
              <a:t>الحرارة إلى ما بين 55-60 ْم ليقوم </a:t>
            </a:r>
            <a:r>
              <a:rPr lang="ar-SA" sz="3100" b="1" dirty="0" smtClean="0">
                <a:cs typeface="+mn-cs"/>
              </a:rPr>
              <a:t>البادئات بالألتصاق </a:t>
            </a:r>
            <a:r>
              <a:rPr lang="ar-SA" sz="3100" b="1" dirty="0">
                <a:cs typeface="+mn-cs"/>
              </a:rPr>
              <a:t>فيزيائياً بواسطة الروابط الهيدروجينية مع الحمض النووي</a:t>
            </a:r>
            <a:r>
              <a:rPr lang="en-GB" sz="3100" b="1" dirty="0">
                <a:cs typeface="+mn-cs"/>
              </a:rPr>
              <a:t> (DNA ) </a:t>
            </a:r>
            <a:r>
              <a:rPr lang="ar-SA" sz="3100" b="1" dirty="0">
                <a:cs typeface="+mn-cs"/>
              </a:rPr>
              <a:t>الأصل</a:t>
            </a:r>
            <a:r>
              <a:rPr lang="en-GB" sz="3100" b="1" dirty="0">
                <a:cs typeface="+mn-cs"/>
              </a:rPr>
              <a:t> </a:t>
            </a:r>
            <a:r>
              <a:rPr lang="en-GB" sz="3100" b="1" dirty="0" smtClean="0">
                <a:cs typeface="+mn-cs"/>
              </a:rPr>
              <a:t>.</a:t>
            </a:r>
            <a:endParaRPr lang="ar-SA" sz="3100" b="1" dirty="0" smtClean="0">
              <a:cs typeface="+mn-cs"/>
            </a:endParaRPr>
          </a:p>
          <a:p>
            <a:pPr marL="0" indent="0">
              <a:buNone/>
            </a:pPr>
            <a:endParaRPr lang="ar-SA" sz="3100" b="1" dirty="0" smtClean="0">
              <a:cs typeface="+mn-cs"/>
            </a:endParaRPr>
          </a:p>
          <a:p>
            <a:pPr marL="0" indent="0">
              <a:buNone/>
            </a:pPr>
            <a:r>
              <a:rPr lang="ar-SA" sz="3100" b="1" dirty="0" smtClean="0">
                <a:solidFill>
                  <a:srgbClr val="0000CC"/>
                </a:solidFill>
                <a:cs typeface="+mn-cs"/>
              </a:rPr>
              <a:t>3- مرحلة </a:t>
            </a:r>
            <a:r>
              <a:rPr lang="ar-SA" sz="3100" b="1" dirty="0">
                <a:solidFill>
                  <a:srgbClr val="0000CC"/>
                </a:solidFill>
                <a:cs typeface="+mn-cs"/>
              </a:rPr>
              <a:t>الامتداد</a:t>
            </a:r>
            <a:r>
              <a:rPr lang="en-GB" sz="3100" b="1" dirty="0">
                <a:solidFill>
                  <a:srgbClr val="0000CC"/>
                </a:solidFill>
                <a:cs typeface="+mn-cs"/>
              </a:rPr>
              <a:t> </a:t>
            </a:r>
            <a:r>
              <a:rPr lang="en-GB" sz="3100" b="1" dirty="0" smtClean="0">
                <a:solidFill>
                  <a:srgbClr val="0000CC"/>
                </a:solidFill>
                <a:cs typeface="+mn-cs"/>
              </a:rPr>
              <a:t>:Extension</a:t>
            </a:r>
            <a:endParaRPr lang="ar-SA" sz="3100" b="1" dirty="0" smtClean="0">
              <a:solidFill>
                <a:srgbClr val="0000CC"/>
              </a:solidFill>
              <a:cs typeface="+mn-cs"/>
            </a:endParaRPr>
          </a:p>
          <a:p>
            <a:pPr marL="0" indent="0">
              <a:buNone/>
            </a:pPr>
            <a:r>
              <a:rPr lang="ar-SA" sz="3100" b="1" dirty="0" smtClean="0">
                <a:cs typeface="+mn-cs"/>
              </a:rPr>
              <a:t>يقوم </a:t>
            </a:r>
            <a:r>
              <a:rPr lang="ar-SA" sz="3100" b="1" dirty="0">
                <a:cs typeface="+mn-cs"/>
              </a:rPr>
              <a:t>برفع درجة الحرارة </a:t>
            </a:r>
            <a:r>
              <a:rPr lang="ar-SA" sz="3100" b="1" dirty="0" smtClean="0">
                <a:cs typeface="+mn-cs"/>
              </a:rPr>
              <a:t>إلى 72 - 75 </a:t>
            </a:r>
            <a:r>
              <a:rPr lang="ar-SA" sz="3100" b="1" dirty="0">
                <a:cs typeface="+mn-cs"/>
              </a:rPr>
              <a:t>ْم ليقوم </a:t>
            </a:r>
            <a:r>
              <a:rPr lang="ar-SA" sz="3100" b="1" dirty="0" smtClean="0">
                <a:cs typeface="+mn-cs"/>
              </a:rPr>
              <a:t>انزيم البلمرة </a:t>
            </a:r>
            <a:r>
              <a:rPr lang="ar-SA" sz="3100" b="1" dirty="0">
                <a:cs typeface="+mn-cs"/>
              </a:rPr>
              <a:t>بعمله في بناء الحمض النووي</a:t>
            </a:r>
            <a:r>
              <a:rPr lang="en-GB" sz="3100" b="1" dirty="0">
                <a:cs typeface="+mn-cs"/>
              </a:rPr>
              <a:t> (DNA ) </a:t>
            </a:r>
            <a:r>
              <a:rPr lang="ar-SA" sz="3100" b="1" dirty="0">
                <a:cs typeface="+mn-cs"/>
              </a:rPr>
              <a:t>الجديد</a:t>
            </a:r>
            <a:r>
              <a:rPr lang="en-GB" sz="3100" b="1" dirty="0">
                <a:cs typeface="+mn-cs"/>
              </a:rPr>
              <a:t> </a:t>
            </a:r>
            <a:r>
              <a:rPr lang="en-GB" sz="3100" b="1" dirty="0" smtClean="0">
                <a:cs typeface="+mn-cs"/>
              </a:rPr>
              <a:t>.</a:t>
            </a:r>
            <a:r>
              <a:rPr lang="ar-SA" sz="3100" b="1" dirty="0" smtClean="0">
                <a:cs typeface="+mn-cs"/>
              </a:rPr>
              <a:t> في وجود </a:t>
            </a:r>
            <a:r>
              <a:rPr lang="en-GB" sz="3100" b="1" dirty="0" err="1" smtClean="0">
                <a:cs typeface="+mn-cs"/>
              </a:rPr>
              <a:t>dNTPs</a:t>
            </a:r>
            <a:r>
              <a:rPr lang="ar-SA" sz="3100" b="1" dirty="0" smtClean="0">
                <a:cs typeface="+mn-cs"/>
              </a:rPr>
              <a:t> </a:t>
            </a:r>
            <a:endParaRPr lang="en-GB" sz="3100" b="1" dirty="0" smtClean="0">
              <a:cs typeface="+mn-cs"/>
            </a:endParaRPr>
          </a:p>
          <a:p>
            <a:pPr marL="0" indent="0">
              <a:buNone/>
            </a:pPr>
            <a:r>
              <a:rPr lang="en-GB" dirty="0"/>
              <a:t/>
            </a:r>
            <a:br>
              <a:rPr lang="en-GB" dirty="0"/>
            </a:br>
            <a:r>
              <a:rPr lang="ar-SA" sz="3400" b="1" dirty="0">
                <a:solidFill>
                  <a:srgbClr val="FF0000"/>
                </a:solidFill>
              </a:rPr>
              <a:t>وهذه المراحل الثلاث </a:t>
            </a:r>
            <a:r>
              <a:rPr lang="ar-SA" sz="3400" b="1" dirty="0" smtClean="0">
                <a:solidFill>
                  <a:srgbClr val="FF0000"/>
                </a:solidFill>
              </a:rPr>
              <a:t>تمثل </a:t>
            </a:r>
            <a:r>
              <a:rPr lang="ar-SA" sz="3400" b="1" dirty="0">
                <a:solidFill>
                  <a:srgbClr val="FF0000"/>
                </a:solidFill>
              </a:rPr>
              <a:t>دورة كاملة وفيها يصبح الحمض النووي</a:t>
            </a:r>
            <a:r>
              <a:rPr lang="en-GB" sz="3400" b="1" dirty="0">
                <a:solidFill>
                  <a:srgbClr val="FF0000"/>
                </a:solidFill>
              </a:rPr>
              <a:t> (DNA ) </a:t>
            </a:r>
            <a:r>
              <a:rPr lang="ar-SA" sz="3400" b="1" dirty="0">
                <a:solidFill>
                  <a:srgbClr val="FF0000"/>
                </a:solidFill>
              </a:rPr>
              <a:t>الأصل قد تضاعف ، وتعتمد كمية ناتج الحمض النووي</a:t>
            </a:r>
            <a:r>
              <a:rPr lang="en-GB" sz="3400" b="1" dirty="0">
                <a:solidFill>
                  <a:srgbClr val="FF0000"/>
                </a:solidFill>
              </a:rPr>
              <a:t> (DNA ) </a:t>
            </a:r>
            <a:r>
              <a:rPr lang="ar-SA" sz="3400" b="1" dirty="0">
                <a:solidFill>
                  <a:srgbClr val="FF0000"/>
                </a:solidFill>
              </a:rPr>
              <a:t>على عدد </a:t>
            </a:r>
            <a:r>
              <a:rPr lang="ar-SA" sz="3400" b="1" dirty="0" smtClean="0">
                <a:solidFill>
                  <a:srgbClr val="FF0000"/>
                </a:solidFill>
              </a:rPr>
              <a:t>الدورات بشكل أسي .</a:t>
            </a:r>
            <a:endParaRPr lang="ar-SA" b="1" dirty="0" smtClean="0">
              <a:solidFill>
                <a:srgbClr val="FF0000"/>
              </a:solidFill>
            </a:endParaRPr>
          </a:p>
          <a:p>
            <a:pPr marL="0" indent="0">
              <a:buNone/>
            </a:pPr>
            <a:endParaRPr lang="ar-SA" dirty="0"/>
          </a:p>
        </p:txBody>
      </p:sp>
    </p:spTree>
    <p:extLst>
      <p:ext uri="{BB962C8B-B14F-4D97-AF65-F5344CB8AC3E}">
        <p14:creationId xmlns:p14="http://schemas.microsoft.com/office/powerpoint/2010/main" xmlns="" val="33119752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19944"/>
          </a:xfrm>
        </p:spPr>
        <p:txBody>
          <a:bodyPr>
            <a:noAutofit/>
          </a:bodyPr>
          <a:lstStyle/>
          <a:p>
            <a:r>
              <a:rPr lang="en-US" sz="4000" dirty="0">
                <a:solidFill>
                  <a:srgbClr val="0000CC"/>
                </a:solidFill>
              </a:rPr>
              <a:t>Figure 1: The different steps in PCR.</a:t>
            </a:r>
            <a:endParaRPr lang="ar-SA" sz="4000" dirty="0">
              <a:solidFill>
                <a:srgbClr val="0000CC"/>
              </a:solidFill>
            </a:endParaRPr>
          </a:p>
        </p:txBody>
      </p:sp>
      <p:pic>
        <p:nvPicPr>
          <p:cNvPr id="4" name="Content Placeholder 3" descr="http://i51.servimg.com/u/f51/12/81/33/99/clip_i10.gif">
            <a:hlinkClick r:id="rId3" tgtFrame="&quot;_blank&quot;"/>
          </p:cNvPr>
          <p:cNvPicPr>
            <a:picLocks noGrp="1"/>
          </p:cNvPicPr>
          <p:nvPr>
            <p:ph idx="1"/>
          </p:nvPr>
        </p:nvPicPr>
        <p:blipFill>
          <a:blip r:embed="rId4" cstate="print">
            <a:extLst>
              <a:ext uri="{28A0092B-C50C-407E-A947-70E740481C1C}">
                <a14:useLocalDpi xmlns:a14="http://schemas.microsoft.com/office/drawing/2010/main" xmlns="" val="0"/>
              </a:ext>
            </a:extLst>
          </a:blip>
          <a:stretch>
            <a:fillRect/>
          </a:stretch>
        </p:blipFill>
        <p:spPr bwMode="auto">
          <a:xfrm>
            <a:off x="2123728" y="1124744"/>
            <a:ext cx="4885474" cy="5328592"/>
          </a:xfrm>
          <a:prstGeom prst="rect">
            <a:avLst/>
          </a:prstGeom>
          <a:noFill/>
          <a:ln>
            <a:noFill/>
          </a:ln>
        </p:spPr>
      </p:pic>
    </p:spTree>
    <p:extLst>
      <p:ext uri="{BB962C8B-B14F-4D97-AF65-F5344CB8AC3E}">
        <p14:creationId xmlns:p14="http://schemas.microsoft.com/office/powerpoint/2010/main" xmlns="" val="33907858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ar-SA" dirty="0"/>
              <a:t>ويعطى عامل التضخيم بالمعادلة </a:t>
            </a:r>
            <a:r>
              <a:rPr lang="ar-SA" dirty="0" smtClean="0"/>
              <a:t>التالية</a:t>
            </a:r>
          </a:p>
          <a:p>
            <a:r>
              <a:rPr lang="en-GB" dirty="0" smtClean="0"/>
              <a:t>x = n ( 1+E ) </a:t>
            </a:r>
            <a:endParaRPr lang="ar-SA" dirty="0" smtClean="0"/>
          </a:p>
          <a:p>
            <a:r>
              <a:rPr lang="ar-SA" dirty="0" smtClean="0"/>
              <a:t>حيث</a:t>
            </a:r>
            <a:r>
              <a:rPr lang="en-GB" dirty="0"/>
              <a:t>n = </a:t>
            </a:r>
            <a:r>
              <a:rPr lang="ar-SA" dirty="0"/>
              <a:t>الكمية البدئية للحمض النووي الهدف</a:t>
            </a:r>
            <a:r>
              <a:rPr lang="en-GB" dirty="0"/>
              <a:t/>
            </a:r>
            <a:br>
              <a:rPr lang="en-GB" dirty="0"/>
            </a:br>
            <a:r>
              <a:rPr lang="en-GB" dirty="0"/>
              <a:t>E = </a:t>
            </a:r>
            <a:r>
              <a:rPr lang="ar-SA" dirty="0"/>
              <a:t>فعالية التضخيم</a:t>
            </a:r>
            <a:r>
              <a:rPr lang="en-GB" dirty="0"/>
              <a:t> ( (Efficiency</a:t>
            </a:r>
            <a:br>
              <a:rPr lang="en-GB" dirty="0"/>
            </a:br>
            <a:r>
              <a:rPr lang="en-GB" dirty="0"/>
              <a:t>X = </a:t>
            </a:r>
            <a:r>
              <a:rPr lang="ar-SA" dirty="0"/>
              <a:t>عدد دورات</a:t>
            </a:r>
            <a:r>
              <a:rPr lang="en-GB" dirty="0"/>
              <a:t> PCR</a:t>
            </a:r>
            <a:br>
              <a:rPr lang="en-GB" dirty="0"/>
            </a:br>
            <a:endParaRPr lang="ar-SA" dirty="0"/>
          </a:p>
        </p:txBody>
      </p:sp>
    </p:spTree>
    <p:extLst>
      <p:ext uri="{BB962C8B-B14F-4D97-AF65-F5344CB8AC3E}">
        <p14:creationId xmlns:p14="http://schemas.microsoft.com/office/powerpoint/2010/main" xmlns="" val="426096681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ar-SA" dirty="0" smtClean="0"/>
              <a:t>طريقة عمل جهاز </a:t>
            </a:r>
            <a:r>
              <a:rPr lang="en-GB" dirty="0" smtClean="0"/>
              <a:t>PCR</a:t>
            </a:r>
            <a:endParaRPr lang="ar-SA" dirty="0"/>
          </a:p>
        </p:txBody>
      </p:sp>
      <p:sp>
        <p:nvSpPr>
          <p:cNvPr id="3" name="Content Placeholder 2"/>
          <p:cNvSpPr>
            <a:spLocks noGrp="1"/>
          </p:cNvSpPr>
          <p:nvPr>
            <p:ph idx="1"/>
          </p:nvPr>
        </p:nvSpPr>
        <p:spPr>
          <a:xfrm>
            <a:off x="457200" y="1052736"/>
            <a:ext cx="8229600" cy="4525963"/>
          </a:xfrm>
        </p:spPr>
        <p:txBody>
          <a:bodyPr/>
          <a:lstStyle/>
          <a:p>
            <a:r>
              <a:rPr lang="ar-SA" b="1" dirty="0" smtClean="0"/>
              <a:t>باستخدام لوحة المفاتيح وشاشة عرض الجهاز ، يتم ادخال الدورة المصممة لأي قطعه من الحمض النووي المفصول.</a:t>
            </a:r>
          </a:p>
          <a:p>
            <a:pPr marL="0" indent="0">
              <a:buNone/>
            </a:pPr>
            <a:endParaRPr lang="ar-SA"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3608" y="2060848"/>
            <a:ext cx="7070303" cy="46446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11933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721499"/>
          </a:xfrm>
        </p:spPr>
        <p:txBody>
          <a:bodyPr>
            <a:noAutofit/>
          </a:bodyPr>
          <a:lstStyle/>
          <a:p>
            <a:r>
              <a:rPr lang="ar-SA" sz="3200" b="1" dirty="0"/>
              <a:t>تقوم الخلية بمضاعفة كمية الحمض النووي وقت انقسام الخلية بشكل تلقائي و بشكل سريع مع وجود نظام تصحيح للأخطاء خلال </a:t>
            </a:r>
            <a:r>
              <a:rPr lang="ar-SA" sz="3200" b="1" dirty="0" err="1"/>
              <a:t>النسخ.</a:t>
            </a:r>
            <a:r>
              <a:rPr lang="ar-SA" sz="3200" b="1" dirty="0"/>
              <a:t> </a:t>
            </a:r>
            <a:r>
              <a:rPr lang="ar-SA" sz="3200" b="1" dirty="0" smtClean="0"/>
              <a:t>و </a:t>
            </a:r>
            <a:r>
              <a:rPr lang="ar-SA" sz="3200" b="1" dirty="0"/>
              <a:t>تبلغ سرعة النسخ والمضاعفة إلى 1000 قاعدة نيتروجينية بالثانية ( داخل النظام الحيوي ) و هي كما ذكرنا تحدث في الخلية في وقت التكاثر والانقسام </a:t>
            </a:r>
            <a:r>
              <a:rPr lang="ar-SA" sz="3200" b="1" dirty="0" smtClean="0"/>
              <a:t>فقط</a:t>
            </a:r>
            <a:r>
              <a:rPr lang="en-GB" sz="3200" b="1" dirty="0" smtClean="0"/>
              <a:t> .</a:t>
            </a:r>
            <a:endParaRPr lang="ar-SA" sz="3200" b="1" dirty="0" smtClean="0"/>
          </a:p>
          <a:p>
            <a:pPr>
              <a:buNone/>
            </a:pPr>
            <a:endParaRPr lang="ar-SA" sz="3200" b="1" dirty="0" smtClean="0"/>
          </a:p>
          <a:p>
            <a:r>
              <a:rPr lang="ar-SA" sz="3200" b="1" dirty="0"/>
              <a:t>ومع التطور في مجال التكنولوجيا الحيوية والذي يقوم على التعامل مع الحمض النووي</a:t>
            </a:r>
            <a:r>
              <a:rPr lang="en-GB" sz="3200" b="1" dirty="0"/>
              <a:t> (DNA ) </a:t>
            </a:r>
            <a:r>
              <a:rPr lang="ar-SA" sz="3200" b="1" dirty="0"/>
              <a:t>بشكل أساسي ، استدعى ذلك العلماء على أن يبحثوا عن طريقة أو تقنية تقوم على مضاعفة كمية الحمض النووي</a:t>
            </a:r>
            <a:r>
              <a:rPr lang="en-GB" sz="3200" b="1" dirty="0"/>
              <a:t> (DNA ) </a:t>
            </a:r>
            <a:r>
              <a:rPr lang="ar-SA" sz="3200" b="1" dirty="0"/>
              <a:t>بشكل </a:t>
            </a:r>
            <a:r>
              <a:rPr lang="ar-SA" sz="3200" b="1" dirty="0" smtClean="0"/>
              <a:t>كبير، خارج النظام الحيوي (الخلية).</a:t>
            </a:r>
            <a:endParaRPr lang="ar-SA" sz="3200" b="1" dirty="0"/>
          </a:p>
        </p:txBody>
      </p:sp>
    </p:spTree>
    <p:extLst>
      <p:ext uri="{BB962C8B-B14F-4D97-AF65-F5344CB8AC3E}">
        <p14:creationId xmlns:p14="http://schemas.microsoft.com/office/powerpoint/2010/main" xmlns="" val="16283089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a:bodyPr>
          <a:lstStyle/>
          <a:p>
            <a:pPr>
              <a:buFont typeface="Wingdings" pitchFamily="2" charset="2"/>
              <a:buChar char="§"/>
            </a:pPr>
            <a:r>
              <a:rPr lang="ar-SA" b="1" dirty="0" smtClean="0">
                <a:solidFill>
                  <a:srgbClr val="002060"/>
                </a:solidFill>
              </a:rPr>
              <a:t>نضيف 23 مايكروليتر من المزيج الرئيسي  على كل أنبوب من أنابيب </a:t>
            </a:r>
            <a:r>
              <a:rPr lang="en-US" b="1" dirty="0" smtClean="0">
                <a:solidFill>
                  <a:srgbClr val="002060"/>
                </a:solidFill>
              </a:rPr>
              <a:t>PCR</a:t>
            </a:r>
            <a:r>
              <a:rPr lang="ar-SA" b="1" dirty="0" smtClean="0">
                <a:solidFill>
                  <a:srgbClr val="002060"/>
                </a:solidFill>
              </a:rPr>
              <a:t> ثم نضيف 2 مايكروليتر من عينه الدنا (</a:t>
            </a:r>
            <a:r>
              <a:rPr lang="en-US" b="1" dirty="0" smtClean="0">
                <a:solidFill>
                  <a:srgbClr val="002060"/>
                </a:solidFill>
              </a:rPr>
              <a:t>DNA</a:t>
            </a:r>
            <a:r>
              <a:rPr lang="ar-SA" b="1" dirty="0" smtClean="0">
                <a:solidFill>
                  <a:srgbClr val="002060"/>
                </a:solidFill>
              </a:rPr>
              <a:t>) .</a:t>
            </a:r>
          </a:p>
          <a:p>
            <a:pPr>
              <a:buFont typeface="Wingdings" pitchFamily="2" charset="2"/>
              <a:buChar char="§"/>
            </a:pPr>
            <a:endParaRPr lang="ar-SA" b="1" dirty="0" smtClean="0">
              <a:solidFill>
                <a:srgbClr val="002060"/>
              </a:solidFill>
            </a:endParaRPr>
          </a:p>
          <a:p>
            <a:pPr>
              <a:buFont typeface="Wingdings" pitchFamily="2" charset="2"/>
              <a:buChar char="§"/>
            </a:pPr>
            <a:r>
              <a:rPr lang="ar-SA" b="1" dirty="0" smtClean="0">
                <a:solidFill>
                  <a:srgbClr val="002060"/>
                </a:solidFill>
              </a:rPr>
              <a:t>نضع جميع الأنابيب في جهاز الطرد المركزي 3000 دورة في الدقيقه لمدة دقيقه واحدة لخلط جميع العينات وإزاله جميع الفقاعات.</a:t>
            </a:r>
            <a:endParaRPr lang="en-US" b="1" dirty="0" smtClean="0">
              <a:solidFill>
                <a:srgbClr val="002060"/>
              </a:solidFill>
            </a:endParaRPr>
          </a:p>
          <a:p>
            <a:endParaRPr lang="ar-SA" dirty="0" smtClean="0">
              <a:solidFill>
                <a:srgbClr val="002060"/>
              </a:solidFill>
            </a:endParaRPr>
          </a:p>
          <a:p>
            <a:endParaRPr lang="ar-SA" dirty="0"/>
          </a:p>
        </p:txBody>
      </p:sp>
    </p:spTree>
    <p:extLst>
      <p:ext uri="{BB962C8B-B14F-4D97-AF65-F5344CB8AC3E}">
        <p14:creationId xmlns:p14="http://schemas.microsoft.com/office/powerpoint/2010/main" xmlns="" val="23219657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نظام التفاعل</a:t>
            </a:r>
            <a:endParaRPr lang="ar-SA" dirty="0"/>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tretch>
            <a:fillRect/>
          </a:stretch>
        </p:blipFill>
        <p:spPr bwMode="auto">
          <a:xfrm>
            <a:off x="1115616" y="1639341"/>
            <a:ext cx="6924774"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64806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Figure3 : Verification of the PCR product on gel</a:t>
            </a:r>
            <a:endParaRPr lang="ar-SA" dirty="0"/>
          </a:p>
        </p:txBody>
      </p:sp>
      <p:pic>
        <p:nvPicPr>
          <p:cNvPr id="4" name="Content Placeholder 3" descr="http://i51.servimg.com/u/f51/12/81/33/99/clip_i12.gif">
            <a:hlinkClick r:id="rId3" tgtFrame="&quot;_blank&quot;"/>
          </p:cNvPr>
          <p:cNvPicPr>
            <a:picLocks noGrp="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51720" y="1670273"/>
            <a:ext cx="5112593" cy="3702943"/>
          </a:xfrm>
          <a:prstGeom prst="rect">
            <a:avLst/>
          </a:prstGeom>
          <a:noFill/>
          <a:ln>
            <a:noFill/>
          </a:ln>
        </p:spPr>
      </p:pic>
    </p:spTree>
    <p:extLst>
      <p:ext uri="{BB962C8B-B14F-4D97-AF65-F5344CB8AC3E}">
        <p14:creationId xmlns:p14="http://schemas.microsoft.com/office/powerpoint/2010/main" xmlns="" val="41803419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solidFill>
                  <a:srgbClr val="C00000"/>
                </a:solidFill>
              </a:rPr>
              <a:t>أنواع تقنية الـ </a:t>
            </a:r>
            <a:r>
              <a:rPr lang="en-GB" dirty="0" smtClean="0">
                <a:solidFill>
                  <a:srgbClr val="C00000"/>
                </a:solidFill>
              </a:rPr>
              <a:t>PCR</a:t>
            </a:r>
            <a:endParaRPr lang="ar-SA" dirty="0">
              <a:solidFill>
                <a:srgbClr val="C00000"/>
              </a:solidFill>
            </a:endParaRPr>
          </a:p>
        </p:txBody>
      </p:sp>
      <p:sp>
        <p:nvSpPr>
          <p:cNvPr id="3" name="Content Placeholder 2"/>
          <p:cNvSpPr>
            <a:spLocks noGrp="1"/>
          </p:cNvSpPr>
          <p:nvPr>
            <p:ph idx="1"/>
          </p:nvPr>
        </p:nvSpPr>
        <p:spPr/>
        <p:txBody>
          <a:bodyPr>
            <a:normAutofit/>
          </a:bodyPr>
          <a:lstStyle/>
          <a:p>
            <a:pPr marL="0" indent="0">
              <a:buNone/>
            </a:pPr>
            <a:r>
              <a:rPr lang="en-GB" b="1" dirty="0" smtClean="0">
                <a:solidFill>
                  <a:srgbClr val="0000CC"/>
                </a:solidFill>
              </a:rPr>
              <a:t> </a:t>
            </a:r>
            <a:r>
              <a:rPr lang="en-GB" b="1" dirty="0" smtClean="0">
                <a:solidFill>
                  <a:srgbClr val="0000CC"/>
                </a:solidFill>
                <a:latin typeface="Arial" pitchFamily="34" charset="0"/>
                <a:cs typeface="Arial" pitchFamily="34" charset="0"/>
              </a:rPr>
              <a:t>PCR</a:t>
            </a:r>
            <a:r>
              <a:rPr lang="ar-SA" b="1" dirty="0" smtClean="0">
                <a:solidFill>
                  <a:srgbClr val="0000CC"/>
                </a:solidFill>
                <a:latin typeface="Arial" pitchFamily="34" charset="0"/>
                <a:cs typeface="Arial" pitchFamily="34" charset="0"/>
              </a:rPr>
              <a:t>العادي </a:t>
            </a:r>
            <a:r>
              <a:rPr lang="ar-SA" b="1" dirty="0">
                <a:solidFill>
                  <a:srgbClr val="0000CC"/>
                </a:solidFill>
                <a:latin typeface="Arial" pitchFamily="34" charset="0"/>
                <a:cs typeface="Arial" pitchFamily="34" charset="0"/>
              </a:rPr>
              <a:t>: </a:t>
            </a:r>
            <a:r>
              <a:rPr lang="ar-SA" dirty="0">
                <a:latin typeface="Arial" pitchFamily="34" charset="0"/>
                <a:cs typeface="Arial" pitchFamily="34" charset="0"/>
              </a:rPr>
              <a:t>وهو ما تم شرحه والتطرق اليه في الخطوات </a:t>
            </a:r>
            <a:r>
              <a:rPr lang="ar-SA" dirty="0" smtClean="0">
                <a:latin typeface="Arial" pitchFamily="34" charset="0"/>
                <a:cs typeface="Arial" pitchFamily="34" charset="0"/>
              </a:rPr>
              <a:t>السابقة.</a:t>
            </a:r>
          </a:p>
          <a:p>
            <a:pPr marL="0" indent="0">
              <a:buNone/>
            </a:pPr>
            <a:r>
              <a:rPr lang="en-GB" dirty="0">
                <a:latin typeface="Arial" pitchFamily="34" charset="0"/>
                <a:cs typeface="Arial" pitchFamily="34" charset="0"/>
              </a:rPr>
              <a:t/>
            </a:r>
            <a:br>
              <a:rPr lang="en-GB" dirty="0">
                <a:latin typeface="Arial" pitchFamily="34" charset="0"/>
                <a:cs typeface="Arial" pitchFamily="34" charset="0"/>
              </a:rPr>
            </a:br>
            <a:r>
              <a:rPr lang="en-GB" b="1" dirty="0" smtClean="0">
                <a:solidFill>
                  <a:srgbClr val="0000CC"/>
                </a:solidFill>
              </a:rPr>
              <a:t>: </a:t>
            </a:r>
            <a:r>
              <a:rPr lang="en-GB" b="1" dirty="0">
                <a:solidFill>
                  <a:srgbClr val="0000CC"/>
                </a:solidFill>
              </a:rPr>
              <a:t>Real Time PCR </a:t>
            </a:r>
            <a:r>
              <a:rPr lang="ar-SA" b="1" dirty="0" smtClean="0">
                <a:solidFill>
                  <a:srgbClr val="0000CC"/>
                </a:solidFill>
              </a:rPr>
              <a:t> </a:t>
            </a:r>
            <a:r>
              <a:rPr lang="ar-SA" dirty="0" smtClean="0">
                <a:latin typeface="Arial" pitchFamily="34" charset="0"/>
                <a:cs typeface="Arial" pitchFamily="34" charset="0"/>
              </a:rPr>
              <a:t>وهذا </a:t>
            </a:r>
            <a:r>
              <a:rPr lang="ar-SA" dirty="0">
                <a:latin typeface="Arial" pitchFamily="34" charset="0"/>
                <a:cs typeface="Arial" pitchFamily="34" charset="0"/>
              </a:rPr>
              <a:t>النوع يقوم على نفس المبدأ ولكن الخلاف الوحيد يكون مربتط الجهاز بكمبيوتر لتحديد الوقت الحقيقي لبدا التفاعل ومن ثم الكمية الحقيقية لعدد نسخ الحمض النووي</a:t>
            </a:r>
            <a:r>
              <a:rPr lang="en-GB" dirty="0">
                <a:latin typeface="Arial" pitchFamily="34" charset="0"/>
                <a:cs typeface="Arial" pitchFamily="34" charset="0"/>
              </a:rPr>
              <a:t> (DNA ) </a:t>
            </a:r>
            <a:r>
              <a:rPr lang="ar-SA" dirty="0">
                <a:latin typeface="Arial" pitchFamily="34" charset="0"/>
                <a:cs typeface="Arial" pitchFamily="34" charset="0"/>
              </a:rPr>
              <a:t>ويعتمد ذلك على وجود قواعد نيتروجينية حرة مشعة لتحديد ذلك . مما يسهل على الباحثين الوقت لتحدد وجود الجين المطلوب أو لا ، وكمية الجين بدون الوصول إلى نهاية الدورات الحرارية المحددة</a:t>
            </a:r>
            <a:r>
              <a:rPr lang="en-GB" dirty="0">
                <a:latin typeface="Arial" pitchFamily="34" charset="0"/>
                <a:cs typeface="Arial" pitchFamily="34" charset="0"/>
              </a:rPr>
              <a:t> </a:t>
            </a:r>
            <a:r>
              <a:rPr lang="en-GB" dirty="0"/>
              <a:t>. </a:t>
            </a:r>
            <a:br>
              <a:rPr lang="en-GB" dirty="0"/>
            </a:br>
            <a:endParaRPr lang="ar-SA" dirty="0"/>
          </a:p>
        </p:txBody>
      </p:sp>
    </p:spTree>
    <p:extLst>
      <p:ext uri="{BB962C8B-B14F-4D97-AF65-F5344CB8AC3E}">
        <p14:creationId xmlns:p14="http://schemas.microsoft.com/office/powerpoint/2010/main" xmlns="" val="23655289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Autofit/>
          </a:bodyPr>
          <a:lstStyle/>
          <a:p>
            <a:r>
              <a:rPr lang="ar-SA" sz="4000" u="sng" dirty="0" smtClean="0">
                <a:solidFill>
                  <a:srgbClr val="0000CC"/>
                </a:solidFill>
              </a:rPr>
              <a:t>تفاصيل المعمل المخبري الخاص بتقنية الـ </a:t>
            </a:r>
            <a:r>
              <a:rPr lang="en-GB" sz="4000" u="sng" dirty="0" smtClean="0">
                <a:solidFill>
                  <a:srgbClr val="0000CC"/>
                </a:solidFill>
              </a:rPr>
              <a:t>PCR</a:t>
            </a:r>
            <a:endParaRPr lang="ar-SA" sz="4000" u="sng" dirty="0">
              <a:solidFill>
                <a:srgbClr val="0000CC"/>
              </a:solidFill>
            </a:endParaRPr>
          </a:p>
        </p:txBody>
      </p:sp>
      <p:sp>
        <p:nvSpPr>
          <p:cNvPr id="3" name="Content Placeholder 2"/>
          <p:cNvSpPr>
            <a:spLocks noGrp="1"/>
          </p:cNvSpPr>
          <p:nvPr>
            <p:ph idx="1"/>
          </p:nvPr>
        </p:nvSpPr>
        <p:spPr>
          <a:xfrm>
            <a:off x="457200" y="1196752"/>
            <a:ext cx="8229600" cy="4824536"/>
          </a:xfrm>
        </p:spPr>
        <p:txBody>
          <a:bodyPr>
            <a:normAutofit fontScale="92500"/>
          </a:bodyPr>
          <a:lstStyle/>
          <a:p>
            <a:pPr>
              <a:buNone/>
            </a:pPr>
            <a:r>
              <a:rPr lang="ar-SA" sz="3200" dirty="0">
                <a:solidFill>
                  <a:srgbClr val="C00000"/>
                </a:solidFill>
                <a:latin typeface="Monotype Koufi" pitchFamily="2" charset="-78"/>
                <a:ea typeface="Monotype Koufi" pitchFamily="2" charset="-78"/>
                <a:cs typeface="Monotype Koufi" pitchFamily="2" charset="-78"/>
              </a:rPr>
              <a:t>يمكن تجنب التلوث </a:t>
            </a:r>
            <a:r>
              <a:rPr lang="ar-SA" sz="3200" dirty="0" smtClean="0">
                <a:solidFill>
                  <a:srgbClr val="C00000"/>
                </a:solidFill>
                <a:latin typeface="Monotype Koufi" pitchFamily="2" charset="-78"/>
                <a:ea typeface="Monotype Koufi" pitchFamily="2" charset="-78"/>
                <a:cs typeface="Monotype Koufi" pitchFamily="2" charset="-78"/>
              </a:rPr>
              <a:t>بالاعتماد </a:t>
            </a:r>
            <a:r>
              <a:rPr lang="ar-SA" sz="3200" dirty="0">
                <a:solidFill>
                  <a:srgbClr val="C00000"/>
                </a:solidFill>
                <a:latin typeface="Monotype Koufi" pitchFamily="2" charset="-78"/>
                <a:ea typeface="Monotype Koufi" pitchFamily="2" charset="-78"/>
                <a:cs typeface="Monotype Koufi" pitchFamily="2" charset="-78"/>
              </a:rPr>
              <a:t>على تقسيم مكان العمل إلى ثلاثة أقسام منفصلة عن بعضها بشكل </a:t>
            </a:r>
            <a:r>
              <a:rPr lang="ar-SA" sz="3200" dirty="0" smtClean="0">
                <a:solidFill>
                  <a:srgbClr val="C00000"/>
                </a:solidFill>
                <a:latin typeface="Monotype Koufi" pitchFamily="2" charset="-78"/>
                <a:ea typeface="Monotype Koufi" pitchFamily="2" charset="-78"/>
                <a:cs typeface="Monotype Koufi" pitchFamily="2" charset="-78"/>
              </a:rPr>
              <a:t>تام</a:t>
            </a:r>
            <a:r>
              <a:rPr lang="en-GB" sz="3200" dirty="0" smtClean="0">
                <a:solidFill>
                  <a:srgbClr val="C00000"/>
                </a:solidFill>
                <a:ea typeface="Monotype Koufi" pitchFamily="2" charset="-78"/>
                <a:cs typeface="Monotype Koufi" pitchFamily="2" charset="-78"/>
              </a:rPr>
              <a:t>:</a:t>
            </a:r>
            <a:endParaRPr lang="ar-SA" sz="3200" dirty="0" smtClean="0">
              <a:solidFill>
                <a:srgbClr val="C00000"/>
              </a:solidFill>
              <a:ea typeface="Monotype Koufi" pitchFamily="2" charset="-78"/>
              <a:cs typeface="Monotype Koufi" pitchFamily="2" charset="-78"/>
            </a:endParaRPr>
          </a:p>
          <a:p>
            <a:pPr>
              <a:buNone/>
            </a:pPr>
            <a:r>
              <a:rPr lang="en-GB" sz="3200" dirty="0">
                <a:ea typeface="Monotype Koufi" pitchFamily="2" charset="-78"/>
                <a:cs typeface="Monotype Koufi" pitchFamily="2" charset="-78"/>
              </a:rPr>
              <a:t/>
            </a:r>
            <a:br>
              <a:rPr lang="en-GB" sz="3200" dirty="0">
                <a:ea typeface="Monotype Koufi" pitchFamily="2" charset="-78"/>
                <a:cs typeface="Monotype Koufi" pitchFamily="2" charset="-78"/>
              </a:rPr>
            </a:br>
            <a:r>
              <a:rPr lang="en-GB" sz="3200" dirty="0">
                <a:ea typeface="Monotype Koufi" pitchFamily="2" charset="-78"/>
                <a:cs typeface="Monotype Koufi" pitchFamily="2" charset="-78"/>
              </a:rPr>
              <a:t>.1 </a:t>
            </a:r>
            <a:r>
              <a:rPr lang="ar-SA" sz="3200" dirty="0">
                <a:latin typeface="Monotype Koufi" pitchFamily="2" charset="-78"/>
                <a:ea typeface="Monotype Koufi" pitchFamily="2" charset="-78"/>
                <a:cs typeface="Monotype Koufi" pitchFamily="2" charset="-78"/>
              </a:rPr>
              <a:t>قسم الاستنهاض</a:t>
            </a:r>
            <a:r>
              <a:rPr lang="en-GB" sz="3200" dirty="0">
                <a:ea typeface="Monotype Koufi" pitchFamily="2" charset="-78"/>
                <a:cs typeface="Monotype Koufi" pitchFamily="2" charset="-78"/>
              </a:rPr>
              <a:t> Extraction sector</a:t>
            </a:r>
            <a:br>
              <a:rPr lang="en-GB" sz="3200" dirty="0">
                <a:ea typeface="Monotype Koufi" pitchFamily="2" charset="-78"/>
                <a:cs typeface="Monotype Koufi" pitchFamily="2" charset="-78"/>
              </a:rPr>
            </a:br>
            <a:r>
              <a:rPr lang="en-GB" sz="3200" dirty="0">
                <a:ea typeface="Monotype Koufi" pitchFamily="2" charset="-78"/>
                <a:cs typeface="Monotype Koufi" pitchFamily="2" charset="-78"/>
              </a:rPr>
              <a:t>.2 </a:t>
            </a:r>
            <a:r>
              <a:rPr lang="ar-SA" sz="3200" dirty="0">
                <a:latin typeface="Monotype Koufi" pitchFamily="2" charset="-78"/>
                <a:ea typeface="Monotype Koufi" pitchFamily="2" charset="-78"/>
                <a:cs typeface="Monotype Koufi" pitchFamily="2" charset="-78"/>
              </a:rPr>
              <a:t>قسم تحضير الكواشف</a:t>
            </a:r>
            <a:r>
              <a:rPr lang="en-GB" sz="3200" dirty="0">
                <a:ea typeface="Monotype Koufi" pitchFamily="2" charset="-78"/>
                <a:cs typeface="Monotype Koufi" pitchFamily="2" charset="-78"/>
              </a:rPr>
              <a:t>Reagent preparation sector</a:t>
            </a:r>
            <a:br>
              <a:rPr lang="en-GB" sz="3200" dirty="0">
                <a:ea typeface="Monotype Koufi" pitchFamily="2" charset="-78"/>
                <a:cs typeface="Monotype Koufi" pitchFamily="2" charset="-78"/>
              </a:rPr>
            </a:br>
            <a:r>
              <a:rPr lang="ar-SA" sz="3200" dirty="0" smtClean="0">
                <a:latin typeface="Monotype Koufi" pitchFamily="2" charset="-78"/>
                <a:ea typeface="Monotype Koufi" pitchFamily="2" charset="-78"/>
                <a:cs typeface="Monotype Koufi" pitchFamily="2" charset="-78"/>
              </a:rPr>
              <a:t>وهذان </a:t>
            </a:r>
            <a:r>
              <a:rPr lang="ar-SA" sz="3200" dirty="0">
                <a:latin typeface="Monotype Koufi" pitchFamily="2" charset="-78"/>
                <a:ea typeface="Monotype Koufi" pitchFamily="2" charset="-78"/>
                <a:cs typeface="Monotype Koufi" pitchFamily="2" charset="-78"/>
              </a:rPr>
              <a:t>القسمان يعرفان </a:t>
            </a:r>
            <a:r>
              <a:rPr lang="ar-SA" sz="3200" dirty="0" smtClean="0">
                <a:latin typeface="Monotype Koufi" pitchFamily="2" charset="-78"/>
                <a:ea typeface="Monotype Koufi" pitchFamily="2" charset="-78"/>
                <a:cs typeface="Monotype Koufi" pitchFamily="2" charset="-78"/>
              </a:rPr>
              <a:t>بــــ</a:t>
            </a:r>
            <a:r>
              <a:rPr lang="en-GB" sz="3200" dirty="0" smtClean="0">
                <a:ea typeface="Monotype Koufi" pitchFamily="2" charset="-78"/>
                <a:cs typeface="Monotype Koufi" pitchFamily="2" charset="-78"/>
              </a:rPr>
              <a:t> (Pre – PCR sector)</a:t>
            </a:r>
            <a:r>
              <a:rPr lang="en-GB" sz="3200" dirty="0">
                <a:ea typeface="Monotype Koufi" pitchFamily="2" charset="-78"/>
                <a:cs typeface="Monotype Koufi" pitchFamily="2" charset="-78"/>
              </a:rPr>
              <a:t/>
            </a:r>
            <a:br>
              <a:rPr lang="en-GB" sz="3200" dirty="0">
                <a:ea typeface="Monotype Koufi" pitchFamily="2" charset="-78"/>
                <a:cs typeface="Monotype Koufi" pitchFamily="2" charset="-78"/>
              </a:rPr>
            </a:br>
            <a:r>
              <a:rPr lang="en-GB" sz="3200" dirty="0">
                <a:ea typeface="Monotype Koufi" pitchFamily="2" charset="-78"/>
                <a:cs typeface="Monotype Koufi" pitchFamily="2" charset="-78"/>
              </a:rPr>
              <a:t>.3 </a:t>
            </a:r>
            <a:r>
              <a:rPr lang="ar-SA" sz="3200" dirty="0">
                <a:latin typeface="Monotype Koufi" pitchFamily="2" charset="-78"/>
                <a:ea typeface="Monotype Koufi" pitchFamily="2" charset="-78"/>
                <a:cs typeface="Monotype Koufi" pitchFamily="2" charset="-78"/>
              </a:rPr>
              <a:t>قسم التضخيم والمعايرة</a:t>
            </a:r>
            <a:r>
              <a:rPr lang="en-GB" sz="3200" dirty="0">
                <a:ea typeface="Monotype Koufi" pitchFamily="2" charset="-78"/>
                <a:cs typeface="Monotype Koufi" pitchFamily="2" charset="-78"/>
              </a:rPr>
              <a:t> Amplification + Detection sector</a:t>
            </a:r>
            <a:br>
              <a:rPr lang="en-GB" sz="3200" dirty="0">
                <a:ea typeface="Monotype Koufi" pitchFamily="2" charset="-78"/>
                <a:cs typeface="Monotype Koufi" pitchFamily="2" charset="-78"/>
              </a:rPr>
            </a:br>
            <a:r>
              <a:rPr lang="ar-SA" sz="3200" dirty="0" smtClean="0">
                <a:latin typeface="Monotype Koufi" pitchFamily="2" charset="-78"/>
                <a:ea typeface="Monotype Koufi" pitchFamily="2" charset="-78"/>
                <a:cs typeface="Monotype Koufi" pitchFamily="2" charset="-78"/>
              </a:rPr>
              <a:t>ويعرف </a:t>
            </a:r>
            <a:r>
              <a:rPr lang="ar-SA" sz="3200" dirty="0">
                <a:latin typeface="Monotype Koufi" pitchFamily="2" charset="-78"/>
                <a:ea typeface="Monotype Koufi" pitchFamily="2" charset="-78"/>
                <a:cs typeface="Monotype Koufi" pitchFamily="2" charset="-78"/>
              </a:rPr>
              <a:t>هذا القسم </a:t>
            </a:r>
            <a:r>
              <a:rPr lang="ar-SA" sz="3200" dirty="0" smtClean="0">
                <a:latin typeface="Monotype Koufi" pitchFamily="2" charset="-78"/>
                <a:ea typeface="Monotype Koufi" pitchFamily="2" charset="-78"/>
                <a:cs typeface="Monotype Koufi" pitchFamily="2" charset="-78"/>
              </a:rPr>
              <a:t>بــــ</a:t>
            </a:r>
            <a:r>
              <a:rPr lang="en-GB" sz="3200" dirty="0" smtClean="0">
                <a:ea typeface="Monotype Koufi" pitchFamily="2" charset="-78"/>
                <a:cs typeface="Monotype Koufi" pitchFamily="2" charset="-78"/>
              </a:rPr>
              <a:t>( </a:t>
            </a:r>
            <a:r>
              <a:rPr lang="en-GB" sz="3200" dirty="0">
                <a:ea typeface="Monotype Koufi" pitchFamily="2" charset="-78"/>
                <a:cs typeface="Monotype Koufi" pitchFamily="2" charset="-78"/>
              </a:rPr>
              <a:t>Post- PCR Sector )</a:t>
            </a:r>
            <a:endParaRPr lang="ar-SA" sz="3200" b="1" dirty="0">
              <a:latin typeface="Monotype Koufi" pitchFamily="2" charset="-78"/>
              <a:ea typeface="Monotype Koufi" pitchFamily="2" charset="-78"/>
              <a:cs typeface="Monotype Koufi" pitchFamily="2" charset="-78"/>
            </a:endParaRPr>
          </a:p>
        </p:txBody>
      </p:sp>
    </p:spTree>
    <p:extLst>
      <p:ext uri="{BB962C8B-B14F-4D97-AF65-F5344CB8AC3E}">
        <p14:creationId xmlns:p14="http://schemas.microsoft.com/office/powerpoint/2010/main" xmlns="" val="423841838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 thermal cycler for PCRs</a:t>
            </a:r>
            <a:endParaRPr lang="ar-SA" dirty="0"/>
          </a:p>
        </p:txBody>
      </p:sp>
      <p:pic>
        <p:nvPicPr>
          <p:cNvPr id="3074" name="Picture 2" descr="Image:Pcr machine.jpg">
            <a:hlinkClick r:id="rId3" action="ppaction://hlinkfile"/>
          </p:cNvPr>
          <p:cNvPicPr>
            <a:picLocks noGrp="1" noChangeAspect="1" noChangeArrowheads="1"/>
          </p:cNvPicPr>
          <p:nvPr>
            <p:ph idx="1"/>
          </p:nvPr>
        </p:nvPicPr>
        <p:blipFill>
          <a:blip r:embed="rId4" cstate="print">
            <a:extLst>
              <a:ext uri="{28A0092B-C50C-407E-A947-70E740481C1C}">
                <a14:useLocalDpi xmlns:a14="http://schemas.microsoft.com/office/drawing/2010/main" xmlns="" val="0"/>
              </a:ext>
            </a:extLst>
          </a:blip>
          <a:stretch>
            <a:fillRect/>
          </a:stretch>
        </p:blipFill>
        <p:spPr bwMode="auto">
          <a:xfrm>
            <a:off x="2771800" y="1772816"/>
            <a:ext cx="3517868" cy="34060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58424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المكتشف </a:t>
            </a:r>
            <a:endParaRPr lang="ar-SA"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 y="-241276"/>
            <a:ext cx="9138855" cy="7099276"/>
          </a:xfrm>
        </p:spPr>
      </p:pic>
      <p:pic>
        <p:nvPicPr>
          <p:cNvPr id="6" name="Picture 5" descr="http://www.hgate.net/home/wp-content/uploads/2010/09/kary-mullis-203x300.jpg">
            <a:hlinkClick r:id="rId4"/>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7544" y="404664"/>
            <a:ext cx="1933575" cy="2857500"/>
          </a:xfrm>
          <a:prstGeom prst="rect">
            <a:avLst/>
          </a:prstGeom>
          <a:noFill/>
          <a:ln>
            <a:noFill/>
          </a:ln>
        </p:spPr>
      </p:pic>
      <p:sp>
        <p:nvSpPr>
          <p:cNvPr id="7" name="TextBox 6"/>
          <p:cNvSpPr txBox="1"/>
          <p:nvPr/>
        </p:nvSpPr>
        <p:spPr>
          <a:xfrm>
            <a:off x="2555776" y="332656"/>
            <a:ext cx="6336704" cy="5016758"/>
          </a:xfrm>
          <a:prstGeom prst="rect">
            <a:avLst/>
          </a:prstGeom>
          <a:solidFill>
            <a:schemeClr val="bg1"/>
          </a:solidFill>
        </p:spPr>
        <p:txBody>
          <a:bodyPr wrap="square" rtlCol="1">
            <a:spAutoFit/>
          </a:bodyPr>
          <a:lstStyle/>
          <a:p>
            <a:r>
              <a:rPr lang="ar-SA" sz="3200" b="1" dirty="0" smtClean="0"/>
              <a:t>كانت فكرة بواسطة عالم كيميائي </a:t>
            </a:r>
          </a:p>
          <a:p>
            <a:r>
              <a:rPr lang="ar-SA" sz="3200" b="1" dirty="0" smtClean="0"/>
              <a:t>تتضمن فصل الحمض النووي</a:t>
            </a:r>
            <a:r>
              <a:rPr lang="en-US" sz="3200" b="1" dirty="0" smtClean="0"/>
              <a:t>DNA</a:t>
            </a:r>
            <a:r>
              <a:rPr lang="ar-SA" sz="3200" b="1" dirty="0" smtClean="0"/>
              <a:t> وصنع نسخ كثيره منه </a:t>
            </a:r>
            <a:r>
              <a:rPr lang="ar-SA" sz="3200" b="1" dirty="0"/>
              <a:t>..</a:t>
            </a:r>
            <a:endParaRPr lang="en-US" sz="3200" b="1" dirty="0"/>
          </a:p>
          <a:p>
            <a:r>
              <a:rPr lang="ar-SA" sz="3200" b="1" dirty="0" smtClean="0"/>
              <a:t>وفعلاً تحققت هذه الفكرة المبدعة ..</a:t>
            </a:r>
            <a:endParaRPr lang="en-US" sz="3200" b="1" dirty="0" smtClean="0"/>
          </a:p>
          <a:p>
            <a:r>
              <a:rPr lang="ar-SA" sz="3200" b="1" dirty="0" smtClean="0"/>
              <a:t>بواسطة </a:t>
            </a:r>
            <a:r>
              <a:rPr lang="ar-SA" sz="3200" b="1" dirty="0" smtClean="0">
                <a:solidFill>
                  <a:srgbClr val="FF0000"/>
                </a:solidFill>
              </a:rPr>
              <a:t>د.كاري </a:t>
            </a:r>
            <a:r>
              <a:rPr lang="ar-SA" sz="3200" b="1" dirty="0">
                <a:solidFill>
                  <a:srgbClr val="FF0000"/>
                </a:solidFill>
              </a:rPr>
              <a:t>مولس </a:t>
            </a:r>
            <a:r>
              <a:rPr lang="en-US" sz="3200" b="1" dirty="0" err="1">
                <a:solidFill>
                  <a:srgbClr val="FF0000"/>
                </a:solidFill>
              </a:rPr>
              <a:t>Kary</a:t>
            </a:r>
            <a:r>
              <a:rPr lang="en-US" sz="3200" b="1" dirty="0">
                <a:solidFill>
                  <a:srgbClr val="FF0000"/>
                </a:solidFill>
              </a:rPr>
              <a:t> </a:t>
            </a:r>
            <a:r>
              <a:rPr lang="en-US" sz="3200" b="1" dirty="0" smtClean="0">
                <a:solidFill>
                  <a:srgbClr val="FF0000"/>
                </a:solidFill>
              </a:rPr>
              <a:t>Mullis</a:t>
            </a:r>
            <a:endParaRPr lang="en-US" sz="3200" b="1" dirty="0">
              <a:solidFill>
                <a:srgbClr val="FF0000"/>
              </a:solidFill>
            </a:endParaRPr>
          </a:p>
          <a:p>
            <a:r>
              <a:rPr lang="ar-SA" sz="3200" b="1" dirty="0"/>
              <a:t>خطرت بباله فكرة أن يفصل الحمض النووي </a:t>
            </a:r>
            <a:r>
              <a:rPr lang="en-US" sz="3200" b="1" dirty="0" smtClean="0"/>
              <a:t>DNA </a:t>
            </a:r>
            <a:r>
              <a:rPr lang="ar-SA" sz="3200" b="1" dirty="0" smtClean="0"/>
              <a:t> ويصنع </a:t>
            </a:r>
            <a:r>
              <a:rPr lang="ar-SA" sz="3200" b="1" dirty="0"/>
              <a:t>منه نسخ كثيرة ..</a:t>
            </a:r>
            <a:endParaRPr lang="en-US" sz="3200" b="1" dirty="0"/>
          </a:p>
          <a:p>
            <a:r>
              <a:rPr lang="ar-SA" sz="3200" b="1" dirty="0" smtClean="0"/>
              <a:t>ليقلد </a:t>
            </a:r>
            <a:r>
              <a:rPr lang="ar-SA" sz="3200" b="1" dirty="0"/>
              <a:t>في عام 1993 م جائزة نوبل في </a:t>
            </a:r>
            <a:r>
              <a:rPr lang="ar-SA" sz="3200" b="1" dirty="0" smtClean="0"/>
              <a:t>الكيمياء.</a:t>
            </a:r>
            <a:endParaRPr lang="en-US" sz="3200" b="1" dirty="0"/>
          </a:p>
          <a:p>
            <a:endParaRPr lang="ar-SA" sz="3200" b="1" dirty="0"/>
          </a:p>
        </p:txBody>
      </p:sp>
    </p:spTree>
    <p:extLst>
      <p:ext uri="{BB962C8B-B14F-4D97-AF65-F5344CB8AC3E}">
        <p14:creationId xmlns:p14="http://schemas.microsoft.com/office/powerpoint/2010/main" xmlns="" val="864660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a:bodyPr>
          <a:lstStyle/>
          <a:p>
            <a:r>
              <a:rPr lang="ar-SA" dirty="0" smtClean="0"/>
              <a:t>ما هو </a:t>
            </a:r>
            <a:r>
              <a:rPr lang="en-US" dirty="0" smtClean="0"/>
              <a:t>PCR</a:t>
            </a:r>
            <a:r>
              <a:rPr lang="ar-SA" dirty="0" smtClean="0"/>
              <a:t> </a:t>
            </a:r>
            <a:r>
              <a:rPr lang="ar-SA" dirty="0" err="1" smtClean="0"/>
              <a:t>؟</a:t>
            </a:r>
            <a:endParaRPr lang="ar-SA" dirty="0"/>
          </a:p>
        </p:txBody>
      </p:sp>
      <p:sp>
        <p:nvSpPr>
          <p:cNvPr id="3" name="Content Placeholder 2"/>
          <p:cNvSpPr>
            <a:spLocks noGrp="1"/>
          </p:cNvSpPr>
          <p:nvPr>
            <p:ph idx="1"/>
          </p:nvPr>
        </p:nvSpPr>
        <p:spPr>
          <a:xfrm>
            <a:off x="457200" y="1196752"/>
            <a:ext cx="8229600" cy="4525963"/>
          </a:xfrm>
        </p:spPr>
        <p:txBody>
          <a:bodyPr>
            <a:normAutofit lnSpcReduction="10000"/>
          </a:bodyPr>
          <a:lstStyle/>
          <a:p>
            <a:r>
              <a:rPr lang="ar-SA" sz="3200" b="1" dirty="0" smtClean="0"/>
              <a:t>هو</a:t>
            </a:r>
            <a:r>
              <a:rPr lang="ar-SA" sz="3200" b="1" dirty="0" smtClean="0">
                <a:solidFill>
                  <a:srgbClr val="002060"/>
                </a:solidFill>
              </a:rPr>
              <a:t>تقنية مخبريه </a:t>
            </a:r>
            <a:r>
              <a:rPr lang="ar-SA" sz="3200" b="1" dirty="0" smtClean="0"/>
              <a:t>تقوم على أساس تصنيع نسخ عديدة من قطع </a:t>
            </a:r>
            <a:r>
              <a:rPr lang="ar-SA" sz="3200" b="1" dirty="0"/>
              <a:t>الحمض النووي </a:t>
            </a:r>
            <a:r>
              <a:rPr lang="en-US" sz="3200" b="1" dirty="0"/>
              <a:t>DNA</a:t>
            </a:r>
            <a:r>
              <a:rPr lang="ar-SA" sz="3200" b="1" dirty="0"/>
              <a:t> في </a:t>
            </a:r>
            <a:r>
              <a:rPr lang="ar-SA" sz="3200" b="1" dirty="0" smtClean="0"/>
              <a:t>المختبر (</a:t>
            </a:r>
            <a:r>
              <a:rPr lang="en-GB" sz="3200" b="1" dirty="0" smtClean="0"/>
              <a:t>in vitro</a:t>
            </a:r>
            <a:r>
              <a:rPr lang="ar-SA" sz="3200" b="1" dirty="0" smtClean="0"/>
              <a:t>).</a:t>
            </a:r>
            <a:endParaRPr lang="en-US" sz="3200" b="1" dirty="0"/>
          </a:p>
          <a:p>
            <a:r>
              <a:rPr lang="ar-SA" sz="3200" b="1" dirty="0"/>
              <a:t>بحيث يقوم الجهاز برفع درجة الحرارة إلى 95 درجة مؤية</a:t>
            </a:r>
            <a:endParaRPr lang="en-US" sz="3200" b="1" dirty="0"/>
          </a:p>
          <a:p>
            <a:r>
              <a:rPr lang="ar-SA" sz="3200" b="1" dirty="0"/>
              <a:t>فينفصل الحمض النووي إلى جزئين ..</a:t>
            </a:r>
            <a:endParaRPr lang="en-US" sz="3200" b="1" dirty="0"/>
          </a:p>
          <a:p>
            <a:r>
              <a:rPr lang="ar-SA" sz="3200" b="1" dirty="0"/>
              <a:t>وبإضافة إنزيمات لكل جزء تساعد على إنتاج مئات النسخ من النسخة </a:t>
            </a:r>
            <a:r>
              <a:rPr lang="ar-SA" sz="3200" b="1" dirty="0" smtClean="0"/>
              <a:t>الأصلية</a:t>
            </a:r>
          </a:p>
          <a:p>
            <a:r>
              <a:rPr lang="ar-SA" sz="3200" b="1" dirty="0" smtClean="0">
                <a:solidFill>
                  <a:srgbClr val="002060"/>
                </a:solidFill>
              </a:rPr>
              <a:t>الهدف : تسهيل إجراء الاختبارات </a:t>
            </a:r>
            <a:r>
              <a:rPr lang="ar-SA" sz="3200" b="1" dirty="0">
                <a:solidFill>
                  <a:srgbClr val="002060"/>
                </a:solidFill>
              </a:rPr>
              <a:t>و </a:t>
            </a:r>
            <a:r>
              <a:rPr lang="ar-SA" sz="3200" b="1" dirty="0" smtClean="0">
                <a:solidFill>
                  <a:srgbClr val="002060"/>
                </a:solidFill>
              </a:rPr>
              <a:t>الأبحاث </a:t>
            </a:r>
            <a:r>
              <a:rPr lang="ar-SA" sz="3200" b="1" dirty="0">
                <a:solidFill>
                  <a:srgbClr val="002060"/>
                </a:solidFill>
              </a:rPr>
              <a:t>وفحوصات إضافية.</a:t>
            </a:r>
          </a:p>
          <a:p>
            <a:r>
              <a:rPr lang="ar-SA" sz="3200" b="1" dirty="0" smtClean="0"/>
              <a:t>وهذه </a:t>
            </a:r>
            <a:r>
              <a:rPr lang="ar-SA" sz="3200" b="1" dirty="0"/>
              <a:t>صور توضح خطوات عمل الجهاز :</a:t>
            </a:r>
            <a:endParaRPr lang="en-US" sz="3200" b="1" dirty="0"/>
          </a:p>
          <a:p>
            <a:endParaRPr lang="ar-SA" dirty="0"/>
          </a:p>
        </p:txBody>
      </p:sp>
    </p:spTree>
    <p:extLst>
      <p:ext uri="{BB962C8B-B14F-4D97-AF65-F5344CB8AC3E}">
        <p14:creationId xmlns:p14="http://schemas.microsoft.com/office/powerpoint/2010/main" xmlns="" val="693333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http://www.hgate.net/home/wp-content/uploads/2010/09/PCR2-.jpg">
            <a:hlinkClick r:id="rId3"/>
          </p:cNvPr>
          <p:cNvPicPr>
            <a:picLocks noGrp="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528" y="116632"/>
            <a:ext cx="8280920" cy="6624736"/>
          </a:xfrm>
          <a:prstGeom prst="rect">
            <a:avLst/>
          </a:prstGeom>
          <a:noFill/>
          <a:ln>
            <a:noFill/>
          </a:ln>
        </p:spPr>
      </p:pic>
    </p:spTree>
    <p:extLst>
      <p:ext uri="{BB962C8B-B14F-4D97-AF65-F5344CB8AC3E}">
        <p14:creationId xmlns:p14="http://schemas.microsoft.com/office/powerpoint/2010/main" xmlns="" val="1172557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http://www.hgate.net/home/wp-content/uploads/2010/09/pcr3-.jpg">
            <a:hlinkClick r:id="rId3"/>
          </p:cNvPr>
          <p:cNvPicPr>
            <a:picLocks noGrp="1"/>
          </p:cNvPicPr>
          <p:nvPr>
            <p:ph idx="1"/>
          </p:nvPr>
        </p:nvPicPr>
        <p:blipFill>
          <a:blip r:embed="rId4" cstate="print">
            <a:extLst>
              <a:ext uri="{28A0092B-C50C-407E-A947-70E740481C1C}">
                <a14:useLocalDpi xmlns:a14="http://schemas.microsoft.com/office/drawing/2010/main" xmlns="" val="0"/>
              </a:ext>
            </a:extLst>
          </a:blip>
          <a:stretch>
            <a:fillRect/>
          </a:stretch>
        </p:blipFill>
        <p:spPr bwMode="auto">
          <a:xfrm>
            <a:off x="611560" y="260648"/>
            <a:ext cx="7920880" cy="5760640"/>
          </a:xfrm>
          <a:prstGeom prst="rect">
            <a:avLst/>
          </a:prstGeom>
          <a:noFill/>
          <a:ln>
            <a:noFill/>
          </a:ln>
        </p:spPr>
      </p:pic>
    </p:spTree>
    <p:extLst>
      <p:ext uri="{BB962C8B-B14F-4D97-AF65-F5344CB8AC3E}">
        <p14:creationId xmlns:p14="http://schemas.microsoft.com/office/powerpoint/2010/main" xmlns="" val="1525430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fontScale="90000"/>
          </a:bodyPr>
          <a:lstStyle/>
          <a:p>
            <a:r>
              <a:rPr lang="ar-SA" dirty="0" smtClean="0"/>
              <a:t>تطبيقات تفاعل انزيم البلمرة التسلسلي</a:t>
            </a:r>
            <a:endParaRPr lang="ar-SA" dirty="0"/>
          </a:p>
        </p:txBody>
      </p:sp>
      <p:sp>
        <p:nvSpPr>
          <p:cNvPr id="3" name="Content Placeholder 2"/>
          <p:cNvSpPr>
            <a:spLocks noGrp="1"/>
          </p:cNvSpPr>
          <p:nvPr>
            <p:ph idx="1"/>
          </p:nvPr>
        </p:nvSpPr>
        <p:spPr>
          <a:xfrm>
            <a:off x="457200" y="1196752"/>
            <a:ext cx="8229600" cy="5141168"/>
          </a:xfrm>
        </p:spPr>
        <p:txBody>
          <a:bodyPr>
            <a:normAutofit fontScale="92500" lnSpcReduction="10000"/>
          </a:bodyPr>
          <a:lstStyle/>
          <a:p>
            <a:pPr algn="r">
              <a:buFont typeface="Wingdings" pitchFamily="2" charset="2"/>
              <a:buChar char="Ø"/>
            </a:pPr>
            <a:r>
              <a:rPr lang="ar-SA" b="1" dirty="0"/>
              <a:t>الكشف عن الطفرات الوراثية : وذلك عن طريق وضع بريمر خاص للطفرة لتكثير الجين الخاص بها . </a:t>
            </a:r>
            <a:endParaRPr lang="ar-SA" b="1" dirty="0" smtClean="0"/>
          </a:p>
          <a:p>
            <a:pPr algn="r">
              <a:buFont typeface="Wingdings" pitchFamily="2" charset="2"/>
              <a:buChar char="Ø"/>
            </a:pPr>
            <a:r>
              <a:rPr lang="ar-SA" b="1" dirty="0" smtClean="0"/>
              <a:t>تعيين </a:t>
            </a:r>
            <a:r>
              <a:rPr lang="ar-SA" b="1" dirty="0"/>
              <a:t>البصمة الوراثية</a:t>
            </a:r>
            <a:r>
              <a:rPr lang="en-GB" b="1" dirty="0"/>
              <a:t> </a:t>
            </a:r>
            <a:r>
              <a:rPr lang="en-GB" b="1" dirty="0" smtClean="0"/>
              <a:t>.</a:t>
            </a:r>
            <a:endParaRPr lang="ar-SA" b="1" dirty="0" smtClean="0"/>
          </a:p>
          <a:p>
            <a:pPr algn="r">
              <a:buFont typeface="Wingdings" pitchFamily="2" charset="2"/>
              <a:buChar char="Ø"/>
            </a:pPr>
            <a:r>
              <a:rPr lang="ar-SA" b="1" dirty="0" smtClean="0"/>
              <a:t>الكشف </a:t>
            </a:r>
            <a:r>
              <a:rPr lang="ar-SA" b="1" dirty="0"/>
              <a:t>عن الفيروسات : وهذه الطريق هي الأدق في تحديد نوع وجنس الفيروس </a:t>
            </a:r>
            <a:r>
              <a:rPr lang="ar-SA" b="1" dirty="0" smtClean="0"/>
              <a:t>وكميته</a:t>
            </a:r>
            <a:endParaRPr lang="en-GB" b="1" dirty="0" smtClean="0"/>
          </a:p>
          <a:p>
            <a:pPr algn="r">
              <a:buFont typeface="Wingdings" pitchFamily="2" charset="2"/>
              <a:buChar char="Ø"/>
            </a:pPr>
            <a:r>
              <a:rPr lang="ar-SA" b="1" dirty="0" smtClean="0"/>
              <a:t>يساعد في تشخيص بعض الأمراض والتي تسببها بكتيريا أو فيروسات .</a:t>
            </a:r>
            <a:endParaRPr lang="ar-SA" b="1" dirty="0"/>
          </a:p>
          <a:p>
            <a:pPr algn="r">
              <a:buFont typeface="Wingdings" pitchFamily="2" charset="2"/>
              <a:buChar char="Ø"/>
            </a:pPr>
            <a:r>
              <a:rPr lang="ar-SA" b="1" dirty="0" smtClean="0"/>
              <a:t>ويستخدم في الإستنساخ وإنتاج خلايا أكثر</a:t>
            </a:r>
            <a:endParaRPr lang="ar-SA" b="1" dirty="0"/>
          </a:p>
          <a:p>
            <a:pPr algn="r">
              <a:buFont typeface="Wingdings" pitchFamily="2" charset="2"/>
              <a:buChar char="Ø"/>
            </a:pPr>
            <a:r>
              <a:rPr lang="ar-SA" b="1" dirty="0" smtClean="0"/>
              <a:t>هو </a:t>
            </a:r>
            <a:r>
              <a:rPr lang="ar-SA" b="1" dirty="0"/>
              <a:t>العنصر الأهم في عملية التجميع الجيني</a:t>
            </a:r>
            <a:r>
              <a:rPr lang="en-GB" b="1" dirty="0"/>
              <a:t> ( Recombinant </a:t>
            </a:r>
            <a:r>
              <a:rPr lang="ar-SA" b="1" dirty="0"/>
              <a:t>الحمض النووي</a:t>
            </a:r>
            <a:r>
              <a:rPr lang="en-GB" b="1" dirty="0"/>
              <a:t> (DNA ) ) : </a:t>
            </a:r>
            <a:r>
              <a:rPr lang="ar-SA" b="1" dirty="0"/>
              <a:t>حيث نقوم بتكثير الجين المراد إدخاله على البلازمد أو الحمض النووي</a:t>
            </a:r>
            <a:r>
              <a:rPr lang="en-GB" b="1" dirty="0"/>
              <a:t> (DNA ) </a:t>
            </a:r>
            <a:r>
              <a:rPr lang="ar-SA" b="1" dirty="0"/>
              <a:t>المضيف</a:t>
            </a:r>
            <a:r>
              <a:rPr lang="en-GB" b="1" dirty="0"/>
              <a:t> </a:t>
            </a:r>
            <a:r>
              <a:rPr lang="en-GB" b="1" dirty="0" smtClean="0"/>
              <a:t>.</a:t>
            </a:r>
          </a:p>
          <a:p>
            <a:pPr algn="r">
              <a:buFont typeface="Wingdings" pitchFamily="2" charset="2"/>
              <a:buChar char="Ø"/>
            </a:pPr>
            <a:r>
              <a:rPr lang="ar-SA" b="1" dirty="0" smtClean="0"/>
              <a:t>استخدامه </a:t>
            </a:r>
            <a:r>
              <a:rPr lang="ar-SA" b="1" dirty="0"/>
              <a:t>في تغير نهايات الجين لتصبح متوافقة مع إنزيمات </a:t>
            </a:r>
            <a:r>
              <a:rPr lang="ar-SA" b="1" dirty="0" smtClean="0"/>
              <a:t>القطع</a:t>
            </a:r>
          </a:p>
          <a:p>
            <a:pPr algn="r">
              <a:buNone/>
            </a:pPr>
            <a:r>
              <a:rPr lang="en-GB" b="1" dirty="0" smtClean="0"/>
              <a:t> </a:t>
            </a:r>
            <a:r>
              <a:rPr lang="en-GB" b="1" dirty="0"/>
              <a:t>( Restriction enzyme </a:t>
            </a:r>
            <a:r>
              <a:rPr lang="en-GB" b="1" dirty="0" smtClean="0"/>
              <a:t>)</a:t>
            </a:r>
            <a:r>
              <a:rPr lang="ar-SA" b="1" dirty="0" smtClean="0"/>
              <a:t> </a:t>
            </a:r>
            <a:endParaRPr lang="en-GB" b="1" dirty="0" smtClean="0"/>
          </a:p>
          <a:p>
            <a:pPr algn="r">
              <a:buFont typeface="Wingdings" pitchFamily="2" charset="2"/>
              <a:buChar char="Ø"/>
            </a:pPr>
            <a:r>
              <a:rPr lang="ar-SA" b="1" dirty="0" smtClean="0"/>
              <a:t>هو </a:t>
            </a:r>
            <a:r>
              <a:rPr lang="ar-SA" b="1" dirty="0"/>
              <a:t>العملية الأساس في تحديد تتابع القواعد النيتروجينية في الحمض النووي</a:t>
            </a:r>
            <a:r>
              <a:rPr lang="en-GB" b="1" dirty="0"/>
              <a:t> (DNA ) </a:t>
            </a:r>
            <a:r>
              <a:rPr lang="en-GB" b="1" dirty="0" smtClean="0"/>
              <a:t>(</a:t>
            </a:r>
            <a:r>
              <a:rPr lang="ar-SA" b="1" dirty="0" err="1" smtClean="0"/>
              <a:t>.</a:t>
            </a:r>
            <a:endParaRPr lang="ar-SA" b="1" dirty="0" smtClean="0"/>
          </a:p>
        </p:txBody>
      </p:sp>
    </p:spTree>
    <p:extLst>
      <p:ext uri="{BB962C8B-B14F-4D97-AF65-F5344CB8AC3E}">
        <p14:creationId xmlns:p14="http://schemas.microsoft.com/office/powerpoint/2010/main" xmlns="" val="3245134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8640"/>
            <a:ext cx="8892480" cy="6192688"/>
          </a:xfrm>
        </p:spPr>
        <p:txBody>
          <a:bodyPr>
            <a:noAutofit/>
          </a:bodyPr>
          <a:lstStyle/>
          <a:p>
            <a:pPr>
              <a:buFont typeface="Wingdings" pitchFamily="2" charset="2"/>
              <a:buChar char="Ø"/>
            </a:pPr>
            <a:r>
              <a:rPr lang="ar-SA" sz="3200" b="1" dirty="0" smtClean="0"/>
              <a:t>معرفة طول الحمض النووي</a:t>
            </a:r>
            <a:r>
              <a:rPr lang="en-GB" sz="3200" b="1" dirty="0" smtClean="0"/>
              <a:t> (DNA ) .</a:t>
            </a:r>
          </a:p>
          <a:p>
            <a:pPr>
              <a:buFont typeface="Wingdings" pitchFamily="2" charset="2"/>
              <a:buChar char="Ø"/>
            </a:pPr>
            <a:r>
              <a:rPr lang="ar-SA" sz="3200" b="1" dirty="0" smtClean="0"/>
              <a:t>تحديد الجين المطلوب من خليط من الجينات</a:t>
            </a:r>
            <a:r>
              <a:rPr lang="en-GB" sz="3200" b="1" dirty="0" smtClean="0"/>
              <a:t> .</a:t>
            </a:r>
          </a:p>
          <a:p>
            <a:pPr>
              <a:buFont typeface="Wingdings" pitchFamily="2" charset="2"/>
              <a:buChar char="Ø"/>
            </a:pPr>
            <a:r>
              <a:rPr lang="ar-SA" sz="3200" b="1" dirty="0" smtClean="0"/>
              <a:t>تقنية ارتباط الحمض النووي</a:t>
            </a:r>
            <a:r>
              <a:rPr lang="en-GB" sz="3200" b="1" dirty="0" smtClean="0"/>
              <a:t> (DNA ) – </a:t>
            </a:r>
            <a:r>
              <a:rPr lang="ar-SA" sz="3200" b="1" dirty="0" smtClean="0"/>
              <a:t>بروتين ( الحمض النووي</a:t>
            </a:r>
            <a:r>
              <a:rPr lang="en-GB" sz="3200" b="1" dirty="0" smtClean="0"/>
              <a:t> (DNA ) -Protein Interaction ) .</a:t>
            </a:r>
          </a:p>
          <a:p>
            <a:pPr>
              <a:buFont typeface="Wingdings" pitchFamily="2" charset="2"/>
              <a:buChar char="Ø"/>
            </a:pPr>
            <a:r>
              <a:rPr lang="ar-SA" sz="3200" b="1" dirty="0" smtClean="0"/>
              <a:t>في مجال الطب الشرعي ( اختبار الأمومة ، حالات الاغتصاب ، تحديد الهوية ... ) الخ</a:t>
            </a:r>
            <a:r>
              <a:rPr lang="en-GB" sz="3200" b="1" dirty="0" smtClean="0"/>
              <a:t> .</a:t>
            </a:r>
            <a:br>
              <a:rPr lang="en-GB" sz="3200" b="1" dirty="0" smtClean="0"/>
            </a:br>
            <a:r>
              <a:rPr lang="ar-SA" sz="3200" b="1" dirty="0" smtClean="0"/>
              <a:t>وغيرها من التطبيقات المخبرية والبحثية</a:t>
            </a:r>
          </a:p>
          <a:p>
            <a:pPr>
              <a:buFont typeface="Wingdings" pitchFamily="2" charset="2"/>
              <a:buChar char="Ø"/>
            </a:pPr>
            <a:r>
              <a:rPr lang="ar-SA" sz="3200" b="1" dirty="0" smtClean="0"/>
              <a:t>تحديد الأنماط الجينية</a:t>
            </a:r>
            <a:r>
              <a:rPr lang="en-US" sz="3200" b="1" dirty="0" smtClean="0"/>
              <a:t> Genotyping </a:t>
            </a:r>
            <a:r>
              <a:rPr lang="ar-SA" sz="3200" b="1" dirty="0" smtClean="0"/>
              <a:t>للفيروس الكبدي</a:t>
            </a:r>
            <a:r>
              <a:rPr lang="en-US" sz="3200" b="1" dirty="0" smtClean="0"/>
              <a:t> C</a:t>
            </a:r>
            <a:endParaRPr lang="ar-SA" sz="3200" b="1" dirty="0"/>
          </a:p>
          <a:p>
            <a:pPr>
              <a:buFont typeface="Wingdings" pitchFamily="2" charset="2"/>
              <a:buChar char="Ø"/>
            </a:pPr>
            <a:r>
              <a:rPr lang="en-US" sz="3200" b="1" dirty="0" smtClean="0"/>
              <a:t> </a:t>
            </a:r>
            <a:r>
              <a:rPr lang="ar-SA" sz="3200" b="1" dirty="0" smtClean="0"/>
              <a:t>تشخيص الأمراض السرطانية .</a:t>
            </a:r>
            <a:endParaRPr lang="ar-SA" sz="3200" b="1" dirty="0"/>
          </a:p>
          <a:p>
            <a:pPr>
              <a:buFont typeface="Wingdings" pitchFamily="2" charset="2"/>
              <a:buChar char="Ø"/>
            </a:pPr>
            <a:r>
              <a:rPr lang="ar-SA" sz="3200" b="1" dirty="0" smtClean="0"/>
              <a:t>تعيين الأنماط النسيجية</a:t>
            </a:r>
            <a:r>
              <a:rPr lang="en-US" sz="3200" b="1" dirty="0" smtClean="0"/>
              <a:t> </a:t>
            </a:r>
            <a:r>
              <a:rPr lang="ar-SA" sz="3200" b="1" dirty="0" smtClean="0"/>
              <a:t>في مجال زراعة الأعضاء .</a:t>
            </a:r>
            <a:r>
              <a:rPr lang="en-US" sz="3200" b="1" dirty="0" smtClean="0"/>
              <a:t/>
            </a:r>
            <a:br>
              <a:rPr lang="en-US" sz="3200" b="1" dirty="0" smtClean="0"/>
            </a:br>
            <a:endParaRPr lang="ar-SA" sz="3200" b="1" dirty="0" smtClean="0"/>
          </a:p>
          <a:p>
            <a:endParaRPr lang="ar-SA" sz="3200" b="1" dirty="0"/>
          </a:p>
        </p:txBody>
      </p:sp>
    </p:spTree>
    <p:extLst>
      <p:ext uri="{BB962C8B-B14F-4D97-AF65-F5344CB8AC3E}">
        <p14:creationId xmlns:p14="http://schemas.microsoft.com/office/powerpoint/2010/main" xmlns="" val="2852419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solidFill>
                  <a:srgbClr val="0000CC"/>
                </a:solidFill>
              </a:rPr>
              <a:t>مبدأ عمل الجهاز</a:t>
            </a:r>
            <a:endParaRPr lang="ar-SA" dirty="0">
              <a:solidFill>
                <a:srgbClr val="0000CC"/>
              </a:solidFill>
            </a:endParaRPr>
          </a:p>
        </p:txBody>
      </p:sp>
      <p:sp>
        <p:nvSpPr>
          <p:cNvPr id="3" name="Content Placeholder 2"/>
          <p:cNvSpPr>
            <a:spLocks noGrp="1"/>
          </p:cNvSpPr>
          <p:nvPr>
            <p:ph idx="1"/>
          </p:nvPr>
        </p:nvSpPr>
        <p:spPr/>
        <p:txBody>
          <a:bodyPr>
            <a:normAutofit/>
          </a:bodyPr>
          <a:lstStyle/>
          <a:p>
            <a:r>
              <a:rPr lang="ar-SA" sz="3200" b="1" dirty="0"/>
              <a:t>يمكن اعتبار تقنية</a:t>
            </a:r>
            <a:r>
              <a:rPr lang="en-GB" sz="3200" b="1" dirty="0"/>
              <a:t> PCR </a:t>
            </a:r>
            <a:r>
              <a:rPr lang="ar-SA" sz="3200" b="1" dirty="0"/>
              <a:t>ترجمة مبسطة لعملية انتساخ الحمض النووي</a:t>
            </a:r>
            <a:r>
              <a:rPr lang="en-GB" sz="3200" b="1" dirty="0"/>
              <a:t> DNA </a:t>
            </a:r>
            <a:r>
              <a:rPr lang="ar-SA" sz="3200" b="1" dirty="0"/>
              <a:t>أثناء الانقسام الخلوي</a:t>
            </a:r>
            <a:endParaRPr lang="en-US" sz="3200" b="1" dirty="0"/>
          </a:p>
          <a:p>
            <a:r>
              <a:rPr lang="ar-SA" sz="3200" b="1" dirty="0"/>
              <a:t>تهدف تقنية</a:t>
            </a:r>
            <a:r>
              <a:rPr lang="en-US" sz="3200" b="1" dirty="0"/>
              <a:t> PCR </a:t>
            </a:r>
            <a:r>
              <a:rPr lang="ar-SA" sz="3200" b="1" dirty="0"/>
              <a:t>إلى تضخيم جزيئات قليلة من الحمض النووي</a:t>
            </a:r>
            <a:r>
              <a:rPr lang="en-US" sz="3200" b="1" dirty="0"/>
              <a:t> DNA</a:t>
            </a:r>
            <a:r>
              <a:rPr lang="ar-SA" sz="3200" b="1" dirty="0"/>
              <a:t>، بعد استخلاصه من خلايا أو سوائل الجسم وبالتالي الحصول على كميات كبيرة منه يمكن إجراء التحليل </a:t>
            </a:r>
            <a:r>
              <a:rPr lang="ar-SA" sz="3200" b="1" dirty="0" err="1"/>
              <a:t>عليه.</a:t>
            </a:r>
            <a:r>
              <a:rPr lang="ar-SA" sz="3200" b="1" dirty="0"/>
              <a:t> </a:t>
            </a:r>
            <a:r>
              <a:rPr lang="ar-SA" sz="3200" b="1" dirty="0" smtClean="0">
                <a:solidFill>
                  <a:srgbClr val="008000"/>
                </a:solidFill>
              </a:rPr>
              <a:t>ولكي </a:t>
            </a:r>
            <a:r>
              <a:rPr lang="ar-SA" sz="3200" b="1" dirty="0">
                <a:solidFill>
                  <a:srgbClr val="008000"/>
                </a:solidFill>
              </a:rPr>
              <a:t>يتم هذا الانتساخ، لا بد من توفر مواد معينة تساعد على ذلك</a:t>
            </a:r>
            <a:r>
              <a:rPr lang="en-US" sz="3200" b="1" dirty="0">
                <a:solidFill>
                  <a:srgbClr val="008000"/>
                </a:solidFill>
              </a:rPr>
              <a:t>:</a:t>
            </a:r>
            <a:endParaRPr lang="ar-SA" sz="3200" b="1" dirty="0">
              <a:solidFill>
                <a:srgbClr val="008000"/>
              </a:solidFill>
            </a:endParaRPr>
          </a:p>
        </p:txBody>
      </p:sp>
    </p:spTree>
    <p:extLst>
      <p:ext uri="{BB962C8B-B14F-4D97-AF65-F5344CB8AC3E}">
        <p14:creationId xmlns:p14="http://schemas.microsoft.com/office/powerpoint/2010/main" xmlns="" val="968967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rnival">
  <a:themeElements>
    <a:clrScheme name="رحلة">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arnival">
      <a:majorFont>
        <a:latin typeface="Bodoni MT"/>
        <a:ea typeface=""/>
        <a:cs typeface=""/>
        <a:font script="Cyrl" typeface="Times New Roman"/>
        <a:font script="Grek"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Verdana"/>
        <a:ea typeface=""/>
        <a:cs typeface=""/>
        <a:font script="Jpan" typeface="ＭＳ Ｐゴシック"/>
        <a:font script="Hang" typeface="맑은 고딕"/>
        <a:font script="Hans" typeface="华文楷体"/>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arnival">
      <a:fillStyleLst>
        <a:solidFill>
          <a:schemeClr val="phClr">
            <a:tint val="100000"/>
          </a:schemeClr>
        </a:solidFill>
        <a:gradFill rotWithShape="1">
          <a:gsLst>
            <a:gs pos="0">
              <a:schemeClr val="phClr">
                <a:tint val="75000"/>
                <a:satMod val="170000"/>
              </a:schemeClr>
            </a:gs>
            <a:gs pos="37000">
              <a:schemeClr val="phClr">
                <a:tint val="50000"/>
                <a:satMod val="180000"/>
              </a:schemeClr>
            </a:gs>
            <a:gs pos="50000">
              <a:schemeClr val="phClr">
                <a:tint val="46000"/>
                <a:satMod val="180000"/>
              </a:schemeClr>
            </a:gs>
            <a:gs pos="64000">
              <a:schemeClr val="phClr">
                <a:tint val="50000"/>
                <a:satMod val="180000"/>
              </a:schemeClr>
            </a:gs>
            <a:gs pos="100000">
              <a:schemeClr val="phClr">
                <a:tint val="75000"/>
                <a:satMod val="170000"/>
              </a:schemeClr>
            </a:gs>
          </a:gsLst>
          <a:lin ang="5400000" scaled="0"/>
        </a:gradFill>
        <a:gradFill rotWithShape="1">
          <a:gsLst>
            <a:gs pos="0">
              <a:schemeClr val="phClr">
                <a:shade val="35000"/>
                <a:satMod val="190000"/>
              </a:schemeClr>
            </a:gs>
            <a:gs pos="30000">
              <a:schemeClr val="phClr">
                <a:shade val="64000"/>
                <a:satMod val="165000"/>
              </a:schemeClr>
            </a:gs>
            <a:gs pos="46000">
              <a:schemeClr val="phClr">
                <a:shade val="74000"/>
                <a:satMod val="165000"/>
              </a:schemeClr>
            </a:gs>
            <a:gs pos="56000">
              <a:schemeClr val="phClr">
                <a:shade val="74000"/>
                <a:satMod val="165000"/>
              </a:schemeClr>
            </a:gs>
            <a:gs pos="70000">
              <a:schemeClr val="phClr">
                <a:shade val="64000"/>
                <a:satMod val="165000"/>
              </a:schemeClr>
            </a:gs>
            <a:gs pos="100000">
              <a:schemeClr val="phClr">
                <a:shade val="35000"/>
                <a:satMod val="190000"/>
              </a:schemeClr>
            </a:gs>
          </a:gsLst>
          <a:lin ang="5400000" scaled="0"/>
        </a:gradFill>
      </a:fillStyleLst>
      <a:lnStyleLst>
        <a:ln w="5000">
          <a:solidFill>
            <a:schemeClr val="phClr"/>
          </a:solidFill>
          <a:prstDash val="solid"/>
        </a:ln>
        <a:ln w="12700">
          <a:solidFill>
            <a:schemeClr val="phClr"/>
          </a:solidFill>
          <a:prstDash val="solid"/>
        </a:ln>
        <a:ln w="28100">
          <a:solidFill>
            <a:schemeClr val="phClr"/>
          </a:solidFill>
          <a:prstDash val="solid"/>
        </a:ln>
      </a:lnStyleLst>
      <a:effectStyleLst>
        <a:effectStyle>
          <a:effectLst>
            <a:outerShdw blurRad="39000" dist="25400" dir="5400000">
              <a:srgbClr val="1A0000">
                <a:alpha val="35000"/>
              </a:srgbClr>
            </a:outerShdw>
          </a:effectLst>
        </a:effectStyle>
        <a:effectStyle>
          <a:effectLst>
            <a:outerShdw blurRad="39000" dist="25000" dir="5400000">
              <a:srgbClr val="1A0000">
                <a:alpha val="40000"/>
              </a:srgbClr>
            </a:outerShdw>
          </a:effectLst>
        </a:effectStyle>
        <a:effectStyle>
          <a:effectLst>
            <a:outerShdw blurRad="39000" dist="25000" dir="5400000">
              <a:srgbClr val="000000">
                <a:alpha val="40000"/>
              </a:srgbClr>
            </a:outerShdw>
          </a:effectLst>
          <a:scene3d>
            <a:camera prst="orthographicFront">
              <a:rot lat="0" lon="0" rev="0"/>
            </a:camera>
            <a:lightRig rig="contrasting" dir="tr">
              <a:rot lat="0" lon="0" rev="7000000"/>
            </a:lightRig>
          </a:scene3d>
          <a:sp3d prstMaterial="powder">
            <a:bevelT w="110000" h="50000"/>
          </a:sp3d>
        </a:effectStyle>
      </a:effectStyleLst>
      <a:bgFillStyleLst>
        <a:solidFill>
          <a:schemeClr val="phClr">
            <a:tint val="100000"/>
          </a:schemeClr>
        </a:solidFill>
        <a:gradFill rotWithShape="1">
          <a:gsLst>
            <a:gs pos="0">
              <a:schemeClr val="phClr">
                <a:shade val="68000"/>
                <a:satMod val="150000"/>
              </a:schemeClr>
            </a:gs>
            <a:gs pos="40000">
              <a:schemeClr val="phClr">
                <a:tint val="90000"/>
                <a:satMod val="220000"/>
              </a:schemeClr>
            </a:gs>
            <a:gs pos="50000">
              <a:schemeClr val="phClr">
                <a:tint val="86500"/>
                <a:satMod val="255000"/>
              </a:schemeClr>
            </a:gs>
            <a:gs pos="53000">
              <a:schemeClr val="phClr">
                <a:tint val="86500"/>
                <a:satMod val="255000"/>
              </a:schemeClr>
            </a:gs>
            <a:gs pos="62000">
              <a:schemeClr val="phClr">
                <a:tint val="90000"/>
                <a:satMod val="220000"/>
              </a:schemeClr>
            </a:gs>
            <a:gs pos="100000">
              <a:schemeClr val="phClr">
                <a:shade val="68000"/>
                <a:satMod val="150000"/>
              </a:schemeClr>
            </a:gs>
          </a:gsLst>
          <a:lin ang="5400000" scaled="0"/>
        </a:gradFill>
        <a:blipFill>
          <a:blip xmlns:r="http://schemas.openxmlformats.org/officeDocument/2006/relationships" r:embed="rId1">
            <a:duotone>
              <a:schemeClr val="phClr">
                <a:tint val="95000"/>
                <a:satMod val="190000"/>
              </a:schemeClr>
              <a:schemeClr val="phClr">
                <a:shade val="78000"/>
                <a:satMod val="18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Carnival</Template>
  <TotalTime>394</TotalTime>
  <Words>986</Words>
  <Application>Microsoft Office PowerPoint</Application>
  <PresentationFormat>On-screen Show (4:3)</PresentationFormat>
  <Paragraphs>122</Paragraphs>
  <Slides>25</Slides>
  <Notes>25</Notes>
  <HiddenSlides>2</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Carnival</vt:lpstr>
      <vt:lpstr>Slide 1</vt:lpstr>
      <vt:lpstr>Slide 2</vt:lpstr>
      <vt:lpstr>المكتشف </vt:lpstr>
      <vt:lpstr>ما هو PCR ؟</vt:lpstr>
      <vt:lpstr>Slide 5</vt:lpstr>
      <vt:lpstr>Slide 6</vt:lpstr>
      <vt:lpstr>تطبيقات تفاعل انزيم البلمرة التسلسلي</vt:lpstr>
      <vt:lpstr>Slide 8</vt:lpstr>
      <vt:lpstr>مبدأ عمل الجهاز</vt:lpstr>
      <vt:lpstr>متطلبات تقنية PCR</vt:lpstr>
      <vt:lpstr>Slide 11</vt:lpstr>
      <vt:lpstr>Slide 12</vt:lpstr>
      <vt:lpstr>Slide 13</vt:lpstr>
      <vt:lpstr>Slide 14</vt:lpstr>
      <vt:lpstr>Slide 15</vt:lpstr>
      <vt:lpstr>خطوات تقنية PCR ثلاث مراحل في الدورة الواحدة</vt:lpstr>
      <vt:lpstr>Figure 1: The different steps in PCR.</vt:lpstr>
      <vt:lpstr>Slide 18</vt:lpstr>
      <vt:lpstr>طريقة عمل جهاز PCR</vt:lpstr>
      <vt:lpstr>Slide 20</vt:lpstr>
      <vt:lpstr>نظام التفاعل</vt:lpstr>
      <vt:lpstr>Figure3 : Verification of the PCR product on gel</vt:lpstr>
      <vt:lpstr>أنواع تقنية الـ PCR</vt:lpstr>
      <vt:lpstr>تفاصيل المعمل المخبري الخاص بتقنية الـ PCR</vt:lpstr>
      <vt:lpstr>A thermal cycler for PCRs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تفاعل إنزيم البلمرة التسلسلي Polymerase Chain Reaction</dc:title>
  <dc:creator>Amal</dc:creator>
  <cp:lastModifiedBy>salshahrani1</cp:lastModifiedBy>
  <cp:revision>61</cp:revision>
  <dcterms:created xsi:type="dcterms:W3CDTF">2011-05-16T22:20:01Z</dcterms:created>
  <dcterms:modified xsi:type="dcterms:W3CDTF">2016-12-13T06:33:18Z</dcterms:modified>
</cp:coreProperties>
</file>