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74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57" r:id="rId14"/>
    <p:sldId id="275" r:id="rId15"/>
    <p:sldId id="276" r:id="rId16"/>
    <p:sldId id="278" r:id="rId17"/>
    <p:sldId id="277" r:id="rId18"/>
    <p:sldId id="279" r:id="rId19"/>
    <p:sldId id="268" r:id="rId20"/>
    <p:sldId id="269" r:id="rId21"/>
    <p:sldId id="270" r:id="rId22"/>
    <p:sldId id="280" r:id="rId23"/>
    <p:sldId id="271" r:id="rId24"/>
    <p:sldId id="281" r:id="rId25"/>
    <p:sldId id="272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1752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758952"/>
            <a:ext cx="8229600" cy="301752"/>
          </a:xfrm>
        </p:spPr>
        <p:txBody>
          <a:bodyPr>
            <a:noAutofit/>
          </a:bodyPr>
          <a:lstStyle>
            <a:lvl1pPr marL="463550" indent="-46355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  /  Presentation/Client Name  /  March 25, 2011</a:t>
            </a:r>
          </a:p>
        </p:txBody>
      </p:sp>
    </p:spTree>
    <p:extLst>
      <p:ext uri="{BB962C8B-B14F-4D97-AF65-F5344CB8AC3E}">
        <p14:creationId xmlns:p14="http://schemas.microsoft.com/office/powerpoint/2010/main" val="1490230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301752"/>
          </a:xfrm>
        </p:spPr>
        <p:txBody>
          <a:bodyPr>
            <a:noAutofit/>
          </a:bodyPr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chemeClr val="accent2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2pPr>
            <a:lvl3pPr>
              <a:buClr>
                <a:schemeClr val="tx1"/>
              </a:buClr>
              <a:buFont typeface="Arial" pitchFamily="34" charset="0"/>
              <a:buChar char="–"/>
              <a:defRPr>
                <a:solidFill>
                  <a:schemeClr val="tx1"/>
                </a:solidFill>
              </a:defRPr>
            </a:lvl3pPr>
            <a:lvl4pPr>
              <a:buClr>
                <a:schemeClr val="tx1"/>
              </a:buCl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4pPr>
            <a:lvl5pPr>
              <a:buClr>
                <a:schemeClr val="tx1"/>
              </a:buClr>
              <a:buFont typeface="Arial" pitchFamily="34" charset="0"/>
              <a:buChar char="+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57200" y="758952"/>
            <a:ext cx="8229600" cy="301752"/>
          </a:xfrm>
        </p:spPr>
        <p:txBody>
          <a:bodyPr>
            <a:noAutofit/>
          </a:bodyPr>
          <a:lstStyle>
            <a:lvl1pPr marL="463550" indent="-46355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‹#›  /  Presentation/Client Name  /  March 25, 2011</a:t>
            </a:r>
          </a:p>
        </p:txBody>
      </p:sp>
    </p:spTree>
    <p:extLst>
      <p:ext uri="{BB962C8B-B14F-4D97-AF65-F5344CB8AC3E}">
        <p14:creationId xmlns:p14="http://schemas.microsoft.com/office/powerpoint/2010/main" val="3438973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5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05ED7237-9CAE-4428-8D12-40362B378BC3}" type="datetimeFigureOut">
              <a:rPr lang="en-US" smtClean="0"/>
              <a:t>4/6/2016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EEEECDCC-63C2-4492-ADC6-A6890B1EB7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alnaif@ksu.edu.sa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447800" y="1447800"/>
            <a:ext cx="6248400" cy="3812822"/>
          </a:xfrm>
        </p:spPr>
        <p:txBody>
          <a:bodyPr>
            <a:normAutofit fontScale="92500"/>
          </a:bodyPr>
          <a:lstStyle/>
          <a:p>
            <a:pPr rtl="0"/>
            <a:r>
              <a:rPr lang="en-US" sz="40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CHS 446 </a:t>
            </a:r>
          </a:p>
          <a:p>
            <a:pPr rtl="0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Communication Skills for the </a:t>
            </a:r>
            <a:endParaRPr lang="ar-SA" sz="4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rtl="0"/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Healthcare Professional </a:t>
            </a:r>
          </a:p>
          <a:p>
            <a:pPr rtl="0"/>
            <a:r>
              <a:rPr lang="en-US" sz="4000" dirty="0" smtClean="0">
                <a:solidFill>
                  <a:schemeClr val="tx1"/>
                </a:solidFill>
              </a:rPr>
              <a:t>Mohammed S. Alnaif, Ph.D.</a:t>
            </a:r>
          </a:p>
          <a:p>
            <a:pPr rtl="0"/>
            <a:r>
              <a:rPr lang="en-US" sz="4000" dirty="0" smtClean="0">
                <a:hlinkClick r:id="rId2"/>
              </a:rPr>
              <a:t>alnaif@ksu.edu.sa</a:t>
            </a:r>
            <a:endParaRPr lang="en-US" sz="4000" dirty="0" smtClean="0"/>
          </a:p>
          <a:p>
            <a:pPr algn="ctr" rtl="0"/>
            <a:endParaRPr lang="en-US" sz="4000" dirty="0" smtClean="0"/>
          </a:p>
          <a:p>
            <a:pPr algn="ctr" rtl="0"/>
            <a:endParaRPr lang="ar-SA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3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Informed Consent – Patients feel you’ve provided the information they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need to make the right decision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Utilization – More effective use of medical services – fewer unnecessary phone calls and visits.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Satisfaction and referrals – Patients more likely to stay with your practice and refer other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patients.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40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914400"/>
          </a:xfrm>
        </p:spPr>
        <p:txBody>
          <a:bodyPr/>
          <a:lstStyle/>
          <a:p>
            <a:pPr algn="ctr"/>
            <a:r>
              <a:rPr lang="en-US" altLang="en-US" sz="4000" smtClean="0"/>
              <a:t>Patient Education Rationale</a:t>
            </a:r>
          </a:p>
        </p:txBody>
      </p:sp>
      <p:sp>
        <p:nvSpPr>
          <p:cNvPr id="1024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990599" y="1219200"/>
            <a:ext cx="7682345" cy="384175"/>
          </a:xfrm>
        </p:spPr>
        <p:txBody>
          <a:bodyPr/>
          <a:lstStyle/>
          <a:p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 of Patient Education </a:t>
            </a: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Outcomes</a:t>
            </a:r>
            <a:endParaRPr lang="en-US" altLang="en-US" sz="2800" b="1" dirty="0" smtClean="0">
              <a:solidFill>
                <a:schemeClr val="accent1"/>
              </a:solidFill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33400" y="3419475"/>
            <a:ext cx="1562100" cy="19812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</a:p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Print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Verbal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Multimedia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Combination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3124200" y="4257675"/>
            <a:ext cx="2738438" cy="15875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Behavior Changes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Health services utilization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Compliance 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Lifestyle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Self-care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6781800" y="4333875"/>
            <a:ext cx="1747838" cy="1674813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7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Length of stay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Utilization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Provider image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Regulatory </a:t>
            </a:r>
            <a:b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compliance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7" name="Line 9"/>
          <p:cNvSpPr>
            <a:spLocks noChangeShapeType="1"/>
          </p:cNvSpPr>
          <p:nvPr/>
        </p:nvSpPr>
        <p:spPr bwMode="auto">
          <a:xfrm flipV="1">
            <a:off x="2133600" y="3571875"/>
            <a:ext cx="609600" cy="3810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Line 10"/>
          <p:cNvSpPr>
            <a:spLocks noChangeShapeType="1"/>
          </p:cNvSpPr>
          <p:nvPr/>
        </p:nvSpPr>
        <p:spPr bwMode="auto">
          <a:xfrm>
            <a:off x="4038600" y="3495675"/>
            <a:ext cx="304800" cy="6858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9" name="Line 11"/>
          <p:cNvSpPr>
            <a:spLocks noChangeShapeType="1"/>
          </p:cNvSpPr>
          <p:nvPr/>
        </p:nvSpPr>
        <p:spPr bwMode="auto">
          <a:xfrm flipV="1">
            <a:off x="5670550" y="2962275"/>
            <a:ext cx="1035050" cy="12192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 flipV="1">
            <a:off x="6019800" y="4943475"/>
            <a:ext cx="60960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Line 13"/>
          <p:cNvSpPr>
            <a:spLocks noChangeShapeType="1"/>
          </p:cNvSpPr>
          <p:nvPr/>
        </p:nvSpPr>
        <p:spPr bwMode="auto">
          <a:xfrm>
            <a:off x="7696200" y="3190875"/>
            <a:ext cx="0" cy="99060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6781800" y="1971675"/>
            <a:ext cx="1797050" cy="1550988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defRPr/>
            </a:pPr>
            <a:r>
              <a:rPr lang="en-US" sz="17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Status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Physical health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Well-being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Symptoms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Complications</a:t>
            </a:r>
            <a:endParaRPr lang="en-US" sz="17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2743200" y="2047875"/>
            <a:ext cx="2722563" cy="174625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folHlink"/>
            </a:outerShdw>
          </a:effectLst>
        </p:spPr>
        <p:txBody>
          <a:bodyPr wrap="none" lIns="66675" tIns="33338" rIns="66675" bIns="33338" anchor="ctr"/>
          <a:lstStyle/>
          <a:p>
            <a:pPr defTabSz="476250" eaLnBrk="0" hangingPunct="0">
              <a:buFont typeface="Symbol" pitchFamily="18" charset="2"/>
              <a:buNone/>
              <a:defRPr/>
            </a:pP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Knowledge and </a:t>
            </a:r>
            <a:b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7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Attitude Changes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understanding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confidence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Increased satisfaction</a:t>
            </a:r>
          </a:p>
          <a:p>
            <a:pPr defTabSz="476250" eaLnBrk="0" hangingPunct="0">
              <a:buFont typeface="Symbol" pitchFamily="18" charset="2"/>
              <a:buChar char="·"/>
              <a:defRPr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Improved emotional state</a:t>
            </a:r>
            <a:endParaRPr lang="en-US" sz="17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8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620000" cy="5181600"/>
          </a:xfrm>
        </p:spPr>
        <p:txBody>
          <a:bodyPr>
            <a:noAutofit/>
          </a:bodyPr>
          <a:lstStyle/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Define patient and family needs and concerns; observe readiness to learn.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Plan – Set objectives with your patient; select materials.</a:t>
            </a:r>
          </a:p>
          <a:p>
            <a:pPr marL="457200" indent="-457200" eaLnBrk="1" hangingPunct="1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Put the plan in motion; help patients along the way to reach the objectives you’ve set together.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teach the </a:t>
            </a:r>
            <a:r>
              <a:rPr lang="en-US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adapt to barriers to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altLang="en-US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altLang="en-US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Evaluation is critical and should be continuous through all four steps!  </a:t>
            </a:r>
            <a:endParaRPr lang="en-US" altLang="en-US" sz="24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71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8155" y="381000"/>
            <a:ext cx="6965245" cy="821485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Patient Education</a:t>
            </a:r>
            <a:endParaRPr lang="en-US" sz="4000" b="1" dirty="0"/>
          </a:p>
        </p:txBody>
      </p:sp>
      <p:sp>
        <p:nvSpPr>
          <p:cNvPr id="4" name="Rounded Rectangle 3"/>
          <p:cNvSpPr/>
          <p:nvPr/>
        </p:nvSpPr>
        <p:spPr>
          <a:xfrm>
            <a:off x="1524000" y="3429000"/>
            <a:ext cx="16764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4: Go teach the patient.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429000" y="5105400"/>
            <a:ext cx="2209800" cy="9906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3: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67400" y="3429000"/>
            <a:ext cx="16764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2: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733800" y="1600200"/>
            <a:ext cx="1676400" cy="12192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1: </a:t>
            </a: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endParaRPr lang="en-US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04800" y="1524000"/>
            <a:ext cx="1447800" cy="1143000"/>
          </a:xfrm>
          <a:prstGeom prst="roundRect">
            <a:avLst/>
          </a:prstGeom>
          <a:solidFill>
            <a:srgbClr val="D68C8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Step 5: Evaluate Learning Process</a:t>
            </a:r>
            <a:endParaRPr lang="en-US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Bent Arrow 8"/>
          <p:cNvSpPr/>
          <p:nvPr/>
        </p:nvSpPr>
        <p:spPr>
          <a:xfrm rot="5400000">
            <a:off x="5905500" y="2019300"/>
            <a:ext cx="914400" cy="1143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Bent Arrow 9"/>
          <p:cNvSpPr/>
          <p:nvPr/>
        </p:nvSpPr>
        <p:spPr>
          <a:xfrm rot="10800000">
            <a:off x="5791200" y="5029200"/>
            <a:ext cx="1143000" cy="9144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Bent Arrow 10"/>
          <p:cNvSpPr/>
          <p:nvPr/>
        </p:nvSpPr>
        <p:spPr>
          <a:xfrm rot="16200000">
            <a:off x="2209800" y="4876800"/>
            <a:ext cx="838200" cy="1143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>
            <a:off x="2133600" y="2057400"/>
            <a:ext cx="1295400" cy="914400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4" name="Shape 13"/>
          <p:cNvCxnSpPr>
            <a:stCxn id="4" idx="1"/>
          </p:cNvCxnSpPr>
          <p:nvPr/>
        </p:nvCxnSpPr>
        <p:spPr>
          <a:xfrm rot="10800000">
            <a:off x="914400" y="2514600"/>
            <a:ext cx="609600" cy="1485900"/>
          </a:xfrm>
          <a:prstGeom prst="curvedConnector2">
            <a:avLst/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hape 15"/>
          <p:cNvCxnSpPr>
            <a:stCxn id="8" idx="0"/>
            <a:endCxn id="7" idx="0"/>
          </p:cNvCxnSpPr>
          <p:nvPr/>
        </p:nvCxnSpPr>
        <p:spPr>
          <a:xfrm rot="16200000" flipH="1">
            <a:off x="2762250" y="-209550"/>
            <a:ext cx="76200" cy="3543300"/>
          </a:xfrm>
          <a:prstGeom prst="curvedConnector3">
            <a:avLst>
              <a:gd name="adj1" fmla="val -300000"/>
            </a:avLst>
          </a:prstGeom>
          <a:ln w="19050">
            <a:solidFill>
              <a:schemeClr val="accent1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029200" y="6248400"/>
            <a:ext cx="3124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Stromberg A. Eur. J. Heart Failure. 2005.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1072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1: Assessment</a:t>
            </a:r>
            <a:br>
              <a:rPr lang="en-US" b="1" dirty="0" smtClean="0"/>
            </a:br>
            <a:r>
              <a:rPr lang="en-US" b="1" dirty="0" smtClean="0"/>
              <a:t>Disease-Specific Knowledge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19257"/>
            <a:ext cx="6781800" cy="360381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General Questions.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“Why do you think you feel short of breath?”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“Tell me what heart failure means to you?”</a:t>
            </a:r>
          </a:p>
          <a:p>
            <a:pPr lvl="1">
              <a:buFont typeface="Wingdings" panose="05000000000000000000" pitchFamily="2" charset="2"/>
              <a:buChar char="v"/>
            </a:pP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“What things do you need to do to take care of your heart failure?”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192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Step 1: Assessment</a:t>
            </a:r>
            <a:br>
              <a:rPr lang="en-US" b="1" dirty="0" smtClean="0"/>
            </a:br>
            <a:r>
              <a:rPr lang="en-US" b="1" dirty="0" smtClean="0"/>
              <a:t>Disease-Specific Knowledge</a:t>
            </a:r>
            <a:endParaRPr lang="en-US" b="1" dirty="0"/>
          </a:p>
        </p:txBody>
      </p:sp>
      <p:graphicFrame>
        <p:nvGraphicFramePr>
          <p:cNvPr id="7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416682"/>
              </p:ext>
            </p:extLst>
          </p:nvPr>
        </p:nvGraphicFramePr>
        <p:xfrm>
          <a:off x="914400" y="2057400"/>
          <a:ext cx="72390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3000"/>
                <a:gridCol w="2413000"/>
                <a:gridCol w="2413000"/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of Learner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Characteristics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Sample Approaches to use in teaching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Visual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Prefers pictures, diagrams, other visuals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of copious visual aids, process algorithms, and trigger cards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Auditory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Prefers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to learn via verbal instruction; visuals may distract learners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oral descriptions, lectures</a:t>
                      </a: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podcasts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Kinesthetic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Prefers to learn via movement and hands-on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activities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Use demonstrations,</a:t>
                      </a:r>
                      <a:r>
                        <a:rPr lang="en-US" sz="1600" b="1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simulations, role playing, as well as discussion groups, where possible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0783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935017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Literacy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133600"/>
            <a:ext cx="6858000" cy="36038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General Questions: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“What was the highest grade you completed in school?”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would you rate your ability to read?”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often do you need to have someone help you when you read instructions, pamphlets, or other written material from your doctor or pharmacy?”</a:t>
            </a:r>
          </a:p>
          <a:p>
            <a:pPr marL="971550" lvl="1" indent="-514350">
              <a:buFont typeface="+mj-lt"/>
              <a:buAutoNum type="arabicPeriod"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09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Assessing Health Literacy: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SOS Method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301850"/>
              </p:ext>
            </p:extLst>
          </p:nvPr>
        </p:nvGraphicFramePr>
        <p:xfrm>
          <a:off x="1143000" y="2107644"/>
          <a:ext cx="6705599" cy="3736528"/>
        </p:xfrm>
        <a:graphic>
          <a:graphicData uri="http://schemas.openxmlformats.org/drawingml/2006/table">
            <a:tbl>
              <a:tblPr/>
              <a:tblGrid>
                <a:gridCol w="1160820"/>
                <a:gridCol w="1632455"/>
                <a:gridCol w="1653340"/>
                <a:gridCol w="2258984"/>
              </a:tblGrid>
              <a:tr h="498426"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Letter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Stands for…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Question Topic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Cut Point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044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"Schooling"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Educational attainment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Sub-Secondary (6th grade or less)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451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"Opinion"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Patient self-rating of reading ability 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"Okay" or worse on a 5 point scale (Excellent or very good, Good, Okay, Poor, Terrible or very poor)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451">
                <a:tc>
                  <a:txBody>
                    <a:bodyPr/>
                    <a:lstStyle/>
                    <a:p>
                      <a:pPr marL="0" marR="0" algn="ctr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"Support"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Help when reading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Sometimes or worse on a 5 point scale (Never, Rarely, Sometimes, Often, Always)</a:t>
                      </a:r>
                    </a:p>
                  </a:txBody>
                  <a:tcPr marL="50800" marR="50800" marT="50800" marB="50800">
                    <a:lnL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3A3A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8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782618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Additional Barriers to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752600"/>
            <a:ext cx="6781800" cy="41910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Visual Impairment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Hearing Impairment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Decreased mobility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Illness-Related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Pain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Fatigue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Impairment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Dementia</a:t>
            </a:r>
          </a:p>
          <a:p>
            <a:pPr lvl="1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Delirium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88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838200"/>
            <a:ext cx="7620000" cy="54864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 of the Patient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Define patient and family needs and concerns; observe readiness to learn.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Motivation – Patients are motivated when they learn how their lives could improve.  Focus on the benefits of education.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Attitude – Denial, Fear, Anger, Anxiety – all could be barriers to education.  Patient must know that he or she will make gains by learning new skills.  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Outlook – A patient’s beliefs about their situation could effect education.  Let them know that learning new skills can help them feel better or slow disease progression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/>
          <a:lstStyle/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significant component of modern health care. 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process </a:t>
            </a:r>
            <a:r>
              <a:rPr 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assisting the patient to gain knowledge, skill, and a value or attitude related to a health problem or for health promotion.</a:t>
            </a: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en-US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53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914400"/>
            <a:ext cx="7620000" cy="54102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Design of the Instruction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Plan – Set objectives with your patient; select materials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Bef>
                <a:spcPct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Goals should focus on what is necessary / critical to patient survival first.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Pay attention to patient concerns – they could stand in the way of progress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Respect stated limits – if a patient has refused to do something, try to work around the problem and incorporate something new as best you can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.</a:t>
            </a:r>
          </a:p>
          <a:p>
            <a:pPr marL="457200" lvl="2" indent="-457200">
              <a:spcBef>
                <a:spcPts val="600"/>
              </a:spcBef>
              <a:buClr>
                <a:schemeClr val="accent2"/>
              </a:buClr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Helping a Patient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understands </a:t>
            </a: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the need for changing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behavior</a:t>
            </a: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295400"/>
            <a:ext cx="7620000" cy="5029200"/>
          </a:xfrm>
        </p:spPr>
        <p:txBody>
          <a:bodyPr>
            <a:noAutofit/>
          </a:bodyPr>
          <a:lstStyle/>
          <a:p>
            <a:pPr marL="0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Put the plan in motion; help patients along the way to reach the objectives you’ve set together.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Providing a Good Learning Environment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Tone of voice, eye contact, and touch vary for all cultural backgrounds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Use the knowledge you gained during </a:t>
            </a:r>
            <a:r>
              <a:rPr lang="en-US" altLang="en-US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assessment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Mixing Education </a:t>
            </a:r>
            <a:r>
              <a:rPr lang="en-US" alt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Media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Choosing the right patient education materials</a:t>
            </a:r>
          </a:p>
          <a:p>
            <a:pPr marL="457200" indent="-457200"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en-US" altLang="en-US" sz="32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934200" cy="4122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Select a Teaching Strategies and resources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Potential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Statements: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“What would you like to learn more about with regards to your heart failure?”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sounds like you understand a lot about how heart failure works. How comfortable are you with managing all the medicines?”</a:t>
            </a:r>
          </a:p>
          <a:p>
            <a:pPr lvl="1"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your goals before leaving the hospital or after you get home?”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986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620000" cy="5181600"/>
          </a:xfrm>
        </p:spPr>
        <p:txBody>
          <a:bodyPr>
            <a:noAutofit/>
          </a:bodyPr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 the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altLang="en-US" sz="28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and adapt to barriers to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endParaRPr lang="en-US" altLang="en-US" sz="28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 your patients know: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they should do and why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When they should expect results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Possible danger signs to watch for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What they should do if problems arise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Whom they should contact for </a:t>
            </a: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referrals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400" b="1" dirty="0" smtClean="0"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Ask the patient if they have any questions or concerns</a:t>
            </a:r>
            <a:endParaRPr lang="en-US" altLang="en-US" sz="2400" b="1" dirty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Go Teach the Patient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Begin with knowledge of patient’s understanding of his/her disease, learning styles, and motivation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adapt to barriers to learning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 in multiple formats, over multiple episodes, and in coordination with other care team members</a:t>
            </a:r>
          </a:p>
        </p:txBody>
      </p:sp>
    </p:spTree>
    <p:extLst>
      <p:ext uri="{BB962C8B-B14F-4D97-AF65-F5344CB8AC3E}">
        <p14:creationId xmlns:p14="http://schemas.microsoft.com/office/powerpoint/2010/main" val="3713609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228600" y="762000"/>
            <a:ext cx="8229600" cy="762000"/>
          </a:xfrm>
        </p:spPr>
        <p:txBody>
          <a:bodyPr/>
          <a:lstStyle/>
          <a:p>
            <a:pPr algn="ctr"/>
            <a:r>
              <a:rPr lang="en-US" altLang="en-US" sz="3600" dirty="0" smtClean="0"/>
              <a:t>Patient Education - Steps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762000" y="1828800"/>
            <a:ext cx="7620000" cy="4495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Evaluate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Evaluation is critical and should be continuous </a:t>
            </a:r>
            <a:r>
              <a:rPr lang="en-US" alt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through 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four steps!  </a:t>
            </a:r>
            <a:endParaRPr lang="en-US" alt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Getting Patient Feedback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Feedback from the patient and family provides valuable perspective on the effectiveness of patient education</a:t>
            </a:r>
          </a:p>
          <a:p>
            <a:pPr lvl="1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Consider surveys, documents for patients to sign, questionnaires</a:t>
            </a:r>
          </a:p>
          <a:p>
            <a:pPr marL="0" indent="0">
              <a:buNone/>
            </a:pPr>
            <a:endParaRPr lang="en-US" altLang="en-US" sz="2800" b="1" dirty="0" smtClean="0">
              <a:latin typeface="Times New Roman" panose="02020603050405020304" pitchFamily="18" charset="0"/>
              <a:ea typeface="ＭＳ Ｐゴシック" pitchFamily="34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07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971800"/>
            <a:ext cx="6965245" cy="1202485"/>
          </a:xfrm>
        </p:spPr>
        <p:txBody>
          <a:bodyPr>
            <a:normAutofit/>
          </a:bodyPr>
          <a:lstStyle/>
          <a:p>
            <a:r>
              <a:rPr lang="en-US" sz="6600" i="1" dirty="0" smtClean="0"/>
              <a:t>THANK YOU</a:t>
            </a:r>
            <a:endParaRPr lang="en-US" sz="6600" i="1" dirty="0"/>
          </a:p>
        </p:txBody>
      </p:sp>
    </p:spTree>
    <p:extLst>
      <p:ext uri="{BB962C8B-B14F-4D97-AF65-F5344CB8AC3E}">
        <p14:creationId xmlns:p14="http://schemas.microsoft.com/office/powerpoint/2010/main" val="108602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/>
          <a:lstStyle/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be divided into two large categories—clinical patient education (or clinical teaching and learning) and health 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4008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patient education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 planned, systematic, sequential, and logical process of teaching and learning provided to patients and clients in all clinical settings.</a:t>
            </a:r>
          </a:p>
        </p:txBody>
      </p:sp>
    </p:spTree>
    <p:extLst>
      <p:ext uri="{BB962C8B-B14F-4D97-AF65-F5344CB8AC3E}">
        <p14:creationId xmlns:p14="http://schemas.microsoft.com/office/powerpoint/2010/main" val="2690582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447800"/>
            <a:ext cx="7162800" cy="4419600"/>
          </a:xfrm>
        </p:spPr>
        <p:txBody>
          <a:bodyPr>
            <a:normAutofit lnSpcReduction="100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Clinical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also a continuous teaching and learning process involving the health care provider and the patient or client (and/or the patient’s family).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goals of clinical teaching and learning are based on the patient’s assessment, evaluation, diagnosis, prognosis, and individual needs and requirements related to interventions.</a:t>
            </a:r>
          </a:p>
        </p:txBody>
      </p:sp>
    </p:spTree>
    <p:extLst>
      <p:ext uri="{BB962C8B-B14F-4D97-AF65-F5344CB8AC3E}">
        <p14:creationId xmlns:p14="http://schemas.microsoft.com/office/powerpoint/2010/main" val="135437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 fontScale="92500"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education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is also a teaching and learning process similar to patient education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However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it concentrates mostly on wellness, prevention, and health promotion.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Additionally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health education can be provided to individuals, groups, and communities.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basic focus of health education is to change and improve societal health behaviors. </a:t>
            </a:r>
          </a:p>
        </p:txBody>
      </p:sp>
    </p:spTree>
    <p:extLst>
      <p:ext uri="{BB962C8B-B14F-4D97-AF65-F5344CB8AC3E}">
        <p14:creationId xmlns:p14="http://schemas.microsoft.com/office/powerpoint/2010/main" val="59181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371600"/>
            <a:ext cx="7162800" cy="44958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</a:t>
            </a:r>
            <a:endParaRPr lang="en-US" sz="3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are three important objectives of</a:t>
            </a:r>
            <a:r>
              <a:rPr 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patient </a:t>
            </a:r>
            <a:r>
              <a:rPr 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that may result in positive health outcome.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health behaviors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health status</a:t>
            </a:r>
          </a:p>
          <a:p>
            <a:pPr marL="914400" lvl="1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Improving patient compliance</a:t>
            </a:r>
          </a:p>
        </p:txBody>
      </p:sp>
    </p:spTree>
    <p:extLst>
      <p:ext uri="{BB962C8B-B14F-4D97-AF65-F5344CB8AC3E}">
        <p14:creationId xmlns:p14="http://schemas.microsoft.com/office/powerpoint/2010/main" val="65923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 </a:t>
            </a:r>
            <a:r>
              <a:rPr lang="en-US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h</a:t>
            </a: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ealth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information and instruction to help patients learn about specific or general medical topics. </a:t>
            </a:r>
            <a:endParaRPr lang="en-US" sz="28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Topics 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 the need for preventive services, the adoption of healthy lifestyles, the correct use of medications, and the care of diseases or injuries at home. </a:t>
            </a:r>
          </a:p>
        </p:txBody>
      </p:sp>
    </p:spTree>
    <p:extLst>
      <p:ext uri="{BB962C8B-B14F-4D97-AF65-F5344CB8AC3E}">
        <p14:creationId xmlns:p14="http://schemas.microsoft.com/office/powerpoint/2010/main" val="760212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Skill 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Building and Responsibility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Patients need to know when, how, and why they need to make a lifestyle change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Group </a:t>
            </a:r>
            <a:r>
              <a:rPr lang="en-US" altLang="en-US" sz="2800" b="1" dirty="0">
                <a:solidFill>
                  <a:schemeClr val="accent2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Effort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– Each member of the patient’s health care team needs to be involved</a:t>
            </a:r>
          </a:p>
        </p:txBody>
      </p:sp>
    </p:spTree>
    <p:extLst>
      <p:ext uri="{BB962C8B-B14F-4D97-AF65-F5344CB8AC3E}">
        <p14:creationId xmlns:p14="http://schemas.microsoft.com/office/powerpoint/2010/main" val="4702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04800"/>
            <a:ext cx="5723468" cy="64346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Patient </a:t>
            </a:r>
            <a:r>
              <a:rPr lang="en-US" b="1" dirty="0" smtClean="0"/>
              <a:t>Education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295400"/>
            <a:ext cx="7162800" cy="4572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</a:t>
            </a:r>
            <a:r>
              <a:rPr lang="en-US" sz="32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</a:p>
          <a:p>
            <a:pPr marL="457200" indent="-457200" algn="l"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Education Value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the </a:t>
            </a: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of clear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communication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Increased Compliance – Effective communication and patient education increases patient motivation to comply</a:t>
            </a:r>
          </a:p>
          <a:p>
            <a:pPr marL="457200" indent="-457200" algn="l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en-US" altLang="en-US" sz="2800" b="1" dirty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Patient Outcomes – Patients more likely to respond well to their treatment plan </a:t>
            </a:r>
            <a:r>
              <a:rPr lang="en-US" altLang="en-US" sz="2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  <a:cs typeface="Times New Roman" panose="02020603050405020304" pitchFamily="18" charset="0"/>
              </a:rPr>
              <a:t>which results in fewer complications</a:t>
            </a:r>
            <a:endParaRPr lang="en-US" alt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2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183</TotalTime>
  <Words>1401</Words>
  <Application>Microsoft Office PowerPoint</Application>
  <PresentationFormat>On-screen Show (4:3)</PresentationFormat>
  <Paragraphs>181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Pushpin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</vt:lpstr>
      <vt:lpstr>Patient Education Rationale</vt:lpstr>
      <vt:lpstr>Patient Education - Steps</vt:lpstr>
      <vt:lpstr>Patient Education</vt:lpstr>
      <vt:lpstr>Step 1: Assessment Disease-Specific Knowledge</vt:lpstr>
      <vt:lpstr>Step 1: Assessment Disease-Specific Knowledge</vt:lpstr>
      <vt:lpstr>Assessing Health Literacy</vt:lpstr>
      <vt:lpstr>Assessing Health Literacy: SOS Method</vt:lpstr>
      <vt:lpstr>Additional Barriers to Learning</vt:lpstr>
      <vt:lpstr>Patient Education - Steps</vt:lpstr>
      <vt:lpstr>Patient Education - Steps</vt:lpstr>
      <vt:lpstr>Patient Education - Steps</vt:lpstr>
      <vt:lpstr>Patient Education - Steps</vt:lpstr>
      <vt:lpstr>Patient Education - Steps</vt:lpstr>
      <vt:lpstr>Step 4: Go Teach the Patient</vt:lpstr>
      <vt:lpstr>Patient Education - Steps</vt:lpstr>
      <vt:lpstr>THANK YOU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alnaif</dc:creator>
  <cp:lastModifiedBy>alnaif</cp:lastModifiedBy>
  <cp:revision>16</cp:revision>
  <dcterms:created xsi:type="dcterms:W3CDTF">2015-12-09T20:14:07Z</dcterms:created>
  <dcterms:modified xsi:type="dcterms:W3CDTF">2016-04-06T22:06:56Z</dcterms:modified>
</cp:coreProperties>
</file>