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7" r:id="rId14"/>
    <p:sldId id="275" r:id="rId15"/>
    <p:sldId id="276" r:id="rId16"/>
    <p:sldId id="278" r:id="rId17"/>
    <p:sldId id="277" r:id="rId18"/>
    <p:sldId id="279" r:id="rId19"/>
    <p:sldId id="268" r:id="rId20"/>
    <p:sldId id="269" r:id="rId21"/>
    <p:sldId id="270" r:id="rId22"/>
    <p:sldId id="280" r:id="rId23"/>
    <p:sldId id="271" r:id="rId24"/>
    <p:sldId id="281" r:id="rId25"/>
    <p:sldId id="272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1752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buFont typeface="Arial" pitchFamily="34" charset="0"/>
              <a:buChar char="+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Font typeface="Arial" pitchFamily="34" charset="0"/>
              <a:buChar char="+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58952"/>
            <a:ext cx="8229600" cy="301752"/>
          </a:xfrm>
        </p:spPr>
        <p:txBody>
          <a:bodyPr>
            <a:noAutofit/>
          </a:bodyPr>
          <a:lstStyle>
            <a:lvl1pPr marL="463550" indent="-46355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  /  Presentation/Client Name  /  March 25, 2011</a:t>
            </a:r>
          </a:p>
        </p:txBody>
      </p:sp>
    </p:spTree>
    <p:extLst>
      <p:ext uri="{BB962C8B-B14F-4D97-AF65-F5344CB8AC3E}">
        <p14:creationId xmlns:p14="http://schemas.microsoft.com/office/powerpoint/2010/main" val="1490230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1752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buFont typeface="Arial" pitchFamily="34" charset="0"/>
              <a:buChar char="+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Font typeface="Arial" pitchFamily="34" charset="0"/>
              <a:buChar char="+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58952"/>
            <a:ext cx="8229600" cy="301752"/>
          </a:xfrm>
        </p:spPr>
        <p:txBody>
          <a:bodyPr>
            <a:noAutofit/>
          </a:bodyPr>
          <a:lstStyle>
            <a:lvl1pPr marL="463550" indent="-46355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  /  Presentation/Client Name  /  March 25, 2011</a:t>
            </a:r>
          </a:p>
        </p:txBody>
      </p:sp>
    </p:spTree>
    <p:extLst>
      <p:ext uri="{BB962C8B-B14F-4D97-AF65-F5344CB8AC3E}">
        <p14:creationId xmlns:p14="http://schemas.microsoft.com/office/powerpoint/2010/main" val="343897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5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5ED7237-9CAE-4428-8D12-40362B378BC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EECDCC-63C2-4492-ADC6-A6890B1EB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naif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6248400" cy="3812822"/>
          </a:xfrm>
        </p:spPr>
        <p:txBody>
          <a:bodyPr>
            <a:normAutofit fontScale="92500"/>
          </a:bodyPr>
          <a:lstStyle/>
          <a:p>
            <a:pPr rtl="0"/>
            <a:r>
              <a:rPr lang="en-US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CHS 446 </a:t>
            </a:r>
          </a:p>
          <a:p>
            <a:pPr rtl="0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Communication Skills for the </a:t>
            </a:r>
            <a:endParaRPr lang="ar-SA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Healthcare Professional </a:t>
            </a:r>
          </a:p>
          <a:p>
            <a:pPr rtl="0"/>
            <a:r>
              <a:rPr lang="en-US" sz="4000" dirty="0" smtClean="0">
                <a:solidFill>
                  <a:schemeClr val="tx1"/>
                </a:solidFill>
              </a:rPr>
              <a:t>Mohammed S. Alnaif, Ph.D.</a:t>
            </a:r>
          </a:p>
          <a:p>
            <a:pPr rtl="0"/>
            <a:r>
              <a:rPr lang="en-US" sz="4000" dirty="0" smtClean="0">
                <a:hlinkClick r:id="rId2"/>
              </a:rPr>
              <a:t>alnaif@ksu.edu.sa</a:t>
            </a:r>
            <a:endParaRPr lang="en-US" sz="4000" dirty="0" smtClean="0"/>
          </a:p>
          <a:p>
            <a:pPr algn="ctr" rtl="0"/>
            <a:endParaRPr lang="en-US" sz="4000" dirty="0" smtClean="0"/>
          </a:p>
          <a:p>
            <a:pPr algn="ctr" rtl="0"/>
            <a:endParaRPr lang="ar-SA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3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Informed Consent – Patients feel you’ve provided the information they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need to make the right decision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Utilization – More effective use of medical services – fewer unnecessary phone calls and visits.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Satisfaction and referrals – Patients more likely to stay with your practice and refer other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patients.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14400"/>
          </a:xfrm>
        </p:spPr>
        <p:txBody>
          <a:bodyPr/>
          <a:lstStyle/>
          <a:p>
            <a:pPr algn="ctr"/>
            <a:r>
              <a:rPr lang="en-US" altLang="en-US" sz="4000" smtClean="0"/>
              <a:t>Patient Education Rationale</a:t>
            </a:r>
          </a:p>
        </p:txBody>
      </p:sp>
      <p:sp>
        <p:nvSpPr>
          <p:cNvPr id="1024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90599" y="1219200"/>
            <a:ext cx="7682345" cy="384175"/>
          </a:xfrm>
        </p:spPr>
        <p:txBody>
          <a:bodyPr/>
          <a:lstStyle/>
          <a:p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of Patient Education </a:t>
            </a: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endParaRPr lang="en-US" altLang="en-US" sz="2800" b="1" dirty="0" smtClean="0">
              <a:solidFill>
                <a:schemeClr val="accent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3400" y="3419475"/>
            <a:ext cx="1562100" cy="1981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defRPr/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</a:p>
          <a:p>
            <a:pPr defTabSz="476250" eaLnBrk="0" hangingPunct="0">
              <a:defRPr/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Verbal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Multimedia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Combination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124200" y="4257675"/>
            <a:ext cx="2738438" cy="1587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defRPr/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 Changes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Health services utilization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Compliance 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Lifestyle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Self-care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781800" y="4333875"/>
            <a:ext cx="1747838" cy="16748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defRPr/>
            </a:pPr>
            <a:r>
              <a:rPr lang="en-US" sz="17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of stay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Utilization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Provider image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Regulatory </a:t>
            </a:r>
            <a:b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compliance</a:t>
            </a: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 flipV="1">
            <a:off x="2133600" y="3571875"/>
            <a:ext cx="609600" cy="381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4038600" y="3495675"/>
            <a:ext cx="304800" cy="685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 flipV="1">
            <a:off x="5670550" y="2962275"/>
            <a:ext cx="1035050" cy="1219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 flipV="1">
            <a:off x="6019800" y="4943475"/>
            <a:ext cx="609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7696200" y="3190875"/>
            <a:ext cx="0" cy="990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781800" y="1971675"/>
            <a:ext cx="1797050" cy="15509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defRPr/>
            </a:pPr>
            <a:r>
              <a:rPr lang="en-US" sz="17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Status</a:t>
            </a: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Physical health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Well-being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Symptoms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Complications</a:t>
            </a:r>
            <a:endParaRPr lang="en-US" sz="17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743200" y="2047875"/>
            <a:ext cx="2722563" cy="1746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lIns="66675" tIns="33338" rIns="66675" bIns="33338" anchor="ctr"/>
          <a:lstStyle/>
          <a:p>
            <a:pPr defTabSz="476250" eaLnBrk="0" hangingPunct="0">
              <a:buFont typeface="Symbol" pitchFamily="18" charset="2"/>
              <a:buNone/>
              <a:defRPr/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and </a:t>
            </a:r>
            <a:b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 Changes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Increased understanding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Increased confidence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Increased satisfaction</a:t>
            </a:r>
          </a:p>
          <a:p>
            <a:pPr defTabSz="476250" eaLnBrk="0" hangingPunct="0"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Improved emotional state</a:t>
            </a:r>
            <a:endParaRPr lang="en-US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20000" cy="5181600"/>
          </a:xfrm>
        </p:spPr>
        <p:txBody>
          <a:bodyPr>
            <a:noAutofit/>
          </a:bodyPr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Assessment of the Patient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Define patient and family needs and concerns; observe readiness to learn.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Design of the Instruction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Plan – Set objectives with your patient; select materials.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Select a Teaching Strategies and resources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Put the plan in motion; help patients along the way to reach the objectives you’ve set together.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teach the </a:t>
            </a:r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and adapt to barriers 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US" altLang="en-US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Evaluation is critical and should be continuous through all four steps!  </a:t>
            </a:r>
            <a:endParaRPr lang="en-US" altLang="en-US" sz="24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10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155" y="381000"/>
            <a:ext cx="6965245" cy="82148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Patient Education</a:t>
            </a:r>
            <a:endParaRPr lang="en-US" sz="4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3429000"/>
            <a:ext cx="1676400" cy="11430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Go teach the patient.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29000" y="5105400"/>
            <a:ext cx="2209800" cy="9906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Select a Teaching Strategies and resources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67400" y="3429000"/>
            <a:ext cx="1676400" cy="11430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Design of the Instruction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33800" y="1600200"/>
            <a:ext cx="1676400" cy="12192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Assessment of the Patient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1524000"/>
            <a:ext cx="1447800" cy="1143000"/>
          </a:xfrm>
          <a:prstGeom prst="roundRect">
            <a:avLst/>
          </a:prstGeom>
          <a:solidFill>
            <a:srgbClr val="D68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Evaluate Learning Process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ent Arrow 8"/>
          <p:cNvSpPr/>
          <p:nvPr/>
        </p:nvSpPr>
        <p:spPr>
          <a:xfrm rot="5400000">
            <a:off x="5905500" y="2019300"/>
            <a:ext cx="914400" cy="1143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0800000">
            <a:off x="5791200" y="5029200"/>
            <a:ext cx="1143000" cy="914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6200000">
            <a:off x="2209800" y="4876800"/>
            <a:ext cx="838200" cy="1143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>
            <a:off x="2133600" y="2057400"/>
            <a:ext cx="1295400" cy="9144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hape 13"/>
          <p:cNvCxnSpPr>
            <a:stCxn id="4" idx="1"/>
          </p:cNvCxnSpPr>
          <p:nvPr/>
        </p:nvCxnSpPr>
        <p:spPr>
          <a:xfrm rot="10800000">
            <a:off x="914400" y="2514600"/>
            <a:ext cx="609600" cy="1485900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8" idx="0"/>
            <a:endCxn id="7" idx="0"/>
          </p:cNvCxnSpPr>
          <p:nvPr/>
        </p:nvCxnSpPr>
        <p:spPr>
          <a:xfrm rot="16200000" flipH="1">
            <a:off x="2762250" y="-209550"/>
            <a:ext cx="76200" cy="3543300"/>
          </a:xfrm>
          <a:prstGeom prst="curvedConnector3">
            <a:avLst>
              <a:gd name="adj1" fmla="val -300000"/>
            </a:avLst>
          </a:prstGeom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292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Stromberg A. Eur. J. Heart Failure. 2005.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10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1: Assessment</a:t>
            </a:r>
            <a:br>
              <a:rPr lang="en-US" b="1" dirty="0" smtClean="0"/>
            </a:br>
            <a:r>
              <a:rPr lang="en-US" b="1" dirty="0" smtClean="0"/>
              <a:t>Disease-Specific Knowledge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19257"/>
            <a:ext cx="6781800" cy="36038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Questions.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“Why do you think you feel short of breath?”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“Tell me what heart failure means to you?”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“What things do you need to do to take care of your heart failure?”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9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1: Assessment</a:t>
            </a:r>
            <a:br>
              <a:rPr lang="en-US" b="1" dirty="0" smtClean="0"/>
            </a:br>
            <a:r>
              <a:rPr lang="en-US" b="1" dirty="0" smtClean="0"/>
              <a:t>Disease-Specific Knowledge</a:t>
            </a:r>
            <a:endParaRPr lang="en-US" b="1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416682"/>
              </p:ext>
            </p:extLst>
          </p:nvPr>
        </p:nvGraphicFramePr>
        <p:xfrm>
          <a:off x="914400" y="2057400"/>
          <a:ext cx="7239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Learner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 Approaches to use in teaching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Visual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Prefers pictures, diagrams, other visuals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of copious visual aids, process algorithms, and trigger cards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Auditory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Prefers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learn via verbal instruction; visuals may distract learners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oral descriptions, lectures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podcasts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Kinesthetic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Prefers to learn via movement and hands-on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activities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demonstrations,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simulations, role playing, as well as discussion groups, where possible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7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Literacy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858000" cy="36038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General Questions: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“What was the highest grade you completed in school?”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would you rate your ability to read?”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 do you need to have someone help you when you read instructions, pamphlets, or other written material from your doctor or pharmacy?”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0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Health Literacy: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 Method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301850"/>
              </p:ext>
            </p:extLst>
          </p:nvPr>
        </p:nvGraphicFramePr>
        <p:xfrm>
          <a:off x="1143000" y="2107644"/>
          <a:ext cx="6705599" cy="3736528"/>
        </p:xfrm>
        <a:graphic>
          <a:graphicData uri="http://schemas.openxmlformats.org/drawingml/2006/table">
            <a:tbl>
              <a:tblPr/>
              <a:tblGrid>
                <a:gridCol w="1160820"/>
                <a:gridCol w="1632455"/>
                <a:gridCol w="1653340"/>
                <a:gridCol w="2258984"/>
              </a:tblGrid>
              <a:tr h="49842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Letter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Stands for…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 Topic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Cut Point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044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"Schooling"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Educational attainment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Sub-Secondary (6th grade or less)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451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"Opinion"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 self-rating of reading ability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"Okay" or worse on a 5 point scale (Excellent or very good, Good, Okay, Poor, Terrible or very poor)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451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"Support"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Help when reading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Sometimes or worse on a 5 point scale (Never, Rarely, Sometimes, Often, Always)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1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Barriers to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6781800" cy="4191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 Impairment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Hearing Impairment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mobility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Illness-Related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Fatigue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Impairment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Dementia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Delirium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8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620000" cy="54864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Assessment of the Patient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Define patient and family needs and concerns; observe readiness to learn.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Motivation – Patients are motivated when they learn how their lives could improve.  Focus on the benefits of education.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Attitude – Denial, Fear, Anger, Anxiety – all could be barriers to education.  Patient must know that he or she will make gains by learning new skills. 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Outlook – A patient’s beliefs about their situation could effect education.  Let them know that learning new skills can help them feel better or slow disease progression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162800" cy="4419600"/>
          </a:xfrm>
        </p:spPr>
        <p:txBody>
          <a:bodyPr/>
          <a:lstStyle/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education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significant component of modern health care. 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process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assisting the patient to gain knowledge, skill, and a value or attitude related to a health problem or for health promotion.</a:t>
            </a:r>
          </a:p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620000" cy="54102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Design of the Instruction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Plan – Set objectives with your patient; select materials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Goals should focus on what is necessary / critical to patient survival first.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Pay attention to patient concerns – they could stand in the way of progress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Respect stated limits – if a patient has refused to do something, try to work around the problem and incorporate something new as best you can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.</a:t>
            </a:r>
          </a:p>
          <a:p>
            <a:pPr marL="457200" lvl="2" indent="-45720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Helping a Patient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understands 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the need for changing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behavior</a:t>
            </a: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0292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Select a Teaching Strategies and resources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Put the plan in motion; help patients along the way to reach the objectives you’ve set together.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Providing a Good Learning Environment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Tone of voice, eye contact, and touch vary for all cultural backgrounds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Use the knowledge you gained during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assessment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Mixing Education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the right patient education materials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altLang="en-US" sz="3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934200" cy="4122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Select a Teaching Strategies and resources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“What would you like to learn more about with regards to your heart failure?”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sounds like you understand a lot about how heart failure works. How comfortable are you with managing all the medicines?”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goals before leaving the hospital or after you get home?”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8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20000" cy="51816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the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and adapt to barriers to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US" altLang="en-US" sz="28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your patients know: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What they should do and why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When they should expect results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Possible danger signs to watch for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What they should do if problems arise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Whom they should contact for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referrals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Ask the patient if they have any questions or concerns</a:t>
            </a:r>
            <a:endParaRPr lang="en-US" altLang="en-US" sz="2400" b="1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Go Teach the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 with knowledge of patient’s understanding of his/her disease, learning styles, and motivation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adapt to barriers to learning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in multiple formats, over multiple episodes, and in coordination with other care team members</a:t>
            </a:r>
          </a:p>
        </p:txBody>
      </p:sp>
    </p:spTree>
    <p:extLst>
      <p:ext uri="{BB962C8B-B14F-4D97-AF65-F5344CB8AC3E}">
        <p14:creationId xmlns:p14="http://schemas.microsoft.com/office/powerpoint/2010/main" val="37136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dirty="0" smtClean="0"/>
              <a:t>Patient Education -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Evaluation is critical and should be continuous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four steps!  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Patient Feedback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from the patient and family provides valuable perspective on the effectiveness of patient education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surveys, documents for patients to sign, questionnaires</a:t>
            </a:r>
          </a:p>
          <a:p>
            <a:pPr marL="0" indent="0">
              <a:buNone/>
            </a:pPr>
            <a:endParaRPr lang="en-US" altLang="en-US" sz="28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971800"/>
            <a:ext cx="6965245" cy="1202485"/>
          </a:xfrm>
        </p:spPr>
        <p:txBody>
          <a:bodyPr>
            <a:normAutofit/>
          </a:bodyPr>
          <a:lstStyle/>
          <a:p>
            <a:r>
              <a:rPr lang="en-US" sz="6600" i="1" dirty="0" smtClean="0"/>
              <a:t>THANK YOU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10860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162800" cy="4419600"/>
          </a:xfrm>
        </p:spPr>
        <p:txBody>
          <a:bodyPr/>
          <a:lstStyle/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education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divided into two large categories—clinical patient education (or clinical teaching and learning) and health education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4008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patient education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planned, systematic, sequential, and logical process of teaching and learning provided to patients and clients in all clinical settings.</a:t>
            </a:r>
          </a:p>
        </p:txBody>
      </p:sp>
    </p:spTree>
    <p:extLst>
      <p:ext uri="{BB962C8B-B14F-4D97-AF65-F5344CB8AC3E}">
        <p14:creationId xmlns:p14="http://schemas.microsoft.com/office/powerpoint/2010/main" val="26905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162800" cy="44196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also a continuous teaching and learning process involving the health care provider and the patient or client (and/or the patient’s family). 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 of clinical teaching and learning are based on the patient’s assessment, evaluation, diagnosis, prognosis, and individual needs and requirements related to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13543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education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also a teaching and learning process similar to patient education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it concentrates mostly on wellness, prevention, and health promotion. 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Additionally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health education can be provided to individuals, groups, and communities. 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focus of health education is to change and improve societal health behaviors. </a:t>
            </a:r>
          </a:p>
        </p:txBody>
      </p:sp>
    </p:spTree>
    <p:extLst>
      <p:ext uri="{BB962C8B-B14F-4D97-AF65-F5344CB8AC3E}">
        <p14:creationId xmlns:p14="http://schemas.microsoft.com/office/powerpoint/2010/main" val="5918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7162800" cy="4495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education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are three important objectives of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patient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may result in positive health outcome.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health behaviors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health status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patient compliance</a:t>
            </a:r>
          </a:p>
        </p:txBody>
      </p:sp>
    </p:spTree>
    <p:extLst>
      <p:ext uri="{BB962C8B-B14F-4D97-AF65-F5344CB8AC3E}">
        <p14:creationId xmlns:p14="http://schemas.microsoft.com/office/powerpoint/2010/main" val="6592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ealth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instruction to help patients learn about specific or general medical topics. 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the need for preventive services, the adoption of healthy lifestyles, the correct use of medications, and the care of diseases or injuries at home. </a:t>
            </a:r>
          </a:p>
        </p:txBody>
      </p:sp>
    </p:spTree>
    <p:extLst>
      <p:ext uri="{BB962C8B-B14F-4D97-AF65-F5344CB8AC3E}">
        <p14:creationId xmlns:p14="http://schemas.microsoft.com/office/powerpoint/2010/main" val="7602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Skill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Building and Responsibility 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Patients need to know when, how, and why they need to make a lifestyle change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Group 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Effort 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– Each member of the patient’s health care team needs to be involved</a:t>
            </a:r>
          </a:p>
        </p:txBody>
      </p:sp>
    </p:spTree>
    <p:extLst>
      <p:ext uri="{BB962C8B-B14F-4D97-AF65-F5344CB8AC3E}">
        <p14:creationId xmlns:p14="http://schemas.microsoft.com/office/powerpoint/2010/main" val="470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723468" cy="6434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Patient </a:t>
            </a:r>
            <a:r>
              <a:rPr lang="en-US" b="1" dirty="0" smtClean="0"/>
              <a:t>Education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162800" cy="457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Education Value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of clear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Increased Compliance – Effective communication and patient education increases patient motivation to comply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Patient Outcomes – Patients more likely to respond well to their treatment plan 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which results in fewer complications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183</TotalTime>
  <Words>1401</Words>
  <Application>Microsoft Office PowerPoint</Application>
  <PresentationFormat>On-screen Show (4:3)</PresentationFormat>
  <Paragraphs>181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Pushpin</vt:lpstr>
      <vt:lpstr>Patient Education </vt:lpstr>
      <vt:lpstr>Patient Education </vt:lpstr>
      <vt:lpstr>Patient Education </vt:lpstr>
      <vt:lpstr>Patient Education </vt:lpstr>
      <vt:lpstr>Patient Education </vt:lpstr>
      <vt:lpstr>Patient Education </vt:lpstr>
      <vt:lpstr>Patient Education </vt:lpstr>
      <vt:lpstr>Patient Education </vt:lpstr>
      <vt:lpstr>Patient Education </vt:lpstr>
      <vt:lpstr>Patient Education </vt:lpstr>
      <vt:lpstr>Patient Education Rationale</vt:lpstr>
      <vt:lpstr>Patient Education - Steps</vt:lpstr>
      <vt:lpstr>Patient Education</vt:lpstr>
      <vt:lpstr>Step 1: Assessment Disease-Specific Knowledge</vt:lpstr>
      <vt:lpstr>Step 1: Assessment Disease-Specific Knowledge</vt:lpstr>
      <vt:lpstr>Assessing Health Literacy</vt:lpstr>
      <vt:lpstr>Assessing Health Literacy: SOS Method</vt:lpstr>
      <vt:lpstr>Additional Barriers to Learning</vt:lpstr>
      <vt:lpstr>Patient Education - Steps</vt:lpstr>
      <vt:lpstr>Patient Education - Steps</vt:lpstr>
      <vt:lpstr>Patient Education - Steps</vt:lpstr>
      <vt:lpstr>Patient Education - Steps</vt:lpstr>
      <vt:lpstr>Patient Education - Steps</vt:lpstr>
      <vt:lpstr>Step 4: Go Teach the Patient</vt:lpstr>
      <vt:lpstr>Patient Education - Steps</vt:lpstr>
      <vt:lpstr>THANK YOU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alnaif</dc:creator>
  <cp:lastModifiedBy>alnaif</cp:lastModifiedBy>
  <cp:revision>16</cp:revision>
  <dcterms:created xsi:type="dcterms:W3CDTF">2015-12-09T20:14:07Z</dcterms:created>
  <dcterms:modified xsi:type="dcterms:W3CDTF">2016-04-06T22:06:56Z</dcterms:modified>
</cp:coreProperties>
</file>