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05ED7237-9CAE-4428-8D12-40362B378BC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7237-9CAE-4428-8D12-40362B378BC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7237-9CAE-4428-8D12-40362B378BC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01752"/>
          </a:xfrm>
        </p:spPr>
        <p:txBody>
          <a:bodyPr>
            <a:noAutofit/>
          </a:bodyPr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buFont typeface="Arial" pitchFamily="34" charset="0"/>
              <a:buChar char="+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Font typeface="Arial" pitchFamily="34" charset="0"/>
              <a:buChar char="–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Font typeface="Arial" pitchFamily="34" charset="0"/>
              <a:buChar char="+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758952"/>
            <a:ext cx="8229600" cy="301752"/>
          </a:xfrm>
        </p:spPr>
        <p:txBody>
          <a:bodyPr>
            <a:noAutofit/>
          </a:bodyPr>
          <a:lstStyle>
            <a:lvl1pPr marL="463550" indent="-463550">
              <a:buNone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‹#›  /  Presentation/Client Name  /  March 25, 2011</a:t>
            </a:r>
          </a:p>
        </p:txBody>
      </p:sp>
    </p:spTree>
    <p:extLst>
      <p:ext uri="{BB962C8B-B14F-4D97-AF65-F5344CB8AC3E}">
        <p14:creationId xmlns:p14="http://schemas.microsoft.com/office/powerpoint/2010/main" val="1490230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01752"/>
          </a:xfrm>
        </p:spPr>
        <p:txBody>
          <a:bodyPr>
            <a:noAutofit/>
          </a:bodyPr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buFont typeface="Arial" pitchFamily="34" charset="0"/>
              <a:buChar char="+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Font typeface="Arial" pitchFamily="34" charset="0"/>
              <a:buChar char="–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Font typeface="Arial" pitchFamily="34" charset="0"/>
              <a:buChar char="+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758952"/>
            <a:ext cx="8229600" cy="301752"/>
          </a:xfrm>
        </p:spPr>
        <p:txBody>
          <a:bodyPr>
            <a:noAutofit/>
          </a:bodyPr>
          <a:lstStyle>
            <a:lvl1pPr marL="463550" indent="-463550">
              <a:buNone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‹#›  /  Presentation/Client Name  /  March 25, 2011</a:t>
            </a:r>
          </a:p>
        </p:txBody>
      </p:sp>
    </p:spTree>
    <p:extLst>
      <p:ext uri="{BB962C8B-B14F-4D97-AF65-F5344CB8AC3E}">
        <p14:creationId xmlns:p14="http://schemas.microsoft.com/office/powerpoint/2010/main" val="343897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7237-9CAE-4428-8D12-40362B378BC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7237-9CAE-4428-8D12-40362B378BC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7237-9CAE-4428-8D12-40362B378BC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7237-9CAE-4428-8D12-40362B378BC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7237-9CAE-4428-8D12-40362B378BC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7237-9CAE-4428-8D12-40362B378BC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05ED7237-9CAE-4428-8D12-40362B378BC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05ED7237-9CAE-4428-8D12-40362B378BC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5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5ED7237-9CAE-4428-8D12-40362B378BC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5723468" cy="6434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Patient </a:t>
            </a:r>
            <a:r>
              <a:rPr lang="en-US" b="1" dirty="0" smtClean="0"/>
              <a:t>Education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447800"/>
            <a:ext cx="7162800" cy="4419600"/>
          </a:xfrm>
        </p:spPr>
        <p:txBody>
          <a:bodyPr/>
          <a:lstStyle/>
          <a:p>
            <a:pPr marL="64008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education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significant component of modern health care. 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008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process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assisting the patient to gain knowledge, skill, and a value or attitude related to a health problem or for health promotion.</a:t>
            </a:r>
          </a:p>
          <a:p>
            <a:pPr marL="64008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32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914400"/>
          </a:xfrm>
        </p:spPr>
        <p:txBody>
          <a:bodyPr/>
          <a:lstStyle/>
          <a:p>
            <a:pPr algn="ctr"/>
            <a:r>
              <a:rPr lang="en-US" altLang="en-US" sz="4000" smtClean="0"/>
              <a:t>Patient Education Rationale</a:t>
            </a:r>
          </a:p>
        </p:txBody>
      </p:sp>
      <p:sp>
        <p:nvSpPr>
          <p:cNvPr id="10243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990599" y="1219200"/>
            <a:ext cx="7682345" cy="384175"/>
          </a:xfrm>
        </p:spPr>
        <p:txBody>
          <a:bodyPr/>
          <a:lstStyle/>
          <a:p>
            <a:r>
              <a:rPr lang="en-US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of Patient Education </a:t>
            </a:r>
            <a:r>
              <a:rPr lang="en-US" alt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Outcomes</a:t>
            </a:r>
            <a:endParaRPr lang="en-US" altLang="en-US" sz="2800" b="1" dirty="0" smtClean="0">
              <a:solidFill>
                <a:schemeClr val="accent1"/>
              </a:solidFill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33400" y="3419475"/>
            <a:ext cx="1562100" cy="1981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 wrap="none" lIns="66675" tIns="33338" rIns="66675" bIns="33338" anchor="ctr"/>
          <a:lstStyle/>
          <a:p>
            <a:pPr defTabSz="476250" eaLnBrk="0" hangingPunct="0">
              <a:defRPr/>
            </a:pPr>
            <a:r>
              <a:rPr lang="en-US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</a:p>
          <a:p>
            <a:pPr defTabSz="476250" eaLnBrk="0" hangingPunct="0">
              <a:defRPr/>
            </a:pPr>
            <a:r>
              <a:rPr lang="en-US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endParaRPr lang="en-US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Verbal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Multimedia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Combination</a:t>
            </a:r>
            <a:endParaRPr lang="en-US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3124200" y="4257675"/>
            <a:ext cx="2738438" cy="1587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 wrap="none" lIns="66675" tIns="33338" rIns="66675" bIns="33338" anchor="ctr"/>
          <a:lstStyle/>
          <a:p>
            <a:pPr defTabSz="476250" eaLnBrk="0" hangingPunct="0">
              <a:defRPr/>
            </a:pPr>
            <a:r>
              <a:rPr lang="en-US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 Changes</a:t>
            </a:r>
            <a:endParaRPr lang="en-US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Health services utilization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Compliance 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Lifestyle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Self-care</a:t>
            </a:r>
            <a:endParaRPr lang="en-US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6781800" y="4333875"/>
            <a:ext cx="1747838" cy="167481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 wrap="none" lIns="66675" tIns="33338" rIns="66675" bIns="33338" anchor="ctr"/>
          <a:lstStyle/>
          <a:p>
            <a:pPr defTabSz="476250" eaLnBrk="0" hangingPunct="0">
              <a:defRPr/>
            </a:pPr>
            <a:r>
              <a:rPr lang="en-US" sz="17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en-US" sz="17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7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 of stay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Utilization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Provider image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Regulatory </a:t>
            </a:r>
            <a:b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compliance</a:t>
            </a:r>
            <a:endParaRPr lang="en-US" sz="17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7" name="Line 9"/>
          <p:cNvSpPr>
            <a:spLocks noChangeShapeType="1"/>
          </p:cNvSpPr>
          <p:nvPr/>
        </p:nvSpPr>
        <p:spPr bwMode="auto">
          <a:xfrm flipV="1">
            <a:off x="2133600" y="3571875"/>
            <a:ext cx="609600" cy="3810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10"/>
          <p:cNvSpPr>
            <a:spLocks noChangeShapeType="1"/>
          </p:cNvSpPr>
          <p:nvPr/>
        </p:nvSpPr>
        <p:spPr bwMode="auto">
          <a:xfrm>
            <a:off x="4038600" y="3495675"/>
            <a:ext cx="304800" cy="6858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Line 11"/>
          <p:cNvSpPr>
            <a:spLocks noChangeShapeType="1"/>
          </p:cNvSpPr>
          <p:nvPr/>
        </p:nvSpPr>
        <p:spPr bwMode="auto">
          <a:xfrm flipV="1">
            <a:off x="5670550" y="2962275"/>
            <a:ext cx="1035050" cy="12192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2"/>
          <p:cNvSpPr>
            <a:spLocks noChangeShapeType="1"/>
          </p:cNvSpPr>
          <p:nvPr/>
        </p:nvSpPr>
        <p:spPr bwMode="auto">
          <a:xfrm flipV="1">
            <a:off x="6019800" y="4943475"/>
            <a:ext cx="6096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3"/>
          <p:cNvSpPr>
            <a:spLocks noChangeShapeType="1"/>
          </p:cNvSpPr>
          <p:nvPr/>
        </p:nvSpPr>
        <p:spPr bwMode="auto">
          <a:xfrm>
            <a:off x="7696200" y="3190875"/>
            <a:ext cx="0" cy="9906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6781800" y="1971675"/>
            <a:ext cx="1797050" cy="1550988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 wrap="none" lIns="66675" tIns="33338" rIns="66675" bIns="33338" anchor="ctr"/>
          <a:lstStyle/>
          <a:p>
            <a:pPr defTabSz="476250" eaLnBrk="0" hangingPunct="0">
              <a:defRPr/>
            </a:pPr>
            <a:r>
              <a:rPr lang="en-US" sz="17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 Status</a:t>
            </a:r>
            <a:endParaRPr lang="en-US" sz="17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Physical health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Well-being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Symptoms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Complications</a:t>
            </a:r>
            <a:endParaRPr lang="en-US" sz="17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2743200" y="2047875"/>
            <a:ext cx="2722563" cy="17462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 wrap="none" lIns="66675" tIns="33338" rIns="66675" bIns="33338" anchor="ctr"/>
          <a:lstStyle/>
          <a:p>
            <a:pPr defTabSz="476250" eaLnBrk="0" hangingPunct="0">
              <a:buFont typeface="Symbol" pitchFamily="18" charset="2"/>
              <a:buNone/>
              <a:defRPr/>
            </a:pPr>
            <a:r>
              <a:rPr lang="en-US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 and </a:t>
            </a:r>
            <a:br>
              <a:rPr lang="en-US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Attitude Changes</a:t>
            </a:r>
            <a:endParaRPr lang="en-US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Increased understanding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Increased confidence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Increased satisfaction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Improved emotional state</a:t>
            </a:r>
            <a:endParaRPr lang="en-US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8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algn="ctr"/>
            <a:r>
              <a:rPr lang="en-US" altLang="en-US" sz="3600" dirty="0" smtClean="0"/>
              <a:t>Patient Education - Steps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620000" cy="5181600"/>
          </a:xfrm>
        </p:spPr>
        <p:txBody>
          <a:bodyPr>
            <a:noAutofit/>
          </a:bodyPr>
          <a:lstStyle/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Assessment of the Patient </a:t>
            </a:r>
            <a:r>
              <a:rPr lang="en-US" altLang="en-US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– Define patient and family needs and concerns; observe readiness to learn.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Design of the Instruction </a:t>
            </a:r>
            <a:r>
              <a:rPr lang="en-US" altLang="en-US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Plan </a:t>
            </a:r>
            <a:r>
              <a:rPr lang="en-US" altLang="en-US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– Set objectives with your patient; select materials.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Select a Teaching Strategies and resources</a:t>
            </a:r>
            <a:r>
              <a:rPr lang="en-US" altLang="en-US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– </a:t>
            </a:r>
            <a:r>
              <a:rPr lang="en-US" altLang="en-US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Put the plan in motion; help patients along the way to reach the objectives you’ve set together.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teach the </a:t>
            </a:r>
            <a:r>
              <a:rPr 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US" altLang="en-US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–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and adapt to barriers to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endParaRPr lang="en-US" altLang="en-US" b="1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Evaluation is critical and should be continuous through all four steps!  </a:t>
            </a:r>
            <a:endParaRPr lang="en-US" altLang="en-US" sz="2400" b="1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10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155" y="381000"/>
            <a:ext cx="6965245" cy="82148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Patient </a:t>
            </a:r>
            <a:r>
              <a:rPr lang="en-US" sz="4000" b="1" dirty="0" smtClean="0"/>
              <a:t>Education</a:t>
            </a:r>
            <a:endParaRPr lang="en-US" sz="4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524000" y="3429000"/>
            <a:ext cx="1676400" cy="1143000"/>
          </a:xfrm>
          <a:prstGeom prst="roundRect">
            <a:avLst/>
          </a:prstGeom>
          <a:solidFill>
            <a:srgbClr val="D68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4: Go teach the patient.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429000" y="5105400"/>
            <a:ext cx="2209800" cy="990600"/>
          </a:xfrm>
          <a:prstGeom prst="roundRect">
            <a:avLst/>
          </a:prstGeom>
          <a:solidFill>
            <a:srgbClr val="D68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3: 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Select a Teaching Strategies and resources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867400" y="3429000"/>
            <a:ext cx="1676400" cy="1143000"/>
          </a:xfrm>
          <a:prstGeom prst="roundRect">
            <a:avLst/>
          </a:prstGeom>
          <a:solidFill>
            <a:srgbClr val="D68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2: 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Design of the Instruction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733800" y="1600200"/>
            <a:ext cx="1676400" cy="1219200"/>
          </a:xfrm>
          <a:prstGeom prst="roundRect">
            <a:avLst/>
          </a:prstGeom>
          <a:solidFill>
            <a:srgbClr val="D68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1: 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Assessment of the Patient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1524000"/>
            <a:ext cx="1447800" cy="1143000"/>
          </a:xfrm>
          <a:prstGeom prst="roundRect">
            <a:avLst/>
          </a:prstGeom>
          <a:solidFill>
            <a:srgbClr val="D68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5: Evaluate Learning Process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ent Arrow 8"/>
          <p:cNvSpPr/>
          <p:nvPr/>
        </p:nvSpPr>
        <p:spPr>
          <a:xfrm rot="5400000">
            <a:off x="5905500" y="2019300"/>
            <a:ext cx="914400" cy="1143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Bent Arrow 9"/>
          <p:cNvSpPr/>
          <p:nvPr/>
        </p:nvSpPr>
        <p:spPr>
          <a:xfrm rot="10800000">
            <a:off x="5791200" y="5029200"/>
            <a:ext cx="1143000" cy="9144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Bent Arrow 10"/>
          <p:cNvSpPr/>
          <p:nvPr/>
        </p:nvSpPr>
        <p:spPr>
          <a:xfrm rot="16200000">
            <a:off x="2209800" y="4876800"/>
            <a:ext cx="838200" cy="1143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Bent Arrow 11"/>
          <p:cNvSpPr/>
          <p:nvPr/>
        </p:nvSpPr>
        <p:spPr>
          <a:xfrm>
            <a:off x="2133600" y="2057400"/>
            <a:ext cx="1295400" cy="9144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hape 13"/>
          <p:cNvCxnSpPr>
            <a:stCxn id="4" idx="1"/>
          </p:cNvCxnSpPr>
          <p:nvPr/>
        </p:nvCxnSpPr>
        <p:spPr>
          <a:xfrm rot="10800000">
            <a:off x="914400" y="2514600"/>
            <a:ext cx="609600" cy="1485900"/>
          </a:xfrm>
          <a:prstGeom prst="curvedConnector2">
            <a:avLst/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hape 15"/>
          <p:cNvCxnSpPr>
            <a:stCxn id="8" idx="0"/>
            <a:endCxn id="7" idx="0"/>
          </p:cNvCxnSpPr>
          <p:nvPr/>
        </p:nvCxnSpPr>
        <p:spPr>
          <a:xfrm rot="16200000" flipH="1">
            <a:off x="2762250" y="-209550"/>
            <a:ext cx="76200" cy="3543300"/>
          </a:xfrm>
          <a:prstGeom prst="curvedConnector3">
            <a:avLst>
              <a:gd name="adj1" fmla="val -300000"/>
            </a:avLst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029200" y="62484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Stromberg A. Eur. J. Heart Failure. 2005.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7107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algn="ctr"/>
            <a:r>
              <a:rPr lang="en-US" altLang="en-US" sz="3600" dirty="0" smtClean="0"/>
              <a:t>Patient Education - Steps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62000" y="838200"/>
            <a:ext cx="7620000" cy="5486400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Assessment of the Patient </a:t>
            </a:r>
            <a:r>
              <a:rPr lang="en-US" altLang="en-US" sz="28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– Define patient and family needs and concerns; observe readiness to learn</a:t>
            </a:r>
            <a:r>
              <a:rPr lang="en-US" altLang="en-US" sz="28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Motivation – Patients are motivated when they learn how their lives could improve.  Focus on the benefits of education.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Attitude – Denial, Fear, Anger, Anxiety – all could be barriers to education.  Patient must know that he or she will make gains by learning new skills. 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Outlook – A patient’s beliefs about their situation could effect education.  Let them know that learning new skills can help them feel better or slow disease progression</a:t>
            </a:r>
            <a:r>
              <a:rPr lang="en-US" altLang="en-US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.</a:t>
            </a:r>
            <a:endParaRPr lang="en-US" altLang="en-US" b="1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0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algn="ctr"/>
            <a:r>
              <a:rPr lang="en-US" altLang="en-US" sz="3600" dirty="0" smtClean="0"/>
              <a:t>Patient Education - Steps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620000" cy="5410200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Design of the Instruction </a:t>
            </a:r>
            <a:r>
              <a:rPr lang="en-US" altLang="en-US" sz="28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Plan </a:t>
            </a:r>
            <a:r>
              <a:rPr lang="en-US" altLang="en-US" sz="28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– Set objectives with your patient; select materials</a:t>
            </a:r>
            <a:r>
              <a:rPr lang="en-US" altLang="en-US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Goals should focus on what is necessary / critical to patient survival first.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Pay attention to patient concerns – they could stand in the way of progress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Respect stated limits – if a patient has refused to do something, try to work around the problem and incorporate something new as best you can</a:t>
            </a:r>
            <a:r>
              <a:rPr lang="en-US" altLang="en-US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.</a:t>
            </a:r>
          </a:p>
          <a:p>
            <a:pPr marL="457200" lvl="2" indent="-457200"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altLang="en-US" sz="24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Helping a Patient </a:t>
            </a:r>
            <a:r>
              <a:rPr lang="en-US" altLang="en-US" sz="24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understands </a:t>
            </a:r>
            <a:r>
              <a:rPr lang="en-US" altLang="en-US" sz="24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the need for changing </a:t>
            </a:r>
            <a:r>
              <a:rPr lang="en-US" altLang="en-US" sz="24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behavior</a:t>
            </a:r>
            <a:endParaRPr lang="en-US" altLang="en-US" sz="2400" b="1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0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algn="ctr"/>
            <a:r>
              <a:rPr lang="en-US" altLang="en-US" sz="3600" dirty="0" smtClean="0"/>
              <a:t>Patient Education - Steps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620000" cy="5029200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Select a Teaching Strategies and resources</a:t>
            </a:r>
            <a:r>
              <a:rPr lang="en-US" altLang="en-US" sz="28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– </a:t>
            </a:r>
            <a:r>
              <a:rPr lang="en-US" altLang="en-US" sz="28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Put the plan in motion; help patients along the way to reach the objectives you’ve set together</a:t>
            </a:r>
            <a:r>
              <a:rPr lang="en-US" altLang="en-US" sz="28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Providing a Good Learning Environment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Tone of voice, eye contact, and touch vary for all cultural backgrounds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Use the knowledge you gained during </a:t>
            </a:r>
            <a:r>
              <a:rPr lang="en-US" altLang="en-US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assessment</a:t>
            </a:r>
          </a:p>
          <a:p>
            <a:pPr marL="457200" indent="-4572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Mixing Education 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</a:t>
            </a:r>
          </a:p>
          <a:p>
            <a:pPr marL="457200" indent="-4572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Choosing the right patient education materials</a:t>
            </a:r>
          </a:p>
          <a:p>
            <a:pPr marL="457200" indent="-457200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altLang="en-US" sz="3200" b="1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0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algn="ctr"/>
            <a:r>
              <a:rPr lang="en-US" altLang="en-US" sz="3600" dirty="0" smtClean="0"/>
              <a:t>Patient Education - Steps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620000" cy="51816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 the </a:t>
            </a: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US" altLang="en-US" sz="28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–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and adapt to barriers to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endParaRPr lang="en-US" altLang="en-US" sz="2800" b="1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your patients know: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sz="24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What they should do and why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sz="24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When they should expect results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sz="24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Possible danger signs to watch for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sz="24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What they should do if problems arise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sz="24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Whom they should contact for </a:t>
            </a:r>
            <a:r>
              <a:rPr lang="en-US" altLang="en-US" sz="24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referrals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sz="24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Ask the patient if they have any questions or concerns</a:t>
            </a:r>
            <a:endParaRPr lang="en-US" altLang="en-US" sz="2400" b="1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0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28600" y="762000"/>
            <a:ext cx="8229600" cy="762000"/>
          </a:xfrm>
        </p:spPr>
        <p:txBody>
          <a:bodyPr/>
          <a:lstStyle/>
          <a:p>
            <a:pPr algn="ctr"/>
            <a:r>
              <a:rPr lang="en-US" altLang="en-US" sz="3600" dirty="0" smtClean="0"/>
              <a:t>Patient Education - Steps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6200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Evaluation is critical and should be continuous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four steps!  </a:t>
            </a:r>
            <a:endParaRPr lang="en-US" alt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Patient Feedback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Feedback from the patient and family provides valuable perspective on the effectiveness of patient education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surveys, documents for patients to sign, questionnaires</a:t>
            </a:r>
          </a:p>
          <a:p>
            <a:pPr marL="0" indent="0">
              <a:buNone/>
            </a:pPr>
            <a:endParaRPr lang="en-US" altLang="en-US" sz="2800" b="1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0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971800"/>
            <a:ext cx="6965245" cy="1202485"/>
          </a:xfrm>
        </p:spPr>
        <p:txBody>
          <a:bodyPr>
            <a:normAutofit/>
          </a:bodyPr>
          <a:lstStyle/>
          <a:p>
            <a:r>
              <a:rPr lang="en-US" sz="6600" i="1" dirty="0" smtClean="0"/>
              <a:t>THANK YOU</a:t>
            </a:r>
            <a:endParaRPr lang="en-US" sz="6600" i="1" dirty="0"/>
          </a:p>
        </p:txBody>
      </p:sp>
    </p:spTree>
    <p:extLst>
      <p:ext uri="{BB962C8B-B14F-4D97-AF65-F5344CB8AC3E}">
        <p14:creationId xmlns:p14="http://schemas.microsoft.com/office/powerpoint/2010/main" val="108602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5723468" cy="6434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Patient </a:t>
            </a:r>
            <a:r>
              <a:rPr lang="en-US" b="1" dirty="0" smtClean="0"/>
              <a:t>Education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447800"/>
            <a:ext cx="7162800" cy="4419600"/>
          </a:xfrm>
        </p:spPr>
        <p:txBody>
          <a:bodyPr/>
          <a:lstStyle/>
          <a:p>
            <a:pPr marL="64008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education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divided into two large categories—clinical patient education (or clinical teaching and learning) and health education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4008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Clinical patient education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planned, systematic, sequential, and logical process of teaching and learning provided to patients and clients in all clinical settings.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58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5723468" cy="6434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Patient </a:t>
            </a:r>
            <a:r>
              <a:rPr lang="en-US" b="1" dirty="0" smtClean="0"/>
              <a:t>Education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447800"/>
            <a:ext cx="7162800" cy="44196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Clinical 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also a continuous teaching and learning process involving the health care provider and the patient or client (and/or the patient’s family). </a:t>
            </a:r>
            <a:endParaRPr lang="en-US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goals of clinical teaching and learning are based on the patient’s assessment, evaluation, diagnosis, prognosis, and individual needs and requirements related to interventions.</a:t>
            </a:r>
          </a:p>
        </p:txBody>
      </p:sp>
    </p:spTree>
    <p:extLst>
      <p:ext uri="{BB962C8B-B14F-4D97-AF65-F5344CB8AC3E}">
        <p14:creationId xmlns:p14="http://schemas.microsoft.com/office/powerpoint/2010/main" val="135437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5723468" cy="6434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Patient </a:t>
            </a:r>
            <a:r>
              <a:rPr lang="en-US" b="1" dirty="0" smtClean="0"/>
              <a:t>Education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295400"/>
            <a:ext cx="7162800" cy="4572000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 education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also a teaching and learning process similar to patient education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it concentrates mostly on wellness, prevention, and health promotion. </a:t>
            </a:r>
            <a:endParaRPr lang="en-US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Additionally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health education can be provided to individuals, groups, and communities. </a:t>
            </a:r>
            <a:endParaRPr lang="en-US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focus of health education is to change and improve societal health behaviors. </a:t>
            </a:r>
          </a:p>
        </p:txBody>
      </p:sp>
    </p:spTree>
    <p:extLst>
      <p:ext uri="{BB962C8B-B14F-4D97-AF65-F5344CB8AC3E}">
        <p14:creationId xmlns:p14="http://schemas.microsoft.com/office/powerpoint/2010/main" val="59181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5723468" cy="6434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Patient </a:t>
            </a:r>
            <a:r>
              <a:rPr lang="en-US" b="1" dirty="0" smtClean="0"/>
              <a:t>Education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371600"/>
            <a:ext cx="7162800" cy="44958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education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are three important objectives of</a:t>
            </a: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patient 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may result in positive health outcome.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Changing health behaviors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Improving health status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Improving patient compliance</a:t>
            </a:r>
          </a:p>
        </p:txBody>
      </p:sp>
    </p:spTree>
    <p:extLst>
      <p:ext uri="{BB962C8B-B14F-4D97-AF65-F5344CB8AC3E}">
        <p14:creationId xmlns:p14="http://schemas.microsoft.com/office/powerpoint/2010/main" val="65923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5723468" cy="6434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Patient </a:t>
            </a:r>
            <a:r>
              <a:rPr lang="en-US" b="1" dirty="0" smtClean="0"/>
              <a:t>Education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295400"/>
            <a:ext cx="7162800" cy="45720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US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 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ealth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and instruction to help patients learn about specific or general medical topics. </a:t>
            </a:r>
            <a:endParaRPr lang="en-US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Topics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 the need for preventive services, the adoption of healthy lifestyles, the correct use of medications, and the care of diseases or injuries at home. </a:t>
            </a:r>
          </a:p>
        </p:txBody>
      </p:sp>
    </p:spTree>
    <p:extLst>
      <p:ext uri="{BB962C8B-B14F-4D97-AF65-F5344CB8AC3E}">
        <p14:creationId xmlns:p14="http://schemas.microsoft.com/office/powerpoint/2010/main" val="76021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5723468" cy="6434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Patient </a:t>
            </a:r>
            <a:r>
              <a:rPr lang="en-US" b="1" dirty="0" smtClean="0"/>
              <a:t>Education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295400"/>
            <a:ext cx="7162800" cy="4572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US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alt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Skill </a:t>
            </a:r>
            <a:r>
              <a:rPr lang="en-US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Building and Responsibility 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– Patients need to know when, how, and why they need to make a lifestyle change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alt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Group </a:t>
            </a:r>
            <a:r>
              <a:rPr lang="en-US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Effort 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– Each member of the patient’s health care team needs to be involved</a:t>
            </a:r>
          </a:p>
        </p:txBody>
      </p:sp>
    </p:spTree>
    <p:extLst>
      <p:ext uri="{BB962C8B-B14F-4D97-AF65-F5344CB8AC3E}">
        <p14:creationId xmlns:p14="http://schemas.microsoft.com/office/powerpoint/2010/main" val="4702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5723468" cy="6434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Patient </a:t>
            </a:r>
            <a:r>
              <a:rPr lang="en-US" b="1" dirty="0" smtClean="0"/>
              <a:t>Education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295400"/>
            <a:ext cx="7162800" cy="4572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US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Education Value 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of clear 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Increased Compliance – Effective communication and patient education increases patient motivation to comply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Patient Outcomes – Patients more likely to respond well to their treatment plan 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which results in fewer complications</a:t>
            </a:r>
            <a:endParaRPr lang="en-US" alt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2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5723468" cy="6434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Patient </a:t>
            </a:r>
            <a:r>
              <a:rPr lang="en-US" b="1" dirty="0" smtClean="0"/>
              <a:t>Education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295400"/>
            <a:ext cx="7162800" cy="4572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US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Informed Consent – Patients feel you’ve provided the information they 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need to make the right decision</a:t>
            </a:r>
            <a:endParaRPr lang="en-US" altLang="en-US" sz="2800" b="1" dirty="0">
              <a:solidFill>
                <a:schemeClr val="tx1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Utilization – More effective use of medical services – fewer unnecessary phone calls and visits.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Satisfaction and referrals – Patients more likely to stay with your practice and refer other 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patients.</a:t>
            </a:r>
            <a:endParaRPr lang="en-US" altLang="en-US" sz="2800" b="1" dirty="0">
              <a:solidFill>
                <a:schemeClr val="tx1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US" alt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40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144</TotalTime>
  <Words>984</Words>
  <Application>Microsoft Office PowerPoint</Application>
  <PresentationFormat>On-screen Show (4:3)</PresentationFormat>
  <Paragraphs>111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Pushpin</vt:lpstr>
      <vt:lpstr>Patient Education </vt:lpstr>
      <vt:lpstr>Patient Education </vt:lpstr>
      <vt:lpstr>Patient Education </vt:lpstr>
      <vt:lpstr>Patient Education </vt:lpstr>
      <vt:lpstr>Patient Education </vt:lpstr>
      <vt:lpstr>Patient Education </vt:lpstr>
      <vt:lpstr>Patient Education </vt:lpstr>
      <vt:lpstr>Patient Education </vt:lpstr>
      <vt:lpstr>Patient Education </vt:lpstr>
      <vt:lpstr>Patient Education Rationale</vt:lpstr>
      <vt:lpstr>Patient Education - Steps</vt:lpstr>
      <vt:lpstr>Patient Education</vt:lpstr>
      <vt:lpstr>Patient Education - Steps</vt:lpstr>
      <vt:lpstr>Patient Education - Steps</vt:lpstr>
      <vt:lpstr>Patient Education - Steps</vt:lpstr>
      <vt:lpstr>Patient Education - Steps</vt:lpstr>
      <vt:lpstr>Patient Education - Steps</vt:lpstr>
      <vt:lpstr>THANK YOU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alnaif</dc:creator>
  <cp:lastModifiedBy>alnaif</cp:lastModifiedBy>
  <cp:revision>12</cp:revision>
  <dcterms:created xsi:type="dcterms:W3CDTF">2015-12-09T20:14:07Z</dcterms:created>
  <dcterms:modified xsi:type="dcterms:W3CDTF">2015-12-09T22:38:48Z</dcterms:modified>
</cp:coreProperties>
</file>