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3"/>
  </p:notesMasterIdLst>
  <p:sldIdLst>
    <p:sldId id="289" r:id="rId2"/>
    <p:sldId id="279" r:id="rId3"/>
    <p:sldId id="283" r:id="rId4"/>
    <p:sldId id="280" r:id="rId5"/>
    <p:sldId id="290" r:id="rId6"/>
    <p:sldId id="291" r:id="rId7"/>
    <p:sldId id="292" r:id="rId8"/>
    <p:sldId id="286" r:id="rId9"/>
    <p:sldId id="284" r:id="rId10"/>
    <p:sldId id="256" r:id="rId11"/>
    <p:sldId id="285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69" r:id="rId25"/>
    <p:sldId id="270" r:id="rId26"/>
    <p:sldId id="271" r:id="rId27"/>
    <p:sldId id="272" r:id="rId28"/>
    <p:sldId id="273" r:id="rId29"/>
    <p:sldId id="287" r:id="rId30"/>
    <p:sldId id="288" r:id="rId31"/>
    <p:sldId id="276" r:id="rId32"/>
  </p:sldIdLst>
  <p:sldSz cx="9144000" cy="6858000" type="screen4x3"/>
  <p:notesSz cx="6858000" cy="9144000"/>
  <p:custDataLst>
    <p:tags r:id="rId3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51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176" autoAdjust="0"/>
    <p:restoredTop sz="94685" autoAdjust="0"/>
  </p:normalViewPr>
  <p:slideViewPr>
    <p:cSldViewPr>
      <p:cViewPr varScale="1">
        <p:scale>
          <a:sx n="57" d="100"/>
          <a:sy n="57" d="100"/>
        </p:scale>
        <p:origin x="836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666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CAA6A-EFCB-4AC3-A716-24F5A9CB9651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EC8BB-A065-4EDC-8130-31070F663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64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E3968-8385-47A2-A0E9-DB9877992101}" type="datetime1">
              <a:rPr lang="ar-SA" smtClean="0"/>
              <a:t>16/06/43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5E388-78C9-4C53-BFCC-7D87215731EC}" type="datetime1">
              <a:rPr lang="ar-SA" smtClean="0"/>
              <a:t>16/06/43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D487-691F-457C-92D2-31ECA14E7CCD}" type="datetime1">
              <a:rPr lang="ar-SA" smtClean="0"/>
              <a:t>16/06/43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8B83-2978-4E67-83D4-3E5835F2FFE3}" type="datetime1">
              <a:rPr lang="ar-SA" smtClean="0"/>
              <a:t>16/06/43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24FC9-82BE-405E-A023-FEBCE012F08D}" type="datetime1">
              <a:rPr lang="ar-SA" smtClean="0"/>
              <a:t>16/06/43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1B92-2075-4A64-8189-FA8B21CCF4D3}" type="datetime1">
              <a:rPr lang="ar-SA" smtClean="0"/>
              <a:t>16/06/43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3CF5-CF76-4E6E-ABAB-86ACA2A9C2EC}" type="datetime1">
              <a:rPr lang="ar-SA" smtClean="0"/>
              <a:t>16/06/43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2A36-8CA3-447D-A6D1-A2629210D20B}" type="datetime1">
              <a:rPr lang="ar-SA" smtClean="0"/>
              <a:t>16/06/43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BD61-F80B-4071-93D2-73A7ED4A1767}" type="datetime1">
              <a:rPr lang="ar-SA" smtClean="0"/>
              <a:t>16/06/43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5E266-B938-40AE-9078-5E44391445C3}" type="datetime1">
              <a:rPr lang="ar-SA" smtClean="0"/>
              <a:t>16/06/43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B2A72-128F-4AE0-BB58-01A9819C6617}" type="datetime1">
              <a:rPr lang="ar-SA" smtClean="0"/>
              <a:t>16/06/43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EC5F2-00DB-4C99-BC34-E3D3983E5AE3}" type="datetime1">
              <a:rPr lang="ar-SA" smtClean="0"/>
              <a:t>16/06/43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Dr. Halimah Alshehri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ivision_by_two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hyperlink" Target="http://en.wikipedia.org/wiki/Least-significant_bit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4" Type="http://schemas.openxmlformats.org/officeDocument/2006/relationships/image" Target="../media/image1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ploringbinary.com/binary-addition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4" Type="http://schemas.openxmlformats.org/officeDocument/2006/relationships/image" Target="../media/image15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B7525D3C-F70E-4E8D-B185-6B3EC44EDB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29"/>
          <a:stretch/>
        </p:blipFill>
        <p:spPr>
          <a:xfrm>
            <a:off x="614855" y="1397186"/>
            <a:ext cx="7409793" cy="418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51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412776"/>
            <a:ext cx="7772400" cy="1470025"/>
          </a:xfrm>
        </p:spPr>
        <p:txBody>
          <a:bodyPr>
            <a:normAutofit fontScale="90000"/>
          </a:bodyPr>
          <a:lstStyle/>
          <a:p>
            <a:pPr rtl="0"/>
            <a:b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Binary System</a:t>
            </a:r>
            <a:b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SA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 dirty="0"/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B88C58C5-55E9-4935-9723-69DDC16CDE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362" y="2882801"/>
            <a:ext cx="5257273" cy="245718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A8079A0-DC21-422E-847C-F8F367A03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8AF2BDDD-AE78-47B0-B588-F9EE6E6219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542" y="509661"/>
            <a:ext cx="3389670" cy="975445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6" name="عنصر نائب للمحتوى 2">
            <a:extLst>
              <a:ext uri="{FF2B5EF4-FFF2-40B4-BE49-F238E27FC236}">
                <a16:creationId xmlns:a16="http://schemas.microsoft.com/office/drawing/2014/main" id="{48786322-4DC0-421F-A926-D1FED9A83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844824"/>
            <a:ext cx="7920880" cy="3777622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800" b="1" dirty="0">
                <a:solidFill>
                  <a:srgbClr val="002060"/>
                </a:solidFill>
              </a:rPr>
              <a:t>The main purpose for this lesson is to introduce the following: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sz="2800" dirty="0"/>
              <a:t>Understand the concept of binary system.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sz="2800" dirty="0"/>
              <a:t>Conversion any number decimal to the binary number and converse. 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sz="2800" dirty="0"/>
              <a:t>define how can conversion Binary Fractions.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sz="2800" dirty="0"/>
              <a:t>Use Arithmetic in the Binary System.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23283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>
                <a:solidFill>
                  <a:srgbClr val="C00000"/>
                </a:solidFill>
              </a:rPr>
              <a:t>Binary System</a:t>
            </a:r>
            <a:br>
              <a:rPr lang="en-US" b="1" i="1" u="sng" dirty="0">
                <a:solidFill>
                  <a:srgbClr val="C00000"/>
                </a:solidFill>
              </a:rPr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algn="l" rtl="0">
              <a:lnSpc>
                <a:spcPct val="160000"/>
              </a:lnSpc>
            </a:pPr>
            <a:r>
              <a:rPr lang="en-US" sz="3800" b="1" dirty="0"/>
              <a:t>The binary system is a different number system.</a:t>
            </a:r>
          </a:p>
          <a:p>
            <a:pPr algn="l" rtl="0">
              <a:lnSpc>
                <a:spcPct val="160000"/>
              </a:lnSpc>
            </a:pPr>
            <a:r>
              <a:rPr lang="en-US" sz="3800" b="1" dirty="0"/>
              <a:t> The coefficients of the binary numbers system have only two possible values: 0 or 1.</a:t>
            </a:r>
          </a:p>
          <a:p>
            <a:pPr algn="l" rtl="0">
              <a:lnSpc>
                <a:spcPct val="160000"/>
              </a:lnSpc>
            </a:pPr>
            <a:r>
              <a:rPr lang="en-US" sz="3800" b="1" dirty="0"/>
              <a:t> Each coefficient d is multiplied by 2</a:t>
            </a:r>
            <a:r>
              <a:rPr lang="en-US" sz="3800" b="1" baseline="30000" dirty="0"/>
              <a:t>n</a:t>
            </a:r>
            <a:r>
              <a:rPr lang="en-US" sz="3800" b="1" dirty="0"/>
              <a:t>.</a:t>
            </a:r>
          </a:p>
          <a:p>
            <a:pPr algn="l" rtl="0">
              <a:lnSpc>
                <a:spcPct val="160000"/>
              </a:lnSpc>
            </a:pPr>
            <a:r>
              <a:rPr lang="en-US" sz="3800" b="1" dirty="0"/>
              <a:t> For example, the decimal equivalent of the binary number </a:t>
            </a:r>
            <a:r>
              <a:rPr lang="en-US" sz="3800" b="1" dirty="0">
                <a:solidFill>
                  <a:srgbClr val="0070C0"/>
                </a:solidFill>
              </a:rPr>
              <a:t>11010.11</a:t>
            </a:r>
            <a:r>
              <a:rPr lang="en-US" sz="3800" b="1" dirty="0"/>
              <a:t> is </a:t>
            </a:r>
            <a:r>
              <a:rPr lang="en-US" sz="3800" b="1" dirty="0">
                <a:solidFill>
                  <a:srgbClr val="0070C0"/>
                </a:solidFill>
              </a:rPr>
              <a:t>26.75</a:t>
            </a:r>
            <a:r>
              <a:rPr lang="en-US" sz="3800" b="1" dirty="0"/>
              <a:t>, as shown from the multiplication of the coefficients by powers of 2:</a:t>
            </a:r>
          </a:p>
          <a:p>
            <a:pPr algn="l" rtl="0">
              <a:lnSpc>
                <a:spcPct val="160000"/>
              </a:lnSpc>
              <a:buNone/>
            </a:pPr>
            <a:r>
              <a:rPr lang="en-US" sz="3800" b="1" dirty="0">
                <a:solidFill>
                  <a:srgbClr val="0070C0"/>
                </a:solidFill>
              </a:rPr>
              <a:t>1x2</a:t>
            </a:r>
            <a:r>
              <a:rPr lang="en-US" sz="3800" b="1" baseline="30000" dirty="0">
                <a:solidFill>
                  <a:srgbClr val="0070C0"/>
                </a:solidFill>
              </a:rPr>
              <a:t>4</a:t>
            </a:r>
            <a:r>
              <a:rPr lang="en-US" sz="3800" b="1" dirty="0">
                <a:solidFill>
                  <a:srgbClr val="0070C0"/>
                </a:solidFill>
              </a:rPr>
              <a:t> + 1x2</a:t>
            </a:r>
            <a:r>
              <a:rPr lang="en-US" sz="3800" b="1" baseline="30000" dirty="0">
                <a:solidFill>
                  <a:srgbClr val="0070C0"/>
                </a:solidFill>
              </a:rPr>
              <a:t>3</a:t>
            </a:r>
            <a:r>
              <a:rPr lang="en-US" sz="3800" b="1" dirty="0">
                <a:solidFill>
                  <a:srgbClr val="0070C0"/>
                </a:solidFill>
              </a:rPr>
              <a:t> + 0x2</a:t>
            </a:r>
            <a:r>
              <a:rPr lang="en-US" sz="3800" b="1" baseline="30000" dirty="0">
                <a:solidFill>
                  <a:srgbClr val="0070C0"/>
                </a:solidFill>
              </a:rPr>
              <a:t>2</a:t>
            </a:r>
            <a:r>
              <a:rPr lang="en-US" sz="3800" b="1" dirty="0">
                <a:solidFill>
                  <a:srgbClr val="0070C0"/>
                </a:solidFill>
              </a:rPr>
              <a:t> + 1x2</a:t>
            </a:r>
            <a:r>
              <a:rPr lang="en-US" sz="3800" b="1" baseline="30000" dirty="0">
                <a:solidFill>
                  <a:srgbClr val="0070C0"/>
                </a:solidFill>
              </a:rPr>
              <a:t>1</a:t>
            </a:r>
            <a:r>
              <a:rPr lang="en-US" sz="3800" b="1" dirty="0">
                <a:solidFill>
                  <a:srgbClr val="0070C0"/>
                </a:solidFill>
              </a:rPr>
              <a:t> + 0x2</a:t>
            </a:r>
            <a:r>
              <a:rPr lang="en-US" sz="3800" b="1" baseline="30000" dirty="0">
                <a:solidFill>
                  <a:srgbClr val="0070C0"/>
                </a:solidFill>
              </a:rPr>
              <a:t>0</a:t>
            </a:r>
            <a:r>
              <a:rPr lang="en-US" sz="3800" b="1" dirty="0">
                <a:solidFill>
                  <a:srgbClr val="0070C0"/>
                </a:solidFill>
              </a:rPr>
              <a:t> + 1x2</a:t>
            </a:r>
            <a:r>
              <a:rPr lang="en-US" sz="3800" b="1" baseline="30000" dirty="0">
                <a:solidFill>
                  <a:srgbClr val="0070C0"/>
                </a:solidFill>
              </a:rPr>
              <a:t>-1</a:t>
            </a:r>
            <a:r>
              <a:rPr lang="en-US" sz="3800" b="1" dirty="0">
                <a:solidFill>
                  <a:srgbClr val="0070C0"/>
                </a:solidFill>
              </a:rPr>
              <a:t> + 1x2</a:t>
            </a:r>
            <a:r>
              <a:rPr lang="en-US" sz="3800" b="1" baseline="30000" dirty="0">
                <a:solidFill>
                  <a:srgbClr val="0070C0"/>
                </a:solidFill>
              </a:rPr>
              <a:t>-2</a:t>
            </a:r>
            <a:r>
              <a:rPr lang="en-US" sz="3800" b="1" dirty="0">
                <a:solidFill>
                  <a:srgbClr val="0070C0"/>
                </a:solidFill>
              </a:rPr>
              <a:t> = 26.75</a:t>
            </a:r>
          </a:p>
          <a:p>
            <a:pPr algn="l" rtl="0">
              <a:lnSpc>
                <a:spcPct val="160000"/>
              </a:lnSpc>
            </a:pPr>
            <a:r>
              <a:rPr lang="en-US" sz="3800" b="1" dirty="0"/>
              <a:t>the digits in a binary number are called bits. </a:t>
            </a:r>
          </a:p>
          <a:p>
            <a:pPr algn="l" rtl="0">
              <a:lnSpc>
                <a:spcPct val="160000"/>
              </a:lnSpc>
              <a:buNone/>
            </a:pPr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 dirty="0"/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u="sng" dirty="0">
                <a:solidFill>
                  <a:srgbClr val="FF0000"/>
                </a:solidFill>
              </a:rPr>
              <a:t>Binary to Decimal Conversion</a:t>
            </a:r>
            <a:br>
              <a:rPr lang="en-US" b="1" u="sng" dirty="0">
                <a:solidFill>
                  <a:srgbClr val="FF0000"/>
                </a:solidFill>
              </a:rPr>
            </a:br>
            <a:endParaRPr lang="ar-SA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77500" lnSpcReduction="20000"/>
          </a:bodyPr>
          <a:lstStyle/>
          <a:p>
            <a:pPr algn="l" rtl="0">
              <a:lnSpc>
                <a:spcPct val="170000"/>
              </a:lnSpc>
              <a:buNone/>
            </a:pPr>
            <a:r>
              <a:rPr lang="en-US" b="1" dirty="0"/>
              <a:t>A binary number can be converted to decimal by forming the sum of powers of 2 of those coefficients whose value is 1.</a:t>
            </a:r>
          </a:p>
          <a:p>
            <a:pPr algn="l" rtl="0">
              <a:lnSpc>
                <a:spcPct val="170000"/>
              </a:lnSpc>
              <a:buNone/>
            </a:pPr>
            <a:r>
              <a:rPr lang="en-US" b="1" u="sng" dirty="0">
                <a:solidFill>
                  <a:srgbClr val="C00000"/>
                </a:solidFill>
              </a:rPr>
              <a:t>Example 2</a:t>
            </a:r>
            <a:endParaRPr lang="en-US" b="1" dirty="0">
              <a:solidFill>
                <a:srgbClr val="C00000"/>
              </a:solidFill>
            </a:endParaRPr>
          </a:p>
          <a:p>
            <a:pPr algn="l" rtl="0">
              <a:lnSpc>
                <a:spcPct val="170000"/>
              </a:lnSpc>
              <a:buNone/>
            </a:pPr>
            <a:r>
              <a:rPr lang="en-US" b="1" dirty="0"/>
              <a:t>Convert the binary number </a:t>
            </a:r>
            <a:r>
              <a:rPr lang="en-US" b="1" dirty="0">
                <a:solidFill>
                  <a:srgbClr val="0070C0"/>
                </a:solidFill>
              </a:rPr>
              <a:t>(1101001)</a:t>
            </a:r>
            <a:r>
              <a:rPr lang="en-US" b="1" baseline="-25000" dirty="0">
                <a:solidFill>
                  <a:srgbClr val="0070C0"/>
                </a:solidFill>
              </a:rPr>
              <a:t>2 </a:t>
            </a:r>
            <a:r>
              <a:rPr lang="en-US" b="1" dirty="0"/>
              <a:t>to decimal.</a:t>
            </a:r>
          </a:p>
          <a:p>
            <a:pPr algn="l" rtl="0">
              <a:lnSpc>
                <a:spcPct val="170000"/>
              </a:lnSpc>
              <a:buNone/>
            </a:pPr>
            <a:r>
              <a:rPr lang="en-US" b="1" u="sng" dirty="0">
                <a:solidFill>
                  <a:srgbClr val="C00000"/>
                </a:solidFill>
              </a:rPr>
              <a:t>Solution:</a:t>
            </a:r>
          </a:p>
          <a:p>
            <a:pPr algn="l" rtl="0">
              <a:lnSpc>
                <a:spcPct val="170000"/>
              </a:lnSpc>
              <a:buNone/>
            </a:pPr>
            <a:r>
              <a:rPr lang="en-US" b="1" dirty="0"/>
              <a:t>(1101001)</a:t>
            </a:r>
            <a:r>
              <a:rPr lang="en-US" b="1" baseline="-25000" dirty="0"/>
              <a:t>2 </a:t>
            </a:r>
            <a:r>
              <a:rPr lang="en-US" b="1" dirty="0"/>
              <a:t>=1x2</a:t>
            </a:r>
            <a:r>
              <a:rPr lang="en-US" b="1" baseline="30000" dirty="0"/>
              <a:t>6</a:t>
            </a:r>
            <a:r>
              <a:rPr lang="en-US" b="1" dirty="0"/>
              <a:t> + 1x2</a:t>
            </a:r>
            <a:r>
              <a:rPr lang="en-US" b="1" baseline="30000" dirty="0"/>
              <a:t>5</a:t>
            </a:r>
            <a:r>
              <a:rPr lang="en-US" b="1" dirty="0"/>
              <a:t> + 0x2</a:t>
            </a:r>
            <a:r>
              <a:rPr lang="en-US" b="1" baseline="30000" dirty="0"/>
              <a:t>4</a:t>
            </a:r>
            <a:r>
              <a:rPr lang="en-US" b="1" dirty="0"/>
              <a:t> + 1x2</a:t>
            </a:r>
            <a:r>
              <a:rPr lang="en-US" b="1" baseline="30000" dirty="0"/>
              <a:t>3</a:t>
            </a:r>
            <a:r>
              <a:rPr lang="en-US" b="1" dirty="0"/>
              <a:t> + 0x2</a:t>
            </a:r>
            <a:r>
              <a:rPr lang="en-US" b="1" baseline="30000" dirty="0"/>
              <a:t>2</a:t>
            </a:r>
            <a:r>
              <a:rPr lang="en-US" b="1" dirty="0"/>
              <a:t> + 0x2</a:t>
            </a:r>
            <a:r>
              <a:rPr lang="en-US" b="1" baseline="30000" dirty="0"/>
              <a:t>1</a:t>
            </a:r>
            <a:r>
              <a:rPr lang="en-US" b="1" dirty="0"/>
              <a:t> + 1x2</a:t>
            </a:r>
            <a:r>
              <a:rPr lang="en-US" b="1" baseline="30000" dirty="0"/>
              <a:t>0</a:t>
            </a:r>
            <a:r>
              <a:rPr lang="en-US" b="1" dirty="0"/>
              <a:t> </a:t>
            </a:r>
          </a:p>
          <a:p>
            <a:pPr algn="l" rtl="0">
              <a:lnSpc>
                <a:spcPct val="170000"/>
              </a:lnSpc>
              <a:buNone/>
            </a:pPr>
            <a:r>
              <a:rPr lang="en-US" b="1" dirty="0"/>
              <a:t>                     = 64 + 32+ 0 + 8 + 0 + 0 + 1</a:t>
            </a:r>
          </a:p>
          <a:p>
            <a:pPr algn="l" rtl="0">
              <a:lnSpc>
                <a:spcPct val="170000"/>
              </a:lnSpc>
              <a:buNone/>
            </a:pPr>
            <a:r>
              <a:rPr lang="en-US" b="1" dirty="0"/>
              <a:t>                      =105</a:t>
            </a:r>
          </a:p>
          <a:p>
            <a:pPr algn="l" rtl="0">
              <a:buNone/>
            </a:pPr>
            <a:endParaRPr lang="en-US" dirty="0"/>
          </a:p>
          <a:p>
            <a:pPr algn="l" rtl="0">
              <a:buNone/>
            </a:pPr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 dirty="0"/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u="sng" dirty="0">
                <a:solidFill>
                  <a:srgbClr val="FF0000"/>
                </a:solidFill>
              </a:rPr>
              <a:t>Binary Fractions</a:t>
            </a:r>
            <a:br>
              <a:rPr lang="en-US" dirty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20000"/>
          </a:bodyPr>
          <a:lstStyle/>
          <a:p>
            <a:pPr algn="l" rtl="0">
              <a:lnSpc>
                <a:spcPct val="150000"/>
              </a:lnSpc>
            </a:pPr>
            <a:r>
              <a:rPr lang="en-US" b="1" dirty="0"/>
              <a:t>decimal number system, each digit of a number represents </a:t>
            </a:r>
            <a:r>
              <a:rPr lang="en-US" b="1" u="sng" dirty="0">
                <a:solidFill>
                  <a:srgbClr val="7030A0"/>
                </a:solidFill>
              </a:rPr>
              <a:t>an increasing power of ten</a:t>
            </a:r>
            <a:r>
              <a:rPr lang="en-US" b="1" dirty="0"/>
              <a:t>.  This is true for all digits to </a:t>
            </a:r>
            <a:r>
              <a:rPr lang="en-US" b="1" u="sng" dirty="0">
                <a:solidFill>
                  <a:srgbClr val="7030A0"/>
                </a:solidFill>
              </a:rPr>
              <a:t>the left </a:t>
            </a:r>
            <a:r>
              <a:rPr lang="en-US" b="1" dirty="0"/>
              <a:t>of the decimal point ... for numbers to </a:t>
            </a:r>
            <a:r>
              <a:rPr lang="en-US" b="1" u="sng" dirty="0">
                <a:solidFill>
                  <a:srgbClr val="7030A0"/>
                </a:solidFill>
              </a:rPr>
              <a:t>the right</a:t>
            </a:r>
            <a:r>
              <a:rPr lang="en-US" b="1" dirty="0"/>
              <a:t>; each digit represents </a:t>
            </a:r>
            <a:r>
              <a:rPr lang="en-US" b="1" u="sng" dirty="0">
                <a:solidFill>
                  <a:srgbClr val="7030A0"/>
                </a:solidFill>
              </a:rPr>
              <a:t>a decreasing power of ten. </a:t>
            </a:r>
          </a:p>
          <a:p>
            <a:pPr algn="l" rtl="0">
              <a:lnSpc>
                <a:spcPct val="150000"/>
              </a:lnSpc>
            </a:pPr>
            <a:r>
              <a:rPr lang="en-US" b="1" dirty="0"/>
              <a:t>In binary, the concept is the same, except that digits to </a:t>
            </a:r>
            <a:r>
              <a:rPr lang="en-US" b="1" u="sng" dirty="0">
                <a:solidFill>
                  <a:srgbClr val="7030A0"/>
                </a:solidFill>
              </a:rPr>
              <a:t>the right </a:t>
            </a:r>
            <a:r>
              <a:rPr lang="en-US" b="1" dirty="0"/>
              <a:t>of the "binary point" represent a </a:t>
            </a:r>
            <a:r>
              <a:rPr lang="en-US" b="1" u="sng" dirty="0">
                <a:solidFill>
                  <a:srgbClr val="7030A0"/>
                </a:solidFill>
              </a:rPr>
              <a:t>decreasing power of two.</a:t>
            </a:r>
          </a:p>
          <a:p>
            <a:pPr algn="l" rtl="0">
              <a:buNone/>
            </a:pPr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 dirty="0"/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rmAutofit fontScale="55000" lnSpcReduction="20000"/>
          </a:bodyPr>
          <a:lstStyle/>
          <a:p>
            <a:pPr algn="l" rtl="0">
              <a:lnSpc>
                <a:spcPct val="170000"/>
              </a:lnSpc>
              <a:buNone/>
            </a:pPr>
            <a:r>
              <a:rPr lang="en-US" b="1" u="sng" dirty="0">
                <a:solidFill>
                  <a:srgbClr val="FF0000"/>
                </a:solidFill>
              </a:rPr>
              <a:t>Example3:</a:t>
            </a:r>
            <a:endParaRPr lang="en-US" b="1" dirty="0">
              <a:solidFill>
                <a:srgbClr val="FF0000"/>
              </a:solidFill>
            </a:endParaRPr>
          </a:p>
          <a:p>
            <a:pPr algn="l" rtl="0">
              <a:lnSpc>
                <a:spcPct val="170000"/>
              </a:lnSpc>
              <a:buNone/>
            </a:pPr>
            <a:r>
              <a:rPr lang="en-US" b="1" dirty="0"/>
              <a:t>Convert the (110.001)</a:t>
            </a:r>
            <a:r>
              <a:rPr lang="en-US" b="1" baseline="-25000" dirty="0"/>
              <a:t>2</a:t>
            </a:r>
            <a:r>
              <a:rPr lang="en-US" b="1" dirty="0"/>
              <a:t> to decimal.</a:t>
            </a:r>
          </a:p>
          <a:p>
            <a:pPr algn="l" rtl="0">
              <a:lnSpc>
                <a:spcPct val="170000"/>
              </a:lnSpc>
              <a:buNone/>
            </a:pPr>
            <a:r>
              <a:rPr lang="en-US" b="1" u="sng" dirty="0">
                <a:solidFill>
                  <a:srgbClr val="FF0000"/>
                </a:solidFill>
              </a:rPr>
              <a:t>Solution:</a:t>
            </a:r>
            <a:endParaRPr lang="en-US" b="1" dirty="0">
              <a:solidFill>
                <a:srgbClr val="FF0000"/>
              </a:solidFill>
            </a:endParaRPr>
          </a:p>
          <a:p>
            <a:pPr algn="l" rtl="0">
              <a:lnSpc>
                <a:spcPct val="170000"/>
              </a:lnSpc>
              <a:buNone/>
            </a:pPr>
            <a:r>
              <a:rPr lang="en-US" b="1" dirty="0"/>
              <a:t>(110.001)</a:t>
            </a:r>
            <a:r>
              <a:rPr lang="en-US" b="1" baseline="-25000" dirty="0"/>
              <a:t>2 </a:t>
            </a:r>
            <a:r>
              <a:rPr lang="en-US" b="1" dirty="0"/>
              <a:t>= 1x2</a:t>
            </a:r>
            <a:r>
              <a:rPr lang="en-US" b="1" baseline="30000" dirty="0"/>
              <a:t>2</a:t>
            </a:r>
            <a:r>
              <a:rPr lang="en-US" b="1" dirty="0"/>
              <a:t> + 1x2</a:t>
            </a:r>
            <a:r>
              <a:rPr lang="en-US" b="1" baseline="30000" dirty="0"/>
              <a:t>1</a:t>
            </a:r>
            <a:r>
              <a:rPr lang="en-US" b="1" dirty="0"/>
              <a:t> + 0x2</a:t>
            </a:r>
            <a:r>
              <a:rPr lang="en-US" b="1" baseline="30000" dirty="0"/>
              <a:t>0</a:t>
            </a:r>
            <a:r>
              <a:rPr lang="en-US" b="1" dirty="0"/>
              <a:t> + 0x2</a:t>
            </a:r>
            <a:r>
              <a:rPr lang="en-US" b="1" baseline="30000" dirty="0"/>
              <a:t>-1</a:t>
            </a:r>
            <a:r>
              <a:rPr lang="en-US" b="1" dirty="0"/>
              <a:t> +0x2</a:t>
            </a:r>
            <a:r>
              <a:rPr lang="en-US" b="1" baseline="30000" dirty="0"/>
              <a:t>-2</a:t>
            </a:r>
            <a:r>
              <a:rPr lang="en-US" b="1" dirty="0"/>
              <a:t> +1x2</a:t>
            </a:r>
            <a:r>
              <a:rPr lang="en-US" b="1" baseline="30000" dirty="0"/>
              <a:t>-3</a:t>
            </a:r>
            <a:endParaRPr lang="en-US" b="1" dirty="0"/>
          </a:p>
          <a:p>
            <a:pPr algn="l" rtl="0">
              <a:lnSpc>
                <a:spcPct val="170000"/>
              </a:lnSpc>
              <a:buNone/>
            </a:pPr>
            <a:r>
              <a:rPr lang="en-US" b="1" dirty="0"/>
              <a:t>                   = 4+2+0+0+0+0.125</a:t>
            </a:r>
          </a:p>
          <a:p>
            <a:pPr algn="l" rtl="0">
              <a:lnSpc>
                <a:spcPct val="170000"/>
              </a:lnSpc>
              <a:buNone/>
            </a:pPr>
            <a:r>
              <a:rPr lang="en-US" b="1" dirty="0"/>
              <a:t>                   = 6.125</a:t>
            </a:r>
          </a:p>
          <a:p>
            <a:pPr algn="l" rtl="0">
              <a:lnSpc>
                <a:spcPct val="170000"/>
              </a:lnSpc>
              <a:buNone/>
            </a:pPr>
            <a:r>
              <a:rPr lang="en-US" b="1" u="sng" dirty="0">
                <a:solidFill>
                  <a:srgbClr val="FF0000"/>
                </a:solidFill>
              </a:rPr>
              <a:t>Example 4</a:t>
            </a:r>
            <a:endParaRPr lang="en-US" b="1" dirty="0">
              <a:solidFill>
                <a:srgbClr val="FF0000"/>
              </a:solidFill>
            </a:endParaRPr>
          </a:p>
          <a:p>
            <a:pPr algn="l" rtl="0">
              <a:lnSpc>
                <a:spcPct val="170000"/>
              </a:lnSpc>
              <a:buNone/>
            </a:pPr>
            <a:r>
              <a:rPr lang="en-US" b="1" dirty="0"/>
              <a:t>Convert (0.11101)</a:t>
            </a:r>
            <a:r>
              <a:rPr lang="en-US" b="1" baseline="-25000" dirty="0"/>
              <a:t>2</a:t>
            </a:r>
            <a:r>
              <a:rPr lang="en-US" b="1" dirty="0"/>
              <a:t> to decimal.</a:t>
            </a:r>
          </a:p>
          <a:p>
            <a:pPr algn="l" rtl="0">
              <a:lnSpc>
                <a:spcPct val="170000"/>
              </a:lnSpc>
              <a:buNone/>
            </a:pPr>
            <a:r>
              <a:rPr lang="en-US" b="1" u="sng" dirty="0">
                <a:solidFill>
                  <a:srgbClr val="FF0000"/>
                </a:solidFill>
              </a:rPr>
              <a:t>Solution:</a:t>
            </a:r>
            <a:endParaRPr lang="en-US" b="1" dirty="0">
              <a:solidFill>
                <a:srgbClr val="FF0000"/>
              </a:solidFill>
            </a:endParaRPr>
          </a:p>
          <a:p>
            <a:pPr algn="l" rtl="0">
              <a:lnSpc>
                <a:spcPct val="170000"/>
              </a:lnSpc>
              <a:buNone/>
            </a:pPr>
            <a:r>
              <a:rPr lang="en-US" b="1" dirty="0"/>
              <a:t>(0.11101)</a:t>
            </a:r>
            <a:r>
              <a:rPr lang="en-US" b="1" baseline="-25000" dirty="0"/>
              <a:t>2 </a:t>
            </a:r>
            <a:r>
              <a:rPr lang="en-US" b="1" dirty="0"/>
              <a:t>= 1x2</a:t>
            </a:r>
            <a:r>
              <a:rPr lang="en-US" b="1" baseline="30000" dirty="0"/>
              <a:t>-1</a:t>
            </a:r>
            <a:r>
              <a:rPr lang="en-US" b="1" dirty="0"/>
              <a:t> + 1x2</a:t>
            </a:r>
            <a:r>
              <a:rPr lang="en-US" b="1" baseline="30000" dirty="0"/>
              <a:t>-2</a:t>
            </a:r>
            <a:r>
              <a:rPr lang="en-US" b="1" dirty="0"/>
              <a:t> + 1x2</a:t>
            </a:r>
            <a:r>
              <a:rPr lang="en-US" b="1" baseline="30000" dirty="0"/>
              <a:t>-3</a:t>
            </a:r>
            <a:r>
              <a:rPr lang="en-US" b="1" dirty="0"/>
              <a:t> + 0x2</a:t>
            </a:r>
            <a:r>
              <a:rPr lang="en-US" b="1" baseline="30000" dirty="0"/>
              <a:t>-4</a:t>
            </a:r>
            <a:r>
              <a:rPr lang="en-US" b="1" dirty="0"/>
              <a:t> + 1x2</a:t>
            </a:r>
            <a:r>
              <a:rPr lang="en-US" b="1" baseline="30000" dirty="0"/>
              <a:t>-5</a:t>
            </a:r>
            <a:endParaRPr lang="en-US" b="1" dirty="0"/>
          </a:p>
          <a:p>
            <a:pPr algn="l" rtl="0">
              <a:lnSpc>
                <a:spcPct val="170000"/>
              </a:lnSpc>
              <a:buNone/>
            </a:pPr>
            <a:r>
              <a:rPr lang="en-US" b="1" dirty="0"/>
              <a:t>                    = 0.5 + 0.25 + 0.125 + 0 + 0.03125</a:t>
            </a:r>
          </a:p>
          <a:p>
            <a:pPr algn="l" rtl="0">
              <a:lnSpc>
                <a:spcPct val="170000"/>
              </a:lnSpc>
              <a:buNone/>
            </a:pPr>
            <a:r>
              <a:rPr lang="en-US" b="1" dirty="0"/>
              <a:t>                    = 0.90625</a:t>
            </a:r>
          </a:p>
          <a:p>
            <a:pPr algn="l" rtl="0">
              <a:buNone/>
            </a:pPr>
            <a:r>
              <a:rPr lang="en-US" dirty="0"/>
              <a:t> </a:t>
            </a:r>
          </a:p>
          <a:p>
            <a:pPr algn="l">
              <a:buNone/>
            </a:pPr>
            <a:endParaRPr lang="ar-SA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 dirty="0"/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u="sng" dirty="0">
                <a:solidFill>
                  <a:srgbClr val="FF0000"/>
                </a:solidFill>
              </a:rPr>
              <a:t>Decimal to Binary Conversion</a:t>
            </a:r>
            <a:br>
              <a:rPr lang="en-US" u="sng" dirty="0">
                <a:solidFill>
                  <a:srgbClr val="FF0000"/>
                </a:solidFill>
              </a:rPr>
            </a:br>
            <a:endParaRPr lang="ar-SA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85000" lnSpcReduction="10000"/>
          </a:bodyPr>
          <a:lstStyle/>
          <a:p>
            <a:pPr algn="l" rtl="0">
              <a:lnSpc>
                <a:spcPct val="150000"/>
              </a:lnSpc>
              <a:buNone/>
            </a:pPr>
            <a:r>
              <a:rPr lang="en-US" b="1" i="1" u="sng" dirty="0">
                <a:solidFill>
                  <a:srgbClr val="C00000"/>
                </a:solidFill>
              </a:rPr>
              <a:t>Algorithm 1</a:t>
            </a:r>
            <a:endParaRPr lang="en-US" b="1" dirty="0">
              <a:solidFill>
                <a:srgbClr val="C00000"/>
              </a:solidFill>
            </a:endParaRPr>
          </a:p>
          <a:p>
            <a:pPr algn="l" rtl="0">
              <a:lnSpc>
                <a:spcPct val="150000"/>
              </a:lnSpc>
              <a:buNone/>
            </a:pPr>
            <a:r>
              <a:rPr lang="en-US" b="1" dirty="0"/>
              <a:t>To convert from a base-10 integer numeral to its base-2 (binary) equivalent,</a:t>
            </a:r>
          </a:p>
          <a:p>
            <a:pPr algn="l" rtl="0">
              <a:lnSpc>
                <a:spcPct val="150000"/>
              </a:lnSpc>
            </a:pPr>
            <a:r>
              <a:rPr lang="en-US" b="1" dirty="0"/>
              <a:t> the number is </a:t>
            </a:r>
            <a:r>
              <a:rPr lang="en-US" b="1" u="sng" dirty="0">
                <a:hlinkClick r:id="rId3" tooltip="Division by two"/>
              </a:rPr>
              <a:t>divided by two</a:t>
            </a:r>
            <a:r>
              <a:rPr lang="en-US" b="1" dirty="0"/>
              <a:t>, and the remainder is the </a:t>
            </a:r>
            <a:r>
              <a:rPr lang="en-US" b="1" u="sng" dirty="0">
                <a:hlinkClick r:id="rId4" tooltip="Least-significant bit"/>
              </a:rPr>
              <a:t>least-significant bit</a:t>
            </a:r>
            <a:r>
              <a:rPr lang="en-US" b="1" dirty="0"/>
              <a:t>. </a:t>
            </a:r>
          </a:p>
          <a:p>
            <a:pPr algn="l" rtl="0">
              <a:lnSpc>
                <a:spcPct val="150000"/>
              </a:lnSpc>
            </a:pPr>
            <a:r>
              <a:rPr lang="en-US" b="1" dirty="0"/>
              <a:t>The (integer) result is again divided by two, its remainder is the next least significant bit.</a:t>
            </a:r>
          </a:p>
          <a:p>
            <a:pPr algn="l" rtl="0">
              <a:lnSpc>
                <a:spcPct val="150000"/>
              </a:lnSpc>
            </a:pPr>
            <a:r>
              <a:rPr lang="en-US" b="1" dirty="0"/>
              <a:t> This process repeats until the quotient becomes zero.</a:t>
            </a:r>
          </a:p>
          <a:p>
            <a:pPr algn="l" rtl="0">
              <a:buNone/>
            </a:pPr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 dirty="0"/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pPr rtl="0"/>
            <a:r>
              <a:rPr lang="en-US" sz="2400" b="1" u="sng" dirty="0">
                <a:solidFill>
                  <a:srgbClr val="FF0000"/>
                </a:solidFill>
              </a:rPr>
              <a:t>Decimal to Binary Conversion</a:t>
            </a:r>
            <a:endParaRPr lang="ar-SA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8" y="620688"/>
            <a:ext cx="8229600" cy="6048672"/>
          </a:xfrm>
        </p:spPr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US" sz="2000" b="1" u="sng" dirty="0">
                <a:solidFill>
                  <a:schemeClr val="accent3">
                    <a:lumMod val="75000"/>
                  </a:schemeClr>
                </a:solidFill>
              </a:rPr>
              <a:t>Example 5</a:t>
            </a:r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  <a:p>
            <a:pPr algn="l" rtl="0">
              <a:buNone/>
            </a:pPr>
            <a:r>
              <a:rPr lang="en-US" sz="2000" b="1" i="1" dirty="0"/>
              <a:t>Convert</a:t>
            </a:r>
            <a:r>
              <a:rPr lang="en-US" sz="2000" dirty="0"/>
              <a:t> </a:t>
            </a:r>
            <a:r>
              <a:rPr lang="en-US" sz="2000" b="1" dirty="0"/>
              <a:t>  </a:t>
            </a:r>
            <a:r>
              <a:rPr lang="en-US" sz="2000" b="1" dirty="0">
                <a:solidFill>
                  <a:srgbClr val="C00000"/>
                </a:solidFill>
              </a:rPr>
              <a:t>23</a:t>
            </a:r>
            <a:r>
              <a:rPr lang="en-US" sz="2000" b="1" baseline="-25000" dirty="0">
                <a:solidFill>
                  <a:srgbClr val="C00000"/>
                </a:solidFill>
              </a:rPr>
              <a:t>10</a:t>
            </a:r>
            <a:r>
              <a:rPr lang="en-US" sz="2000" dirty="0"/>
              <a:t> to binary  number.</a:t>
            </a:r>
          </a:p>
          <a:p>
            <a:pPr algn="l" rtl="0">
              <a:buNone/>
            </a:pPr>
            <a:r>
              <a:rPr lang="en-US" sz="2000" b="1" u="sng" dirty="0">
                <a:solidFill>
                  <a:schemeClr val="accent3">
                    <a:lumMod val="75000"/>
                  </a:schemeClr>
                </a:solidFill>
              </a:rPr>
              <a:t>Solution:</a:t>
            </a:r>
          </a:p>
          <a:p>
            <a:pPr algn="l" rtl="0">
              <a:buNone/>
            </a:pPr>
            <a:endParaRPr lang="en-US" sz="2000" b="1" u="sng" dirty="0"/>
          </a:p>
          <a:p>
            <a:pPr algn="l" rtl="0">
              <a:buNone/>
            </a:pPr>
            <a:endParaRPr lang="en-US" sz="2000" b="1" u="sng" dirty="0"/>
          </a:p>
          <a:p>
            <a:pPr algn="l" rtl="0">
              <a:buNone/>
            </a:pPr>
            <a:endParaRPr lang="en-US" sz="2000" b="1" u="sng" dirty="0"/>
          </a:p>
          <a:p>
            <a:pPr algn="l" rtl="0">
              <a:buNone/>
            </a:pPr>
            <a:endParaRPr lang="en-US" sz="2000" b="1" u="sng" dirty="0"/>
          </a:p>
          <a:p>
            <a:pPr algn="l" rtl="0">
              <a:buNone/>
            </a:pPr>
            <a:endParaRPr lang="en-US" sz="2000" b="1" u="sng" dirty="0"/>
          </a:p>
          <a:p>
            <a:pPr algn="l" rtl="0">
              <a:buNone/>
            </a:pPr>
            <a:endParaRPr lang="en-US" sz="2000" b="1" u="sng" dirty="0"/>
          </a:p>
          <a:p>
            <a:pPr algn="l" rtl="0">
              <a:buNone/>
            </a:pPr>
            <a:endParaRPr lang="en-US" sz="2000" b="1" u="sng" dirty="0"/>
          </a:p>
          <a:p>
            <a:pPr algn="l" rtl="0">
              <a:buNone/>
            </a:pPr>
            <a:endParaRPr lang="en-US" sz="2000" b="1" u="sng" dirty="0"/>
          </a:p>
          <a:p>
            <a:pPr algn="l" rtl="0">
              <a:buNone/>
            </a:pPr>
            <a:endParaRPr lang="en-US" sz="2000" b="1" u="sng" dirty="0"/>
          </a:p>
          <a:p>
            <a:pPr algn="l" rtl="0">
              <a:buNone/>
            </a:pPr>
            <a:endParaRPr lang="en-US" sz="2000" b="1" u="sng" dirty="0"/>
          </a:p>
          <a:p>
            <a:pPr algn="l" rtl="0">
              <a:buNone/>
            </a:pPr>
            <a:endParaRPr lang="en-US" sz="2000" dirty="0"/>
          </a:p>
          <a:p>
            <a:pPr algn="l" rtl="0">
              <a:buNone/>
            </a:pPr>
            <a:endParaRPr lang="en-US" sz="2000" dirty="0"/>
          </a:p>
          <a:p>
            <a:pPr algn="l" rtl="0">
              <a:buNone/>
            </a:pPr>
            <a:r>
              <a:rPr lang="en-US" sz="2000" dirty="0"/>
              <a:t>The answer is </a:t>
            </a:r>
            <a:r>
              <a:rPr lang="en-US" sz="2000" b="1" u="sng" dirty="0"/>
              <a:t>found by reading "up" from the bottom.</a:t>
            </a:r>
            <a:br>
              <a:rPr lang="en-US" sz="2000" b="1" u="sng" dirty="0"/>
            </a:br>
            <a:br>
              <a:rPr lang="en-US" sz="2000" dirty="0"/>
            </a:br>
            <a:r>
              <a:rPr lang="en-US" sz="2000" dirty="0"/>
              <a:t>Therefore, </a:t>
            </a:r>
            <a:r>
              <a:rPr lang="en-US" sz="2000" b="1" dirty="0">
                <a:solidFill>
                  <a:srgbClr val="C00000"/>
                </a:solidFill>
              </a:rPr>
              <a:t>23</a:t>
            </a:r>
            <a:r>
              <a:rPr lang="en-US" sz="2000" b="1" baseline="-25000" dirty="0">
                <a:solidFill>
                  <a:srgbClr val="C00000"/>
                </a:solidFill>
              </a:rPr>
              <a:t>10</a:t>
            </a:r>
            <a:r>
              <a:rPr lang="en-US" sz="2000" dirty="0">
                <a:solidFill>
                  <a:srgbClr val="C00000"/>
                </a:solidFill>
              </a:rPr>
              <a:t> = </a:t>
            </a:r>
            <a:r>
              <a:rPr lang="en-US" sz="2000" b="1" dirty="0">
                <a:solidFill>
                  <a:srgbClr val="C00000"/>
                </a:solidFill>
              </a:rPr>
              <a:t>1 0111</a:t>
            </a:r>
            <a:r>
              <a:rPr lang="en-US" sz="2000" b="1" baseline="-25000" dirty="0">
                <a:solidFill>
                  <a:srgbClr val="C00000"/>
                </a:solidFill>
              </a:rPr>
              <a:t>2</a:t>
            </a:r>
            <a:endParaRPr lang="en-US" sz="2000" b="1" u="sng" dirty="0">
              <a:solidFill>
                <a:srgbClr val="C00000"/>
              </a:solidFill>
            </a:endParaRPr>
          </a:p>
          <a:p>
            <a:pPr algn="l" rtl="0">
              <a:buNone/>
            </a:pPr>
            <a:endParaRPr lang="en-US" sz="2000" b="1" u="sng" dirty="0"/>
          </a:p>
          <a:p>
            <a:pPr algn="l" rtl="0">
              <a:buNone/>
            </a:pPr>
            <a:endParaRPr lang="en-US" sz="2000" b="1" u="sng" dirty="0"/>
          </a:p>
          <a:p>
            <a:pPr algn="l" rtl="0">
              <a:buNone/>
            </a:pPr>
            <a:endParaRPr lang="ar-SA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317291"/>
              </p:ext>
            </p:extLst>
          </p:nvPr>
        </p:nvGraphicFramePr>
        <p:xfrm>
          <a:off x="683568" y="1772816"/>
          <a:ext cx="6840759" cy="3723327"/>
        </p:xfrm>
        <a:graphic>
          <a:graphicData uri="http://schemas.openxmlformats.org/drawingml/2006/table">
            <a:tbl>
              <a:tblPr/>
              <a:tblGrid>
                <a:gridCol w="526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8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48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62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48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403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Quotient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Arial"/>
                        </a:rPr>
                        <a:t>Remainder</a:t>
                      </a:r>
                      <a:endParaRPr lang="en-US" sz="2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03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Arial"/>
                        </a:rPr>
                        <a:t>1.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Arial"/>
                        </a:rPr>
                        <a:t>23 ÷ 2 =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Arial"/>
                        </a:rPr>
                        <a:t>11</a:t>
                      </a:r>
                      <a:endParaRPr lang="en-US" sz="2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2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03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Arial"/>
                        </a:rPr>
                        <a:t>2.</a:t>
                      </a:r>
                      <a:endParaRPr lang="en-US" sz="2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Arial"/>
                        </a:rPr>
                        <a:t>11 ÷ 2 =</a:t>
                      </a:r>
                      <a:endParaRPr lang="en-US" sz="2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Arial"/>
                        </a:rPr>
                        <a:t>5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2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03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Arial"/>
                        </a:rPr>
                        <a:t>3.</a:t>
                      </a:r>
                      <a:endParaRPr lang="en-US" sz="2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Arial"/>
                        </a:rPr>
                        <a:t>5 ÷ 2 =</a:t>
                      </a:r>
                      <a:endParaRPr lang="en-US" sz="2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2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03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Arial"/>
                        </a:rPr>
                        <a:t>4.</a:t>
                      </a:r>
                      <a:endParaRPr lang="en-US" sz="2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Arial"/>
                        </a:rPr>
                        <a:t>2 ÷ 2 =</a:t>
                      </a:r>
                      <a:endParaRPr lang="en-US" sz="2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</a:t>
                      </a:r>
                      <a:endParaRPr lang="en-US" sz="2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03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Arial"/>
                        </a:rPr>
                        <a:t>5.</a:t>
                      </a:r>
                      <a:endParaRPr lang="en-US" sz="2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Arial"/>
                        </a:rPr>
                        <a:t>1 ÷ 2 =</a:t>
                      </a:r>
                      <a:endParaRPr lang="en-US" sz="2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Arial"/>
                        </a:rPr>
                        <a:t>0</a:t>
                      </a:r>
                      <a:endParaRPr lang="en-US" sz="2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403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403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03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Arial"/>
                        </a:rPr>
                        <a:t>sign bit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 dirty="0"/>
          </a:p>
        </p:txBody>
      </p:sp>
      <p:cxnSp>
        <p:nvCxnSpPr>
          <p:cNvPr id="8" name="رابط كسهم مستقيم 7">
            <a:extLst>
              <a:ext uri="{FF2B5EF4-FFF2-40B4-BE49-F238E27FC236}">
                <a16:creationId xmlns:a16="http://schemas.microsoft.com/office/drawing/2014/main" id="{F24F1874-5DEC-407A-8DC2-2B98B31732BE}"/>
              </a:ext>
            </a:extLst>
          </p:cNvPr>
          <p:cNvCxnSpPr>
            <a:cxnSpLocks/>
          </p:cNvCxnSpPr>
          <p:nvPr/>
        </p:nvCxnSpPr>
        <p:spPr>
          <a:xfrm flipV="1">
            <a:off x="7020272" y="2247813"/>
            <a:ext cx="0" cy="19012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pPr rtl="0"/>
            <a:r>
              <a:rPr lang="en-US" sz="2400" b="1" u="sng" dirty="0">
                <a:solidFill>
                  <a:srgbClr val="FF0000"/>
                </a:solidFill>
              </a:rPr>
              <a:t>Decimal to Binary Conversion</a:t>
            </a:r>
            <a:endParaRPr lang="ar-SA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764704"/>
            <a:ext cx="8229600" cy="5544615"/>
          </a:xfrm>
        </p:spPr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US" sz="2000" b="1" u="sng" dirty="0">
                <a:solidFill>
                  <a:schemeClr val="accent3">
                    <a:lumMod val="75000"/>
                  </a:schemeClr>
                </a:solidFill>
              </a:rPr>
              <a:t>Example 6:</a:t>
            </a:r>
          </a:p>
          <a:p>
            <a:pPr algn="l" rtl="0">
              <a:buNone/>
            </a:pPr>
            <a:r>
              <a:rPr lang="en-US" sz="2400" dirty="0"/>
              <a:t>Convert </a:t>
            </a:r>
            <a:r>
              <a:rPr lang="en-US" sz="2400" b="1" dirty="0">
                <a:solidFill>
                  <a:srgbClr val="C00000"/>
                </a:solidFill>
              </a:rPr>
              <a:t>46</a:t>
            </a:r>
            <a:r>
              <a:rPr lang="en-US" sz="2400" b="1" baseline="-25000" dirty="0">
                <a:solidFill>
                  <a:srgbClr val="C00000"/>
                </a:solidFill>
              </a:rPr>
              <a:t> 10</a:t>
            </a:r>
            <a:r>
              <a:rPr lang="en-US" sz="2400" dirty="0"/>
              <a:t> to base 2.</a:t>
            </a:r>
          </a:p>
          <a:p>
            <a:pPr algn="l" rtl="0">
              <a:buNone/>
            </a:pPr>
            <a:r>
              <a:rPr lang="en-US" sz="2000" b="1" u="sng" dirty="0">
                <a:solidFill>
                  <a:schemeClr val="accent3">
                    <a:lumMod val="75000"/>
                  </a:schemeClr>
                </a:solidFill>
              </a:rPr>
              <a:t>Solution:</a:t>
            </a:r>
          </a:p>
          <a:p>
            <a:pPr algn="l" rtl="0">
              <a:buNone/>
            </a:pPr>
            <a:endParaRPr lang="en-US" sz="2000" b="1" u="sng" dirty="0">
              <a:solidFill>
                <a:schemeClr val="accent3">
                  <a:lumMod val="75000"/>
                </a:schemeClr>
              </a:solidFill>
            </a:endParaRPr>
          </a:p>
          <a:p>
            <a:pPr algn="l" rtl="0">
              <a:buNone/>
            </a:pPr>
            <a:endParaRPr lang="en-US" sz="2000" b="1" u="sng" dirty="0">
              <a:solidFill>
                <a:schemeClr val="accent3">
                  <a:lumMod val="75000"/>
                </a:schemeClr>
              </a:solidFill>
            </a:endParaRPr>
          </a:p>
          <a:p>
            <a:pPr algn="l" rtl="0">
              <a:buNone/>
            </a:pPr>
            <a:endParaRPr lang="en-US" sz="2000" b="1" u="sng" dirty="0">
              <a:solidFill>
                <a:schemeClr val="accent3">
                  <a:lumMod val="75000"/>
                </a:schemeClr>
              </a:solidFill>
            </a:endParaRPr>
          </a:p>
          <a:p>
            <a:pPr algn="l" rtl="0">
              <a:buNone/>
            </a:pPr>
            <a:endParaRPr lang="en-US" sz="2000" b="1" u="sng" dirty="0">
              <a:solidFill>
                <a:schemeClr val="accent3">
                  <a:lumMod val="75000"/>
                </a:schemeClr>
              </a:solidFill>
            </a:endParaRPr>
          </a:p>
          <a:p>
            <a:pPr algn="l" rtl="0">
              <a:buNone/>
            </a:pPr>
            <a:endParaRPr lang="en-US" sz="2000" b="1" u="sng" dirty="0">
              <a:solidFill>
                <a:schemeClr val="accent3">
                  <a:lumMod val="75000"/>
                </a:schemeClr>
              </a:solidFill>
            </a:endParaRPr>
          </a:p>
          <a:p>
            <a:pPr algn="l" rtl="0">
              <a:buNone/>
            </a:pPr>
            <a:endParaRPr lang="en-US" sz="2000" b="1" u="sng" dirty="0">
              <a:solidFill>
                <a:schemeClr val="accent3">
                  <a:lumMod val="75000"/>
                </a:schemeClr>
              </a:solidFill>
            </a:endParaRPr>
          </a:p>
          <a:p>
            <a:pPr algn="l" rtl="0">
              <a:buNone/>
            </a:pPr>
            <a:endParaRPr lang="en-US" sz="2000" b="1" u="sng" dirty="0">
              <a:solidFill>
                <a:schemeClr val="accent3">
                  <a:lumMod val="75000"/>
                </a:schemeClr>
              </a:solidFill>
            </a:endParaRPr>
          </a:p>
          <a:p>
            <a:pPr algn="l" rtl="0">
              <a:buNone/>
            </a:pPr>
            <a:endParaRPr lang="en-US" sz="2000" b="1" u="sng" dirty="0">
              <a:solidFill>
                <a:schemeClr val="accent3">
                  <a:lumMod val="75000"/>
                </a:schemeClr>
              </a:solidFill>
            </a:endParaRPr>
          </a:p>
          <a:p>
            <a:pPr algn="l" rtl="0">
              <a:buNone/>
            </a:pPr>
            <a:endParaRPr lang="en-US" sz="2000" b="1" u="sng" dirty="0">
              <a:solidFill>
                <a:schemeClr val="accent3">
                  <a:lumMod val="75000"/>
                </a:schemeClr>
              </a:solidFill>
            </a:endParaRPr>
          </a:p>
          <a:p>
            <a:pPr algn="l" rtl="0">
              <a:buNone/>
            </a:pPr>
            <a:endParaRPr lang="en-US" sz="2000" b="1" u="sng" dirty="0">
              <a:solidFill>
                <a:schemeClr val="accent3">
                  <a:lumMod val="75000"/>
                </a:schemeClr>
              </a:solidFill>
            </a:endParaRPr>
          </a:p>
          <a:p>
            <a:pPr algn="l" rtl="0">
              <a:buNone/>
            </a:pPr>
            <a:endParaRPr lang="en-US" sz="2000" b="1" u="sng" dirty="0">
              <a:solidFill>
                <a:schemeClr val="accent3">
                  <a:lumMod val="75000"/>
                </a:schemeClr>
              </a:solidFill>
            </a:endParaRPr>
          </a:p>
          <a:p>
            <a:pPr algn="l" rtl="0">
              <a:buNone/>
            </a:pPr>
            <a:r>
              <a:rPr lang="en-US" sz="2000" dirty="0"/>
              <a:t>Therefore, </a:t>
            </a:r>
            <a:r>
              <a:rPr lang="en-US" sz="2000" b="1" dirty="0">
                <a:solidFill>
                  <a:srgbClr val="C00000"/>
                </a:solidFill>
              </a:rPr>
              <a:t>46</a:t>
            </a:r>
            <a:r>
              <a:rPr lang="en-US" sz="2000" b="1" baseline="-25000" dirty="0">
                <a:solidFill>
                  <a:srgbClr val="C00000"/>
                </a:solidFill>
              </a:rPr>
              <a:t>10</a:t>
            </a:r>
            <a:r>
              <a:rPr lang="en-US" sz="2000" dirty="0">
                <a:solidFill>
                  <a:srgbClr val="C00000"/>
                </a:solidFill>
              </a:rPr>
              <a:t> = </a:t>
            </a:r>
            <a:r>
              <a:rPr lang="en-US" sz="2000" b="1" dirty="0">
                <a:solidFill>
                  <a:srgbClr val="C00000"/>
                </a:solidFill>
              </a:rPr>
              <a:t>10 1110</a:t>
            </a:r>
            <a:r>
              <a:rPr lang="en-US" sz="2000" b="1" baseline="-25000" dirty="0">
                <a:solidFill>
                  <a:srgbClr val="C00000"/>
                </a:solidFill>
              </a:rPr>
              <a:t>2</a:t>
            </a:r>
            <a:br>
              <a:rPr lang="en-US" sz="2000" dirty="0">
                <a:solidFill>
                  <a:srgbClr val="C00000"/>
                </a:solidFill>
              </a:rPr>
            </a:br>
            <a:endParaRPr lang="en-US" sz="2000" b="1" u="sng" dirty="0">
              <a:solidFill>
                <a:srgbClr val="C00000"/>
              </a:solidFill>
            </a:endParaRPr>
          </a:p>
          <a:p>
            <a:pPr algn="l" rtl="0">
              <a:buNone/>
            </a:pPr>
            <a:endParaRPr lang="en-US" sz="2000" b="1" u="sng" dirty="0">
              <a:solidFill>
                <a:schemeClr val="accent3">
                  <a:lumMod val="75000"/>
                </a:schemeClr>
              </a:solidFill>
            </a:endParaRPr>
          </a:p>
          <a:p>
            <a:pPr algn="l">
              <a:buNone/>
            </a:pPr>
            <a:endParaRPr lang="ar-SA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335667"/>
              </p:ext>
            </p:extLst>
          </p:nvPr>
        </p:nvGraphicFramePr>
        <p:xfrm>
          <a:off x="2123728" y="1988840"/>
          <a:ext cx="5328590" cy="3456387"/>
        </p:xfrm>
        <a:graphic>
          <a:graphicData uri="http://schemas.openxmlformats.org/drawingml/2006/table">
            <a:tbl>
              <a:tblPr/>
              <a:tblGrid>
                <a:gridCol w="409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9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9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98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95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4043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Arial"/>
                        </a:rPr>
                        <a:t>Quotient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Arial"/>
                        </a:rPr>
                        <a:t>Remainder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Arial"/>
                        </a:rPr>
                        <a:t>1.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Arial"/>
                        </a:rPr>
                        <a:t>46 ÷ 2 =</a:t>
                      </a:r>
                      <a:endParaRPr lang="en-US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Arial"/>
                        </a:rPr>
                        <a:t>23</a:t>
                      </a:r>
                      <a:endParaRPr lang="en-US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Arial"/>
                        </a:rPr>
                        <a:t>2.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Arial"/>
                        </a:rPr>
                        <a:t>23 ÷ 2 =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Arial"/>
                        </a:rPr>
                        <a:t>11</a:t>
                      </a:r>
                      <a:endParaRPr lang="en-US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Arial"/>
                        </a:rPr>
                        <a:t>3.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Arial"/>
                        </a:rPr>
                        <a:t>11 ÷ 2 =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Arial"/>
                        </a:rPr>
                        <a:t>5</a:t>
                      </a:r>
                      <a:endParaRPr lang="en-US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Arial"/>
                        </a:rPr>
                        <a:t>4.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Arial"/>
                        </a:rPr>
                        <a:t>5 ÷ 2 =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lang="en-US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Arial"/>
                        </a:rPr>
                        <a:t>5.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Arial"/>
                        </a:rPr>
                        <a:t>2 ÷ 2 =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</a:t>
                      </a:r>
                      <a:endParaRPr lang="en-US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Arial"/>
                        </a:rPr>
                        <a:t>6.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Arial"/>
                        </a:rPr>
                        <a:t>1 ÷ 2 =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Arial"/>
                        </a:rPr>
                        <a:t>0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Arial"/>
                        </a:rPr>
                        <a:t>sign bit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0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 dirty="0"/>
          </a:p>
        </p:txBody>
      </p:sp>
      <p:cxnSp>
        <p:nvCxnSpPr>
          <p:cNvPr id="8" name="رابط كسهم مستقيم 7">
            <a:extLst>
              <a:ext uri="{FF2B5EF4-FFF2-40B4-BE49-F238E27FC236}">
                <a16:creationId xmlns:a16="http://schemas.microsoft.com/office/drawing/2014/main" id="{E96794D6-ED10-4DE0-90F5-A27477A6C18C}"/>
              </a:ext>
            </a:extLst>
          </p:cNvPr>
          <p:cNvCxnSpPr>
            <a:cxnSpLocks/>
          </p:cNvCxnSpPr>
          <p:nvPr/>
        </p:nvCxnSpPr>
        <p:spPr>
          <a:xfrm flipV="1">
            <a:off x="7236296" y="2420888"/>
            <a:ext cx="0" cy="20882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rtl="0"/>
            <a:r>
              <a:rPr lang="en-US" sz="3100" b="1" u="sng" dirty="0">
                <a:solidFill>
                  <a:srgbClr val="FF0000"/>
                </a:solidFill>
              </a:rPr>
              <a:t>Decimal Fractions to Binary Fractions Conversions</a:t>
            </a:r>
            <a:br>
              <a:rPr lang="en-US" sz="2400" b="1" u="sng" dirty="0">
                <a:solidFill>
                  <a:srgbClr val="FF0000"/>
                </a:solidFill>
              </a:rPr>
            </a:br>
            <a:endParaRPr lang="ar-SA" sz="24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algn="l" rtl="0">
              <a:lnSpc>
                <a:spcPct val="150000"/>
              </a:lnSpc>
              <a:buNone/>
            </a:pPr>
            <a:r>
              <a:rPr lang="en-US" b="1" dirty="0"/>
              <a:t>To convert the fractional part successive multiplications are done instead of divisions.  In each case the remaining fractional part is used in the succeeding multiplication</a:t>
            </a:r>
            <a:endParaRPr lang="ar-SA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C0B46ED-8DD2-4BAF-9C61-DDCC5560D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Halimah Alshehri</a:t>
            </a:r>
            <a:endParaRPr lang="ar-SA" dirty="0"/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EDC5654D-8751-447C-820C-F625348E8CEE}"/>
              </a:ext>
            </a:extLst>
          </p:cNvPr>
          <p:cNvSpPr txBox="1"/>
          <p:nvPr/>
        </p:nvSpPr>
        <p:spPr>
          <a:xfrm>
            <a:off x="2483768" y="4307593"/>
            <a:ext cx="489654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MATH  1111</a:t>
            </a:r>
            <a:endParaRPr lang="ar-SA" sz="2800" dirty="0">
              <a:solidFill>
                <a:srgbClr val="FF0000"/>
              </a:solidFill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D92247A0-6BED-469A-AE26-C6552D3CA1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11"/>
          <a:stretch/>
        </p:blipFill>
        <p:spPr>
          <a:xfrm>
            <a:off x="971600" y="764704"/>
            <a:ext cx="7546032" cy="3028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762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20688"/>
            <a:ext cx="8640960" cy="6048672"/>
          </a:xfrm>
        </p:spPr>
        <p:txBody>
          <a:bodyPr>
            <a:normAutofit lnSpcReduction="10000"/>
          </a:bodyPr>
          <a:lstStyle/>
          <a:p>
            <a:pPr algn="l" rtl="0">
              <a:lnSpc>
                <a:spcPct val="150000"/>
              </a:lnSpc>
              <a:buNone/>
            </a:pPr>
            <a:r>
              <a:rPr lang="en-US" sz="2000" b="1" u="sng" dirty="0">
                <a:solidFill>
                  <a:schemeClr val="accent3">
                    <a:lumMod val="75000"/>
                  </a:schemeClr>
                </a:solidFill>
              </a:rPr>
              <a:t>Example 7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sz="2400" dirty="0"/>
              <a:t>Convert the decimal fraction </a:t>
            </a:r>
            <a:r>
              <a:rPr lang="en-US" sz="2400" b="1" dirty="0">
                <a:solidFill>
                  <a:srgbClr val="C00000"/>
                </a:solidFill>
              </a:rPr>
              <a:t>0.59375</a:t>
            </a:r>
            <a:r>
              <a:rPr lang="en-US" sz="2400" b="1" baseline="-25000" dirty="0">
                <a:solidFill>
                  <a:srgbClr val="C00000"/>
                </a:solidFill>
              </a:rPr>
              <a:t>10</a:t>
            </a:r>
            <a:r>
              <a:rPr lang="en-US" sz="2400" dirty="0"/>
              <a:t>  to binary fraction.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sz="2000" b="1" u="sng" dirty="0">
                <a:solidFill>
                  <a:schemeClr val="accent3">
                    <a:lumMod val="75000"/>
                  </a:schemeClr>
                </a:solidFill>
              </a:rPr>
              <a:t>Solution: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sz="2000" b="1" dirty="0"/>
              <a:t>To convert the fractional part (0.59375)</a:t>
            </a:r>
            <a:r>
              <a:rPr lang="en-US" sz="2000" b="1" baseline="-25000" dirty="0"/>
              <a:t>10</a:t>
            </a:r>
            <a:r>
              <a:rPr lang="en-US" sz="2000" b="1" dirty="0"/>
              <a:t>, successive multiplications are done instead of divisions.  In each case the remaining fractional part is used in the succeeding multiplication</a:t>
            </a:r>
          </a:p>
          <a:p>
            <a:pPr algn="l" rtl="0">
              <a:buNone/>
            </a:pPr>
            <a:endParaRPr lang="en-US" sz="2000" b="1" dirty="0"/>
          </a:p>
          <a:p>
            <a:pPr algn="l" rtl="0">
              <a:buNone/>
            </a:pPr>
            <a:endParaRPr lang="en-US" sz="2000" b="1" dirty="0"/>
          </a:p>
          <a:p>
            <a:pPr algn="l" rtl="0">
              <a:buNone/>
            </a:pPr>
            <a:endParaRPr lang="en-US" sz="2000" b="1" dirty="0"/>
          </a:p>
          <a:p>
            <a:pPr algn="l" rtl="0">
              <a:buNone/>
            </a:pPr>
            <a:endParaRPr lang="en-US" sz="2000" b="1" dirty="0"/>
          </a:p>
          <a:p>
            <a:pPr algn="l" rtl="0">
              <a:buNone/>
            </a:pPr>
            <a:endParaRPr lang="en-US" sz="2000" b="1" dirty="0"/>
          </a:p>
          <a:p>
            <a:pPr algn="l" rtl="0">
              <a:buNone/>
            </a:pPr>
            <a:endParaRPr lang="en-US" sz="2000" b="1" dirty="0"/>
          </a:p>
          <a:p>
            <a:pPr algn="l" rtl="0">
              <a:buNone/>
            </a:pPr>
            <a:endParaRPr lang="en-US" sz="2000" b="1" dirty="0"/>
          </a:p>
          <a:p>
            <a:pPr algn="l" rtl="0">
              <a:buNone/>
            </a:pPr>
            <a:endParaRPr lang="en-US" sz="2000" b="1" dirty="0"/>
          </a:p>
          <a:p>
            <a:pPr algn="l" rtl="0">
              <a:buNone/>
            </a:pPr>
            <a:r>
              <a:rPr lang="en-US" sz="2000" b="1" dirty="0"/>
              <a:t>Therefore </a:t>
            </a:r>
            <a:r>
              <a:rPr lang="en-US" sz="2000" b="1" dirty="0">
                <a:solidFill>
                  <a:srgbClr val="C00000"/>
                </a:solidFill>
              </a:rPr>
              <a:t>0.59375</a:t>
            </a:r>
            <a:r>
              <a:rPr lang="en-US" sz="2000" b="1" baseline="-25000" dirty="0">
                <a:solidFill>
                  <a:srgbClr val="C00000"/>
                </a:solidFill>
              </a:rPr>
              <a:t>10</a:t>
            </a:r>
            <a:r>
              <a:rPr lang="en-US" sz="2000" b="1" dirty="0">
                <a:solidFill>
                  <a:srgbClr val="C00000"/>
                </a:solidFill>
              </a:rPr>
              <a:t> = 0.10011</a:t>
            </a:r>
            <a:r>
              <a:rPr lang="en-US" sz="2000" b="1" baseline="-25000" dirty="0">
                <a:solidFill>
                  <a:srgbClr val="C00000"/>
                </a:solidFill>
              </a:rPr>
              <a:t>2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endParaRPr lang="en-US" sz="2000" b="1" u="sng" dirty="0">
              <a:solidFill>
                <a:srgbClr val="C00000"/>
              </a:solidFill>
            </a:endParaRPr>
          </a:p>
          <a:p>
            <a:pPr algn="l" rtl="0">
              <a:buNone/>
            </a:pPr>
            <a:endParaRPr lang="en-US" sz="2000" b="1" u="sng" dirty="0">
              <a:solidFill>
                <a:schemeClr val="accent3">
                  <a:lumMod val="75000"/>
                </a:schemeClr>
              </a:solidFill>
            </a:endParaRPr>
          </a:p>
          <a:p>
            <a:pPr algn="l" rtl="0">
              <a:buNone/>
            </a:pPr>
            <a:endParaRPr lang="en-US" sz="2000" b="1" u="sng" dirty="0">
              <a:solidFill>
                <a:schemeClr val="accent3">
                  <a:lumMod val="75000"/>
                </a:schemeClr>
              </a:solidFill>
            </a:endParaRPr>
          </a:p>
          <a:p>
            <a:pPr algn="l" rtl="0">
              <a:buNone/>
            </a:pPr>
            <a:endParaRPr lang="ar-SA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rtl="0"/>
            <a:r>
              <a:rPr lang="en-US" sz="3100" b="1" u="sng" dirty="0">
                <a:solidFill>
                  <a:srgbClr val="FF0000"/>
                </a:solidFill>
              </a:rPr>
              <a:t>Decimal Fractions to Binary Fractions Conversions</a:t>
            </a:r>
            <a:br>
              <a:rPr lang="en-US" sz="2400" b="1" u="sng" dirty="0">
                <a:solidFill>
                  <a:srgbClr val="FF0000"/>
                </a:solidFill>
              </a:rPr>
            </a:br>
            <a:endParaRPr lang="ar-SA" sz="2400" b="1" u="sng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168269"/>
              </p:ext>
            </p:extLst>
          </p:nvPr>
        </p:nvGraphicFramePr>
        <p:xfrm>
          <a:off x="2123729" y="3501008"/>
          <a:ext cx="5472606" cy="2478408"/>
        </p:xfrm>
        <a:graphic>
          <a:graphicData uri="http://schemas.openxmlformats.org/drawingml/2006/table">
            <a:tbl>
              <a:tblPr/>
              <a:tblGrid>
                <a:gridCol w="364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4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9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4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9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367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Arial"/>
                        </a:rPr>
                        <a:t>Integer</a:t>
                      </a:r>
                      <a:endParaRPr lang="en-US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Arial"/>
                        </a:rPr>
                        <a:t>Fraction</a:t>
                      </a:r>
                      <a:endParaRPr lang="en-US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67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Arial"/>
                        </a:rPr>
                        <a:t>1.</a:t>
                      </a:r>
                      <a:endParaRPr lang="en-US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0.59375 x 2 =</a:t>
                      </a:r>
                      <a:endParaRPr lang="en-US" sz="2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0.1875</a:t>
                      </a:r>
                      <a:endParaRPr lang="en-US" sz="2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67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Arial"/>
                        </a:rPr>
                        <a:t>2.</a:t>
                      </a:r>
                      <a:endParaRPr lang="en-US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0.1875 x 2 =</a:t>
                      </a:r>
                      <a:endParaRPr lang="en-US" sz="2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</a:t>
                      </a:r>
                      <a:endParaRPr lang="en-US" sz="2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0.375</a:t>
                      </a:r>
                      <a:endParaRPr lang="en-US" sz="2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67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Arial"/>
                        </a:rPr>
                        <a:t>3.</a:t>
                      </a:r>
                      <a:endParaRPr lang="en-US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0.375 x 2 =</a:t>
                      </a:r>
                      <a:endParaRPr lang="en-US" sz="2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</a:t>
                      </a:r>
                      <a:endParaRPr lang="en-US" sz="2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0.75</a:t>
                      </a:r>
                      <a:endParaRPr lang="en-US" sz="2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67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Arial"/>
                        </a:rPr>
                        <a:t>4.</a:t>
                      </a:r>
                      <a:endParaRPr lang="en-US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0.75 x 2 =</a:t>
                      </a:r>
                      <a:endParaRPr lang="en-US" sz="2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0.5</a:t>
                      </a:r>
                      <a:endParaRPr lang="en-US" sz="2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367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Arial"/>
                        </a:rPr>
                        <a:t>5.</a:t>
                      </a:r>
                      <a:endParaRPr lang="en-US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0.5 x 2 =</a:t>
                      </a:r>
                      <a:endParaRPr lang="en-US" sz="2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.0</a:t>
                      </a:r>
                      <a:endParaRPr lang="en-US" sz="2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 dirty="0"/>
          </a:p>
        </p:txBody>
      </p:sp>
      <p:cxnSp>
        <p:nvCxnSpPr>
          <p:cNvPr id="8" name="رابط كسهم مستقيم 7">
            <a:extLst>
              <a:ext uri="{FF2B5EF4-FFF2-40B4-BE49-F238E27FC236}">
                <a16:creationId xmlns:a16="http://schemas.microsoft.com/office/drawing/2014/main" id="{AB45F033-0B46-4F0F-8938-6D348E9518A3}"/>
              </a:ext>
            </a:extLst>
          </p:cNvPr>
          <p:cNvCxnSpPr/>
          <p:nvPr/>
        </p:nvCxnSpPr>
        <p:spPr>
          <a:xfrm>
            <a:off x="6019800" y="4005064"/>
            <a:ext cx="0" cy="17281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sz="2800" b="1" u="sng" dirty="0">
                <a:solidFill>
                  <a:srgbClr val="FF0000"/>
                </a:solidFill>
              </a:rPr>
              <a:t>Decimal to Binary Conversion</a:t>
            </a:r>
            <a:endParaRPr lang="ar-S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669979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  <a:buNone/>
            </a:pPr>
            <a:r>
              <a:rPr lang="en-US" sz="2000" b="1" u="sng" dirty="0">
                <a:solidFill>
                  <a:schemeClr val="accent3">
                    <a:lumMod val="75000"/>
                  </a:schemeClr>
                </a:solidFill>
              </a:rPr>
              <a:t>Example 8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 </a:t>
            </a:r>
            <a:r>
              <a:rPr lang="en-US" sz="2000" b="1" dirty="0"/>
              <a:t>Convert </a:t>
            </a:r>
            <a:r>
              <a:rPr lang="en-US" sz="2000" b="1" dirty="0">
                <a:solidFill>
                  <a:srgbClr val="C00000"/>
                </a:solidFill>
              </a:rPr>
              <a:t>46.59375</a:t>
            </a:r>
            <a:r>
              <a:rPr lang="en-US" sz="2000" b="1" baseline="-25000" dirty="0">
                <a:solidFill>
                  <a:srgbClr val="C00000"/>
                </a:solidFill>
              </a:rPr>
              <a:t>10</a:t>
            </a:r>
            <a:r>
              <a:rPr lang="en-US" sz="2000" b="1" dirty="0"/>
              <a:t> to base 2.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sz="2000" b="1" u="sng" dirty="0">
                <a:solidFill>
                  <a:schemeClr val="accent3">
                    <a:lumMod val="75000"/>
                  </a:schemeClr>
                </a:solidFill>
              </a:rPr>
              <a:t>Solution:</a:t>
            </a:r>
          </a:p>
          <a:p>
            <a:pPr algn="l" rtl="0">
              <a:lnSpc>
                <a:spcPct val="150000"/>
              </a:lnSpc>
            </a:pPr>
            <a:r>
              <a:rPr lang="en-US" sz="2000" b="1" dirty="0"/>
              <a:t>First, convert the whole number </a:t>
            </a:r>
            <a:r>
              <a:rPr lang="en-US" sz="2000" b="1" dirty="0">
                <a:solidFill>
                  <a:srgbClr val="C00000"/>
                </a:solidFill>
              </a:rPr>
              <a:t>(46) </a:t>
            </a:r>
            <a:r>
              <a:rPr lang="en-US" sz="2000" b="1" dirty="0"/>
              <a:t>using the previous method.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sz="2000" b="1" dirty="0">
                <a:solidFill>
                  <a:srgbClr val="C00000"/>
                </a:solidFill>
              </a:rPr>
              <a:t>46</a:t>
            </a:r>
            <a:r>
              <a:rPr lang="en-US" sz="2000" b="1" baseline="-25000" dirty="0">
                <a:solidFill>
                  <a:srgbClr val="C00000"/>
                </a:solidFill>
              </a:rPr>
              <a:t>10</a:t>
            </a:r>
            <a:r>
              <a:rPr lang="en-US" sz="2000" b="1" dirty="0">
                <a:solidFill>
                  <a:srgbClr val="C00000"/>
                </a:solidFill>
              </a:rPr>
              <a:t> = 10 1110</a:t>
            </a:r>
            <a:r>
              <a:rPr lang="en-US" sz="2000" b="1" baseline="-25000" dirty="0">
                <a:solidFill>
                  <a:srgbClr val="C00000"/>
                </a:solidFill>
              </a:rPr>
              <a:t>2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</a:p>
          <a:p>
            <a:pPr algn="l" rtl="0">
              <a:lnSpc>
                <a:spcPct val="150000"/>
              </a:lnSpc>
            </a:pPr>
            <a:r>
              <a:rPr lang="en-US" sz="2000" b="1" dirty="0"/>
              <a:t>Next, convert the fractional part </a:t>
            </a:r>
            <a:r>
              <a:rPr lang="en-US" sz="2000" b="1" dirty="0">
                <a:solidFill>
                  <a:srgbClr val="C00000"/>
                </a:solidFill>
              </a:rPr>
              <a:t>(0.59375), </a:t>
            </a:r>
            <a:r>
              <a:rPr lang="en-US" sz="2000" b="1" dirty="0"/>
              <a:t>also use the previous method.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sz="2000" b="1" dirty="0">
                <a:solidFill>
                  <a:srgbClr val="C00000"/>
                </a:solidFill>
              </a:rPr>
              <a:t>0.59375</a:t>
            </a:r>
            <a:r>
              <a:rPr lang="en-US" sz="2000" b="1" baseline="-25000" dirty="0">
                <a:solidFill>
                  <a:srgbClr val="C00000"/>
                </a:solidFill>
              </a:rPr>
              <a:t>10</a:t>
            </a:r>
            <a:r>
              <a:rPr lang="en-US" sz="2000" b="1" dirty="0">
                <a:solidFill>
                  <a:srgbClr val="C00000"/>
                </a:solidFill>
              </a:rPr>
              <a:t> = 0.10011</a:t>
            </a:r>
            <a:r>
              <a:rPr lang="en-US" sz="2000" b="1" baseline="-25000" dirty="0">
                <a:solidFill>
                  <a:srgbClr val="C00000"/>
                </a:solidFill>
              </a:rPr>
              <a:t>2</a:t>
            </a:r>
          </a:p>
          <a:p>
            <a:pPr algn="l" rtl="0">
              <a:lnSpc>
                <a:spcPct val="150000"/>
              </a:lnSpc>
            </a:pPr>
            <a:r>
              <a:rPr lang="en-US" sz="2000" b="1" dirty="0"/>
              <a:t>Therefore, </a:t>
            </a:r>
            <a:r>
              <a:rPr lang="en-US" sz="2000" b="1" dirty="0">
                <a:solidFill>
                  <a:srgbClr val="C00000"/>
                </a:solidFill>
              </a:rPr>
              <a:t>46.59375</a:t>
            </a:r>
            <a:r>
              <a:rPr lang="en-US" sz="2000" b="1" baseline="-25000" dirty="0">
                <a:solidFill>
                  <a:srgbClr val="C00000"/>
                </a:solidFill>
              </a:rPr>
              <a:t>10</a:t>
            </a:r>
            <a:r>
              <a:rPr lang="en-US" sz="2000" b="1" dirty="0">
                <a:solidFill>
                  <a:srgbClr val="C00000"/>
                </a:solidFill>
              </a:rPr>
              <a:t> = 10 1110.10011</a:t>
            </a:r>
            <a:r>
              <a:rPr lang="en-US" sz="2000" b="1" baseline="-25000" dirty="0">
                <a:solidFill>
                  <a:srgbClr val="C00000"/>
                </a:solidFill>
              </a:rPr>
              <a:t> 2</a:t>
            </a:r>
            <a:endParaRPr lang="en-US" sz="2000" b="1" dirty="0">
              <a:solidFill>
                <a:srgbClr val="C00000"/>
              </a:solidFill>
            </a:endParaRPr>
          </a:p>
          <a:p>
            <a:pPr algn="l" rtl="0"/>
            <a:endParaRPr lang="en-US" sz="2000" b="1" dirty="0"/>
          </a:p>
          <a:p>
            <a:pPr algn="l" rtl="0"/>
            <a:endParaRPr lang="en-US" sz="2000" b="1" u="sng" dirty="0">
              <a:solidFill>
                <a:srgbClr val="C00000"/>
              </a:solidFill>
            </a:endParaRPr>
          </a:p>
          <a:p>
            <a:pPr algn="l">
              <a:buNone/>
            </a:pPr>
            <a:endParaRPr lang="ar-SA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 dirty="0"/>
          </a:p>
        </p:txBody>
      </p:sp>
    </p:spTree>
    <p:custDataLst>
      <p:tags r:id="rId1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>
            <a:normAutofit fontScale="90000"/>
          </a:bodyPr>
          <a:lstStyle/>
          <a:p>
            <a:pPr rtl="0"/>
            <a:r>
              <a:rPr lang="en-US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Arithmetic in the Binary System</a:t>
            </a:r>
            <a:br>
              <a:rPr lang="en-US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SA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 dirty="0"/>
          </a:p>
        </p:txBody>
      </p:sp>
    </p:spTree>
    <p:custDataLst>
      <p:tags r:id="rId1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u="sng" dirty="0">
                <a:solidFill>
                  <a:srgbClr val="FF0000"/>
                </a:solidFill>
              </a:rPr>
              <a:t>Binary Addition</a:t>
            </a:r>
            <a:br>
              <a:rPr lang="en-US" dirty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/>
          </a:bodyPr>
          <a:lstStyle/>
          <a:p>
            <a:pPr algn="l" rtl="0"/>
            <a:r>
              <a:rPr lang="en-US" sz="2000" b="1" dirty="0"/>
              <a:t>The process for adding binary numbers is the same in any number system, except that you must be aware of when (and what) to </a:t>
            </a:r>
            <a:r>
              <a:rPr lang="en-US" sz="2000" b="1" i="1" u="sng" dirty="0">
                <a:solidFill>
                  <a:srgbClr val="0070C0"/>
                </a:solidFill>
              </a:rPr>
              <a:t>“carry”.</a:t>
            </a:r>
          </a:p>
          <a:p>
            <a:pPr algn="l" rtl="0"/>
            <a:r>
              <a:rPr lang="en-US" sz="2000" b="1" dirty="0"/>
              <a:t>In the decimal system, a carry occurs when the sum of 2 digits is 10 or more.  For example,</a:t>
            </a:r>
          </a:p>
          <a:p>
            <a:pPr algn="l" rtl="0"/>
            <a:endParaRPr lang="en-US" sz="2000" b="1" dirty="0"/>
          </a:p>
          <a:p>
            <a:pPr algn="l" rtl="0"/>
            <a:endParaRPr lang="en-US" sz="2000" b="1" dirty="0"/>
          </a:p>
          <a:p>
            <a:pPr algn="l" rtl="0"/>
            <a:endParaRPr lang="en-US" sz="2000" b="1" dirty="0"/>
          </a:p>
          <a:p>
            <a:pPr algn="l" rtl="0"/>
            <a:endParaRPr lang="en-US" sz="2000" b="1" dirty="0"/>
          </a:p>
          <a:p>
            <a:pPr algn="l" rtl="0"/>
            <a:endParaRPr lang="en-US" sz="2000" b="1" dirty="0"/>
          </a:p>
          <a:p>
            <a:pPr algn="l" rtl="0"/>
            <a:r>
              <a:rPr lang="en-US" sz="2000" b="1" u="sng" dirty="0">
                <a:solidFill>
                  <a:srgbClr val="0070C0"/>
                </a:solidFill>
              </a:rPr>
              <a:t>In binary</a:t>
            </a:r>
            <a:r>
              <a:rPr lang="en-US" sz="2000" b="1" dirty="0"/>
              <a:t>, a carry occurs when the sum of 2 binary digits is 2 or more.  This leaves only four possibilities:</a:t>
            </a:r>
          </a:p>
          <a:p>
            <a:pPr algn="l" rtl="0">
              <a:buNone/>
            </a:pPr>
            <a:r>
              <a:rPr lang="en-US" sz="2000" b="1" dirty="0">
                <a:solidFill>
                  <a:srgbClr val="FF0000"/>
                </a:solidFill>
              </a:rPr>
              <a:t>           0 + 0 =  0</a:t>
            </a:r>
            <a:r>
              <a:rPr lang="en-US" sz="2000" b="1" baseline="-25000" dirty="0">
                <a:solidFill>
                  <a:srgbClr val="FF0000"/>
                </a:solidFill>
              </a:rPr>
              <a:t>2</a:t>
            </a:r>
            <a:br>
              <a:rPr lang="en-US" sz="2000" b="1" dirty="0">
                <a:solidFill>
                  <a:srgbClr val="FF0000"/>
                </a:solidFill>
              </a:rPr>
            </a:br>
            <a:r>
              <a:rPr lang="en-US" sz="2000" b="1" dirty="0">
                <a:solidFill>
                  <a:srgbClr val="FF0000"/>
                </a:solidFill>
              </a:rPr>
              <a:t>    0 + 1 =  1</a:t>
            </a:r>
            <a:r>
              <a:rPr lang="en-US" sz="2000" b="1" baseline="-25000" dirty="0">
                <a:solidFill>
                  <a:srgbClr val="FF0000"/>
                </a:solidFill>
              </a:rPr>
              <a:t>2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b="1" dirty="0">
                <a:solidFill>
                  <a:srgbClr val="FF0000"/>
                </a:solidFill>
              </a:rPr>
              <a:t>    1 + 1 = 10</a:t>
            </a:r>
            <a:r>
              <a:rPr lang="en-US" sz="2000" b="1" baseline="-25000" dirty="0">
                <a:solidFill>
                  <a:srgbClr val="FF0000"/>
                </a:solidFill>
              </a:rPr>
              <a:t>2</a:t>
            </a:r>
            <a:r>
              <a:rPr lang="en-US" sz="2000" dirty="0">
                <a:solidFill>
                  <a:srgbClr val="FF0000"/>
                </a:solidFill>
              </a:rPr>
              <a:t> </a:t>
            </a:r>
            <a:r>
              <a:rPr lang="en-US" sz="2000" b="1" dirty="0">
                <a:solidFill>
                  <a:srgbClr val="0070C0"/>
                </a:solidFill>
              </a:rPr>
              <a:t>(therefore, 0 with a carry)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b="1" dirty="0">
                <a:solidFill>
                  <a:srgbClr val="FF0000"/>
                </a:solidFill>
              </a:rPr>
              <a:t>1 + 1 + 1 = 11</a:t>
            </a:r>
            <a:r>
              <a:rPr lang="en-US" sz="2000" b="1" baseline="-25000" dirty="0">
                <a:solidFill>
                  <a:srgbClr val="FF0000"/>
                </a:solidFill>
              </a:rPr>
              <a:t>2</a:t>
            </a:r>
            <a:r>
              <a:rPr lang="en-US" sz="2000" dirty="0">
                <a:solidFill>
                  <a:srgbClr val="FF0000"/>
                </a:solidFill>
              </a:rPr>
              <a:t> </a:t>
            </a:r>
            <a:r>
              <a:rPr lang="en-US" sz="2000" b="1" dirty="0">
                <a:solidFill>
                  <a:srgbClr val="0070C0"/>
                </a:solidFill>
              </a:rPr>
              <a:t>(therefore, 1 with a carry)</a:t>
            </a:r>
            <a:r>
              <a:rPr lang="en-US" sz="2000" b="1" dirty="0">
                <a:solidFill>
                  <a:srgbClr val="FF0000"/>
                </a:solidFill>
              </a:rPr>
              <a:t> </a:t>
            </a:r>
          </a:p>
          <a:p>
            <a:pPr algn="l" rtl="0">
              <a:buNone/>
            </a:pPr>
            <a:endParaRPr lang="en-US" sz="2000" b="1" i="1" u="sng" dirty="0">
              <a:solidFill>
                <a:srgbClr val="0070C0"/>
              </a:solidFill>
            </a:endParaRPr>
          </a:p>
          <a:p>
            <a:pPr algn="l" rtl="0">
              <a:buNone/>
            </a:pPr>
            <a:endParaRPr lang="ar-SA" sz="2000" b="1" dirty="0"/>
          </a:p>
        </p:txBody>
      </p:sp>
      <p:pic>
        <p:nvPicPr>
          <p:cNvPr id="4" name="Picture 3" descr="http://www.cci-compeng.com/Unit_1_Representing_Data/Unit_1_Images/1305_Carry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2564904"/>
            <a:ext cx="2209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 dirty="0"/>
          </a:p>
        </p:txBody>
      </p:sp>
    </p:spTree>
    <p:custDataLst>
      <p:tags r:id="rId1"/>
    </p:custData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948264" y="1556792"/>
          <a:ext cx="1497330" cy="1368152"/>
        </p:xfrm>
        <a:graphic>
          <a:graphicData uri="http://schemas.openxmlformats.org/drawingml/2006/table">
            <a:tbl>
              <a:tblPr/>
              <a:tblGrid>
                <a:gridCol w="499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9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9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2865">
                <a:tc>
                  <a:txBody>
                    <a:bodyPr/>
                    <a:lstStyle/>
                    <a:p>
                      <a:pPr algn="ctr" rtl="0">
                        <a:lnSpc>
                          <a:spcPts val="142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42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42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422">
                <a:tc>
                  <a:txBody>
                    <a:bodyPr/>
                    <a:lstStyle/>
                    <a:p>
                      <a:pPr algn="ctr" rtl="0">
                        <a:lnSpc>
                          <a:spcPts val="142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42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42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865">
                <a:tc>
                  <a:txBody>
                    <a:bodyPr/>
                    <a:lstStyle/>
                    <a:p>
                      <a:pPr algn="ctr" rtl="0">
                        <a:lnSpc>
                          <a:spcPts val="142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42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42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rtl="0"/>
            <a:r>
              <a:rPr lang="en-US" b="1" u="sng" dirty="0">
                <a:solidFill>
                  <a:srgbClr val="FF0000"/>
                </a:solidFill>
              </a:rPr>
              <a:t>Binary Addition</a:t>
            </a:r>
            <a:br>
              <a:rPr lang="en-US" dirty="0"/>
            </a:br>
            <a:endParaRPr lang="ar-SA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804248" y="836712"/>
            <a:ext cx="1601721" cy="64663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6023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Addition table</a:t>
            </a:r>
            <a:endParaRPr kumimoji="0" lang="en-US" b="1" i="0" u="none" strike="noStrike" cap="none" normalizeH="0" baseline="0" dirty="0">
              <a:solidFill>
                <a:srgbClr val="0070C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79512" y="436603"/>
            <a:ext cx="8604448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rtl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lang="en-US" sz="2800" b="1" u="sng" dirty="0">
                <a:solidFill>
                  <a:schemeClr val="accent3">
                    <a:lumMod val="75000"/>
                  </a:schemeClr>
                </a:solidFill>
              </a:rPr>
              <a:t>Example9: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Add the binary numbers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0011 0010</a:t>
            </a:r>
            <a:r>
              <a:rPr kumimoji="0" lang="en-US" sz="2800" b="1" i="0" u="none" strike="noStrike" cap="none" normalizeH="0" baseline="-3000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+ 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0011 0111</a:t>
            </a:r>
            <a:r>
              <a:rPr kumimoji="0" lang="en-US" sz="2800" b="1" i="0" u="none" strike="noStrike" cap="none" normalizeH="0" baseline="-3000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u="sng" dirty="0">
                <a:solidFill>
                  <a:schemeClr val="accent3">
                    <a:lumMod val="75000"/>
                  </a:schemeClr>
                </a:solidFill>
              </a:rPr>
              <a:t>Solution: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10" name="Picture 9" descr="http://www.cci-compeng.com/Unit_1_Representing_Data/Unit_1_Images/1305_Bin_Add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564904"/>
            <a:ext cx="482453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 dirty="0"/>
          </a:p>
        </p:txBody>
      </p:sp>
    </p:spTree>
    <p:custDataLst>
      <p:tags r:id="rId1"/>
    </p:custData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692696"/>
            <a:ext cx="8229600" cy="4597971"/>
          </a:xfrm>
        </p:spPr>
        <p:txBody>
          <a:bodyPr/>
          <a:lstStyle/>
          <a:p>
            <a:pPr algn="l" rtl="0" fontAlgn="base">
              <a:lnSpc>
                <a:spcPct val="150000"/>
              </a:lnSpc>
              <a:spcAft>
                <a:spcPct val="0"/>
              </a:spcAft>
              <a:buNone/>
            </a:pPr>
            <a:r>
              <a:rPr lang="en-US" sz="2800" b="1" u="sng" dirty="0">
                <a:solidFill>
                  <a:schemeClr val="accent3">
                    <a:lumMod val="75000"/>
                  </a:schemeClr>
                </a:solidFill>
              </a:rPr>
              <a:t>Example10: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sz="2400" dirty="0"/>
              <a:t>Add the binary numbers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sz="2400" b="1" dirty="0">
                <a:solidFill>
                  <a:srgbClr val="C00000"/>
                </a:solidFill>
              </a:rPr>
              <a:t>1011.01</a:t>
            </a:r>
            <a:r>
              <a:rPr lang="en-US" sz="2400" b="1" baseline="-25000" dirty="0">
                <a:solidFill>
                  <a:srgbClr val="C00000"/>
                </a:solidFill>
              </a:rPr>
              <a:t>2</a:t>
            </a:r>
            <a:r>
              <a:rPr lang="en-US" sz="2400" b="1" dirty="0">
                <a:solidFill>
                  <a:srgbClr val="C00000"/>
                </a:solidFill>
              </a:rPr>
              <a:t>+11.011</a:t>
            </a:r>
            <a:r>
              <a:rPr lang="en-US" sz="2400" b="1" baseline="-25000" dirty="0">
                <a:solidFill>
                  <a:srgbClr val="C00000"/>
                </a:solidFill>
              </a:rPr>
              <a:t>2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sz="2400" b="1" u="sng" dirty="0">
                <a:solidFill>
                  <a:schemeClr val="accent3">
                    <a:lumMod val="75000"/>
                  </a:schemeClr>
                </a:solidFill>
              </a:rPr>
              <a:t>Solution:</a:t>
            </a:r>
          </a:p>
          <a:p>
            <a:pPr algn="l" rtl="0">
              <a:lnSpc>
                <a:spcPct val="150000"/>
              </a:lnSpc>
              <a:buNone/>
            </a:pPr>
            <a:endParaRPr lang="en-US" sz="2400" b="1" u="sng" dirty="0">
              <a:solidFill>
                <a:schemeClr val="accent3">
                  <a:lumMod val="75000"/>
                </a:schemeClr>
              </a:solidFill>
            </a:endParaRPr>
          </a:p>
          <a:p>
            <a:pPr algn="l" rtl="0">
              <a:lnSpc>
                <a:spcPct val="150000"/>
              </a:lnSpc>
              <a:buNone/>
            </a:pPr>
            <a:endParaRPr lang="en-US" sz="2400" dirty="0"/>
          </a:p>
          <a:p>
            <a:pPr algn="l">
              <a:lnSpc>
                <a:spcPct val="150000"/>
              </a:lnSpc>
              <a:buNone/>
            </a:pPr>
            <a:endParaRPr lang="ar-SA" dirty="0"/>
          </a:p>
        </p:txBody>
      </p:sp>
      <p:graphicFrame>
        <p:nvGraphicFramePr>
          <p:cNvPr id="4" name="Content Placeholder 6"/>
          <p:cNvGraphicFramePr>
            <a:graphicFrameLocks/>
          </p:cNvGraphicFramePr>
          <p:nvPr/>
        </p:nvGraphicFramePr>
        <p:xfrm>
          <a:off x="6948264" y="1556792"/>
          <a:ext cx="1497330" cy="1368152"/>
        </p:xfrm>
        <a:graphic>
          <a:graphicData uri="http://schemas.openxmlformats.org/drawingml/2006/table">
            <a:tbl>
              <a:tblPr/>
              <a:tblGrid>
                <a:gridCol w="499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9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9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2865">
                <a:tc>
                  <a:txBody>
                    <a:bodyPr/>
                    <a:lstStyle/>
                    <a:p>
                      <a:pPr algn="ctr" rtl="0">
                        <a:lnSpc>
                          <a:spcPts val="142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42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42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422">
                <a:tc>
                  <a:txBody>
                    <a:bodyPr/>
                    <a:lstStyle/>
                    <a:p>
                      <a:pPr algn="ctr" rtl="0">
                        <a:lnSpc>
                          <a:spcPts val="142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42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42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865">
                <a:tc>
                  <a:txBody>
                    <a:bodyPr/>
                    <a:lstStyle/>
                    <a:p>
                      <a:pPr algn="ctr" rtl="0">
                        <a:lnSpc>
                          <a:spcPts val="142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42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42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rtl="0"/>
            <a:r>
              <a:rPr lang="en-US" b="1" u="sng" dirty="0">
                <a:solidFill>
                  <a:srgbClr val="FF0000"/>
                </a:solidFill>
              </a:rPr>
              <a:t>Binary Addition</a:t>
            </a:r>
            <a:br>
              <a:rPr lang="en-US" dirty="0"/>
            </a:br>
            <a:endParaRPr lang="ar-SA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804248" y="836712"/>
            <a:ext cx="1601721" cy="64663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6023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Addition table</a:t>
            </a:r>
            <a:endParaRPr kumimoji="0" lang="en-US" b="1" i="0" u="none" strike="noStrike" cap="none" normalizeH="0" baseline="0" dirty="0">
              <a:solidFill>
                <a:srgbClr val="0070C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 descr="http://www.exploringbinary.com/wp-content/uploads/BinaryAdditionExample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2708920"/>
            <a:ext cx="338437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 dirty="0"/>
          </a:p>
        </p:txBody>
      </p:sp>
    </p:spTree>
    <p:custDataLst>
      <p:tags r:id="rId1"/>
    </p:custData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u="sng" dirty="0">
                <a:solidFill>
                  <a:srgbClr val="FF0000"/>
                </a:solidFill>
              </a:rPr>
              <a:t>Binary Subtraction</a:t>
            </a:r>
            <a:br>
              <a:rPr lang="en-US" b="1" dirty="0">
                <a:solidFill>
                  <a:srgbClr val="FF0000"/>
                </a:solidFill>
              </a:rPr>
            </a:b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2016223"/>
          </a:xfrm>
        </p:spPr>
        <p:txBody>
          <a:bodyPr>
            <a:normAutofit fontScale="92500" lnSpcReduction="10000"/>
          </a:bodyPr>
          <a:lstStyle/>
          <a:p>
            <a:pPr algn="l" rtl="0">
              <a:buNone/>
            </a:pPr>
            <a:r>
              <a:rPr lang="en-US" sz="2800" dirty="0"/>
              <a:t>For binary subtraction, there are </a:t>
            </a:r>
            <a:r>
              <a:rPr lang="en-US" sz="2800" i="1" dirty="0"/>
              <a:t>four</a:t>
            </a:r>
            <a:r>
              <a:rPr lang="en-US" sz="2800" dirty="0"/>
              <a:t> facts instead of one hundred:</a:t>
            </a:r>
          </a:p>
          <a:p>
            <a:pPr algn="l" rtl="0">
              <a:buNone/>
            </a:pPr>
            <a:endParaRPr lang="en-US" sz="2400" dirty="0"/>
          </a:p>
          <a:p>
            <a:pPr algn="l" rtl="0">
              <a:buNone/>
            </a:pPr>
            <a:r>
              <a:rPr lang="en-US" sz="2400" dirty="0"/>
              <a:t> </a:t>
            </a:r>
          </a:p>
          <a:p>
            <a:pPr algn="l" rtl="0">
              <a:buNone/>
            </a:pPr>
            <a:r>
              <a:rPr lang="ar-SA" sz="2400" dirty="0"/>
              <a:t> </a:t>
            </a:r>
            <a:endParaRPr lang="en-US" sz="2400" dirty="0"/>
          </a:p>
          <a:p>
            <a:pPr algn="l" rtl="0">
              <a:buNone/>
            </a:pPr>
            <a:endParaRPr lang="ar-SA" sz="2400" dirty="0"/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043608" y="2132856"/>
            <a:ext cx="2861786" cy="2420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 dirty="0"/>
          </a:p>
        </p:txBody>
      </p:sp>
    </p:spTree>
    <p:custDataLst>
      <p:tags r:id="rId1"/>
    </p:custData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1944216"/>
          </a:xfrm>
        </p:spPr>
        <p:txBody>
          <a:bodyPr>
            <a:normAutofit/>
          </a:bodyPr>
          <a:lstStyle/>
          <a:p>
            <a:pPr algn="l" rtl="0" fontAlgn="base">
              <a:spcAft>
                <a:spcPct val="0"/>
              </a:spcAft>
              <a:buNone/>
            </a:pPr>
            <a:r>
              <a:rPr lang="en-US" sz="2000" b="1" u="sng" dirty="0">
                <a:solidFill>
                  <a:schemeClr val="accent3">
                    <a:lumMod val="75000"/>
                  </a:schemeClr>
                </a:solidFill>
              </a:rPr>
              <a:t>Example 11:</a:t>
            </a:r>
          </a:p>
          <a:p>
            <a:pPr algn="l" rtl="0">
              <a:buNone/>
            </a:pPr>
            <a:r>
              <a:rPr lang="en-US" sz="2000" dirty="0"/>
              <a:t>Subtract: </a:t>
            </a:r>
            <a:r>
              <a:rPr lang="en-US" sz="2000" b="1" dirty="0">
                <a:solidFill>
                  <a:srgbClr val="C00000"/>
                </a:solidFill>
              </a:rPr>
              <a:t>10101.101</a:t>
            </a:r>
            <a:r>
              <a:rPr lang="en-US" sz="2000" b="1" baseline="30000" dirty="0">
                <a:solidFill>
                  <a:srgbClr val="C00000"/>
                </a:solidFill>
              </a:rPr>
              <a:t>_</a:t>
            </a:r>
            <a:r>
              <a:rPr lang="en-US" sz="2000" b="1" dirty="0">
                <a:solidFill>
                  <a:srgbClr val="C00000"/>
                </a:solidFill>
              </a:rPr>
              <a:t>1011.11</a:t>
            </a:r>
          </a:p>
          <a:p>
            <a:pPr algn="l" rtl="0" fontAlgn="base">
              <a:spcAft>
                <a:spcPct val="0"/>
              </a:spcAft>
              <a:buNone/>
            </a:pPr>
            <a:r>
              <a:rPr lang="en-US" sz="2000" b="1" u="sng" dirty="0">
                <a:solidFill>
                  <a:schemeClr val="accent3">
                    <a:lumMod val="75000"/>
                  </a:schemeClr>
                </a:solidFill>
              </a:rPr>
              <a:t>Solution:</a:t>
            </a:r>
          </a:p>
          <a:p>
            <a:pPr algn="l" rtl="0">
              <a:buNone/>
            </a:pPr>
            <a:endParaRPr lang="ar-SA" sz="2000" dirty="0"/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884368" y="260648"/>
            <a:ext cx="971600" cy="10081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6779096" cy="634082"/>
          </a:xfrm>
        </p:spPr>
        <p:txBody>
          <a:bodyPr>
            <a:normAutofit fontScale="90000"/>
          </a:bodyPr>
          <a:lstStyle/>
          <a:p>
            <a:pPr rtl="0"/>
            <a:r>
              <a:rPr lang="en-US" sz="2700" b="1" u="sng" dirty="0">
                <a:solidFill>
                  <a:srgbClr val="FF0000"/>
                </a:solidFill>
              </a:rPr>
              <a:t>Binary Subtraction</a:t>
            </a:r>
            <a:br>
              <a:rPr lang="en-US" b="1" dirty="0">
                <a:solidFill>
                  <a:srgbClr val="FF0000"/>
                </a:solidFill>
              </a:rPr>
            </a:br>
            <a:endParaRPr lang="ar-SA" b="1" dirty="0">
              <a:solidFill>
                <a:srgbClr val="FF000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0" y="1196752"/>
            <a:ext cx="9144000" cy="4968552"/>
            <a:chOff x="0" y="1196752"/>
            <a:chExt cx="9144000" cy="4968552"/>
          </a:xfrm>
        </p:grpSpPr>
        <p:pic>
          <p:nvPicPr>
            <p:cNvPr id="6" name="Picture 5" descr="http://www.exploringbinary.com/wp-content/uploads/BinarySubtractionExampleSteps.png"/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55776" y="1196752"/>
              <a:ext cx="4032448" cy="4968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650" name="Text Box 2"/>
            <p:cNvSpPr txBox="1">
              <a:spLocks noChangeArrowheads="1"/>
            </p:cNvSpPr>
            <p:nvPr/>
          </p:nvSpPr>
          <p:spPr bwMode="auto">
            <a:xfrm>
              <a:off x="0" y="1484784"/>
              <a:ext cx="2483768" cy="627311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457200" marR="0" lvl="1" indent="0" algn="l" defTabSz="914400" rtl="0" eaLnBrk="1" fontAlgn="base" latinLnBrk="0" hangingPunct="1">
                <a:lnSpc>
                  <a:spcPct val="100000"/>
                </a:lnSpc>
                <a:spcBef>
                  <a:spcPts val="525"/>
                </a:spcBef>
                <a:spcAft>
                  <a:spcPts val="600"/>
                </a:spcAft>
                <a:buClr>
                  <a:srgbClr val="333333"/>
                </a:buClr>
                <a:buSzTx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Verdana" pitchFamily="34" charset="0"/>
                  <a:ea typeface="Arial" pitchFamily="34" charset="0"/>
                  <a:cs typeface="Arial" pitchFamily="34" charset="0"/>
                </a:rPr>
                <a:t>Step 1: 1 – 0 = 1.</a:t>
              </a:r>
            </a:p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ar-S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651" name="Text Box 3"/>
            <p:cNvSpPr txBox="1">
              <a:spLocks noChangeArrowheads="1"/>
            </p:cNvSpPr>
            <p:nvPr/>
          </p:nvSpPr>
          <p:spPr bwMode="auto">
            <a:xfrm>
              <a:off x="0" y="2276872"/>
              <a:ext cx="2627784" cy="589731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457200" marR="0" lvl="1" indent="0" algn="l" defTabSz="914400" rtl="0" eaLnBrk="1" fontAlgn="base" latinLnBrk="0" hangingPunct="1">
                <a:lnSpc>
                  <a:spcPct val="100000"/>
                </a:lnSpc>
                <a:spcBef>
                  <a:spcPts val="525"/>
                </a:spcBef>
                <a:spcAft>
                  <a:spcPts val="600"/>
                </a:spcAft>
                <a:buClr>
                  <a:srgbClr val="333333"/>
                </a:buClr>
                <a:buSzTx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Verdana" pitchFamily="34" charset="0"/>
                  <a:ea typeface="Arial" pitchFamily="34" charset="0"/>
                  <a:cs typeface="Arial" pitchFamily="34" charset="0"/>
                </a:rPr>
                <a:t>Step2: Borrow to make 10 – 1 = 1.</a:t>
              </a:r>
            </a:p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ar-S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652" name="Text Box 4"/>
            <p:cNvSpPr txBox="1">
              <a:spLocks noChangeArrowheads="1"/>
            </p:cNvSpPr>
            <p:nvPr/>
          </p:nvSpPr>
          <p:spPr bwMode="auto">
            <a:xfrm>
              <a:off x="1" y="3573016"/>
              <a:ext cx="2843808" cy="589731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457200" marR="0" lvl="1" indent="0" algn="l" defTabSz="914400" rtl="0" eaLnBrk="1" fontAlgn="base" latinLnBrk="0" hangingPunct="1">
                <a:lnSpc>
                  <a:spcPct val="100000"/>
                </a:lnSpc>
                <a:spcBef>
                  <a:spcPts val="525"/>
                </a:spcBef>
                <a:spcAft>
                  <a:spcPts val="600"/>
                </a:spcAft>
                <a:buClr>
                  <a:srgbClr val="333333"/>
                </a:buClr>
                <a:buSzTx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Verdana" pitchFamily="34" charset="0"/>
                  <a:ea typeface="Arial" pitchFamily="34" charset="0"/>
                  <a:cs typeface="Arial" pitchFamily="34" charset="0"/>
                </a:rPr>
                <a:t>Step3: Borrow to make 10 – 1 = 1.</a:t>
              </a:r>
            </a:p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ar-S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653" name="Text Box 5"/>
            <p:cNvSpPr txBox="1">
              <a:spLocks noChangeArrowheads="1"/>
            </p:cNvSpPr>
            <p:nvPr/>
          </p:nvSpPr>
          <p:spPr bwMode="auto">
            <a:xfrm>
              <a:off x="179512" y="4941168"/>
              <a:ext cx="2376264" cy="864096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ts val="525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Verdana" pitchFamily="34" charset="0"/>
                  <a:ea typeface="Arial" pitchFamily="34" charset="0"/>
                  <a:cs typeface="Arial" pitchFamily="34" charset="0"/>
                </a:rPr>
                <a:t>Step 4: Cascaded borrow to make 10 – 1 = 1.</a:t>
              </a:r>
            </a:p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ar-S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654" name="Text Box 6"/>
            <p:cNvSpPr txBox="1">
              <a:spLocks noChangeArrowheads="1"/>
            </p:cNvSpPr>
            <p:nvPr/>
          </p:nvSpPr>
          <p:spPr bwMode="auto">
            <a:xfrm>
              <a:off x="6562897" y="1484784"/>
              <a:ext cx="2581103" cy="627313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457200" marR="0" lvl="1" indent="0" algn="l" defTabSz="914400" rtl="0" eaLnBrk="1" fontAlgn="base" latinLnBrk="0" hangingPunct="1">
                <a:lnSpc>
                  <a:spcPct val="100000"/>
                </a:lnSpc>
                <a:spcBef>
                  <a:spcPts val="525"/>
                </a:spcBef>
                <a:spcAft>
                  <a:spcPts val="600"/>
                </a:spcAft>
                <a:buClr>
                  <a:srgbClr val="333333"/>
                </a:buClr>
                <a:buSzTx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Verdana" pitchFamily="34" charset="0"/>
                  <a:ea typeface="Arial" pitchFamily="34" charset="0"/>
                  <a:cs typeface="Arial" pitchFamily="34" charset="0"/>
                </a:rPr>
                <a:t>Step 5: 1 – 1 = 0.</a:t>
              </a:r>
            </a:p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ar-S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655" name="Text Box 7"/>
            <p:cNvSpPr txBox="1">
              <a:spLocks noChangeArrowheads="1"/>
            </p:cNvSpPr>
            <p:nvPr/>
          </p:nvSpPr>
          <p:spPr bwMode="auto">
            <a:xfrm>
              <a:off x="6677197" y="2780928"/>
              <a:ext cx="2466803" cy="627313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457200" marR="0" lvl="1" indent="0" algn="l" defTabSz="914400" rtl="0" eaLnBrk="1" fontAlgn="base" latinLnBrk="0" hangingPunct="1">
                <a:lnSpc>
                  <a:spcPct val="100000"/>
                </a:lnSpc>
                <a:spcBef>
                  <a:spcPts val="525"/>
                </a:spcBef>
                <a:spcAft>
                  <a:spcPts val="600"/>
                </a:spcAft>
                <a:buClr>
                  <a:srgbClr val="333333"/>
                </a:buClr>
                <a:buSzTx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Verdana" pitchFamily="34" charset="0"/>
                  <a:ea typeface="Arial" pitchFamily="34" charset="0"/>
                  <a:cs typeface="Arial" pitchFamily="34" charset="0"/>
                </a:rPr>
                <a:t>Step 6: 0 – 0 = 0.</a:t>
              </a:r>
            </a:p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ar-S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656" name="Text Box 8"/>
            <p:cNvSpPr txBox="1">
              <a:spLocks noChangeArrowheads="1"/>
            </p:cNvSpPr>
            <p:nvPr/>
          </p:nvSpPr>
          <p:spPr bwMode="auto">
            <a:xfrm>
              <a:off x="6444208" y="4221088"/>
              <a:ext cx="2699792" cy="936104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457200" marR="0" lvl="1" indent="0" algn="l" defTabSz="914400" rtl="0" eaLnBrk="1" fontAlgn="base" latinLnBrk="0" hangingPunct="1">
                <a:lnSpc>
                  <a:spcPct val="100000"/>
                </a:lnSpc>
                <a:spcBef>
                  <a:spcPts val="525"/>
                </a:spcBef>
                <a:spcAft>
                  <a:spcPts val="600"/>
                </a:spcAft>
                <a:buClr>
                  <a:srgbClr val="333333"/>
                </a:buClr>
                <a:buSzTx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Verdana" pitchFamily="34" charset="0"/>
                  <a:ea typeface="Arial" pitchFamily="34" charset="0"/>
                  <a:cs typeface="Arial" pitchFamily="34" charset="0"/>
                </a:rPr>
                <a:t>Step7: Borrow to make 10 – 1 = 1.</a:t>
              </a:r>
            </a:p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ar-S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 dirty="0"/>
          </a:p>
        </p:txBody>
      </p:sp>
    </p:spTree>
    <p:custDataLst>
      <p:tags r:id="rId1"/>
    </p:custData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683568" y="516786"/>
            <a:ext cx="7884367" cy="313060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9044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16375" algn="l"/>
              </a:tabLst>
            </a:pPr>
            <a:r>
              <a:rPr kumimoji="0" lang="en-US" sz="2800" b="1" i="0" u="sng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Checking the Answer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16375" algn="l"/>
              </a:tabLst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You can check the answer in a few ways. One way is to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7D647D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 tooltip="Read Rick Regan's Article “Binary Addition”"/>
              </a:rPr>
              <a:t>add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result (1001.111) to the subtrahend (1011.11), and check that that answer matches the minuend (10101.101):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http://www.exploringbinary.com/wp-content/uploads/BinarySubtractionExampleCheck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3861048"/>
            <a:ext cx="2376264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 dirty="0"/>
          </a:p>
        </p:txBody>
      </p:sp>
    </p:spTree>
    <p:custDataLst>
      <p:tags r:id="rId1"/>
    </p:custData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CE5204C-062B-460F-88CA-763F7587B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u="sng" dirty="0">
                <a:solidFill>
                  <a:srgbClr val="FF0000"/>
                </a:solidFill>
              </a:rPr>
              <a:t>Binary Multiplication</a:t>
            </a:r>
            <a:br>
              <a:rPr lang="ar-SA" sz="4000" b="1" u="sng" dirty="0">
                <a:solidFill>
                  <a:srgbClr val="FF0000"/>
                </a:solidFill>
              </a:rPr>
            </a:br>
            <a:r>
              <a:rPr lang="en-US" sz="3100" dirty="0"/>
              <a:t>Binary multiplication uses the same algorithm as in decimal, but uses just three order-independent facts:</a:t>
            </a:r>
            <a:endParaRPr lang="ar-SA" sz="3100" b="1" u="sng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3AB8691-153F-4A12-9984-8842EFED8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0 x 0 = 0,</a:t>
            </a:r>
          </a:p>
          <a:p>
            <a:pPr algn="l" rtl="0"/>
            <a:r>
              <a:rPr lang="en-US" dirty="0"/>
              <a:t>1 x 0 = 0, </a:t>
            </a:r>
          </a:p>
          <a:p>
            <a:pPr algn="l" rtl="0"/>
            <a:r>
              <a:rPr lang="en-US" dirty="0"/>
              <a:t>1 x 1 = 1</a:t>
            </a:r>
          </a:p>
          <a:p>
            <a:pPr marL="0" indent="0" algn="l" rtl="0">
              <a:buNone/>
            </a:pPr>
            <a:r>
              <a:rPr lang="en-US" u="sng" dirty="0">
                <a:solidFill>
                  <a:srgbClr val="FF0000"/>
                </a:solidFill>
              </a:rPr>
              <a:t>Example 12: </a:t>
            </a:r>
          </a:p>
          <a:p>
            <a:pPr marL="0" indent="0" algn="l" rtl="0">
              <a:buNone/>
            </a:pPr>
            <a:r>
              <a:rPr lang="en-US" dirty="0"/>
              <a:t>Multiply 1011.01 x 110.1</a:t>
            </a:r>
            <a:endParaRPr lang="ar-SA" dirty="0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BE7B26D4-15A9-4C49-A585-BE3139157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2368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B7DEDD4-2661-4AE4-975E-9A09D8A45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Reference:</a:t>
            </a:r>
            <a:endParaRPr lang="ar-SA" sz="2800" dirty="0"/>
          </a:p>
        </p:txBody>
      </p:sp>
      <p:pic>
        <p:nvPicPr>
          <p:cNvPr id="6" name="عنصر نائب للمحتوى 5">
            <a:extLst>
              <a:ext uri="{FF2B5EF4-FFF2-40B4-BE49-F238E27FC236}">
                <a16:creationId xmlns:a16="http://schemas.microsoft.com/office/drawing/2014/main" id="{4082E231-60BE-4CD9-BD74-6CFE6F136C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6013" y="1166018"/>
            <a:ext cx="3656978" cy="4525963"/>
          </a:xfrm>
        </p:spPr>
      </p:pic>
    </p:spTree>
    <p:extLst>
      <p:ext uri="{BB962C8B-B14F-4D97-AF65-F5344CB8AC3E}">
        <p14:creationId xmlns:p14="http://schemas.microsoft.com/office/powerpoint/2010/main" val="12673057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C95999BC-3F42-4998-93DE-D621FD13A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/>
          </a:p>
        </p:txBody>
      </p:sp>
      <p:pic>
        <p:nvPicPr>
          <p:cNvPr id="8" name="عنصر نائب للمحتوى 7">
            <a:extLst>
              <a:ext uri="{FF2B5EF4-FFF2-40B4-BE49-F238E27FC236}">
                <a16:creationId xmlns:a16="http://schemas.microsoft.com/office/drawing/2014/main" id="{6BE828B3-9674-4BCC-AA21-A561C5F5FF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3058" y="410597"/>
            <a:ext cx="8637883" cy="5945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1420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</a:t>
            </a:r>
            <a:endParaRPr lang="ar-SA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2736"/>
          </a:xfrm>
        </p:spPr>
        <p:txBody>
          <a:bodyPr/>
          <a:lstStyle/>
          <a:p>
            <a:pPr algn="ctr" rtl="0">
              <a:buNone/>
            </a:pPr>
            <a:r>
              <a:rPr lang="en-US" b="1" i="1" u="sng" dirty="0">
                <a:solidFill>
                  <a:srgbClr val="9751C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Exercises Page 10</a:t>
            </a:r>
            <a:endParaRPr lang="ar-SA" b="1" i="1" u="sng" dirty="0">
              <a:solidFill>
                <a:srgbClr val="9751C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 dirty="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433A0D6-612C-4AA9-A6F1-2CDED668E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/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6BA1E0A7-5719-488C-9A20-920E968DB9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31" y="594971"/>
            <a:ext cx="8913124" cy="1518036"/>
          </a:xfrm>
          <a:prstGeom prst="rect">
            <a:avLst/>
          </a:prstGeom>
        </p:spPr>
      </p:pic>
      <p:sp>
        <p:nvSpPr>
          <p:cNvPr id="2" name="مربع نص 1">
            <a:extLst>
              <a:ext uri="{FF2B5EF4-FFF2-40B4-BE49-F238E27FC236}">
                <a16:creationId xmlns:a16="http://schemas.microsoft.com/office/drawing/2014/main" id="{364BADBB-8AA3-496F-82B7-8A38C14C8CD2}"/>
              </a:ext>
            </a:extLst>
          </p:cNvPr>
          <p:cNvSpPr txBox="1"/>
          <p:nvPr/>
        </p:nvSpPr>
        <p:spPr>
          <a:xfrm>
            <a:off x="1619672" y="2708920"/>
            <a:ext cx="5256584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l" rtl="0">
              <a:buFont typeface="Wingdings" panose="05000000000000000000" pitchFamily="2" charset="2"/>
              <a:buChar char="Ø"/>
            </a:pPr>
            <a:r>
              <a:rPr lang="en-US" sz="2800" dirty="0"/>
              <a:t>Office Number and Location: Building 26 , A (9)</a:t>
            </a:r>
          </a:p>
        </p:txBody>
      </p:sp>
    </p:spTree>
    <p:extLst>
      <p:ext uri="{BB962C8B-B14F-4D97-AF65-F5344CB8AC3E}">
        <p14:creationId xmlns:p14="http://schemas.microsoft.com/office/powerpoint/2010/main" val="4156650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مجموعة 9">
            <a:extLst>
              <a:ext uri="{FF2B5EF4-FFF2-40B4-BE49-F238E27FC236}">
                <a16:creationId xmlns:a16="http://schemas.microsoft.com/office/drawing/2014/main" id="{37418570-D776-4EC7-8FE2-7B60AE963D4B}"/>
              </a:ext>
            </a:extLst>
          </p:cNvPr>
          <p:cNvGrpSpPr/>
          <p:nvPr/>
        </p:nvGrpSpPr>
        <p:grpSpPr>
          <a:xfrm>
            <a:off x="251520" y="1028700"/>
            <a:ext cx="8489731" cy="4800600"/>
            <a:chOff x="335360" y="228600"/>
            <a:chExt cx="11319641" cy="6400800"/>
          </a:xfrm>
        </p:grpSpPr>
        <p:pic>
          <p:nvPicPr>
            <p:cNvPr id="7" name="صورة 6">
              <a:extLst>
                <a:ext uri="{FF2B5EF4-FFF2-40B4-BE49-F238E27FC236}">
                  <a16:creationId xmlns:a16="http://schemas.microsoft.com/office/drawing/2014/main" id="{2276E1C4-7735-4355-8F93-381849853BE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33276"/>
            <a:stretch/>
          </p:blipFill>
          <p:spPr>
            <a:xfrm>
              <a:off x="335360" y="228600"/>
              <a:ext cx="11319641" cy="6400800"/>
            </a:xfrm>
            <a:prstGeom prst="rect">
              <a:avLst/>
            </a:prstGeom>
          </p:spPr>
        </p:pic>
        <p:sp>
          <p:nvSpPr>
            <p:cNvPr id="8" name="مربع نص 7">
              <a:extLst>
                <a:ext uri="{FF2B5EF4-FFF2-40B4-BE49-F238E27FC236}">
                  <a16:creationId xmlns:a16="http://schemas.microsoft.com/office/drawing/2014/main" id="{38E52D94-7D43-440D-B080-09953C650266}"/>
                </a:ext>
              </a:extLst>
            </p:cNvPr>
            <p:cNvSpPr txBox="1"/>
            <p:nvPr/>
          </p:nvSpPr>
          <p:spPr>
            <a:xfrm>
              <a:off x="6960096" y="1988840"/>
              <a:ext cx="1148119" cy="40010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350" dirty="0"/>
                <a:t>Mid 1</a:t>
              </a:r>
              <a:endParaRPr lang="ar-SA" sz="1350" dirty="0"/>
            </a:p>
          </p:txBody>
        </p:sp>
        <p:sp>
          <p:nvSpPr>
            <p:cNvPr id="9" name="مربع نص 8">
              <a:extLst>
                <a:ext uri="{FF2B5EF4-FFF2-40B4-BE49-F238E27FC236}">
                  <a16:creationId xmlns:a16="http://schemas.microsoft.com/office/drawing/2014/main" id="{1A459AD3-0BF8-46C6-8ED9-F306172098A0}"/>
                </a:ext>
              </a:extLst>
            </p:cNvPr>
            <p:cNvSpPr txBox="1"/>
            <p:nvPr/>
          </p:nvSpPr>
          <p:spPr>
            <a:xfrm>
              <a:off x="2639616" y="3316923"/>
              <a:ext cx="882869" cy="40010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350" dirty="0"/>
                <a:t>Mid 2</a:t>
              </a:r>
              <a:endParaRPr lang="ar-SA" sz="1350" dirty="0"/>
            </a:p>
          </p:txBody>
        </p:sp>
      </p:grpSp>
    </p:spTree>
    <p:extLst>
      <p:ext uri="{BB962C8B-B14F-4D97-AF65-F5344CB8AC3E}">
        <p14:creationId xmlns:p14="http://schemas.microsoft.com/office/powerpoint/2010/main" val="2773987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3FAC0C8-49C0-48FD-94D8-05AB350E6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>
                <a:solidFill>
                  <a:srgbClr val="FF0000"/>
                </a:solidFill>
              </a:rPr>
              <a:t>Test dates </a:t>
            </a:r>
            <a:endParaRPr lang="ar-SA" u="sng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06081E6-72BA-49F7-B902-66861C0AF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909" y="2457450"/>
            <a:ext cx="6686550" cy="692944"/>
          </a:xfrm>
        </p:spPr>
        <p:txBody>
          <a:bodyPr>
            <a:normAutofit fontScale="85000" lnSpcReduction="20000"/>
          </a:bodyPr>
          <a:lstStyle/>
          <a:p>
            <a:pPr algn="l" rtl="0"/>
            <a:r>
              <a:rPr lang="en-US" sz="2500" b="1" dirty="0"/>
              <a:t>First Midterm 7th week </a:t>
            </a:r>
          </a:p>
          <a:p>
            <a:pPr algn="l" rtl="0"/>
            <a:r>
              <a:rPr lang="en-US" sz="2500" b="1" dirty="0"/>
              <a:t>Second Midterm 14th week </a:t>
            </a:r>
          </a:p>
        </p:txBody>
      </p:sp>
    </p:spTree>
    <p:extLst>
      <p:ext uri="{BB962C8B-B14F-4D97-AF65-F5344CB8AC3E}">
        <p14:creationId xmlns:p14="http://schemas.microsoft.com/office/powerpoint/2010/main" val="1868439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90BDFA-9DB2-4F7C-A2D9-1D7B79D6B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u="sng" dirty="0">
                <a:solidFill>
                  <a:srgbClr val="002060"/>
                </a:solidFill>
              </a:rPr>
              <a:t>Methods of Assessment:</a:t>
            </a:r>
            <a:endParaRPr lang="ar-SA" b="1" u="sng" dirty="0">
              <a:solidFill>
                <a:srgbClr val="002060"/>
              </a:solidFill>
            </a:endParaRPr>
          </a:p>
        </p:txBody>
      </p:sp>
      <p:graphicFrame>
        <p:nvGraphicFramePr>
          <p:cNvPr id="4" name="جدول 4">
            <a:extLst>
              <a:ext uri="{FF2B5EF4-FFF2-40B4-BE49-F238E27FC236}">
                <a16:creationId xmlns:a16="http://schemas.microsoft.com/office/drawing/2014/main" id="{DA6D291D-F88A-4F25-867D-6B4B4562848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8455" y="2373001"/>
          <a:ext cx="6686550" cy="2255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43275">
                  <a:extLst>
                    <a:ext uri="{9D8B030D-6E8A-4147-A177-3AD203B41FA5}">
                      <a16:colId xmlns:a16="http://schemas.microsoft.com/office/drawing/2014/main" val="1478700926"/>
                    </a:ext>
                  </a:extLst>
                </a:gridCol>
                <a:gridCol w="3343275">
                  <a:extLst>
                    <a:ext uri="{9D8B030D-6E8A-4147-A177-3AD203B41FA5}">
                      <a16:colId xmlns:a16="http://schemas.microsoft.com/office/drawing/2014/main" val="74211271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 rtl="1"/>
                      <a:r>
                        <a:rPr lang="en-US" sz="1400" dirty="0"/>
                        <a:t>Mark </a:t>
                      </a:r>
                      <a:endParaRPr lang="ar-SA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Course Assessment</a:t>
                      </a:r>
                      <a:endParaRPr lang="ar-SA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11908083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/>
                        <a:t>30</a:t>
                      </a:r>
                      <a:endParaRPr lang="ar-SA" sz="1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Midterm exams</a:t>
                      </a:r>
                      <a:endParaRPr lang="ar-SA" sz="14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4775103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/>
                        <a:t>5</a:t>
                      </a:r>
                      <a:endParaRPr lang="ar-SA" sz="1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Class activates </a:t>
                      </a:r>
                      <a:endParaRPr lang="ar-SA" sz="14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1168629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/>
                        <a:t>5</a:t>
                      </a:r>
                      <a:endParaRPr lang="ar-SA" sz="1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Presentations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4834053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/>
                        <a:t>10</a:t>
                      </a:r>
                      <a:endParaRPr lang="ar-SA" sz="1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Homework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35922349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/>
                        <a:t>10</a:t>
                      </a:r>
                      <a:endParaRPr lang="ar-SA" sz="1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/>
                        <a:t>Quizzes ( </a:t>
                      </a:r>
                      <a:r>
                        <a:rPr lang="en-US" sz="1400" b="1" dirty="0" err="1"/>
                        <a:t>Lms</a:t>
                      </a:r>
                      <a:r>
                        <a:rPr lang="en-US" sz="1400" b="1" dirty="0"/>
                        <a:t>* )</a:t>
                      </a:r>
                      <a:endParaRPr lang="ar-SA" sz="14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2094179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/>
                        <a:t>40</a:t>
                      </a:r>
                      <a:endParaRPr lang="ar-SA" sz="1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Final Examination</a:t>
                      </a:r>
                      <a:endParaRPr lang="ar-SA" sz="14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3049205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ar-SA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ar-SA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24046459"/>
                  </a:ext>
                </a:extLst>
              </a:tr>
            </a:tbl>
          </a:graphicData>
        </a:graphic>
      </p:graphicFrame>
      <p:sp>
        <p:nvSpPr>
          <p:cNvPr id="6" name="مربع نص 5">
            <a:extLst>
              <a:ext uri="{FF2B5EF4-FFF2-40B4-BE49-F238E27FC236}">
                <a16:creationId xmlns:a16="http://schemas.microsoft.com/office/drawing/2014/main" id="{C28C8082-5A5C-4E23-8114-60B603154FED}"/>
              </a:ext>
            </a:extLst>
          </p:cNvPr>
          <p:cNvSpPr txBox="1"/>
          <p:nvPr/>
        </p:nvSpPr>
        <p:spPr>
          <a:xfrm>
            <a:off x="3086100" y="4815295"/>
            <a:ext cx="3899263" cy="3000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350" b="1" dirty="0">
                <a:solidFill>
                  <a:srgbClr val="0070C0"/>
                </a:solidFill>
              </a:rPr>
              <a:t>* http://lms.ksu.edu.sa.</a:t>
            </a:r>
            <a:endParaRPr lang="ar-SA" sz="135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02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206AD11-5C69-4231-BD58-D489A680A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/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271883E3-65B3-485F-8A1A-F5920B2637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2696"/>
            <a:ext cx="9144000" cy="4999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526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BCF6B3DF-83AF-498F-BC44-B6A465ABB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Halimah Alshehri</a:t>
            </a:r>
            <a:endParaRPr lang="ar-SA"/>
          </a:p>
        </p:txBody>
      </p:sp>
      <p:sp>
        <p:nvSpPr>
          <p:cNvPr id="5" name="عنوان 1">
            <a:extLst>
              <a:ext uri="{FF2B5EF4-FFF2-40B4-BE49-F238E27FC236}">
                <a16:creationId xmlns:a16="http://schemas.microsoft.com/office/drawing/2014/main" id="{D7AFBC5F-7F5A-42DF-A7A7-FABC3BA3E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820" y="263039"/>
            <a:ext cx="7812359" cy="1280890"/>
          </a:xfrm>
        </p:spPr>
        <p:txBody>
          <a:bodyPr/>
          <a:lstStyle/>
          <a:p>
            <a:r>
              <a:rPr lang="en-US" b="1" u="sng" dirty="0">
                <a:solidFill>
                  <a:srgbClr val="C00000"/>
                </a:solidFill>
              </a:rPr>
              <a:t>Introduction To Number Systems</a:t>
            </a:r>
            <a:endParaRPr lang="ar-SA" b="1" u="sng" dirty="0">
              <a:solidFill>
                <a:srgbClr val="C00000"/>
              </a:solidFill>
            </a:endParaRPr>
          </a:p>
        </p:txBody>
      </p:sp>
      <p:sp>
        <p:nvSpPr>
          <p:cNvPr id="6" name="مثلث متساوي الساقين 5">
            <a:extLst>
              <a:ext uri="{FF2B5EF4-FFF2-40B4-BE49-F238E27FC236}">
                <a16:creationId xmlns:a16="http://schemas.microsoft.com/office/drawing/2014/main" id="{AEDB87E0-9743-4B31-B61A-7BADDD46B974}"/>
              </a:ext>
            </a:extLst>
          </p:cNvPr>
          <p:cNvSpPr/>
          <p:nvPr/>
        </p:nvSpPr>
        <p:spPr>
          <a:xfrm>
            <a:off x="1547664" y="1916832"/>
            <a:ext cx="3778250" cy="3778250"/>
          </a:xfrm>
          <a:prstGeom prst="triangl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8" name="مجموعة 7">
            <a:extLst>
              <a:ext uri="{FF2B5EF4-FFF2-40B4-BE49-F238E27FC236}">
                <a16:creationId xmlns:a16="http://schemas.microsoft.com/office/drawing/2014/main" id="{ACAE39BC-5206-46F5-AE63-4305D477C0CB}"/>
              </a:ext>
            </a:extLst>
          </p:cNvPr>
          <p:cNvGrpSpPr/>
          <p:nvPr/>
        </p:nvGrpSpPr>
        <p:grpSpPr>
          <a:xfrm>
            <a:off x="3563938" y="3504758"/>
            <a:ext cx="2895600" cy="894382"/>
            <a:chOff x="3012281" y="1386034"/>
            <a:chExt cx="2455862" cy="894382"/>
          </a:xfrm>
        </p:grpSpPr>
        <p:sp>
          <p:nvSpPr>
            <p:cNvPr id="9" name="مستطيل: زوايا مستديرة 8">
              <a:extLst>
                <a:ext uri="{FF2B5EF4-FFF2-40B4-BE49-F238E27FC236}">
                  <a16:creationId xmlns:a16="http://schemas.microsoft.com/office/drawing/2014/main" id="{A2D48516-A16C-459D-A173-CE884469C4C3}"/>
                </a:ext>
              </a:extLst>
            </p:cNvPr>
            <p:cNvSpPr/>
            <p:nvPr/>
          </p:nvSpPr>
          <p:spPr>
            <a:xfrm>
              <a:off x="3012281" y="1386034"/>
              <a:ext cx="2455862" cy="894382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مستطيل: زوايا مستديرة 4">
              <a:extLst>
                <a:ext uri="{FF2B5EF4-FFF2-40B4-BE49-F238E27FC236}">
                  <a16:creationId xmlns:a16="http://schemas.microsoft.com/office/drawing/2014/main" id="{C98CDCDE-EEE3-4F64-958A-3E0F22586F53}"/>
                </a:ext>
              </a:extLst>
            </p:cNvPr>
            <p:cNvSpPr txBox="1"/>
            <p:nvPr/>
          </p:nvSpPr>
          <p:spPr>
            <a:xfrm>
              <a:off x="3055941" y="1429694"/>
              <a:ext cx="2368542" cy="807062"/>
            </a:xfrm>
            <a:prstGeom prst="rect">
              <a:avLst/>
            </a:prstGeom>
            <a:ln w="381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b="1" u="sng" kern="1200" dirty="0">
                  <a:solidFill>
                    <a:srgbClr val="C00000"/>
                  </a:solidFill>
                </a:rPr>
                <a:t>Second Section:</a:t>
              </a:r>
              <a:endParaRPr lang="ar-SA" sz="2400" b="1" u="sng" kern="1200" dirty="0">
                <a:solidFill>
                  <a:srgbClr val="C00000"/>
                </a:solidFill>
              </a:endParaRPr>
            </a:p>
            <a:p>
              <a:pPr marL="0" lvl="0" indent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b="1" kern="1200" dirty="0">
                  <a:solidFill>
                    <a:schemeClr val="accent6">
                      <a:lumMod val="75000"/>
                    </a:schemeClr>
                  </a:solidFill>
                </a:rPr>
                <a:t>Octal Number System </a:t>
              </a:r>
              <a:endParaRPr lang="ar-SA" sz="1600" kern="1200" dirty="0"/>
            </a:p>
          </p:txBody>
        </p:sp>
      </p:grpSp>
      <p:grpSp>
        <p:nvGrpSpPr>
          <p:cNvPr id="11" name="مجموعة 10">
            <a:extLst>
              <a:ext uri="{FF2B5EF4-FFF2-40B4-BE49-F238E27FC236}">
                <a16:creationId xmlns:a16="http://schemas.microsoft.com/office/drawing/2014/main" id="{56B41254-4737-43D4-B494-48DDBE0EE2E8}"/>
              </a:ext>
            </a:extLst>
          </p:cNvPr>
          <p:cNvGrpSpPr/>
          <p:nvPr/>
        </p:nvGrpSpPr>
        <p:grpSpPr>
          <a:xfrm>
            <a:off x="3563938" y="2416115"/>
            <a:ext cx="2895600" cy="894382"/>
            <a:chOff x="3012281" y="379854"/>
            <a:chExt cx="2455862" cy="894382"/>
          </a:xfrm>
        </p:grpSpPr>
        <p:sp>
          <p:nvSpPr>
            <p:cNvPr id="12" name="مستطيل: زوايا مستديرة 11">
              <a:extLst>
                <a:ext uri="{FF2B5EF4-FFF2-40B4-BE49-F238E27FC236}">
                  <a16:creationId xmlns:a16="http://schemas.microsoft.com/office/drawing/2014/main" id="{25FD8B84-D035-4544-AC8B-9995C85C4B7D}"/>
                </a:ext>
              </a:extLst>
            </p:cNvPr>
            <p:cNvSpPr/>
            <p:nvPr/>
          </p:nvSpPr>
          <p:spPr>
            <a:xfrm>
              <a:off x="3012281" y="379854"/>
              <a:ext cx="2455862" cy="894382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مستطيل: زوايا مستديرة 4">
              <a:extLst>
                <a:ext uri="{FF2B5EF4-FFF2-40B4-BE49-F238E27FC236}">
                  <a16:creationId xmlns:a16="http://schemas.microsoft.com/office/drawing/2014/main" id="{C24A53A2-F618-4A7F-AF02-FDAE9E8BD5DF}"/>
                </a:ext>
              </a:extLst>
            </p:cNvPr>
            <p:cNvSpPr txBox="1"/>
            <p:nvPr/>
          </p:nvSpPr>
          <p:spPr>
            <a:xfrm>
              <a:off x="3055941" y="423514"/>
              <a:ext cx="2368542" cy="8070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b="1" u="sng" kern="1200" dirty="0">
                  <a:solidFill>
                    <a:srgbClr val="C00000"/>
                  </a:solidFill>
                </a:rPr>
                <a:t>First Section: </a:t>
              </a:r>
              <a:endParaRPr lang="ar-SA" sz="2400" b="1" u="sng" kern="1200" dirty="0">
                <a:solidFill>
                  <a:srgbClr val="C00000"/>
                </a:solidFill>
              </a:endParaRPr>
            </a:p>
            <a:p>
              <a:pPr marL="0" lvl="0" indent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b="1" kern="1200" dirty="0">
                  <a:solidFill>
                    <a:schemeClr val="accent6">
                      <a:lumMod val="75000"/>
                    </a:schemeClr>
                  </a:solidFill>
                </a:rPr>
                <a:t>Binary System</a:t>
              </a:r>
              <a:endParaRPr lang="ar-SA" sz="1600" kern="1200" dirty="0"/>
            </a:p>
          </p:txBody>
        </p:sp>
      </p:grpSp>
      <p:grpSp>
        <p:nvGrpSpPr>
          <p:cNvPr id="14" name="مجموعة 13">
            <a:extLst>
              <a:ext uri="{FF2B5EF4-FFF2-40B4-BE49-F238E27FC236}">
                <a16:creationId xmlns:a16="http://schemas.microsoft.com/office/drawing/2014/main" id="{40ED4E58-BBFE-4E21-A2E5-95E6BDF6FB28}"/>
              </a:ext>
            </a:extLst>
          </p:cNvPr>
          <p:cNvGrpSpPr/>
          <p:nvPr/>
        </p:nvGrpSpPr>
        <p:grpSpPr>
          <a:xfrm>
            <a:off x="3563937" y="4593401"/>
            <a:ext cx="2895599" cy="894382"/>
            <a:chOff x="3012281" y="2392215"/>
            <a:chExt cx="2455862" cy="894382"/>
          </a:xfrm>
        </p:grpSpPr>
        <p:sp>
          <p:nvSpPr>
            <p:cNvPr id="15" name="مستطيل: زوايا مستديرة 14">
              <a:extLst>
                <a:ext uri="{FF2B5EF4-FFF2-40B4-BE49-F238E27FC236}">
                  <a16:creationId xmlns:a16="http://schemas.microsoft.com/office/drawing/2014/main" id="{E9EDC5D4-4EB9-49D7-AC4A-7229D5F2FACD}"/>
                </a:ext>
              </a:extLst>
            </p:cNvPr>
            <p:cNvSpPr/>
            <p:nvPr/>
          </p:nvSpPr>
          <p:spPr>
            <a:xfrm>
              <a:off x="3012281" y="2392215"/>
              <a:ext cx="2455862" cy="894382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مستطيل: زوايا مستديرة 4">
              <a:extLst>
                <a:ext uri="{FF2B5EF4-FFF2-40B4-BE49-F238E27FC236}">
                  <a16:creationId xmlns:a16="http://schemas.microsoft.com/office/drawing/2014/main" id="{48087359-1536-4034-9396-7BA90670E3C1}"/>
                </a:ext>
              </a:extLst>
            </p:cNvPr>
            <p:cNvSpPr txBox="1"/>
            <p:nvPr/>
          </p:nvSpPr>
          <p:spPr>
            <a:xfrm>
              <a:off x="3055941" y="2435875"/>
              <a:ext cx="2368542" cy="8070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b="1" u="sng" kern="1200" dirty="0">
                  <a:solidFill>
                    <a:srgbClr val="C00000"/>
                  </a:solidFill>
                </a:rPr>
                <a:t>Third Section: </a:t>
              </a:r>
              <a:endParaRPr lang="ar-SA" sz="2400" b="1" u="sng" kern="1200" dirty="0">
                <a:solidFill>
                  <a:srgbClr val="C00000"/>
                </a:solidFill>
              </a:endParaRPr>
            </a:p>
            <a:p>
              <a:pPr marL="0" lvl="0" indent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b="1" kern="1200" dirty="0">
                  <a:solidFill>
                    <a:schemeClr val="accent6">
                      <a:lumMod val="75000"/>
                    </a:schemeClr>
                  </a:solidFill>
                </a:rPr>
                <a:t>Hexadecimal System </a:t>
              </a:r>
              <a:endParaRPr lang="ar-SA" sz="1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068554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3965</TotalTime>
  <Words>1370</Words>
  <Application>Microsoft Office PowerPoint</Application>
  <PresentationFormat>عرض على الشاشة (4:3)</PresentationFormat>
  <Paragraphs>348</Paragraphs>
  <Slides>31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31</vt:i4>
      </vt:variant>
    </vt:vector>
  </HeadingPairs>
  <TitlesOfParts>
    <vt:vector size="38" baseType="lpstr">
      <vt:lpstr>Arial</vt:lpstr>
      <vt:lpstr>Calibri</vt:lpstr>
      <vt:lpstr>Cambria</vt:lpstr>
      <vt:lpstr>Times New Roman</vt:lpstr>
      <vt:lpstr>Verdana</vt:lpstr>
      <vt:lpstr>Wingdings</vt:lpstr>
      <vt:lpstr>سمة Office</vt:lpstr>
      <vt:lpstr>عرض تقديمي في PowerPoint</vt:lpstr>
      <vt:lpstr>عرض تقديمي في PowerPoint</vt:lpstr>
      <vt:lpstr>Reference:</vt:lpstr>
      <vt:lpstr>عرض تقديمي في PowerPoint</vt:lpstr>
      <vt:lpstr>عرض تقديمي في PowerPoint</vt:lpstr>
      <vt:lpstr>Test dates </vt:lpstr>
      <vt:lpstr>Methods of Assessment:</vt:lpstr>
      <vt:lpstr>عرض تقديمي في PowerPoint</vt:lpstr>
      <vt:lpstr>Introduction To Number Systems</vt:lpstr>
      <vt:lpstr> Binary System </vt:lpstr>
      <vt:lpstr>عرض تقديمي في PowerPoint</vt:lpstr>
      <vt:lpstr>Binary System </vt:lpstr>
      <vt:lpstr>Binary to Decimal Conversion </vt:lpstr>
      <vt:lpstr>Binary Fractions </vt:lpstr>
      <vt:lpstr>عرض تقديمي في PowerPoint</vt:lpstr>
      <vt:lpstr>Decimal to Binary Conversion </vt:lpstr>
      <vt:lpstr>Decimal to Binary Conversion</vt:lpstr>
      <vt:lpstr>Decimal to Binary Conversion</vt:lpstr>
      <vt:lpstr>Decimal Fractions to Binary Fractions Conversions </vt:lpstr>
      <vt:lpstr>Decimal Fractions to Binary Fractions Conversions </vt:lpstr>
      <vt:lpstr>Decimal to Binary Conversion</vt:lpstr>
      <vt:lpstr>Arithmetic in the Binary System </vt:lpstr>
      <vt:lpstr>Binary Addition </vt:lpstr>
      <vt:lpstr>Binary Addition </vt:lpstr>
      <vt:lpstr>Binary Addition </vt:lpstr>
      <vt:lpstr>Binary Subtraction </vt:lpstr>
      <vt:lpstr>Binary Subtraction </vt:lpstr>
      <vt:lpstr>عرض تقديمي في PowerPoint</vt:lpstr>
      <vt:lpstr>Binary Multiplication Binary multiplication uses the same algorithm as in decimal, but uses just three order-independent facts:</vt:lpstr>
      <vt:lpstr>عرض تقديمي في PowerPoint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Number Systems</dc:title>
  <dc:creator>Zainab</dc:creator>
  <cp:lastModifiedBy>Halimah Alshehri</cp:lastModifiedBy>
  <cp:revision>100</cp:revision>
  <dcterms:created xsi:type="dcterms:W3CDTF">2013-03-15T15:26:52Z</dcterms:created>
  <dcterms:modified xsi:type="dcterms:W3CDTF">2022-01-19T14:23:16Z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D858FA3C-2A21-40D7-AD11-8B580C8A6A5B</vt:lpwstr>
  </property>
  <property fmtid="{D5CDD505-2E9C-101B-9397-08002B2CF9AE}" pid="3" name="ArticulatePath">
    <vt:lpwstr>Binary system</vt:lpwstr>
  </property>
</Properties>
</file>