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9"/>
  </p:notesMasterIdLst>
  <p:sldIdLst>
    <p:sldId id="256" r:id="rId2"/>
    <p:sldId id="263" r:id="rId3"/>
    <p:sldId id="264" r:id="rId4"/>
    <p:sldId id="258" r:id="rId5"/>
    <p:sldId id="257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8" d="100"/>
          <a:sy n="118" d="100"/>
        </p:scale>
        <p:origin x="-3168" y="35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FA3FC2A-B7C4-4DE4-BC15-BA728791C7B4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8E60F92-22E2-4988-A04A-75579D06595A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60F92-22E2-4988-A04A-75579D06595A}" type="slidenum">
              <a:rPr lang="ar-SA" smtClean="0"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60F92-22E2-4988-A04A-75579D06595A}" type="slidenum">
              <a:rPr lang="ar-SA" smtClean="0"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60F92-22E2-4988-A04A-75579D06595A}" type="slidenum">
              <a:rPr lang="ar-SA" smtClean="0"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60F92-22E2-4988-A04A-75579D06595A}" type="slidenum">
              <a:rPr lang="ar-SA" smtClean="0"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60F92-22E2-4988-A04A-75579D06595A}" type="slidenum">
              <a:rPr lang="ar-SA" smtClean="0"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dirty="0" smtClean="0"/>
              <a:t>Adult worms live in the intestine and excrete eggs in the faeces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In the absence of latrines, eggs contaminate soil and develop in warm, damp conditions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eggs hatch and infective </a:t>
            </a:r>
            <a:r>
              <a:rPr lang="en-GB" dirty="0" err="1" smtClean="0"/>
              <a:t>filariform</a:t>
            </a:r>
            <a:r>
              <a:rPr lang="en-GB" dirty="0" smtClean="0"/>
              <a:t> larvae develop in about one week and remain infective in soil for many weeks </a:t>
            </a:r>
          </a:p>
          <a:p>
            <a:pPr>
              <a:lnSpc>
                <a:spcPct val="80000"/>
              </a:lnSpc>
            </a:pPr>
            <a:r>
              <a:rPr lang="en-GB" dirty="0" err="1" smtClean="0"/>
              <a:t>filariform</a:t>
            </a:r>
            <a:r>
              <a:rPr lang="en-GB" dirty="0" smtClean="0"/>
              <a:t> larvae penetrate the skin when a person walks barefoot in the soil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larva migrate from the skin to the lungs via the lymphatic and blood systems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larvae penetrate the capillary wall to enter the alveolus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Larvae are propelled up the respiratory tree to the epiglottis where they are swallowed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Develops to adult stage in upper intestine; adult worms are fully mature after about 5 weeks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Eggs are excreted in the faeces</a:t>
            </a:r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60F92-22E2-4988-A04A-75579D06595A}" type="slidenum">
              <a:rPr lang="ar-SA" smtClean="0"/>
              <a:t>16</a:t>
            </a:fld>
            <a:endParaRPr lang="ar-SA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40768" y="971600"/>
            <a:ext cx="4176713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600" b="1" dirty="0">
                <a:solidFill>
                  <a:schemeClr val="bg1"/>
                </a:solidFill>
              </a:rPr>
              <a:t>Prevention and control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>
                <a:solidFill>
                  <a:schemeClr val="bg1"/>
                </a:solidFill>
              </a:rPr>
              <a:t>Educate people to not urinate or defecate in fresh water supplies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>
                <a:solidFill>
                  <a:schemeClr val="bg1"/>
                </a:solidFill>
              </a:rPr>
              <a:t>Eliminate snail vectors by making the water habitat unsuitable (increase water flow, remove vegetation)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>
                <a:solidFill>
                  <a:schemeClr val="bg1"/>
                </a:solidFill>
              </a:rPr>
              <a:t>Provide piped water to avoid direct contact with </a:t>
            </a:r>
            <a:r>
              <a:rPr lang="en-GB" sz="1400" dirty="0" err="1">
                <a:solidFill>
                  <a:schemeClr val="bg1"/>
                </a:solidFill>
              </a:rPr>
              <a:t>cercariae</a:t>
            </a:r>
            <a:endParaRPr lang="en-GB" sz="1400" dirty="0">
              <a:solidFill>
                <a:schemeClr val="bg1"/>
              </a:solidFill>
            </a:endParaRP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>
                <a:solidFill>
                  <a:schemeClr val="bg1"/>
                </a:solidFill>
              </a:rPr>
              <a:t>Mass drug treatment of communities to reduce reservoir of infection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553267-00A1-4E35-B9E6-241F3E2DDF21}" type="datetimeFigureOut">
              <a:rPr lang="ar-SA" smtClean="0"/>
              <a:t>02/04/35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11F4EB-D1DE-416E-98A5-53F1C19BF589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8604448" cy="2548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 smtClean="0">
              <a:solidFill>
                <a:prstClr val="whit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err="1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Parasytology</a:t>
            </a: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is the sciences of parasites    </a:t>
            </a:r>
            <a:endParaRPr lang="en-US" sz="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80000"/>
              </a:lnSpc>
            </a:pPr>
            <a:r>
              <a:rPr lang="en-GB" b="1" dirty="0"/>
              <a:t>A parasite:</a:t>
            </a:r>
            <a:r>
              <a:rPr lang="en-GB" dirty="0"/>
              <a:t> “a living organism that acquires some of its basic nutritional requirements through its intimate contact with another living organism”. Parasites </a:t>
            </a:r>
            <a:endParaRPr lang="ar-SA" dirty="0" smtClean="0"/>
          </a:p>
          <a:p>
            <a:pPr algn="l">
              <a:lnSpc>
                <a:spcPct val="80000"/>
              </a:lnSpc>
            </a:pPr>
            <a:endParaRPr lang="en-US" dirty="0"/>
          </a:p>
          <a:p>
            <a:pPr algn="l">
              <a:lnSpc>
                <a:spcPct val="80000"/>
              </a:lnSpc>
            </a:pPr>
            <a:r>
              <a:rPr lang="en-GB" dirty="0" smtClean="0"/>
              <a:t>may </a:t>
            </a:r>
            <a:r>
              <a:rPr lang="en-GB" dirty="0"/>
              <a:t>be simple unicellular protozoa or complex </a:t>
            </a:r>
            <a:r>
              <a:rPr lang="en-GB" dirty="0" err="1"/>
              <a:t>multicellular</a:t>
            </a:r>
            <a:r>
              <a:rPr lang="en-GB" dirty="0"/>
              <a:t> </a:t>
            </a:r>
            <a:r>
              <a:rPr lang="en-GB" dirty="0" err="1"/>
              <a:t>metazoa</a:t>
            </a:r>
            <a:endParaRPr lang="en-GB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6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whit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32" name="AutoShape 4" descr="data:image/jpeg;base64,/9j/4AAQSkZJRgABAQAAAQABAAD/2wCEAAkGBwgHBgkIBwgKCgkLDRYPDQwMDRsUFRAWIB0iIiAdHx8kKDQsJCYxJx8fLT0tMTU3Ojo6Iys/RD84QzQ5OjcBCgoKDQwNGg8PGjclHyU3Nzc3Nzc3Nzc3Nzc3Nzc3Nzc3Nzc3Nzc3Nzc3Nzc3Nzc3Nzc3Nzc3Nzc3Nzc3Nzc3N//AABEIAJQAYAMBEQACEQEDEQH/xAAbAAEAAgMBAQAAAAAAAAAAAAAABgcDBAUCAf/EADkQAAEDAwEEBwcCBQUAAAAAAAEAAgMEBREGEhMhMQcyQVFhcYEUIkKRobHB0fAVI2Lh8RYlcoKD/8QAGQEBAAMBAQAAAAAAAAAAAAAAAAEDBAIF/8QAJxEBAAIBBAEEAgIDAAAAAAAAAAECAwQRITESIjJBURNxM0IUgZH/2gAMAwEAAhEDEQA/ALoVrEICAgICAg8SSxxt2pHtYO9zgAiYrM9NV93trOtX0w/9W/qp8bfTuMWSf6s9PVU9S3ap5o5WjmY3B32UTEx3Dm1bV7hmRyICAgICAgIPEjC8YD3N/wCKOqzt8NCax0M7i+Zkj3n4nSuP5XcZLR0urqb16c6s0hbKhhBik2sHiyQgrr81miutn5Qi/WC4aeeK60VFRHsHIDh9iOa78/KGmuSmaNkt0LqwX6nMNVhtbGOPDG2PLvVVqxt5V6YdTp/D1V6S1cMggICAgICAgICDFVU8dVA+CZocx4w4JE7TvDqtprMTCmd3Jp7V+Ifd/mZBHDiD/keq0Vjnb7e5xlx/tdMTxJEyRvJzQ4eqzvCtG07PSIEBAQEBAQEBAQU7rzZ/1REWE7ZnP3H5V8f1e3p/44W3QNLaGnaeYiaD8gqbdy8fJ75Z1DgQEBAQEBAQEGnda5lBRvmcRtcmNJ5lTWvlOy3FjnJbZUdsY7Uus4tgl0THkud4DiXevFWzPPlHUPXvaMeLddA4DAVLwxBF9Ta0pbHWtt8NFV3Gvc3bNPSsyWN73HsRbTFN+mXSmsaDUj5YIo5qWthGZKWobhwHeO9REmTFNO0jUqhAQEBByrxf6G1MdvpQ6QDO7aeI8zyHqu60my7Hgvk/SqdSaqrdQ1hpKBpIf7mWA4APY3z7+1dbx7af9epixRjjhYOgtLt0/b9uZgFXKAXf0ju8+9cTMbeMdMGpzRefGvUJUuWQQQTo/jEmp9X1NRxrBcDFk8xEOqPL9Ao+V1/ZEMdbh3TDQ+ytw5lvcakjtznGfp9Ent3H8M7p+pZhB5kkZGwvkc1rRzLjgBO0xEz04F11lZbdGS6qEzhybFx+vJdxjt3PDRTS5L/GyCXrpKqavMVAx0YPDZYeJ83c/lhPLHXrmW7Fo6V75lzbVp2/6okbJMx0VLnO05uy3+/nxUzNrR65/wBLcmXFi7lZ2mtJW+wsa6Ju9qccZXDkfBczb4jiHmZtTbLx1CQLlmEBBBLi06d6R6K4R+7RXxns1RgcN80e6fXh9VC6PVTb6ZLUGRdKN49o4TS0rNwT8TQBnHyUytt/BGzr6j1NDaP5ETWy1WMlpOGxjvcfwrseGb8z0jBppyczxCA3HWt1wZZKqaKI9XdMDA7y7SrZjFTmW+umxV+HGdVX/Ucu7t9JXSN7ZXlz8ep4BUzmm3FI2dzNKd7Q71q6NLhUubJd6jYHaHO2j9P1C59Me6d1N9Zjr7eZTm06Osts2XRUjZJR8co2vpyUTeeo4Y8mryX432h3wAAAOAHILllfUBAQEEK6TyfZLIyLPtBu0O6GOZGcp8L8Hct3XFhobhRm4SzS0tXSNJhqITh3g094yprWbTEQ70958vGOlY2/TFzvd1bTyXaR28OZJDl2B38eatvivWObcPRyWjHSbb8LGtXRzY6F7JZhNWStxxmfw+QVLz7au89cJbFGyJjWRMaxjRgNaMAIyzMzzL2iBAQEBAQEEJvb/wCMdIlotbOMVrYa2oP9RGGD996fDRT00mzNri4NJjt4PutG9m/A/K06en9paNHjmI82bQdu3NJJXStAkmOG8OTf39lGovvPi51mTmKQlSzsIgICAgICAgIITaJ6Si6QtQMqMsqpaeOUOeevGB8Pl+E7lptEWx1irkNL7zXzSni579tw7s9UfZehtFKvRiIx12+lkUsDaamihZ1Y2hoWCZ3nd497eVpllUORAQEBAQEBAQQbpSsjay2w3KmcYrnTPDIZAcbYJ4tPguqVm0+ntq0s2m+0OV0a3KC4yyU87RFcWTh00J7mgnI8Mqy2WbRMT3DTnyeiVnKl5ggICAgICAgICCMa9P8At9IDnZNQM4HgVo03ult0Xun9IRc6b+B0dq1ZQtAqKactqQOG9iLiCD81GaIm0rdRHlut1jg5oc3kRkKh5z6iBAQEBAQEBAQcHWcAls+2QTuZWvOO7kfurtPO12rSW2ybfavbvObna7XpmF2Jau47uQ54iMHaJXWfif205+JW+0BrQ0DAAwFnea+ogQEBAQEBAQEGGsp2VdLLTydSVpafVTE7Tu6paa2iYUxRSutHSHFNWsGYW7keY5n1GVpvXytv9w9S1fyc/cLrje2SNr2EOa4ZBHaFleVMTE7S9IgQEBAQEBAQEBBXfSdYpPdvVGwudHjetA4nHI/vuV+K0zG3zD0NNmnx8PpsaA1VFV0UVPO/APBjnHqntaUvWLx51Rnxfkjzr2nioYBAQEBAQEBAQEHmWNk0bo5GhzHDDmnkQm+3KYmYneFX6j0jU2GsmuVmjMtLIdqaEHl4+B8fmtOO8WneOJehhyxfriW9Ydavp2Nirg6WLkM8Hs8D3rq+GLcxw6y6WLcxxKYUeoLXWNBiq4wT8LzslZ7Yrx8MVtPkr3DpMeyQZje1w72nK4VTEwOe1vWcB5lDaWjcLzQW/hUVMYkPVia4F7vIKa1m3SymG9+obsLzJE17mFhcMlp5jzUK5jaXtECAgICARkYKCO3XR1suDzKwGnkPPdgFp/6n8YV1c9q98tVNXesbTy4Eug6qN2YKine3xLmH8hW11FfmGmNZSe4eYdJXvbaN7HA3PFwl449ApnNjlM6rFt9tmfQM9ZsCsvEjmtGANgu+pcqvzV+IV/5tY9tXZsOkLbZnCRgdPODkSSAe75BcXyzbjpRl1N8nHUJCq2YQEBAQEBAQEBAQEBAQEH/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323528" y="1988840"/>
            <a:ext cx="8208912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GB" b="1" dirty="0"/>
              <a:t>Definitive host:</a:t>
            </a:r>
            <a:r>
              <a:rPr lang="en-GB" dirty="0"/>
              <a:t> “the organism in which the adult or sexually mature stage of  the parasite lives”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GB" dirty="0"/>
          </a:p>
          <a:p>
            <a:pPr algn="l">
              <a:lnSpc>
                <a:spcPct val="80000"/>
              </a:lnSpc>
            </a:pPr>
            <a:r>
              <a:rPr lang="en-GB" b="1" dirty="0"/>
              <a:t>Intermediate host:</a:t>
            </a:r>
            <a:r>
              <a:rPr lang="en-GB" dirty="0"/>
              <a:t> “the organism in which the parasite lives during a period of its development only”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GB" dirty="0"/>
          </a:p>
          <a:p>
            <a:pPr algn="l">
              <a:lnSpc>
                <a:spcPct val="80000"/>
              </a:lnSpc>
            </a:pPr>
            <a:r>
              <a:rPr lang="en-GB" b="1" dirty="0" err="1"/>
              <a:t>Zoonosis</a:t>
            </a:r>
            <a:r>
              <a:rPr lang="en-GB" b="1" dirty="0"/>
              <a:t>:</a:t>
            </a:r>
            <a:r>
              <a:rPr lang="en-GB" dirty="0"/>
              <a:t> “a parasitic disease in which an animal is normally the host - but which also infects man”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GB" dirty="0"/>
          </a:p>
          <a:p>
            <a:pPr algn="l">
              <a:lnSpc>
                <a:spcPct val="80000"/>
              </a:lnSpc>
            </a:pPr>
            <a:r>
              <a:rPr lang="en-GB" b="1" dirty="0"/>
              <a:t>Vector:</a:t>
            </a:r>
            <a:r>
              <a:rPr lang="en-GB" dirty="0"/>
              <a:t> “a living carrier (e.g.an arthropod) that transports a pathogenic organism from an infected to a non-infected host”. A typical example is the female</a:t>
            </a:r>
            <a:r>
              <a:rPr lang="en-GB" i="1" dirty="0"/>
              <a:t> Anopheles</a:t>
            </a:r>
            <a:r>
              <a:rPr lang="en-GB" dirty="0"/>
              <a:t> mosquito that transmits malaria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187624" y="105273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260648"/>
            <a:ext cx="68407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GB" dirty="0" smtClean="0"/>
              <a:t>Examples of important flatworms - </a:t>
            </a:r>
            <a:r>
              <a:rPr lang="en-GB" dirty="0" err="1" smtClean="0"/>
              <a:t>cestodes</a:t>
            </a:r>
            <a:endParaRPr lang="ar-SA" dirty="0"/>
          </a:p>
        </p:txBody>
      </p:sp>
      <p:sp>
        <p:nvSpPr>
          <p:cNvPr id="9" name="Rectangle 8"/>
          <p:cNvSpPr/>
          <p:nvPr/>
        </p:nvSpPr>
        <p:spPr>
          <a:xfrm>
            <a:off x="611560" y="764704"/>
            <a:ext cx="820891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GB" sz="2000" b="1" dirty="0" smtClean="0"/>
              <a:t>Systemic</a:t>
            </a:r>
          </a:p>
          <a:p>
            <a:pPr algn="l"/>
            <a:r>
              <a:rPr lang="en-GB" i="1" dirty="0" err="1"/>
              <a:t>Echinococcus</a:t>
            </a:r>
            <a:r>
              <a:rPr lang="en-GB" i="1" dirty="0"/>
              <a:t> </a:t>
            </a:r>
            <a:r>
              <a:rPr lang="en-GB" i="1" dirty="0" err="1"/>
              <a:t>granulosus</a:t>
            </a:r>
            <a:r>
              <a:rPr lang="en-GB" i="1" dirty="0"/>
              <a:t> </a:t>
            </a:r>
            <a:r>
              <a:rPr lang="en-GB" dirty="0"/>
              <a:t>(dog tapeworm) and </a:t>
            </a:r>
            <a:r>
              <a:rPr lang="en-GB" i="1" dirty="0" err="1"/>
              <a:t>Echinicoccus</a:t>
            </a:r>
            <a:r>
              <a:rPr lang="en-GB" i="1" dirty="0"/>
              <a:t> </a:t>
            </a:r>
            <a:r>
              <a:rPr lang="en-GB" i="1" dirty="0" err="1"/>
              <a:t>multilocularis</a:t>
            </a:r>
            <a:r>
              <a:rPr lang="en-GB" dirty="0"/>
              <a:t> </a:t>
            </a:r>
            <a:r>
              <a:rPr lang="ar-SA" dirty="0" smtClean="0"/>
              <a:t>  </a:t>
            </a:r>
          </a:p>
          <a:p>
            <a:pPr algn="l"/>
            <a:r>
              <a:rPr lang="ar-SA" dirty="0" smtClean="0"/>
              <a:t> </a:t>
            </a:r>
          </a:p>
          <a:p>
            <a:pPr algn="l"/>
            <a:r>
              <a:rPr lang="ar-SA" dirty="0" smtClean="0"/>
              <a:t>  (</a:t>
            </a:r>
            <a:r>
              <a:rPr lang="en-GB" dirty="0" smtClean="0"/>
              <a:t>(</a:t>
            </a:r>
            <a:r>
              <a:rPr lang="en-GB" dirty="0"/>
              <a:t>rodent tapeworm</a:t>
            </a:r>
            <a:endParaRPr lang="ar-SA" dirty="0"/>
          </a:p>
        </p:txBody>
      </p:sp>
      <p:sp>
        <p:nvSpPr>
          <p:cNvPr id="10" name="Rectangle 9"/>
          <p:cNvSpPr/>
          <p:nvPr/>
        </p:nvSpPr>
        <p:spPr>
          <a:xfrm>
            <a:off x="395536" y="2551837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buSzPct val="50000"/>
            </a:pPr>
            <a:r>
              <a:rPr lang="en-GB" dirty="0" err="1"/>
              <a:t>Hydatid</a:t>
            </a:r>
            <a:r>
              <a:rPr lang="en-GB" dirty="0"/>
              <a:t> disease occurs when the larval stages of these organisms are ingested</a:t>
            </a:r>
          </a:p>
          <a:p>
            <a:pPr lvl="1" algn="l">
              <a:buSzPct val="50000"/>
              <a:buFontTx/>
              <a:buNone/>
            </a:pPr>
            <a:endParaRPr lang="en-GB" dirty="0"/>
          </a:p>
          <a:p>
            <a:pPr lvl="1" algn="l">
              <a:buSzPct val="50000"/>
            </a:pPr>
            <a:r>
              <a:rPr lang="en-GB" dirty="0"/>
              <a:t>The larvae may develop in the human host and cause space-occupying lesions in several organs, e.g. liver, brain</a:t>
            </a:r>
            <a:endParaRPr lang="en-GB" dirty="0"/>
          </a:p>
        </p:txBody>
      </p:sp>
      <p:pic>
        <p:nvPicPr>
          <p:cNvPr id="61442" name="Picture 2" descr="An image of an Echinococcus granulosus adult, and a close up of the scolex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365104"/>
            <a:ext cx="493395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187624" y="105273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88640"/>
            <a:ext cx="4227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important </a:t>
            </a:r>
            <a:r>
              <a:rPr lang="en-GB" dirty="0" err="1" smtClean="0"/>
              <a:t>metazoa</a:t>
            </a:r>
            <a:r>
              <a:rPr lang="en-GB" dirty="0" smtClean="0"/>
              <a:t> –</a:t>
            </a:r>
            <a:r>
              <a:rPr lang="en-GB" dirty="0" err="1" smtClean="0"/>
              <a:t>trematodes</a:t>
            </a:r>
            <a:r>
              <a:rPr lang="en-GB" dirty="0" smtClean="0"/>
              <a:t> (flukes)</a:t>
            </a:r>
            <a:endParaRPr lang="ar-SA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467544" y="548680"/>
            <a:ext cx="8208912" cy="2879725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Intestinal</a:t>
            </a: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Fasciolopsis</a:t>
            </a:r>
            <a:r>
              <a:rPr kumimoji="0" lang="en-GB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buski</a:t>
            </a:r>
            <a:r>
              <a:rPr kumimoji="0" lang="en-GB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common parasite of humans and pigs in South- east Asia. This parasite is one of the largest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trematodes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infect man (8cm in length) and lives in the upper intestine. Chronic infection leads to inflammation, ulceration and haemorrhage of the small intestine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7" descr="mds4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6872"/>
            <a:ext cx="2160588" cy="153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83568" y="4077072"/>
            <a:ext cx="3384550" cy="836612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/>
              <a:t> Adult </a:t>
            </a:r>
            <a:r>
              <a:rPr lang="en-GB" sz="1400" b="1" i="1" dirty="0" err="1"/>
              <a:t>Fasciolopsis</a:t>
            </a:r>
            <a:r>
              <a:rPr lang="en-GB" sz="1400" b="1" i="1" dirty="0"/>
              <a:t> </a:t>
            </a:r>
            <a:r>
              <a:rPr lang="en-GB" sz="1400" b="1" i="1" dirty="0" err="1"/>
              <a:t>buski</a:t>
            </a:r>
            <a:r>
              <a:rPr lang="en-GB" sz="1400" b="1" dirty="0"/>
              <a:t> </a:t>
            </a:r>
            <a:r>
              <a:rPr lang="en-GB" sz="1400" b="1" dirty="0" err="1"/>
              <a:t>trematode</a:t>
            </a:r>
            <a:endParaRPr lang="en-GB" sz="1400" b="1" dirty="0"/>
          </a:p>
          <a:p>
            <a:pPr>
              <a:spcBef>
                <a:spcPct val="50000"/>
              </a:spcBef>
            </a:pPr>
            <a:r>
              <a:rPr lang="en-GB" sz="1400" b="1" dirty="0"/>
              <a:t>© Dr. Peter </a:t>
            </a:r>
            <a:r>
              <a:rPr lang="en-GB" sz="1400" b="1" dirty="0" err="1"/>
              <a:t>Darben</a:t>
            </a:r>
            <a:r>
              <a:rPr lang="en-GB" sz="1400" b="1" dirty="0"/>
              <a:t>, Queensland University of Technology </a:t>
            </a:r>
            <a:endParaRPr lang="en-US" sz="1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187624" y="105273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3528" y="260648"/>
            <a:ext cx="284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 smtClean="0"/>
              <a:t>Schistosomiasis</a:t>
            </a:r>
            <a:r>
              <a:rPr lang="en-GB" dirty="0" smtClean="0"/>
              <a:t> (</a:t>
            </a:r>
            <a:r>
              <a:rPr lang="en-GB" dirty="0" err="1" smtClean="0"/>
              <a:t>bilharzia</a:t>
            </a:r>
            <a:r>
              <a:rPr lang="en-GB" dirty="0" smtClean="0"/>
              <a:t>)</a:t>
            </a:r>
            <a:endParaRPr lang="ar-SA" dirty="0"/>
          </a:p>
        </p:txBody>
      </p:sp>
      <p:pic>
        <p:nvPicPr>
          <p:cNvPr id="13" name="Picture 4" descr="mds444"/>
          <p:cNvPicPr>
            <a:picLocks noChangeAspect="1" noChangeArrowheads="1"/>
          </p:cNvPicPr>
          <p:nvPr/>
        </p:nvPicPr>
        <p:blipFill>
          <a:blip r:embed="rId3" cstate="print">
            <a:lum bright="18000" contrast="6000"/>
          </a:blip>
          <a:srcRect/>
          <a:stretch>
            <a:fillRect/>
          </a:stretch>
        </p:blipFill>
        <p:spPr bwMode="auto">
          <a:xfrm>
            <a:off x="1115616" y="764704"/>
            <a:ext cx="6380162" cy="4525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187624" y="105273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3528" y="260648"/>
            <a:ext cx="284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 smtClean="0"/>
              <a:t>Schistosomiasis</a:t>
            </a:r>
            <a:r>
              <a:rPr lang="en-GB" dirty="0" smtClean="0"/>
              <a:t> (</a:t>
            </a:r>
            <a:r>
              <a:rPr lang="en-GB" dirty="0" err="1" smtClean="0"/>
              <a:t>bilharzia</a:t>
            </a:r>
            <a:r>
              <a:rPr lang="en-GB" dirty="0" smtClean="0"/>
              <a:t>)</a:t>
            </a:r>
            <a:endParaRPr lang="ar-SA" dirty="0"/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>
          <a:xfrm>
            <a:off x="539552" y="692696"/>
            <a:ext cx="8352928" cy="2087563"/>
          </a:xfrm>
          <a:prstGeom prst="rect">
            <a:avLst/>
          </a:prstGeom>
          <a:ln>
            <a:noFill/>
          </a:ln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Epidemiology</a:t>
            </a: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200m people in 74 countries infected, 85% of whom live in sub-Saharan Africa</a:t>
            </a: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</a:t>
            </a: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haematobium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Africa and middle east (most prevalent)</a:t>
            </a: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</a:t>
            </a: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Mansoni</a:t>
            </a:r>
            <a:r>
              <a:rPr kumimoji="0" lang="en-GB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Africa and Latin America</a:t>
            </a: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</a:t>
            </a: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japonicum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Pacific region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15" descr="mds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268760"/>
            <a:ext cx="1440582" cy="12961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436096" y="2636912"/>
            <a:ext cx="3600450" cy="923330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GB" i="1" dirty="0" err="1"/>
              <a:t>Bulinus</a:t>
            </a:r>
            <a:r>
              <a:rPr lang="en-GB" i="1" dirty="0"/>
              <a:t> </a:t>
            </a:r>
            <a:r>
              <a:rPr lang="en-GB" i="1" dirty="0" err="1"/>
              <a:t>globosus</a:t>
            </a:r>
            <a:r>
              <a:rPr lang="en-GB" dirty="0"/>
              <a:t>, the intermediate host snail for </a:t>
            </a:r>
            <a:r>
              <a:rPr lang="en-GB" i="1" dirty="0"/>
              <a:t>S. </a:t>
            </a:r>
            <a:r>
              <a:rPr lang="en-GB" i="1" dirty="0" err="1"/>
              <a:t>haematobium</a:t>
            </a:r>
            <a:r>
              <a:rPr lang="en-GB" dirty="0"/>
              <a:t> (source: </a:t>
            </a:r>
            <a:r>
              <a:rPr lang="en-US" dirty="0"/>
              <a:t>WHO/TDR/Stammers)</a:t>
            </a:r>
          </a:p>
        </p:txBody>
      </p:sp>
      <p:sp>
        <p:nvSpPr>
          <p:cNvPr id="10" name="Rectangle 9"/>
          <p:cNvSpPr txBox="1">
            <a:spLocks noChangeArrowheads="1"/>
          </p:cNvSpPr>
          <p:nvPr/>
        </p:nvSpPr>
        <p:spPr>
          <a:xfrm>
            <a:off x="251520" y="2708920"/>
            <a:ext cx="4968552" cy="2592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Life cycle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Transmission occurs in fresh water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Infective cercariae released from snails of the genera B</a:t>
            </a:r>
            <a:r>
              <a:rPr kumimoji="0" lang="en-GB" sz="1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ulinus, Biomphalaria Oncomelania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Cercariae penetrate the skin of people who drink, swim or bathe in infected water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Adult worm live in the veins that drain the urinary system (</a:t>
            </a:r>
            <a:r>
              <a:rPr kumimoji="0" lang="en-GB" sz="1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haematobium</a:t>
            </a: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or mesentric blood vessels intestines (</a:t>
            </a:r>
            <a:r>
              <a:rPr kumimoji="0" lang="en-GB" sz="1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mansoni, S. japonicum</a:t>
            </a: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and release eggs into water in urine or faeces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Eggs develop into miracidia which then infect snails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187624" y="105273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image0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692696"/>
            <a:ext cx="5514975" cy="4143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187624" y="105273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27584" y="332656"/>
            <a:ext cx="7272808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600" b="1" dirty="0"/>
              <a:t>Symptoms and signs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dirty="0"/>
              <a:t>Urinary </a:t>
            </a:r>
            <a:r>
              <a:rPr lang="en-GB" dirty="0" err="1"/>
              <a:t>Schistosomiasis</a:t>
            </a:r>
            <a:r>
              <a:rPr lang="en-GB" dirty="0"/>
              <a:t>:</a:t>
            </a:r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i="1" dirty="0"/>
              <a:t>S. </a:t>
            </a:r>
            <a:r>
              <a:rPr lang="en-GB" i="1" dirty="0" err="1"/>
              <a:t>hamatobium</a:t>
            </a:r>
            <a:endParaRPr lang="en-GB" i="1" dirty="0"/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dirty="0"/>
              <a:t>Gross </a:t>
            </a:r>
            <a:r>
              <a:rPr lang="en-GB" dirty="0" err="1"/>
              <a:t>haematuria</a:t>
            </a:r>
            <a:endParaRPr lang="en-GB" dirty="0"/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dirty="0" err="1"/>
              <a:t>Dysuria</a:t>
            </a:r>
            <a:endParaRPr lang="en-GB" dirty="0"/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dirty="0"/>
              <a:t>Bladder, </a:t>
            </a:r>
            <a:r>
              <a:rPr lang="en-GB" dirty="0" err="1"/>
              <a:t>ureters</a:t>
            </a:r>
            <a:r>
              <a:rPr lang="en-GB" dirty="0"/>
              <a:t> and kidneys damaged Cancer of the bladder is common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endParaRPr lang="en-GB" dirty="0"/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dirty="0"/>
              <a:t>Intestinal </a:t>
            </a:r>
            <a:r>
              <a:rPr lang="en-GB" dirty="0" err="1"/>
              <a:t>schistosomiasis</a:t>
            </a:r>
            <a:endParaRPr lang="en-GB" dirty="0"/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i="1" dirty="0"/>
              <a:t>S. </a:t>
            </a:r>
            <a:r>
              <a:rPr lang="en-GB" i="1" dirty="0" err="1"/>
              <a:t>mansoni</a:t>
            </a:r>
            <a:r>
              <a:rPr lang="en-GB" i="1" dirty="0"/>
              <a:t>, S. </a:t>
            </a:r>
            <a:r>
              <a:rPr lang="en-GB" i="1" dirty="0" err="1"/>
              <a:t>japonicum</a:t>
            </a:r>
            <a:endParaRPr lang="en-GB" i="1" dirty="0"/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dirty="0"/>
              <a:t>Gradual enlargement of liver and spleen intestines </a:t>
            </a:r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dirty="0"/>
              <a:t>hypertension of the abdominal blood vessels which begin to bleed</a:t>
            </a:r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dirty="0"/>
              <a:t>Blood in the </a:t>
            </a:r>
            <a:r>
              <a:rPr lang="en-GB" dirty="0" smtClean="0"/>
              <a:t>stools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187624" y="105273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404664"/>
            <a:ext cx="160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Hookworm (1)</a:t>
            </a:r>
            <a:endParaRPr lang="ar-SA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0" y="692696"/>
            <a:ext cx="41036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Epidemiology</a:t>
            </a: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&gt;1200m infections each year of which 100m are symptomatic</a:t>
            </a: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It is due to 2 parasites both of which occur worldwide: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1600" b="0" i="1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Necator</a:t>
            </a:r>
            <a:r>
              <a:rPr kumimoji="0" lang="en-GB" sz="16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</a:t>
            </a:r>
            <a:r>
              <a:rPr kumimoji="0" lang="en-GB" sz="1600" b="0" i="1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americanus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- predominant species in sub-Saharan Africa, south Asia and the Pacific</a:t>
            </a:r>
          </a:p>
          <a:p>
            <a:pPr marL="742950" marR="0" lvl="1" indent="-285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1600" b="0" i="1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Ancylostoma</a:t>
            </a:r>
            <a:r>
              <a:rPr kumimoji="0" lang="en-GB" sz="16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</a:t>
            </a:r>
            <a:r>
              <a:rPr kumimoji="0" lang="en-GB" sz="1600" b="0" i="1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duodenale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–predominant in S. Europe, N. Africa, western Asia, northern China, Japan and the west coast of America</a:t>
            </a:r>
          </a:p>
        </p:txBody>
      </p:sp>
      <p:pic>
        <p:nvPicPr>
          <p:cNvPr id="6" name="Picture 6" descr="mds4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764704"/>
            <a:ext cx="2016125" cy="1465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8" name="Picture 8" descr="mds45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01008"/>
            <a:ext cx="2068512" cy="1763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52120" y="2492896"/>
            <a:ext cx="3168650" cy="914400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/>
              <a:t>Egg of </a:t>
            </a:r>
            <a:r>
              <a:rPr lang="en-GB" b="1" i="1" dirty="0"/>
              <a:t>A. </a:t>
            </a:r>
            <a:r>
              <a:rPr lang="en-GB" b="1" i="1" dirty="0" err="1"/>
              <a:t>duodenale</a:t>
            </a:r>
            <a:r>
              <a:rPr lang="en-GB" b="1" dirty="0"/>
              <a:t> in faecal smear (size 57-76 µm by 35-47 µm)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580112" y="5517232"/>
            <a:ext cx="3095625" cy="731837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/>
              <a:t>Filariform</a:t>
            </a:r>
            <a:r>
              <a:rPr lang="en-GB" b="1" dirty="0"/>
              <a:t> larvae  </a:t>
            </a:r>
          </a:p>
          <a:p>
            <a:pPr>
              <a:spcBef>
                <a:spcPct val="50000"/>
              </a:spcBef>
            </a:pPr>
            <a:r>
              <a:rPr lang="en-GB" b="1" dirty="0"/>
              <a:t>© Dr. Peter </a:t>
            </a:r>
            <a:r>
              <a:rPr lang="en-GB" b="1" dirty="0" err="1"/>
              <a:t>Darben</a:t>
            </a:r>
            <a:r>
              <a:rPr lang="en-GB" b="1" dirty="0"/>
              <a:t>, Queensland University of Technology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187624" y="105273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1560" y="404664"/>
            <a:ext cx="3781425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600" b="1" dirty="0"/>
              <a:t>Symptoms and signs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i="1" dirty="0"/>
              <a:t>Minor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Often itchy papules are found at the site where the larva penetrated the skin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There may be cough and wheezing  as the larva migrates through the lungs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i="1" dirty="0"/>
              <a:t>Major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Hookworm anaemia</a:t>
            </a:r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Tiredness, aches and pains</a:t>
            </a:r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Pallor</a:t>
            </a:r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Breathlessness</a:t>
            </a:r>
          </a:p>
          <a:p>
            <a:pPr marL="742950" lvl="1" indent="-28575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Oedema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b="1" dirty="0"/>
              <a:t>Diagnosis</a:t>
            </a:r>
            <a:endParaRPr lang="en-GB" sz="1400" dirty="0"/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Microscopic examination of faecal smears to demonstrate significant numbers of hook worm eggs 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Measure </a:t>
            </a:r>
            <a:r>
              <a:rPr lang="en-GB" sz="1400" dirty="0" err="1"/>
              <a:t>Hb</a:t>
            </a:r>
            <a:r>
              <a:rPr lang="en-GB" sz="1400" dirty="0"/>
              <a:t>, serum </a:t>
            </a:r>
            <a:r>
              <a:rPr lang="en-GB" sz="1400" dirty="0" err="1"/>
              <a:t>ferritin</a:t>
            </a:r>
            <a:r>
              <a:rPr lang="en-GB" sz="1400" dirty="0"/>
              <a:t>, iron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Exclude other causes of anaemia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76056" y="1196752"/>
            <a:ext cx="3744912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600" b="1" dirty="0"/>
              <a:t>Prevention and control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Health education and improve sanitation facilities – install pit latrines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Encourage use of protective footwear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Discourage soil eating (pica)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Mass drug treatment of communities</a:t>
            </a:r>
          </a:p>
          <a:p>
            <a:pPr marL="342900" indent="-342900" algn="l" rtl="0">
              <a:spcBef>
                <a:spcPct val="20000"/>
              </a:spcBef>
              <a:buFont typeface="Wingdings" pitchFamily="2" charset="2"/>
              <a:buChar char="v"/>
            </a:pPr>
            <a:r>
              <a:rPr lang="en-GB" sz="1400" dirty="0"/>
              <a:t>Iron supplementation in areas of low iron intake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8604448" cy="485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 smtClean="0">
              <a:solidFill>
                <a:prstClr val="whit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lnSpc>
                <a:spcPct val="80000"/>
              </a:lnSpc>
            </a:pPr>
            <a:endParaRPr lang="en-US" dirty="0"/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6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chemeClr val="tx1"/>
                </a:solidFill>
              </a:rPr>
              <a:t>Protozoa: </a:t>
            </a:r>
            <a:r>
              <a:rPr lang="en-GB" dirty="0" smtClean="0">
                <a:solidFill>
                  <a:schemeClr val="tx1"/>
                </a:solidFill>
              </a:rPr>
              <a:t>unicellular organisms, e.g. Plasmodium (malaria)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dirty="0"/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80000"/>
              </a:lnSpc>
            </a:pPr>
            <a:r>
              <a:rPr lang="en-GB" b="1" dirty="0" err="1" smtClean="0">
                <a:solidFill>
                  <a:schemeClr val="tx1"/>
                </a:solidFill>
              </a:rPr>
              <a:t>Metazoa</a:t>
            </a:r>
            <a:r>
              <a:rPr lang="en-GB" b="1" dirty="0" smtClean="0">
                <a:solidFill>
                  <a:schemeClr val="tx1"/>
                </a:solidFill>
              </a:rPr>
              <a:t>: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multicellular</a:t>
            </a:r>
            <a:r>
              <a:rPr lang="en-GB" dirty="0" smtClean="0">
                <a:solidFill>
                  <a:schemeClr val="tx1"/>
                </a:solidFill>
              </a:rPr>
              <a:t> organisms, e.g. </a:t>
            </a:r>
            <a:r>
              <a:rPr lang="en-GB" dirty="0" err="1" smtClean="0">
                <a:solidFill>
                  <a:schemeClr val="tx1"/>
                </a:solidFill>
              </a:rPr>
              <a:t>helminths</a:t>
            </a:r>
            <a:r>
              <a:rPr lang="en-GB" dirty="0" smtClean="0">
                <a:solidFill>
                  <a:schemeClr val="tx1"/>
                </a:solidFill>
              </a:rPr>
              <a:t> (worms) and arthropods (ticks, lice)</a:t>
            </a:r>
          </a:p>
          <a:p>
            <a:pPr algn="l">
              <a:lnSpc>
                <a:spcPct val="80000"/>
              </a:lnSpc>
            </a:pPr>
            <a:endParaRPr lang="en-GB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GB" b="1" dirty="0" smtClean="0">
                <a:solidFill>
                  <a:schemeClr val="tx1"/>
                </a:solidFill>
              </a:rPr>
              <a:t>An </a:t>
            </a:r>
            <a:r>
              <a:rPr lang="en-GB" b="1" dirty="0" err="1" smtClean="0">
                <a:solidFill>
                  <a:schemeClr val="tx1"/>
                </a:solidFill>
              </a:rPr>
              <a:t>endoparasite</a:t>
            </a:r>
            <a:r>
              <a:rPr lang="en-GB" b="1" dirty="0" smtClean="0">
                <a:solidFill>
                  <a:schemeClr val="tx1"/>
                </a:solidFill>
              </a:rPr>
              <a:t>:</a:t>
            </a:r>
            <a:r>
              <a:rPr lang="en-GB" dirty="0" smtClean="0">
                <a:solidFill>
                  <a:schemeClr val="tx1"/>
                </a:solidFill>
              </a:rPr>
              <a:t> “a parasite that lives within another living organism” – </a:t>
            </a:r>
            <a:endParaRPr lang="ar-SA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ar-SA" dirty="0" smtClean="0">
                <a:solidFill>
                  <a:schemeClr val="tx1"/>
                </a:solidFill>
              </a:rPr>
              <a:t>        </a:t>
            </a:r>
            <a:r>
              <a:rPr lang="en-GB" dirty="0" smtClean="0">
                <a:solidFill>
                  <a:schemeClr val="tx1"/>
                </a:solidFill>
              </a:rPr>
              <a:t>.g. malaria, </a:t>
            </a:r>
            <a:r>
              <a:rPr lang="en-GB" dirty="0" err="1" smtClean="0">
                <a:solidFill>
                  <a:schemeClr val="tx1"/>
                </a:solidFill>
              </a:rPr>
              <a:t>Giardia</a:t>
            </a:r>
            <a:endParaRPr lang="en-GB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GB" b="1" dirty="0" smtClean="0">
                <a:solidFill>
                  <a:schemeClr val="tx1"/>
                </a:solidFill>
              </a:rPr>
              <a:t>An </a:t>
            </a:r>
            <a:r>
              <a:rPr lang="en-GB" b="1" dirty="0" err="1" smtClean="0">
                <a:solidFill>
                  <a:schemeClr val="tx1"/>
                </a:solidFill>
              </a:rPr>
              <a:t>ectoparasite</a:t>
            </a:r>
            <a:r>
              <a:rPr lang="en-GB" b="1" dirty="0" smtClean="0">
                <a:solidFill>
                  <a:schemeClr val="tx1"/>
                </a:solidFill>
              </a:rPr>
              <a:t>:</a:t>
            </a:r>
            <a:r>
              <a:rPr lang="en-GB" dirty="0" smtClean="0">
                <a:solidFill>
                  <a:schemeClr val="tx1"/>
                </a:solidFill>
              </a:rPr>
              <a:t> “a parasite that lives on the external surface of another living organism” – e.g. lice, ticks</a:t>
            </a:r>
            <a:endParaRPr lang="en-GB" b="1" dirty="0" smtClean="0">
              <a:solidFill>
                <a:schemeClr val="tx1"/>
              </a:solidFill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6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whit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32" name="AutoShape 4" descr="data:image/jpeg;base64,/9j/4AAQSkZJRgABAQAAAQABAAD/2wCEAAkGBwgHBgkIBwgKCgkLDRYPDQwMDRsUFRAWIB0iIiAdHx8kKDQsJCYxJx8fLT0tMTU3Ojo6Iys/RD84QzQ5OjcBCgoKDQwNGg8PGjclHyU3Nzc3Nzc3Nzc3Nzc3Nzc3Nzc3Nzc3Nzc3Nzc3Nzc3Nzc3Nzc3Nzc3Nzc3Nzc3Nzc3N//AABEIAJQAYAMBEQACEQEDEQH/xAAbAAEAAgMBAQAAAAAAAAAAAAAABgcDBAUCAf/EADkQAAEDAwEEBwcCBQUAAAAAAAEAAgMEBREGEhMhMQcyQVFhcYEUIkKRobHB0fAVI2Lh8RYlcoKD/8QAGQEBAAMBAQAAAAAAAAAAAAAAAAEDBAIF/8QAJxEBAAIBBAEEAgIDAAAAAAAAAAECAwQRITESIjJBURNxM0IUgZH/2gAMAwEAAhEDEQA/ALoVrEICAgICAg8SSxxt2pHtYO9zgAiYrM9NV93trOtX0w/9W/qp8bfTuMWSf6s9PVU9S3ap5o5WjmY3B32UTEx3Dm1bV7hmRyICAgICAgIPEjC8YD3N/wCKOqzt8NCax0M7i+Zkj3n4nSuP5XcZLR0urqb16c6s0hbKhhBik2sHiyQgrr81miutn5Qi/WC4aeeK60VFRHsHIDh9iOa78/KGmuSmaNkt0LqwX6nMNVhtbGOPDG2PLvVVqxt5V6YdTp/D1V6S1cMggICAgICAgICDFVU8dVA+CZocx4w4JE7TvDqtprMTCmd3Jp7V+Ifd/mZBHDiD/keq0Vjnb7e5xlx/tdMTxJEyRvJzQ4eqzvCtG07PSIEBAQEBAQEBAQU7rzZ/1REWE7ZnP3H5V8f1e3p/44W3QNLaGnaeYiaD8gqbdy8fJ75Z1DgQEBAQEBAQEGnda5lBRvmcRtcmNJ5lTWvlOy3FjnJbZUdsY7Uus4tgl0THkud4DiXevFWzPPlHUPXvaMeLddA4DAVLwxBF9Ta0pbHWtt8NFV3Gvc3bNPSsyWN73HsRbTFN+mXSmsaDUj5YIo5qWthGZKWobhwHeO9REmTFNO0jUqhAQEBByrxf6G1MdvpQ6QDO7aeI8zyHqu60my7Hgvk/SqdSaqrdQ1hpKBpIf7mWA4APY3z7+1dbx7af9epixRjjhYOgtLt0/b9uZgFXKAXf0ju8+9cTMbeMdMGpzRefGvUJUuWQQQTo/jEmp9X1NRxrBcDFk8xEOqPL9Ao+V1/ZEMdbh3TDQ+ytw5lvcakjtznGfp9Ent3H8M7p+pZhB5kkZGwvkc1rRzLjgBO0xEz04F11lZbdGS6qEzhybFx+vJdxjt3PDRTS5L/GyCXrpKqavMVAx0YPDZYeJ83c/lhPLHXrmW7Fo6V75lzbVp2/6okbJMx0VLnO05uy3+/nxUzNrR65/wBLcmXFi7lZ2mtJW+wsa6Ju9qccZXDkfBczb4jiHmZtTbLx1CQLlmEBBBLi06d6R6K4R+7RXxns1RgcN80e6fXh9VC6PVTb6ZLUGRdKN49o4TS0rNwT8TQBnHyUytt/BGzr6j1NDaP5ETWy1WMlpOGxjvcfwrseGb8z0jBppyczxCA3HWt1wZZKqaKI9XdMDA7y7SrZjFTmW+umxV+HGdVX/Ucu7t9JXSN7ZXlz8ep4BUzmm3FI2dzNKd7Q71q6NLhUubJd6jYHaHO2j9P1C59Me6d1N9Zjr7eZTm06Osts2XRUjZJR8co2vpyUTeeo4Y8mryX432h3wAAAOAHILllfUBAQEEK6TyfZLIyLPtBu0O6GOZGcp8L8Hct3XFhobhRm4SzS0tXSNJhqITh3g094yprWbTEQ70958vGOlY2/TFzvd1bTyXaR28OZJDl2B38eatvivWObcPRyWjHSbb8LGtXRzY6F7JZhNWStxxmfw+QVLz7au89cJbFGyJjWRMaxjRgNaMAIyzMzzL2iBAQEBAQEEJvb/wCMdIlotbOMVrYa2oP9RGGD996fDRT00mzNri4NJjt4PutG9m/A/K06en9paNHjmI82bQdu3NJJXStAkmOG8OTf39lGovvPi51mTmKQlSzsIgICAgICAgIITaJ6Si6QtQMqMsqpaeOUOeevGB8Pl+E7lptEWx1irkNL7zXzSni579tw7s9UfZehtFKvRiIx12+lkUsDaamihZ1Y2hoWCZ3nd497eVpllUORAQEBAQEBAQQbpSsjay2w3KmcYrnTPDIZAcbYJ4tPguqVm0+ntq0s2m+0OV0a3KC4yyU87RFcWTh00J7mgnI8Mqy2WbRMT3DTnyeiVnKl5ggICAgICAgICCMa9P8At9IDnZNQM4HgVo03ult0Xun9IRc6b+B0dq1ZQtAqKactqQOG9iLiCD81GaIm0rdRHlut1jg5oc3kRkKh5z6iBAQEBAQEBAQcHWcAls+2QTuZWvOO7kfurtPO12rSW2ybfavbvObna7XpmF2Jau47uQ54iMHaJXWfif205+JW+0BrQ0DAAwFnea+ogQEBAQEBAQEGGsp2VdLLTydSVpafVTE7Tu6paa2iYUxRSutHSHFNWsGYW7keY5n1GVpvXytv9w9S1fyc/cLrje2SNr2EOa4ZBHaFleVMTE7S9IgQEBAQEBAQEBBXfSdYpPdvVGwudHjetA4nHI/vuV+K0zG3zD0NNmnx8PpsaA1VFV0UVPO/APBjnHqntaUvWLx51Rnxfkjzr2nioYBAQEBAQEBAQEHmWNk0bo5GhzHDDmnkQm+3KYmYneFX6j0jU2GsmuVmjMtLIdqaEHl4+B8fmtOO8WneOJehhyxfriW9Ydavp2Nirg6WLkM8Hs8D3rq+GLcxw6y6WLcxxKYUeoLXWNBiq4wT8LzslZ7Yrx8MVtPkr3DpMeyQZje1w72nK4VTEwOe1vWcB5lDaWjcLzQW/hUVMYkPVia4F7vIKa1m3SymG9+obsLzJE17mFhcMlp5jzUK5jaXtECAgICARkYKCO3XR1suDzKwGnkPPdgFp/6n8YV1c9q98tVNXesbTy4Eug6qN2YKine3xLmH8hW11FfmGmNZSe4eYdJXvbaN7HA3PFwl449ApnNjlM6rFt9tmfQM9ZsCsvEjmtGANgu+pcqvzV+IV/5tY9tXZsOkLbZnCRgdPODkSSAe75BcXyzbjpRl1N8nHUJCq2YQEBAQEBAQEBAQEBAQEH/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0" name="Picture 9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916832"/>
            <a:ext cx="960107" cy="720080"/>
          </a:xfrm>
          <a:prstGeom prst="rect">
            <a:avLst/>
          </a:prstGeom>
        </p:spPr>
      </p:pic>
      <p:pic>
        <p:nvPicPr>
          <p:cNvPr id="11" name="Picture 10" descr="pvivtrop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620688"/>
            <a:ext cx="780288" cy="585216"/>
          </a:xfrm>
          <a:prstGeom prst="rect">
            <a:avLst/>
          </a:prstGeom>
        </p:spPr>
      </p:pic>
      <p:pic>
        <p:nvPicPr>
          <p:cNvPr id="12" name="Picture 11" descr="head_lice_s1_louse_on_human_hai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3212976"/>
            <a:ext cx="1377610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286"/>
          <p:cNvGraphicFramePr>
            <a:graphicFrameLocks/>
          </p:cNvGraphicFramePr>
          <p:nvPr/>
        </p:nvGraphicFramePr>
        <p:xfrm>
          <a:off x="827584" y="980728"/>
          <a:ext cx="7667625" cy="5264150"/>
        </p:xfrm>
        <a:graphic>
          <a:graphicData uri="http://schemas.openxmlformats.org/drawingml/2006/table">
            <a:tbl>
              <a:tblPr/>
              <a:tblGrid>
                <a:gridCol w="2103438"/>
                <a:gridCol w="2341562"/>
                <a:gridCol w="1776413"/>
                <a:gridCol w="1446212"/>
              </a:tblGrid>
              <a:tr h="2365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Parasite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Diseases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No. people infected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Deaths/yr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Plasmodium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malaria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273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1.12 million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Soil transmitted helminths: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" pitchFamily="18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Roundworm (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Ascaris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" pitchFamily="18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Whipworm (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Trichuris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Hookworm (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Ancylostoma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 and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Necator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Pnemonitis, intestinal obstruction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Bloody diarrhoea, rectal prolapse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Coughing, wheezing, abdominal pain and anaemia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2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200,000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Schistosoma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Renal tract and intestinal disease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200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Filariae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Lymphatic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filariasis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and elephantiasis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120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Not fatal but 40 million disfigured or incapacitated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Trypanasoma cruzi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Chagas disease (cardiovascular)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13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14,000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African trypanosomes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African sleeping sickness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0.3 – 0.5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Leishamania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Cutaneous, mucocutaneous and visceral leishmaniasis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" pitchFamily="18" charset="0"/>
                          <a:cs typeface="Arial" pitchFamily="34" charset="0"/>
                        </a:rPr>
                        <a:t>12 million; 2 million new cases/yr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11560" y="476672"/>
            <a:ext cx="3541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major parasitic infections</a:t>
            </a:r>
            <a:endParaRPr lang="ar-SA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53249" name="Picture 1" descr="msoD853"/>
          <p:cNvPicPr>
            <a:picLocks noChangeAspect="1" noChangeArrowheads="1"/>
          </p:cNvPicPr>
          <p:nvPr/>
        </p:nvPicPr>
        <p:blipFill>
          <a:blip r:embed="rId2" cstate="print"/>
          <a:srcRect r="17126" b="55891"/>
          <a:stretch>
            <a:fillRect/>
          </a:stretch>
        </p:blipFill>
        <p:spPr bwMode="auto">
          <a:xfrm>
            <a:off x="1753106" y="1196752"/>
            <a:ext cx="5602525" cy="490512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763688" y="692696"/>
            <a:ext cx="3817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Taxonomic classification of protozoa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2" y="188640"/>
            <a:ext cx="4392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Examples of important intestinal protozoa</a:t>
            </a:r>
            <a:endParaRPr lang="ar-SA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115616" y="764704"/>
            <a:ext cx="6768752" cy="51117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Transmitted by the faecal-oral route and cause diarrhoea</a:t>
            </a: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Giardia</a:t>
            </a:r>
            <a:r>
              <a:rPr kumimoji="0" lang="en-GB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lamblia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world-wide distribution, lives in the small intestine and </a:t>
            </a:r>
            <a:endParaRPr kumimoji="0" lang="ar-SA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 in </a:t>
            </a: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malabsorption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ar-SA" sz="1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Entamoeba</a:t>
            </a:r>
            <a:r>
              <a:rPr kumimoji="0" lang="en-GB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histolytica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may invade the colon and cause bloody diarrhoea – amoebic dysentery. Also causes </a:t>
            </a: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ameobic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liver abscess.</a:t>
            </a: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ar-SA" sz="1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ar-SA" sz="1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Balantidium</a:t>
            </a:r>
            <a:r>
              <a:rPr kumimoji="0" lang="en-GB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coli: a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large motile ciliated parasite that lives in the colon of pigs, humans and rodents and can lead to colonic ulceration</a:t>
            </a: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ar-SA" sz="1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glamtrop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1052736"/>
            <a:ext cx="936104" cy="650883"/>
          </a:xfrm>
          <a:prstGeom prst="rect">
            <a:avLst/>
          </a:prstGeom>
        </p:spPr>
      </p:pic>
      <p:pic>
        <p:nvPicPr>
          <p:cNvPr id="9" name="Picture 8" descr="PROTFIG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2360" y="1916832"/>
            <a:ext cx="1152128" cy="936103"/>
          </a:xfrm>
          <a:prstGeom prst="rect">
            <a:avLst/>
          </a:prstGeom>
        </p:spPr>
      </p:pic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4" cstate="print">
            <a:lum bright="8000" contrast="4000"/>
          </a:blip>
          <a:srcRect l="2370" t="3023" r="9480" b="15115"/>
          <a:stretch>
            <a:fillRect/>
          </a:stretch>
        </p:blipFill>
        <p:spPr bwMode="auto">
          <a:xfrm>
            <a:off x="1475656" y="3356992"/>
            <a:ext cx="232251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4067944" y="4005064"/>
            <a:ext cx="2952750" cy="517525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Electron micrograph of </a:t>
            </a:r>
            <a:r>
              <a:rPr lang="en-GB" sz="1400" i="1" dirty="0"/>
              <a:t>G. </a:t>
            </a:r>
            <a:r>
              <a:rPr lang="en-GB" sz="1400" i="1" dirty="0" err="1"/>
              <a:t>lamblia</a:t>
            </a:r>
            <a:r>
              <a:rPr lang="en-GB" sz="1400" dirty="0"/>
              <a:t> </a:t>
            </a:r>
            <a:r>
              <a:rPr lang="en-GB" sz="1400" dirty="0" err="1"/>
              <a:t>trophozoites</a:t>
            </a:r>
            <a:r>
              <a:rPr lang="en-GB" sz="1400" dirty="0"/>
              <a:t> (feeding stage)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395536" y="116632"/>
            <a:ext cx="4298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Examples of important systemic protozoa</a:t>
            </a:r>
            <a:endParaRPr lang="ar-SA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4499992" y="836712"/>
            <a:ext cx="4248150" cy="51117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Detected in the blood</a:t>
            </a:r>
          </a:p>
          <a:p>
            <a:pPr marL="0" marR="45720" lvl="0" indent="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Plasmodium</a:t>
            </a: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the cause of malaria. There are 4 species that infect man: </a:t>
            </a:r>
            <a:r>
              <a:rPr kumimoji="0" lang="en-GB" sz="1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</a:t>
            </a: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falciparum, P. vivax, P. ovale and P. malariae</a:t>
            </a:r>
          </a:p>
          <a:p>
            <a:pPr marL="0" marR="45720" lvl="0" indent="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GB" sz="16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Toxoplasma gondi: </a:t>
            </a: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transmitted by the ingestion of oocysts from cat faeces. Infection can lead to ocular problems and is also a cause of neonatal toxoplasmosis</a:t>
            </a:r>
          </a:p>
          <a:p>
            <a:pPr marL="0" marR="45720" lvl="0" indent="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GB" sz="16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Leishmania</a:t>
            </a: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transmitted by sand flies, can lead to visceral, cutaneous and mucocutaneous leishmaniasis </a:t>
            </a:r>
          </a:p>
          <a:p>
            <a:pPr marL="0" marR="45720" lvl="0" indent="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GB" sz="1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Trypanosoma: haemoflagellates which cause</a:t>
            </a:r>
          </a:p>
          <a:p>
            <a:pPr marL="457200" marR="0" lvl="1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Africa - sleeping sickness (transmitted by the Tsetse fly)</a:t>
            </a:r>
          </a:p>
          <a:p>
            <a:pPr marL="457200" marR="0" lvl="1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South America - Chagas disease (transmitted by the Reduviid bug)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17" descr="mds43B"/>
          <p:cNvPicPr>
            <a:picLocks noChangeAspect="1" noChangeArrowheads="1"/>
          </p:cNvPicPr>
          <p:nvPr/>
        </p:nvPicPr>
        <p:blipFill>
          <a:blip r:embed="rId2" cstate="print">
            <a:lum bright="-18000" contrast="-18000"/>
          </a:blip>
          <a:srcRect/>
          <a:stretch>
            <a:fillRect/>
          </a:stretch>
        </p:blipFill>
        <p:spPr bwMode="auto">
          <a:xfrm>
            <a:off x="395536" y="476672"/>
            <a:ext cx="2663825" cy="23526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</p:pic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467544" y="2924944"/>
            <a:ext cx="2447925" cy="517525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/>
              <a:t>Typical lesion of </a:t>
            </a:r>
            <a:r>
              <a:rPr lang="en-GB" sz="1400" b="1" dirty="0" err="1"/>
              <a:t>cutaneous</a:t>
            </a:r>
            <a:r>
              <a:rPr lang="en-GB" sz="1400" b="1" dirty="0"/>
              <a:t> </a:t>
            </a:r>
            <a:r>
              <a:rPr lang="en-GB" sz="1400" b="1" dirty="0" err="1"/>
              <a:t>leishmaniasis</a:t>
            </a:r>
            <a:endParaRPr lang="en-GB" sz="1400" b="1" dirty="0"/>
          </a:p>
        </p:txBody>
      </p:sp>
      <p:pic>
        <p:nvPicPr>
          <p:cNvPr id="11" name="Picture 14" descr="mds4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645024"/>
            <a:ext cx="1785938" cy="16525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2483768" y="4005064"/>
            <a:ext cx="1728192" cy="954107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/>
              <a:t>Tsetse fly – the vector of African </a:t>
            </a:r>
            <a:r>
              <a:rPr lang="en-GB" sz="1400" b="1" dirty="0" err="1"/>
              <a:t>trypanosomiasis</a:t>
            </a:r>
            <a:r>
              <a:rPr lang="en-GB" sz="1400" b="1" dirty="0"/>
              <a:t> It has a painful bite!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611560" y="332656"/>
            <a:ext cx="395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Taxonomic classification of </a:t>
            </a:r>
            <a:r>
              <a:rPr lang="en-GB" dirty="0" err="1" smtClean="0">
                <a:solidFill>
                  <a:srgbClr val="FFFF00"/>
                </a:solidFill>
              </a:rPr>
              <a:t>helminths</a:t>
            </a:r>
            <a:endParaRPr lang="ar-SA" dirty="0">
              <a:solidFill>
                <a:srgbClr val="FFFF00"/>
              </a:solidFill>
            </a:endParaRPr>
          </a:p>
        </p:txBody>
      </p:sp>
      <p:graphicFrame>
        <p:nvGraphicFramePr>
          <p:cNvPr id="9" name="Group 150"/>
          <p:cNvGraphicFramePr>
            <a:graphicFrameLocks/>
          </p:cNvGraphicFramePr>
          <p:nvPr/>
        </p:nvGraphicFramePr>
        <p:xfrm>
          <a:off x="323528" y="836712"/>
          <a:ext cx="7488238" cy="5486400"/>
        </p:xfrm>
        <a:graphic>
          <a:graphicData uri="http://schemas.openxmlformats.org/drawingml/2006/table">
            <a:tbl>
              <a:tblPr/>
              <a:tblGrid>
                <a:gridCol w="969963"/>
                <a:gridCol w="415925"/>
                <a:gridCol w="1803400"/>
                <a:gridCol w="347662"/>
                <a:gridCol w="1935163"/>
                <a:gridCol w="403225"/>
                <a:gridCol w="16129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Sub kingdom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Phylum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Class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Genus – examples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Metazoa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C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Nematodes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Round worms; appear round in cross section, they have body cavities, a straight alimentary canal and an anus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C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Ascaris (roundworm)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Trichuris (whipworm)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Ancylostoma (hookworm)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Necator (hookworm)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Enterobius (pinworm or threadworm)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Strongyloides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C8F3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Platyhelminthes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Flat worms; </a:t>
                      </a:r>
                      <a:r>
                        <a:rPr kumimoji="0" lang="en-GB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dorsoventrally</a:t>
                      </a: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 flattened, no body cavity and, if present, the alimentary canal is blind ending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C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Cestodes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Adult tapeworms are found in the intestine of their host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They have a head (scolex) with sucking organs, a segmented body but no alimentary canal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Each body segment is hermaphrodite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C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Taenia (tapeworm)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C8F3"/>
                    </a:solidFill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Trematodes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Non-segmented, usually leaf-shaped, with two suckers but no distinct head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They have an alimentary canal and are usually hermaphrodite and leaf shaped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Schistosomes are the exception. They are thread-like, and have separate sexes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C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Fasciolopsis</a:t>
                      </a:r>
                      <a:r>
                        <a:rPr kumimoji="0" lang="en-GB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(liver fluke)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Schistosoma</a:t>
                      </a: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 (not leaf shaped!)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C8F3"/>
                    </a:solidFill>
                  </a:tcPr>
                </a:tc>
              </a:tr>
            </a:tbl>
          </a:graphicData>
        </a:graphic>
      </p:graphicFrame>
      <p:sp>
        <p:nvSpPr>
          <p:cNvPr id="10" name="Line 90"/>
          <p:cNvSpPr>
            <a:spLocks noChangeShapeType="1"/>
          </p:cNvSpPr>
          <p:nvPr/>
        </p:nvSpPr>
        <p:spPr bwMode="auto">
          <a:xfrm>
            <a:off x="1331640" y="2060848"/>
            <a:ext cx="287337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1" name="Line 95"/>
          <p:cNvSpPr>
            <a:spLocks noChangeShapeType="1"/>
          </p:cNvSpPr>
          <p:nvPr/>
        </p:nvSpPr>
        <p:spPr bwMode="auto">
          <a:xfrm>
            <a:off x="1115616" y="2996952"/>
            <a:ext cx="287337" cy="360363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2" name="Line 94"/>
          <p:cNvSpPr>
            <a:spLocks noChangeShapeType="1"/>
          </p:cNvSpPr>
          <p:nvPr/>
        </p:nvSpPr>
        <p:spPr bwMode="auto">
          <a:xfrm>
            <a:off x="3779912" y="1916832"/>
            <a:ext cx="2376488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" name="Line 91"/>
          <p:cNvSpPr>
            <a:spLocks noChangeShapeType="1"/>
          </p:cNvSpPr>
          <p:nvPr/>
        </p:nvSpPr>
        <p:spPr bwMode="auto">
          <a:xfrm>
            <a:off x="3563888" y="3573016"/>
            <a:ext cx="287337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" name="Line 92"/>
          <p:cNvSpPr>
            <a:spLocks noChangeShapeType="1"/>
          </p:cNvSpPr>
          <p:nvPr/>
        </p:nvSpPr>
        <p:spPr bwMode="auto">
          <a:xfrm>
            <a:off x="5868144" y="3573016"/>
            <a:ext cx="287338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5" name="Line 93"/>
          <p:cNvSpPr>
            <a:spLocks noChangeShapeType="1"/>
          </p:cNvSpPr>
          <p:nvPr/>
        </p:nvSpPr>
        <p:spPr bwMode="auto">
          <a:xfrm>
            <a:off x="2987824" y="4653136"/>
            <a:ext cx="433387" cy="4333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" name="Line 96"/>
          <p:cNvSpPr>
            <a:spLocks noChangeShapeType="1"/>
          </p:cNvSpPr>
          <p:nvPr/>
        </p:nvSpPr>
        <p:spPr bwMode="auto">
          <a:xfrm>
            <a:off x="5796136" y="5301208"/>
            <a:ext cx="287338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4" name="Rectangle 3"/>
          <p:cNvSpPr/>
          <p:nvPr/>
        </p:nvSpPr>
        <p:spPr>
          <a:xfrm>
            <a:off x="467544" y="260648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Examples of important </a:t>
            </a:r>
            <a:r>
              <a:rPr lang="en-GB" dirty="0" err="1" smtClean="0">
                <a:solidFill>
                  <a:srgbClr val="FFFF00"/>
                </a:solidFill>
              </a:rPr>
              <a:t>metazoa</a:t>
            </a:r>
            <a:r>
              <a:rPr lang="en-GB" dirty="0" smtClean="0">
                <a:solidFill>
                  <a:srgbClr val="FFFF00"/>
                </a:solidFill>
              </a:rPr>
              <a:t> – intestinal nematodes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3528" y="692696"/>
            <a:ext cx="6048672" cy="551656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Trichuris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(whipworm)</a:t>
            </a: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soil transmitted </a:t>
            </a: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helminth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prevalent in warm, humid conditions</a:t>
            </a: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cause diarrhoea, rectal </a:t>
            </a: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prolapse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anaemia in heavily-infected people</a:t>
            </a: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Ancylostoma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Necator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(hookworms)</a:t>
            </a: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major cause of anaemia in the tropics</a:t>
            </a: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Strongyloides</a:t>
            </a:r>
            <a:endParaRPr kumimoji="0" lang="en-GB" sz="1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inhabits the small bowel</a:t>
            </a: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infection more severe in </a:t>
            </a: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immunospressed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people (e.g. HIV/AIDS, malnutrition, </a:t>
            </a: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intercurrent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disease)</a:t>
            </a: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Enterobius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(pinworm or threadworm)</a:t>
            </a: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prevalent in cold and temperate climates but rare in the tropics</a:t>
            </a:r>
          </a:p>
          <a:p>
            <a:pPr marL="457200" marR="0" lvl="1" indent="0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found mainly in children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51520" y="4941168"/>
            <a:ext cx="3746500" cy="1393825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Ascaris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(roundworm)</a:t>
            </a:r>
          </a:p>
          <a:p>
            <a:pPr marL="640080" marR="0" lvl="1" indent="-246888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Found world-wide in conditions of poor hygiene, transmitted by the faecal- oral route</a:t>
            </a:r>
          </a:p>
          <a:p>
            <a:pPr marL="640080" marR="0" lvl="1" indent="-246888" algn="l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Adult worms  lives in the small intestine</a:t>
            </a:r>
          </a:p>
          <a:p>
            <a:pPr marL="640080" marR="0" lvl="1" indent="-246888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Causes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eosinophilia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5" descr="mds43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196752"/>
            <a:ext cx="2808288" cy="2271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868144" y="3573016"/>
            <a:ext cx="3024187" cy="730250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/>
              <a:t>Heavy intestinal infections may occur with </a:t>
            </a:r>
            <a:r>
              <a:rPr lang="en-GB" sz="1400" b="1" i="1" dirty="0" err="1"/>
              <a:t>Ascaris</a:t>
            </a:r>
            <a:r>
              <a:rPr lang="en-GB" sz="1400" b="1" dirty="0"/>
              <a:t>. Adult worms can be several </a:t>
            </a:r>
            <a:r>
              <a:rPr lang="en-GB" sz="1400" b="1" dirty="0" err="1"/>
              <a:t>cms</a:t>
            </a:r>
            <a:r>
              <a:rPr lang="en-GB" sz="1400" b="1" dirty="0"/>
              <a:t> long.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187624" y="1052736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260648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Examples of important </a:t>
            </a:r>
            <a:r>
              <a:rPr lang="en-GB" dirty="0" err="1" smtClean="0"/>
              <a:t>metazoa</a:t>
            </a:r>
            <a:r>
              <a:rPr lang="en-GB" dirty="0" smtClean="0"/>
              <a:t> –systemic nematodes</a:t>
            </a:r>
            <a:endParaRPr lang="ar-SA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692696"/>
            <a:ext cx="3744912" cy="48958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ar-S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Filaria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including:</a:t>
            </a:r>
          </a:p>
          <a:p>
            <a:pPr marL="0" marR="4572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Onchocerca</a:t>
            </a:r>
            <a:r>
              <a:rPr kumimoji="0" lang="en-GB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volvulus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Transmitted by the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simulium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black fly, this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microfilarial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parasite can cause visual impairment, blindness and severe itching of the skin in those infected</a:t>
            </a:r>
          </a:p>
          <a:p>
            <a:pPr marL="0" marR="4572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Wuchereria</a:t>
            </a:r>
            <a:r>
              <a:rPr kumimoji="0" lang="en-GB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bancrofti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major causative agent of lymphatic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filariasis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en-GB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Brugia</a:t>
            </a:r>
            <a:r>
              <a:rPr kumimoji="0" lang="en-GB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malayi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Another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microfilarial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parasite that causes lymphatic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filariasis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60032" y="836712"/>
            <a:ext cx="3746500" cy="50403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Toxocara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itchFamily="2" charset="2"/>
              <a:buChar char="q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world-wide infection of dogs and cats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Human infection occurs when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embryonated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eggs are ingested from dog or cat faeces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itchFamily="2" charset="2"/>
              <a:buChar char="§"/>
              <a:tabLst/>
              <a:defRPr/>
            </a:pPr>
            <a:r>
              <a:rPr lang="en-US" dirty="0" smtClean="0"/>
              <a:t>It is common in children and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cause visceral larva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migrans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(VLM)</a:t>
            </a:r>
          </a:p>
          <a:p>
            <a:pPr marL="274320" marR="0" lvl="0" indent="-274320" algn="l" defTabSz="9144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</TotalTime>
  <Words>1640</Words>
  <Application>Microsoft Office PowerPoint</Application>
  <PresentationFormat>On-screen Show (4:3)</PresentationFormat>
  <Paragraphs>290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Fadwa tulip</dc:creator>
  <cp:lastModifiedBy>Fadwa tulip</cp:lastModifiedBy>
  <cp:revision>21</cp:revision>
  <dcterms:created xsi:type="dcterms:W3CDTF">2014-02-02T06:51:49Z</dcterms:created>
  <dcterms:modified xsi:type="dcterms:W3CDTF">2014-02-02T10:13:26Z</dcterms:modified>
</cp:coreProperties>
</file>