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3" r:id="rId3"/>
    <p:sldId id="258" r:id="rId4"/>
    <p:sldId id="282" r:id="rId5"/>
    <p:sldId id="259" r:id="rId6"/>
    <p:sldId id="260" r:id="rId7"/>
    <p:sldId id="280" r:id="rId8"/>
    <p:sldId id="261" r:id="rId9"/>
    <p:sldId id="279" r:id="rId10"/>
    <p:sldId id="264" r:id="rId11"/>
    <p:sldId id="283" r:id="rId12"/>
    <p:sldId id="284" r:id="rId13"/>
    <p:sldId id="267" r:id="rId14"/>
    <p:sldId id="268" r:id="rId15"/>
    <p:sldId id="265" r:id="rId16"/>
    <p:sldId id="278" r:id="rId17"/>
    <p:sldId id="285" r:id="rId18"/>
    <p:sldId id="286" r:id="rId19"/>
    <p:sldId id="271" r:id="rId20"/>
    <p:sldId id="287" r:id="rId21"/>
    <p:sldId id="276" r:id="rId22"/>
    <p:sldId id="281" r:id="rId23"/>
  </p:sldIdLst>
  <p:sldSz cx="9144000" cy="6858000" type="screen4x3"/>
  <p:notesSz cx="9296400" cy="688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46" autoAdjust="0"/>
    <p:restoredTop sz="94660"/>
  </p:normalViewPr>
  <p:slideViewPr>
    <p:cSldViewPr>
      <p:cViewPr varScale="1">
        <p:scale>
          <a:sx n="61" d="100"/>
          <a:sy n="61" d="100"/>
        </p:scale>
        <p:origin x="124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A56EC3-E1D1-4191-B4F5-8AAF80AF212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CE998E-F69A-46AA-A4E4-91399DB1B8AF}">
      <dgm:prSet phldrT="[Text]"/>
      <dgm:spPr/>
      <dgm:t>
        <a:bodyPr/>
        <a:lstStyle/>
        <a:p>
          <a:r>
            <a:rPr lang="en-US" dirty="0" smtClean="0"/>
            <a:t>Uses of chromatography in general</a:t>
          </a:r>
          <a:endParaRPr lang="en-US" dirty="0"/>
        </a:p>
      </dgm:t>
    </dgm:pt>
    <dgm:pt modelId="{5D5A53D2-1602-4C09-BDF4-C7220C2D6B7D}" type="parTrans" cxnId="{C00FD3B2-B11C-4622-BDDD-BF08E28502A1}">
      <dgm:prSet/>
      <dgm:spPr/>
      <dgm:t>
        <a:bodyPr/>
        <a:lstStyle/>
        <a:p>
          <a:endParaRPr lang="en-US"/>
        </a:p>
      </dgm:t>
    </dgm:pt>
    <dgm:pt modelId="{93E8F885-165D-4C0A-B9EE-0BE7165F09D6}" type="sibTrans" cxnId="{C00FD3B2-B11C-4622-BDDD-BF08E28502A1}">
      <dgm:prSet/>
      <dgm:spPr/>
      <dgm:t>
        <a:bodyPr/>
        <a:lstStyle/>
        <a:p>
          <a:endParaRPr lang="en-US"/>
        </a:p>
      </dgm:t>
    </dgm:pt>
    <dgm:pt modelId="{84212A9A-ADB9-4026-AF9F-3D1357E34F7B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smtClean="0"/>
            <a:t>Identifying unknown compounds.</a:t>
          </a:r>
          <a:endParaRPr lang="en-US" dirty="0"/>
        </a:p>
      </dgm:t>
    </dgm:pt>
    <dgm:pt modelId="{8C7F5EEF-800B-4218-B6BE-3FEC8E30353F}" type="parTrans" cxnId="{AF6098B5-5F4F-4AAB-8D08-89F5FCB2D2D8}">
      <dgm:prSet/>
      <dgm:spPr/>
      <dgm:t>
        <a:bodyPr/>
        <a:lstStyle/>
        <a:p>
          <a:endParaRPr lang="en-US"/>
        </a:p>
      </dgm:t>
    </dgm:pt>
    <dgm:pt modelId="{646117FD-FAF9-4E1E-B65F-D69BC6CF23FB}" type="sibTrans" cxnId="{AF6098B5-5F4F-4AAB-8D08-89F5FCB2D2D8}">
      <dgm:prSet/>
      <dgm:spPr/>
      <dgm:t>
        <a:bodyPr/>
        <a:lstStyle/>
        <a:p>
          <a:endParaRPr lang="en-US"/>
        </a:p>
      </dgm:t>
    </dgm:pt>
    <dgm:pt modelId="{F2B1437C-D41B-408D-AEB5-536E3C5AE8AA}">
      <dgm:prSet phldrT="[Text]"/>
      <dgm:spPr/>
      <dgm:t>
        <a:bodyPr/>
        <a:lstStyle/>
        <a:p>
          <a:r>
            <a:rPr lang="en-US" dirty="0" smtClean="0"/>
            <a:t>Establishing purity of a sample</a:t>
          </a:r>
          <a:endParaRPr lang="en-US" dirty="0"/>
        </a:p>
      </dgm:t>
    </dgm:pt>
    <dgm:pt modelId="{F55DCD19-423B-4ED9-87F4-1EF2667D9ABE}" type="parTrans" cxnId="{ADA34285-67D4-487F-84CA-0C33762DD06E}">
      <dgm:prSet/>
      <dgm:spPr/>
      <dgm:t>
        <a:bodyPr/>
        <a:lstStyle/>
        <a:p>
          <a:endParaRPr lang="en-US"/>
        </a:p>
      </dgm:t>
    </dgm:pt>
    <dgm:pt modelId="{21DD1731-049A-45F0-8B3F-36CC1A4CF887}" type="sibTrans" cxnId="{ADA34285-67D4-487F-84CA-0C33762DD06E}">
      <dgm:prSet/>
      <dgm:spPr/>
      <dgm:t>
        <a:bodyPr/>
        <a:lstStyle/>
        <a:p>
          <a:endParaRPr lang="en-US"/>
        </a:p>
      </dgm:t>
    </dgm:pt>
    <dgm:pt modelId="{C68369E9-4862-4DD3-A656-0901F8964301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To know the property of a specific compound</a:t>
          </a:r>
          <a:endParaRPr lang="en-US" dirty="0"/>
        </a:p>
      </dgm:t>
    </dgm:pt>
    <dgm:pt modelId="{44B9D54A-9E0F-431B-8F0C-8CB0C25313CA}" type="parTrans" cxnId="{6E7661E5-892D-49AA-B0E1-F91C56537DF9}">
      <dgm:prSet/>
      <dgm:spPr/>
      <dgm:t>
        <a:bodyPr/>
        <a:lstStyle/>
        <a:p>
          <a:endParaRPr lang="en-US"/>
        </a:p>
      </dgm:t>
    </dgm:pt>
    <dgm:pt modelId="{2C6E246C-1038-4BBD-A17F-95CB04657E98}" type="sibTrans" cxnId="{6E7661E5-892D-49AA-B0E1-F91C56537DF9}">
      <dgm:prSet/>
      <dgm:spPr/>
      <dgm:t>
        <a:bodyPr/>
        <a:lstStyle/>
        <a:p>
          <a:endParaRPr lang="en-US"/>
        </a:p>
      </dgm:t>
    </dgm:pt>
    <dgm:pt modelId="{AD7136BA-FCD8-4397-9394-6ED51B0777E2}">
      <dgm:prSet/>
      <dgm:spPr/>
      <dgm:t>
        <a:bodyPr/>
        <a:lstStyle/>
        <a:p>
          <a:r>
            <a:rPr lang="en-US" smtClean="0"/>
            <a:t>Can be used as a purification process </a:t>
          </a:r>
          <a:endParaRPr lang="en-US" dirty="0" smtClean="0"/>
        </a:p>
      </dgm:t>
    </dgm:pt>
    <dgm:pt modelId="{8F13CDFC-3B90-4613-892B-0A966542F1D8}" type="parTrans" cxnId="{94CE1436-2A86-48B7-A535-97DB6AF65B56}">
      <dgm:prSet/>
      <dgm:spPr/>
      <dgm:t>
        <a:bodyPr/>
        <a:lstStyle/>
        <a:p>
          <a:endParaRPr lang="en-US"/>
        </a:p>
      </dgm:t>
    </dgm:pt>
    <dgm:pt modelId="{6128103E-91E9-4BD4-A297-C483E41B4B82}" type="sibTrans" cxnId="{94CE1436-2A86-48B7-A535-97DB6AF65B56}">
      <dgm:prSet/>
      <dgm:spPr/>
      <dgm:t>
        <a:bodyPr/>
        <a:lstStyle/>
        <a:p>
          <a:endParaRPr lang="en-US"/>
        </a:p>
      </dgm:t>
    </dgm:pt>
    <dgm:pt modelId="{B31501E3-E92D-4586-9947-74D6D446AED6}" type="pres">
      <dgm:prSet presAssocID="{F0A56EC3-E1D1-4191-B4F5-8AAF80AF212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18BE507-08B9-48E0-A9EE-E8F2CB0ABCCE}" type="pres">
      <dgm:prSet presAssocID="{87CE998E-F69A-46AA-A4E4-91399DB1B8AF}" presName="hierRoot1" presStyleCnt="0">
        <dgm:presLayoutVars>
          <dgm:hierBranch val="init"/>
        </dgm:presLayoutVars>
      </dgm:prSet>
      <dgm:spPr/>
    </dgm:pt>
    <dgm:pt modelId="{9BC2A18F-D918-4FFA-A007-7BD8A1805C99}" type="pres">
      <dgm:prSet presAssocID="{87CE998E-F69A-46AA-A4E4-91399DB1B8AF}" presName="rootComposite1" presStyleCnt="0"/>
      <dgm:spPr/>
    </dgm:pt>
    <dgm:pt modelId="{80997B47-A7E1-46FF-8568-326426854C83}" type="pres">
      <dgm:prSet presAssocID="{87CE998E-F69A-46AA-A4E4-91399DB1B8A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C7FD7B-500B-4A25-914A-4BAFD582409E}" type="pres">
      <dgm:prSet presAssocID="{87CE998E-F69A-46AA-A4E4-91399DB1B8AF}" presName="rootConnector1" presStyleLbl="node1" presStyleIdx="0" presStyleCnt="0"/>
      <dgm:spPr/>
    </dgm:pt>
    <dgm:pt modelId="{F7796C54-B3AE-42AE-824D-BE4ED7819FAF}" type="pres">
      <dgm:prSet presAssocID="{87CE998E-F69A-46AA-A4E4-91399DB1B8AF}" presName="hierChild2" presStyleCnt="0"/>
      <dgm:spPr/>
    </dgm:pt>
    <dgm:pt modelId="{568E64B8-D8ED-4504-B632-A8D0E325398C}" type="pres">
      <dgm:prSet presAssocID="{8C7F5EEF-800B-4218-B6BE-3FEC8E30353F}" presName="Name37" presStyleLbl="parChTrans1D2" presStyleIdx="0" presStyleCnt="4"/>
      <dgm:spPr/>
    </dgm:pt>
    <dgm:pt modelId="{E829D14F-D6FF-42F4-885B-B579103CE9EC}" type="pres">
      <dgm:prSet presAssocID="{84212A9A-ADB9-4026-AF9F-3D1357E34F7B}" presName="hierRoot2" presStyleCnt="0">
        <dgm:presLayoutVars>
          <dgm:hierBranch val="init"/>
        </dgm:presLayoutVars>
      </dgm:prSet>
      <dgm:spPr/>
    </dgm:pt>
    <dgm:pt modelId="{5B287EB5-C1F1-4421-9F8E-45191BDCC5C9}" type="pres">
      <dgm:prSet presAssocID="{84212A9A-ADB9-4026-AF9F-3D1357E34F7B}" presName="rootComposite" presStyleCnt="0"/>
      <dgm:spPr/>
    </dgm:pt>
    <dgm:pt modelId="{618F4DDF-DA84-4FE4-8CE9-BBA6282DECA1}" type="pres">
      <dgm:prSet presAssocID="{84212A9A-ADB9-4026-AF9F-3D1357E34F7B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E1FD9A-35A8-4AA4-A8A1-C59EAE9F287F}" type="pres">
      <dgm:prSet presAssocID="{84212A9A-ADB9-4026-AF9F-3D1357E34F7B}" presName="rootConnector" presStyleLbl="node2" presStyleIdx="0" presStyleCnt="4"/>
      <dgm:spPr/>
    </dgm:pt>
    <dgm:pt modelId="{2DAFBE22-BF2B-4DBF-89B9-703F74DEA6A2}" type="pres">
      <dgm:prSet presAssocID="{84212A9A-ADB9-4026-AF9F-3D1357E34F7B}" presName="hierChild4" presStyleCnt="0"/>
      <dgm:spPr/>
    </dgm:pt>
    <dgm:pt modelId="{08D30F66-FE6C-4885-AE8F-01260117CAFC}" type="pres">
      <dgm:prSet presAssocID="{84212A9A-ADB9-4026-AF9F-3D1357E34F7B}" presName="hierChild5" presStyleCnt="0"/>
      <dgm:spPr/>
    </dgm:pt>
    <dgm:pt modelId="{31FD0975-BF4F-48F9-AA69-5E3CF6725EBE}" type="pres">
      <dgm:prSet presAssocID="{F55DCD19-423B-4ED9-87F4-1EF2667D9ABE}" presName="Name37" presStyleLbl="parChTrans1D2" presStyleIdx="1" presStyleCnt="4"/>
      <dgm:spPr/>
    </dgm:pt>
    <dgm:pt modelId="{ACD45D36-9EAE-4DE7-92EA-C3EAC8DB2462}" type="pres">
      <dgm:prSet presAssocID="{F2B1437C-D41B-408D-AEB5-536E3C5AE8AA}" presName="hierRoot2" presStyleCnt="0">
        <dgm:presLayoutVars>
          <dgm:hierBranch val="init"/>
        </dgm:presLayoutVars>
      </dgm:prSet>
      <dgm:spPr/>
    </dgm:pt>
    <dgm:pt modelId="{963FB732-23C4-496E-AE0A-00EB9E32495E}" type="pres">
      <dgm:prSet presAssocID="{F2B1437C-D41B-408D-AEB5-536E3C5AE8AA}" presName="rootComposite" presStyleCnt="0"/>
      <dgm:spPr/>
    </dgm:pt>
    <dgm:pt modelId="{F9C509B4-3F2B-4E4F-96D2-C105DAEE26B7}" type="pres">
      <dgm:prSet presAssocID="{F2B1437C-D41B-408D-AEB5-536E3C5AE8AA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AA1073-8F56-4240-B763-058965C199F2}" type="pres">
      <dgm:prSet presAssocID="{F2B1437C-D41B-408D-AEB5-536E3C5AE8AA}" presName="rootConnector" presStyleLbl="node2" presStyleIdx="1" presStyleCnt="4"/>
      <dgm:spPr/>
    </dgm:pt>
    <dgm:pt modelId="{01E2132F-1272-4850-87D7-22F62307BC31}" type="pres">
      <dgm:prSet presAssocID="{F2B1437C-D41B-408D-AEB5-536E3C5AE8AA}" presName="hierChild4" presStyleCnt="0"/>
      <dgm:spPr/>
    </dgm:pt>
    <dgm:pt modelId="{B8348ED3-0069-4F08-978E-FDA8845042E0}" type="pres">
      <dgm:prSet presAssocID="{F2B1437C-D41B-408D-AEB5-536E3C5AE8AA}" presName="hierChild5" presStyleCnt="0"/>
      <dgm:spPr/>
    </dgm:pt>
    <dgm:pt modelId="{16850760-79D2-4253-850A-83A58ACBF6FF}" type="pres">
      <dgm:prSet presAssocID="{44B9D54A-9E0F-431B-8F0C-8CB0C25313CA}" presName="Name37" presStyleLbl="parChTrans1D2" presStyleIdx="2" presStyleCnt="4"/>
      <dgm:spPr/>
    </dgm:pt>
    <dgm:pt modelId="{DE0F5D5C-AFF5-4588-AA73-D0252017A5AF}" type="pres">
      <dgm:prSet presAssocID="{C68369E9-4862-4DD3-A656-0901F8964301}" presName="hierRoot2" presStyleCnt="0">
        <dgm:presLayoutVars>
          <dgm:hierBranch val="init"/>
        </dgm:presLayoutVars>
      </dgm:prSet>
      <dgm:spPr/>
    </dgm:pt>
    <dgm:pt modelId="{B896E643-6A3C-4EFE-BCF5-6575CDA32DE1}" type="pres">
      <dgm:prSet presAssocID="{C68369E9-4862-4DD3-A656-0901F8964301}" presName="rootComposite" presStyleCnt="0"/>
      <dgm:spPr/>
    </dgm:pt>
    <dgm:pt modelId="{19B8EE68-9DFC-4BA2-87AC-6555D3322147}" type="pres">
      <dgm:prSet presAssocID="{C68369E9-4862-4DD3-A656-0901F8964301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A68524-98FA-46DF-BA36-C8CCCA6B5973}" type="pres">
      <dgm:prSet presAssocID="{C68369E9-4862-4DD3-A656-0901F8964301}" presName="rootConnector" presStyleLbl="node2" presStyleIdx="2" presStyleCnt="4"/>
      <dgm:spPr/>
    </dgm:pt>
    <dgm:pt modelId="{2D6544F8-60E1-47A2-B273-6D6F26F27827}" type="pres">
      <dgm:prSet presAssocID="{C68369E9-4862-4DD3-A656-0901F8964301}" presName="hierChild4" presStyleCnt="0"/>
      <dgm:spPr/>
    </dgm:pt>
    <dgm:pt modelId="{E55A2D43-29B0-4759-9841-9BBDE0820475}" type="pres">
      <dgm:prSet presAssocID="{C68369E9-4862-4DD3-A656-0901F8964301}" presName="hierChild5" presStyleCnt="0"/>
      <dgm:spPr/>
    </dgm:pt>
    <dgm:pt modelId="{C89FDD4F-A231-4118-B922-E2008101D4B8}" type="pres">
      <dgm:prSet presAssocID="{8F13CDFC-3B90-4613-892B-0A966542F1D8}" presName="Name37" presStyleLbl="parChTrans1D2" presStyleIdx="3" presStyleCnt="4"/>
      <dgm:spPr/>
    </dgm:pt>
    <dgm:pt modelId="{C10BB748-8040-4D6A-A5C8-A110CF3EEA0E}" type="pres">
      <dgm:prSet presAssocID="{AD7136BA-FCD8-4397-9394-6ED51B0777E2}" presName="hierRoot2" presStyleCnt="0">
        <dgm:presLayoutVars>
          <dgm:hierBranch val="init"/>
        </dgm:presLayoutVars>
      </dgm:prSet>
      <dgm:spPr/>
    </dgm:pt>
    <dgm:pt modelId="{359EC5F2-A2D8-4CC1-886D-9656CFCE8ED3}" type="pres">
      <dgm:prSet presAssocID="{AD7136BA-FCD8-4397-9394-6ED51B0777E2}" presName="rootComposite" presStyleCnt="0"/>
      <dgm:spPr/>
    </dgm:pt>
    <dgm:pt modelId="{42DFE18A-2A59-46AA-A48C-ABE33F5706CA}" type="pres">
      <dgm:prSet presAssocID="{AD7136BA-FCD8-4397-9394-6ED51B0777E2}" presName="rootText" presStyleLbl="node2" presStyleIdx="3" presStyleCnt="4">
        <dgm:presLayoutVars>
          <dgm:chPref val="3"/>
        </dgm:presLayoutVars>
      </dgm:prSet>
      <dgm:spPr/>
    </dgm:pt>
    <dgm:pt modelId="{843406B3-E62D-4055-8B92-6C2BFA9D6E0A}" type="pres">
      <dgm:prSet presAssocID="{AD7136BA-FCD8-4397-9394-6ED51B0777E2}" presName="rootConnector" presStyleLbl="node2" presStyleIdx="3" presStyleCnt="4"/>
      <dgm:spPr/>
    </dgm:pt>
    <dgm:pt modelId="{2829E7BF-8D88-4B0E-ACC0-E90C175B2C42}" type="pres">
      <dgm:prSet presAssocID="{AD7136BA-FCD8-4397-9394-6ED51B0777E2}" presName="hierChild4" presStyleCnt="0"/>
      <dgm:spPr/>
    </dgm:pt>
    <dgm:pt modelId="{470ACE7D-E957-4B7A-A702-0725F88DD992}" type="pres">
      <dgm:prSet presAssocID="{AD7136BA-FCD8-4397-9394-6ED51B0777E2}" presName="hierChild5" presStyleCnt="0"/>
      <dgm:spPr/>
    </dgm:pt>
    <dgm:pt modelId="{215F81D4-780E-4A28-87A5-70F492ECEBFB}" type="pres">
      <dgm:prSet presAssocID="{87CE998E-F69A-46AA-A4E4-91399DB1B8AF}" presName="hierChild3" presStyleCnt="0"/>
      <dgm:spPr/>
    </dgm:pt>
  </dgm:ptLst>
  <dgm:cxnLst>
    <dgm:cxn modelId="{219C50F8-9D74-4C36-BE5E-4B54C8F90BC1}" type="presOf" srcId="{F2B1437C-D41B-408D-AEB5-536E3C5AE8AA}" destId="{6FAA1073-8F56-4240-B763-058965C199F2}" srcOrd="1" destOrd="0" presId="urn:microsoft.com/office/officeart/2005/8/layout/orgChart1"/>
    <dgm:cxn modelId="{2037E452-9567-4FC8-BDDE-A893F726C8A1}" type="presOf" srcId="{87CE998E-F69A-46AA-A4E4-91399DB1B8AF}" destId="{80997B47-A7E1-46FF-8568-326426854C83}" srcOrd="0" destOrd="0" presId="urn:microsoft.com/office/officeart/2005/8/layout/orgChart1"/>
    <dgm:cxn modelId="{036B8FC0-4A15-4E74-B0B6-B6F3E171C34C}" type="presOf" srcId="{C68369E9-4862-4DD3-A656-0901F8964301}" destId="{8AA68524-98FA-46DF-BA36-C8CCCA6B5973}" srcOrd="1" destOrd="0" presId="urn:microsoft.com/office/officeart/2005/8/layout/orgChart1"/>
    <dgm:cxn modelId="{8D38A080-33C0-418E-ABFE-29F39FCEC043}" type="presOf" srcId="{84212A9A-ADB9-4026-AF9F-3D1357E34F7B}" destId="{618F4DDF-DA84-4FE4-8CE9-BBA6282DECA1}" srcOrd="0" destOrd="0" presId="urn:microsoft.com/office/officeart/2005/8/layout/orgChart1"/>
    <dgm:cxn modelId="{94CE1436-2A86-48B7-A535-97DB6AF65B56}" srcId="{87CE998E-F69A-46AA-A4E4-91399DB1B8AF}" destId="{AD7136BA-FCD8-4397-9394-6ED51B0777E2}" srcOrd="3" destOrd="0" parTransId="{8F13CDFC-3B90-4613-892B-0A966542F1D8}" sibTransId="{6128103E-91E9-4BD4-A297-C483E41B4B82}"/>
    <dgm:cxn modelId="{9214B6F4-DA94-4449-871A-BB74C95CB200}" type="presOf" srcId="{C68369E9-4862-4DD3-A656-0901F8964301}" destId="{19B8EE68-9DFC-4BA2-87AC-6555D3322147}" srcOrd="0" destOrd="0" presId="urn:microsoft.com/office/officeart/2005/8/layout/orgChart1"/>
    <dgm:cxn modelId="{ADA34285-67D4-487F-84CA-0C33762DD06E}" srcId="{87CE998E-F69A-46AA-A4E4-91399DB1B8AF}" destId="{F2B1437C-D41B-408D-AEB5-536E3C5AE8AA}" srcOrd="1" destOrd="0" parTransId="{F55DCD19-423B-4ED9-87F4-1EF2667D9ABE}" sibTransId="{21DD1731-049A-45F0-8B3F-36CC1A4CF887}"/>
    <dgm:cxn modelId="{8C836BF6-098F-4125-A22F-C86A3BBBE1E8}" type="presOf" srcId="{44B9D54A-9E0F-431B-8F0C-8CB0C25313CA}" destId="{16850760-79D2-4253-850A-83A58ACBF6FF}" srcOrd="0" destOrd="0" presId="urn:microsoft.com/office/officeart/2005/8/layout/orgChart1"/>
    <dgm:cxn modelId="{24395689-ECCD-4296-8605-D55E32D9518D}" type="presOf" srcId="{F2B1437C-D41B-408D-AEB5-536E3C5AE8AA}" destId="{F9C509B4-3F2B-4E4F-96D2-C105DAEE26B7}" srcOrd="0" destOrd="0" presId="urn:microsoft.com/office/officeart/2005/8/layout/orgChart1"/>
    <dgm:cxn modelId="{171B307F-5C48-4862-A94F-1145697FC775}" type="presOf" srcId="{F55DCD19-423B-4ED9-87F4-1EF2667D9ABE}" destId="{31FD0975-BF4F-48F9-AA69-5E3CF6725EBE}" srcOrd="0" destOrd="0" presId="urn:microsoft.com/office/officeart/2005/8/layout/orgChart1"/>
    <dgm:cxn modelId="{CF1B9D51-241A-49BD-8C29-DF14E9EAAB49}" type="presOf" srcId="{87CE998E-F69A-46AA-A4E4-91399DB1B8AF}" destId="{42C7FD7B-500B-4A25-914A-4BAFD582409E}" srcOrd="1" destOrd="0" presId="urn:microsoft.com/office/officeart/2005/8/layout/orgChart1"/>
    <dgm:cxn modelId="{CCE80645-1637-48C8-BEF9-3FFD84E4C877}" type="presOf" srcId="{AD7136BA-FCD8-4397-9394-6ED51B0777E2}" destId="{42DFE18A-2A59-46AA-A48C-ABE33F5706CA}" srcOrd="0" destOrd="0" presId="urn:microsoft.com/office/officeart/2005/8/layout/orgChart1"/>
    <dgm:cxn modelId="{567A7DCD-EC69-4376-8B3C-EE645A8B2EAA}" type="presOf" srcId="{AD7136BA-FCD8-4397-9394-6ED51B0777E2}" destId="{843406B3-E62D-4055-8B92-6C2BFA9D6E0A}" srcOrd="1" destOrd="0" presId="urn:microsoft.com/office/officeart/2005/8/layout/orgChart1"/>
    <dgm:cxn modelId="{01FA37E8-BDE3-44BB-BF55-9B2559B58A56}" type="presOf" srcId="{84212A9A-ADB9-4026-AF9F-3D1357E34F7B}" destId="{F3E1FD9A-35A8-4AA4-A8A1-C59EAE9F287F}" srcOrd="1" destOrd="0" presId="urn:microsoft.com/office/officeart/2005/8/layout/orgChart1"/>
    <dgm:cxn modelId="{C00FD3B2-B11C-4622-BDDD-BF08E28502A1}" srcId="{F0A56EC3-E1D1-4191-B4F5-8AAF80AF2124}" destId="{87CE998E-F69A-46AA-A4E4-91399DB1B8AF}" srcOrd="0" destOrd="0" parTransId="{5D5A53D2-1602-4C09-BDF4-C7220C2D6B7D}" sibTransId="{93E8F885-165D-4C0A-B9EE-0BE7165F09D6}"/>
    <dgm:cxn modelId="{79D080B7-F80C-42E7-8810-FA97C44282AC}" type="presOf" srcId="{8C7F5EEF-800B-4218-B6BE-3FEC8E30353F}" destId="{568E64B8-D8ED-4504-B632-A8D0E325398C}" srcOrd="0" destOrd="0" presId="urn:microsoft.com/office/officeart/2005/8/layout/orgChart1"/>
    <dgm:cxn modelId="{6E7661E5-892D-49AA-B0E1-F91C56537DF9}" srcId="{87CE998E-F69A-46AA-A4E4-91399DB1B8AF}" destId="{C68369E9-4862-4DD3-A656-0901F8964301}" srcOrd="2" destOrd="0" parTransId="{44B9D54A-9E0F-431B-8F0C-8CB0C25313CA}" sibTransId="{2C6E246C-1038-4BBD-A17F-95CB04657E98}"/>
    <dgm:cxn modelId="{9D29BA91-57D3-4DC6-9C90-80134D40B6E2}" type="presOf" srcId="{F0A56EC3-E1D1-4191-B4F5-8AAF80AF2124}" destId="{B31501E3-E92D-4586-9947-74D6D446AED6}" srcOrd="0" destOrd="0" presId="urn:microsoft.com/office/officeart/2005/8/layout/orgChart1"/>
    <dgm:cxn modelId="{F2B84771-6388-4611-ACEE-FE7BD71E0D04}" type="presOf" srcId="{8F13CDFC-3B90-4613-892B-0A966542F1D8}" destId="{C89FDD4F-A231-4118-B922-E2008101D4B8}" srcOrd="0" destOrd="0" presId="urn:microsoft.com/office/officeart/2005/8/layout/orgChart1"/>
    <dgm:cxn modelId="{AF6098B5-5F4F-4AAB-8D08-89F5FCB2D2D8}" srcId="{87CE998E-F69A-46AA-A4E4-91399DB1B8AF}" destId="{84212A9A-ADB9-4026-AF9F-3D1357E34F7B}" srcOrd="0" destOrd="0" parTransId="{8C7F5EEF-800B-4218-B6BE-3FEC8E30353F}" sibTransId="{646117FD-FAF9-4E1E-B65F-D69BC6CF23FB}"/>
    <dgm:cxn modelId="{4AB49B1C-5553-4A64-A174-2C5BE00EA409}" type="presParOf" srcId="{B31501E3-E92D-4586-9947-74D6D446AED6}" destId="{A18BE507-08B9-48E0-A9EE-E8F2CB0ABCCE}" srcOrd="0" destOrd="0" presId="urn:microsoft.com/office/officeart/2005/8/layout/orgChart1"/>
    <dgm:cxn modelId="{40AD9870-9D60-474E-B592-2AC8D58EEEC9}" type="presParOf" srcId="{A18BE507-08B9-48E0-A9EE-E8F2CB0ABCCE}" destId="{9BC2A18F-D918-4FFA-A007-7BD8A1805C99}" srcOrd="0" destOrd="0" presId="urn:microsoft.com/office/officeart/2005/8/layout/orgChart1"/>
    <dgm:cxn modelId="{B640B43E-87C7-4CB4-9860-7409F7583669}" type="presParOf" srcId="{9BC2A18F-D918-4FFA-A007-7BD8A1805C99}" destId="{80997B47-A7E1-46FF-8568-326426854C83}" srcOrd="0" destOrd="0" presId="urn:microsoft.com/office/officeart/2005/8/layout/orgChart1"/>
    <dgm:cxn modelId="{50387B5A-69DD-4B5B-9697-C48190E67CD6}" type="presParOf" srcId="{9BC2A18F-D918-4FFA-A007-7BD8A1805C99}" destId="{42C7FD7B-500B-4A25-914A-4BAFD582409E}" srcOrd="1" destOrd="0" presId="urn:microsoft.com/office/officeart/2005/8/layout/orgChart1"/>
    <dgm:cxn modelId="{9164D1D1-A78E-4B47-914E-9BB821DBF9CF}" type="presParOf" srcId="{A18BE507-08B9-48E0-A9EE-E8F2CB0ABCCE}" destId="{F7796C54-B3AE-42AE-824D-BE4ED7819FAF}" srcOrd="1" destOrd="0" presId="urn:microsoft.com/office/officeart/2005/8/layout/orgChart1"/>
    <dgm:cxn modelId="{BB6C8514-8FA6-44EB-836D-E385B3A33428}" type="presParOf" srcId="{F7796C54-B3AE-42AE-824D-BE4ED7819FAF}" destId="{568E64B8-D8ED-4504-B632-A8D0E325398C}" srcOrd="0" destOrd="0" presId="urn:microsoft.com/office/officeart/2005/8/layout/orgChart1"/>
    <dgm:cxn modelId="{9946C9B2-1F81-4415-A8EA-291D0626BDD2}" type="presParOf" srcId="{F7796C54-B3AE-42AE-824D-BE4ED7819FAF}" destId="{E829D14F-D6FF-42F4-885B-B579103CE9EC}" srcOrd="1" destOrd="0" presId="urn:microsoft.com/office/officeart/2005/8/layout/orgChart1"/>
    <dgm:cxn modelId="{931A5AB0-2A59-4B78-8E37-F70BB9A7F46A}" type="presParOf" srcId="{E829D14F-D6FF-42F4-885B-B579103CE9EC}" destId="{5B287EB5-C1F1-4421-9F8E-45191BDCC5C9}" srcOrd="0" destOrd="0" presId="urn:microsoft.com/office/officeart/2005/8/layout/orgChart1"/>
    <dgm:cxn modelId="{C07154C8-16B9-4538-9AFE-6ED1A778D7C6}" type="presParOf" srcId="{5B287EB5-C1F1-4421-9F8E-45191BDCC5C9}" destId="{618F4DDF-DA84-4FE4-8CE9-BBA6282DECA1}" srcOrd="0" destOrd="0" presId="urn:microsoft.com/office/officeart/2005/8/layout/orgChart1"/>
    <dgm:cxn modelId="{6C9E7D2A-A7B3-4C81-8BEA-FB84AFA2E707}" type="presParOf" srcId="{5B287EB5-C1F1-4421-9F8E-45191BDCC5C9}" destId="{F3E1FD9A-35A8-4AA4-A8A1-C59EAE9F287F}" srcOrd="1" destOrd="0" presId="urn:microsoft.com/office/officeart/2005/8/layout/orgChart1"/>
    <dgm:cxn modelId="{7BA2DCAC-CABA-477B-B6AB-5D1A49AB30C0}" type="presParOf" srcId="{E829D14F-D6FF-42F4-885B-B579103CE9EC}" destId="{2DAFBE22-BF2B-4DBF-89B9-703F74DEA6A2}" srcOrd="1" destOrd="0" presId="urn:microsoft.com/office/officeart/2005/8/layout/orgChart1"/>
    <dgm:cxn modelId="{CC005646-FBF2-4656-83BB-6DA743F3347C}" type="presParOf" srcId="{E829D14F-D6FF-42F4-885B-B579103CE9EC}" destId="{08D30F66-FE6C-4885-AE8F-01260117CAFC}" srcOrd="2" destOrd="0" presId="urn:microsoft.com/office/officeart/2005/8/layout/orgChart1"/>
    <dgm:cxn modelId="{A3BA2F5D-88F5-4863-BD2B-6158656955F5}" type="presParOf" srcId="{F7796C54-B3AE-42AE-824D-BE4ED7819FAF}" destId="{31FD0975-BF4F-48F9-AA69-5E3CF6725EBE}" srcOrd="2" destOrd="0" presId="urn:microsoft.com/office/officeart/2005/8/layout/orgChart1"/>
    <dgm:cxn modelId="{324A23CB-4F65-4296-BB99-9E0A38EF7165}" type="presParOf" srcId="{F7796C54-B3AE-42AE-824D-BE4ED7819FAF}" destId="{ACD45D36-9EAE-4DE7-92EA-C3EAC8DB2462}" srcOrd="3" destOrd="0" presId="urn:microsoft.com/office/officeart/2005/8/layout/orgChart1"/>
    <dgm:cxn modelId="{5860C602-5284-4D90-967D-C2C788949948}" type="presParOf" srcId="{ACD45D36-9EAE-4DE7-92EA-C3EAC8DB2462}" destId="{963FB732-23C4-496E-AE0A-00EB9E32495E}" srcOrd="0" destOrd="0" presId="urn:microsoft.com/office/officeart/2005/8/layout/orgChart1"/>
    <dgm:cxn modelId="{B347D5D6-2143-4CD3-86B3-DC5B856E8D0B}" type="presParOf" srcId="{963FB732-23C4-496E-AE0A-00EB9E32495E}" destId="{F9C509B4-3F2B-4E4F-96D2-C105DAEE26B7}" srcOrd="0" destOrd="0" presId="urn:microsoft.com/office/officeart/2005/8/layout/orgChart1"/>
    <dgm:cxn modelId="{13DACC37-9AA0-4266-A15B-04A28038691B}" type="presParOf" srcId="{963FB732-23C4-496E-AE0A-00EB9E32495E}" destId="{6FAA1073-8F56-4240-B763-058965C199F2}" srcOrd="1" destOrd="0" presId="urn:microsoft.com/office/officeart/2005/8/layout/orgChart1"/>
    <dgm:cxn modelId="{63940553-7D3A-4D5A-8836-486BF13E0D23}" type="presParOf" srcId="{ACD45D36-9EAE-4DE7-92EA-C3EAC8DB2462}" destId="{01E2132F-1272-4850-87D7-22F62307BC31}" srcOrd="1" destOrd="0" presId="urn:microsoft.com/office/officeart/2005/8/layout/orgChart1"/>
    <dgm:cxn modelId="{1D9526F9-9F19-4A6B-A408-B692C35C7D76}" type="presParOf" srcId="{ACD45D36-9EAE-4DE7-92EA-C3EAC8DB2462}" destId="{B8348ED3-0069-4F08-978E-FDA8845042E0}" srcOrd="2" destOrd="0" presId="urn:microsoft.com/office/officeart/2005/8/layout/orgChart1"/>
    <dgm:cxn modelId="{01A84813-F4FB-4301-8391-494AA92076A3}" type="presParOf" srcId="{F7796C54-B3AE-42AE-824D-BE4ED7819FAF}" destId="{16850760-79D2-4253-850A-83A58ACBF6FF}" srcOrd="4" destOrd="0" presId="urn:microsoft.com/office/officeart/2005/8/layout/orgChart1"/>
    <dgm:cxn modelId="{ECE74D90-BAE9-4FA9-A80A-991AC16ED831}" type="presParOf" srcId="{F7796C54-B3AE-42AE-824D-BE4ED7819FAF}" destId="{DE0F5D5C-AFF5-4588-AA73-D0252017A5AF}" srcOrd="5" destOrd="0" presId="urn:microsoft.com/office/officeart/2005/8/layout/orgChart1"/>
    <dgm:cxn modelId="{7B6FFB28-8F57-4D53-88C0-223F18D5E56D}" type="presParOf" srcId="{DE0F5D5C-AFF5-4588-AA73-D0252017A5AF}" destId="{B896E643-6A3C-4EFE-BCF5-6575CDA32DE1}" srcOrd="0" destOrd="0" presId="urn:microsoft.com/office/officeart/2005/8/layout/orgChart1"/>
    <dgm:cxn modelId="{816FA6DD-D897-44CA-A639-4290EB46D135}" type="presParOf" srcId="{B896E643-6A3C-4EFE-BCF5-6575CDA32DE1}" destId="{19B8EE68-9DFC-4BA2-87AC-6555D3322147}" srcOrd="0" destOrd="0" presId="urn:microsoft.com/office/officeart/2005/8/layout/orgChart1"/>
    <dgm:cxn modelId="{53CE6B2B-3A1F-43CD-B982-2A43CFAFB2B7}" type="presParOf" srcId="{B896E643-6A3C-4EFE-BCF5-6575CDA32DE1}" destId="{8AA68524-98FA-46DF-BA36-C8CCCA6B5973}" srcOrd="1" destOrd="0" presId="urn:microsoft.com/office/officeart/2005/8/layout/orgChart1"/>
    <dgm:cxn modelId="{43608689-EC85-47D2-BB96-2DBEF776AE42}" type="presParOf" srcId="{DE0F5D5C-AFF5-4588-AA73-D0252017A5AF}" destId="{2D6544F8-60E1-47A2-B273-6D6F26F27827}" srcOrd="1" destOrd="0" presId="urn:microsoft.com/office/officeart/2005/8/layout/orgChart1"/>
    <dgm:cxn modelId="{0D5B3C66-1B60-4400-8891-697339F40364}" type="presParOf" srcId="{DE0F5D5C-AFF5-4588-AA73-D0252017A5AF}" destId="{E55A2D43-29B0-4759-9841-9BBDE0820475}" srcOrd="2" destOrd="0" presId="urn:microsoft.com/office/officeart/2005/8/layout/orgChart1"/>
    <dgm:cxn modelId="{0F8C52B3-1D4C-47DA-887C-DF119680DCBA}" type="presParOf" srcId="{F7796C54-B3AE-42AE-824D-BE4ED7819FAF}" destId="{C89FDD4F-A231-4118-B922-E2008101D4B8}" srcOrd="6" destOrd="0" presId="urn:microsoft.com/office/officeart/2005/8/layout/orgChart1"/>
    <dgm:cxn modelId="{7AF9E2D1-3C84-46A2-8067-C6F0CFFEAE3C}" type="presParOf" srcId="{F7796C54-B3AE-42AE-824D-BE4ED7819FAF}" destId="{C10BB748-8040-4D6A-A5C8-A110CF3EEA0E}" srcOrd="7" destOrd="0" presId="urn:microsoft.com/office/officeart/2005/8/layout/orgChart1"/>
    <dgm:cxn modelId="{D71A3ED7-DD0E-453E-A2A4-9CFF6D072003}" type="presParOf" srcId="{C10BB748-8040-4D6A-A5C8-A110CF3EEA0E}" destId="{359EC5F2-A2D8-4CC1-886D-9656CFCE8ED3}" srcOrd="0" destOrd="0" presId="urn:microsoft.com/office/officeart/2005/8/layout/orgChart1"/>
    <dgm:cxn modelId="{B2658327-7652-4239-9D3C-70E1A0FAE8C0}" type="presParOf" srcId="{359EC5F2-A2D8-4CC1-886D-9656CFCE8ED3}" destId="{42DFE18A-2A59-46AA-A48C-ABE33F5706CA}" srcOrd="0" destOrd="0" presId="urn:microsoft.com/office/officeart/2005/8/layout/orgChart1"/>
    <dgm:cxn modelId="{0A449393-53E7-4B6B-83EA-353FFAA67C6A}" type="presParOf" srcId="{359EC5F2-A2D8-4CC1-886D-9656CFCE8ED3}" destId="{843406B3-E62D-4055-8B92-6C2BFA9D6E0A}" srcOrd="1" destOrd="0" presId="urn:microsoft.com/office/officeart/2005/8/layout/orgChart1"/>
    <dgm:cxn modelId="{79C0726F-D40C-4750-9260-47193F33BD9A}" type="presParOf" srcId="{C10BB748-8040-4D6A-A5C8-A110CF3EEA0E}" destId="{2829E7BF-8D88-4B0E-ACC0-E90C175B2C42}" srcOrd="1" destOrd="0" presId="urn:microsoft.com/office/officeart/2005/8/layout/orgChart1"/>
    <dgm:cxn modelId="{B341AFB3-E842-42A1-820C-8C68DAAA6BA4}" type="presParOf" srcId="{C10BB748-8040-4D6A-A5C8-A110CF3EEA0E}" destId="{470ACE7D-E957-4B7A-A702-0725F88DD992}" srcOrd="2" destOrd="0" presId="urn:microsoft.com/office/officeart/2005/8/layout/orgChart1"/>
    <dgm:cxn modelId="{19D472B7-FE54-4D5D-B25E-3C9D08DBA1AC}" type="presParOf" srcId="{A18BE507-08B9-48E0-A9EE-E8F2CB0ABCCE}" destId="{215F81D4-780E-4A28-87A5-70F492ECEB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B75421-C14A-47DE-BEAB-394697C39CC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161993-09C8-4D0D-9B03-F4250E83CDF5}">
      <dgm:prSet phldrT="[Text]"/>
      <dgm:spPr/>
      <dgm:t>
        <a:bodyPr/>
        <a:lstStyle/>
        <a:p>
          <a:r>
            <a:rPr lang="en-US" dirty="0" smtClean="0"/>
            <a:t>Phases in which substance will be separated</a:t>
          </a:r>
          <a:endParaRPr lang="en-US" dirty="0"/>
        </a:p>
      </dgm:t>
    </dgm:pt>
    <dgm:pt modelId="{50A034B8-243B-4FDE-B1C8-B9E93A099B7F}" type="parTrans" cxnId="{B438110D-1FD8-4C2A-8312-5109E294F596}">
      <dgm:prSet/>
      <dgm:spPr/>
      <dgm:t>
        <a:bodyPr/>
        <a:lstStyle/>
        <a:p>
          <a:endParaRPr lang="en-US"/>
        </a:p>
      </dgm:t>
    </dgm:pt>
    <dgm:pt modelId="{9C945E57-1D17-4209-845C-33E587DC2261}" type="sibTrans" cxnId="{B438110D-1FD8-4C2A-8312-5109E294F596}">
      <dgm:prSet/>
      <dgm:spPr/>
      <dgm:t>
        <a:bodyPr/>
        <a:lstStyle/>
        <a:p>
          <a:endParaRPr lang="en-US"/>
        </a:p>
      </dgm:t>
    </dgm:pt>
    <dgm:pt modelId="{0632E1A0-4F99-4F9E-8C96-E3714A2EFDEC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The stationary phase</a:t>
          </a:r>
        </a:p>
        <a:p>
          <a:r>
            <a:rPr lang="en-US" dirty="0" smtClean="0">
              <a:solidFill>
                <a:schemeClr val="tx1"/>
              </a:solidFill>
            </a:rPr>
            <a:t>is a water molecules bound to an (inert) cellulose matrix </a:t>
          </a:r>
          <a:endParaRPr lang="en-US" dirty="0">
            <a:solidFill>
              <a:schemeClr val="tx1"/>
            </a:solidFill>
          </a:endParaRPr>
        </a:p>
      </dgm:t>
    </dgm:pt>
    <dgm:pt modelId="{E3EA0D27-4FC6-4752-B8D1-6020048341E4}" type="parTrans" cxnId="{0890AAE4-84A3-42C0-98E3-5E94AAB57AF5}">
      <dgm:prSet/>
      <dgm:spPr/>
      <dgm:t>
        <a:bodyPr/>
        <a:lstStyle/>
        <a:p>
          <a:endParaRPr lang="en-US"/>
        </a:p>
      </dgm:t>
    </dgm:pt>
    <dgm:pt modelId="{42ED62A6-15BD-4186-8428-74C3799AC40A}" type="sibTrans" cxnId="{0890AAE4-84A3-42C0-98E3-5E94AAB57AF5}">
      <dgm:prSet/>
      <dgm:spPr/>
      <dgm:t>
        <a:bodyPr/>
        <a:lstStyle/>
        <a:p>
          <a:endParaRPr lang="en-US"/>
        </a:p>
      </dgm:t>
    </dgm:pt>
    <dgm:pt modelId="{9E0249CF-1287-4C80-A5A1-87A28413FCDC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Mobile phase</a:t>
          </a:r>
        </a:p>
        <a:p>
          <a:r>
            <a:rPr lang="en-US" dirty="0" smtClean="0">
              <a:solidFill>
                <a:schemeClr val="tx1"/>
              </a:solidFill>
            </a:rPr>
            <a:t>is the solvent (in our lab butanol with acetic acid)</a:t>
          </a:r>
          <a:endParaRPr lang="en-US" dirty="0">
            <a:solidFill>
              <a:schemeClr val="tx1"/>
            </a:solidFill>
          </a:endParaRPr>
        </a:p>
      </dgm:t>
    </dgm:pt>
    <dgm:pt modelId="{35DBF5BE-E95F-46BE-B779-38A18B93C245}" type="parTrans" cxnId="{05976DE6-FE92-4C48-BD7B-4A94F3B43E78}">
      <dgm:prSet/>
      <dgm:spPr/>
      <dgm:t>
        <a:bodyPr/>
        <a:lstStyle/>
        <a:p>
          <a:endParaRPr lang="en-US"/>
        </a:p>
      </dgm:t>
    </dgm:pt>
    <dgm:pt modelId="{1A288C1B-744E-4698-A382-FF62A9EB7B39}" type="sibTrans" cxnId="{05976DE6-FE92-4C48-BD7B-4A94F3B43E78}">
      <dgm:prSet/>
      <dgm:spPr/>
      <dgm:t>
        <a:bodyPr/>
        <a:lstStyle/>
        <a:p>
          <a:endParaRPr lang="en-US"/>
        </a:p>
      </dgm:t>
    </dgm:pt>
    <dgm:pt modelId="{60753917-A90A-4209-A555-501C82F225A6}" type="pres">
      <dgm:prSet presAssocID="{80B75421-C14A-47DE-BEAB-394697C39CC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3B141DD-7F75-421B-A0E5-0C111CFA6B7B}" type="pres">
      <dgm:prSet presAssocID="{CE161993-09C8-4D0D-9B03-F4250E83CDF5}" presName="hierRoot1" presStyleCnt="0">
        <dgm:presLayoutVars>
          <dgm:hierBranch val="init"/>
        </dgm:presLayoutVars>
      </dgm:prSet>
      <dgm:spPr/>
    </dgm:pt>
    <dgm:pt modelId="{F69CE9F7-641C-4F13-A1D2-36BA15793A8A}" type="pres">
      <dgm:prSet presAssocID="{CE161993-09C8-4D0D-9B03-F4250E83CDF5}" presName="rootComposite1" presStyleCnt="0"/>
      <dgm:spPr/>
    </dgm:pt>
    <dgm:pt modelId="{AD8B0B5B-8D30-43EE-86C0-61FF2A01FDA3}" type="pres">
      <dgm:prSet presAssocID="{CE161993-09C8-4D0D-9B03-F4250E83CDF5}" presName="rootText1" presStyleLbl="node0" presStyleIdx="0" presStyleCnt="1">
        <dgm:presLayoutVars>
          <dgm:chPref val="3"/>
        </dgm:presLayoutVars>
      </dgm:prSet>
      <dgm:spPr/>
    </dgm:pt>
    <dgm:pt modelId="{E0B8B46D-019C-41EC-BC68-1F9AA1B1D822}" type="pres">
      <dgm:prSet presAssocID="{CE161993-09C8-4D0D-9B03-F4250E83CDF5}" presName="rootConnector1" presStyleLbl="node1" presStyleIdx="0" presStyleCnt="0"/>
      <dgm:spPr/>
    </dgm:pt>
    <dgm:pt modelId="{23EB4DB6-BDEA-4ECB-8F3B-6B0ADAC4BDF7}" type="pres">
      <dgm:prSet presAssocID="{CE161993-09C8-4D0D-9B03-F4250E83CDF5}" presName="hierChild2" presStyleCnt="0"/>
      <dgm:spPr/>
    </dgm:pt>
    <dgm:pt modelId="{54B43ED8-B3D0-47D7-9897-86704B517687}" type="pres">
      <dgm:prSet presAssocID="{E3EA0D27-4FC6-4752-B8D1-6020048341E4}" presName="Name37" presStyleLbl="parChTrans1D2" presStyleIdx="0" presStyleCnt="2"/>
      <dgm:spPr/>
    </dgm:pt>
    <dgm:pt modelId="{73402F43-4136-4503-A408-19CB4653B222}" type="pres">
      <dgm:prSet presAssocID="{0632E1A0-4F99-4F9E-8C96-E3714A2EFDEC}" presName="hierRoot2" presStyleCnt="0">
        <dgm:presLayoutVars>
          <dgm:hierBranch val="init"/>
        </dgm:presLayoutVars>
      </dgm:prSet>
      <dgm:spPr/>
    </dgm:pt>
    <dgm:pt modelId="{21567C8A-A436-4988-A8AB-7E7BFD8D6884}" type="pres">
      <dgm:prSet presAssocID="{0632E1A0-4F99-4F9E-8C96-E3714A2EFDEC}" presName="rootComposite" presStyleCnt="0"/>
      <dgm:spPr/>
    </dgm:pt>
    <dgm:pt modelId="{207D5FE4-16C3-478B-A5E5-9CF746CF4BF4}" type="pres">
      <dgm:prSet presAssocID="{0632E1A0-4F99-4F9E-8C96-E3714A2EFD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954FA9-421F-472F-9362-49C4C51F5102}" type="pres">
      <dgm:prSet presAssocID="{0632E1A0-4F99-4F9E-8C96-E3714A2EFDEC}" presName="rootConnector" presStyleLbl="node2" presStyleIdx="0" presStyleCnt="2"/>
      <dgm:spPr/>
    </dgm:pt>
    <dgm:pt modelId="{97836237-0CD0-44B4-B7E2-3B99C414C01D}" type="pres">
      <dgm:prSet presAssocID="{0632E1A0-4F99-4F9E-8C96-E3714A2EFDEC}" presName="hierChild4" presStyleCnt="0"/>
      <dgm:spPr/>
    </dgm:pt>
    <dgm:pt modelId="{86F3843B-8F9E-4448-A907-91BEA62873B8}" type="pres">
      <dgm:prSet presAssocID="{0632E1A0-4F99-4F9E-8C96-E3714A2EFDEC}" presName="hierChild5" presStyleCnt="0"/>
      <dgm:spPr/>
    </dgm:pt>
    <dgm:pt modelId="{19C951DA-AA95-4D1F-92D9-9CFF7FC89D15}" type="pres">
      <dgm:prSet presAssocID="{35DBF5BE-E95F-46BE-B779-38A18B93C245}" presName="Name37" presStyleLbl="parChTrans1D2" presStyleIdx="1" presStyleCnt="2"/>
      <dgm:spPr/>
    </dgm:pt>
    <dgm:pt modelId="{FF1721A3-9F90-4BD2-A328-D1E4EE8F51E9}" type="pres">
      <dgm:prSet presAssocID="{9E0249CF-1287-4C80-A5A1-87A28413FCDC}" presName="hierRoot2" presStyleCnt="0">
        <dgm:presLayoutVars>
          <dgm:hierBranch val="init"/>
        </dgm:presLayoutVars>
      </dgm:prSet>
      <dgm:spPr/>
    </dgm:pt>
    <dgm:pt modelId="{48DCC3DB-6158-4657-BCF1-5E1C6BF53E07}" type="pres">
      <dgm:prSet presAssocID="{9E0249CF-1287-4C80-A5A1-87A28413FCDC}" presName="rootComposite" presStyleCnt="0"/>
      <dgm:spPr/>
    </dgm:pt>
    <dgm:pt modelId="{05F39D2B-1252-47C6-848A-C4067C5D52C5}" type="pres">
      <dgm:prSet presAssocID="{9E0249CF-1287-4C80-A5A1-87A28413FCD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5D7308-0260-406F-9983-E5DA8B8881D1}" type="pres">
      <dgm:prSet presAssocID="{9E0249CF-1287-4C80-A5A1-87A28413FCDC}" presName="rootConnector" presStyleLbl="node2" presStyleIdx="1" presStyleCnt="2"/>
      <dgm:spPr/>
    </dgm:pt>
    <dgm:pt modelId="{C0F2CF63-F540-4B08-B31D-C42ED24F2F83}" type="pres">
      <dgm:prSet presAssocID="{9E0249CF-1287-4C80-A5A1-87A28413FCDC}" presName="hierChild4" presStyleCnt="0"/>
      <dgm:spPr/>
    </dgm:pt>
    <dgm:pt modelId="{4847410D-C852-4978-A983-2849747C7A2D}" type="pres">
      <dgm:prSet presAssocID="{9E0249CF-1287-4C80-A5A1-87A28413FCDC}" presName="hierChild5" presStyleCnt="0"/>
      <dgm:spPr/>
    </dgm:pt>
    <dgm:pt modelId="{9F6AAEDD-7FA4-4631-9114-08614294D4DC}" type="pres">
      <dgm:prSet presAssocID="{CE161993-09C8-4D0D-9B03-F4250E83CDF5}" presName="hierChild3" presStyleCnt="0"/>
      <dgm:spPr/>
    </dgm:pt>
  </dgm:ptLst>
  <dgm:cxnLst>
    <dgm:cxn modelId="{80E1540A-FFA3-4800-A641-A500DE78F1F2}" type="presOf" srcId="{CE161993-09C8-4D0D-9B03-F4250E83CDF5}" destId="{E0B8B46D-019C-41EC-BC68-1F9AA1B1D822}" srcOrd="1" destOrd="0" presId="urn:microsoft.com/office/officeart/2005/8/layout/orgChart1"/>
    <dgm:cxn modelId="{CAF6649B-89D2-44F3-806E-F6F15C2000DD}" type="presOf" srcId="{9E0249CF-1287-4C80-A5A1-87A28413FCDC}" destId="{0B5D7308-0260-406F-9983-E5DA8B8881D1}" srcOrd="1" destOrd="0" presId="urn:microsoft.com/office/officeart/2005/8/layout/orgChart1"/>
    <dgm:cxn modelId="{9C5DCC5B-24B7-45E3-ABE9-AAEEE7E9169A}" type="presOf" srcId="{9E0249CF-1287-4C80-A5A1-87A28413FCDC}" destId="{05F39D2B-1252-47C6-848A-C4067C5D52C5}" srcOrd="0" destOrd="0" presId="urn:microsoft.com/office/officeart/2005/8/layout/orgChart1"/>
    <dgm:cxn modelId="{51EC343C-B27A-4521-8894-A76C04D81D6B}" type="presOf" srcId="{35DBF5BE-E95F-46BE-B779-38A18B93C245}" destId="{19C951DA-AA95-4D1F-92D9-9CFF7FC89D15}" srcOrd="0" destOrd="0" presId="urn:microsoft.com/office/officeart/2005/8/layout/orgChart1"/>
    <dgm:cxn modelId="{B3F41325-0FFC-41CE-A44F-98D62DB3E5C9}" type="presOf" srcId="{0632E1A0-4F99-4F9E-8C96-E3714A2EFDEC}" destId="{AB954FA9-421F-472F-9362-49C4C51F5102}" srcOrd="1" destOrd="0" presId="urn:microsoft.com/office/officeart/2005/8/layout/orgChart1"/>
    <dgm:cxn modelId="{3007F1E5-DABA-45A0-BB0C-1E5DB7ECC6C5}" type="presOf" srcId="{CE161993-09C8-4D0D-9B03-F4250E83CDF5}" destId="{AD8B0B5B-8D30-43EE-86C0-61FF2A01FDA3}" srcOrd="0" destOrd="0" presId="urn:microsoft.com/office/officeart/2005/8/layout/orgChart1"/>
    <dgm:cxn modelId="{05976DE6-FE92-4C48-BD7B-4A94F3B43E78}" srcId="{CE161993-09C8-4D0D-9B03-F4250E83CDF5}" destId="{9E0249CF-1287-4C80-A5A1-87A28413FCDC}" srcOrd="1" destOrd="0" parTransId="{35DBF5BE-E95F-46BE-B779-38A18B93C245}" sibTransId="{1A288C1B-744E-4698-A382-FF62A9EB7B39}"/>
    <dgm:cxn modelId="{0890AAE4-84A3-42C0-98E3-5E94AAB57AF5}" srcId="{CE161993-09C8-4D0D-9B03-F4250E83CDF5}" destId="{0632E1A0-4F99-4F9E-8C96-E3714A2EFDEC}" srcOrd="0" destOrd="0" parTransId="{E3EA0D27-4FC6-4752-B8D1-6020048341E4}" sibTransId="{42ED62A6-15BD-4186-8428-74C3799AC40A}"/>
    <dgm:cxn modelId="{C80CB86B-7B1C-4B4D-A1F7-F67B5A331E85}" type="presOf" srcId="{80B75421-C14A-47DE-BEAB-394697C39CCD}" destId="{60753917-A90A-4209-A555-501C82F225A6}" srcOrd="0" destOrd="0" presId="urn:microsoft.com/office/officeart/2005/8/layout/orgChart1"/>
    <dgm:cxn modelId="{CF80B4ED-9BA3-49BC-A5E6-B9FB0BBC7CAA}" type="presOf" srcId="{E3EA0D27-4FC6-4752-B8D1-6020048341E4}" destId="{54B43ED8-B3D0-47D7-9897-86704B517687}" srcOrd="0" destOrd="0" presId="urn:microsoft.com/office/officeart/2005/8/layout/orgChart1"/>
    <dgm:cxn modelId="{B438110D-1FD8-4C2A-8312-5109E294F596}" srcId="{80B75421-C14A-47DE-BEAB-394697C39CCD}" destId="{CE161993-09C8-4D0D-9B03-F4250E83CDF5}" srcOrd="0" destOrd="0" parTransId="{50A034B8-243B-4FDE-B1C8-B9E93A099B7F}" sibTransId="{9C945E57-1D17-4209-845C-33E587DC2261}"/>
    <dgm:cxn modelId="{A5519497-04B1-4C80-9B29-5006C50AB9E0}" type="presOf" srcId="{0632E1A0-4F99-4F9E-8C96-E3714A2EFDEC}" destId="{207D5FE4-16C3-478B-A5E5-9CF746CF4BF4}" srcOrd="0" destOrd="0" presId="urn:microsoft.com/office/officeart/2005/8/layout/orgChart1"/>
    <dgm:cxn modelId="{CB7C87F7-12C7-4ED9-9BC1-6BD70E237A3D}" type="presParOf" srcId="{60753917-A90A-4209-A555-501C82F225A6}" destId="{B3B141DD-7F75-421B-A0E5-0C111CFA6B7B}" srcOrd="0" destOrd="0" presId="urn:microsoft.com/office/officeart/2005/8/layout/orgChart1"/>
    <dgm:cxn modelId="{0B738A9D-6137-46D7-9748-8EDF698964A4}" type="presParOf" srcId="{B3B141DD-7F75-421B-A0E5-0C111CFA6B7B}" destId="{F69CE9F7-641C-4F13-A1D2-36BA15793A8A}" srcOrd="0" destOrd="0" presId="urn:microsoft.com/office/officeart/2005/8/layout/orgChart1"/>
    <dgm:cxn modelId="{476DF9A7-9165-4072-AF9D-01569B1920CC}" type="presParOf" srcId="{F69CE9F7-641C-4F13-A1D2-36BA15793A8A}" destId="{AD8B0B5B-8D30-43EE-86C0-61FF2A01FDA3}" srcOrd="0" destOrd="0" presId="urn:microsoft.com/office/officeart/2005/8/layout/orgChart1"/>
    <dgm:cxn modelId="{62628EDE-BB37-4C4C-8832-578EE3B5A879}" type="presParOf" srcId="{F69CE9F7-641C-4F13-A1D2-36BA15793A8A}" destId="{E0B8B46D-019C-41EC-BC68-1F9AA1B1D822}" srcOrd="1" destOrd="0" presId="urn:microsoft.com/office/officeart/2005/8/layout/orgChart1"/>
    <dgm:cxn modelId="{FE7D3D51-C89F-4096-BD93-D1B2C45A18D7}" type="presParOf" srcId="{B3B141DD-7F75-421B-A0E5-0C111CFA6B7B}" destId="{23EB4DB6-BDEA-4ECB-8F3B-6B0ADAC4BDF7}" srcOrd="1" destOrd="0" presId="urn:microsoft.com/office/officeart/2005/8/layout/orgChart1"/>
    <dgm:cxn modelId="{8D704EA2-9FD8-4F59-A66B-53CA9F8FCC73}" type="presParOf" srcId="{23EB4DB6-BDEA-4ECB-8F3B-6B0ADAC4BDF7}" destId="{54B43ED8-B3D0-47D7-9897-86704B517687}" srcOrd="0" destOrd="0" presId="urn:microsoft.com/office/officeart/2005/8/layout/orgChart1"/>
    <dgm:cxn modelId="{5A0ABA4C-B1F2-4FD3-A03F-9A203F2C8529}" type="presParOf" srcId="{23EB4DB6-BDEA-4ECB-8F3B-6B0ADAC4BDF7}" destId="{73402F43-4136-4503-A408-19CB4653B222}" srcOrd="1" destOrd="0" presId="urn:microsoft.com/office/officeart/2005/8/layout/orgChart1"/>
    <dgm:cxn modelId="{9858CD31-654F-409D-AB54-A3B6E6D994CC}" type="presParOf" srcId="{73402F43-4136-4503-A408-19CB4653B222}" destId="{21567C8A-A436-4988-A8AB-7E7BFD8D6884}" srcOrd="0" destOrd="0" presId="urn:microsoft.com/office/officeart/2005/8/layout/orgChart1"/>
    <dgm:cxn modelId="{D35F6F4B-AF4D-42D8-AA88-838AD037F15A}" type="presParOf" srcId="{21567C8A-A436-4988-A8AB-7E7BFD8D6884}" destId="{207D5FE4-16C3-478B-A5E5-9CF746CF4BF4}" srcOrd="0" destOrd="0" presId="urn:microsoft.com/office/officeart/2005/8/layout/orgChart1"/>
    <dgm:cxn modelId="{12AC1271-EE92-4A3C-8E3A-745875A6943C}" type="presParOf" srcId="{21567C8A-A436-4988-A8AB-7E7BFD8D6884}" destId="{AB954FA9-421F-472F-9362-49C4C51F5102}" srcOrd="1" destOrd="0" presId="urn:microsoft.com/office/officeart/2005/8/layout/orgChart1"/>
    <dgm:cxn modelId="{E6F8A580-8680-477D-BAC0-964D3A51FBE6}" type="presParOf" srcId="{73402F43-4136-4503-A408-19CB4653B222}" destId="{97836237-0CD0-44B4-B7E2-3B99C414C01D}" srcOrd="1" destOrd="0" presId="urn:microsoft.com/office/officeart/2005/8/layout/orgChart1"/>
    <dgm:cxn modelId="{B67AAE5D-498F-47FE-B98F-39F64F221BEB}" type="presParOf" srcId="{73402F43-4136-4503-A408-19CB4653B222}" destId="{86F3843B-8F9E-4448-A907-91BEA62873B8}" srcOrd="2" destOrd="0" presId="urn:microsoft.com/office/officeart/2005/8/layout/orgChart1"/>
    <dgm:cxn modelId="{382AFCCE-F367-4D03-B568-2AF5BA49C05D}" type="presParOf" srcId="{23EB4DB6-BDEA-4ECB-8F3B-6B0ADAC4BDF7}" destId="{19C951DA-AA95-4D1F-92D9-9CFF7FC89D15}" srcOrd="2" destOrd="0" presId="urn:microsoft.com/office/officeart/2005/8/layout/orgChart1"/>
    <dgm:cxn modelId="{7BB2DC00-8284-4ACC-946B-17C77DEA54C5}" type="presParOf" srcId="{23EB4DB6-BDEA-4ECB-8F3B-6B0ADAC4BDF7}" destId="{FF1721A3-9F90-4BD2-A328-D1E4EE8F51E9}" srcOrd="3" destOrd="0" presId="urn:microsoft.com/office/officeart/2005/8/layout/orgChart1"/>
    <dgm:cxn modelId="{85F618AC-5B36-4F3C-B7B8-175C8F9546D5}" type="presParOf" srcId="{FF1721A3-9F90-4BD2-A328-D1E4EE8F51E9}" destId="{48DCC3DB-6158-4657-BCF1-5E1C6BF53E07}" srcOrd="0" destOrd="0" presId="urn:microsoft.com/office/officeart/2005/8/layout/orgChart1"/>
    <dgm:cxn modelId="{B427D9B7-F53F-4BDD-8672-CD9BD601A39B}" type="presParOf" srcId="{48DCC3DB-6158-4657-BCF1-5E1C6BF53E07}" destId="{05F39D2B-1252-47C6-848A-C4067C5D52C5}" srcOrd="0" destOrd="0" presId="urn:microsoft.com/office/officeart/2005/8/layout/orgChart1"/>
    <dgm:cxn modelId="{8603A07E-44B3-4CAA-9FB3-05ACE7989655}" type="presParOf" srcId="{48DCC3DB-6158-4657-BCF1-5E1C6BF53E07}" destId="{0B5D7308-0260-406F-9983-E5DA8B8881D1}" srcOrd="1" destOrd="0" presId="urn:microsoft.com/office/officeart/2005/8/layout/orgChart1"/>
    <dgm:cxn modelId="{DC2532AE-16A5-4487-A133-9877E66C425C}" type="presParOf" srcId="{FF1721A3-9F90-4BD2-A328-D1E4EE8F51E9}" destId="{C0F2CF63-F540-4B08-B31D-C42ED24F2F83}" srcOrd="1" destOrd="0" presId="urn:microsoft.com/office/officeart/2005/8/layout/orgChart1"/>
    <dgm:cxn modelId="{4C38CC31-FBAB-45AE-B82D-E3DA6113F3A2}" type="presParOf" srcId="{FF1721A3-9F90-4BD2-A328-D1E4EE8F51E9}" destId="{4847410D-C852-4978-A983-2849747C7A2D}" srcOrd="2" destOrd="0" presId="urn:microsoft.com/office/officeart/2005/8/layout/orgChart1"/>
    <dgm:cxn modelId="{7934858F-6E07-4939-BD3B-B09337773C08}" type="presParOf" srcId="{B3B141DD-7F75-421B-A0E5-0C111CFA6B7B}" destId="{9F6AAEDD-7FA4-4631-9114-08614294D4D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B75421-C14A-47DE-BEAB-394697C39CC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161993-09C8-4D0D-9B03-F4250E83CDF5}">
      <dgm:prSet phldrT="[Text]"/>
      <dgm:spPr/>
      <dgm:t>
        <a:bodyPr/>
        <a:lstStyle/>
        <a:p>
          <a:r>
            <a:rPr lang="en-US" dirty="0" smtClean="0"/>
            <a:t>Phases in which substance will be separated</a:t>
          </a:r>
          <a:endParaRPr lang="en-US" dirty="0"/>
        </a:p>
      </dgm:t>
    </dgm:pt>
    <dgm:pt modelId="{50A034B8-243B-4FDE-B1C8-B9E93A099B7F}" type="parTrans" cxnId="{B438110D-1FD8-4C2A-8312-5109E294F596}">
      <dgm:prSet/>
      <dgm:spPr/>
      <dgm:t>
        <a:bodyPr/>
        <a:lstStyle/>
        <a:p>
          <a:endParaRPr lang="en-US"/>
        </a:p>
      </dgm:t>
    </dgm:pt>
    <dgm:pt modelId="{9C945E57-1D17-4209-845C-33E587DC2261}" type="sibTrans" cxnId="{B438110D-1FD8-4C2A-8312-5109E294F596}">
      <dgm:prSet/>
      <dgm:spPr/>
      <dgm:t>
        <a:bodyPr/>
        <a:lstStyle/>
        <a:p>
          <a:endParaRPr lang="en-US"/>
        </a:p>
      </dgm:t>
    </dgm:pt>
    <dgm:pt modelId="{0632E1A0-4F99-4F9E-8C96-E3714A2EFDEC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altLang="ar-SA" b="1" dirty="0" smtClean="0">
              <a:solidFill>
                <a:schemeClr val="accent1"/>
              </a:solidFill>
            </a:rPr>
            <a:t>The stationary phase [Stationary phase: adsorbent]</a:t>
          </a:r>
          <a:endParaRPr lang="en-US" dirty="0">
            <a:solidFill>
              <a:schemeClr val="tx1"/>
            </a:solidFill>
          </a:endParaRPr>
        </a:p>
      </dgm:t>
    </dgm:pt>
    <dgm:pt modelId="{E3EA0D27-4FC6-4752-B8D1-6020048341E4}" type="parTrans" cxnId="{0890AAE4-84A3-42C0-98E3-5E94AAB57AF5}">
      <dgm:prSet/>
      <dgm:spPr/>
      <dgm:t>
        <a:bodyPr/>
        <a:lstStyle/>
        <a:p>
          <a:endParaRPr lang="en-US"/>
        </a:p>
      </dgm:t>
    </dgm:pt>
    <dgm:pt modelId="{42ED62A6-15BD-4186-8428-74C3799AC40A}" type="sibTrans" cxnId="{0890AAE4-84A3-42C0-98E3-5E94AAB57AF5}">
      <dgm:prSet/>
      <dgm:spPr/>
      <dgm:t>
        <a:bodyPr/>
        <a:lstStyle/>
        <a:p>
          <a:endParaRPr lang="en-US"/>
        </a:p>
      </dgm:t>
    </dgm:pt>
    <dgm:pt modelId="{9E0249CF-1287-4C80-A5A1-87A28413FCDC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Mobile phase</a:t>
          </a:r>
        </a:p>
        <a:p>
          <a:r>
            <a:rPr lang="en-US" dirty="0" smtClean="0">
              <a:solidFill>
                <a:schemeClr val="tx1"/>
              </a:solidFill>
            </a:rPr>
            <a:t>is the solvent (in our lab butanol with acetic acid)</a:t>
          </a:r>
          <a:endParaRPr lang="en-US" dirty="0">
            <a:solidFill>
              <a:schemeClr val="tx1"/>
            </a:solidFill>
          </a:endParaRPr>
        </a:p>
      </dgm:t>
    </dgm:pt>
    <dgm:pt modelId="{35DBF5BE-E95F-46BE-B779-38A18B93C245}" type="parTrans" cxnId="{05976DE6-FE92-4C48-BD7B-4A94F3B43E78}">
      <dgm:prSet/>
      <dgm:spPr/>
      <dgm:t>
        <a:bodyPr/>
        <a:lstStyle/>
        <a:p>
          <a:endParaRPr lang="en-US"/>
        </a:p>
      </dgm:t>
    </dgm:pt>
    <dgm:pt modelId="{1A288C1B-744E-4698-A382-FF62A9EB7B39}" type="sibTrans" cxnId="{05976DE6-FE92-4C48-BD7B-4A94F3B43E78}">
      <dgm:prSet/>
      <dgm:spPr/>
      <dgm:t>
        <a:bodyPr/>
        <a:lstStyle/>
        <a:p>
          <a:endParaRPr lang="en-US"/>
        </a:p>
      </dgm:t>
    </dgm:pt>
    <dgm:pt modelId="{60753917-A90A-4209-A555-501C82F225A6}" type="pres">
      <dgm:prSet presAssocID="{80B75421-C14A-47DE-BEAB-394697C39CC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3B141DD-7F75-421B-A0E5-0C111CFA6B7B}" type="pres">
      <dgm:prSet presAssocID="{CE161993-09C8-4D0D-9B03-F4250E83CDF5}" presName="hierRoot1" presStyleCnt="0">
        <dgm:presLayoutVars>
          <dgm:hierBranch val="init"/>
        </dgm:presLayoutVars>
      </dgm:prSet>
      <dgm:spPr/>
    </dgm:pt>
    <dgm:pt modelId="{F69CE9F7-641C-4F13-A1D2-36BA15793A8A}" type="pres">
      <dgm:prSet presAssocID="{CE161993-09C8-4D0D-9B03-F4250E83CDF5}" presName="rootComposite1" presStyleCnt="0"/>
      <dgm:spPr/>
    </dgm:pt>
    <dgm:pt modelId="{AD8B0B5B-8D30-43EE-86C0-61FF2A01FDA3}" type="pres">
      <dgm:prSet presAssocID="{CE161993-09C8-4D0D-9B03-F4250E83CDF5}" presName="rootText1" presStyleLbl="node0" presStyleIdx="0" presStyleCnt="1">
        <dgm:presLayoutVars>
          <dgm:chPref val="3"/>
        </dgm:presLayoutVars>
      </dgm:prSet>
      <dgm:spPr/>
    </dgm:pt>
    <dgm:pt modelId="{E0B8B46D-019C-41EC-BC68-1F9AA1B1D822}" type="pres">
      <dgm:prSet presAssocID="{CE161993-09C8-4D0D-9B03-F4250E83CDF5}" presName="rootConnector1" presStyleLbl="node1" presStyleIdx="0" presStyleCnt="0"/>
      <dgm:spPr/>
    </dgm:pt>
    <dgm:pt modelId="{23EB4DB6-BDEA-4ECB-8F3B-6B0ADAC4BDF7}" type="pres">
      <dgm:prSet presAssocID="{CE161993-09C8-4D0D-9B03-F4250E83CDF5}" presName="hierChild2" presStyleCnt="0"/>
      <dgm:spPr/>
    </dgm:pt>
    <dgm:pt modelId="{54B43ED8-B3D0-47D7-9897-86704B517687}" type="pres">
      <dgm:prSet presAssocID="{E3EA0D27-4FC6-4752-B8D1-6020048341E4}" presName="Name37" presStyleLbl="parChTrans1D2" presStyleIdx="0" presStyleCnt="2"/>
      <dgm:spPr/>
    </dgm:pt>
    <dgm:pt modelId="{73402F43-4136-4503-A408-19CB4653B222}" type="pres">
      <dgm:prSet presAssocID="{0632E1A0-4F99-4F9E-8C96-E3714A2EFDEC}" presName="hierRoot2" presStyleCnt="0">
        <dgm:presLayoutVars>
          <dgm:hierBranch val="init"/>
        </dgm:presLayoutVars>
      </dgm:prSet>
      <dgm:spPr/>
    </dgm:pt>
    <dgm:pt modelId="{21567C8A-A436-4988-A8AB-7E7BFD8D6884}" type="pres">
      <dgm:prSet presAssocID="{0632E1A0-4F99-4F9E-8C96-E3714A2EFDEC}" presName="rootComposite" presStyleCnt="0"/>
      <dgm:spPr/>
    </dgm:pt>
    <dgm:pt modelId="{207D5FE4-16C3-478B-A5E5-9CF746CF4BF4}" type="pres">
      <dgm:prSet presAssocID="{0632E1A0-4F99-4F9E-8C96-E3714A2EFDEC}" presName="rootText" presStyleLbl="node2" presStyleIdx="0" presStyleCnt="2" custLinFactNeighborX="-86539" custLinFactNeighborY="-84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954FA9-421F-472F-9362-49C4C51F5102}" type="pres">
      <dgm:prSet presAssocID="{0632E1A0-4F99-4F9E-8C96-E3714A2EFDEC}" presName="rootConnector" presStyleLbl="node2" presStyleIdx="0" presStyleCnt="2"/>
      <dgm:spPr/>
    </dgm:pt>
    <dgm:pt modelId="{97836237-0CD0-44B4-B7E2-3B99C414C01D}" type="pres">
      <dgm:prSet presAssocID="{0632E1A0-4F99-4F9E-8C96-E3714A2EFDEC}" presName="hierChild4" presStyleCnt="0"/>
      <dgm:spPr/>
    </dgm:pt>
    <dgm:pt modelId="{86F3843B-8F9E-4448-A907-91BEA62873B8}" type="pres">
      <dgm:prSet presAssocID="{0632E1A0-4F99-4F9E-8C96-E3714A2EFDEC}" presName="hierChild5" presStyleCnt="0"/>
      <dgm:spPr/>
    </dgm:pt>
    <dgm:pt modelId="{19C951DA-AA95-4D1F-92D9-9CFF7FC89D15}" type="pres">
      <dgm:prSet presAssocID="{35DBF5BE-E95F-46BE-B779-38A18B93C245}" presName="Name37" presStyleLbl="parChTrans1D2" presStyleIdx="1" presStyleCnt="2"/>
      <dgm:spPr/>
    </dgm:pt>
    <dgm:pt modelId="{FF1721A3-9F90-4BD2-A328-D1E4EE8F51E9}" type="pres">
      <dgm:prSet presAssocID="{9E0249CF-1287-4C80-A5A1-87A28413FCDC}" presName="hierRoot2" presStyleCnt="0">
        <dgm:presLayoutVars>
          <dgm:hierBranch val="init"/>
        </dgm:presLayoutVars>
      </dgm:prSet>
      <dgm:spPr/>
    </dgm:pt>
    <dgm:pt modelId="{48DCC3DB-6158-4657-BCF1-5E1C6BF53E07}" type="pres">
      <dgm:prSet presAssocID="{9E0249CF-1287-4C80-A5A1-87A28413FCDC}" presName="rootComposite" presStyleCnt="0"/>
      <dgm:spPr/>
    </dgm:pt>
    <dgm:pt modelId="{05F39D2B-1252-47C6-848A-C4067C5D52C5}" type="pres">
      <dgm:prSet presAssocID="{9E0249CF-1287-4C80-A5A1-87A28413FCDC}" presName="rootText" presStyleLbl="node2" presStyleIdx="1" presStyleCnt="2" custLinFactNeighborX="66312" custLinFactNeighborY="-84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5D7308-0260-406F-9983-E5DA8B8881D1}" type="pres">
      <dgm:prSet presAssocID="{9E0249CF-1287-4C80-A5A1-87A28413FCDC}" presName="rootConnector" presStyleLbl="node2" presStyleIdx="1" presStyleCnt="2"/>
      <dgm:spPr/>
    </dgm:pt>
    <dgm:pt modelId="{C0F2CF63-F540-4B08-B31D-C42ED24F2F83}" type="pres">
      <dgm:prSet presAssocID="{9E0249CF-1287-4C80-A5A1-87A28413FCDC}" presName="hierChild4" presStyleCnt="0"/>
      <dgm:spPr/>
    </dgm:pt>
    <dgm:pt modelId="{4847410D-C852-4978-A983-2849747C7A2D}" type="pres">
      <dgm:prSet presAssocID="{9E0249CF-1287-4C80-A5A1-87A28413FCDC}" presName="hierChild5" presStyleCnt="0"/>
      <dgm:spPr/>
    </dgm:pt>
    <dgm:pt modelId="{9F6AAEDD-7FA4-4631-9114-08614294D4DC}" type="pres">
      <dgm:prSet presAssocID="{CE161993-09C8-4D0D-9B03-F4250E83CDF5}" presName="hierChild3" presStyleCnt="0"/>
      <dgm:spPr/>
    </dgm:pt>
  </dgm:ptLst>
  <dgm:cxnLst>
    <dgm:cxn modelId="{B438110D-1FD8-4C2A-8312-5109E294F596}" srcId="{80B75421-C14A-47DE-BEAB-394697C39CCD}" destId="{CE161993-09C8-4D0D-9B03-F4250E83CDF5}" srcOrd="0" destOrd="0" parTransId="{50A034B8-243B-4FDE-B1C8-B9E93A099B7F}" sibTransId="{9C945E57-1D17-4209-845C-33E587DC2261}"/>
    <dgm:cxn modelId="{CAF6649B-89D2-44F3-806E-F6F15C2000DD}" type="presOf" srcId="{9E0249CF-1287-4C80-A5A1-87A28413FCDC}" destId="{0B5D7308-0260-406F-9983-E5DA8B8881D1}" srcOrd="1" destOrd="0" presId="urn:microsoft.com/office/officeart/2005/8/layout/orgChart1"/>
    <dgm:cxn modelId="{9C5DCC5B-24B7-45E3-ABE9-AAEEE7E9169A}" type="presOf" srcId="{9E0249CF-1287-4C80-A5A1-87A28413FCDC}" destId="{05F39D2B-1252-47C6-848A-C4067C5D52C5}" srcOrd="0" destOrd="0" presId="urn:microsoft.com/office/officeart/2005/8/layout/orgChart1"/>
    <dgm:cxn modelId="{0890AAE4-84A3-42C0-98E3-5E94AAB57AF5}" srcId="{CE161993-09C8-4D0D-9B03-F4250E83CDF5}" destId="{0632E1A0-4F99-4F9E-8C96-E3714A2EFDEC}" srcOrd="0" destOrd="0" parTransId="{E3EA0D27-4FC6-4752-B8D1-6020048341E4}" sibTransId="{42ED62A6-15BD-4186-8428-74C3799AC40A}"/>
    <dgm:cxn modelId="{B3F41325-0FFC-41CE-A44F-98D62DB3E5C9}" type="presOf" srcId="{0632E1A0-4F99-4F9E-8C96-E3714A2EFDEC}" destId="{AB954FA9-421F-472F-9362-49C4C51F5102}" srcOrd="1" destOrd="0" presId="urn:microsoft.com/office/officeart/2005/8/layout/orgChart1"/>
    <dgm:cxn modelId="{05976DE6-FE92-4C48-BD7B-4A94F3B43E78}" srcId="{CE161993-09C8-4D0D-9B03-F4250E83CDF5}" destId="{9E0249CF-1287-4C80-A5A1-87A28413FCDC}" srcOrd="1" destOrd="0" parTransId="{35DBF5BE-E95F-46BE-B779-38A18B93C245}" sibTransId="{1A288C1B-744E-4698-A382-FF62A9EB7B39}"/>
    <dgm:cxn modelId="{80E1540A-FFA3-4800-A641-A500DE78F1F2}" type="presOf" srcId="{CE161993-09C8-4D0D-9B03-F4250E83CDF5}" destId="{E0B8B46D-019C-41EC-BC68-1F9AA1B1D822}" srcOrd="1" destOrd="0" presId="urn:microsoft.com/office/officeart/2005/8/layout/orgChart1"/>
    <dgm:cxn modelId="{A5519497-04B1-4C80-9B29-5006C50AB9E0}" type="presOf" srcId="{0632E1A0-4F99-4F9E-8C96-E3714A2EFDEC}" destId="{207D5FE4-16C3-478B-A5E5-9CF746CF4BF4}" srcOrd="0" destOrd="0" presId="urn:microsoft.com/office/officeart/2005/8/layout/orgChart1"/>
    <dgm:cxn modelId="{CF80B4ED-9BA3-49BC-A5E6-B9FB0BBC7CAA}" type="presOf" srcId="{E3EA0D27-4FC6-4752-B8D1-6020048341E4}" destId="{54B43ED8-B3D0-47D7-9897-86704B517687}" srcOrd="0" destOrd="0" presId="urn:microsoft.com/office/officeart/2005/8/layout/orgChart1"/>
    <dgm:cxn modelId="{3007F1E5-DABA-45A0-BB0C-1E5DB7ECC6C5}" type="presOf" srcId="{CE161993-09C8-4D0D-9B03-F4250E83CDF5}" destId="{AD8B0B5B-8D30-43EE-86C0-61FF2A01FDA3}" srcOrd="0" destOrd="0" presId="urn:microsoft.com/office/officeart/2005/8/layout/orgChart1"/>
    <dgm:cxn modelId="{C80CB86B-7B1C-4B4D-A1F7-F67B5A331E85}" type="presOf" srcId="{80B75421-C14A-47DE-BEAB-394697C39CCD}" destId="{60753917-A90A-4209-A555-501C82F225A6}" srcOrd="0" destOrd="0" presId="urn:microsoft.com/office/officeart/2005/8/layout/orgChart1"/>
    <dgm:cxn modelId="{51EC343C-B27A-4521-8894-A76C04D81D6B}" type="presOf" srcId="{35DBF5BE-E95F-46BE-B779-38A18B93C245}" destId="{19C951DA-AA95-4D1F-92D9-9CFF7FC89D15}" srcOrd="0" destOrd="0" presId="urn:microsoft.com/office/officeart/2005/8/layout/orgChart1"/>
    <dgm:cxn modelId="{CB7C87F7-12C7-4ED9-9BC1-6BD70E237A3D}" type="presParOf" srcId="{60753917-A90A-4209-A555-501C82F225A6}" destId="{B3B141DD-7F75-421B-A0E5-0C111CFA6B7B}" srcOrd="0" destOrd="0" presId="urn:microsoft.com/office/officeart/2005/8/layout/orgChart1"/>
    <dgm:cxn modelId="{0B738A9D-6137-46D7-9748-8EDF698964A4}" type="presParOf" srcId="{B3B141DD-7F75-421B-A0E5-0C111CFA6B7B}" destId="{F69CE9F7-641C-4F13-A1D2-36BA15793A8A}" srcOrd="0" destOrd="0" presId="urn:microsoft.com/office/officeart/2005/8/layout/orgChart1"/>
    <dgm:cxn modelId="{476DF9A7-9165-4072-AF9D-01569B1920CC}" type="presParOf" srcId="{F69CE9F7-641C-4F13-A1D2-36BA15793A8A}" destId="{AD8B0B5B-8D30-43EE-86C0-61FF2A01FDA3}" srcOrd="0" destOrd="0" presId="urn:microsoft.com/office/officeart/2005/8/layout/orgChart1"/>
    <dgm:cxn modelId="{62628EDE-BB37-4C4C-8832-578EE3B5A879}" type="presParOf" srcId="{F69CE9F7-641C-4F13-A1D2-36BA15793A8A}" destId="{E0B8B46D-019C-41EC-BC68-1F9AA1B1D822}" srcOrd="1" destOrd="0" presId="urn:microsoft.com/office/officeart/2005/8/layout/orgChart1"/>
    <dgm:cxn modelId="{FE7D3D51-C89F-4096-BD93-D1B2C45A18D7}" type="presParOf" srcId="{B3B141DD-7F75-421B-A0E5-0C111CFA6B7B}" destId="{23EB4DB6-BDEA-4ECB-8F3B-6B0ADAC4BDF7}" srcOrd="1" destOrd="0" presId="urn:microsoft.com/office/officeart/2005/8/layout/orgChart1"/>
    <dgm:cxn modelId="{8D704EA2-9FD8-4F59-A66B-53CA9F8FCC73}" type="presParOf" srcId="{23EB4DB6-BDEA-4ECB-8F3B-6B0ADAC4BDF7}" destId="{54B43ED8-B3D0-47D7-9897-86704B517687}" srcOrd="0" destOrd="0" presId="urn:microsoft.com/office/officeart/2005/8/layout/orgChart1"/>
    <dgm:cxn modelId="{5A0ABA4C-B1F2-4FD3-A03F-9A203F2C8529}" type="presParOf" srcId="{23EB4DB6-BDEA-4ECB-8F3B-6B0ADAC4BDF7}" destId="{73402F43-4136-4503-A408-19CB4653B222}" srcOrd="1" destOrd="0" presId="urn:microsoft.com/office/officeart/2005/8/layout/orgChart1"/>
    <dgm:cxn modelId="{9858CD31-654F-409D-AB54-A3B6E6D994CC}" type="presParOf" srcId="{73402F43-4136-4503-A408-19CB4653B222}" destId="{21567C8A-A436-4988-A8AB-7E7BFD8D6884}" srcOrd="0" destOrd="0" presId="urn:microsoft.com/office/officeart/2005/8/layout/orgChart1"/>
    <dgm:cxn modelId="{D35F6F4B-AF4D-42D8-AA88-838AD037F15A}" type="presParOf" srcId="{21567C8A-A436-4988-A8AB-7E7BFD8D6884}" destId="{207D5FE4-16C3-478B-A5E5-9CF746CF4BF4}" srcOrd="0" destOrd="0" presId="urn:microsoft.com/office/officeart/2005/8/layout/orgChart1"/>
    <dgm:cxn modelId="{12AC1271-EE92-4A3C-8E3A-745875A6943C}" type="presParOf" srcId="{21567C8A-A436-4988-A8AB-7E7BFD8D6884}" destId="{AB954FA9-421F-472F-9362-49C4C51F5102}" srcOrd="1" destOrd="0" presId="urn:microsoft.com/office/officeart/2005/8/layout/orgChart1"/>
    <dgm:cxn modelId="{E6F8A580-8680-477D-BAC0-964D3A51FBE6}" type="presParOf" srcId="{73402F43-4136-4503-A408-19CB4653B222}" destId="{97836237-0CD0-44B4-B7E2-3B99C414C01D}" srcOrd="1" destOrd="0" presId="urn:microsoft.com/office/officeart/2005/8/layout/orgChart1"/>
    <dgm:cxn modelId="{B67AAE5D-498F-47FE-B98F-39F64F221BEB}" type="presParOf" srcId="{73402F43-4136-4503-A408-19CB4653B222}" destId="{86F3843B-8F9E-4448-A907-91BEA62873B8}" srcOrd="2" destOrd="0" presId="urn:microsoft.com/office/officeart/2005/8/layout/orgChart1"/>
    <dgm:cxn modelId="{382AFCCE-F367-4D03-B568-2AF5BA49C05D}" type="presParOf" srcId="{23EB4DB6-BDEA-4ECB-8F3B-6B0ADAC4BDF7}" destId="{19C951DA-AA95-4D1F-92D9-9CFF7FC89D15}" srcOrd="2" destOrd="0" presId="urn:microsoft.com/office/officeart/2005/8/layout/orgChart1"/>
    <dgm:cxn modelId="{7BB2DC00-8284-4ACC-946B-17C77DEA54C5}" type="presParOf" srcId="{23EB4DB6-BDEA-4ECB-8F3B-6B0ADAC4BDF7}" destId="{FF1721A3-9F90-4BD2-A328-D1E4EE8F51E9}" srcOrd="3" destOrd="0" presId="urn:microsoft.com/office/officeart/2005/8/layout/orgChart1"/>
    <dgm:cxn modelId="{85F618AC-5B36-4F3C-B7B8-175C8F9546D5}" type="presParOf" srcId="{FF1721A3-9F90-4BD2-A328-D1E4EE8F51E9}" destId="{48DCC3DB-6158-4657-BCF1-5E1C6BF53E07}" srcOrd="0" destOrd="0" presId="urn:microsoft.com/office/officeart/2005/8/layout/orgChart1"/>
    <dgm:cxn modelId="{B427D9B7-F53F-4BDD-8672-CD9BD601A39B}" type="presParOf" srcId="{48DCC3DB-6158-4657-BCF1-5E1C6BF53E07}" destId="{05F39D2B-1252-47C6-848A-C4067C5D52C5}" srcOrd="0" destOrd="0" presId="urn:microsoft.com/office/officeart/2005/8/layout/orgChart1"/>
    <dgm:cxn modelId="{8603A07E-44B3-4CAA-9FB3-05ACE7989655}" type="presParOf" srcId="{48DCC3DB-6158-4657-BCF1-5E1C6BF53E07}" destId="{0B5D7308-0260-406F-9983-E5DA8B8881D1}" srcOrd="1" destOrd="0" presId="urn:microsoft.com/office/officeart/2005/8/layout/orgChart1"/>
    <dgm:cxn modelId="{DC2532AE-16A5-4487-A133-9877E66C425C}" type="presParOf" srcId="{FF1721A3-9F90-4BD2-A328-D1E4EE8F51E9}" destId="{C0F2CF63-F540-4B08-B31D-C42ED24F2F83}" srcOrd="1" destOrd="0" presId="urn:microsoft.com/office/officeart/2005/8/layout/orgChart1"/>
    <dgm:cxn modelId="{4C38CC31-FBAB-45AE-B82D-E3DA6113F3A2}" type="presParOf" srcId="{FF1721A3-9F90-4BD2-A328-D1E4EE8F51E9}" destId="{4847410D-C852-4978-A983-2849747C7A2D}" srcOrd="2" destOrd="0" presId="urn:microsoft.com/office/officeart/2005/8/layout/orgChart1"/>
    <dgm:cxn modelId="{7934858F-6E07-4939-BD3B-B09337773C08}" type="presParOf" srcId="{B3B141DD-7F75-421B-A0E5-0C111CFA6B7B}" destId="{9F6AAEDD-7FA4-4631-9114-08614294D4D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FDD4F-A231-4118-B922-E2008101D4B8}">
      <dsp:nvSpPr>
        <dsp:cNvPr id="0" name=""/>
        <dsp:cNvSpPr/>
      </dsp:nvSpPr>
      <dsp:spPr>
        <a:xfrm>
          <a:off x="4267200" y="1825955"/>
          <a:ext cx="3342097" cy="386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344"/>
              </a:lnTo>
              <a:lnTo>
                <a:pt x="3342097" y="193344"/>
              </a:lnTo>
              <a:lnTo>
                <a:pt x="3342097" y="386688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850760-79D2-4253-850A-83A58ACBF6FF}">
      <dsp:nvSpPr>
        <dsp:cNvPr id="0" name=""/>
        <dsp:cNvSpPr/>
      </dsp:nvSpPr>
      <dsp:spPr>
        <a:xfrm>
          <a:off x="4267200" y="1825955"/>
          <a:ext cx="1114032" cy="386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344"/>
              </a:lnTo>
              <a:lnTo>
                <a:pt x="1114032" y="193344"/>
              </a:lnTo>
              <a:lnTo>
                <a:pt x="1114032" y="386688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FD0975-BF4F-48F9-AA69-5E3CF6725EBE}">
      <dsp:nvSpPr>
        <dsp:cNvPr id="0" name=""/>
        <dsp:cNvSpPr/>
      </dsp:nvSpPr>
      <dsp:spPr>
        <a:xfrm>
          <a:off x="3153167" y="1825955"/>
          <a:ext cx="1114032" cy="386688"/>
        </a:xfrm>
        <a:custGeom>
          <a:avLst/>
          <a:gdLst/>
          <a:ahLst/>
          <a:cxnLst/>
          <a:rect l="0" t="0" r="0" b="0"/>
          <a:pathLst>
            <a:path>
              <a:moveTo>
                <a:pt x="1114032" y="0"/>
              </a:moveTo>
              <a:lnTo>
                <a:pt x="1114032" y="193344"/>
              </a:lnTo>
              <a:lnTo>
                <a:pt x="0" y="193344"/>
              </a:lnTo>
              <a:lnTo>
                <a:pt x="0" y="386688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E64B8-D8ED-4504-B632-A8D0E325398C}">
      <dsp:nvSpPr>
        <dsp:cNvPr id="0" name=""/>
        <dsp:cNvSpPr/>
      </dsp:nvSpPr>
      <dsp:spPr>
        <a:xfrm>
          <a:off x="925102" y="1825955"/>
          <a:ext cx="3342097" cy="386688"/>
        </a:xfrm>
        <a:custGeom>
          <a:avLst/>
          <a:gdLst/>
          <a:ahLst/>
          <a:cxnLst/>
          <a:rect l="0" t="0" r="0" b="0"/>
          <a:pathLst>
            <a:path>
              <a:moveTo>
                <a:pt x="3342097" y="0"/>
              </a:moveTo>
              <a:lnTo>
                <a:pt x="3342097" y="193344"/>
              </a:lnTo>
              <a:lnTo>
                <a:pt x="0" y="193344"/>
              </a:lnTo>
              <a:lnTo>
                <a:pt x="0" y="386688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997B47-A7E1-46FF-8568-326426854C83}">
      <dsp:nvSpPr>
        <dsp:cNvPr id="0" name=""/>
        <dsp:cNvSpPr/>
      </dsp:nvSpPr>
      <dsp:spPr>
        <a:xfrm>
          <a:off x="3346512" y="905267"/>
          <a:ext cx="1841375" cy="920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Uses of chromatography in general</a:t>
          </a:r>
          <a:endParaRPr lang="en-US" sz="1700" kern="1200" dirty="0"/>
        </a:p>
      </dsp:txBody>
      <dsp:txXfrm>
        <a:off x="3346512" y="905267"/>
        <a:ext cx="1841375" cy="920687"/>
      </dsp:txXfrm>
    </dsp:sp>
    <dsp:sp modelId="{618F4DDF-DA84-4FE4-8CE9-BBA6282DECA1}">
      <dsp:nvSpPr>
        <dsp:cNvPr id="0" name=""/>
        <dsp:cNvSpPr/>
      </dsp:nvSpPr>
      <dsp:spPr>
        <a:xfrm>
          <a:off x="4414" y="2212644"/>
          <a:ext cx="1841375" cy="920687"/>
        </a:xfrm>
        <a:prstGeom prst="rect">
          <a:avLst/>
        </a:prstGeom>
        <a:solidFill>
          <a:schemeClr val="accent4">
            <a:lumMod val="75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Identifying unknown compounds.</a:t>
          </a:r>
          <a:endParaRPr lang="en-US" sz="1700" kern="1200" dirty="0"/>
        </a:p>
      </dsp:txBody>
      <dsp:txXfrm>
        <a:off x="4414" y="2212644"/>
        <a:ext cx="1841375" cy="920687"/>
      </dsp:txXfrm>
    </dsp:sp>
    <dsp:sp modelId="{F9C509B4-3F2B-4E4F-96D2-C105DAEE26B7}">
      <dsp:nvSpPr>
        <dsp:cNvPr id="0" name=""/>
        <dsp:cNvSpPr/>
      </dsp:nvSpPr>
      <dsp:spPr>
        <a:xfrm>
          <a:off x="2232479" y="2212644"/>
          <a:ext cx="1841375" cy="920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Establishing purity of a sample</a:t>
          </a:r>
          <a:endParaRPr lang="en-US" sz="1700" kern="1200" dirty="0"/>
        </a:p>
      </dsp:txBody>
      <dsp:txXfrm>
        <a:off x="2232479" y="2212644"/>
        <a:ext cx="1841375" cy="920687"/>
      </dsp:txXfrm>
    </dsp:sp>
    <dsp:sp modelId="{19B8EE68-9DFC-4BA2-87AC-6555D3322147}">
      <dsp:nvSpPr>
        <dsp:cNvPr id="0" name=""/>
        <dsp:cNvSpPr/>
      </dsp:nvSpPr>
      <dsp:spPr>
        <a:xfrm>
          <a:off x="4460544" y="2212644"/>
          <a:ext cx="1841375" cy="920687"/>
        </a:xfrm>
        <a:prstGeom prst="rect">
          <a:avLst/>
        </a:prstGeom>
        <a:solidFill>
          <a:schemeClr val="accent1">
            <a:lumMod val="75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To know the property of a specific compound</a:t>
          </a:r>
          <a:endParaRPr lang="en-US" sz="1700" kern="1200" dirty="0"/>
        </a:p>
      </dsp:txBody>
      <dsp:txXfrm>
        <a:off x="4460544" y="2212644"/>
        <a:ext cx="1841375" cy="920687"/>
      </dsp:txXfrm>
    </dsp:sp>
    <dsp:sp modelId="{42DFE18A-2A59-46AA-A48C-ABE33F5706CA}">
      <dsp:nvSpPr>
        <dsp:cNvPr id="0" name=""/>
        <dsp:cNvSpPr/>
      </dsp:nvSpPr>
      <dsp:spPr>
        <a:xfrm>
          <a:off x="6688609" y="2212644"/>
          <a:ext cx="1841375" cy="920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Can be used as a purification process </a:t>
          </a:r>
          <a:endParaRPr lang="en-US" sz="1700" kern="1200" dirty="0" smtClean="0"/>
        </a:p>
      </dsp:txBody>
      <dsp:txXfrm>
        <a:off x="6688609" y="2212644"/>
        <a:ext cx="1841375" cy="9206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C951DA-AA95-4D1F-92D9-9CFF7FC89D15}">
      <dsp:nvSpPr>
        <dsp:cNvPr id="0" name=""/>
        <dsp:cNvSpPr/>
      </dsp:nvSpPr>
      <dsp:spPr>
        <a:xfrm>
          <a:off x="3097686" y="1141380"/>
          <a:ext cx="1379495" cy="478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416"/>
              </a:lnTo>
              <a:lnTo>
                <a:pt x="1379495" y="239416"/>
              </a:lnTo>
              <a:lnTo>
                <a:pt x="1379495" y="47883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B43ED8-B3D0-47D7-9897-86704B517687}">
      <dsp:nvSpPr>
        <dsp:cNvPr id="0" name=""/>
        <dsp:cNvSpPr/>
      </dsp:nvSpPr>
      <dsp:spPr>
        <a:xfrm>
          <a:off x="1718190" y="1141380"/>
          <a:ext cx="1379495" cy="478832"/>
        </a:xfrm>
        <a:custGeom>
          <a:avLst/>
          <a:gdLst/>
          <a:ahLst/>
          <a:cxnLst/>
          <a:rect l="0" t="0" r="0" b="0"/>
          <a:pathLst>
            <a:path>
              <a:moveTo>
                <a:pt x="1379495" y="0"/>
              </a:moveTo>
              <a:lnTo>
                <a:pt x="1379495" y="239416"/>
              </a:lnTo>
              <a:lnTo>
                <a:pt x="0" y="239416"/>
              </a:lnTo>
              <a:lnTo>
                <a:pt x="0" y="47883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8B0B5B-8D30-43EE-86C0-61FF2A01FDA3}">
      <dsp:nvSpPr>
        <dsp:cNvPr id="0" name=""/>
        <dsp:cNvSpPr/>
      </dsp:nvSpPr>
      <dsp:spPr>
        <a:xfrm>
          <a:off x="1957607" y="1301"/>
          <a:ext cx="2280157" cy="11400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Phases in which substance will be separated</a:t>
          </a:r>
          <a:endParaRPr lang="en-US" sz="1900" kern="1200" dirty="0"/>
        </a:p>
      </dsp:txBody>
      <dsp:txXfrm>
        <a:off x="1957607" y="1301"/>
        <a:ext cx="2280157" cy="1140078"/>
      </dsp:txXfrm>
    </dsp:sp>
    <dsp:sp modelId="{207D5FE4-16C3-478B-A5E5-9CF746CF4BF4}">
      <dsp:nvSpPr>
        <dsp:cNvPr id="0" name=""/>
        <dsp:cNvSpPr/>
      </dsp:nvSpPr>
      <dsp:spPr>
        <a:xfrm>
          <a:off x="578112" y="1620212"/>
          <a:ext cx="2280157" cy="1140078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The stationary phase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is a water molecules bound to an (inert) cellulose matrix 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578112" y="1620212"/>
        <a:ext cx="2280157" cy="1140078"/>
      </dsp:txXfrm>
    </dsp:sp>
    <dsp:sp modelId="{05F39D2B-1252-47C6-848A-C4067C5D52C5}">
      <dsp:nvSpPr>
        <dsp:cNvPr id="0" name=""/>
        <dsp:cNvSpPr/>
      </dsp:nvSpPr>
      <dsp:spPr>
        <a:xfrm>
          <a:off x="3337102" y="1620212"/>
          <a:ext cx="2280157" cy="1140078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Mobile phase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is the solvent (in our lab butanol with acetic acid)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3337102" y="1620212"/>
        <a:ext cx="2280157" cy="11400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C951DA-AA95-4D1F-92D9-9CFF7FC89D15}">
      <dsp:nvSpPr>
        <dsp:cNvPr id="0" name=""/>
        <dsp:cNvSpPr/>
      </dsp:nvSpPr>
      <dsp:spPr>
        <a:xfrm>
          <a:off x="5257800" y="1141220"/>
          <a:ext cx="2893437" cy="382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197"/>
              </a:lnTo>
              <a:lnTo>
                <a:pt x="2893437" y="143197"/>
              </a:lnTo>
              <a:lnTo>
                <a:pt x="2893437" y="382773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B43ED8-B3D0-47D7-9897-86704B517687}">
      <dsp:nvSpPr>
        <dsp:cNvPr id="0" name=""/>
        <dsp:cNvSpPr/>
      </dsp:nvSpPr>
      <dsp:spPr>
        <a:xfrm>
          <a:off x="1902848" y="1141220"/>
          <a:ext cx="3354951" cy="382785"/>
        </a:xfrm>
        <a:custGeom>
          <a:avLst/>
          <a:gdLst/>
          <a:ahLst/>
          <a:cxnLst/>
          <a:rect l="0" t="0" r="0" b="0"/>
          <a:pathLst>
            <a:path>
              <a:moveTo>
                <a:pt x="3354951" y="0"/>
              </a:moveTo>
              <a:lnTo>
                <a:pt x="3354951" y="143209"/>
              </a:lnTo>
              <a:lnTo>
                <a:pt x="0" y="143209"/>
              </a:lnTo>
              <a:lnTo>
                <a:pt x="0" y="38278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8B0B5B-8D30-43EE-86C0-61FF2A01FDA3}">
      <dsp:nvSpPr>
        <dsp:cNvPr id="0" name=""/>
        <dsp:cNvSpPr/>
      </dsp:nvSpPr>
      <dsp:spPr>
        <a:xfrm>
          <a:off x="4116962" y="383"/>
          <a:ext cx="2281674" cy="11408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Phases in which substance will be separated</a:t>
          </a:r>
          <a:endParaRPr lang="en-US" sz="1900" kern="1200" dirty="0"/>
        </a:p>
      </dsp:txBody>
      <dsp:txXfrm>
        <a:off x="4116962" y="383"/>
        <a:ext cx="2281674" cy="1140837"/>
      </dsp:txXfrm>
    </dsp:sp>
    <dsp:sp modelId="{207D5FE4-16C3-478B-A5E5-9CF746CF4BF4}">
      <dsp:nvSpPr>
        <dsp:cNvPr id="0" name=""/>
        <dsp:cNvSpPr/>
      </dsp:nvSpPr>
      <dsp:spPr>
        <a:xfrm>
          <a:off x="762011" y="1524005"/>
          <a:ext cx="2281674" cy="114083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ar-SA" sz="1900" b="1" kern="1200" dirty="0" smtClean="0">
              <a:solidFill>
                <a:schemeClr val="accent1"/>
              </a:solidFill>
            </a:rPr>
            <a:t>The stationary phase [Stationary phase: adsorbent]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762011" y="1524005"/>
        <a:ext cx="2281674" cy="1140837"/>
      </dsp:txXfrm>
    </dsp:sp>
    <dsp:sp modelId="{05F39D2B-1252-47C6-848A-C4067C5D52C5}">
      <dsp:nvSpPr>
        <dsp:cNvPr id="0" name=""/>
        <dsp:cNvSpPr/>
      </dsp:nvSpPr>
      <dsp:spPr>
        <a:xfrm>
          <a:off x="7010399" y="1523994"/>
          <a:ext cx="2281674" cy="114083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Mobile phase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is the solvent (in our lab butanol with acetic acid)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7010399" y="1523994"/>
        <a:ext cx="2281674" cy="1140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2DDBC47-2359-4D9B-BF5B-1C1C9070E413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36528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536528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B6BE4C6-A2D8-4CF8-B3AF-10CE42405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410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F9EC6-B5E9-4461-AA83-1DB8E27F2501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515938"/>
            <a:ext cx="3441700" cy="2581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268663"/>
            <a:ext cx="7435850" cy="30972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35738"/>
            <a:ext cx="4029075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535738"/>
            <a:ext cx="4029075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40160-4A18-4006-B3D1-4F0D82FDA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318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95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26628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BB82045-1081-4FEC-ABF8-2F3BF3689635}" type="slidenum">
              <a:rPr lang="ar-SA" alt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1413128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A0A-864A-4FF5-9144-4C73460FA11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9A7D-FDB8-4A91-944D-AD3337BCC17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A0A-864A-4FF5-9144-4C73460FA11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9A7D-FDB8-4A91-944D-AD3337BCC1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A0A-864A-4FF5-9144-4C73460FA11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9A7D-FDB8-4A91-944D-AD3337BCC1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DE9B1F4-8FFE-4C60-AE69-9BAEEB387BD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47309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A0A-864A-4FF5-9144-4C73460FA11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9A7D-FDB8-4A91-944D-AD3337BCC1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A0A-864A-4FF5-9144-4C73460FA11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9A7D-FDB8-4A91-944D-AD3337BCC17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A0A-864A-4FF5-9144-4C73460FA11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9A7D-FDB8-4A91-944D-AD3337BCC1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A0A-864A-4FF5-9144-4C73460FA11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9A7D-FDB8-4A91-944D-AD3337BCC17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A0A-864A-4FF5-9144-4C73460FA11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9A7D-FDB8-4A91-944D-AD3337BCC1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A0A-864A-4FF5-9144-4C73460FA11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9A7D-FDB8-4A91-944D-AD3337BCC1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A0A-864A-4FF5-9144-4C73460FA11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9A7D-FDB8-4A91-944D-AD3337BCC17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A0A-864A-4FF5-9144-4C73460FA11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9A7D-FDB8-4A91-944D-AD3337BCC1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2568A0A-864A-4FF5-9144-4C73460FA11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33B9A7D-FDB8-4A91-944D-AD3337BCC1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thin%20layer%20chromatography&amp;source=images&amp;cd=&amp;cad=rja&amp;docid=H1dKHYsLJtj5mM&amp;tbnid=-JqNmv33EjqbzM:&amp;ved=0CAUQjRw&amp;url=http://faculty.ksu.edu.sa/18856/_layouts/listform.aspx?PageType=4&amp;ListId=%7bE1AE588C-0234-4F78-9A1E-5325A52FB7D9%7d&amp;ID=1&amp;ei=ADdEUY3BHcPAPOS1gMAD&amp;bvm=bv.43828540,d.ZGU&amp;psig=AFQjCNGlnDt-dQ3DWnxVxvM_nTAY4IsBOQ&amp;ust=1363511226185219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/url?sa=i&amp;rct=j&amp;q=paper+chromatography&amp;source=images&amp;cd=&amp;cad=rja&amp;docid=3k_DZdkZPUP4cM&amp;tbnid=mbAJi9qpPg91nM:&amp;ved=0CAUQjRw&amp;url=http://fphoto.photoshelter.com/image/I0000Pvst.molSXg&amp;ei=jChEUafNBMakPYemgJAK&amp;bvm=bv.43828540,d.ZWU&amp;psig=AFQjCNFi5JLQ8tiRBRT6WdJUOrWcjk0oHg&amp;ust=1363507581049925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thin%20layer%20chromatography&amp;source=images&amp;cd=&amp;cad=rja&amp;docid=H1dKHYsLJtj5mM&amp;tbnid=-JqNmv33EjqbzM:&amp;ved=0CAUQjRw&amp;url=http://faculty.ksu.edu.sa/18856/_layouts/listform.aspx?PageType=4&amp;ListId=%7bE1AE588C-0234-4F78-9A1E-5325A52FB7D9%7d&amp;ID=1&amp;ei=ADdEUY3BHcPAPOS1gMAD&amp;bvm=bv.43828540,d.ZGU&amp;psig=AFQjCNGlnDt-dQ3DWnxVxvM_nTAY4IsBOQ&amp;ust=1363511226185219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Phenylpyruvat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Phenylpyruvat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11375"/>
            <a:ext cx="7848600" cy="19272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Paper and Thin Layer Chromatography (TLC)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2" descr="http://faculty.ksu.edu.sa/18856/Chromatographic/_w/Thin%20layer%20chromatography_jp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343400"/>
            <a:ext cx="293370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cdn.c.photoshelter.com/img-get/I0000Pvst.molSXg/s/860/860/Fphoto-25969002H-2RM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930423"/>
            <a:ext cx="2172548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569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130" name="Group 2"/>
          <p:cNvGrpSpPr>
            <a:grpSpLocks/>
          </p:cNvGrpSpPr>
          <p:nvPr/>
        </p:nvGrpSpPr>
        <p:grpSpPr bwMode="auto">
          <a:xfrm>
            <a:off x="2362200" y="685800"/>
            <a:ext cx="4267200" cy="5943600"/>
            <a:chOff x="1296" y="96"/>
            <a:chExt cx="2880" cy="3888"/>
          </a:xfrm>
        </p:grpSpPr>
        <p:sp>
          <p:nvSpPr>
            <p:cNvPr id="176131" name="Oval 3"/>
            <p:cNvSpPr>
              <a:spLocks noChangeArrowheads="1"/>
            </p:cNvSpPr>
            <p:nvPr/>
          </p:nvSpPr>
          <p:spPr bwMode="auto">
            <a:xfrm>
              <a:off x="1296" y="3744"/>
              <a:ext cx="288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132" name="Line 4"/>
            <p:cNvSpPr>
              <a:spLocks noChangeShapeType="1"/>
            </p:cNvSpPr>
            <p:nvPr/>
          </p:nvSpPr>
          <p:spPr bwMode="auto">
            <a:xfrm>
              <a:off x="1296" y="192"/>
              <a:ext cx="0" cy="3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133" name="Line 5"/>
            <p:cNvSpPr>
              <a:spLocks noChangeShapeType="1"/>
            </p:cNvSpPr>
            <p:nvPr/>
          </p:nvSpPr>
          <p:spPr bwMode="auto">
            <a:xfrm>
              <a:off x="4176" y="192"/>
              <a:ext cx="0" cy="3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134" name="Oval 6"/>
            <p:cNvSpPr>
              <a:spLocks noChangeArrowheads="1"/>
            </p:cNvSpPr>
            <p:nvPr/>
          </p:nvSpPr>
          <p:spPr bwMode="auto">
            <a:xfrm>
              <a:off x="1296" y="96"/>
              <a:ext cx="288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6135" name="Rectangle 7"/>
          <p:cNvSpPr>
            <a:spLocks noChangeArrowheads="1"/>
          </p:cNvSpPr>
          <p:nvPr/>
        </p:nvSpPr>
        <p:spPr bwMode="auto">
          <a:xfrm>
            <a:off x="3281680" y="1219200"/>
            <a:ext cx="2204720" cy="520982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36" name="Oval 8"/>
          <p:cNvSpPr>
            <a:spLocks noChangeArrowheads="1"/>
          </p:cNvSpPr>
          <p:nvPr/>
        </p:nvSpPr>
        <p:spPr bwMode="auto">
          <a:xfrm>
            <a:off x="3378200" y="5867400"/>
            <a:ext cx="355600" cy="366889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37" name="Oval 9"/>
          <p:cNvSpPr>
            <a:spLocks noChangeArrowheads="1"/>
          </p:cNvSpPr>
          <p:nvPr/>
        </p:nvSpPr>
        <p:spPr bwMode="auto">
          <a:xfrm>
            <a:off x="4140200" y="5867400"/>
            <a:ext cx="355600" cy="366889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38" name="Oval 10"/>
          <p:cNvSpPr>
            <a:spLocks noChangeArrowheads="1"/>
          </p:cNvSpPr>
          <p:nvPr/>
        </p:nvSpPr>
        <p:spPr bwMode="auto">
          <a:xfrm>
            <a:off x="4902200" y="5867400"/>
            <a:ext cx="355600" cy="366889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39" name="Freeform 11"/>
          <p:cNvSpPr>
            <a:spLocks/>
          </p:cNvSpPr>
          <p:nvPr/>
        </p:nvSpPr>
        <p:spPr bwMode="auto">
          <a:xfrm>
            <a:off x="2362200" y="6324600"/>
            <a:ext cx="4267200" cy="146756"/>
          </a:xfrm>
          <a:custGeom>
            <a:avLst/>
            <a:gdLst>
              <a:gd name="T0" fmla="*/ 0 w 1536"/>
              <a:gd name="T1" fmla="*/ 48 h 48"/>
              <a:gd name="T2" fmla="*/ 96 w 1536"/>
              <a:gd name="T3" fmla="*/ 0 h 48"/>
              <a:gd name="T4" fmla="*/ 192 w 1536"/>
              <a:gd name="T5" fmla="*/ 48 h 48"/>
              <a:gd name="T6" fmla="*/ 288 w 1536"/>
              <a:gd name="T7" fmla="*/ 0 h 48"/>
              <a:gd name="T8" fmla="*/ 384 w 1536"/>
              <a:gd name="T9" fmla="*/ 48 h 48"/>
              <a:gd name="T10" fmla="*/ 480 w 1536"/>
              <a:gd name="T11" fmla="*/ 0 h 48"/>
              <a:gd name="T12" fmla="*/ 576 w 1536"/>
              <a:gd name="T13" fmla="*/ 48 h 48"/>
              <a:gd name="T14" fmla="*/ 672 w 1536"/>
              <a:gd name="T15" fmla="*/ 0 h 48"/>
              <a:gd name="T16" fmla="*/ 768 w 1536"/>
              <a:gd name="T17" fmla="*/ 48 h 48"/>
              <a:gd name="T18" fmla="*/ 864 w 1536"/>
              <a:gd name="T19" fmla="*/ 0 h 48"/>
              <a:gd name="T20" fmla="*/ 960 w 1536"/>
              <a:gd name="T21" fmla="*/ 48 h 48"/>
              <a:gd name="T22" fmla="*/ 1056 w 1536"/>
              <a:gd name="T23" fmla="*/ 0 h 48"/>
              <a:gd name="T24" fmla="*/ 1152 w 1536"/>
              <a:gd name="T25" fmla="*/ 48 h 48"/>
              <a:gd name="T26" fmla="*/ 1200 w 1536"/>
              <a:gd name="T27" fmla="*/ 0 h 48"/>
              <a:gd name="T28" fmla="*/ 1344 w 1536"/>
              <a:gd name="T29" fmla="*/ 48 h 48"/>
              <a:gd name="T30" fmla="*/ 1392 w 1536"/>
              <a:gd name="T31" fmla="*/ 0 h 48"/>
              <a:gd name="T32" fmla="*/ 1536 w 1536"/>
              <a:gd name="T33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536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48"/>
                  <a:pt x="192" y="48"/>
                </a:cubicBezTo>
                <a:cubicBezTo>
                  <a:pt x="224" y="48"/>
                  <a:pt x="256" y="0"/>
                  <a:pt x="288" y="0"/>
                </a:cubicBezTo>
                <a:cubicBezTo>
                  <a:pt x="320" y="0"/>
                  <a:pt x="352" y="48"/>
                  <a:pt x="384" y="48"/>
                </a:cubicBezTo>
                <a:cubicBezTo>
                  <a:pt x="416" y="48"/>
                  <a:pt x="448" y="0"/>
                  <a:pt x="480" y="0"/>
                </a:cubicBezTo>
                <a:cubicBezTo>
                  <a:pt x="512" y="0"/>
                  <a:pt x="544" y="48"/>
                  <a:pt x="576" y="48"/>
                </a:cubicBezTo>
                <a:cubicBezTo>
                  <a:pt x="608" y="48"/>
                  <a:pt x="640" y="0"/>
                  <a:pt x="672" y="0"/>
                </a:cubicBezTo>
                <a:cubicBezTo>
                  <a:pt x="704" y="0"/>
                  <a:pt x="736" y="48"/>
                  <a:pt x="768" y="48"/>
                </a:cubicBezTo>
                <a:cubicBezTo>
                  <a:pt x="800" y="48"/>
                  <a:pt x="832" y="0"/>
                  <a:pt x="864" y="0"/>
                </a:cubicBezTo>
                <a:cubicBezTo>
                  <a:pt x="896" y="0"/>
                  <a:pt x="928" y="48"/>
                  <a:pt x="960" y="48"/>
                </a:cubicBezTo>
                <a:cubicBezTo>
                  <a:pt x="992" y="48"/>
                  <a:pt x="1024" y="0"/>
                  <a:pt x="1056" y="0"/>
                </a:cubicBezTo>
                <a:cubicBezTo>
                  <a:pt x="1088" y="0"/>
                  <a:pt x="1128" y="48"/>
                  <a:pt x="1152" y="48"/>
                </a:cubicBezTo>
                <a:cubicBezTo>
                  <a:pt x="1176" y="48"/>
                  <a:pt x="1168" y="0"/>
                  <a:pt x="1200" y="0"/>
                </a:cubicBezTo>
                <a:cubicBezTo>
                  <a:pt x="1232" y="0"/>
                  <a:pt x="1312" y="48"/>
                  <a:pt x="1344" y="48"/>
                </a:cubicBezTo>
                <a:cubicBezTo>
                  <a:pt x="1376" y="48"/>
                  <a:pt x="1360" y="0"/>
                  <a:pt x="1392" y="0"/>
                </a:cubicBezTo>
                <a:cubicBezTo>
                  <a:pt x="1424" y="0"/>
                  <a:pt x="1472" y="32"/>
                  <a:pt x="1536" y="4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0" name="Line 12"/>
          <p:cNvSpPr>
            <a:spLocks noChangeShapeType="1"/>
          </p:cNvSpPr>
          <p:nvPr/>
        </p:nvSpPr>
        <p:spPr bwMode="auto">
          <a:xfrm>
            <a:off x="3281680" y="6400800"/>
            <a:ext cx="220472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1" name="Text Box 13"/>
          <p:cNvSpPr txBox="1">
            <a:spLocks noChangeArrowheads="1"/>
          </p:cNvSpPr>
          <p:nvPr/>
        </p:nvSpPr>
        <p:spPr bwMode="auto">
          <a:xfrm>
            <a:off x="377401" y="874713"/>
            <a:ext cx="171873" cy="353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76143" name="Text Box 15"/>
          <p:cNvSpPr txBox="1">
            <a:spLocks noChangeArrowheads="1"/>
          </p:cNvSpPr>
          <p:nvPr/>
        </p:nvSpPr>
        <p:spPr bwMode="auto">
          <a:xfrm>
            <a:off x="65390" y="2091730"/>
            <a:ext cx="23076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Paper Chromatography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080000" y="1828800"/>
            <a:ext cx="2463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467600" y="1695271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Water molecules bound to cellulose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613400" y="6477000"/>
            <a:ext cx="2463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957457" y="615947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Organic solvent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93878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6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6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3.33333E-6 -0.22777 " pathEditMode="relative" rAng="0" ptsTypes="AA">
                                      <p:cBhvr>
                                        <p:cTn id="48" dur="5000" fill="hold"/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389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1316E-6 L -3.33333E-6 -0.59499 " pathEditMode="relative" rAng="0" ptsTypes="AA">
                                      <p:cBhvr>
                                        <p:cTn id="50" dur="5000" fill="hold"/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75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3.33333E-6 -0.46111 " pathEditMode="relative" rAng="0" ptsTypes="AA">
                                      <p:cBhvr>
                                        <p:cTn id="52" dur="5000" fill="hold"/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056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52919E-6 L 3.33333E-6 -0.72289 " pathEditMode="relative" rAng="0" ptsTypes="AA">
                                      <p:cBhvr>
                                        <p:cTn id="54" dur="5000" fill="hold"/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5" grpId="0" animBg="1"/>
      <p:bldP spid="176136" grpId="0" animBg="1"/>
      <p:bldP spid="176136" grpId="1" animBg="1"/>
      <p:bldP spid="176137" grpId="0" animBg="1"/>
      <p:bldP spid="176137" grpId="1" animBg="1"/>
      <p:bldP spid="176138" grpId="0" animBg="1"/>
      <p:bldP spid="176138" grpId="1" animBg="1"/>
      <p:bldP spid="176139" grpId="0" animBg="1"/>
      <p:bldP spid="176140" grpId="0" animBg="1"/>
      <p:bldP spid="17614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>
            <a:spLocks noChangeArrowheads="1"/>
          </p:cNvSpPr>
          <p:nvPr/>
        </p:nvSpPr>
        <p:spPr bwMode="auto">
          <a:xfrm>
            <a:off x="35496" y="765175"/>
            <a:ext cx="8667750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l" rtl="0"/>
            <a:r>
              <a:rPr lang="en-GB" altLang="ar-SA" sz="2800" b="1" dirty="0">
                <a:solidFill>
                  <a:schemeClr val="accent1"/>
                </a:solidFill>
              </a:rPr>
              <a:t>2-Thin Layer Chromatography (TLC):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endParaRPr lang="en-US" altLang="ar-SA" dirty="0" smtClean="0"/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altLang="ar-SA" dirty="0" smtClean="0"/>
              <a:t>The </a:t>
            </a:r>
            <a:r>
              <a:rPr lang="en-US" altLang="ar-SA" dirty="0"/>
              <a:t>method is rapid and separations can be completed in less than one hour.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endParaRPr lang="en-US" altLang="ar-SA" dirty="0"/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altLang="ar-SA" dirty="0" smtClean="0"/>
              <a:t>TLC </a:t>
            </a:r>
            <a:r>
              <a:rPr lang="en-US" altLang="ar-SA" dirty="0"/>
              <a:t>is a widely used.</a:t>
            </a:r>
          </a:p>
          <a:p>
            <a:pPr algn="l" rtl="0"/>
            <a:endParaRPr lang="en-GB" altLang="ar-SA" b="1" dirty="0"/>
          </a:p>
          <a:p>
            <a:pPr algn="l" rtl="0"/>
            <a:endParaRPr lang="en-US" altLang="ar-SA" dirty="0"/>
          </a:p>
          <a:p>
            <a:pPr algn="l" rtl="0"/>
            <a:endParaRPr lang="en-US" altLang="ar-SA" sz="2000" dirty="0"/>
          </a:p>
          <a:p>
            <a:pPr algn="l" rtl="0"/>
            <a:r>
              <a:rPr lang="en-US" altLang="ar-SA" dirty="0" smtClean="0"/>
              <a:t> </a:t>
            </a:r>
            <a:endParaRPr lang="en-US" altLang="ar-SA" dirty="0"/>
          </a:p>
          <a:p>
            <a:pPr algn="l" rtl="0"/>
            <a:endParaRPr lang="en-US" altLang="ar-SA" dirty="0"/>
          </a:p>
          <a:p>
            <a:pPr algn="l" rtl="0"/>
            <a:endParaRPr lang="en-US" altLang="ar-SA" dirty="0"/>
          </a:p>
          <a:p>
            <a:pPr algn="l" rtl="0"/>
            <a:endParaRPr lang="en-US" altLang="ar-SA" dirty="0"/>
          </a:p>
          <a:p>
            <a:pPr algn="l" rtl="0"/>
            <a:endParaRPr lang="en-US" altLang="ar-SA" dirty="0"/>
          </a:p>
          <a:p>
            <a:pPr algn="l" rtl="0"/>
            <a:endParaRPr lang="en-US" altLang="ar-SA" dirty="0"/>
          </a:p>
          <a:p>
            <a:pPr algn="l" rtl="0"/>
            <a:endParaRPr lang="en-US" altLang="ar-SA" dirty="0"/>
          </a:p>
          <a:p>
            <a:pPr algn="l" rtl="0"/>
            <a:endParaRPr lang="en-GB" altLang="ar-SA" b="1" dirty="0"/>
          </a:p>
          <a:p>
            <a:pPr algn="l" rtl="0"/>
            <a:endParaRPr lang="ar-SA" altLang="ar-SA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02482081"/>
              </p:ext>
            </p:extLst>
          </p:nvPr>
        </p:nvGraphicFramePr>
        <p:xfrm>
          <a:off x="-381000" y="1822756"/>
          <a:ext cx="10515600" cy="27615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6781800" y="4584349"/>
            <a:ext cx="220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ar-SA" dirty="0" smtClean="0"/>
              <a:t>Mixture </a:t>
            </a:r>
            <a:r>
              <a:rPr lang="en-US" altLang="ar-SA" dirty="0"/>
              <a:t>of solvents.</a:t>
            </a:r>
            <a:endParaRPr lang="en-US" altLang="ar-SA" dirty="0"/>
          </a:p>
        </p:txBody>
      </p:sp>
      <p:sp>
        <p:nvSpPr>
          <p:cNvPr id="5" name="Rectangle 4"/>
          <p:cNvSpPr/>
          <p:nvPr/>
        </p:nvSpPr>
        <p:spPr>
          <a:xfrm>
            <a:off x="30241" y="4596993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ar-SA" dirty="0"/>
              <a:t>I</a:t>
            </a:r>
            <a:r>
              <a:rPr lang="en-US" altLang="ar-SA" dirty="0" smtClean="0"/>
              <a:t>s </a:t>
            </a:r>
            <a:r>
              <a:rPr lang="en-US" altLang="ar-SA" dirty="0"/>
              <a:t>a thin layer (0.25 – 0.5 mm) of adsorbent like silica gel - a polar substance- , [</a:t>
            </a:r>
            <a:r>
              <a:rPr lang="en-GB" altLang="ar-SA" dirty="0"/>
              <a:t>aluminium oxide or magnesium silicate</a:t>
            </a:r>
            <a:r>
              <a:rPr lang="en-US" altLang="ar-SA" dirty="0"/>
              <a:t>] </a:t>
            </a:r>
            <a:r>
              <a:rPr lang="en-GB" altLang="ar-SA" dirty="0"/>
              <a:t>spread uniformly over the surface of </a:t>
            </a:r>
            <a:r>
              <a:rPr lang="en-US" altLang="ar-SA" u="sng" dirty="0"/>
              <a:t>a flat, inert surface of the glass plastic plate.</a:t>
            </a:r>
          </a:p>
          <a:p>
            <a:endParaRPr lang="en-US" altLang="ar-SA" dirty="0"/>
          </a:p>
          <a:p>
            <a:r>
              <a:rPr lang="en-US" altLang="ar-SA" dirty="0"/>
              <a:t>[The stationary phase+ support medium </a:t>
            </a:r>
            <a:r>
              <a:rPr lang="en-US" altLang="ar-SA" dirty="0">
                <a:sym typeface="Wingdings" pitchFamily="2" charset="2"/>
              </a:rPr>
              <a:t></a:t>
            </a:r>
            <a:r>
              <a:rPr lang="en-US" altLang="ar-SA" dirty="0"/>
              <a:t>should be inert].</a:t>
            </a:r>
            <a:endParaRPr lang="en-US" altLang="ar-SA" dirty="0"/>
          </a:p>
        </p:txBody>
      </p:sp>
    </p:spTree>
    <p:extLst>
      <p:ext uri="{BB962C8B-B14F-4D97-AF65-F5344CB8AC3E}">
        <p14:creationId xmlns:p14="http://schemas.microsoft.com/office/powerpoint/2010/main" val="24248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>
            <a:spLocks noChangeArrowheads="1"/>
          </p:cNvSpPr>
          <p:nvPr/>
        </p:nvSpPr>
        <p:spPr bwMode="auto">
          <a:xfrm>
            <a:off x="107950" y="762000"/>
            <a:ext cx="8424863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l" rtl="0"/>
            <a:r>
              <a:rPr lang="en-US" altLang="ar-SA" sz="2400" b="1" dirty="0" smtClean="0">
                <a:solidFill>
                  <a:schemeClr val="accent1"/>
                </a:solidFill>
              </a:rPr>
              <a:t>Separation </a:t>
            </a:r>
            <a:r>
              <a:rPr lang="en-US" altLang="ar-SA" sz="2400" b="1" dirty="0">
                <a:solidFill>
                  <a:schemeClr val="accent1"/>
                </a:solidFill>
              </a:rPr>
              <a:t>depend </a:t>
            </a:r>
            <a:r>
              <a:rPr lang="en-US" altLang="ar-SA" sz="2400" b="1" dirty="0" smtClean="0">
                <a:solidFill>
                  <a:schemeClr val="accent1"/>
                </a:solidFill>
              </a:rPr>
              <a:t>on the following: (the principle)</a:t>
            </a:r>
            <a:endParaRPr lang="en-US" altLang="ar-SA" sz="2400" b="1" dirty="0">
              <a:solidFill>
                <a:schemeClr val="accent1"/>
              </a:solidFill>
            </a:endParaRPr>
          </a:p>
          <a:p>
            <a:pPr algn="l" rtl="0"/>
            <a:endParaRPr lang="en-US" altLang="ar-SA" dirty="0"/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altLang="ar-SA" dirty="0" smtClean="0"/>
              <a:t>Partition </a:t>
            </a:r>
            <a:r>
              <a:rPr lang="en-US" altLang="ar-SA" dirty="0"/>
              <a:t>of a solute between a moving solvent phase and a stationary aqueous phase. The solute </a:t>
            </a:r>
            <a:r>
              <a:rPr lang="en-US" altLang="ar-SA" dirty="0" smtClean="0"/>
              <a:t>moves </a:t>
            </a:r>
            <a:r>
              <a:rPr lang="en-US" altLang="ar-SA" dirty="0"/>
              <a:t>in the direction of a solvent flow at a rate determined by the solubility of the solute in the moving phase. Thus a compound with high </a:t>
            </a:r>
            <a:r>
              <a:rPr lang="en-US" altLang="ar-SA" dirty="0" smtClean="0"/>
              <a:t>mobility [less polarity]  </a:t>
            </a:r>
            <a:r>
              <a:rPr lang="en-US" altLang="ar-SA" dirty="0"/>
              <a:t>is more attracted to the moving solvent [mobile phase]than to the stationary phase</a:t>
            </a:r>
            <a:r>
              <a:rPr lang="en-US" altLang="ar-SA" dirty="0" smtClean="0"/>
              <a:t>.</a:t>
            </a:r>
          </a:p>
          <a:p>
            <a:pPr algn="l" rtl="0"/>
            <a:endParaRPr lang="en-US" altLang="ar-SA" dirty="0"/>
          </a:p>
          <a:p>
            <a:pPr algn="l" rtl="0"/>
            <a:endParaRPr lang="en-GB" altLang="ar-SA" dirty="0" smtClean="0"/>
          </a:p>
          <a:p>
            <a:pPr algn="l" rtl="0"/>
            <a:endParaRPr lang="en-GB" altLang="ar-SA" dirty="0"/>
          </a:p>
          <a:p>
            <a:pPr algn="l" rtl="0"/>
            <a:endParaRPr lang="en-US" altLang="ar-SA" dirty="0"/>
          </a:p>
        </p:txBody>
      </p:sp>
      <p:pic>
        <p:nvPicPr>
          <p:cNvPr id="12291" name="Picture 4" descr="800px-Tlc_seque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357563"/>
            <a:ext cx="8878888" cy="18573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2051050" y="5445125"/>
            <a:ext cx="5761038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rtl="0">
              <a:lnSpc>
                <a:spcPct val="90000"/>
              </a:lnSpc>
            </a:pPr>
            <a:r>
              <a:rPr lang="en-US" altLang="ar-SA"/>
              <a:t>Traveling of solvent via </a:t>
            </a:r>
            <a:r>
              <a:rPr lang="en-US" altLang="ar-SA" b="1">
                <a:solidFill>
                  <a:schemeClr val="accent1"/>
                </a:solidFill>
              </a:rPr>
              <a:t>capillary action  </a:t>
            </a:r>
          </a:p>
        </p:txBody>
      </p:sp>
    </p:spTree>
    <p:extLst>
      <p:ext uri="{BB962C8B-B14F-4D97-AF65-F5344CB8AC3E}">
        <p14:creationId xmlns:p14="http://schemas.microsoft.com/office/powerpoint/2010/main" val="556769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22" t="13442" r="41854" b="10367"/>
          <a:stretch/>
        </p:blipFill>
        <p:spPr bwMode="auto">
          <a:xfrm>
            <a:off x="152400" y="1186543"/>
            <a:ext cx="5338313" cy="53175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562600" y="2362200"/>
            <a:ext cx="3581400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Silica gel is a form of silicon dioxide (silica). </a:t>
            </a:r>
            <a:r>
              <a:rPr lang="en-US" dirty="0" smtClean="0"/>
              <a:t>at </a:t>
            </a:r>
            <a:r>
              <a:rPr lang="en-US" dirty="0"/>
              <a:t>the surface of the silica gel, the silicon atoms are attached to -OH </a:t>
            </a:r>
            <a:r>
              <a:rPr lang="en-US" dirty="0" smtClean="0"/>
              <a:t>groups which makes the surface </a:t>
            </a:r>
            <a:r>
              <a:rPr lang="en-US" dirty="0"/>
              <a:t>of the silica gel is very polar </a:t>
            </a:r>
            <a:r>
              <a:rPr lang="en-US" dirty="0" smtClean="0"/>
              <a:t>and  can </a:t>
            </a:r>
            <a:r>
              <a:rPr lang="en-US" dirty="0"/>
              <a:t>form hydrogen bonds with suitable compounds 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522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29" t="11837" r="41976" b="17497"/>
          <a:stretch/>
        </p:blipFill>
        <p:spPr bwMode="auto">
          <a:xfrm>
            <a:off x="2286000" y="1307068"/>
            <a:ext cx="5257800" cy="50175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2514600" y="5574268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468365" y="5955268"/>
            <a:ext cx="1787669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Organic solvent</a:t>
            </a:r>
          </a:p>
        </p:txBody>
      </p:sp>
    </p:spTree>
    <p:extLst>
      <p:ext uri="{BB962C8B-B14F-4D97-AF65-F5344CB8AC3E}">
        <p14:creationId xmlns:p14="http://schemas.microsoft.com/office/powerpoint/2010/main" val="4222408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/>
                </a:solidFill>
                <a:latin typeface="Calibri" pitchFamily="34" charset="0"/>
              </a:rPr>
              <a:t>Samples Analysis </a:t>
            </a:r>
            <a:r>
              <a:rPr lang="en-US" b="1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n-US" b="1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n-US" sz="3200" b="1" dirty="0" smtClean="0">
                <a:solidFill>
                  <a:schemeClr val="accent1"/>
                </a:solidFill>
                <a:latin typeface="Calibri" pitchFamily="34" charset="0"/>
              </a:rPr>
              <a:t>1-visualization</a:t>
            </a:r>
            <a:r>
              <a:rPr lang="en-US" sz="3200" b="1" dirty="0">
                <a:solidFill>
                  <a:schemeClr val="accent1"/>
                </a:solidFill>
                <a:latin typeface="Calibri" pitchFamily="34" charset="0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>
              <a:defRPr/>
            </a:pPr>
            <a:r>
              <a:rPr lang="en-US" dirty="0"/>
              <a:t>Spots in paper </a:t>
            </a:r>
            <a:r>
              <a:rPr lang="en-US" dirty="0" smtClean="0"/>
              <a:t>and TLC chromatograms </a:t>
            </a:r>
            <a:r>
              <a:rPr lang="en-US" dirty="0"/>
              <a:t>can be detected in 4 different ways</a:t>
            </a:r>
            <a:r>
              <a:rPr lang="en-US" dirty="0" smtClean="0"/>
              <a:t>:</a:t>
            </a:r>
          </a:p>
          <a:p>
            <a:pPr>
              <a:defRPr/>
            </a:pPr>
            <a:endParaRPr lang="en-US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By their natural color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By their fluorescence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By their chemical reactions that take place after the paper has been sprayed with various reagents for example: during paper chromatography of amino acids, the chromatograms are sprayed with </a:t>
            </a:r>
            <a:r>
              <a:rPr lang="en-US" dirty="0" err="1"/>
              <a:t>ninhydrin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By radioactivity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598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paper  or plate remaining after the experiment is known as the Chromatogram.</a:t>
            </a:r>
          </a:p>
          <a:p>
            <a:endParaRPr lang="en-US" dirty="0"/>
          </a:p>
        </p:txBody>
      </p:sp>
      <p:pic>
        <p:nvPicPr>
          <p:cNvPr id="4" name="Picture 2" descr="http://faculty.ksu.edu.sa/18856/Chromatographic/_w/Thin%20layer%20chromatography_jp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66700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075638" y="449098"/>
            <a:ext cx="42979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</a:rPr>
              <a:t>2- </a:t>
            </a:r>
            <a:r>
              <a:rPr lang="en-GB" altLang="ar-SA" sz="2800" b="1" dirty="0">
                <a:solidFill>
                  <a:schemeClr val="accent1"/>
                </a:solidFill>
              </a:rPr>
              <a:t>Expression of the </a:t>
            </a:r>
            <a:r>
              <a:rPr lang="en-GB" altLang="ar-SA" sz="2800" b="1" dirty="0" smtClean="0">
                <a:solidFill>
                  <a:schemeClr val="accent1"/>
                </a:solidFill>
              </a:rPr>
              <a:t>results.</a:t>
            </a:r>
            <a:endParaRPr lang="ar-SA" sz="28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30200" y="2098675"/>
            <a:ext cx="8496300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sz="1800" dirty="0" smtClean="0">
              <a:solidFill>
                <a:srgbClr val="A50021"/>
              </a:solidFill>
              <a:latin typeface="Arial" charset="0"/>
            </a:endParaRPr>
          </a:p>
          <a:p>
            <a:endParaRPr lang="en-GB" dirty="0">
              <a:solidFill>
                <a:srgbClr val="A50021"/>
              </a:solidFill>
              <a:latin typeface="Arial" charset="0"/>
            </a:endParaRPr>
          </a:p>
          <a:p>
            <a:endParaRPr lang="en-GB" sz="1800" dirty="0" smtClean="0">
              <a:solidFill>
                <a:srgbClr val="A50021"/>
              </a:solidFill>
              <a:latin typeface="Arial" charset="0"/>
            </a:endParaRPr>
          </a:p>
          <a:p>
            <a:r>
              <a:rPr lang="en-GB" sz="1800" dirty="0">
                <a:latin typeface="Arial" charset="0"/>
              </a:rPr>
              <a:t>	    </a:t>
            </a:r>
            <a:endParaRPr lang="en-GB" sz="1800" dirty="0" smtClean="0">
              <a:latin typeface="Arial" charset="0"/>
            </a:endParaRPr>
          </a:p>
          <a:p>
            <a:endParaRPr lang="en-GB" dirty="0">
              <a:latin typeface="Arial" charset="0"/>
            </a:endParaRPr>
          </a:p>
          <a:p>
            <a:r>
              <a:rPr lang="en-GB" sz="1800" dirty="0" smtClean="0">
                <a:latin typeface="Arial" charset="0"/>
              </a:rPr>
              <a:t>Under </a:t>
            </a:r>
            <a:r>
              <a:rPr lang="en-GB" sz="1800" dirty="0">
                <a:latin typeface="Arial" charset="0"/>
              </a:rPr>
              <a:t>similar conditions, a component</a:t>
            </a:r>
          </a:p>
          <a:p>
            <a:r>
              <a:rPr lang="en-GB" sz="1800" dirty="0">
                <a:latin typeface="Arial" charset="0"/>
              </a:rPr>
              <a:t>	    should always travel at the same speed.</a:t>
            </a:r>
          </a:p>
          <a:p>
            <a:endParaRPr lang="en-GB" sz="1800" dirty="0">
              <a:latin typeface="Arial" charset="0"/>
            </a:endParaRPr>
          </a:p>
          <a:p>
            <a:r>
              <a:rPr lang="en-GB" sz="1800" dirty="0">
                <a:latin typeface="Arial" charset="0"/>
              </a:rPr>
              <a:t>	    Its identity can be found by comparing</a:t>
            </a:r>
          </a:p>
          <a:p>
            <a:r>
              <a:rPr lang="en-GB" sz="1800" dirty="0">
                <a:latin typeface="Arial" charset="0"/>
              </a:rPr>
              <a:t>	    the distance it moves relative to the solvent.</a:t>
            </a:r>
          </a:p>
          <a:p>
            <a:endParaRPr lang="en-GB" sz="1800" dirty="0">
              <a:latin typeface="Arial" charset="0"/>
            </a:endParaRPr>
          </a:p>
          <a:p>
            <a:endParaRPr lang="en-GB" sz="1800" dirty="0">
              <a:latin typeface="Arial" charset="0"/>
            </a:endParaRPr>
          </a:p>
          <a:p>
            <a:r>
              <a:rPr lang="en-GB" sz="1800" dirty="0">
                <a:latin typeface="Arial" charset="0"/>
              </a:rPr>
              <a:t>	    </a:t>
            </a:r>
            <a:r>
              <a:rPr lang="en-GB" sz="1800" dirty="0" err="1">
                <a:latin typeface="Arial" charset="0"/>
              </a:rPr>
              <a:t>R</a:t>
            </a:r>
            <a:r>
              <a:rPr lang="en-GB" sz="1800" baseline="-25000" dirty="0" err="1">
                <a:latin typeface="Arial" charset="0"/>
              </a:rPr>
              <a:t>f</a:t>
            </a:r>
            <a:r>
              <a:rPr lang="en-GB" sz="1800" dirty="0">
                <a:latin typeface="Arial" charset="0"/>
              </a:rPr>
              <a:t>  =   </a:t>
            </a:r>
            <a:r>
              <a:rPr lang="en-GB" sz="1800" dirty="0">
                <a:solidFill>
                  <a:srgbClr val="A50021"/>
                </a:solidFill>
                <a:latin typeface="Arial" charset="0"/>
              </a:rPr>
              <a:t>distance travelled by the component</a:t>
            </a:r>
            <a:r>
              <a:rPr lang="en-GB" sz="1800" dirty="0">
                <a:latin typeface="Arial" charset="0"/>
              </a:rPr>
              <a:t>    =    </a:t>
            </a:r>
            <a:r>
              <a:rPr lang="en-GB" sz="1800" dirty="0">
                <a:solidFill>
                  <a:srgbClr val="A50021"/>
                </a:solidFill>
                <a:latin typeface="Arial" charset="0"/>
              </a:rPr>
              <a:t>Y</a:t>
            </a:r>
          </a:p>
          <a:p>
            <a:r>
              <a:rPr lang="en-GB" sz="1800" dirty="0">
                <a:latin typeface="Arial" charset="0"/>
              </a:rPr>
              <a:t>		    </a:t>
            </a:r>
            <a:r>
              <a:rPr lang="en-GB" sz="1800" dirty="0">
                <a:solidFill>
                  <a:srgbClr val="000066"/>
                </a:solidFill>
                <a:latin typeface="Arial" charset="0"/>
              </a:rPr>
              <a:t>distance travelled by the solvent             X</a:t>
            </a:r>
          </a:p>
          <a:p>
            <a:r>
              <a:rPr lang="en-GB" sz="1800" dirty="0">
                <a:latin typeface="Arial" charset="0"/>
              </a:rPr>
              <a:t>	</a:t>
            </a:r>
          </a:p>
          <a:p>
            <a:endParaRPr lang="en-GB" sz="1800" b="1" dirty="0">
              <a:latin typeface="Arial" charset="0"/>
            </a:endParaRPr>
          </a:p>
          <a:p>
            <a:r>
              <a:rPr lang="en-GB" sz="1800" b="1" dirty="0">
                <a:latin typeface="Arial" charset="0"/>
              </a:rPr>
              <a:t>	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8826500" y="6604000"/>
            <a:ext cx="190500" cy="158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61400" y="6413500"/>
            <a:ext cx="457200" cy="3937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139700" y="6604000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39700" y="6413500"/>
            <a:ext cx="342900" cy="3937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" name="Picture 8" descr="paperchr2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111500"/>
            <a:ext cx="1166812" cy="313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421562" y="4522787"/>
            <a:ext cx="338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000066"/>
                </a:solidFill>
                <a:latin typeface="Arial" charset="0"/>
              </a:rPr>
              <a:t>X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915275" y="4529137"/>
            <a:ext cx="338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rgbClr val="A50021"/>
                </a:solidFill>
                <a:latin typeface="Arial" charset="0"/>
              </a:rPr>
              <a:t>Y</a:t>
            </a: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2281237" y="5715000"/>
            <a:ext cx="38941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6510338" y="5715000"/>
            <a:ext cx="271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2125" y="1203285"/>
            <a:ext cx="904381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cs typeface="Arial" charset="0"/>
              </a:rPr>
              <a:t>The spots are usually identified by comparing of standards of known(relative flow</a:t>
            </a:r>
            <a:r>
              <a:rPr lang="en-US" sz="2000" dirty="0">
                <a:solidFill>
                  <a:srgbClr val="0070C0"/>
                </a:solidFill>
                <a:cs typeface="Arial" charset="0"/>
              </a:rPr>
              <a:t>) </a:t>
            </a:r>
            <a:r>
              <a:rPr lang="en-US" sz="2000" dirty="0" err="1">
                <a:solidFill>
                  <a:srgbClr val="0070C0"/>
                </a:solidFill>
                <a:cs typeface="Arial" charset="0"/>
              </a:rPr>
              <a:t>Rf</a:t>
            </a:r>
            <a:r>
              <a:rPr lang="en-US" sz="2000" dirty="0">
                <a:solidFill>
                  <a:srgbClr val="0070C0"/>
                </a:solidFill>
                <a:cs typeface="Arial" charset="0"/>
              </a:rPr>
              <a:t> values</a:t>
            </a:r>
            <a:r>
              <a:rPr lang="en-US" sz="2000" dirty="0">
                <a:cs typeface="Arial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Is the ratio of the distance moved by a solute to the distance moved  by the solvent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397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179512" y="548680"/>
            <a:ext cx="7993063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l" rtl="0"/>
            <a:r>
              <a:rPr lang="en-US" altLang="ar-SA" sz="2000" b="1" dirty="0">
                <a:solidFill>
                  <a:schemeClr val="accent1"/>
                </a:solidFill>
              </a:rPr>
              <a:t>[</a:t>
            </a:r>
            <a:r>
              <a:rPr lang="en-US" altLang="ar-SA" sz="2000" b="1" dirty="0" err="1">
                <a:solidFill>
                  <a:schemeClr val="accent1"/>
                </a:solidFill>
              </a:rPr>
              <a:t>Rf</a:t>
            </a:r>
            <a:r>
              <a:rPr lang="en-US" altLang="ar-SA" sz="2000" b="1" dirty="0">
                <a:solidFill>
                  <a:schemeClr val="accent1"/>
                </a:solidFill>
              </a:rPr>
              <a:t>] Value:</a:t>
            </a:r>
          </a:p>
          <a:p>
            <a:pPr algn="l" rtl="0"/>
            <a:endParaRPr lang="en-US" altLang="ar-SA" sz="2000" dirty="0"/>
          </a:p>
          <a:p>
            <a:pPr algn="l" rtl="0"/>
            <a:r>
              <a:rPr lang="en-US" altLang="ar-SA" sz="2000" dirty="0"/>
              <a:t>-If  </a:t>
            </a:r>
            <a:r>
              <a:rPr lang="en-US" altLang="ar-SA" sz="2000" dirty="0" err="1">
                <a:solidFill>
                  <a:schemeClr val="accent1"/>
                </a:solidFill>
              </a:rPr>
              <a:t>Rƒ</a:t>
            </a:r>
            <a:r>
              <a:rPr lang="en-US" altLang="ar-SA" sz="2000" dirty="0"/>
              <a:t> value of a solute is closer to </a:t>
            </a:r>
            <a:r>
              <a:rPr lang="en-US" altLang="ar-SA" sz="2000" dirty="0" smtClean="0">
                <a:solidFill>
                  <a:schemeClr val="accent1"/>
                </a:solidFill>
              </a:rPr>
              <a:t>zero</a:t>
            </a:r>
            <a:r>
              <a:rPr lang="en-US" altLang="ar-SA" sz="2000" dirty="0"/>
              <a:t>, the solute has more attraction to stationary phase. </a:t>
            </a:r>
          </a:p>
          <a:p>
            <a:pPr algn="l" rtl="0"/>
            <a:endParaRPr lang="en-US" altLang="ar-SA" sz="2000" dirty="0"/>
          </a:p>
          <a:p>
            <a:pPr algn="l" rtl="0"/>
            <a:endParaRPr lang="en-US" altLang="ar-SA" sz="2000" dirty="0"/>
          </a:p>
          <a:p>
            <a:pPr algn="l" rtl="0"/>
            <a:r>
              <a:rPr lang="en-US" altLang="ar-SA" sz="2000" dirty="0"/>
              <a:t>-If  </a:t>
            </a:r>
            <a:r>
              <a:rPr lang="en-US" altLang="ar-SA" sz="2000" dirty="0" err="1">
                <a:solidFill>
                  <a:schemeClr val="accent1"/>
                </a:solidFill>
              </a:rPr>
              <a:t>Rƒ</a:t>
            </a:r>
            <a:r>
              <a:rPr lang="en-US" altLang="ar-SA" sz="2000" dirty="0">
                <a:solidFill>
                  <a:schemeClr val="accent1"/>
                </a:solidFill>
              </a:rPr>
              <a:t> </a:t>
            </a:r>
            <a:r>
              <a:rPr lang="en-US" altLang="ar-SA" sz="2000" dirty="0"/>
              <a:t>value of a solute is closer to </a:t>
            </a:r>
            <a:r>
              <a:rPr lang="en-US" altLang="ar-SA" sz="2000" dirty="0">
                <a:solidFill>
                  <a:schemeClr val="accent1"/>
                </a:solidFill>
              </a:rPr>
              <a:t>1</a:t>
            </a:r>
            <a:r>
              <a:rPr lang="en-US" altLang="ar-SA" sz="2000" dirty="0"/>
              <a:t>,</a:t>
            </a:r>
            <a:r>
              <a:rPr lang="en-US" altLang="ar-SA" sz="2000" dirty="0">
                <a:solidFill>
                  <a:srgbClr val="E1A01F"/>
                </a:solidFill>
              </a:rPr>
              <a:t> </a:t>
            </a:r>
            <a:r>
              <a:rPr lang="en-US" altLang="ar-SA" sz="2000" dirty="0"/>
              <a:t>then the solute has more affinity for the mobile  phase and travels further.</a:t>
            </a:r>
          </a:p>
          <a:p>
            <a:pPr algn="l" rtl="0"/>
            <a:endParaRPr lang="en-US" altLang="ar-SA" sz="2000" dirty="0"/>
          </a:p>
          <a:p>
            <a:pPr algn="l" rtl="0"/>
            <a:endParaRPr lang="en-US" altLang="ar-SA" sz="2000" dirty="0"/>
          </a:p>
          <a:p>
            <a:pPr algn="l" rtl="0"/>
            <a:endParaRPr lang="en-US" altLang="ar-SA" sz="2000" dirty="0"/>
          </a:p>
          <a:p>
            <a:pPr algn="l" rtl="0"/>
            <a:r>
              <a:rPr lang="en-US" altLang="ar-SA" sz="2000" dirty="0"/>
              <a:t>-The final chromatogram can be compared with other </a:t>
            </a:r>
            <a:r>
              <a:rPr lang="en-US" altLang="ar-SA" sz="2000" b="1" dirty="0"/>
              <a:t>known</a:t>
            </a:r>
            <a:r>
              <a:rPr lang="ar-SA" altLang="ar-SA" sz="2000" b="1" dirty="0"/>
              <a:t> </a:t>
            </a:r>
            <a:r>
              <a:rPr lang="en-US" altLang="ar-SA" sz="2000" b="1" dirty="0"/>
              <a:t>mixture</a:t>
            </a:r>
            <a:r>
              <a:rPr lang="ar-SA" altLang="ar-SA" sz="2000" b="1" dirty="0"/>
              <a:t> </a:t>
            </a:r>
            <a:r>
              <a:rPr lang="en-US" altLang="ar-SA" sz="2000" dirty="0"/>
              <a:t>chromatograms to identify sample mixes, using </a:t>
            </a:r>
            <a:r>
              <a:rPr lang="en-US" altLang="ar-SA" sz="2000" dirty="0">
                <a:solidFill>
                  <a:schemeClr val="accent1"/>
                </a:solidFill>
              </a:rPr>
              <a:t>the </a:t>
            </a:r>
            <a:r>
              <a:rPr lang="en-US" altLang="ar-SA" sz="2000" dirty="0" err="1">
                <a:solidFill>
                  <a:schemeClr val="accent1"/>
                </a:solidFill>
              </a:rPr>
              <a:t>Rf</a:t>
            </a:r>
            <a:r>
              <a:rPr lang="en-US" altLang="ar-SA" sz="2000" dirty="0">
                <a:solidFill>
                  <a:schemeClr val="accent1"/>
                </a:solidFill>
              </a:rPr>
              <a:t> value </a:t>
            </a:r>
            <a:r>
              <a:rPr lang="en-US" altLang="ar-SA" sz="2000" dirty="0"/>
              <a:t>in an experiment</a:t>
            </a:r>
            <a:r>
              <a:rPr lang="ar-SA" altLang="ar-SA" sz="2000" dirty="0"/>
              <a:t>. </a:t>
            </a:r>
            <a:endParaRPr lang="en-US" altLang="ar-SA" sz="2000" dirty="0"/>
          </a:p>
          <a:p>
            <a:pPr algn="l" rtl="0"/>
            <a:endParaRPr lang="ar-SA" altLang="ar-SA" sz="2000" dirty="0"/>
          </a:p>
        </p:txBody>
      </p:sp>
    </p:spTree>
    <p:extLst>
      <p:ext uri="{BB962C8B-B14F-4D97-AF65-F5344CB8AC3E}">
        <p14:creationId xmlns:p14="http://schemas.microsoft.com/office/powerpoint/2010/main" val="138830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82894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cs typeface="Arial" charset="0"/>
              </a:rPr>
              <a:t>Some factors that may affect separation(</a:t>
            </a:r>
            <a:r>
              <a:rPr lang="en-US" dirty="0" smtClean="0">
                <a:solidFill>
                  <a:srgbClr val="0070C0"/>
                </a:solidFill>
                <a:cs typeface="Arial" charset="0"/>
              </a:rPr>
              <a:t>other than the chemical nature of the substance</a:t>
            </a:r>
            <a:r>
              <a:rPr lang="en-US" dirty="0" smtClean="0">
                <a:cs typeface="Arial" charset="0"/>
              </a:rPr>
              <a:t>):</a:t>
            </a:r>
          </a:p>
          <a:p>
            <a:endParaRPr lang="en-US" dirty="0" smtClean="0"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cs typeface="Arial" charset="0"/>
              </a:rPr>
              <a:t>Temperature: Since temperature can effect the solubility of the solute in a given solvent. </a:t>
            </a:r>
            <a:r>
              <a:rPr lang="en-US" dirty="0">
                <a:solidFill>
                  <a:srgbClr val="C00000"/>
                </a:solidFill>
                <a:cs typeface="Arial" charset="0"/>
              </a:rPr>
              <a:t>often a chromatography laboratory has a </a:t>
            </a:r>
            <a:r>
              <a:rPr lang="en-US" dirty="0" smtClean="0">
                <a:solidFill>
                  <a:srgbClr val="C00000"/>
                </a:solidFill>
                <a:cs typeface="Arial" charset="0"/>
              </a:rPr>
              <a:t>fixed temperature </a:t>
            </a:r>
            <a:r>
              <a:rPr lang="en-US" dirty="0">
                <a:solidFill>
                  <a:srgbClr val="C00000"/>
                </a:solidFill>
                <a:cs typeface="Arial" charset="0"/>
              </a:rPr>
              <a:t>for optimum </a:t>
            </a:r>
            <a:r>
              <a:rPr lang="en-US" dirty="0" smtClean="0">
                <a:solidFill>
                  <a:srgbClr val="C00000"/>
                </a:solidFill>
                <a:cs typeface="Arial" charset="0"/>
              </a:rPr>
              <a:t>results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rgbClr val="C00000"/>
              </a:solidFill>
              <a:latin typeface="Calibri" pitchFamily="34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Composition of the solvent</a:t>
            </a:r>
            <a:r>
              <a:rPr lang="en-US" b="1" dirty="0">
                <a:solidFill>
                  <a:srgbClr val="E1A01F"/>
                </a:solidFill>
                <a:latin typeface="Calibri" pitchFamily="34" charset="0"/>
              </a:rPr>
              <a:t>: </a:t>
            </a:r>
            <a:r>
              <a:rPr lang="en-US" dirty="0">
                <a:latin typeface="Calibri" pitchFamily="34" charset="0"/>
              </a:rPr>
              <a:t>Since some compounds are more soluble in one solvent than </a:t>
            </a:r>
            <a:r>
              <a:rPr lang="en-US" dirty="0" smtClean="0">
                <a:latin typeface="Calibri" pitchFamily="34" charset="0"/>
              </a:rPr>
              <a:t>in the </a:t>
            </a:r>
            <a:r>
              <a:rPr lang="en-US" dirty="0">
                <a:latin typeface="Calibri" pitchFamily="34" charset="0"/>
              </a:rPr>
              <a:t>other the mixture of solvents used affect separation of the </a:t>
            </a:r>
            <a:r>
              <a:rPr lang="en-US" dirty="0" smtClean="0">
                <a:latin typeface="Calibri" pitchFamily="34" charset="0"/>
              </a:rPr>
              <a:t>compounds.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Any </a:t>
            </a:r>
            <a:r>
              <a:rPr lang="en-US" dirty="0">
                <a:latin typeface="Calibri" pitchFamily="34" charset="0"/>
              </a:rPr>
              <a:t>ionized impurities in the support medium will tend to bind </a:t>
            </a:r>
            <a:r>
              <a:rPr lang="en-US" dirty="0" smtClean="0">
                <a:latin typeface="Calibri" pitchFamily="34" charset="0"/>
              </a:rPr>
              <a:t>or attract </a:t>
            </a:r>
            <a:r>
              <a:rPr lang="en-US" dirty="0">
                <a:latin typeface="Calibri" pitchFamily="34" charset="0"/>
              </a:rPr>
              <a:t>oppositely charged ions and will therefore reduce the mobility of these solutes.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Calibri" pitchFamily="34" charset="0"/>
            </a:endParaRPr>
          </a:p>
          <a:p>
            <a:pPr>
              <a:buNone/>
            </a:pPr>
            <a:endParaRPr lang="en-US" dirty="0" smtClean="0">
              <a:cs typeface="Arial" charset="0"/>
            </a:endParaRPr>
          </a:p>
          <a:p>
            <a:pPr>
              <a:buNone/>
            </a:pPr>
            <a:endParaRPr lang="en-US" dirty="0" smtClean="0"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304800"/>
            <a:ext cx="8001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cs typeface="Arial" charset="0"/>
              </a:rPr>
              <a:t>Some factors that may affect separation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416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bjectives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Understand the principle of Paper </a:t>
            </a:r>
            <a:r>
              <a:rPr lang="en-US" dirty="0"/>
              <a:t>and Thin Layer Chromatography (TLC).</a:t>
            </a:r>
            <a:endParaRPr lang="en-US" altLang="ar-SA" dirty="0"/>
          </a:p>
          <a:p>
            <a:endParaRPr lang="en-US" altLang="ar-SA" dirty="0"/>
          </a:p>
          <a:p>
            <a:r>
              <a:rPr lang="en-US" altLang="ar-SA" dirty="0" smtClean="0"/>
              <a:t>Diagnose </a:t>
            </a:r>
            <a:r>
              <a:rPr lang="en-US" altLang="ar-SA" dirty="0"/>
              <a:t>two samples of urine for Phenylketonuria and </a:t>
            </a:r>
            <a:r>
              <a:rPr lang="en-US" altLang="ar-SA" dirty="0" err="1"/>
              <a:t>Cystinuria</a:t>
            </a:r>
            <a:r>
              <a:rPr lang="en-US" altLang="ar-SA" dirty="0"/>
              <a:t>, using paper chromatography and TLC.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79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To use TLC and paper chromatography in diagnosis </a:t>
            </a:r>
            <a:r>
              <a:rPr lang="en-US" b="1" dirty="0"/>
              <a:t>of </a:t>
            </a:r>
            <a:r>
              <a:rPr lang="en-US" b="1" dirty="0" err="1" smtClean="0"/>
              <a:t>of</a:t>
            </a:r>
            <a:r>
              <a:rPr lang="en-US" b="1" dirty="0" smtClean="0"/>
              <a:t> </a:t>
            </a:r>
            <a:r>
              <a:rPr lang="en-US" b="1" dirty="0" err="1"/>
              <a:t>Phenylketonuri</a:t>
            </a:r>
            <a:r>
              <a:rPr lang="en-US" b="1" dirty="0"/>
              <a:t> and </a:t>
            </a:r>
            <a:r>
              <a:rPr lang="en-US" b="1" dirty="0" err="1" smtClean="0"/>
              <a:t>Cystinuria</a:t>
            </a:r>
            <a:endParaRPr lang="en-US" b="1" dirty="0" smtClean="0"/>
          </a:p>
          <a:p>
            <a:endParaRPr lang="en-GB" sz="2000" b="1" dirty="0">
              <a:solidFill>
                <a:srgbClr val="E1A01F"/>
              </a:solidFill>
              <a:latin typeface="Calibri" pitchFamily="34" charset="0"/>
            </a:endParaRPr>
          </a:p>
          <a:p>
            <a:r>
              <a:rPr lang="en-GB" sz="2600" b="1" dirty="0">
                <a:solidFill>
                  <a:srgbClr val="00B050"/>
                </a:solidFill>
                <a:latin typeface="Calibri" pitchFamily="34" charset="0"/>
              </a:rPr>
              <a:t>Phenylketonuria</a:t>
            </a:r>
            <a:r>
              <a:rPr lang="en-GB" sz="2600" b="1" dirty="0">
                <a:solidFill>
                  <a:srgbClr val="E1A01F"/>
                </a:solidFill>
                <a:latin typeface="Calibri" pitchFamily="34" charset="0"/>
              </a:rPr>
              <a:t>:</a:t>
            </a:r>
          </a:p>
          <a:p>
            <a:endParaRPr lang="en-GB" dirty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en-GB" dirty="0">
                <a:latin typeface="Calibri" pitchFamily="34" charset="0"/>
              </a:rPr>
              <a:t>Non-functional phenylalanine hydroxylase enzyme.</a:t>
            </a:r>
          </a:p>
          <a:p>
            <a:pPr>
              <a:buFontTx/>
              <a:buChar char="-"/>
            </a:pPr>
            <a:endParaRPr lang="en-GB" dirty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en-US" dirty="0">
                <a:latin typeface="Calibri" pitchFamily="34" charset="0"/>
              </a:rPr>
              <a:t>This enzyme is necessary to metabolize the amino acid phenylalanine (</a:t>
            </a:r>
            <a:r>
              <a:rPr lang="en-US" dirty="0" err="1">
                <a:latin typeface="Calibri" pitchFamily="34" charset="0"/>
              </a:rPr>
              <a:t>Phe</a:t>
            </a:r>
            <a:r>
              <a:rPr lang="en-US" dirty="0">
                <a:latin typeface="Calibri" pitchFamily="34" charset="0"/>
              </a:rPr>
              <a:t>) to the amino acid tyrosine.</a:t>
            </a:r>
          </a:p>
          <a:p>
            <a:pPr>
              <a:buFontTx/>
              <a:buChar char="-"/>
            </a:pPr>
            <a:endParaRPr lang="en-US" dirty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en-US" dirty="0">
                <a:latin typeface="Calibri" pitchFamily="34" charset="0"/>
              </a:rPr>
              <a:t>phenylalanine accumulates and is converted </a:t>
            </a:r>
            <a:r>
              <a:rPr lang="en-US" dirty="0">
                <a:solidFill>
                  <a:srgbClr val="00B050"/>
                </a:solidFill>
                <a:latin typeface="Calibri" pitchFamily="34" charset="0"/>
              </a:rPr>
              <a:t>into </a:t>
            </a:r>
            <a:r>
              <a:rPr lang="en-US" dirty="0" err="1">
                <a:solidFill>
                  <a:srgbClr val="00B050"/>
                </a:solidFill>
                <a:latin typeface="Calibri" pitchFamily="34" charset="0"/>
                <a:hlinkClick r:id="rId2" action="ppaction://hlinkfile" tooltip="Phenylpyruvate"/>
              </a:rPr>
              <a:t>phenylpyruvate</a:t>
            </a:r>
            <a:r>
              <a:rPr lang="en-US" dirty="0">
                <a:latin typeface="Calibri" pitchFamily="34" charset="0"/>
              </a:rPr>
              <a:t> (also known as </a:t>
            </a:r>
            <a:r>
              <a:rPr lang="en-US" dirty="0" err="1">
                <a:latin typeface="Calibri" pitchFamily="34" charset="0"/>
              </a:rPr>
              <a:t>phenylketone</a:t>
            </a:r>
            <a:r>
              <a:rPr lang="en-US" dirty="0">
                <a:latin typeface="Calibri" pitchFamily="34" charset="0"/>
              </a:rPr>
              <a:t>), which is detected in the urine.</a:t>
            </a:r>
          </a:p>
          <a:p>
            <a:pPr>
              <a:buFontTx/>
              <a:buChar char="-"/>
            </a:pPr>
            <a:endParaRPr lang="en-US" dirty="0">
              <a:latin typeface="Calibri" pitchFamily="34" charset="0"/>
            </a:endParaRPr>
          </a:p>
          <a:p>
            <a:pPr>
              <a:buFontTx/>
              <a:buChar char="-"/>
            </a:pPr>
            <a:endParaRPr lang="en-US" dirty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en-GB" sz="2600" b="1" dirty="0" err="1">
                <a:solidFill>
                  <a:srgbClr val="00B050"/>
                </a:solidFill>
                <a:latin typeface="Calibri" pitchFamily="34" charset="0"/>
              </a:rPr>
              <a:t>Cystinuria</a:t>
            </a:r>
            <a:r>
              <a:rPr lang="en-GB" sz="2600" b="1" dirty="0">
                <a:solidFill>
                  <a:srgbClr val="00B050"/>
                </a:solidFill>
                <a:latin typeface="Calibri" pitchFamily="34" charset="0"/>
              </a:rPr>
              <a:t>:</a:t>
            </a:r>
          </a:p>
          <a:p>
            <a:pPr lvl="8">
              <a:buFontTx/>
              <a:buChar char="-"/>
            </a:pPr>
            <a:endParaRPr lang="en-GB" b="1" dirty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en-US" dirty="0" err="1">
                <a:latin typeface="Calibri" pitchFamily="34" charset="0"/>
              </a:rPr>
              <a:t>Cystinuria</a:t>
            </a:r>
            <a:r>
              <a:rPr lang="en-US" dirty="0">
                <a:latin typeface="Calibri" pitchFamily="34" charset="0"/>
              </a:rPr>
              <a:t> is an inborn error of amino acid transport that results in the defective absorption by the kidneys of the amino acid called </a:t>
            </a:r>
            <a:r>
              <a:rPr lang="en-US" dirty="0" err="1">
                <a:latin typeface="Calibri" pitchFamily="34" charset="0"/>
              </a:rPr>
              <a:t>cystine</a:t>
            </a:r>
            <a:r>
              <a:rPr lang="en-US" dirty="0">
                <a:latin typeface="Calibri" pitchFamily="34" charset="0"/>
              </a:rPr>
              <a:t>. The name means "</a:t>
            </a:r>
            <a:r>
              <a:rPr lang="en-US" dirty="0" err="1">
                <a:latin typeface="Calibri" pitchFamily="34" charset="0"/>
              </a:rPr>
              <a:t>cystine</a:t>
            </a:r>
            <a:r>
              <a:rPr lang="en-US" dirty="0">
                <a:latin typeface="Calibri" pitchFamily="34" charset="0"/>
              </a:rPr>
              <a:t> in the urine.“</a:t>
            </a:r>
          </a:p>
          <a:p>
            <a:pPr>
              <a:buFontTx/>
              <a:buChar char="-"/>
            </a:pPr>
            <a:endParaRPr lang="en-US" dirty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en-US" dirty="0">
                <a:latin typeface="Calibri" pitchFamily="34" charset="0"/>
              </a:rPr>
              <a:t>When the kidneys do not absorb </a:t>
            </a:r>
            <a:r>
              <a:rPr lang="en-US" dirty="0" err="1">
                <a:latin typeface="Calibri" pitchFamily="34" charset="0"/>
              </a:rPr>
              <a:t>cystine</a:t>
            </a:r>
            <a:r>
              <a:rPr lang="en-US" dirty="0">
                <a:latin typeface="Calibri" pitchFamily="34" charset="0"/>
              </a:rPr>
              <a:t>, this compound builds up in the urine</a:t>
            </a:r>
            <a:r>
              <a:rPr lang="en-US" dirty="0" smtClean="0">
                <a:latin typeface="Calibri" pitchFamily="34" charset="0"/>
              </a:rPr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3917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85727" y="764704"/>
            <a:ext cx="8506753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GB" sz="2000" b="1" dirty="0" smtClean="0">
              <a:solidFill>
                <a:srgbClr val="E1A01F"/>
              </a:solidFill>
              <a:latin typeface="Calibri" pitchFamily="34" charset="0"/>
            </a:endParaRPr>
          </a:p>
          <a:p>
            <a:pPr algn="l" rtl="0"/>
            <a:endParaRPr lang="en-GB" sz="2000" b="1" dirty="0">
              <a:solidFill>
                <a:srgbClr val="E1A01F"/>
              </a:solidFill>
              <a:latin typeface="Calibri" pitchFamily="34" charset="0"/>
            </a:endParaRPr>
          </a:p>
          <a:p>
            <a:pPr algn="l" rtl="0"/>
            <a:r>
              <a:rPr lang="en-GB" sz="2000" b="1" dirty="0" smtClean="0">
                <a:solidFill>
                  <a:srgbClr val="00B050"/>
                </a:solidFill>
                <a:latin typeface="Calibri" pitchFamily="34" charset="0"/>
              </a:rPr>
              <a:t>Phenylketonuria</a:t>
            </a:r>
            <a:r>
              <a:rPr lang="en-GB" sz="2000" b="1" dirty="0" smtClean="0">
                <a:solidFill>
                  <a:srgbClr val="E1A01F"/>
                </a:solidFill>
                <a:latin typeface="Calibri" pitchFamily="34" charset="0"/>
              </a:rPr>
              <a:t>:</a:t>
            </a:r>
          </a:p>
          <a:p>
            <a:pPr algn="l" rtl="0"/>
            <a:endParaRPr lang="en-GB" dirty="0" smtClean="0">
              <a:latin typeface="Calibri" pitchFamily="34" charset="0"/>
            </a:endParaRPr>
          </a:p>
          <a:p>
            <a:pPr algn="l" rtl="0">
              <a:buFontTx/>
              <a:buChar char="-"/>
            </a:pPr>
            <a:r>
              <a:rPr lang="en-GB" dirty="0" smtClean="0">
                <a:latin typeface="Calibri" pitchFamily="34" charset="0"/>
              </a:rPr>
              <a:t>Non-functional phenylalanine </a:t>
            </a:r>
            <a:r>
              <a:rPr lang="en-GB" dirty="0" err="1" smtClean="0">
                <a:latin typeface="Calibri" pitchFamily="34" charset="0"/>
              </a:rPr>
              <a:t>hydroxylase</a:t>
            </a:r>
            <a:r>
              <a:rPr lang="en-GB" dirty="0" smtClean="0">
                <a:latin typeface="Calibri" pitchFamily="34" charset="0"/>
              </a:rPr>
              <a:t> enzyme.</a:t>
            </a:r>
          </a:p>
          <a:p>
            <a:pPr algn="l" rtl="0">
              <a:buFontTx/>
              <a:buChar char="-"/>
            </a:pPr>
            <a:endParaRPr lang="en-GB" dirty="0" smtClean="0">
              <a:latin typeface="Calibri" pitchFamily="34" charset="0"/>
            </a:endParaRPr>
          </a:p>
          <a:p>
            <a:pPr algn="l" rtl="0">
              <a:buFontTx/>
              <a:buChar char="-"/>
            </a:pPr>
            <a:r>
              <a:rPr lang="en-US" dirty="0" smtClean="0">
                <a:latin typeface="Calibri" pitchFamily="34" charset="0"/>
              </a:rPr>
              <a:t>This enzyme is necessary to metabolize the amino acid phenylalanine (</a:t>
            </a:r>
            <a:r>
              <a:rPr lang="en-US" dirty="0" err="1" smtClean="0">
                <a:latin typeface="Calibri" pitchFamily="34" charset="0"/>
              </a:rPr>
              <a:t>Phe</a:t>
            </a:r>
            <a:r>
              <a:rPr lang="en-US" dirty="0" smtClean="0">
                <a:latin typeface="Calibri" pitchFamily="34" charset="0"/>
              </a:rPr>
              <a:t>) to the amino acid tyrosine.</a:t>
            </a:r>
          </a:p>
          <a:p>
            <a:pPr algn="l" rtl="0">
              <a:buFontTx/>
              <a:buChar char="-"/>
            </a:pPr>
            <a:endParaRPr lang="en-US" dirty="0" smtClean="0">
              <a:latin typeface="Calibri" pitchFamily="34" charset="0"/>
            </a:endParaRPr>
          </a:p>
          <a:p>
            <a:pPr algn="l" rtl="0">
              <a:buFontTx/>
              <a:buChar char="-"/>
            </a:pPr>
            <a:r>
              <a:rPr lang="en-US" dirty="0" smtClean="0">
                <a:latin typeface="Calibri" pitchFamily="34" charset="0"/>
              </a:rPr>
              <a:t>phenylalanine accumulates and is converted </a:t>
            </a:r>
            <a:r>
              <a:rPr lang="en-US" dirty="0" smtClean="0">
                <a:solidFill>
                  <a:srgbClr val="00B050"/>
                </a:solidFill>
                <a:latin typeface="Calibri" pitchFamily="34" charset="0"/>
              </a:rPr>
              <a:t>into </a:t>
            </a:r>
            <a:r>
              <a:rPr lang="en-US" dirty="0" err="1" smtClean="0">
                <a:solidFill>
                  <a:srgbClr val="00B050"/>
                </a:solidFill>
                <a:latin typeface="Calibri" pitchFamily="34" charset="0"/>
                <a:hlinkClick r:id="rId2" action="ppaction://hlinkfile" tooltip="Phenylpyruvate"/>
              </a:rPr>
              <a:t>phenylpyruvate</a:t>
            </a:r>
            <a:r>
              <a:rPr lang="en-US" dirty="0" smtClean="0">
                <a:latin typeface="Calibri" pitchFamily="34" charset="0"/>
              </a:rPr>
              <a:t> (also known as </a:t>
            </a:r>
            <a:r>
              <a:rPr lang="en-US" dirty="0" err="1" smtClean="0">
                <a:latin typeface="Calibri" pitchFamily="34" charset="0"/>
              </a:rPr>
              <a:t>phenylketone</a:t>
            </a:r>
            <a:r>
              <a:rPr lang="en-US" dirty="0" smtClean="0">
                <a:latin typeface="Calibri" pitchFamily="34" charset="0"/>
              </a:rPr>
              <a:t>), which is detected in the urine.</a:t>
            </a:r>
          </a:p>
          <a:p>
            <a:pPr algn="l" rtl="0">
              <a:buFontTx/>
              <a:buChar char="-"/>
            </a:pPr>
            <a:endParaRPr lang="en-US" dirty="0" smtClean="0">
              <a:latin typeface="Calibri" pitchFamily="34" charset="0"/>
            </a:endParaRPr>
          </a:p>
          <a:p>
            <a:pPr algn="l" rtl="0">
              <a:buFontTx/>
              <a:buChar char="-"/>
            </a:pPr>
            <a:endParaRPr lang="en-US" dirty="0" smtClean="0">
              <a:latin typeface="Calibri" pitchFamily="34" charset="0"/>
            </a:endParaRPr>
          </a:p>
          <a:p>
            <a:pPr algn="l" rtl="0">
              <a:buFontTx/>
              <a:buChar char="-"/>
            </a:pPr>
            <a:r>
              <a:rPr lang="en-GB" sz="2000" b="1" dirty="0" err="1" smtClean="0">
                <a:solidFill>
                  <a:srgbClr val="00B050"/>
                </a:solidFill>
                <a:latin typeface="Calibri" pitchFamily="34" charset="0"/>
              </a:rPr>
              <a:t>Cystinuria</a:t>
            </a:r>
            <a:r>
              <a:rPr lang="en-GB" sz="2000" b="1" dirty="0" smtClean="0">
                <a:solidFill>
                  <a:srgbClr val="00B050"/>
                </a:solidFill>
                <a:latin typeface="Calibri" pitchFamily="34" charset="0"/>
              </a:rPr>
              <a:t>:</a:t>
            </a:r>
          </a:p>
          <a:p>
            <a:pPr lvl="8" algn="l" rtl="0">
              <a:buFontTx/>
              <a:buChar char="-"/>
            </a:pPr>
            <a:endParaRPr lang="en-GB" b="1" dirty="0" smtClean="0">
              <a:latin typeface="Calibri" pitchFamily="34" charset="0"/>
            </a:endParaRPr>
          </a:p>
          <a:p>
            <a:pPr algn="l" rtl="0">
              <a:buFontTx/>
              <a:buChar char="-"/>
            </a:pPr>
            <a:r>
              <a:rPr lang="en-US" dirty="0" err="1" smtClean="0">
                <a:latin typeface="Calibri" pitchFamily="34" charset="0"/>
              </a:rPr>
              <a:t>Cystinuria</a:t>
            </a:r>
            <a:r>
              <a:rPr lang="en-US" dirty="0" smtClean="0">
                <a:latin typeface="Calibri" pitchFamily="34" charset="0"/>
              </a:rPr>
              <a:t> is an inborn error of amino acid transport that results in the defective absorption by the kidneys of the amino acid called </a:t>
            </a:r>
            <a:r>
              <a:rPr lang="en-US" dirty="0" err="1" smtClean="0">
                <a:latin typeface="Calibri" pitchFamily="34" charset="0"/>
              </a:rPr>
              <a:t>cystine</a:t>
            </a:r>
            <a:r>
              <a:rPr lang="en-US" dirty="0" smtClean="0">
                <a:latin typeface="Calibri" pitchFamily="34" charset="0"/>
              </a:rPr>
              <a:t>. The name means "</a:t>
            </a:r>
            <a:r>
              <a:rPr lang="en-US" dirty="0" err="1" smtClean="0">
                <a:latin typeface="Calibri" pitchFamily="34" charset="0"/>
              </a:rPr>
              <a:t>cystine</a:t>
            </a:r>
            <a:r>
              <a:rPr lang="en-US" dirty="0" smtClean="0">
                <a:latin typeface="Calibri" pitchFamily="34" charset="0"/>
              </a:rPr>
              <a:t> in the urine.“</a:t>
            </a:r>
          </a:p>
          <a:p>
            <a:pPr algn="l" rtl="0">
              <a:buFontTx/>
              <a:buChar char="-"/>
            </a:pPr>
            <a:endParaRPr lang="en-US" dirty="0" smtClean="0">
              <a:latin typeface="Calibri" pitchFamily="34" charset="0"/>
            </a:endParaRPr>
          </a:p>
          <a:p>
            <a:pPr algn="l" rtl="0">
              <a:buFontTx/>
              <a:buChar char="-"/>
            </a:pPr>
            <a:r>
              <a:rPr lang="en-US" dirty="0" smtClean="0">
                <a:latin typeface="Calibri" pitchFamily="34" charset="0"/>
              </a:rPr>
              <a:t>When the kidneys do not absorb </a:t>
            </a:r>
            <a:r>
              <a:rPr lang="en-US" dirty="0" err="1" smtClean="0">
                <a:latin typeface="Calibri" pitchFamily="34" charset="0"/>
              </a:rPr>
              <a:t>cystine</a:t>
            </a:r>
            <a:r>
              <a:rPr lang="en-US" dirty="0" smtClean="0">
                <a:latin typeface="Calibri" pitchFamily="34" charset="0"/>
              </a:rPr>
              <a:t>, this compound builds up in the urine.</a:t>
            </a:r>
            <a:endParaRPr lang="en-GB" b="1" dirty="0" smtClean="0">
              <a:latin typeface="Calibri" pitchFamily="34" charset="0"/>
            </a:endParaRPr>
          </a:p>
          <a:p>
            <a:pPr algn="l" rtl="0">
              <a:buFontTx/>
              <a:buChar char="-"/>
            </a:pPr>
            <a:endParaRPr lang="en-US" dirty="0" smtClean="0">
              <a:latin typeface="Calibri" pitchFamily="34" charset="0"/>
            </a:endParaRPr>
          </a:p>
          <a:p>
            <a:pPr algn="l" rtl="0">
              <a:buFontTx/>
              <a:buChar char="-"/>
            </a:pPr>
            <a:endParaRPr lang="en-US" dirty="0" smtClean="0">
              <a:latin typeface="Calibri" pitchFamily="34" charset="0"/>
            </a:endParaRPr>
          </a:p>
          <a:p>
            <a:pPr algn="l" rtl="0">
              <a:buFontTx/>
              <a:buChar char="-"/>
            </a:pPr>
            <a:endParaRPr lang="en-US" dirty="0" smtClean="0">
              <a:latin typeface="Calibri" pitchFamily="34" charset="0"/>
            </a:endParaRPr>
          </a:p>
          <a:p>
            <a:pPr algn="l" rtl="0">
              <a:buFontTx/>
              <a:buChar char="-"/>
            </a:pPr>
            <a:endParaRPr lang="en-GB" dirty="0" smtClean="0">
              <a:latin typeface="Calibri" pitchFamily="34" charset="0"/>
            </a:endParaRPr>
          </a:p>
          <a:p>
            <a:pPr algn="l" rtl="0"/>
            <a:endParaRPr lang="ar-SA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5334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Detection </a:t>
            </a:r>
            <a:r>
              <a:rPr lang="en-US" sz="2000" dirty="0">
                <a:solidFill>
                  <a:srgbClr val="C00000"/>
                </a:solidFill>
              </a:rPr>
              <a:t>of </a:t>
            </a:r>
            <a:r>
              <a:rPr lang="en-US" sz="2000" dirty="0" err="1" smtClean="0">
                <a:solidFill>
                  <a:srgbClr val="C00000"/>
                </a:solidFill>
              </a:rPr>
              <a:t>Phenylketonuri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>
                <a:solidFill>
                  <a:srgbClr val="C00000"/>
                </a:solidFill>
              </a:rPr>
              <a:t>and </a:t>
            </a:r>
            <a:r>
              <a:rPr lang="en-US" sz="2000" dirty="0" err="1" smtClean="0">
                <a:solidFill>
                  <a:srgbClr val="C00000"/>
                </a:solidFill>
              </a:rPr>
              <a:t>Cystinuria</a:t>
            </a:r>
            <a:r>
              <a:rPr lang="en-US" sz="2000" dirty="0" smtClean="0">
                <a:solidFill>
                  <a:srgbClr val="C00000"/>
                </a:solidFill>
              </a:rPr>
              <a:t> by TLC and paper chromatography  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18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491070"/>
              </p:ext>
            </p:extLst>
          </p:nvPr>
        </p:nvGraphicFramePr>
        <p:xfrm>
          <a:off x="1600200" y="1981200"/>
          <a:ext cx="6120680" cy="3049095"/>
        </p:xfrm>
        <a:graphic>
          <a:graphicData uri="http://schemas.openxmlformats.org/drawingml/2006/table">
            <a:tbl>
              <a:tblPr rtl="1" firstRow="1" bandRow="1">
                <a:tableStyleId>{16D9F66E-5EB9-4882-86FB-DCBF35E3C3E4}</a:tableStyleId>
              </a:tblPr>
              <a:tblGrid>
                <a:gridCol w="3060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9854">
                <a:tc>
                  <a:txBody>
                    <a:bodyPr/>
                    <a:lstStyle/>
                    <a:p>
                      <a:pPr algn="ctr" rtl="0"/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paper chromatography.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endParaRPr lang="ar-SA" sz="2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(TLC)</a:t>
                      </a:r>
                    </a:p>
                    <a:p>
                      <a:pPr algn="ctr" rtl="0"/>
                      <a:endParaRPr lang="ar-SA" sz="20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13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Calibri" pitchFamily="34" charset="0"/>
                        </a:rPr>
                        <a:t>cellulose</a:t>
                      </a:r>
                      <a:endParaRPr lang="ar-SA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Calibri" pitchFamily="34" charset="0"/>
                        </a:rPr>
                        <a:t>Wide choice between different adsorbents[stationary phase]. </a:t>
                      </a:r>
                      <a:endParaRPr lang="ar-SA" sz="16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754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Calibri" pitchFamily="34" charset="0"/>
                        </a:rPr>
                        <a:t>Low resolution but also allow for </a:t>
                      </a:r>
                      <a:r>
                        <a:rPr lang="en-US" sz="1600" dirty="0" err="1" smtClean="0">
                          <a:latin typeface="Calibri" pitchFamily="34" charset="0"/>
                        </a:rPr>
                        <a:t>quantitation</a:t>
                      </a:r>
                      <a:r>
                        <a:rPr lang="en-US" sz="1600" dirty="0" smtClean="0">
                          <a:latin typeface="Calibri" pitchFamily="34" charset="0"/>
                        </a:rPr>
                        <a:t>.</a:t>
                      </a:r>
                      <a:endParaRPr lang="ar-SA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Calibri" pitchFamily="34" charset="0"/>
                        </a:rPr>
                        <a:t>It has better resolution and to allow for </a:t>
                      </a:r>
                      <a:r>
                        <a:rPr lang="en-US" sz="1600" dirty="0" err="1" smtClean="0">
                          <a:latin typeface="Calibri" pitchFamily="34" charset="0"/>
                        </a:rPr>
                        <a:t>quantitation</a:t>
                      </a:r>
                      <a:r>
                        <a:rPr lang="en-US" sz="1600" dirty="0" smtClean="0">
                          <a:latin typeface="Calibri" pitchFamily="34" charset="0"/>
                        </a:rPr>
                        <a:t>.</a:t>
                      </a:r>
                      <a:endParaRPr lang="ar-SA" sz="16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alibri" pitchFamily="34" charset="0"/>
                        </a:rPr>
                        <a:t>Expanded </a:t>
                      </a:r>
                      <a:r>
                        <a:rPr lang="en-US" sz="1600" dirty="0" smtClean="0">
                          <a:latin typeface="Calibri" pitchFamily="34" charset="0"/>
                        </a:rPr>
                        <a:t>zonal spread[ not concentrated for </a:t>
                      </a:r>
                      <a:r>
                        <a:rPr lang="en-US" sz="1600" dirty="0" err="1" smtClean="0">
                          <a:latin typeface="Calibri" pitchFamily="34" charset="0"/>
                        </a:rPr>
                        <a:t>quantitation</a:t>
                      </a:r>
                      <a:r>
                        <a:rPr lang="en-US" sz="1600" dirty="0" smtClean="0">
                          <a:latin typeface="Calibri" pitchFamily="34" charset="0"/>
                        </a:rPr>
                        <a:t> analysis in need ].</a:t>
                      </a:r>
                      <a:endParaRPr lang="ar-SA" sz="1600" dirty="0" smtClean="0">
                        <a:latin typeface="Calibri" pitchFamily="34" charset="0"/>
                      </a:endParaRPr>
                    </a:p>
                    <a:p>
                      <a:pPr algn="ctr" rtl="0"/>
                      <a:endParaRPr lang="ar-SA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Calibri" pitchFamily="34" charset="0"/>
                        </a:rPr>
                        <a:t>compact zonal spread[concentrated for </a:t>
                      </a:r>
                      <a:r>
                        <a:rPr lang="en-US" sz="1600" dirty="0" err="1" smtClean="0">
                          <a:latin typeface="Calibri" pitchFamily="34" charset="0"/>
                        </a:rPr>
                        <a:t>quantitation</a:t>
                      </a:r>
                      <a:r>
                        <a:rPr lang="en-US" sz="1600" dirty="0" smtClean="0">
                          <a:latin typeface="Calibri" pitchFamily="34" charset="0"/>
                        </a:rPr>
                        <a:t> analysis in need ].</a:t>
                      </a:r>
                      <a:endParaRPr lang="ar-SA" sz="16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040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  <a:cs typeface="Times New Roman" pitchFamily="18" charset="0"/>
              </a:rPr>
              <a:t>Chromatography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 rtlCol="1">
            <a:normAutofit/>
          </a:bodyPr>
          <a:lstStyle/>
          <a:p>
            <a:pPr>
              <a:defRPr/>
            </a:pPr>
            <a:r>
              <a:rPr lang="en-US" dirty="0" smtClean="0"/>
              <a:t>Is </a:t>
            </a:r>
            <a:r>
              <a:rPr lang="en-US" dirty="0"/>
              <a:t>the collective term for a set of laboratory techniques for the </a:t>
            </a:r>
            <a:r>
              <a:rPr lang="en-US" b="1" dirty="0"/>
              <a:t>separation of mixtures. </a:t>
            </a:r>
            <a:endParaRPr lang="en-US" b="1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sz="2000" dirty="0" smtClean="0"/>
              <a:t>Chromatography </a:t>
            </a:r>
            <a:r>
              <a:rPr lang="en-US" sz="2000" dirty="0"/>
              <a:t>is a method by which a mixture is separated by distributing its components between two phases. </a:t>
            </a:r>
            <a:r>
              <a:rPr lang="en-US" sz="2000" b="1" dirty="0">
                <a:solidFill>
                  <a:srgbClr val="0070C0"/>
                </a:solidFill>
              </a:rPr>
              <a:t>The stationary phase </a:t>
            </a:r>
            <a:r>
              <a:rPr lang="en-US" sz="2000" dirty="0"/>
              <a:t>remains fixed in place while </a:t>
            </a:r>
            <a:r>
              <a:rPr lang="en-US" sz="2000" b="1" dirty="0">
                <a:solidFill>
                  <a:srgbClr val="0070C0"/>
                </a:solidFill>
              </a:rPr>
              <a:t>the mobile phase </a:t>
            </a:r>
            <a:r>
              <a:rPr lang="en-US" sz="2000" dirty="0"/>
              <a:t>carries the components of the mixture through the medium being </a:t>
            </a:r>
            <a:r>
              <a:rPr lang="en-US" sz="2000" dirty="0" smtClean="0"/>
              <a:t>used</a:t>
            </a:r>
          </a:p>
          <a:p>
            <a:pPr>
              <a:defRPr/>
            </a:pPr>
            <a:endParaRPr lang="en-US" sz="2000" dirty="0" smtClean="0"/>
          </a:p>
          <a:p>
            <a:pPr marL="182880" lvl="1">
              <a:defRPr/>
            </a:pPr>
            <a:r>
              <a:rPr lang="en-US" altLang="ar-SA" dirty="0"/>
              <a:t>-</a:t>
            </a:r>
            <a:r>
              <a:rPr lang="en-US" altLang="ar-SA" b="1" dirty="0"/>
              <a:t>The separation </a:t>
            </a:r>
            <a:r>
              <a:rPr lang="en-US" altLang="ar-SA" b="1" dirty="0">
                <a:cs typeface="Tahoma" pitchFamily="34" charset="0"/>
              </a:rPr>
              <a:t>of materials</a:t>
            </a:r>
            <a:r>
              <a:rPr lang="en-US" altLang="ar-SA" b="1" dirty="0"/>
              <a:t> </a:t>
            </a:r>
            <a:r>
              <a:rPr lang="en-US" altLang="ar-SA" dirty="0"/>
              <a:t>is based on differential partitioning [</a:t>
            </a:r>
            <a:r>
              <a:rPr lang="en-US" altLang="ar-SA" dirty="0">
                <a:cs typeface="Tahoma" pitchFamily="34" charset="0"/>
              </a:rPr>
              <a:t>retardation</a:t>
            </a:r>
            <a:r>
              <a:rPr lang="en-US" altLang="ar-SA" dirty="0"/>
              <a:t>]between the mobile and stationary phases. </a:t>
            </a:r>
            <a:endParaRPr lang="en-US" altLang="ar-SA" b="1" dirty="0"/>
          </a:p>
          <a:p>
            <a:pPr>
              <a:defRPr/>
            </a:pPr>
            <a:endParaRPr lang="en-US" dirty="0" smtClean="0"/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pic>
        <p:nvPicPr>
          <p:cNvPr id="1026" name="Picture 2" descr="http://www.harrogate.gov.uk/musm/PublishingImages/Chromatograph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5095875"/>
            <a:ext cx="173355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5344624"/>
            <a:ext cx="1295400" cy="151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488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cs typeface="Times New Roman" pitchFamily="18" charset="0"/>
              </a:rPr>
              <a:t>Chromatography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B050"/>
                </a:solidFill>
              </a:rPr>
              <a:t>The mobile phase </a:t>
            </a:r>
            <a:r>
              <a:rPr lang="en-US" dirty="0"/>
              <a:t>(</a:t>
            </a:r>
            <a:r>
              <a:rPr lang="en-US" dirty="0">
                <a:solidFill>
                  <a:srgbClr val="0070C0"/>
                </a:solidFill>
              </a:rPr>
              <a:t>also known as solvent</a:t>
            </a:r>
            <a:r>
              <a:rPr lang="en-US" dirty="0"/>
              <a:t>) may be either liquid or gas.</a:t>
            </a:r>
          </a:p>
          <a:p>
            <a:pPr>
              <a:defRPr/>
            </a:pPr>
            <a:r>
              <a:rPr lang="en-US" dirty="0">
                <a:solidFill>
                  <a:srgbClr val="00B050"/>
                </a:solidFill>
              </a:rPr>
              <a:t>The stationary phase </a:t>
            </a:r>
            <a:r>
              <a:rPr lang="en-US" dirty="0"/>
              <a:t>(</a:t>
            </a:r>
            <a:r>
              <a:rPr lang="en-US" dirty="0">
                <a:solidFill>
                  <a:srgbClr val="0070C0"/>
                </a:solidFill>
              </a:rPr>
              <a:t>also known as sorbent</a:t>
            </a:r>
            <a:r>
              <a:rPr lang="en-US" dirty="0"/>
              <a:t>) can be either a solid or liquid, a liquid stationary phase is held stationary by a </a:t>
            </a:r>
            <a:r>
              <a:rPr lang="en-US" dirty="0">
                <a:solidFill>
                  <a:srgbClr val="00B050"/>
                </a:solidFill>
              </a:rPr>
              <a:t>solid</a:t>
            </a:r>
            <a:r>
              <a:rPr lang="en-US" dirty="0"/>
              <a:t> (support or matrix).</a:t>
            </a:r>
          </a:p>
          <a:p>
            <a:pPr>
              <a:defRPr/>
            </a:pPr>
            <a:r>
              <a:rPr lang="en-US" dirty="0">
                <a:cs typeface="Arial" charset="0"/>
              </a:rPr>
              <a:t>The molecules in the mixture to be separated are the </a:t>
            </a:r>
            <a:r>
              <a:rPr lang="en-US" dirty="0">
                <a:solidFill>
                  <a:srgbClr val="0070C0"/>
                </a:solidFill>
                <a:cs typeface="Arial" charset="0"/>
              </a:rPr>
              <a:t>solutes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178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Uses of </a:t>
            </a:r>
            <a:r>
              <a:rPr lang="en-US" dirty="0" smtClean="0">
                <a:solidFill>
                  <a:srgbClr val="002060"/>
                </a:solidFill>
              </a:rPr>
              <a:t>Chromatography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71462202"/>
              </p:ext>
            </p:extLst>
          </p:nvPr>
        </p:nvGraphicFramePr>
        <p:xfrm>
          <a:off x="304800" y="1219200"/>
          <a:ext cx="85344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2541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Types </a:t>
            </a:r>
            <a:r>
              <a:rPr lang="en-US" dirty="0" smtClean="0">
                <a:solidFill>
                  <a:srgbClr val="002060"/>
                </a:solidFill>
              </a:rPr>
              <a:t>of </a:t>
            </a:r>
            <a:r>
              <a:rPr lang="en-US" dirty="0" smtClean="0">
                <a:solidFill>
                  <a:srgbClr val="002060"/>
                </a:solidFill>
              </a:rPr>
              <a:t>Chromatography will be studied in this course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0574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cs typeface="Arial" charset="0"/>
              </a:rPr>
              <a:t>Thin layer chromatography</a:t>
            </a:r>
          </a:p>
          <a:p>
            <a:r>
              <a:rPr lang="en-US" dirty="0" smtClean="0">
                <a:solidFill>
                  <a:srgbClr val="0070C0"/>
                </a:solidFill>
                <a:cs typeface="Arial" charset="0"/>
              </a:rPr>
              <a:t>Paper chromatography</a:t>
            </a:r>
          </a:p>
          <a:p>
            <a:r>
              <a:rPr lang="en-US" dirty="0" smtClean="0">
                <a:solidFill>
                  <a:srgbClr val="0070C0"/>
                </a:solidFill>
                <a:cs typeface="Arial" charset="0"/>
              </a:rPr>
              <a:t>Gel </a:t>
            </a:r>
            <a:r>
              <a:rPr lang="en-US" dirty="0">
                <a:solidFill>
                  <a:srgbClr val="0070C0"/>
                </a:solidFill>
                <a:cs typeface="Arial" charset="0"/>
              </a:rPr>
              <a:t>filtration</a:t>
            </a:r>
          </a:p>
          <a:p>
            <a:r>
              <a:rPr lang="en-US" dirty="0">
                <a:solidFill>
                  <a:srgbClr val="0070C0"/>
                </a:solidFill>
                <a:cs typeface="Arial" charset="0"/>
              </a:rPr>
              <a:t>Ion exchange chromatography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976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Paper and Thin layer chromatography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M</a:t>
            </a:r>
            <a:r>
              <a:rPr lang="en-US" dirty="0" smtClean="0">
                <a:latin typeface="Calibri" pitchFamily="34" charset="0"/>
              </a:rPr>
              <a:t>ethod </a:t>
            </a:r>
            <a:r>
              <a:rPr lang="en-US" dirty="0">
                <a:latin typeface="Calibri" pitchFamily="34" charset="0"/>
              </a:rPr>
              <a:t>for testing the purity of compounds and identifying </a:t>
            </a:r>
            <a:r>
              <a:rPr lang="en-GB" dirty="0">
                <a:latin typeface="Calibri" pitchFamily="34" charset="0"/>
              </a:rPr>
              <a:t>substances.</a:t>
            </a:r>
          </a:p>
          <a:p>
            <a:endParaRPr lang="en-GB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U</a:t>
            </a:r>
            <a:r>
              <a:rPr lang="en-US" dirty="0" smtClean="0">
                <a:latin typeface="Calibri" pitchFamily="34" charset="0"/>
              </a:rPr>
              <a:t>seful </a:t>
            </a:r>
            <a:r>
              <a:rPr lang="en-US" dirty="0">
                <a:latin typeface="Calibri" pitchFamily="34" charset="0"/>
              </a:rPr>
              <a:t>technique because it is relatively quick and requires </a:t>
            </a:r>
            <a:r>
              <a:rPr lang="en-US" dirty="0" smtClean="0">
                <a:latin typeface="Calibri" pitchFamily="34" charset="0"/>
              </a:rPr>
              <a:t>small </a:t>
            </a:r>
            <a:r>
              <a:rPr lang="en-US" dirty="0">
                <a:latin typeface="Calibri" pitchFamily="34" charset="0"/>
              </a:rPr>
              <a:t>quantities of material.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65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1-Paper </a:t>
            </a:r>
            <a:r>
              <a:rPr lang="en-US" dirty="0" smtClean="0">
                <a:solidFill>
                  <a:srgbClr val="002060"/>
                </a:solidFill>
              </a:rPr>
              <a:t>chromatography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23714"/>
            <a:ext cx="8458200" cy="4876800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en-US" dirty="0" smtClean="0"/>
              <a:t>is </a:t>
            </a:r>
            <a:r>
              <a:rPr lang="en-US" dirty="0"/>
              <a:t>one of the types of chromatography</a:t>
            </a:r>
            <a:r>
              <a:rPr lang="en-US" b="1" dirty="0"/>
              <a:t> </a:t>
            </a:r>
            <a:r>
              <a:rPr lang="en-US" dirty="0"/>
              <a:t>procedures which runs on a piece of specialized paper. 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[</a:t>
            </a:r>
            <a:r>
              <a:rPr lang="en-US" dirty="0">
                <a:solidFill>
                  <a:srgbClr val="00B050"/>
                </a:solidFill>
              </a:rPr>
              <a:t>solutes are separated according to their solubility in mobile phase, or their attraction to the stationary phase</a:t>
            </a:r>
            <a:r>
              <a:rPr lang="en-US" dirty="0"/>
              <a:t>] </a:t>
            </a:r>
            <a:r>
              <a:rPr lang="en-US" altLang="ar-SA" dirty="0"/>
              <a:t>-(Depend in the polarity).</a:t>
            </a:r>
            <a:endParaRPr lang="en-GB" altLang="ar-SA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. </a:t>
            </a:r>
          </a:p>
          <a:p>
            <a:r>
              <a:rPr lang="en-US" dirty="0"/>
              <a:t>Two types of paper chromatography: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http://www.sciencebuddies.org/Files/2167/5/FoodSci_img08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086" y="1981200"/>
            <a:ext cx="2034228" cy="246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62238568"/>
              </p:ext>
            </p:extLst>
          </p:nvPr>
        </p:nvGraphicFramePr>
        <p:xfrm>
          <a:off x="457200" y="1962807"/>
          <a:ext cx="6195372" cy="27615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47404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57808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sz="3100" b="1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Paper Chromatography </a:t>
            </a:r>
            <a:r>
              <a:rPr lang="en-US" sz="2800" b="1" dirty="0" smtClean="0">
                <a:solidFill>
                  <a:srgbClr val="E1A01F"/>
                </a:solidFill>
                <a:latin typeface="Calibri" pitchFamily="34" charset="0"/>
                <a:cs typeface="Arial" charset="0"/>
              </a:rPr>
              <a:t/>
            </a:r>
            <a:br>
              <a:rPr lang="en-US" sz="2800" b="1" dirty="0" smtClean="0">
                <a:solidFill>
                  <a:srgbClr val="E1A01F"/>
                </a:solidFill>
                <a:latin typeface="Calibri" pitchFamily="34" charset="0"/>
                <a:cs typeface="Arial" charset="0"/>
              </a:rPr>
            </a:br>
            <a:endParaRPr lang="ar-SA" sz="2800" b="1" dirty="0">
              <a:solidFill>
                <a:srgbClr val="E1A01F"/>
              </a:solidFill>
              <a:latin typeface="Calibri" pitchFamily="34" charset="0"/>
            </a:endParaRPr>
          </a:p>
        </p:txBody>
      </p:sp>
      <p:cxnSp>
        <p:nvCxnSpPr>
          <p:cNvPr id="5" name="رابط بشكل مرفق 4"/>
          <p:cNvCxnSpPr/>
          <p:nvPr/>
        </p:nvCxnSpPr>
        <p:spPr>
          <a:xfrm>
            <a:off x="4644008" y="1196752"/>
            <a:ext cx="3240360" cy="792088"/>
          </a:xfrm>
          <a:prstGeom prst="bentConnector3">
            <a:avLst>
              <a:gd name="adj1" fmla="val 99383"/>
            </a:avLst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بشكل مرفق 6"/>
          <p:cNvCxnSpPr/>
          <p:nvPr/>
        </p:nvCxnSpPr>
        <p:spPr>
          <a:xfrm rot="10800000" flipV="1">
            <a:off x="1691680" y="1196752"/>
            <a:ext cx="2952328" cy="792088"/>
          </a:xfrm>
          <a:prstGeom prst="bentConnector3">
            <a:avLst>
              <a:gd name="adj1" fmla="val 99777"/>
            </a:avLst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>
            <a:off x="7884368" y="1988840"/>
            <a:ext cx="0" cy="28803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>
            <a:off x="1691680" y="1988840"/>
            <a:ext cx="0" cy="28803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مربع نص 11"/>
          <p:cNvSpPr txBox="1"/>
          <p:nvPr/>
        </p:nvSpPr>
        <p:spPr>
          <a:xfrm>
            <a:off x="5724128" y="2824877"/>
            <a:ext cx="3419872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 method, the solvent moves upward against gravitational force. </a:t>
            </a:r>
          </a:p>
          <a:p>
            <a:pPr rtl="0"/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rtl="0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only force that cause the motion[of solvent and the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componds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 is </a:t>
            </a:r>
            <a:r>
              <a:rPr lang="en-US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capillary force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So the speed of the process is slow</a:t>
            </a:r>
            <a:r>
              <a:rPr lang="ar-SA" dirty="0" err="1" smtClean="0"/>
              <a:t>.</a:t>
            </a:r>
            <a:endParaRPr lang="en-US" dirty="0" smtClean="0">
              <a:cs typeface="Arial" pitchFamily="34" charset="0"/>
            </a:endParaRPr>
          </a:p>
          <a:p>
            <a:pPr algn="l" rtl="0"/>
            <a:endParaRPr lang="en-US" dirty="0" smtClean="0">
              <a:solidFill>
                <a:srgbClr val="FF9900"/>
              </a:solidFill>
              <a:cs typeface="Arial" charset="0"/>
            </a:endParaRPr>
          </a:p>
          <a:p>
            <a:pPr algn="l" rtl="0"/>
            <a:endParaRPr lang="ar-SA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7010400" y="2363212"/>
            <a:ext cx="149432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Calibri" pitchFamily="34" charset="0"/>
                <a:cs typeface="Arial" charset="0"/>
              </a:rPr>
              <a:t>Ascending</a:t>
            </a:r>
            <a:endParaRPr lang="en-US" sz="2400" b="1" dirty="0" smtClean="0">
              <a:solidFill>
                <a:srgbClr val="00B05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761999" y="2374018"/>
            <a:ext cx="165782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400" b="1" dirty="0" smtClean="0">
                <a:solidFill>
                  <a:srgbClr val="00B050"/>
                </a:solidFill>
                <a:latin typeface="Calibri" pitchFamily="34" charset="0"/>
                <a:cs typeface="Arial" charset="0"/>
              </a:rPr>
              <a:t>Descending</a:t>
            </a:r>
            <a:endParaRPr lang="en-US" sz="2400" b="1" dirty="0" smtClean="0">
              <a:solidFill>
                <a:srgbClr val="00B05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251518" y="2895600"/>
            <a:ext cx="4176465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90000"/>
              </a:lnSpc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-In this method, the solvent is kept in a trough at the top of the chamber and is allowed to flow down the paper. </a:t>
            </a:r>
          </a:p>
          <a:p>
            <a:pPr algn="l" rtl="0">
              <a:lnSpc>
                <a:spcPct val="90000"/>
              </a:lnSpc>
            </a:pP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 rtl="0">
              <a:lnSpc>
                <a:spcPct val="90000"/>
              </a:lnSpc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-The liquid moves down by </a:t>
            </a:r>
            <a:r>
              <a:rPr lang="en-US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capillary action</a:t>
            </a:r>
            <a:r>
              <a:rPr lang="en-US" dirty="0" smtClean="0">
                <a:solidFill>
                  <a:srgbClr val="E1A01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 well as by the </a:t>
            </a:r>
            <a:r>
              <a:rPr lang="en-US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gravitational force. </a:t>
            </a:r>
          </a:p>
          <a:p>
            <a:pPr algn="l" rtl="0">
              <a:lnSpc>
                <a:spcPct val="90000"/>
              </a:lnSpc>
            </a:pP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 rtl="0">
              <a:lnSpc>
                <a:spcPct val="90000"/>
              </a:lnSpc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-In this case, the flow is more rapid as compared to the ascending method. </a:t>
            </a:r>
          </a:p>
          <a:p>
            <a:pPr algn="l" rtl="0"/>
            <a:endParaRPr lang="ar-SA" dirty="0">
              <a:latin typeface="Calibri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5410200"/>
            <a:ext cx="2831603" cy="1349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0061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9">
      <a:dk1>
        <a:sysClr val="windowText" lastClr="000000"/>
      </a:dk1>
      <a:lt1>
        <a:sysClr val="window" lastClr="FFFFFF"/>
      </a:lt1>
      <a:dk2>
        <a:srgbClr val="C6D9F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2772</TotalTime>
  <Words>1221</Words>
  <Application>Microsoft Office PowerPoint</Application>
  <PresentationFormat>On-screen Show (4:3)</PresentationFormat>
  <Paragraphs>199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 Unicode MS</vt:lpstr>
      <vt:lpstr>Arial</vt:lpstr>
      <vt:lpstr>Calibri</vt:lpstr>
      <vt:lpstr>Tahoma</vt:lpstr>
      <vt:lpstr>Times New Roman</vt:lpstr>
      <vt:lpstr>Wingdings</vt:lpstr>
      <vt:lpstr>Clarity</vt:lpstr>
      <vt:lpstr>Paper and Thin Layer Chromatography (TLC)   </vt:lpstr>
      <vt:lpstr>Objectives</vt:lpstr>
      <vt:lpstr>Chromatography</vt:lpstr>
      <vt:lpstr>Chromatography</vt:lpstr>
      <vt:lpstr>Uses of Chromatography</vt:lpstr>
      <vt:lpstr>Types of Chromatography will be studied in this course</vt:lpstr>
      <vt:lpstr>Paper and Thin layer chromatography</vt:lpstr>
      <vt:lpstr>1-Paper chromatography</vt:lpstr>
      <vt:lpstr>Paper Chromatography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Samples Analysis  1-visualization:</vt:lpstr>
      <vt:lpstr>PowerPoint Presentation</vt:lpstr>
      <vt:lpstr>PowerPoint Presentation</vt:lpstr>
      <vt:lpstr>PowerPoint Presentation</vt:lpstr>
      <vt:lpstr>PowerPoint Presentation</vt:lpstr>
      <vt:lpstr>Method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first first</dc:creator>
  <cp:lastModifiedBy>first first</cp:lastModifiedBy>
  <cp:revision>72</cp:revision>
  <cp:lastPrinted>2013-03-16T21:18:35Z</cp:lastPrinted>
  <dcterms:created xsi:type="dcterms:W3CDTF">2013-03-13T22:11:23Z</dcterms:created>
  <dcterms:modified xsi:type="dcterms:W3CDTF">2016-02-22T09:12:46Z</dcterms:modified>
</cp:coreProperties>
</file>