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1" d="100"/>
          <a:sy n="61" d="100"/>
        </p:scale>
        <p:origin x="-161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87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48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69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5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34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01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7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767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89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452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21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D8A2-F9B3-4F58-A4F4-DE3CE8CC42AE}" type="datetimeFigureOut">
              <a:rPr lang="ar-SA" smtClean="0"/>
              <a:t>12/02/36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63367-E7BC-48A9-98D6-C445D1408C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021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732357" y="5013176"/>
            <a:ext cx="7679283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800" dirty="0" smtClean="0"/>
              <a:t>Pain assessment</a:t>
            </a:r>
            <a:endParaRPr lang="ar-SA" sz="8800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296144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666588" y="5182453"/>
            <a:ext cx="5810823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600" dirty="0" smtClean="0"/>
              <a:t>Pain assessment</a:t>
            </a:r>
            <a:endParaRPr lang="ar-SA" sz="6600" dirty="0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95" y="357989"/>
            <a:ext cx="124053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8856984" cy="5976663"/>
          </a:xfrm>
        </p:spPr>
      </p:pic>
    </p:spTree>
    <p:extLst>
      <p:ext uri="{BB962C8B-B14F-4D97-AF65-F5344CB8AC3E}">
        <p14:creationId xmlns:p14="http://schemas.microsoft.com/office/powerpoint/2010/main" val="8335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1354" y="66328"/>
            <a:ext cx="8229600" cy="1143000"/>
          </a:xfrm>
        </p:spPr>
        <p:txBody>
          <a:bodyPr/>
          <a:lstStyle/>
          <a:p>
            <a:r>
              <a:rPr lang="ar-SA" sz="4000" dirty="0">
                <a:solidFill>
                  <a:srgbClr val="FF0000"/>
                </a:solidFill>
                <a:ea typeface="Times New Roman"/>
                <a:cs typeface="Arial"/>
              </a:rPr>
              <a:t>:</a:t>
            </a:r>
            <a:r>
              <a:rPr lang="en-US" sz="4000" i="1" dirty="0">
                <a:solidFill>
                  <a:srgbClr val="FF0000"/>
                </a:solidFill>
                <a:ea typeface="Times New Roman"/>
                <a:cs typeface="Arial"/>
              </a:rPr>
              <a:t>Behavioral responses to pain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95663"/>
              </p:ext>
            </p:extLst>
          </p:nvPr>
        </p:nvGraphicFramePr>
        <p:xfrm>
          <a:off x="179512" y="1517104"/>
          <a:ext cx="8784975" cy="5243062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2927619"/>
                <a:gridCol w="2928678"/>
                <a:gridCol w="2928678"/>
              </a:tblGrid>
              <a:tr h="331721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Verbal description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Behavioral response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Age group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51121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Cries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cries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Generalized body movements .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Chin </a:t>
                      </a:r>
                      <a:r>
                        <a:rPr lang="en-US" sz="2000" dirty="0" err="1">
                          <a:effectLst/>
                        </a:rPr>
                        <a:t>quivaring</a:t>
                      </a:r>
                      <a:r>
                        <a:rPr lang="en-US" sz="2000" dirty="0">
                          <a:effectLst/>
                        </a:rPr>
                        <a:t> , </a:t>
                      </a:r>
                      <a:r>
                        <a:rPr lang="en-US" sz="2000" dirty="0" err="1">
                          <a:effectLst/>
                        </a:rPr>
                        <a:t>fucial</a:t>
                      </a:r>
                      <a:r>
                        <a:rPr lang="en-US" sz="2000" dirty="0">
                          <a:effectLst/>
                        </a:rPr>
                        <a:t> grimacing.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Reflex withdrawal to </a:t>
                      </a:r>
                      <a:r>
                        <a:rPr lang="en-US" sz="2000" dirty="0" err="1">
                          <a:effectLst/>
                        </a:rPr>
                        <a:t>stimulus,facial</a:t>
                      </a:r>
                      <a:r>
                        <a:rPr lang="en-US" sz="2000" dirty="0">
                          <a:effectLst/>
                        </a:rPr>
                        <a:t> grimacing , disturbed sleep, irritability, restlessness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Infants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&lt;6 months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6-12 months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41421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Cries and screams, cannot describe intensity or type of pain.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Localized withdrawal , resistance of entire body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Aggressive behavior , disturbed sleep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Toddlers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1-3 years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901552"/>
            <a:ext cx="946854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Behavioral responses and verbal descriptions of pain by children of different developmental stages:</a:t>
            </a:r>
            <a:endParaRPr kumimoji="0" lang="en-US" altLang="ar-SA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0800000" flipV="1">
            <a:off x="457200" y="-315416"/>
            <a:ext cx="8229600" cy="315416"/>
          </a:xfrm>
        </p:spPr>
        <p:txBody>
          <a:bodyPr>
            <a:normAutofit fontScale="90000"/>
          </a:bodyPr>
          <a:lstStyle/>
          <a:p>
            <a:endParaRPr lang="ar-SA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947151"/>
              </p:ext>
            </p:extLst>
          </p:nvPr>
        </p:nvGraphicFramePr>
        <p:xfrm>
          <a:off x="107503" y="260648"/>
          <a:ext cx="8846018" cy="6408712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2947962"/>
                <a:gridCol w="2949028"/>
                <a:gridCol w="2949028"/>
              </a:tblGrid>
              <a:tr h="178019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 identify location of pain , denies pain , may believe his or her pain is obvious to others.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Active physical resistance 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Directed aggressive behavior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Strikes out  physically and verbally when hurt, low frustration level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Preschoolers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3-6 years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20435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 specify  location of pain and describe its physical characteristics 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Able to describe intensity and location with more characteristics , able to describe psychologic pain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Passive resistance, clenches fiats , holds body rigidly still , suffers emotional withdrawal , engages in plea bargaining 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May pretend comfort to project bravery , may regress with </a:t>
                      </a:r>
                      <a:r>
                        <a:rPr lang="en-US" sz="1800" dirty="0" err="1">
                          <a:effectLst/>
                        </a:rPr>
                        <a:t>atress</a:t>
                      </a:r>
                      <a:endParaRPr lang="en-US" sz="1800" dirty="0">
                        <a:effectLst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And </a:t>
                      </a:r>
                      <a:r>
                        <a:rPr lang="en-US" sz="1800" dirty="0" err="1">
                          <a:effectLst/>
                        </a:rPr>
                        <a:t>anxity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School age children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7-9 years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10-12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2415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More sophisticated description as experience is gained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Want to behave in a socially acceptable manner (like adults) show </a:t>
                      </a:r>
                      <a:r>
                        <a:rPr lang="en-US" sz="1800" dirty="0" err="1">
                          <a:effectLst/>
                        </a:rPr>
                        <a:t>acontrolled</a:t>
                      </a:r>
                      <a:r>
                        <a:rPr lang="en-US" sz="1800" dirty="0">
                          <a:effectLst/>
                        </a:rPr>
                        <a:t> behavioral response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Adolescents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12-18 years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9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Guidelines for pain assessment: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A:initial assessment: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ar-SA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46736"/>
              </p:ext>
            </p:extLst>
          </p:nvPr>
        </p:nvGraphicFramePr>
        <p:xfrm>
          <a:off x="179507" y="1628800"/>
          <a:ext cx="8784980" cy="5075394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4392490"/>
                <a:gridCol w="4392490"/>
              </a:tblGrid>
              <a:tr h="11754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Rationale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Action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48957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obtain the patients and cooperation .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1.Explain the purpose of using the chart to the patient.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67247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 encourage patients participations.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 When appropriate, encourage the patient to complete the pain chart himself/herself.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48957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reduce the risk of misrepresentation.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3.Where the nurse completes chart, record the patients own description of his/her pain.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9906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Continue…</a:t>
            </a:r>
            <a:endParaRPr lang="ar-SA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44410"/>
              </p:ext>
            </p:extLst>
          </p:nvPr>
        </p:nvGraphicFramePr>
        <p:xfrm>
          <a:off x="179507" y="1412776"/>
          <a:ext cx="8784980" cy="5184576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4392490"/>
                <a:gridCol w="4392490"/>
              </a:tblGrid>
              <a:tr h="518457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Ascertaining how and when the patient experiences pain, enables the nurse to plan realistic </a:t>
                      </a:r>
                      <a:r>
                        <a:rPr lang="en-US" sz="2400" dirty="0" err="1">
                          <a:effectLst/>
                        </a:rPr>
                        <a:t>goals.For</a:t>
                      </a:r>
                      <a:r>
                        <a:rPr lang="en-US" sz="2400" dirty="0">
                          <a:effectLst/>
                        </a:rPr>
                        <a:t> example, relieving the patients pain during the night and while he /she is at rest is usually easier to achieve than relieving pain on movement.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4.(a)Record any factors which influence the intensity of the pain, e.g. activities or interventions which reduce or increase the pain, such as, distractions or heat pad.</a:t>
                      </a: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(b)Record whether or not the patient is pain </a:t>
                      </a:r>
                      <a:r>
                        <a:rPr lang="en-US" sz="2400" dirty="0" err="1">
                          <a:effectLst/>
                        </a:rPr>
                        <a:t>freeat</a:t>
                      </a:r>
                      <a:r>
                        <a:rPr lang="en-US" sz="2400" dirty="0">
                          <a:effectLst/>
                        </a:rPr>
                        <a:t> night, at rest or on movement.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2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B:pain sites:</a:t>
            </a:r>
            <a:endParaRPr lang="ar-SA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66483"/>
              </p:ext>
            </p:extLst>
          </p:nvPr>
        </p:nvGraphicFramePr>
        <p:xfrm>
          <a:off x="251520" y="1412776"/>
          <a:ext cx="8712968" cy="5256584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4356484"/>
                <a:gridCol w="4356484"/>
              </a:tblGrid>
              <a:tr h="11633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Rationale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action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9236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body outline is ideally a vehicle for the patient to describe own pain experience.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1.Encourage the patient, when appropriate to identify pain himself/herself.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0089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This enables individuals pain sites to be located.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2.Index each site(A to H)in whatever way seems most appropriate, e.g. shading or coloring of areas or arrows to indicate shooting pain.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2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i="1" dirty="0">
                <a:solidFill>
                  <a:srgbClr val="FF0000"/>
                </a:solidFill>
                <a:ea typeface="Times New Roman"/>
                <a:cs typeface="Arial"/>
              </a:rPr>
              <a:t>C:monitoring pain intensity:</a:t>
            </a:r>
            <a:br>
              <a:rPr lang="en-US" i="1" dirty="0">
                <a:solidFill>
                  <a:srgbClr val="FF0000"/>
                </a:solidFill>
                <a:ea typeface="Times New Roman"/>
                <a:cs typeface="Arial"/>
              </a:rPr>
            </a:br>
            <a:endParaRPr lang="ar-SA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23572"/>
              </p:ext>
            </p:extLst>
          </p:nvPr>
        </p:nvGraphicFramePr>
        <p:xfrm>
          <a:off x="251517" y="1124742"/>
          <a:ext cx="8568954" cy="5552341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4284477"/>
                <a:gridCol w="4284477"/>
              </a:tblGrid>
              <a:tr h="8083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Rationale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Action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3075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indicate the intensity of the pain at each site.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 Give each pain site a numerical value according to the key of pain intensity or the pain scale and note time recorded.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3075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monitor the efficacy of prescribed analgesia.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2.Record any analgesia given and note route and dose.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3075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Extra pharmacological or non- pharmacological interventions might be indicated.</a:t>
                      </a:r>
                      <a:r>
                        <a:rPr lang="ar-SA" sz="2400">
                          <a:effectLst/>
                        </a:rPr>
                        <a:t>   </a:t>
                      </a:r>
                      <a:endParaRPr lang="en-US" sz="2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3.Record any significant activities, which are likely to influence the patients pain.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Note: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fixed </a:t>
            </a:r>
            <a:r>
              <a:rPr lang="en-US" dirty="0">
                <a:ea typeface="Times New Roman"/>
                <a:cs typeface="Arial"/>
              </a:rPr>
              <a:t>times for reviewing the pain have been omitted intentionally to allow for flexibility. It is suggested that , initially, the patients pain has to be reviewed every four </a:t>
            </a:r>
            <a:r>
              <a:rPr lang="en-US" dirty="0" err="1">
                <a:ea typeface="Times New Roman"/>
                <a:cs typeface="Arial"/>
              </a:rPr>
              <a:t>hours.When</a:t>
            </a:r>
            <a:r>
              <a:rPr lang="en-US" dirty="0">
                <a:ea typeface="Times New Roman"/>
                <a:cs typeface="Arial"/>
              </a:rPr>
              <a:t> patients level of pain has stabilized, recording  may be made less </a:t>
            </a:r>
            <a:r>
              <a:rPr lang="en-US" dirty="0" err="1">
                <a:ea typeface="Times New Roman"/>
                <a:cs typeface="Arial"/>
              </a:rPr>
              <a:t>frequently,e.g</a:t>
            </a:r>
            <a:r>
              <a:rPr lang="en-US" dirty="0">
                <a:ea typeface="Times New Roman"/>
                <a:cs typeface="Arial"/>
              </a:rPr>
              <a:t>. 12-hourly or daily. The chart should be discontinued if patients pain becomes totally controlled.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96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784976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ربع نص 4"/>
          <p:cNvSpPr txBox="1"/>
          <p:nvPr/>
        </p:nvSpPr>
        <p:spPr>
          <a:xfrm>
            <a:off x="899592" y="4933845"/>
            <a:ext cx="619268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dirty="0" smtClean="0">
                <a:solidFill>
                  <a:srgbClr val="0070C0"/>
                </a:solidFill>
              </a:rPr>
              <a:t>Thank you</a:t>
            </a:r>
            <a:endParaRPr lang="ar-SA" sz="8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Objectives:</a:t>
            </a:r>
            <a:endParaRPr lang="ar-SA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At the end of this lecture, the students will be able:</a:t>
            </a:r>
          </a:p>
          <a:p>
            <a:pPr marL="0" indent="0" algn="l">
              <a:buNone/>
            </a:pPr>
            <a:r>
              <a:rPr lang="en-US" dirty="0" smtClean="0"/>
              <a:t>1.identify the purpose of pain assessment.</a:t>
            </a:r>
          </a:p>
          <a:p>
            <a:pPr marL="0" indent="0" algn="l">
              <a:buNone/>
            </a:pPr>
            <a:r>
              <a:rPr lang="en-US" dirty="0" smtClean="0"/>
              <a:t>2.recognize form of pain.</a:t>
            </a:r>
          </a:p>
          <a:p>
            <a:pPr marL="0" indent="0" algn="l">
              <a:buNone/>
            </a:pPr>
            <a:r>
              <a:rPr lang="en-US" dirty="0" smtClean="0"/>
              <a:t>3.list factors affecting pain sensitivity.</a:t>
            </a:r>
          </a:p>
          <a:p>
            <a:pPr marL="0" indent="0" algn="l">
              <a:buNone/>
            </a:pPr>
            <a:r>
              <a:rPr lang="en-US" dirty="0" smtClean="0"/>
              <a:t>4.discuss behavioral of responses to pain.</a:t>
            </a:r>
          </a:p>
          <a:p>
            <a:pPr marL="0" indent="0" algn="l">
              <a:buNone/>
            </a:pPr>
            <a:r>
              <a:rPr lang="en-US" dirty="0" smtClean="0"/>
              <a:t>5.follow and use pain assessment chart.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23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Definition of pain: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ea typeface="Times New Roman"/>
                <a:cs typeface="Arial"/>
              </a:rPr>
              <a:t>Pain </a:t>
            </a:r>
            <a:r>
              <a:rPr lang="en-US" sz="2800" dirty="0">
                <a:ea typeface="Times New Roman"/>
                <a:cs typeface="Arial"/>
              </a:rPr>
              <a:t>is not a simple sensation but a </a:t>
            </a:r>
            <a:r>
              <a:rPr lang="en-US" sz="2800" dirty="0" smtClean="0">
                <a:ea typeface="Times New Roman"/>
                <a:cs typeface="Arial"/>
              </a:rPr>
              <a:t>complex phenomenon </a:t>
            </a:r>
            <a:r>
              <a:rPr lang="en-US" sz="2800" dirty="0">
                <a:ea typeface="Times New Roman"/>
                <a:cs typeface="Arial"/>
              </a:rPr>
              <a:t>which have both a cognitive (physical) and </a:t>
            </a:r>
            <a:endParaRPr lang="ar-SA" sz="2800" dirty="0" smtClean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ea typeface="Times New Roman"/>
                <a:cs typeface="Arial"/>
              </a:rPr>
              <a:t>an </a:t>
            </a:r>
            <a:r>
              <a:rPr lang="en-US" sz="2800" dirty="0">
                <a:ea typeface="Times New Roman"/>
                <a:cs typeface="Arial"/>
              </a:rPr>
              <a:t>affective ( emotional) component.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US" sz="2800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ea typeface="Times New Roman"/>
                <a:cs typeface="Arial"/>
              </a:rPr>
              <a:t>'</a:t>
            </a:r>
            <a:r>
              <a:rPr lang="en-US" sz="2800" dirty="0">
                <a:ea typeface="Times New Roman"/>
                <a:cs typeface="Arial"/>
              </a:rPr>
              <a:t>'pain is whatever the experiencing person says it is ,existing whenever the experiencing person says it </a:t>
            </a:r>
            <a:r>
              <a:rPr lang="en-US" sz="2800" dirty="0" smtClean="0">
                <a:ea typeface="Times New Roman"/>
                <a:cs typeface="Arial"/>
              </a:rPr>
              <a:t>does“.</a:t>
            </a:r>
            <a:endParaRPr lang="en-US" sz="2800" dirty="0">
              <a:ea typeface="Times New Roman"/>
              <a:cs typeface="Arial"/>
            </a:endParaRPr>
          </a:p>
          <a:p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554" y="5013176"/>
            <a:ext cx="2004814" cy="1455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64904"/>
            <a:ext cx="1932806" cy="1383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3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Purpose: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ea typeface="Times New Roman"/>
                <a:cs typeface="Arial"/>
              </a:rPr>
              <a:t> 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The </a:t>
            </a:r>
            <a:r>
              <a:rPr lang="en-US" dirty="0">
                <a:ea typeface="Times New Roman"/>
                <a:cs typeface="Arial"/>
              </a:rPr>
              <a:t>purpose of pain assessment is to identify all the factors affecting the patient perception of </a:t>
            </a:r>
            <a:r>
              <a:rPr lang="en-US" dirty="0" smtClean="0">
                <a:ea typeface="Times New Roman"/>
                <a:cs typeface="Arial"/>
              </a:rPr>
              <a:t>pain.</a:t>
            </a:r>
            <a:endParaRPr lang="en-US" dirty="0">
              <a:ea typeface="Times New Roman"/>
              <a:cs typeface="Arial"/>
            </a:endParaRPr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75" y="4077072"/>
            <a:ext cx="1666875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756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Types of pain: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ar-SA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40000" lnSpcReduction="20000"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 smtClean="0">
                <a:ea typeface="Times New Roman"/>
                <a:cs typeface="Arial"/>
              </a:rPr>
              <a:t>There </a:t>
            </a:r>
            <a:r>
              <a:rPr lang="en-US" sz="6000" dirty="0">
                <a:ea typeface="Times New Roman"/>
                <a:cs typeface="Arial"/>
              </a:rPr>
              <a:t>are various ways of classifying the types of pain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-onset of occurrence ,such as postoperative pain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-duration , such as acute or chronic pain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-severity or intensity ,such as severe or mild or 0 to 10 on a scale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-mode of transmission , such as normal pain pathways or referral pain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-location or source, such as superficial , deep , or central pain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ea typeface="Times New Roman"/>
                <a:cs typeface="Arial"/>
              </a:rPr>
              <a:t>-causation , such as receptor stimulation , or psycho physiological pain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84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856984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30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Factors affecting pain sensitivity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Increased by:</a:t>
            </a:r>
            <a:endParaRPr lang="ar-SA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93341"/>
            <a:ext cx="8589640" cy="4974110"/>
          </a:xfrm>
        </p:spPr>
        <p:txBody>
          <a:bodyPr>
            <a:normAutofit fontScale="40000" lnSpcReduction="20000"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-Discomfort 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-Insomnia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-Fatigue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-Anxiety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-Fear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-Anger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-sadness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-Depression</a:t>
            </a:r>
            <a:endParaRPr lang="en-US" sz="6000" b="1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b="1" dirty="0" smtClean="0">
                <a:ea typeface="Times New Roman"/>
                <a:cs typeface="Arial"/>
              </a:rPr>
              <a:t>-Boredom</a:t>
            </a:r>
            <a:endParaRPr lang="en-US" sz="6000" b="1" dirty="0">
              <a:ea typeface="Times New Roman"/>
              <a:cs typeface="Arial"/>
            </a:endParaRPr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4031">
            <a:off x="5284726" y="2006920"/>
            <a:ext cx="2292846" cy="1895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1691">
            <a:off x="5187211" y="4687443"/>
            <a:ext cx="2487876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262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Relief of symptoms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Lowered by: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-Sleep</a:t>
            </a:r>
            <a:endParaRPr lang="en-US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-Rest</a:t>
            </a:r>
            <a:endParaRPr lang="en-US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-Sympathy</a:t>
            </a:r>
            <a:endParaRPr lang="en-US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-Understanding</a:t>
            </a:r>
            <a:endParaRPr lang="en-US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-Companionship</a:t>
            </a:r>
            <a:endParaRPr lang="en-US" dirty="0">
              <a:ea typeface="Times New Roman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-Diversional  </a:t>
            </a:r>
            <a:r>
              <a:rPr lang="en-US" dirty="0">
                <a:ea typeface="Times New Roman"/>
                <a:cs typeface="Arial"/>
              </a:rPr>
              <a:t>activities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a typeface="Times New Roman"/>
                <a:cs typeface="Arial"/>
              </a:rPr>
              <a:t>-Reduction </a:t>
            </a:r>
            <a:r>
              <a:rPr lang="en-US" dirty="0">
                <a:ea typeface="Times New Roman"/>
                <a:cs typeface="Arial"/>
              </a:rPr>
              <a:t>in anxiety</a:t>
            </a:r>
          </a:p>
          <a:p>
            <a:pPr marL="0" indent="0" algn="l">
              <a:buNone/>
            </a:pPr>
            <a:r>
              <a:rPr lang="en-US" dirty="0" smtClean="0">
                <a:ea typeface="Times New Roman"/>
                <a:cs typeface="Arial"/>
              </a:rPr>
              <a:t>-Elevation </a:t>
            </a:r>
            <a:r>
              <a:rPr lang="en-US" dirty="0">
                <a:ea typeface="Times New Roman"/>
                <a:cs typeface="Arial"/>
              </a:rPr>
              <a:t>of </a:t>
            </a:r>
            <a:r>
              <a:rPr lang="en-US" dirty="0" smtClean="0">
                <a:ea typeface="Times New Roman"/>
                <a:cs typeface="Arial"/>
              </a:rPr>
              <a:t>mood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5442">
            <a:off x="6246833" y="1521637"/>
            <a:ext cx="1861938" cy="1584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5760">
            <a:off x="6350408" y="3326982"/>
            <a:ext cx="1872208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8313">
            <a:off x="5394337" y="3166237"/>
            <a:ext cx="931540" cy="1781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68" y="4996488"/>
            <a:ext cx="2603500" cy="235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9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Pain assessment tools: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496944" cy="388843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1/pain assessment 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charts</a:t>
            </a:r>
          </a:p>
          <a:p>
            <a:pPr algn="l"/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2/pain intensity assessment 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chart</a:t>
            </a:r>
          </a:p>
          <a:p>
            <a:pPr algn="l"/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3/key to pain intensity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10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787</Words>
  <Application>Microsoft Office PowerPoint</Application>
  <PresentationFormat>عرض على الشاشة (3:4)‏</PresentationFormat>
  <Paragraphs>120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عرض تقديمي في PowerPoint</vt:lpstr>
      <vt:lpstr>Objectives:</vt:lpstr>
      <vt:lpstr> Definition of pain: </vt:lpstr>
      <vt:lpstr> Purpose: </vt:lpstr>
      <vt:lpstr> Types of pain: </vt:lpstr>
      <vt:lpstr>عرض تقديمي في PowerPoint</vt:lpstr>
      <vt:lpstr>Factors affecting pain sensitivity Increased by:</vt:lpstr>
      <vt:lpstr> Relief of symptoms Lowered by: </vt:lpstr>
      <vt:lpstr>Pain assessment tools:  </vt:lpstr>
      <vt:lpstr>عرض تقديمي في PowerPoint</vt:lpstr>
      <vt:lpstr>:Behavioral responses to pain</vt:lpstr>
      <vt:lpstr>عرض تقديمي في PowerPoint</vt:lpstr>
      <vt:lpstr>  Guidelines for pain assessment: A:initial assessment: </vt:lpstr>
      <vt:lpstr>Continue…</vt:lpstr>
      <vt:lpstr>B:pain sites:</vt:lpstr>
      <vt:lpstr>C:monitoring pain intensity: </vt:lpstr>
      <vt:lpstr>Note: 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hp8</dc:creator>
  <cp:lastModifiedBy>hp8</cp:lastModifiedBy>
  <cp:revision>13</cp:revision>
  <dcterms:created xsi:type="dcterms:W3CDTF">2014-12-03T16:00:22Z</dcterms:created>
  <dcterms:modified xsi:type="dcterms:W3CDTF">2014-12-04T08:40:53Z</dcterms:modified>
</cp:coreProperties>
</file>