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1"/>
  </p:notesMasterIdLst>
  <p:sldIdLst>
    <p:sldId id="257" r:id="rId2"/>
    <p:sldId id="258" r:id="rId3"/>
    <p:sldId id="259" r:id="rId4"/>
    <p:sldId id="260" r:id="rId5"/>
    <p:sldId id="295" r:id="rId6"/>
    <p:sldId id="261" r:id="rId7"/>
    <p:sldId id="291" r:id="rId8"/>
    <p:sldId id="292" r:id="rId9"/>
    <p:sldId id="262" r:id="rId10"/>
    <p:sldId id="263" r:id="rId11"/>
    <p:sldId id="264" r:id="rId12"/>
    <p:sldId id="266" r:id="rId13"/>
    <p:sldId id="267" r:id="rId14"/>
    <p:sldId id="268" r:id="rId15"/>
    <p:sldId id="269" r:id="rId16"/>
    <p:sldId id="270" r:id="rId17"/>
    <p:sldId id="271"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76" r:id="rId35"/>
    <p:sldId id="272" r:id="rId36"/>
    <p:sldId id="293" r:id="rId37"/>
    <p:sldId id="290" r:id="rId38"/>
    <p:sldId id="294" r:id="rId39"/>
    <p:sldId id="29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46C18"/>
    <a:srgbClr val="62D277"/>
    <a:srgbClr val="82B28A"/>
    <a:srgbClr val="77BD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113D6A-C73E-44FB-925B-B0C9A32BC323}" type="datetimeFigureOut">
              <a:rPr lang="en-US" smtClean="0"/>
              <a:t>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C1A2DA-99C3-4309-8B8F-72B76CF52B3A}" type="slidenum">
              <a:rPr lang="en-US" smtClean="0"/>
              <a:t>‹#›</a:t>
            </a:fld>
            <a:endParaRPr lang="en-US"/>
          </a:p>
        </p:txBody>
      </p:sp>
    </p:spTree>
    <p:extLst>
      <p:ext uri="{BB962C8B-B14F-4D97-AF65-F5344CB8AC3E}">
        <p14:creationId xmlns:p14="http://schemas.microsoft.com/office/powerpoint/2010/main" val="3748874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97CE03E-E1F9-427F-8925-D31CAAECC143}" type="datetime1">
              <a:rPr lang="en-US" smtClean="0"/>
              <a:t>2/2/2016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Mohammed Alnaif Ph.D.</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EEECDCC-63C2-4492-ADC6-A6890B1EB79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4A85E8-B7F9-4E84-B83F-DD0DF27F5B28}"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A390D3-F27E-4563-956C-08105EB87AE5}"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603F05E-5250-427B-9160-D2CFF39E2E1F}" type="datetime1">
              <a:rPr lang="en-US" smtClean="0"/>
              <a:t>2/2/2016</a:t>
            </a:fld>
            <a:endParaRPr lang="en-US"/>
          </a:p>
        </p:txBody>
      </p:sp>
      <p:sp>
        <p:nvSpPr>
          <p:cNvPr id="9" name="Slide Number Placeholder 8"/>
          <p:cNvSpPr>
            <a:spLocks noGrp="1"/>
          </p:cNvSpPr>
          <p:nvPr>
            <p:ph type="sldNum" sz="quarter" idx="15"/>
          </p:nvPr>
        </p:nvSpPr>
        <p:spPr/>
        <p:txBody>
          <a:bodyPr rtlCol="0"/>
          <a:lstStyle/>
          <a:p>
            <a:fld id="{EEEECDCC-63C2-4492-ADC6-A6890B1EB79E}" type="slidenum">
              <a:rPr lang="en-US" smtClean="0"/>
              <a:t>‹#›</a:t>
            </a:fld>
            <a:endParaRPr lang="en-US"/>
          </a:p>
        </p:txBody>
      </p:sp>
      <p:sp>
        <p:nvSpPr>
          <p:cNvPr id="10" name="Footer Placeholder 9"/>
          <p:cNvSpPr>
            <a:spLocks noGrp="1"/>
          </p:cNvSpPr>
          <p:nvPr>
            <p:ph type="ftr" sz="quarter" idx="16"/>
          </p:nvPr>
        </p:nvSpPr>
        <p:spPr/>
        <p:txBody>
          <a:bodyPr rtlCol="0"/>
          <a:lstStyle/>
          <a:p>
            <a:r>
              <a:rPr lang="en-US" smtClean="0"/>
              <a:t>Mohammed Alnaif Ph.D.</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02B9A65-FF69-4E38-9976-CC156576741F}" type="datetime1">
              <a:rPr lang="en-US" smtClean="0"/>
              <a:t>2/2/2016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Mohammed Alnaif Ph.D.</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EEECDCC-63C2-4492-ADC6-A6890B1EB79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99107A4-A825-41CE-9869-5968141489F8}" type="datetime1">
              <a:rPr lang="en-US" smtClean="0"/>
              <a:t>2/2/2016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ED6EEBA-E1B2-4BDB-B4A2-3DCDDF7EAA95}" type="datetime1">
              <a:rPr lang="en-US" smtClean="0"/>
              <a:t>2/2/2016</a:t>
            </a:fld>
            <a:endParaRPr lang="en-US"/>
          </a:p>
        </p:txBody>
      </p:sp>
      <p:sp>
        <p:nvSpPr>
          <p:cNvPr id="8" name="Footer Placeholder 7"/>
          <p:cNvSpPr>
            <a:spLocks noGrp="1"/>
          </p:cNvSpPr>
          <p:nvPr>
            <p:ph type="ftr" sz="quarter" idx="11"/>
          </p:nvPr>
        </p:nvSpPr>
        <p:spPr/>
        <p:txBody>
          <a:bodyPr/>
          <a:lstStyle/>
          <a:p>
            <a:r>
              <a:rPr lang="en-US" smtClean="0"/>
              <a:t>Mohammed Alnaif Ph.D.</a:t>
            </a:r>
            <a:endParaRPr lang="en-US"/>
          </a:p>
        </p:txBody>
      </p:sp>
      <p:sp>
        <p:nvSpPr>
          <p:cNvPr id="9" name="Slide Number Placeholder 8"/>
          <p:cNvSpPr>
            <a:spLocks noGrp="1"/>
          </p:cNvSpPr>
          <p:nvPr>
            <p:ph type="sldNum" sz="quarter" idx="12"/>
          </p:nvPr>
        </p:nvSpPr>
        <p:spPr/>
        <p:txBody>
          <a:bodyPr/>
          <a:lstStyle/>
          <a:p>
            <a:fld id="{EEEECDCC-63C2-4492-ADC6-A6890B1EB79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FA21F72-1090-4D43-8A25-115C63E499DC}" type="datetime1">
              <a:rPr lang="en-US" smtClean="0"/>
              <a:t>2/2/2016</a:t>
            </a:fld>
            <a:endParaRPr lang="en-US"/>
          </a:p>
        </p:txBody>
      </p:sp>
      <p:sp>
        <p:nvSpPr>
          <p:cNvPr id="7" name="Slide Number Placeholder 6"/>
          <p:cNvSpPr>
            <a:spLocks noGrp="1"/>
          </p:cNvSpPr>
          <p:nvPr>
            <p:ph type="sldNum" sz="quarter" idx="11"/>
          </p:nvPr>
        </p:nvSpPr>
        <p:spPr/>
        <p:txBody>
          <a:bodyPr rtlCol="0"/>
          <a:lstStyle/>
          <a:p>
            <a:fld id="{EEEECDCC-63C2-4492-ADC6-A6890B1EB79E}" type="slidenum">
              <a:rPr lang="en-US" smtClean="0"/>
              <a:t>‹#›</a:t>
            </a:fld>
            <a:endParaRPr lang="en-US"/>
          </a:p>
        </p:txBody>
      </p:sp>
      <p:sp>
        <p:nvSpPr>
          <p:cNvPr id="8" name="Footer Placeholder 7"/>
          <p:cNvSpPr>
            <a:spLocks noGrp="1"/>
          </p:cNvSpPr>
          <p:nvPr>
            <p:ph type="ftr" sz="quarter" idx="12"/>
          </p:nvPr>
        </p:nvSpPr>
        <p:spPr/>
        <p:txBody>
          <a:bodyPr rtlCol="0"/>
          <a:lstStyle/>
          <a:p>
            <a:r>
              <a:rPr lang="en-US" smtClean="0"/>
              <a:t>Mohammed Alnaif Ph.D.</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53A97-39B1-4766-BAFA-49EE8044B7FA}" type="datetime1">
              <a:rPr lang="en-US" smtClean="0"/>
              <a:t>2/2/2016</a:t>
            </a:fld>
            <a:endParaRPr lang="en-US"/>
          </a:p>
        </p:txBody>
      </p:sp>
      <p:sp>
        <p:nvSpPr>
          <p:cNvPr id="3" name="Footer Placeholder 2"/>
          <p:cNvSpPr>
            <a:spLocks noGrp="1"/>
          </p:cNvSpPr>
          <p:nvPr>
            <p:ph type="ftr" sz="quarter" idx="11"/>
          </p:nvPr>
        </p:nvSpPr>
        <p:spPr/>
        <p:txBody>
          <a:bodyPr/>
          <a:lstStyle/>
          <a:p>
            <a:r>
              <a:rPr lang="en-US" smtClean="0"/>
              <a:t>Mohammed Alnaif Ph.D.</a:t>
            </a:r>
            <a:endParaRPr lang="en-US"/>
          </a:p>
        </p:txBody>
      </p:sp>
      <p:sp>
        <p:nvSpPr>
          <p:cNvPr id="4" name="Slide Number Placeholder 3"/>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AC3A3AF-DAE5-437D-834A-F208FBB7E8F2}" type="datetime1">
              <a:rPr lang="en-US" smtClean="0"/>
              <a:t>2/2/2016</a:t>
            </a:fld>
            <a:endParaRPr lang="en-US"/>
          </a:p>
        </p:txBody>
      </p:sp>
      <p:sp>
        <p:nvSpPr>
          <p:cNvPr id="22" name="Slide Number Placeholder 21"/>
          <p:cNvSpPr>
            <a:spLocks noGrp="1"/>
          </p:cNvSpPr>
          <p:nvPr>
            <p:ph type="sldNum" sz="quarter" idx="15"/>
          </p:nvPr>
        </p:nvSpPr>
        <p:spPr/>
        <p:txBody>
          <a:bodyPr rtlCol="0"/>
          <a:lstStyle/>
          <a:p>
            <a:fld id="{EEEECDCC-63C2-4492-ADC6-A6890B1EB79E}" type="slidenum">
              <a:rPr lang="en-US" smtClean="0"/>
              <a:t>‹#›</a:t>
            </a:fld>
            <a:endParaRPr lang="en-US"/>
          </a:p>
        </p:txBody>
      </p:sp>
      <p:sp>
        <p:nvSpPr>
          <p:cNvPr id="23" name="Footer Placeholder 22"/>
          <p:cNvSpPr>
            <a:spLocks noGrp="1"/>
          </p:cNvSpPr>
          <p:nvPr>
            <p:ph type="ftr" sz="quarter" idx="16"/>
          </p:nvPr>
        </p:nvSpPr>
        <p:spPr/>
        <p:txBody>
          <a:bodyPr rtlCol="0"/>
          <a:lstStyle/>
          <a:p>
            <a:r>
              <a:rPr lang="en-US" smtClean="0"/>
              <a:t>Mohammed Alnaif Ph.D.</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23A2180-F2A4-40C9-9260-0097D341DF50}" type="datetime1">
              <a:rPr lang="en-US" smtClean="0"/>
              <a:t>2/2/2016</a:t>
            </a:fld>
            <a:endParaRPr lang="en-US"/>
          </a:p>
        </p:txBody>
      </p:sp>
      <p:sp>
        <p:nvSpPr>
          <p:cNvPr id="18" name="Slide Number Placeholder 17"/>
          <p:cNvSpPr>
            <a:spLocks noGrp="1"/>
          </p:cNvSpPr>
          <p:nvPr>
            <p:ph type="sldNum" sz="quarter" idx="11"/>
          </p:nvPr>
        </p:nvSpPr>
        <p:spPr/>
        <p:txBody>
          <a:bodyPr rtlCol="0"/>
          <a:lstStyle/>
          <a:p>
            <a:fld id="{EEEECDCC-63C2-4492-ADC6-A6890B1EB79E}" type="slidenum">
              <a:rPr lang="en-US" smtClean="0"/>
              <a:t>‹#›</a:t>
            </a:fld>
            <a:endParaRPr lang="en-US"/>
          </a:p>
        </p:txBody>
      </p:sp>
      <p:sp>
        <p:nvSpPr>
          <p:cNvPr id="21" name="Footer Placeholder 20"/>
          <p:cNvSpPr>
            <a:spLocks noGrp="1"/>
          </p:cNvSpPr>
          <p:nvPr>
            <p:ph type="ftr" sz="quarter" idx="12"/>
          </p:nvPr>
        </p:nvSpPr>
        <p:spPr/>
        <p:txBody>
          <a:bodyPr rtlCol="0"/>
          <a:lstStyle/>
          <a:p>
            <a:r>
              <a:rPr lang="en-US" smtClean="0"/>
              <a:t>Mohammed Alnaif Ph.D.</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2434D7-63D8-4F8C-92FA-257D392BA383}" type="datetime1">
              <a:rPr lang="en-US" smtClean="0"/>
              <a:t>2/2/2016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Mohammed Alnaif Ph.D.</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EEECDCC-63C2-4492-ADC6-A6890B1EB7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2400" b="1" i="1" dirty="0">
                <a:solidFill>
                  <a:schemeClr val="tx1"/>
                </a:solidFill>
                <a:latin typeface="Times New Roman" panose="02020603050405020304" pitchFamily="18" charset="0"/>
                <a:cs typeface="Times New Roman" panose="02020603050405020304" pitchFamily="18" charset="0"/>
              </a:rPr>
              <a:t>King Saud University</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College of Business Administration</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Department of Health Administration - Masters` Program</a:t>
            </a:r>
            <a:endParaRPr lang="en-US" sz="2400" dirty="0"/>
          </a:p>
        </p:txBody>
      </p:sp>
      <p:sp>
        <p:nvSpPr>
          <p:cNvPr id="3" name="Subtitle 2"/>
          <p:cNvSpPr>
            <a:spLocks noGrp="1"/>
          </p:cNvSpPr>
          <p:nvPr>
            <p:ph type="subTitle" idx="1"/>
          </p:nvPr>
        </p:nvSpPr>
        <p:spPr>
          <a:xfrm>
            <a:off x="990600" y="2438400"/>
            <a:ext cx="7787640" cy="3124200"/>
          </a:xfrm>
        </p:spPr>
        <p:txBody>
          <a:bodyPr>
            <a:normAutofit/>
          </a:bodyPr>
          <a:lstStyle/>
          <a:p>
            <a:pPr algn="ctr"/>
            <a:r>
              <a:rPr lang="en-US" sz="2800" b="1" i="1" dirty="0">
                <a:solidFill>
                  <a:schemeClr val="tx1"/>
                </a:solidFill>
              </a:rPr>
              <a:t>PA 518 – Strategic Management in Healthcare Organizations</a:t>
            </a:r>
            <a:endParaRPr lang="en-US" sz="2800" b="1" dirty="0" smtClean="0">
              <a:solidFill>
                <a:schemeClr val="tx1"/>
              </a:solidFill>
            </a:endParaRPr>
          </a:p>
          <a:p>
            <a:pPr algn="ctr"/>
            <a:r>
              <a:rPr lang="en-US" sz="2800" b="1" i="1" dirty="0">
                <a:solidFill>
                  <a:schemeClr val="tx1"/>
                </a:solidFill>
                <a:latin typeface="Times New Roman" panose="02020603050405020304" pitchFamily="18" charset="0"/>
                <a:cs typeface="Times New Roman" panose="02020603050405020304" pitchFamily="18" charset="0"/>
              </a:rPr>
              <a:t>Second Semester 1436/ 1437</a:t>
            </a:r>
          </a:p>
          <a:p>
            <a:pPr algn="ctr"/>
            <a:r>
              <a:rPr lang="en-US" sz="2800" b="1" dirty="0">
                <a:solidFill>
                  <a:schemeClr val="tx1"/>
                </a:solidFill>
                <a:latin typeface="Times New Roman" panose="02020603050405020304" pitchFamily="18" charset="0"/>
                <a:cs typeface="Times New Roman" panose="02020603050405020304" pitchFamily="18" charset="0"/>
              </a:rPr>
              <a:t>Mohammed S. Alnaif, Ph.D. </a:t>
            </a:r>
          </a:p>
          <a:p>
            <a:pPr algn="ctr"/>
            <a:r>
              <a:rPr lang="en-US" sz="2800" b="1" dirty="0">
                <a:solidFill>
                  <a:schemeClr val="tx1"/>
                </a:solidFill>
                <a:latin typeface="Times New Roman" panose="02020603050405020304" pitchFamily="18" charset="0"/>
                <a:cs typeface="Times New Roman" panose="02020603050405020304" pitchFamily="18" charset="0"/>
              </a:rPr>
              <a:t>E-mail:    </a:t>
            </a:r>
            <a:r>
              <a:rPr lang="en-US" sz="2800" b="1" dirty="0">
                <a:solidFill>
                  <a:srgbClr val="0000FF"/>
                </a:solidFill>
                <a:latin typeface="Times New Roman" panose="02020603050405020304" pitchFamily="18" charset="0"/>
                <a:cs typeface="Times New Roman" panose="02020603050405020304" pitchFamily="18" charset="0"/>
                <a:hlinkClick r:id="rId2"/>
              </a:rPr>
              <a:t>alnaif@ksu.edu.sa</a:t>
            </a:r>
            <a:endParaRPr lang="en-US" sz="2800" b="1" dirty="0">
              <a:solidFill>
                <a:srgbClr val="0000FF"/>
              </a:solidFill>
              <a:latin typeface="Times New Roman" panose="02020603050405020304" pitchFamily="18" charset="0"/>
              <a:cs typeface="Times New Roman" panose="02020603050405020304" pitchFamily="18" charset="0"/>
            </a:endParaRPr>
          </a:p>
          <a:p>
            <a:pPr algn="ctr"/>
            <a:endParaRPr lang="en-US" dirty="0"/>
          </a:p>
        </p:txBody>
      </p:sp>
      <p:sp>
        <p:nvSpPr>
          <p:cNvPr id="4" name="Date Placeholder 3"/>
          <p:cNvSpPr>
            <a:spLocks noGrp="1"/>
          </p:cNvSpPr>
          <p:nvPr>
            <p:ph type="dt" sz="half" idx="10"/>
          </p:nvPr>
        </p:nvSpPr>
        <p:spPr/>
        <p:txBody>
          <a:bodyPr/>
          <a:lstStyle/>
          <a:p>
            <a:fld id="{E6304D8B-BD2C-40C1-9728-DDE26CE9721B}"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1980051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fontScale="92500" lnSpcReduction="20000"/>
          </a:bodyPr>
          <a:lstStyle/>
          <a:p>
            <a:r>
              <a:rPr lang="en-US" sz="3600" dirty="0">
                <a:solidFill>
                  <a:srgbClr val="0000FF"/>
                </a:solidFill>
              </a:rPr>
              <a:t>Societal </a:t>
            </a:r>
            <a:r>
              <a:rPr lang="en-US" sz="3600" dirty="0" smtClean="0">
                <a:solidFill>
                  <a:srgbClr val="0000FF"/>
                </a:solidFill>
              </a:rPr>
              <a:t>Environment</a:t>
            </a:r>
          </a:p>
          <a:p>
            <a:pPr marL="457200" indent="-457200">
              <a:buClr>
                <a:srgbClr val="0000FF"/>
              </a:buClr>
              <a:buSzPct val="100000"/>
              <a:buFont typeface="Wingdings" panose="05000000000000000000" pitchFamily="2" charset="2"/>
              <a:buChar char="v"/>
            </a:pPr>
            <a:r>
              <a:rPr lang="en-US" sz="2800" dirty="0" smtClean="0">
                <a:solidFill>
                  <a:schemeClr val="tx1"/>
                </a:solidFill>
              </a:rPr>
              <a:t>Population demographics are also important in healthcare. </a:t>
            </a:r>
          </a:p>
          <a:p>
            <a:pPr marL="457200" indent="-457200">
              <a:buClr>
                <a:srgbClr val="0000FF"/>
              </a:buClr>
              <a:buSzPct val="100000"/>
              <a:buFont typeface="Wingdings" panose="05000000000000000000" pitchFamily="2" charset="2"/>
              <a:buChar char="v"/>
            </a:pPr>
            <a:r>
              <a:rPr lang="en-US" sz="2800" dirty="0" smtClean="0">
                <a:solidFill>
                  <a:schemeClr val="tx1"/>
                </a:solidFill>
              </a:rPr>
              <a:t>Healthcare </a:t>
            </a:r>
            <a:r>
              <a:rPr lang="en-US" sz="2800" dirty="0">
                <a:solidFill>
                  <a:schemeClr val="tx1"/>
                </a:solidFill>
              </a:rPr>
              <a:t>spending varies dramatically by age, race, and gender.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People </a:t>
            </a:r>
            <a:r>
              <a:rPr lang="en-US" sz="2800" dirty="0">
                <a:solidFill>
                  <a:schemeClr val="tx1"/>
                </a:solidFill>
              </a:rPr>
              <a:t>over age 65 spend three to five times more on healthcare than do those under age 65.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Across </a:t>
            </a:r>
            <a:r>
              <a:rPr lang="en-US" sz="2800" dirty="0">
                <a:solidFill>
                  <a:schemeClr val="tx1"/>
                </a:solidFill>
              </a:rPr>
              <a:t>the world, the number of individuals aged 65 or older is increasing dramatically.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According </a:t>
            </a:r>
            <a:r>
              <a:rPr lang="en-US" sz="2800" dirty="0">
                <a:solidFill>
                  <a:schemeClr val="tx1"/>
                </a:solidFill>
              </a:rPr>
              <a:t>to the Centers for Disease Control and Prevention (CDC 2003), from years 2000 to 2030 this population is projected to increase from 6.9 percent to 12.0 percent of the total population worldwide </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8E696B6E-3899-4CA4-9D58-6AE4BD279083}"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2686523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lnSpcReduction="10000"/>
          </a:bodyPr>
          <a:lstStyle/>
          <a:p>
            <a:r>
              <a:rPr lang="en-US" sz="3600" dirty="0">
                <a:solidFill>
                  <a:srgbClr val="0000FF"/>
                </a:solidFill>
              </a:rPr>
              <a:t>Societal </a:t>
            </a:r>
            <a:r>
              <a:rPr lang="en-US" sz="3600" dirty="0" smtClean="0">
                <a:solidFill>
                  <a:srgbClr val="0000FF"/>
                </a:solidFill>
              </a:rPr>
              <a:t>Environment</a:t>
            </a:r>
          </a:p>
          <a:p>
            <a:pPr marL="457200" indent="-457200">
              <a:buClr>
                <a:srgbClr val="0000FF"/>
              </a:buClr>
              <a:buSzPct val="100000"/>
              <a:buFont typeface="Wingdings" panose="05000000000000000000" pitchFamily="2" charset="2"/>
              <a:buChar char="v"/>
            </a:pPr>
            <a:r>
              <a:rPr lang="en-US" sz="2800" dirty="0">
                <a:solidFill>
                  <a:schemeClr val="tx1"/>
                </a:solidFill>
              </a:rPr>
              <a:t>Consumption of healthcare varies by gender as well.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Women </a:t>
            </a:r>
            <a:r>
              <a:rPr lang="en-US" sz="2800" dirty="0">
                <a:solidFill>
                  <a:schemeClr val="tx1"/>
                </a:solidFill>
              </a:rPr>
              <a:t>use more healthcare services, including visits to primary care providers, emergency and diagnostic services, and specialty care, than men do (</a:t>
            </a:r>
            <a:r>
              <a:rPr lang="en-US" sz="2800" dirty="0" err="1">
                <a:solidFill>
                  <a:schemeClr val="tx1"/>
                </a:solidFill>
              </a:rPr>
              <a:t>Bertakis</a:t>
            </a:r>
            <a:r>
              <a:rPr lang="en-US" sz="2800" dirty="0">
                <a:solidFill>
                  <a:schemeClr val="tx1"/>
                </a:solidFill>
              </a:rPr>
              <a:t> et al. 2000).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The </a:t>
            </a:r>
            <a:r>
              <a:rPr lang="en-US" sz="2800" dirty="0">
                <a:solidFill>
                  <a:schemeClr val="tx1"/>
                </a:solidFill>
              </a:rPr>
              <a:t>number of females between ages 15 and 44 in the population affects birthrates; however, birthrates also are linked to economic and cultural factors</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DB37408E-AFC7-4391-8ED9-CB60EEA8652D}"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1677776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a:bodyPr>
          <a:lstStyle/>
          <a:p>
            <a:r>
              <a:rPr lang="en-US" sz="3600" dirty="0">
                <a:solidFill>
                  <a:srgbClr val="0000FF"/>
                </a:solidFill>
              </a:rPr>
              <a:t>Societal </a:t>
            </a:r>
            <a:r>
              <a:rPr lang="en-US" sz="3600" dirty="0" smtClean="0">
                <a:solidFill>
                  <a:srgbClr val="0000FF"/>
                </a:solidFill>
              </a:rPr>
              <a:t>Environment</a:t>
            </a:r>
          </a:p>
          <a:p>
            <a:pPr marL="457200" indent="-457200">
              <a:buClr>
                <a:srgbClr val="0000FF"/>
              </a:buClr>
              <a:buSzPct val="100000"/>
              <a:buFont typeface="Wingdings" panose="05000000000000000000" pitchFamily="2" charset="2"/>
              <a:buChar char="v"/>
            </a:pPr>
            <a:r>
              <a:rPr lang="en-US" sz="2800" dirty="0">
                <a:solidFill>
                  <a:schemeClr val="tx1"/>
                </a:solidFill>
              </a:rPr>
              <a:t>To understand health issues in the external environment, healthcare organizations should identify their customers.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Significant </a:t>
            </a:r>
            <a:r>
              <a:rPr lang="en-US" sz="2800" dirty="0">
                <a:solidFill>
                  <a:schemeClr val="tx1"/>
                </a:solidFill>
              </a:rPr>
              <a:t>segments should be recognized and concentrations and trends examined.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Data </a:t>
            </a:r>
            <a:r>
              <a:rPr lang="en-US" sz="2800" dirty="0">
                <a:solidFill>
                  <a:schemeClr val="tx1"/>
                </a:solidFill>
              </a:rPr>
              <a:t>or spatial (geographic) analysis, such as a patient origin study, can be used to locate the communities in which customers reside and evaluate access to healthcare services </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DECE584A-8E61-4A25-B9CC-6DE1D19EF07E}"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11492934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a:bodyPr>
          <a:lstStyle/>
          <a:p>
            <a:r>
              <a:rPr lang="en-US" sz="3600" dirty="0">
                <a:solidFill>
                  <a:srgbClr val="0000FF"/>
                </a:solidFill>
              </a:rPr>
              <a:t>Societal </a:t>
            </a:r>
            <a:r>
              <a:rPr lang="en-US" sz="3600" dirty="0" smtClean="0">
                <a:solidFill>
                  <a:srgbClr val="0000FF"/>
                </a:solidFill>
              </a:rPr>
              <a:t>Environment</a:t>
            </a:r>
          </a:p>
          <a:p>
            <a:pPr marL="457200" indent="-457200">
              <a:buClr>
                <a:srgbClr val="0000FF"/>
              </a:buClr>
              <a:buSzPct val="100000"/>
              <a:buFont typeface="Wingdings" panose="05000000000000000000" pitchFamily="2" charset="2"/>
              <a:buChar char="v"/>
            </a:pPr>
            <a:r>
              <a:rPr lang="en-US" sz="2800" dirty="0">
                <a:solidFill>
                  <a:schemeClr val="tx1"/>
                </a:solidFill>
              </a:rPr>
              <a:t>In healthcare, the identification of intermediate organizations—those between the patient and the provider—is important.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Patients </a:t>
            </a:r>
            <a:r>
              <a:rPr lang="en-US" sz="2800" dirty="0">
                <a:solidFill>
                  <a:schemeClr val="tx1"/>
                </a:solidFill>
              </a:rPr>
              <a:t>may not have the freedom to select a provider of their choice.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Physician </a:t>
            </a:r>
            <a:r>
              <a:rPr lang="en-US" sz="2800" dirty="0">
                <a:solidFill>
                  <a:schemeClr val="tx1"/>
                </a:solidFill>
              </a:rPr>
              <a:t>practices and managed care contracts may significantly influence or direct where a patient goes for care. </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03582EC3-D422-4F61-B1C7-D498B0EE7D72}"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3651263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a:bodyPr>
          <a:lstStyle/>
          <a:p>
            <a:r>
              <a:rPr lang="en-US" sz="3600" dirty="0">
                <a:solidFill>
                  <a:srgbClr val="0000FF"/>
                </a:solidFill>
              </a:rPr>
              <a:t>Societal </a:t>
            </a:r>
            <a:r>
              <a:rPr lang="en-US" sz="3600" dirty="0" smtClean="0">
                <a:solidFill>
                  <a:srgbClr val="0000FF"/>
                </a:solidFill>
              </a:rPr>
              <a:t>Environment</a:t>
            </a:r>
          </a:p>
          <a:p>
            <a:pPr marL="457200" indent="-457200">
              <a:buClr>
                <a:srgbClr val="0000FF"/>
              </a:buClr>
              <a:buSzPct val="100000"/>
              <a:buFont typeface="Wingdings" panose="05000000000000000000" pitchFamily="2" charset="2"/>
              <a:buChar char="v"/>
            </a:pPr>
            <a:r>
              <a:rPr lang="en-US" sz="2800" dirty="0">
                <a:solidFill>
                  <a:schemeClr val="tx1"/>
                </a:solidFill>
              </a:rPr>
              <a:t>Governmental regulations highly influence the healthcare field.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Regulations </a:t>
            </a:r>
            <a:r>
              <a:rPr lang="en-US" sz="2800" dirty="0">
                <a:solidFill>
                  <a:schemeClr val="tx1"/>
                </a:solidFill>
              </a:rPr>
              <a:t>require licensure, training, inspection, and approval of physicians and nurses, healthcare institutions, healthcare financiers, drug and medical products, research bodies, and public health agencies. </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6DFE62FB-FC65-4546-B0C4-1D8D1952536E}"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3228080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a:bodyPr>
          <a:lstStyle/>
          <a:p>
            <a:r>
              <a:rPr lang="en-US" sz="3600" dirty="0">
                <a:solidFill>
                  <a:srgbClr val="0000FF"/>
                </a:solidFill>
              </a:rPr>
              <a:t>Societal </a:t>
            </a:r>
            <a:r>
              <a:rPr lang="en-US" sz="3600" dirty="0" smtClean="0">
                <a:solidFill>
                  <a:srgbClr val="0000FF"/>
                </a:solidFill>
              </a:rPr>
              <a:t>Environment</a:t>
            </a:r>
          </a:p>
          <a:p>
            <a:pPr marL="457200" indent="-457200">
              <a:buClr>
                <a:srgbClr val="0000FF"/>
              </a:buClr>
              <a:buSzPct val="100000"/>
              <a:buFont typeface="Wingdings" panose="05000000000000000000" pitchFamily="2" charset="2"/>
              <a:buChar char="v"/>
            </a:pPr>
            <a:r>
              <a:rPr lang="en-US" sz="2800" dirty="0">
                <a:solidFill>
                  <a:schemeClr val="tx1"/>
                </a:solidFill>
              </a:rPr>
              <a:t>Technology also has a significant influence on healthcare.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Advances </a:t>
            </a:r>
            <a:r>
              <a:rPr lang="en-US" sz="2800" dirty="0">
                <a:solidFill>
                  <a:schemeClr val="tx1"/>
                </a:solidFill>
              </a:rPr>
              <a:t>in technology, including prescription drugs, have been identified as a leading contributor to the increase in overall healthcare spending.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Medical </a:t>
            </a:r>
            <a:r>
              <a:rPr lang="en-US" sz="2800" dirty="0">
                <a:solidFill>
                  <a:schemeClr val="tx1"/>
                </a:solidFill>
              </a:rPr>
              <a:t>technology is broadly defined as the procedures, equipment, and processes used to deliver medical care. </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79DD950F-BA24-41A5-8FAC-C573928D85AF}"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27401840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a:bodyPr>
          <a:lstStyle/>
          <a:p>
            <a:r>
              <a:rPr lang="en-US" sz="3600" dirty="0">
                <a:solidFill>
                  <a:srgbClr val="0000FF"/>
                </a:solidFill>
              </a:rPr>
              <a:t>Societal </a:t>
            </a:r>
            <a:r>
              <a:rPr lang="en-US" sz="3600" dirty="0" smtClean="0">
                <a:solidFill>
                  <a:srgbClr val="0000FF"/>
                </a:solidFill>
              </a:rPr>
              <a:t>Environment</a:t>
            </a:r>
          </a:p>
          <a:p>
            <a:pPr marL="457200" indent="-457200">
              <a:buClr>
                <a:srgbClr val="0000FF"/>
              </a:buClr>
              <a:buSzPct val="100000"/>
              <a:buFont typeface="Wingdings" panose="05000000000000000000" pitchFamily="2" charset="2"/>
              <a:buChar char="v"/>
            </a:pPr>
            <a:r>
              <a:rPr lang="en-US" sz="3200" dirty="0">
                <a:solidFill>
                  <a:schemeClr val="tx1"/>
                </a:solidFill>
              </a:rPr>
              <a:t>Examples are new medical and surgical procedures, such as implantation of cardiac defibrillators; new drugs; new medical devices; and new support systems. </a:t>
            </a:r>
            <a:endParaRPr lang="en-US" sz="3200" dirty="0" smtClean="0">
              <a:solidFill>
                <a:schemeClr val="tx1"/>
              </a:solidFill>
            </a:endParaRPr>
          </a:p>
          <a:p>
            <a:pPr marL="457200" indent="-457200">
              <a:buClr>
                <a:srgbClr val="0000FF"/>
              </a:buClr>
              <a:buSzPct val="100000"/>
              <a:buFont typeface="Wingdings" panose="05000000000000000000" pitchFamily="2" charset="2"/>
              <a:buChar char="v"/>
            </a:pPr>
            <a:r>
              <a:rPr lang="en-US" sz="3200" dirty="0" smtClean="0">
                <a:solidFill>
                  <a:schemeClr val="tx1"/>
                </a:solidFill>
              </a:rPr>
              <a:t>New </a:t>
            </a:r>
            <a:r>
              <a:rPr lang="en-US" sz="3200" dirty="0">
                <a:solidFill>
                  <a:schemeClr val="tx1"/>
                </a:solidFill>
              </a:rPr>
              <a:t>technology can profoundly change the nature and process of care, which in turn may significantly influence organizations’ strategies</a:t>
            </a:r>
            <a:r>
              <a:rPr lang="en-US" sz="3200" dirty="0" smtClean="0">
                <a:solidFill>
                  <a:schemeClr val="tx1"/>
                </a:solidFill>
              </a:rPr>
              <a:t>.</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CD36A075-D3FC-426F-92B2-AC76B2648C0C}"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3046256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a:bodyPr>
          <a:lstStyle/>
          <a:p>
            <a:r>
              <a:rPr lang="en-US" sz="3600" dirty="0">
                <a:solidFill>
                  <a:srgbClr val="0000FF"/>
                </a:solidFill>
              </a:rPr>
              <a:t>Societal </a:t>
            </a:r>
            <a:r>
              <a:rPr lang="en-US" sz="3600" dirty="0" smtClean="0">
                <a:solidFill>
                  <a:srgbClr val="0000FF"/>
                </a:solidFill>
              </a:rPr>
              <a:t>Environment</a:t>
            </a:r>
          </a:p>
          <a:p>
            <a:pPr marL="457200" indent="-457200">
              <a:buClr>
                <a:srgbClr val="0000FF"/>
              </a:buClr>
              <a:buSzPct val="100000"/>
              <a:buFont typeface="Wingdings" panose="05000000000000000000" pitchFamily="2" charset="2"/>
              <a:buChar char="v"/>
            </a:pPr>
            <a:r>
              <a:rPr lang="en-US" sz="3200" dirty="0">
                <a:solidFill>
                  <a:schemeClr val="tx1"/>
                </a:solidFill>
              </a:rPr>
              <a:t>Examples are new medical and surgical procedures, such as implantation of cardiac defibrillators; new drugs; new medical devices; and new support systems. </a:t>
            </a:r>
            <a:endParaRPr lang="en-US" sz="3200" dirty="0" smtClean="0">
              <a:solidFill>
                <a:schemeClr val="tx1"/>
              </a:solidFill>
            </a:endParaRPr>
          </a:p>
          <a:p>
            <a:pPr marL="457200" indent="-457200">
              <a:buClr>
                <a:srgbClr val="0000FF"/>
              </a:buClr>
              <a:buSzPct val="100000"/>
              <a:buFont typeface="Wingdings" panose="05000000000000000000" pitchFamily="2" charset="2"/>
              <a:buChar char="v"/>
            </a:pPr>
            <a:r>
              <a:rPr lang="en-US" sz="3200" dirty="0" smtClean="0">
                <a:solidFill>
                  <a:schemeClr val="tx1"/>
                </a:solidFill>
              </a:rPr>
              <a:t>New </a:t>
            </a:r>
            <a:r>
              <a:rPr lang="en-US" sz="3200" dirty="0">
                <a:solidFill>
                  <a:schemeClr val="tx1"/>
                </a:solidFill>
              </a:rPr>
              <a:t>technology can profoundly change the nature and process of care, which in turn may significantly influence organizations’ strategies</a:t>
            </a:r>
            <a:r>
              <a:rPr lang="en-US" sz="3200" dirty="0" smtClean="0">
                <a:solidFill>
                  <a:schemeClr val="tx1"/>
                </a:solidFill>
              </a:rPr>
              <a:t>.</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32D6BDFA-D7D4-4B7A-9FAA-21BF53BEF7A5}"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30496669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fontScale="92500" lnSpcReduction="20000"/>
          </a:bodyPr>
          <a:lstStyle/>
          <a:p>
            <a:r>
              <a:rPr lang="en-US" sz="3600" dirty="0">
                <a:solidFill>
                  <a:srgbClr val="0000FF"/>
                </a:solidFill>
              </a:rPr>
              <a:t>Market </a:t>
            </a:r>
            <a:r>
              <a:rPr lang="en-US" sz="3600" dirty="0" smtClean="0">
                <a:solidFill>
                  <a:srgbClr val="0000FF"/>
                </a:solidFill>
              </a:rPr>
              <a:t>Structure</a:t>
            </a:r>
          </a:p>
          <a:p>
            <a:pPr marL="457200" indent="-457200">
              <a:buClr>
                <a:srgbClr val="0000FF"/>
              </a:buClr>
              <a:buSzPct val="100000"/>
              <a:buFont typeface="Wingdings" panose="05000000000000000000" pitchFamily="2" charset="2"/>
              <a:buChar char="v"/>
            </a:pPr>
            <a:r>
              <a:rPr lang="en-US" sz="3200" dirty="0">
                <a:solidFill>
                  <a:schemeClr val="tx1"/>
                </a:solidFill>
              </a:rPr>
              <a:t>Organizations exist in markets, a basic knowledge of the concept of market structure is important. </a:t>
            </a:r>
            <a:endParaRPr lang="en-US" sz="3200" dirty="0" smtClean="0">
              <a:solidFill>
                <a:schemeClr val="tx1"/>
              </a:solidFill>
            </a:endParaRPr>
          </a:p>
          <a:p>
            <a:pPr marL="457200" indent="-457200">
              <a:buClr>
                <a:srgbClr val="0000FF"/>
              </a:buClr>
              <a:buSzPct val="100000"/>
              <a:buFont typeface="Wingdings" panose="05000000000000000000" pitchFamily="2" charset="2"/>
              <a:buChar char="v"/>
            </a:pPr>
            <a:r>
              <a:rPr lang="en-US" sz="3200" dirty="0" smtClean="0">
                <a:solidFill>
                  <a:schemeClr val="tx1"/>
                </a:solidFill>
              </a:rPr>
              <a:t>To </a:t>
            </a:r>
            <a:r>
              <a:rPr lang="en-US" sz="3200" dirty="0">
                <a:solidFill>
                  <a:schemeClr val="tx1"/>
                </a:solidFill>
              </a:rPr>
              <a:t>understand the principles of </a:t>
            </a:r>
            <a:r>
              <a:rPr lang="en-US" sz="3200" dirty="0">
                <a:solidFill>
                  <a:srgbClr val="0000FF"/>
                </a:solidFill>
              </a:rPr>
              <a:t>market structure</a:t>
            </a:r>
            <a:r>
              <a:rPr lang="en-US" sz="3200" dirty="0">
                <a:solidFill>
                  <a:schemeClr val="tx1"/>
                </a:solidFill>
              </a:rPr>
              <a:t>, one first should learn the difference between </a:t>
            </a:r>
            <a:r>
              <a:rPr lang="en-US" sz="3200" dirty="0">
                <a:solidFill>
                  <a:srgbClr val="0000FF"/>
                </a:solidFill>
              </a:rPr>
              <a:t>industries</a:t>
            </a:r>
            <a:r>
              <a:rPr lang="en-US" sz="3200" dirty="0">
                <a:solidFill>
                  <a:schemeClr val="tx1"/>
                </a:solidFill>
              </a:rPr>
              <a:t> and </a:t>
            </a:r>
            <a:r>
              <a:rPr lang="en-US" sz="3200" dirty="0">
                <a:solidFill>
                  <a:srgbClr val="0000FF"/>
                </a:solidFill>
              </a:rPr>
              <a:t>markets</a:t>
            </a:r>
            <a:r>
              <a:rPr lang="en-US" sz="3200" dirty="0">
                <a:solidFill>
                  <a:schemeClr val="tx1"/>
                </a:solidFill>
              </a:rPr>
              <a:t>. </a:t>
            </a:r>
            <a:endParaRPr lang="en-US" sz="3200" dirty="0" smtClean="0">
              <a:solidFill>
                <a:schemeClr val="tx1"/>
              </a:solidFill>
            </a:endParaRPr>
          </a:p>
          <a:p>
            <a:pPr marL="457200" indent="-457200">
              <a:buClr>
                <a:srgbClr val="0000FF"/>
              </a:buClr>
              <a:buSzPct val="100000"/>
              <a:buFont typeface="Wingdings" panose="05000000000000000000" pitchFamily="2" charset="2"/>
              <a:buChar char="v"/>
            </a:pPr>
            <a:r>
              <a:rPr lang="en-US" sz="3200" dirty="0" smtClean="0">
                <a:solidFill>
                  <a:srgbClr val="0000FF"/>
                </a:solidFill>
              </a:rPr>
              <a:t>Industries</a:t>
            </a:r>
            <a:r>
              <a:rPr lang="en-US" sz="3200" dirty="0" smtClean="0">
                <a:solidFill>
                  <a:schemeClr val="tx1"/>
                </a:solidFill>
              </a:rPr>
              <a:t> </a:t>
            </a:r>
            <a:r>
              <a:rPr lang="en-US" sz="3200" dirty="0">
                <a:solidFill>
                  <a:schemeClr val="tx1"/>
                </a:solidFill>
              </a:rPr>
              <a:t>are particular categories of business or economic activities. They are composed of groups of sellers whose products are close substitutes. </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4C45BA49-305B-4A6D-99F7-645AE7237290}"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1433559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lnSpcReduction="10000"/>
          </a:bodyPr>
          <a:lstStyle/>
          <a:p>
            <a:r>
              <a:rPr lang="en-US" sz="3600" dirty="0">
                <a:solidFill>
                  <a:srgbClr val="0000FF"/>
                </a:solidFill>
              </a:rPr>
              <a:t>Market </a:t>
            </a:r>
            <a:r>
              <a:rPr lang="en-US" sz="3600" dirty="0" smtClean="0">
                <a:solidFill>
                  <a:srgbClr val="0000FF"/>
                </a:solidFill>
              </a:rPr>
              <a:t>Structure</a:t>
            </a:r>
          </a:p>
          <a:p>
            <a:pPr marL="457200" indent="-457200">
              <a:buClr>
                <a:srgbClr val="0000FF"/>
              </a:buClr>
              <a:buSzPct val="100000"/>
              <a:buFont typeface="Wingdings" panose="05000000000000000000" pitchFamily="2" charset="2"/>
              <a:buChar char="v"/>
            </a:pPr>
            <a:r>
              <a:rPr lang="en-US" sz="3000" dirty="0">
                <a:solidFill>
                  <a:srgbClr val="0000FF"/>
                </a:solidFill>
              </a:rPr>
              <a:t>Market</a:t>
            </a:r>
            <a:r>
              <a:rPr lang="en-US" sz="3000" dirty="0">
                <a:solidFill>
                  <a:schemeClr val="tx1"/>
                </a:solidFill>
              </a:rPr>
              <a:t>: A group of both sellers and buyers who exchange goods and services for a </a:t>
            </a:r>
            <a:r>
              <a:rPr lang="en-US" sz="3000" dirty="0" smtClean="0">
                <a:solidFill>
                  <a:schemeClr val="tx1"/>
                </a:solidFill>
              </a:rPr>
              <a:t>price.</a:t>
            </a:r>
          </a:p>
          <a:p>
            <a:pPr marL="457200" indent="-457200">
              <a:buClr>
                <a:srgbClr val="0000FF"/>
              </a:buClr>
              <a:buSzPct val="100000"/>
              <a:buFont typeface="Wingdings" panose="05000000000000000000" pitchFamily="2" charset="2"/>
              <a:buChar char="v"/>
            </a:pPr>
            <a:r>
              <a:rPr lang="en-US" sz="3000" dirty="0" smtClean="0">
                <a:solidFill>
                  <a:srgbClr val="0000FF"/>
                </a:solidFill>
              </a:rPr>
              <a:t>Market </a:t>
            </a:r>
            <a:r>
              <a:rPr lang="en-US" sz="3000" dirty="0">
                <a:solidFill>
                  <a:srgbClr val="0000FF"/>
                </a:solidFill>
              </a:rPr>
              <a:t>structure</a:t>
            </a:r>
            <a:r>
              <a:rPr lang="en-US" sz="3000" dirty="0">
                <a:solidFill>
                  <a:schemeClr val="tx1"/>
                </a:solidFill>
              </a:rPr>
              <a:t>: Organizational characteristics of a market that exert a strategic influence on the intensity and form of competition</a:t>
            </a:r>
            <a:r>
              <a:rPr lang="en-US" sz="3000" dirty="0" smtClean="0">
                <a:solidFill>
                  <a:schemeClr val="tx1"/>
                </a:solidFill>
              </a:rPr>
              <a:t>.</a:t>
            </a:r>
          </a:p>
          <a:p>
            <a:pPr marL="457200" indent="-457200">
              <a:buClr>
                <a:srgbClr val="0000FF"/>
              </a:buClr>
              <a:buSzPct val="100000"/>
              <a:buFont typeface="Wingdings" panose="05000000000000000000" pitchFamily="2" charset="2"/>
              <a:buChar char="v"/>
            </a:pPr>
            <a:r>
              <a:rPr lang="en-US" sz="3000" dirty="0">
                <a:solidFill>
                  <a:schemeClr val="tx1"/>
                </a:solidFill>
              </a:rPr>
              <a:t>In </a:t>
            </a:r>
            <a:r>
              <a:rPr lang="en-US" sz="3000" dirty="0">
                <a:solidFill>
                  <a:srgbClr val="0000FF"/>
                </a:solidFill>
              </a:rPr>
              <a:t>markets</a:t>
            </a:r>
            <a:r>
              <a:rPr lang="en-US" sz="3000" dirty="0">
                <a:solidFill>
                  <a:schemeClr val="tx1"/>
                </a:solidFill>
              </a:rPr>
              <a:t>, services and goods may be exchanged for other products and services (barter) or, more commonly, for </a:t>
            </a:r>
            <a:r>
              <a:rPr lang="en-US" sz="3000" dirty="0" smtClean="0">
                <a:solidFill>
                  <a:schemeClr val="tx1"/>
                </a:solidFill>
              </a:rPr>
              <a:t>money.</a:t>
            </a:r>
            <a:endParaRPr lang="en-US" sz="3000" dirty="0">
              <a:solidFill>
                <a:schemeClr val="tx1"/>
              </a:solidFill>
            </a:endParaRPr>
          </a:p>
        </p:txBody>
      </p:sp>
      <p:sp>
        <p:nvSpPr>
          <p:cNvPr id="4" name="Date Placeholder 3"/>
          <p:cNvSpPr>
            <a:spLocks noGrp="1"/>
          </p:cNvSpPr>
          <p:nvPr>
            <p:ph type="dt" sz="half" idx="10"/>
          </p:nvPr>
        </p:nvSpPr>
        <p:spPr/>
        <p:txBody>
          <a:bodyPr/>
          <a:lstStyle/>
          <a:p>
            <a:fld id="{14A83544-A4E9-4286-A5C7-BF2AED350DBE}"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892247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a:bodyPr>
          <a:lstStyle/>
          <a:p>
            <a:r>
              <a:rPr lang="en-US" sz="2800" dirty="0">
                <a:solidFill>
                  <a:srgbClr val="0000FF"/>
                </a:solidFill>
              </a:rPr>
              <a:t>Learning objectives</a:t>
            </a:r>
          </a:p>
          <a:p>
            <a:pPr marL="342900" indent="-342900">
              <a:buClr>
                <a:srgbClr val="0000FF"/>
              </a:buClr>
              <a:buFont typeface="Wingdings" panose="05000000000000000000" pitchFamily="2" charset="2"/>
              <a:buChar char="v"/>
            </a:pPr>
            <a:r>
              <a:rPr lang="en-US" sz="2200" dirty="0" smtClean="0">
                <a:solidFill>
                  <a:schemeClr val="tx1"/>
                </a:solidFill>
              </a:rPr>
              <a:t>Have </a:t>
            </a:r>
            <a:r>
              <a:rPr lang="en-US" sz="2200" dirty="0">
                <a:solidFill>
                  <a:schemeClr val="tx1"/>
                </a:solidFill>
              </a:rPr>
              <a:t>an overview of the societal environment and its effect on the healthcare </a:t>
            </a:r>
            <a:r>
              <a:rPr lang="en-US" sz="2200" dirty="0" smtClean="0">
                <a:solidFill>
                  <a:schemeClr val="tx1"/>
                </a:solidFill>
              </a:rPr>
              <a:t>market,</a:t>
            </a:r>
          </a:p>
          <a:p>
            <a:pPr marL="342900" indent="-342900">
              <a:buClr>
                <a:srgbClr val="0000FF"/>
              </a:buClr>
              <a:buFont typeface="Wingdings" panose="05000000000000000000" pitchFamily="2" charset="2"/>
              <a:buChar char="v"/>
            </a:pPr>
            <a:r>
              <a:rPr lang="en-US" sz="2200" dirty="0" smtClean="0">
                <a:solidFill>
                  <a:schemeClr val="tx1"/>
                </a:solidFill>
              </a:rPr>
              <a:t>Recognize </a:t>
            </a:r>
            <a:r>
              <a:rPr lang="en-US" sz="2200" dirty="0">
                <a:solidFill>
                  <a:schemeClr val="tx1"/>
                </a:solidFill>
              </a:rPr>
              <a:t>the effect of technology on the demand for and provision of </a:t>
            </a:r>
            <a:r>
              <a:rPr lang="en-US" sz="2200" dirty="0" smtClean="0">
                <a:solidFill>
                  <a:schemeClr val="tx1"/>
                </a:solidFill>
              </a:rPr>
              <a:t>healthcare,</a:t>
            </a:r>
          </a:p>
          <a:p>
            <a:pPr marL="342900" indent="-342900">
              <a:buClr>
                <a:srgbClr val="0000FF"/>
              </a:buClr>
              <a:buFont typeface="Wingdings" panose="05000000000000000000" pitchFamily="2" charset="2"/>
              <a:buChar char="v"/>
            </a:pPr>
            <a:r>
              <a:rPr lang="en-US" sz="2200" dirty="0" smtClean="0">
                <a:solidFill>
                  <a:schemeClr val="tx1"/>
                </a:solidFill>
              </a:rPr>
              <a:t>Know </a:t>
            </a:r>
            <a:r>
              <a:rPr lang="en-US" sz="2200" dirty="0">
                <a:solidFill>
                  <a:schemeClr val="tx1"/>
                </a:solidFill>
              </a:rPr>
              <a:t>the components of an external environmental </a:t>
            </a:r>
            <a:r>
              <a:rPr lang="en-US" sz="2200" dirty="0" smtClean="0">
                <a:solidFill>
                  <a:schemeClr val="tx1"/>
                </a:solidFill>
              </a:rPr>
              <a:t>analysis,</a:t>
            </a:r>
          </a:p>
          <a:p>
            <a:pPr marL="342900" indent="-342900">
              <a:buClr>
                <a:srgbClr val="0000FF"/>
              </a:buClr>
              <a:buFont typeface="Wingdings" panose="05000000000000000000" pitchFamily="2" charset="2"/>
              <a:buChar char="v"/>
            </a:pPr>
            <a:r>
              <a:rPr lang="en-US" sz="2200" dirty="0" smtClean="0">
                <a:solidFill>
                  <a:schemeClr val="tx1"/>
                </a:solidFill>
              </a:rPr>
              <a:t>Understand </a:t>
            </a:r>
            <a:r>
              <a:rPr lang="en-US" sz="2200" dirty="0">
                <a:solidFill>
                  <a:schemeClr val="tx1"/>
                </a:solidFill>
              </a:rPr>
              <a:t>the basic concepts of the market structure of an </a:t>
            </a:r>
            <a:r>
              <a:rPr lang="en-US" sz="2200" dirty="0" smtClean="0">
                <a:solidFill>
                  <a:schemeClr val="tx1"/>
                </a:solidFill>
              </a:rPr>
              <a:t>industry,</a:t>
            </a:r>
          </a:p>
          <a:p>
            <a:pPr marL="342900" indent="-342900">
              <a:buClr>
                <a:srgbClr val="0000FF"/>
              </a:buClr>
              <a:buFont typeface="Wingdings" panose="05000000000000000000" pitchFamily="2" charset="2"/>
              <a:buChar char="v"/>
            </a:pPr>
            <a:r>
              <a:rPr lang="en-US" sz="2200" dirty="0" smtClean="0">
                <a:solidFill>
                  <a:schemeClr val="tx1"/>
                </a:solidFill>
              </a:rPr>
              <a:t>Comprehend </a:t>
            </a:r>
            <a:r>
              <a:rPr lang="en-US" sz="2200" dirty="0">
                <a:solidFill>
                  <a:schemeClr val="tx1"/>
                </a:solidFill>
              </a:rPr>
              <a:t>the principles of market position as it relates to market structure and competitors, </a:t>
            </a:r>
            <a:r>
              <a:rPr lang="en-US" sz="2200" dirty="0" smtClean="0">
                <a:solidFill>
                  <a:schemeClr val="tx1"/>
                </a:solidFill>
              </a:rPr>
              <a:t>and</a:t>
            </a:r>
          </a:p>
          <a:p>
            <a:pPr marL="342900" indent="-342900">
              <a:buClr>
                <a:srgbClr val="0000FF"/>
              </a:buClr>
              <a:buFont typeface="Wingdings" panose="05000000000000000000" pitchFamily="2" charset="2"/>
              <a:buChar char="v"/>
            </a:pPr>
            <a:r>
              <a:rPr lang="en-US" sz="2200" dirty="0" smtClean="0">
                <a:solidFill>
                  <a:schemeClr val="tx1"/>
                </a:solidFill>
              </a:rPr>
              <a:t>Be </a:t>
            </a:r>
            <a:r>
              <a:rPr lang="en-US" sz="2200" dirty="0">
                <a:solidFill>
                  <a:schemeClr val="tx1"/>
                </a:solidFill>
              </a:rPr>
              <a:t>familiar with two methods of measuring market concentration.</a:t>
            </a:r>
          </a:p>
        </p:txBody>
      </p:sp>
      <p:sp>
        <p:nvSpPr>
          <p:cNvPr id="4" name="Date Placeholder 3"/>
          <p:cNvSpPr>
            <a:spLocks noGrp="1"/>
          </p:cNvSpPr>
          <p:nvPr>
            <p:ph type="dt" sz="half" idx="10"/>
          </p:nvPr>
        </p:nvSpPr>
        <p:spPr/>
        <p:txBody>
          <a:bodyPr/>
          <a:lstStyle/>
          <a:p>
            <a:fld id="{C4BB79E2-43BB-41EF-9C88-A96AADB824FD}"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2157749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a:bodyPr>
          <a:lstStyle/>
          <a:p>
            <a:r>
              <a:rPr lang="en-US" sz="3600" dirty="0">
                <a:solidFill>
                  <a:srgbClr val="0000FF"/>
                </a:solidFill>
              </a:rPr>
              <a:t>Market </a:t>
            </a:r>
            <a:r>
              <a:rPr lang="en-US" sz="3600" dirty="0" smtClean="0">
                <a:solidFill>
                  <a:srgbClr val="0000FF"/>
                </a:solidFill>
              </a:rPr>
              <a:t>Structure</a:t>
            </a:r>
          </a:p>
          <a:p>
            <a:pPr marL="457200" indent="-457200">
              <a:buClr>
                <a:srgbClr val="0000FF"/>
              </a:buClr>
              <a:buSzPct val="100000"/>
              <a:buFont typeface="Wingdings" panose="05000000000000000000" pitchFamily="2" charset="2"/>
              <a:buChar char="v"/>
            </a:pPr>
            <a:r>
              <a:rPr lang="en-US" sz="3200" dirty="0">
                <a:solidFill>
                  <a:schemeClr val="tx1"/>
                </a:solidFill>
              </a:rPr>
              <a:t>There are four basic types of market structure, each of which reflects the number of organizations in the market and their degree of </a:t>
            </a:r>
            <a:r>
              <a:rPr lang="en-US" sz="3200" dirty="0" smtClean="0">
                <a:solidFill>
                  <a:srgbClr val="0000FF"/>
                </a:solidFill>
              </a:rPr>
              <a:t>market</a:t>
            </a:r>
            <a:r>
              <a:rPr lang="en-US" sz="3200" dirty="0" smtClean="0">
                <a:solidFill>
                  <a:schemeClr val="tx1"/>
                </a:solidFill>
              </a:rPr>
              <a:t> </a:t>
            </a:r>
            <a:r>
              <a:rPr lang="en-US" sz="3200" dirty="0">
                <a:solidFill>
                  <a:schemeClr val="tx1"/>
                </a:solidFill>
              </a:rPr>
              <a:t>influence</a:t>
            </a:r>
            <a:r>
              <a:rPr lang="en-US" sz="3200" dirty="0" smtClean="0">
                <a:solidFill>
                  <a:schemeClr val="tx1"/>
                </a:solidFill>
              </a:rPr>
              <a:t>:</a:t>
            </a:r>
            <a:endParaRPr lang="en-US" sz="3000" dirty="0">
              <a:solidFill>
                <a:schemeClr val="tx1"/>
              </a:solidFill>
            </a:endParaRPr>
          </a:p>
          <a:p>
            <a:pPr marL="971550" lvl="1" indent="-514350" algn="l">
              <a:spcBef>
                <a:spcPts val="0"/>
              </a:spcBef>
              <a:buClr>
                <a:srgbClr val="0000FF"/>
              </a:buClr>
              <a:buFont typeface="+mj-lt"/>
              <a:buAutoNum type="arabicPeriod"/>
            </a:pPr>
            <a:r>
              <a:rPr lang="en-US" sz="2800" b="1" dirty="0">
                <a:solidFill>
                  <a:schemeClr val="tx1"/>
                </a:solidFill>
              </a:rPr>
              <a:t>Perfect competition </a:t>
            </a:r>
          </a:p>
          <a:p>
            <a:pPr marL="971550" lvl="1" indent="-514350" algn="l">
              <a:spcBef>
                <a:spcPts val="0"/>
              </a:spcBef>
              <a:buClr>
                <a:srgbClr val="0000FF"/>
              </a:buClr>
              <a:buFont typeface="+mj-lt"/>
              <a:buAutoNum type="arabicPeriod"/>
            </a:pPr>
            <a:r>
              <a:rPr lang="en-US" sz="2800" b="1" dirty="0">
                <a:solidFill>
                  <a:schemeClr val="tx1"/>
                </a:solidFill>
              </a:rPr>
              <a:t>Monopolistic competition </a:t>
            </a:r>
          </a:p>
          <a:p>
            <a:pPr marL="971550" lvl="1" indent="-514350" algn="l">
              <a:spcBef>
                <a:spcPts val="0"/>
              </a:spcBef>
              <a:buClr>
                <a:srgbClr val="0000FF"/>
              </a:buClr>
              <a:buFont typeface="+mj-lt"/>
              <a:buAutoNum type="arabicPeriod"/>
            </a:pPr>
            <a:r>
              <a:rPr lang="en-US" sz="2800" b="1" dirty="0" smtClean="0">
                <a:solidFill>
                  <a:schemeClr val="tx1"/>
                </a:solidFill>
              </a:rPr>
              <a:t>Oligopoly</a:t>
            </a:r>
          </a:p>
          <a:p>
            <a:pPr marL="971550" lvl="1" indent="-514350" algn="l">
              <a:spcBef>
                <a:spcPts val="0"/>
              </a:spcBef>
              <a:buClr>
                <a:srgbClr val="0000FF"/>
              </a:buClr>
              <a:buFont typeface="+mj-lt"/>
              <a:buAutoNum type="arabicPeriod"/>
            </a:pPr>
            <a:r>
              <a:rPr lang="en-US" sz="2800" b="1" dirty="0" smtClean="0"/>
              <a:t>Monopoly</a:t>
            </a:r>
            <a:endParaRPr lang="en-US" sz="3000" dirty="0">
              <a:solidFill>
                <a:schemeClr val="tx1"/>
              </a:solidFill>
            </a:endParaRPr>
          </a:p>
        </p:txBody>
      </p:sp>
      <p:sp>
        <p:nvSpPr>
          <p:cNvPr id="4" name="Date Placeholder 3"/>
          <p:cNvSpPr>
            <a:spLocks noGrp="1"/>
          </p:cNvSpPr>
          <p:nvPr>
            <p:ph type="dt" sz="half" idx="10"/>
          </p:nvPr>
        </p:nvSpPr>
        <p:spPr/>
        <p:txBody>
          <a:bodyPr/>
          <a:lstStyle/>
          <a:p>
            <a:fld id="{57012939-F8B3-4F5A-8151-6AD26B9DF88B}"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6063844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fontScale="85000" lnSpcReduction="20000"/>
          </a:bodyPr>
          <a:lstStyle/>
          <a:p>
            <a:pPr>
              <a:lnSpc>
                <a:spcPct val="120000"/>
              </a:lnSpc>
              <a:buClr>
                <a:srgbClr val="0000FF"/>
              </a:buClr>
            </a:pPr>
            <a:r>
              <a:rPr lang="en-US" sz="3600" b="1" dirty="0" smtClean="0">
                <a:solidFill>
                  <a:srgbClr val="0000FF"/>
                </a:solidFill>
              </a:rPr>
              <a:t>Perfect </a:t>
            </a:r>
            <a:r>
              <a:rPr lang="en-US" sz="3600" b="1" dirty="0">
                <a:solidFill>
                  <a:srgbClr val="0000FF"/>
                </a:solidFill>
              </a:rPr>
              <a:t>competition </a:t>
            </a:r>
            <a:endParaRPr lang="en-US" sz="3600" b="1" dirty="0" smtClean="0">
              <a:solidFill>
                <a:srgbClr val="0000FF"/>
              </a:solidFill>
            </a:endParaRPr>
          </a:p>
          <a:p>
            <a:pPr marL="457200" indent="-457200">
              <a:lnSpc>
                <a:spcPct val="120000"/>
              </a:lnSpc>
              <a:buClr>
                <a:srgbClr val="0000FF"/>
              </a:buClr>
              <a:buFont typeface="Wingdings" panose="05000000000000000000" pitchFamily="2" charset="2"/>
              <a:buChar char="v"/>
            </a:pPr>
            <a:r>
              <a:rPr lang="en-US" sz="3300" dirty="0">
                <a:solidFill>
                  <a:schemeClr val="tx1"/>
                </a:solidFill>
              </a:rPr>
              <a:t>E</a:t>
            </a:r>
            <a:r>
              <a:rPr lang="en-US" sz="3300" dirty="0" smtClean="0">
                <a:solidFill>
                  <a:schemeClr val="tx1"/>
                </a:solidFill>
              </a:rPr>
              <a:t>xists </a:t>
            </a:r>
            <a:r>
              <a:rPr lang="en-US" sz="3300" dirty="0">
                <a:solidFill>
                  <a:schemeClr val="tx1"/>
                </a:solidFill>
              </a:rPr>
              <a:t>when many small organizations produce an undifferentiated, homogeneous product. </a:t>
            </a:r>
            <a:endParaRPr lang="en-US" sz="33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3300" dirty="0" smtClean="0">
                <a:solidFill>
                  <a:schemeClr val="tx1"/>
                </a:solidFill>
              </a:rPr>
              <a:t>Consumers </a:t>
            </a:r>
            <a:r>
              <a:rPr lang="en-US" sz="3300" dirty="0">
                <a:solidFill>
                  <a:schemeClr val="tx1"/>
                </a:solidFill>
              </a:rPr>
              <a:t>may struggle to differentiate the products in such markets, so organizations compete on the basis of price and seek low-cost production solutions. </a:t>
            </a:r>
            <a:endParaRPr lang="en-US" sz="33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3300" dirty="0" smtClean="0">
                <a:solidFill>
                  <a:schemeClr val="tx1"/>
                </a:solidFill>
              </a:rPr>
              <a:t>There </a:t>
            </a:r>
            <a:r>
              <a:rPr lang="en-US" sz="3300" dirty="0">
                <a:solidFill>
                  <a:schemeClr val="tx1"/>
                </a:solidFill>
              </a:rPr>
              <a:t>are few barriers or impediments to entering the market, so new competitors move in and incumbents move out frequently. </a:t>
            </a:r>
            <a:endParaRPr lang="en-US" sz="3300" b="1" dirty="0">
              <a:solidFill>
                <a:schemeClr val="tx1"/>
              </a:solidFill>
            </a:endParaRPr>
          </a:p>
        </p:txBody>
      </p:sp>
      <p:sp>
        <p:nvSpPr>
          <p:cNvPr id="4" name="Date Placeholder 3"/>
          <p:cNvSpPr>
            <a:spLocks noGrp="1"/>
          </p:cNvSpPr>
          <p:nvPr>
            <p:ph type="dt" sz="half" idx="10"/>
          </p:nvPr>
        </p:nvSpPr>
        <p:spPr/>
        <p:txBody>
          <a:bodyPr/>
          <a:lstStyle/>
          <a:p>
            <a:fld id="{FC6104AB-3037-47DE-A199-051E877B889B}"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39123984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953000"/>
          </a:xfrm>
        </p:spPr>
        <p:txBody>
          <a:bodyPr>
            <a:normAutofit fontScale="62500" lnSpcReduction="20000"/>
          </a:bodyPr>
          <a:lstStyle/>
          <a:p>
            <a:pPr>
              <a:lnSpc>
                <a:spcPct val="120000"/>
              </a:lnSpc>
              <a:buClr>
                <a:srgbClr val="0000FF"/>
              </a:buClr>
            </a:pPr>
            <a:r>
              <a:rPr lang="en-US" sz="5800" b="1" dirty="0" smtClean="0">
                <a:solidFill>
                  <a:srgbClr val="0000FF"/>
                </a:solidFill>
              </a:rPr>
              <a:t>Perfect </a:t>
            </a:r>
            <a:r>
              <a:rPr lang="en-US" sz="5800" b="1" dirty="0">
                <a:solidFill>
                  <a:srgbClr val="0000FF"/>
                </a:solidFill>
              </a:rPr>
              <a:t>competition </a:t>
            </a:r>
            <a:endParaRPr lang="en-US" sz="5800" b="1" dirty="0" smtClean="0">
              <a:solidFill>
                <a:srgbClr val="0000FF"/>
              </a:solidFill>
            </a:endParaRPr>
          </a:p>
          <a:p>
            <a:pPr marL="457200" indent="-457200">
              <a:lnSpc>
                <a:spcPct val="120000"/>
              </a:lnSpc>
              <a:buClr>
                <a:srgbClr val="0000FF"/>
              </a:buClr>
              <a:buFont typeface="Wingdings" panose="05000000000000000000" pitchFamily="2" charset="2"/>
              <a:buChar char="v"/>
            </a:pPr>
            <a:r>
              <a:rPr lang="en-US" sz="3800" dirty="0">
                <a:solidFill>
                  <a:schemeClr val="tx1"/>
                </a:solidFill>
              </a:rPr>
              <a:t>In ideal perfect competition, consumers have enough information to make informed choices, and the prices they pay are close to production costs. </a:t>
            </a:r>
            <a:endParaRPr lang="en-US" sz="3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3800" dirty="0" smtClean="0">
                <a:solidFill>
                  <a:schemeClr val="tx1"/>
                </a:solidFill>
              </a:rPr>
              <a:t>Gasoline</a:t>
            </a:r>
            <a:r>
              <a:rPr lang="en-US" sz="3800" dirty="0">
                <a:solidFill>
                  <a:schemeClr val="tx1"/>
                </a:solidFill>
              </a:rPr>
              <a:t>, generic drugs, currency markets, and agricultural commodities (e.g., wheat, rice, and corn) are examples of markets that closely approach perfect competition. </a:t>
            </a:r>
            <a:endParaRPr lang="en-US" sz="3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3800" dirty="0" smtClean="0">
                <a:solidFill>
                  <a:schemeClr val="tx1"/>
                </a:solidFill>
              </a:rPr>
              <a:t>Because </a:t>
            </a:r>
            <a:r>
              <a:rPr lang="en-US" sz="3800" dirty="0">
                <a:solidFill>
                  <a:schemeClr val="tx1"/>
                </a:solidFill>
              </a:rPr>
              <a:t>consumers often fail to distinguish companies’ products in such markets, price often drives consumers’ purchasing decisions. Therefore, low cost is the primary strategic focus in perfect competition</a:t>
            </a:r>
            <a:r>
              <a:rPr lang="en-US" sz="3800" dirty="0" smtClean="0">
                <a:solidFill>
                  <a:schemeClr val="tx1"/>
                </a:solidFill>
              </a:rPr>
              <a:t>.</a:t>
            </a:r>
            <a:endParaRPr lang="en-US" sz="38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35721187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828800"/>
            <a:ext cx="8168640" cy="4724400"/>
          </a:xfrm>
        </p:spPr>
        <p:txBody>
          <a:bodyPr>
            <a:normAutofit fontScale="70000" lnSpcReduction="20000"/>
          </a:bodyPr>
          <a:lstStyle/>
          <a:p>
            <a:pPr>
              <a:lnSpc>
                <a:spcPct val="120000"/>
              </a:lnSpc>
              <a:buClr>
                <a:srgbClr val="0000FF"/>
              </a:buClr>
            </a:pPr>
            <a:r>
              <a:rPr lang="en-US" sz="4600" dirty="0">
                <a:solidFill>
                  <a:srgbClr val="0000FF"/>
                </a:solidFill>
              </a:rPr>
              <a:t>Monopolistic Competition</a:t>
            </a:r>
          </a:p>
          <a:p>
            <a:pPr marL="457200" indent="-457200">
              <a:lnSpc>
                <a:spcPct val="120000"/>
              </a:lnSpc>
              <a:buClr>
                <a:srgbClr val="0000FF"/>
              </a:buClr>
              <a:buFont typeface="Wingdings" panose="05000000000000000000" pitchFamily="2" charset="2"/>
              <a:buChar char="v"/>
            </a:pPr>
            <a:r>
              <a:rPr lang="en-US" sz="3400" dirty="0">
                <a:solidFill>
                  <a:schemeClr val="tx1"/>
                </a:solidFill>
              </a:rPr>
              <a:t>Similar to perfect competition, monopolistic competition is a market involving many organizations</a:t>
            </a:r>
            <a:r>
              <a:rPr lang="en-US" sz="3400" dirty="0" smtClean="0">
                <a:solidFill>
                  <a:schemeClr val="tx1"/>
                </a:solidFill>
              </a:rPr>
              <a:t>.</a:t>
            </a:r>
          </a:p>
          <a:p>
            <a:pPr marL="457200" indent="-457200">
              <a:lnSpc>
                <a:spcPct val="120000"/>
              </a:lnSpc>
              <a:buClr>
                <a:srgbClr val="0000FF"/>
              </a:buClr>
              <a:buFont typeface="Wingdings" panose="05000000000000000000" pitchFamily="2" charset="2"/>
              <a:buChar char="v"/>
            </a:pPr>
            <a:r>
              <a:rPr lang="en-US" sz="3400" dirty="0" smtClean="0">
                <a:solidFill>
                  <a:schemeClr val="tx1"/>
                </a:solidFill>
              </a:rPr>
              <a:t> </a:t>
            </a:r>
            <a:r>
              <a:rPr lang="en-US" sz="3400" dirty="0">
                <a:solidFill>
                  <a:schemeClr val="tx1"/>
                </a:solidFill>
              </a:rPr>
              <a:t>However, this structural type differentiates its products, so differentiation is the organizations’ strategic focus; they seek to distinguish their products from competitors. </a:t>
            </a:r>
            <a:endParaRPr lang="en-US" sz="34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3400" dirty="0" smtClean="0">
                <a:solidFill>
                  <a:schemeClr val="tx1"/>
                </a:solidFill>
              </a:rPr>
              <a:t>Differentiation </a:t>
            </a:r>
            <a:r>
              <a:rPr lang="en-US" sz="3400" dirty="0">
                <a:solidFill>
                  <a:schemeClr val="tx1"/>
                </a:solidFill>
              </a:rPr>
              <a:t>can be achieved by offering products with better features, enhancing service, employing more helpful and friendly personnel, boosting distribution channel performance, or improving one’s </a:t>
            </a:r>
            <a:r>
              <a:rPr lang="en-US" sz="3400" dirty="0" smtClean="0">
                <a:solidFill>
                  <a:schemeClr val="tx1"/>
                </a:solidFill>
              </a:rPr>
              <a:t>image.</a:t>
            </a:r>
            <a:endParaRPr lang="en-US" sz="34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8029823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828800"/>
            <a:ext cx="8168640" cy="4724400"/>
          </a:xfrm>
        </p:spPr>
        <p:txBody>
          <a:bodyPr>
            <a:normAutofit fontScale="85000" lnSpcReduction="20000"/>
          </a:bodyPr>
          <a:lstStyle/>
          <a:p>
            <a:pPr>
              <a:lnSpc>
                <a:spcPct val="120000"/>
              </a:lnSpc>
              <a:buClr>
                <a:srgbClr val="0000FF"/>
              </a:buClr>
            </a:pPr>
            <a:r>
              <a:rPr lang="en-US" sz="4200" dirty="0">
                <a:solidFill>
                  <a:srgbClr val="0000FF"/>
                </a:solidFill>
              </a:rPr>
              <a:t>Monopolistic Competition</a:t>
            </a:r>
          </a:p>
          <a:p>
            <a:pPr marL="457200" indent="-457200">
              <a:lnSpc>
                <a:spcPct val="120000"/>
              </a:lnSpc>
              <a:buClr>
                <a:srgbClr val="0000FF"/>
              </a:buClr>
              <a:buFont typeface="Wingdings" panose="05000000000000000000" pitchFamily="2" charset="2"/>
              <a:buChar char="v"/>
            </a:pPr>
            <a:r>
              <a:rPr lang="en-US" sz="2800" dirty="0">
                <a:solidFill>
                  <a:schemeClr val="tx1"/>
                </a:solidFill>
              </a:rPr>
              <a:t>Many products are available to consumers, and competition increases as products and their perceived quality become more diversified.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Competition </a:t>
            </a:r>
            <a:r>
              <a:rPr lang="en-US" sz="2800" dirty="0">
                <a:solidFill>
                  <a:schemeClr val="tx1"/>
                </a:solidFill>
              </a:rPr>
              <a:t>is typically vigorous in monopolistic competition. However, each organization, depending on its degree of differentiation, has some control over the prices of its products.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Organizations </a:t>
            </a:r>
            <a:r>
              <a:rPr lang="en-US" sz="2800" dirty="0">
                <a:solidFill>
                  <a:schemeClr val="tx1"/>
                </a:solidFill>
              </a:rPr>
              <a:t>with greater product differentiation have more power to raise prices over those of their competitors.</a:t>
            </a:r>
            <a:r>
              <a:rPr lang="en-US" sz="3400" dirty="0" smtClean="0">
                <a:solidFill>
                  <a:schemeClr val="tx1"/>
                </a:solidFill>
              </a:rPr>
              <a:t>.</a:t>
            </a:r>
            <a:endParaRPr lang="en-US" sz="34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4026808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76400"/>
            <a:ext cx="8168640" cy="4876800"/>
          </a:xfrm>
        </p:spPr>
        <p:txBody>
          <a:bodyPr>
            <a:normAutofit fontScale="92500"/>
          </a:bodyPr>
          <a:lstStyle/>
          <a:p>
            <a:pPr>
              <a:lnSpc>
                <a:spcPct val="120000"/>
              </a:lnSpc>
              <a:buClr>
                <a:srgbClr val="0000FF"/>
              </a:buClr>
            </a:pPr>
            <a:r>
              <a:rPr lang="en-US" sz="3900" dirty="0">
                <a:solidFill>
                  <a:srgbClr val="0000FF"/>
                </a:solidFill>
              </a:rPr>
              <a:t>Monopolistic Competition</a:t>
            </a:r>
          </a:p>
          <a:p>
            <a:pPr marL="457200" indent="-457200">
              <a:lnSpc>
                <a:spcPct val="120000"/>
              </a:lnSpc>
              <a:buClr>
                <a:srgbClr val="0000FF"/>
              </a:buClr>
              <a:buFont typeface="Wingdings" panose="05000000000000000000" pitchFamily="2" charset="2"/>
              <a:buChar char="v"/>
            </a:pPr>
            <a:r>
              <a:rPr lang="en-US" sz="2400" dirty="0">
                <a:solidFill>
                  <a:schemeClr val="tx1"/>
                </a:solidFill>
              </a:rPr>
              <a:t>Entry into and exit from monopolistic competition is easy. Restaurants, manufacturers of breakfast cereals, and most private physician services operate in monopolistic competition structures. </a:t>
            </a:r>
            <a:endParaRPr lang="en-US" sz="24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400" dirty="0" smtClean="0">
                <a:solidFill>
                  <a:schemeClr val="tx1"/>
                </a:solidFill>
              </a:rPr>
              <a:t>In </a:t>
            </a:r>
            <a:r>
              <a:rPr lang="en-US" sz="2400" dirty="0">
                <a:solidFill>
                  <a:schemeClr val="tx1"/>
                </a:solidFill>
              </a:rPr>
              <a:t>the case of private physician services, for instance, physicians differentiate themselves by office location, specialization, and personal relationships with their patients. Because of these and other factors, price generally is not a major consideration when people are choosing physicians</a:t>
            </a:r>
            <a:r>
              <a:rPr lang="en-US" sz="2800" dirty="0" smtClean="0">
                <a:solidFill>
                  <a:schemeClr val="tx1"/>
                </a:solidFill>
              </a:rPr>
              <a:t>.</a:t>
            </a:r>
            <a:endParaRPr lang="en-US" sz="34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33140635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524000"/>
            <a:ext cx="8168640" cy="5029200"/>
          </a:xfrm>
        </p:spPr>
        <p:txBody>
          <a:bodyPr>
            <a:normAutofit fontScale="92500" lnSpcReduction="20000"/>
          </a:bodyPr>
          <a:lstStyle/>
          <a:p>
            <a:pPr>
              <a:lnSpc>
                <a:spcPct val="120000"/>
              </a:lnSpc>
              <a:buClr>
                <a:srgbClr val="0000FF"/>
              </a:buClr>
            </a:pPr>
            <a:r>
              <a:rPr lang="en-US" sz="4000" dirty="0" smtClean="0">
                <a:solidFill>
                  <a:srgbClr val="0000FF"/>
                </a:solidFill>
              </a:rPr>
              <a:t>Oligopoly</a:t>
            </a:r>
            <a:endParaRPr lang="en-US" sz="3900" dirty="0">
              <a:solidFill>
                <a:srgbClr val="0000FF"/>
              </a:solidFill>
            </a:endParaRPr>
          </a:p>
          <a:p>
            <a:pPr marL="457200" indent="-457200">
              <a:lnSpc>
                <a:spcPct val="120000"/>
              </a:lnSpc>
              <a:buClr>
                <a:srgbClr val="0000FF"/>
              </a:buClr>
              <a:buFont typeface="Wingdings" panose="05000000000000000000" pitchFamily="2" charset="2"/>
              <a:buChar char="v"/>
            </a:pPr>
            <a:r>
              <a:rPr lang="en-US" sz="2600" dirty="0">
                <a:solidFill>
                  <a:schemeClr val="tx1"/>
                </a:solidFill>
              </a:rPr>
              <a:t>Oligopolies are market structures dominated by a few large organizations that offer similar or identical products. </a:t>
            </a:r>
            <a:endParaRPr lang="en-US" sz="26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600" dirty="0" smtClean="0">
                <a:solidFill>
                  <a:schemeClr val="tx1"/>
                </a:solidFill>
              </a:rPr>
              <a:t>Organizations </a:t>
            </a:r>
            <a:r>
              <a:rPr lang="en-US" sz="2600" dirty="0">
                <a:solidFill>
                  <a:schemeClr val="tx1"/>
                </a:solidFill>
              </a:rPr>
              <a:t>in oligopolies focus their strategies on capturing market share, unless they can collude to increase profits by fixing prices or reducing supplies. </a:t>
            </a:r>
            <a:endParaRPr lang="en-US" sz="26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600" dirty="0" smtClean="0">
                <a:solidFill>
                  <a:schemeClr val="tx1"/>
                </a:solidFill>
              </a:rPr>
              <a:t>A </a:t>
            </a:r>
            <a:r>
              <a:rPr lang="en-US" sz="2600" dirty="0">
                <a:solidFill>
                  <a:schemeClr val="tx1"/>
                </a:solidFill>
              </a:rPr>
              <a:t>global example of collusion by organizations in an oligopoly is the formation of the Organization of Petroleum Exporting Countries (OPEC). In 1960, the large oil producers banded together to restrict the supply and raise the price of oil </a:t>
            </a:r>
            <a:r>
              <a:rPr lang="en-US" sz="2600" dirty="0" smtClean="0">
                <a:solidFill>
                  <a:schemeClr val="tx1"/>
                </a:solidFill>
              </a:rPr>
              <a:t>.</a:t>
            </a:r>
            <a:endParaRPr lang="en-US" sz="26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dirty="0" smtClean="0"/>
              <a:t>Mohammed Alnaif Ph.D.</a:t>
            </a:r>
            <a:endParaRPr lang="en-US" dirty="0"/>
          </a:p>
        </p:txBody>
      </p:sp>
    </p:spTree>
    <p:extLst>
      <p:ext uri="{BB962C8B-B14F-4D97-AF65-F5344CB8AC3E}">
        <p14:creationId xmlns:p14="http://schemas.microsoft.com/office/powerpoint/2010/main" val="3556765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524000"/>
            <a:ext cx="8168640" cy="5029200"/>
          </a:xfrm>
        </p:spPr>
        <p:txBody>
          <a:bodyPr>
            <a:normAutofit fontScale="92500" lnSpcReduction="20000"/>
          </a:bodyPr>
          <a:lstStyle/>
          <a:p>
            <a:pPr>
              <a:lnSpc>
                <a:spcPct val="120000"/>
              </a:lnSpc>
              <a:buClr>
                <a:srgbClr val="0000FF"/>
              </a:buClr>
            </a:pPr>
            <a:r>
              <a:rPr lang="en-US" sz="4000" dirty="0" smtClean="0">
                <a:solidFill>
                  <a:srgbClr val="0000FF"/>
                </a:solidFill>
              </a:rPr>
              <a:t>Oligopoly</a:t>
            </a:r>
            <a:endParaRPr lang="en-US" sz="3900" dirty="0">
              <a:solidFill>
                <a:srgbClr val="0000FF"/>
              </a:solidFill>
            </a:endParaRPr>
          </a:p>
          <a:p>
            <a:pPr marL="457200" indent="-457200">
              <a:lnSpc>
                <a:spcPct val="120000"/>
              </a:lnSpc>
              <a:buClr>
                <a:srgbClr val="0000FF"/>
              </a:buClr>
              <a:buFont typeface="Wingdings" panose="05000000000000000000" pitchFamily="2" charset="2"/>
              <a:buChar char="v"/>
            </a:pPr>
            <a:r>
              <a:rPr lang="en-US" sz="2800" dirty="0">
                <a:solidFill>
                  <a:schemeClr val="tx1"/>
                </a:solidFill>
              </a:rPr>
              <a:t>Organizations seeking to enter or exit an oligopoly face substantial barriers.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The </a:t>
            </a:r>
            <a:r>
              <a:rPr lang="en-US" sz="2800" dirty="0">
                <a:solidFill>
                  <a:schemeClr val="tx1"/>
                </a:solidFill>
              </a:rPr>
              <a:t>cost of entry is often great, and the specialized nature of business in oligopolies makes leaving difficult.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Consumers </a:t>
            </a:r>
            <a:r>
              <a:rPr lang="en-US" sz="2800" dirty="0">
                <a:solidFill>
                  <a:schemeClr val="tx1"/>
                </a:solidFill>
              </a:rPr>
              <a:t>have limited choices because the producers of a product or service are limited in number, and buyers often choose services or products on the basis of location or personal preference. </a:t>
            </a:r>
            <a:endParaRPr lang="en-US" sz="28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dirty="0" smtClean="0"/>
              <a:t>Mohammed Alnaif Ph.D.</a:t>
            </a:r>
            <a:endParaRPr lang="en-US" dirty="0"/>
          </a:p>
        </p:txBody>
      </p:sp>
    </p:spTree>
    <p:extLst>
      <p:ext uri="{BB962C8B-B14F-4D97-AF65-F5344CB8AC3E}">
        <p14:creationId xmlns:p14="http://schemas.microsoft.com/office/powerpoint/2010/main" val="13684223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524000"/>
            <a:ext cx="8168640" cy="5029200"/>
          </a:xfrm>
        </p:spPr>
        <p:txBody>
          <a:bodyPr>
            <a:normAutofit fontScale="92500" lnSpcReduction="10000"/>
          </a:bodyPr>
          <a:lstStyle/>
          <a:p>
            <a:pPr>
              <a:lnSpc>
                <a:spcPct val="120000"/>
              </a:lnSpc>
              <a:buClr>
                <a:srgbClr val="0000FF"/>
              </a:buClr>
            </a:pPr>
            <a:r>
              <a:rPr lang="en-US" sz="4000" dirty="0" smtClean="0">
                <a:solidFill>
                  <a:srgbClr val="0000FF"/>
                </a:solidFill>
              </a:rPr>
              <a:t>Oligopoly</a:t>
            </a:r>
            <a:endParaRPr lang="en-US" sz="3900" dirty="0">
              <a:solidFill>
                <a:srgbClr val="0000FF"/>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For </a:t>
            </a:r>
            <a:r>
              <a:rPr lang="en-US" sz="2800" dirty="0">
                <a:solidFill>
                  <a:schemeClr val="tx1"/>
                </a:solidFill>
              </a:rPr>
              <a:t>instance, the construction of a new tertiary hospital may cost millions of dollars, require multiple permits, change referral patterns, and necessitate hiring a medical staff.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Therefore</a:t>
            </a:r>
            <a:r>
              <a:rPr lang="en-US" sz="2800" dirty="0">
                <a:solidFill>
                  <a:schemeClr val="tx1"/>
                </a:solidFill>
              </a:rPr>
              <a:t>, generally few tertiary hospitals compete in a market. Patients have limited choices for tertiary care. They may choose the tertiary hospital closest to their home, referred by their insurance company, or preferred by their personal physician. </a:t>
            </a:r>
            <a:r>
              <a:rPr lang="en-US" sz="2800" dirty="0" smtClean="0">
                <a:solidFill>
                  <a:schemeClr val="tx1"/>
                </a:solidFill>
              </a:rPr>
              <a:t> </a:t>
            </a:r>
            <a:endParaRPr lang="en-US" sz="28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dirty="0" smtClean="0"/>
              <a:t>Mohammed Alnaif Ph.D.</a:t>
            </a:r>
            <a:endParaRPr lang="en-US" dirty="0"/>
          </a:p>
        </p:txBody>
      </p:sp>
    </p:spTree>
    <p:extLst>
      <p:ext uri="{BB962C8B-B14F-4D97-AF65-F5344CB8AC3E}">
        <p14:creationId xmlns:p14="http://schemas.microsoft.com/office/powerpoint/2010/main" val="3590797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524000"/>
            <a:ext cx="8168640" cy="5029200"/>
          </a:xfrm>
        </p:spPr>
        <p:txBody>
          <a:bodyPr>
            <a:normAutofit/>
          </a:bodyPr>
          <a:lstStyle/>
          <a:p>
            <a:pPr>
              <a:lnSpc>
                <a:spcPct val="120000"/>
              </a:lnSpc>
              <a:buClr>
                <a:srgbClr val="0000FF"/>
              </a:buClr>
            </a:pPr>
            <a:r>
              <a:rPr lang="en-US" sz="4000" dirty="0" smtClean="0">
                <a:solidFill>
                  <a:srgbClr val="0000FF"/>
                </a:solidFill>
              </a:rPr>
              <a:t>Oligopoly</a:t>
            </a:r>
            <a:endParaRPr lang="en-US" sz="3900" dirty="0">
              <a:solidFill>
                <a:srgbClr val="0000FF"/>
              </a:solidFill>
            </a:endParaRPr>
          </a:p>
          <a:p>
            <a:pPr marL="457200" indent="-457200">
              <a:lnSpc>
                <a:spcPct val="120000"/>
              </a:lnSpc>
              <a:buClr>
                <a:srgbClr val="0000FF"/>
              </a:buClr>
              <a:buFont typeface="Wingdings" panose="05000000000000000000" pitchFamily="2" charset="2"/>
              <a:buChar char="v"/>
            </a:pPr>
            <a:r>
              <a:rPr lang="en-US" sz="2800" dirty="0">
                <a:solidFill>
                  <a:schemeClr val="tx1"/>
                </a:solidFill>
              </a:rPr>
              <a:t>Examples of oligopolies in healthcare include tertiary hospitals, healthcare insurance companies, drug companies, and group purchasing organizations.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Non-healthcare </a:t>
            </a:r>
            <a:r>
              <a:rPr lang="en-US" sz="2800" dirty="0">
                <a:solidFill>
                  <a:schemeClr val="tx1"/>
                </a:solidFill>
              </a:rPr>
              <a:t>oligopolies include airline, steel, aluminum, automobile, oil, tire, and </a:t>
            </a:r>
            <a:r>
              <a:rPr lang="en-US" sz="2800" dirty="0" smtClean="0">
                <a:solidFill>
                  <a:schemeClr val="tx1"/>
                </a:solidFill>
              </a:rPr>
              <a:t>soft drink companies.  </a:t>
            </a:r>
            <a:endParaRPr lang="en-US" sz="28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dirty="0" smtClean="0"/>
              <a:t>Mohammed Alnaif Ph.D.</a:t>
            </a:r>
            <a:endParaRPr lang="en-US" dirty="0"/>
          </a:p>
        </p:txBody>
      </p:sp>
    </p:spTree>
    <p:extLst>
      <p:ext uri="{BB962C8B-B14F-4D97-AF65-F5344CB8AC3E}">
        <p14:creationId xmlns:p14="http://schemas.microsoft.com/office/powerpoint/2010/main" val="1417469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fontScale="92500"/>
          </a:bodyPr>
          <a:lstStyle/>
          <a:p>
            <a:r>
              <a:rPr lang="en-US" sz="3600" dirty="0" smtClean="0">
                <a:solidFill>
                  <a:srgbClr val="0000FF"/>
                </a:solidFill>
              </a:rPr>
              <a:t>Strategic Thinking</a:t>
            </a:r>
          </a:p>
          <a:p>
            <a:pPr marL="457200" indent="-457200">
              <a:buClr>
                <a:srgbClr val="0000FF"/>
              </a:buClr>
              <a:buSzPct val="100000"/>
              <a:buFont typeface="Wingdings" panose="05000000000000000000" pitchFamily="2" charset="2"/>
              <a:buChar char="v"/>
            </a:pPr>
            <a:r>
              <a:rPr lang="en-US" sz="2800" dirty="0" smtClean="0">
                <a:solidFill>
                  <a:schemeClr val="tx1"/>
                </a:solidFill>
              </a:rPr>
              <a:t>All </a:t>
            </a:r>
            <a:r>
              <a:rPr lang="en-US" sz="2800" dirty="0">
                <a:solidFill>
                  <a:schemeClr val="tx1"/>
                </a:solidFill>
              </a:rPr>
              <a:t>organizations operate in an open system that involves continuous interaction with an external environment that directly and indirectly influences their success.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The </a:t>
            </a:r>
            <a:r>
              <a:rPr lang="en-US" sz="2800" dirty="0">
                <a:solidFill>
                  <a:schemeClr val="tx1"/>
                </a:solidFill>
              </a:rPr>
              <a:t>external environment is made up of many components, including communities of people of different ages and cultures; governments and regulatory bodies; and competitive and collaborative industries and companies comprising numerous products, services, and providers. </a:t>
            </a:r>
            <a:endParaRPr lang="en-US" sz="2200" dirty="0">
              <a:solidFill>
                <a:schemeClr val="tx1"/>
              </a:solidFill>
            </a:endParaRPr>
          </a:p>
        </p:txBody>
      </p:sp>
      <p:sp>
        <p:nvSpPr>
          <p:cNvPr id="4" name="Date Placeholder 3"/>
          <p:cNvSpPr>
            <a:spLocks noGrp="1"/>
          </p:cNvSpPr>
          <p:nvPr>
            <p:ph type="dt" sz="half" idx="10"/>
          </p:nvPr>
        </p:nvSpPr>
        <p:spPr/>
        <p:txBody>
          <a:bodyPr/>
          <a:lstStyle/>
          <a:p>
            <a:fld id="{CAD330D7-065E-4878-A770-139AF0A17C03}"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12805657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524000"/>
            <a:ext cx="8168640" cy="5029200"/>
          </a:xfrm>
        </p:spPr>
        <p:txBody>
          <a:bodyPr>
            <a:normAutofit fontScale="92500" lnSpcReduction="20000"/>
          </a:bodyPr>
          <a:lstStyle/>
          <a:p>
            <a:pPr>
              <a:lnSpc>
                <a:spcPct val="120000"/>
              </a:lnSpc>
              <a:buClr>
                <a:srgbClr val="0000FF"/>
              </a:buClr>
            </a:pPr>
            <a:r>
              <a:rPr lang="en-US" sz="4000" dirty="0" smtClean="0">
                <a:solidFill>
                  <a:srgbClr val="0000FF"/>
                </a:solidFill>
              </a:rPr>
              <a:t>Monopoly</a:t>
            </a:r>
            <a:endParaRPr lang="en-US" sz="3900" dirty="0">
              <a:solidFill>
                <a:srgbClr val="0000FF"/>
              </a:solidFill>
            </a:endParaRPr>
          </a:p>
          <a:p>
            <a:pPr marL="457200" indent="-457200">
              <a:lnSpc>
                <a:spcPct val="120000"/>
              </a:lnSpc>
              <a:buClr>
                <a:srgbClr val="0000FF"/>
              </a:buClr>
              <a:buFont typeface="Wingdings" panose="05000000000000000000" pitchFamily="2" charset="2"/>
              <a:buChar char="v"/>
            </a:pPr>
            <a:r>
              <a:rPr lang="en-US" sz="2800" dirty="0">
                <a:solidFill>
                  <a:schemeClr val="tx1"/>
                </a:solidFill>
              </a:rPr>
              <a:t>Monopolies, on the other hand, involve just one organization. As a result, the monopolist has the power to control the type and quality of products and services provided.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Competition </a:t>
            </a:r>
            <a:r>
              <a:rPr lang="en-US" sz="2800" dirty="0">
                <a:solidFill>
                  <a:schemeClr val="tx1"/>
                </a:solidFill>
              </a:rPr>
              <a:t>is almost nonexistent, so the monopolist spends much of its time and strategic efforts creating and maintaining barriers to keep potential competitors out of its market.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The </a:t>
            </a:r>
            <a:r>
              <a:rPr lang="en-US" sz="2800" dirty="0">
                <a:solidFill>
                  <a:schemeClr val="tx1"/>
                </a:solidFill>
              </a:rPr>
              <a:t>service customers receive is often expensive and of marginal or poor quality</a:t>
            </a:r>
            <a:r>
              <a:rPr lang="en-US" sz="2800" dirty="0" smtClean="0">
                <a:solidFill>
                  <a:schemeClr val="tx1"/>
                </a:solidFill>
              </a:rPr>
              <a:t>.</a:t>
            </a:r>
            <a:endParaRPr lang="en-US" sz="28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dirty="0" smtClean="0"/>
              <a:t>Mohammed Alnaif Ph.D.</a:t>
            </a:r>
            <a:endParaRPr lang="en-US" dirty="0"/>
          </a:p>
        </p:txBody>
      </p:sp>
    </p:spTree>
    <p:extLst>
      <p:ext uri="{BB962C8B-B14F-4D97-AF65-F5344CB8AC3E}">
        <p14:creationId xmlns:p14="http://schemas.microsoft.com/office/powerpoint/2010/main" val="1495807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524000"/>
            <a:ext cx="8168640" cy="5029200"/>
          </a:xfrm>
        </p:spPr>
        <p:txBody>
          <a:bodyPr>
            <a:normAutofit fontScale="92500" lnSpcReduction="10000"/>
          </a:bodyPr>
          <a:lstStyle/>
          <a:p>
            <a:pPr>
              <a:lnSpc>
                <a:spcPct val="120000"/>
              </a:lnSpc>
              <a:buClr>
                <a:srgbClr val="0000FF"/>
              </a:buClr>
            </a:pPr>
            <a:r>
              <a:rPr lang="en-US" sz="4000" dirty="0" smtClean="0">
                <a:solidFill>
                  <a:srgbClr val="0000FF"/>
                </a:solidFill>
              </a:rPr>
              <a:t>Monopoly</a:t>
            </a:r>
            <a:endParaRPr lang="en-US" sz="3900" dirty="0">
              <a:solidFill>
                <a:srgbClr val="0000FF"/>
              </a:solidFill>
            </a:endParaRPr>
          </a:p>
          <a:p>
            <a:pPr marL="457200" indent="-457200">
              <a:lnSpc>
                <a:spcPct val="120000"/>
              </a:lnSpc>
              <a:buClr>
                <a:srgbClr val="0000FF"/>
              </a:buClr>
              <a:buFont typeface="Wingdings" panose="05000000000000000000" pitchFamily="2" charset="2"/>
              <a:buChar char="v"/>
            </a:pPr>
            <a:r>
              <a:rPr lang="en-US" sz="2800" dirty="0">
                <a:solidFill>
                  <a:schemeClr val="tx1"/>
                </a:solidFill>
              </a:rPr>
              <a:t>For example, in one Middle Eastern country where the cell phone service used to be a monopoly, customers had to pay about $2,750 to obtain a cell phone and then wait for three months for the service to be activated.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Calls </a:t>
            </a:r>
            <a:r>
              <a:rPr lang="en-US" sz="2800" dirty="0">
                <a:solidFill>
                  <a:schemeClr val="tx1"/>
                </a:solidFill>
              </a:rPr>
              <a:t>were frequently dropped, and customer service was terrible. After opening the market to other phone companies, initiation fees disappeared, costs plummeted, and services dramatically improved</a:t>
            </a:r>
            <a:r>
              <a:rPr lang="en-US" sz="2800" dirty="0" smtClean="0">
                <a:solidFill>
                  <a:schemeClr val="tx1"/>
                </a:solidFill>
              </a:rPr>
              <a:t>.</a:t>
            </a:r>
            <a:endParaRPr lang="en-US" sz="28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dirty="0" smtClean="0"/>
              <a:t>Mohammed Alnaif Ph.D.</a:t>
            </a:r>
            <a:endParaRPr lang="en-US" dirty="0"/>
          </a:p>
        </p:txBody>
      </p:sp>
    </p:spTree>
    <p:extLst>
      <p:ext uri="{BB962C8B-B14F-4D97-AF65-F5344CB8AC3E}">
        <p14:creationId xmlns:p14="http://schemas.microsoft.com/office/powerpoint/2010/main" val="445450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524000"/>
            <a:ext cx="8168640" cy="5029200"/>
          </a:xfrm>
        </p:spPr>
        <p:txBody>
          <a:bodyPr>
            <a:normAutofit lnSpcReduction="10000"/>
          </a:bodyPr>
          <a:lstStyle/>
          <a:p>
            <a:pPr>
              <a:lnSpc>
                <a:spcPct val="120000"/>
              </a:lnSpc>
              <a:buClr>
                <a:srgbClr val="0000FF"/>
              </a:buClr>
            </a:pPr>
            <a:r>
              <a:rPr lang="en-US" sz="4000" dirty="0" smtClean="0">
                <a:solidFill>
                  <a:srgbClr val="0000FF"/>
                </a:solidFill>
              </a:rPr>
              <a:t>Monopoly</a:t>
            </a:r>
            <a:endParaRPr lang="en-US" sz="3900" dirty="0">
              <a:solidFill>
                <a:srgbClr val="0000FF"/>
              </a:solidFill>
            </a:endParaRPr>
          </a:p>
          <a:p>
            <a:pPr marL="457200" indent="-457200">
              <a:lnSpc>
                <a:spcPct val="120000"/>
              </a:lnSpc>
              <a:buClr>
                <a:srgbClr val="0000FF"/>
              </a:buClr>
              <a:buFont typeface="Wingdings" panose="05000000000000000000" pitchFamily="2" charset="2"/>
              <a:buChar char="v"/>
            </a:pPr>
            <a:r>
              <a:rPr lang="en-US" sz="2800" dirty="0">
                <a:solidFill>
                  <a:schemeClr val="tx1"/>
                </a:solidFill>
              </a:rPr>
              <a:t>Prices appear higher in monopolistic conditions in other healthcare sectors as well.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Studies </a:t>
            </a:r>
            <a:r>
              <a:rPr lang="en-US" sz="2800" dirty="0">
                <a:solidFill>
                  <a:schemeClr val="tx1"/>
                </a:solidFill>
              </a:rPr>
              <a:t>have suggested that markets with high hospital concentration (near- monopoly conditions) charge higher prices. </a:t>
            </a:r>
            <a:endParaRPr lang="en-US" sz="2800" dirty="0" smtClean="0">
              <a:solidFill>
                <a:schemeClr val="tx1"/>
              </a:solidFill>
            </a:endParaRPr>
          </a:p>
          <a:p>
            <a:pPr marL="457200" indent="-457200">
              <a:lnSpc>
                <a:spcPct val="120000"/>
              </a:lnSpc>
              <a:buClr>
                <a:srgbClr val="0000FF"/>
              </a:buClr>
              <a:buFont typeface="Wingdings" panose="05000000000000000000" pitchFamily="2" charset="2"/>
              <a:buChar char="v"/>
            </a:pPr>
            <a:r>
              <a:rPr lang="en-US" sz="2800" dirty="0" smtClean="0">
                <a:solidFill>
                  <a:schemeClr val="tx1"/>
                </a:solidFill>
              </a:rPr>
              <a:t>Examples </a:t>
            </a:r>
            <a:r>
              <a:rPr lang="en-US" sz="2800" dirty="0">
                <a:solidFill>
                  <a:schemeClr val="tx1"/>
                </a:solidFill>
              </a:rPr>
              <a:t>of monopolies include many rural hospitals, new drugs under patent, utility companies, and the National Foot- ball League</a:t>
            </a:r>
            <a:r>
              <a:rPr lang="en-US" sz="2800" dirty="0" smtClean="0">
                <a:solidFill>
                  <a:schemeClr val="tx1"/>
                </a:solidFill>
              </a:rPr>
              <a:t>.</a:t>
            </a:r>
            <a:endParaRPr lang="en-US" sz="28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dirty="0" smtClean="0"/>
              <a:t>Mohammed Alnaif Ph.D.</a:t>
            </a:r>
            <a:endParaRPr lang="en-US" dirty="0"/>
          </a:p>
        </p:txBody>
      </p:sp>
    </p:spTree>
    <p:extLst>
      <p:ext uri="{BB962C8B-B14F-4D97-AF65-F5344CB8AC3E}">
        <p14:creationId xmlns:p14="http://schemas.microsoft.com/office/powerpoint/2010/main" val="20994077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524000"/>
            <a:ext cx="8168640" cy="5029200"/>
          </a:xfrm>
        </p:spPr>
        <p:txBody>
          <a:bodyPr>
            <a:normAutofit/>
          </a:bodyPr>
          <a:lstStyle/>
          <a:p>
            <a:pPr>
              <a:lnSpc>
                <a:spcPct val="120000"/>
              </a:lnSpc>
              <a:buClr>
                <a:srgbClr val="0000FF"/>
              </a:buClr>
            </a:pPr>
            <a:r>
              <a:rPr lang="en-US" sz="4000" dirty="0" smtClean="0">
                <a:solidFill>
                  <a:srgbClr val="0000FF"/>
                </a:solidFill>
              </a:rPr>
              <a:t>Monopoly</a:t>
            </a:r>
            <a:endParaRPr lang="en-US" sz="3900" dirty="0">
              <a:solidFill>
                <a:srgbClr val="0000FF"/>
              </a:solidFill>
            </a:endParaRPr>
          </a:p>
          <a:p>
            <a:pPr marL="457200" indent="-457200">
              <a:lnSpc>
                <a:spcPct val="120000"/>
              </a:lnSpc>
              <a:buClr>
                <a:srgbClr val="0000FF"/>
              </a:buClr>
              <a:buFont typeface="Wingdings" panose="05000000000000000000" pitchFamily="2" charset="2"/>
              <a:buChar char="v"/>
            </a:pPr>
            <a:r>
              <a:rPr lang="en-US" sz="3200" dirty="0">
                <a:solidFill>
                  <a:schemeClr val="tx1"/>
                </a:solidFill>
              </a:rPr>
              <a:t>Because of the influence concentrated markets (</a:t>
            </a:r>
            <a:r>
              <a:rPr lang="en-US" sz="3200" dirty="0">
                <a:solidFill>
                  <a:srgbClr val="0000FF"/>
                </a:solidFill>
              </a:rPr>
              <a:t>monopolies</a:t>
            </a:r>
            <a:r>
              <a:rPr lang="en-US" sz="3200" dirty="0">
                <a:solidFill>
                  <a:schemeClr val="tx1"/>
                </a:solidFill>
              </a:rPr>
              <a:t> and </a:t>
            </a:r>
            <a:r>
              <a:rPr lang="en-US" sz="3200" dirty="0">
                <a:solidFill>
                  <a:srgbClr val="0000FF"/>
                </a:solidFill>
              </a:rPr>
              <a:t>oligopolies</a:t>
            </a:r>
            <a:r>
              <a:rPr lang="en-US" sz="3200" dirty="0">
                <a:solidFill>
                  <a:schemeClr val="tx1"/>
                </a:solidFill>
              </a:rPr>
              <a:t>) have on price and supply, many governments have passed antitrust laws to restrict the market share organizations may have and curb potential predatory behavior</a:t>
            </a:r>
            <a:r>
              <a:rPr lang="en-US" sz="3200" dirty="0" smtClean="0">
                <a:solidFill>
                  <a:schemeClr val="tx1"/>
                </a:solidFill>
              </a:rPr>
              <a:t>.</a:t>
            </a:r>
            <a:endParaRPr lang="en-US" sz="3200" b="1" dirty="0">
              <a:solidFill>
                <a:schemeClr val="tx1"/>
              </a:solidFill>
            </a:endParaRPr>
          </a:p>
        </p:txBody>
      </p:sp>
      <p:sp>
        <p:nvSpPr>
          <p:cNvPr id="4" name="Date Placeholder 3"/>
          <p:cNvSpPr>
            <a:spLocks noGrp="1"/>
          </p:cNvSpPr>
          <p:nvPr>
            <p:ph type="dt" sz="half" idx="10"/>
          </p:nvPr>
        </p:nvSpPr>
        <p:spPr/>
        <p:txBody>
          <a:bodyPr/>
          <a:lstStyle/>
          <a:p>
            <a:fld id="{47F062EC-BDBF-4DC0-B9AD-1E7D1550C655}" type="datetime1">
              <a:rPr lang="en-US" smtClean="0"/>
              <a:t>2/2/2016</a:t>
            </a:fld>
            <a:endParaRPr lang="en-US"/>
          </a:p>
        </p:txBody>
      </p:sp>
      <p:sp>
        <p:nvSpPr>
          <p:cNvPr id="5" name="Footer Placeholder 4"/>
          <p:cNvSpPr>
            <a:spLocks noGrp="1"/>
          </p:cNvSpPr>
          <p:nvPr>
            <p:ph type="ftr" sz="quarter" idx="11"/>
          </p:nvPr>
        </p:nvSpPr>
        <p:spPr/>
        <p:txBody>
          <a:bodyPr/>
          <a:lstStyle/>
          <a:p>
            <a:r>
              <a:rPr lang="en-US" dirty="0" smtClean="0"/>
              <a:t>Mohammed Alnaif Ph.D.</a:t>
            </a:r>
            <a:endParaRPr lang="en-US" dirty="0"/>
          </a:p>
        </p:txBody>
      </p:sp>
    </p:spTree>
    <p:extLst>
      <p:ext uri="{BB962C8B-B14F-4D97-AF65-F5344CB8AC3E}">
        <p14:creationId xmlns:p14="http://schemas.microsoft.com/office/powerpoint/2010/main" val="25973199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2400" b="1" dirty="0">
                <a:solidFill>
                  <a:srgbClr val="0000FF"/>
                </a:solidFill>
                <a:latin typeface="+mn-lt"/>
              </a:rPr>
              <a:t>Exhibit 2.9 </a:t>
            </a:r>
            <a:r>
              <a:rPr lang="en-US" sz="2400" b="1" dirty="0">
                <a:solidFill>
                  <a:schemeClr val="tx1"/>
                </a:solidFill>
                <a:latin typeface="+mn-lt"/>
              </a:rPr>
              <a:t>graphically displays the four market types and their relationship to the number of competitors and competitors’ degree of market </a:t>
            </a:r>
            <a:r>
              <a:rPr lang="en-US" sz="2400" b="1" dirty="0" smtClean="0">
                <a:solidFill>
                  <a:schemeClr val="tx1"/>
                </a:solidFill>
                <a:latin typeface="+mn-lt"/>
              </a:rPr>
              <a:t>influence</a:t>
            </a:r>
            <a:endParaRPr lang="en-US" sz="2400" b="1" dirty="0">
              <a:solidFill>
                <a:schemeClr val="tx1"/>
              </a:solidFill>
              <a:latin typeface="+mn-lt"/>
            </a:endParaRPr>
          </a:p>
        </p:txBody>
      </p:sp>
      <p:sp>
        <p:nvSpPr>
          <p:cNvPr id="3" name="Right Arrow 2"/>
          <p:cNvSpPr/>
          <p:nvPr/>
        </p:nvSpPr>
        <p:spPr>
          <a:xfrm>
            <a:off x="1676400" y="2209800"/>
            <a:ext cx="6324600" cy="990600"/>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rot="10800000">
            <a:off x="1676399" y="5181600"/>
            <a:ext cx="6324600" cy="990600"/>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315200" y="4038600"/>
            <a:ext cx="685800" cy="4572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676400" y="4038600"/>
            <a:ext cx="685800" cy="4572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733800" y="4038600"/>
            <a:ext cx="685800" cy="4572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638800" y="4038600"/>
            <a:ext cx="685800" cy="4572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5" idx="2"/>
            <a:endCxn id="6" idx="6"/>
          </p:cNvCxnSpPr>
          <p:nvPr/>
        </p:nvCxnSpPr>
        <p:spPr>
          <a:xfrm flipH="1">
            <a:off x="2362200" y="4267200"/>
            <a:ext cx="4953000" cy="0"/>
          </a:xfrm>
          <a:prstGeom prst="line">
            <a:avLst/>
          </a:prstGeom>
          <a:ln w="5715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14600" y="2443490"/>
            <a:ext cx="4572000" cy="523220"/>
          </a:xfrm>
          <a:prstGeom prst="rect">
            <a:avLst/>
          </a:prstGeom>
          <a:noFill/>
        </p:spPr>
        <p:txBody>
          <a:bodyPr wrap="square" rtlCol="0">
            <a:spAutoFit/>
          </a:bodyPr>
          <a:lstStyle/>
          <a:p>
            <a:r>
              <a:rPr lang="en-US" sz="2800" b="1" dirty="0"/>
              <a:t>Degree of Market Influence</a:t>
            </a:r>
          </a:p>
        </p:txBody>
      </p:sp>
      <p:sp>
        <p:nvSpPr>
          <p:cNvPr id="12" name="TextBox 11"/>
          <p:cNvSpPr txBox="1"/>
          <p:nvPr/>
        </p:nvSpPr>
        <p:spPr>
          <a:xfrm>
            <a:off x="3276600" y="5486400"/>
            <a:ext cx="3581400" cy="461665"/>
          </a:xfrm>
          <a:prstGeom prst="rect">
            <a:avLst/>
          </a:prstGeom>
          <a:noFill/>
        </p:spPr>
        <p:txBody>
          <a:bodyPr wrap="square" rtlCol="0">
            <a:spAutoFit/>
          </a:bodyPr>
          <a:lstStyle/>
          <a:p>
            <a:r>
              <a:rPr lang="en-US" sz="2400" b="1" dirty="0"/>
              <a:t>Number of Competitors</a:t>
            </a:r>
          </a:p>
        </p:txBody>
      </p:sp>
      <p:cxnSp>
        <p:nvCxnSpPr>
          <p:cNvPr id="14" name="Straight Connector 13"/>
          <p:cNvCxnSpPr/>
          <p:nvPr/>
        </p:nvCxnSpPr>
        <p:spPr>
          <a:xfrm>
            <a:off x="457200" y="1828800"/>
            <a:ext cx="82296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200" y="6497782"/>
            <a:ext cx="82296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219200" y="2522235"/>
            <a:ext cx="0" cy="136651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219200" y="4724400"/>
            <a:ext cx="0" cy="122612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8229600" y="2517145"/>
            <a:ext cx="0" cy="136651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8229600" y="4599709"/>
            <a:ext cx="0" cy="122612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62000" y="1981200"/>
            <a:ext cx="914398" cy="461665"/>
          </a:xfrm>
          <a:prstGeom prst="rect">
            <a:avLst/>
          </a:prstGeom>
          <a:noFill/>
        </p:spPr>
        <p:txBody>
          <a:bodyPr wrap="square" rtlCol="0">
            <a:spAutoFit/>
          </a:bodyPr>
          <a:lstStyle/>
          <a:p>
            <a:r>
              <a:rPr lang="en-US" sz="2400" b="1" dirty="0" smtClean="0"/>
              <a:t>None</a:t>
            </a:r>
            <a:endParaRPr lang="en-US" sz="2400" b="1" dirty="0"/>
          </a:p>
        </p:txBody>
      </p:sp>
      <p:sp>
        <p:nvSpPr>
          <p:cNvPr id="26" name="TextBox 25"/>
          <p:cNvSpPr txBox="1"/>
          <p:nvPr/>
        </p:nvSpPr>
        <p:spPr>
          <a:xfrm>
            <a:off x="762000" y="5950527"/>
            <a:ext cx="1066800" cy="461665"/>
          </a:xfrm>
          <a:prstGeom prst="rect">
            <a:avLst/>
          </a:prstGeom>
          <a:noFill/>
        </p:spPr>
        <p:txBody>
          <a:bodyPr wrap="square" rtlCol="0">
            <a:spAutoFit/>
          </a:bodyPr>
          <a:lstStyle/>
          <a:p>
            <a:r>
              <a:rPr lang="en-US" sz="2400" b="1" dirty="0" smtClean="0"/>
              <a:t>Many</a:t>
            </a:r>
            <a:endParaRPr lang="en-US" sz="2400" b="1" dirty="0"/>
          </a:p>
        </p:txBody>
      </p:sp>
      <p:sp>
        <p:nvSpPr>
          <p:cNvPr id="27" name="TextBox 26"/>
          <p:cNvSpPr txBox="1"/>
          <p:nvPr/>
        </p:nvSpPr>
        <p:spPr>
          <a:xfrm>
            <a:off x="7772399" y="1981825"/>
            <a:ext cx="980209" cy="461665"/>
          </a:xfrm>
          <a:prstGeom prst="rect">
            <a:avLst/>
          </a:prstGeom>
          <a:noFill/>
        </p:spPr>
        <p:txBody>
          <a:bodyPr wrap="square" rtlCol="0">
            <a:spAutoFit/>
          </a:bodyPr>
          <a:lstStyle/>
          <a:p>
            <a:r>
              <a:rPr lang="en-US" sz="2400" b="1" dirty="0" smtClean="0"/>
              <a:t>Total</a:t>
            </a:r>
            <a:endParaRPr lang="en-US" sz="2400" b="1" dirty="0"/>
          </a:p>
        </p:txBody>
      </p:sp>
      <p:sp>
        <p:nvSpPr>
          <p:cNvPr id="28" name="TextBox 27"/>
          <p:cNvSpPr txBox="1"/>
          <p:nvPr/>
        </p:nvSpPr>
        <p:spPr>
          <a:xfrm>
            <a:off x="7848600" y="5950527"/>
            <a:ext cx="834735" cy="461665"/>
          </a:xfrm>
          <a:prstGeom prst="rect">
            <a:avLst/>
          </a:prstGeom>
          <a:noFill/>
        </p:spPr>
        <p:txBody>
          <a:bodyPr wrap="square" rtlCol="0">
            <a:spAutoFit/>
          </a:bodyPr>
          <a:lstStyle/>
          <a:p>
            <a:r>
              <a:rPr lang="en-US" sz="2400" b="1" dirty="0" smtClean="0"/>
              <a:t>One</a:t>
            </a:r>
            <a:endParaRPr lang="en-US" sz="2400" b="1" dirty="0"/>
          </a:p>
        </p:txBody>
      </p:sp>
      <p:sp>
        <p:nvSpPr>
          <p:cNvPr id="29" name="TextBox 28"/>
          <p:cNvSpPr txBox="1"/>
          <p:nvPr/>
        </p:nvSpPr>
        <p:spPr>
          <a:xfrm>
            <a:off x="1676398" y="3191635"/>
            <a:ext cx="3048000" cy="461665"/>
          </a:xfrm>
          <a:prstGeom prst="rect">
            <a:avLst/>
          </a:prstGeom>
          <a:noFill/>
        </p:spPr>
        <p:txBody>
          <a:bodyPr wrap="square" rtlCol="0">
            <a:spAutoFit/>
          </a:bodyPr>
          <a:lstStyle/>
          <a:p>
            <a:r>
              <a:rPr lang="en-US" sz="2400" b="1" dirty="0">
                <a:solidFill>
                  <a:srgbClr val="0000FF"/>
                </a:solidFill>
              </a:rPr>
              <a:t>Perfect competition</a:t>
            </a:r>
            <a:endParaRPr lang="en-US" sz="2400" dirty="0">
              <a:solidFill>
                <a:srgbClr val="0000FF"/>
              </a:solidFill>
            </a:endParaRPr>
          </a:p>
        </p:txBody>
      </p:sp>
      <p:sp>
        <p:nvSpPr>
          <p:cNvPr id="30" name="TextBox 29"/>
          <p:cNvSpPr txBox="1"/>
          <p:nvPr/>
        </p:nvSpPr>
        <p:spPr>
          <a:xfrm>
            <a:off x="5715000" y="4751107"/>
            <a:ext cx="2133600" cy="461665"/>
          </a:xfrm>
          <a:prstGeom prst="rect">
            <a:avLst/>
          </a:prstGeom>
          <a:noFill/>
        </p:spPr>
        <p:txBody>
          <a:bodyPr wrap="square" rtlCol="0">
            <a:spAutoFit/>
          </a:bodyPr>
          <a:lstStyle/>
          <a:p>
            <a:pPr lvl="1">
              <a:buClr>
                <a:srgbClr val="0000FF"/>
              </a:buClr>
            </a:pPr>
            <a:r>
              <a:rPr lang="en-US" sz="2400" b="1" dirty="0">
                <a:solidFill>
                  <a:srgbClr val="0000FF"/>
                </a:solidFill>
              </a:rPr>
              <a:t>Monopoly</a:t>
            </a:r>
            <a:endParaRPr lang="en-US" sz="2400" dirty="0">
              <a:solidFill>
                <a:srgbClr val="0000FF"/>
              </a:solidFill>
            </a:endParaRPr>
          </a:p>
        </p:txBody>
      </p:sp>
      <p:sp>
        <p:nvSpPr>
          <p:cNvPr id="31" name="TextBox 30"/>
          <p:cNvSpPr txBox="1"/>
          <p:nvPr/>
        </p:nvSpPr>
        <p:spPr>
          <a:xfrm>
            <a:off x="1676398" y="4769427"/>
            <a:ext cx="3581402" cy="461665"/>
          </a:xfrm>
          <a:prstGeom prst="rect">
            <a:avLst/>
          </a:prstGeom>
          <a:noFill/>
        </p:spPr>
        <p:txBody>
          <a:bodyPr wrap="square" rtlCol="0">
            <a:spAutoFit/>
          </a:bodyPr>
          <a:lstStyle/>
          <a:p>
            <a:r>
              <a:rPr lang="en-US" sz="2400" b="1" dirty="0">
                <a:solidFill>
                  <a:srgbClr val="0000FF"/>
                </a:solidFill>
              </a:rPr>
              <a:t>Monopolistic competition</a:t>
            </a:r>
            <a:endParaRPr lang="en-US" sz="2400" dirty="0">
              <a:solidFill>
                <a:srgbClr val="0000FF"/>
              </a:solidFill>
            </a:endParaRPr>
          </a:p>
        </p:txBody>
      </p:sp>
      <p:sp>
        <p:nvSpPr>
          <p:cNvPr id="32" name="TextBox 31"/>
          <p:cNvSpPr txBox="1"/>
          <p:nvPr/>
        </p:nvSpPr>
        <p:spPr>
          <a:xfrm>
            <a:off x="5715000" y="3210579"/>
            <a:ext cx="2057398" cy="461665"/>
          </a:xfrm>
          <a:prstGeom prst="rect">
            <a:avLst/>
          </a:prstGeom>
          <a:noFill/>
        </p:spPr>
        <p:txBody>
          <a:bodyPr wrap="square" rtlCol="0">
            <a:spAutoFit/>
          </a:bodyPr>
          <a:lstStyle/>
          <a:p>
            <a:pPr lvl="1">
              <a:buClr>
                <a:srgbClr val="0000FF"/>
              </a:buClr>
            </a:pPr>
            <a:r>
              <a:rPr lang="en-US" sz="2400" b="1" dirty="0">
                <a:solidFill>
                  <a:srgbClr val="0000FF"/>
                </a:solidFill>
              </a:rPr>
              <a:t>Oligopoly</a:t>
            </a:r>
          </a:p>
        </p:txBody>
      </p:sp>
      <p:sp>
        <p:nvSpPr>
          <p:cNvPr id="33" name="Date Placeholder 32"/>
          <p:cNvSpPr>
            <a:spLocks noGrp="1"/>
          </p:cNvSpPr>
          <p:nvPr>
            <p:ph type="dt" sz="half" idx="10"/>
          </p:nvPr>
        </p:nvSpPr>
        <p:spPr/>
        <p:txBody>
          <a:bodyPr/>
          <a:lstStyle/>
          <a:p>
            <a:fld id="{2EDD9270-204B-4060-B396-075B701D06D5}" type="datetime1">
              <a:rPr lang="en-US" smtClean="0"/>
              <a:t>2/2/2016</a:t>
            </a:fld>
            <a:endParaRPr lang="en-US"/>
          </a:p>
        </p:txBody>
      </p:sp>
      <p:sp>
        <p:nvSpPr>
          <p:cNvPr id="34" name="Footer Placeholder 33"/>
          <p:cNvSpPr>
            <a:spLocks noGrp="1"/>
          </p:cNvSpPr>
          <p:nvPr>
            <p:ph type="ftr" sz="quarter" idx="12"/>
          </p:nvPr>
        </p:nvSpPr>
        <p:spPr/>
        <p:txBody>
          <a:bodyPr/>
          <a:lstStyle/>
          <a:p>
            <a:r>
              <a:rPr lang="en-US" smtClean="0"/>
              <a:t>Mohammed Alnaif Ph.D.</a:t>
            </a:r>
            <a:endParaRPr lang="en-US"/>
          </a:p>
        </p:txBody>
      </p:sp>
    </p:spTree>
    <p:extLst>
      <p:ext uri="{BB962C8B-B14F-4D97-AF65-F5344CB8AC3E}">
        <p14:creationId xmlns:p14="http://schemas.microsoft.com/office/powerpoint/2010/main" val="21289039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lnSpcReduction="10000"/>
          </a:bodyPr>
          <a:lstStyle/>
          <a:p>
            <a:r>
              <a:rPr lang="en-US" sz="3600" dirty="0">
                <a:solidFill>
                  <a:srgbClr val="0000FF"/>
                </a:solidFill>
              </a:rPr>
              <a:t>Product life Cycle</a:t>
            </a:r>
          </a:p>
          <a:p>
            <a:pPr marL="457200" indent="-457200">
              <a:buClr>
                <a:srgbClr val="0000FF"/>
              </a:buClr>
              <a:buSzPct val="100000"/>
              <a:buFont typeface="Wingdings" panose="05000000000000000000" pitchFamily="2" charset="2"/>
              <a:buChar char="v"/>
            </a:pPr>
            <a:r>
              <a:rPr lang="en-US" sz="3200" dirty="0">
                <a:solidFill>
                  <a:schemeClr val="tx1"/>
                </a:solidFill>
              </a:rPr>
              <a:t>Markets also tend to go through cyclical changes. Most products and services go through phases or a life cycle that relates to the rate of sales, number of organizations in the market, and consumer demand. </a:t>
            </a:r>
            <a:endParaRPr lang="en-US" sz="3200" dirty="0" smtClean="0">
              <a:solidFill>
                <a:schemeClr val="tx1"/>
              </a:solidFill>
            </a:endParaRPr>
          </a:p>
          <a:p>
            <a:pPr marL="457200" indent="-457200">
              <a:buClr>
                <a:srgbClr val="0000FF"/>
              </a:buClr>
              <a:buSzPct val="100000"/>
              <a:buFont typeface="Wingdings" panose="05000000000000000000" pitchFamily="2" charset="2"/>
              <a:buChar char="v"/>
            </a:pPr>
            <a:r>
              <a:rPr lang="en-US" sz="3200" dirty="0" smtClean="0">
                <a:solidFill>
                  <a:schemeClr val="tx1"/>
                </a:solidFill>
              </a:rPr>
              <a:t>The </a:t>
            </a:r>
            <a:r>
              <a:rPr lang="en-US" sz="3200" dirty="0">
                <a:solidFill>
                  <a:schemeClr val="tx1"/>
                </a:solidFill>
              </a:rPr>
              <a:t>product life cycle has been seen as a useful framework for analyzing dynamic market conditions and applying more relevant, appropriate strategic </a:t>
            </a:r>
            <a:r>
              <a:rPr lang="en-US" sz="3200" dirty="0" smtClean="0">
                <a:solidFill>
                  <a:schemeClr val="tx1"/>
                </a:solidFill>
              </a:rPr>
              <a:t>alternatives.</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3776511E-D3B2-4D92-B9ED-443D3A861913}"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3480324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01000" cy="838200"/>
          </a:xfrm>
        </p:spPr>
        <p:txBody>
          <a:bodyPr>
            <a:noAutofit/>
          </a:bodyPr>
          <a:lstStyle/>
          <a:p>
            <a:r>
              <a:rPr lang="en-US" sz="2400" b="1" dirty="0">
                <a:solidFill>
                  <a:srgbClr val="0000FF"/>
                </a:solidFill>
                <a:latin typeface="+mn-lt"/>
              </a:rPr>
              <a:t>The product life </a:t>
            </a:r>
            <a:r>
              <a:rPr lang="en-US" sz="2400" b="1" dirty="0" smtClean="0">
                <a:solidFill>
                  <a:srgbClr val="0000FF"/>
                </a:solidFill>
                <a:latin typeface="+mn-lt"/>
              </a:rPr>
              <a:t>cycle is </a:t>
            </a:r>
            <a:r>
              <a:rPr lang="en-US" sz="2400" b="1" dirty="0">
                <a:solidFill>
                  <a:srgbClr val="0000FF"/>
                </a:solidFill>
                <a:latin typeface="+mn-lt"/>
              </a:rPr>
              <a:t>typically depicted as four stages: emerging, growth, maturity, and decline. </a:t>
            </a:r>
            <a:r>
              <a:rPr lang="en-US" sz="2400" b="1" dirty="0" smtClean="0">
                <a:solidFill>
                  <a:srgbClr val="0000FF"/>
                </a:solidFill>
                <a:latin typeface="+mn-lt"/>
              </a:rPr>
              <a:t> </a:t>
            </a:r>
            <a:endParaRPr lang="en-US" sz="2400" b="1" dirty="0">
              <a:solidFill>
                <a:srgbClr val="0000FF"/>
              </a:solidFill>
              <a:latin typeface="+mn-lt"/>
            </a:endParaRPr>
          </a:p>
        </p:txBody>
      </p:sp>
      <p:sp>
        <p:nvSpPr>
          <p:cNvPr id="3" name="Date Placeholder 2"/>
          <p:cNvSpPr>
            <a:spLocks noGrp="1"/>
          </p:cNvSpPr>
          <p:nvPr>
            <p:ph type="dt" sz="half" idx="10"/>
          </p:nvPr>
        </p:nvSpPr>
        <p:spPr/>
        <p:txBody>
          <a:bodyPr/>
          <a:lstStyle/>
          <a:p>
            <a:fld id="{CFA21F72-1090-4D43-8A25-115C63E499DC}" type="datetime1">
              <a:rPr lang="en-US" smtClean="0"/>
              <a:t>2/2/2016</a:t>
            </a:fld>
            <a:endParaRPr lang="en-US"/>
          </a:p>
        </p:txBody>
      </p:sp>
      <p:sp>
        <p:nvSpPr>
          <p:cNvPr id="4" name="Footer Placeholder 3"/>
          <p:cNvSpPr>
            <a:spLocks noGrp="1"/>
          </p:cNvSpPr>
          <p:nvPr>
            <p:ph type="ftr" sz="quarter" idx="12"/>
          </p:nvPr>
        </p:nvSpPr>
        <p:spPr/>
        <p:txBody>
          <a:bodyPr/>
          <a:lstStyle/>
          <a:p>
            <a:r>
              <a:rPr lang="en-US" smtClean="0"/>
              <a:t>Mohammed Alnaif Ph.D.</a:t>
            </a:r>
            <a:endParaRPr lang="en-US"/>
          </a:p>
        </p:txBody>
      </p:sp>
      <p:pic>
        <p:nvPicPr>
          <p:cNvPr id="1026" name="Picture 2" descr="http://thumbs.dreamstime.com/z/product-life-cycle-different-stages-question-mark-star-cash-cow-dog-479910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71600"/>
            <a:ext cx="7848600" cy="5195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8700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fontScale="85000" lnSpcReduction="20000"/>
          </a:bodyPr>
          <a:lstStyle/>
          <a:p>
            <a:r>
              <a:rPr lang="en-US" sz="3600" dirty="0">
                <a:solidFill>
                  <a:srgbClr val="0000FF"/>
                </a:solidFill>
              </a:rPr>
              <a:t>Product life Cycle</a:t>
            </a:r>
          </a:p>
          <a:p>
            <a:pPr marL="457200" indent="-457200">
              <a:buClr>
                <a:srgbClr val="0000FF"/>
              </a:buClr>
              <a:buSzPct val="100000"/>
              <a:buFont typeface="Wingdings" panose="05000000000000000000" pitchFamily="2" charset="2"/>
              <a:buChar char="v"/>
            </a:pPr>
            <a:r>
              <a:rPr lang="en-US" sz="3200" dirty="0">
                <a:solidFill>
                  <a:schemeClr val="tx1"/>
                </a:solidFill>
              </a:rPr>
              <a:t>The product life cycle, although helpful in strategic thinking, has some limitations as a framework for analysis. The S curve is not necessarily a sequential function. </a:t>
            </a:r>
            <a:endParaRPr lang="en-US" sz="3200" dirty="0" smtClean="0">
              <a:solidFill>
                <a:schemeClr val="tx1"/>
              </a:solidFill>
            </a:endParaRPr>
          </a:p>
          <a:p>
            <a:pPr marL="457200" indent="-457200">
              <a:buClr>
                <a:srgbClr val="0000FF"/>
              </a:buClr>
              <a:buSzPct val="100000"/>
              <a:buFont typeface="Wingdings" panose="05000000000000000000" pitchFamily="2" charset="2"/>
              <a:buChar char="v"/>
            </a:pPr>
            <a:r>
              <a:rPr lang="en-US" sz="3200" dirty="0" smtClean="0">
                <a:solidFill>
                  <a:schemeClr val="tx1"/>
                </a:solidFill>
              </a:rPr>
              <a:t>Some </a:t>
            </a:r>
            <a:r>
              <a:rPr lang="en-US" sz="3200" dirty="0">
                <a:solidFill>
                  <a:schemeClr val="tx1"/>
                </a:solidFill>
              </a:rPr>
              <a:t>products skip stages or move back to a previous stage when new markets are created, new uses for the products are discovered, or technology advances. </a:t>
            </a:r>
            <a:endParaRPr lang="en-US" sz="3200" dirty="0" smtClean="0">
              <a:solidFill>
                <a:schemeClr val="tx1"/>
              </a:solidFill>
            </a:endParaRPr>
          </a:p>
          <a:p>
            <a:pPr marL="457200" indent="-457200">
              <a:buClr>
                <a:srgbClr val="0000FF"/>
              </a:buClr>
              <a:buSzPct val="100000"/>
              <a:buFont typeface="Wingdings" panose="05000000000000000000" pitchFamily="2" charset="2"/>
              <a:buChar char="v"/>
            </a:pPr>
            <a:r>
              <a:rPr lang="en-US" sz="3200" dirty="0" smtClean="0">
                <a:solidFill>
                  <a:schemeClr val="tx1"/>
                </a:solidFill>
              </a:rPr>
              <a:t>In </a:t>
            </a:r>
            <a:r>
              <a:rPr lang="en-US" sz="3200" dirty="0">
                <a:solidFill>
                  <a:schemeClr val="tx1"/>
                </a:solidFill>
              </a:rPr>
              <a:t>addition, the duration of each stage and of the transition to another stage is unpredictable. Fad products might grow rapidly, while durable products may experience extended, slow growth</a:t>
            </a:r>
            <a:r>
              <a:rPr lang="en-US" sz="3200" dirty="0" smtClean="0">
                <a:solidFill>
                  <a:schemeClr val="tx1"/>
                </a:solidFill>
              </a:rPr>
              <a:t>.</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3776511E-D3B2-4D92-B9ED-443D3A861913}"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13138383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lnSpcReduction="10000"/>
          </a:bodyPr>
          <a:lstStyle/>
          <a:p>
            <a:r>
              <a:rPr lang="en-US" sz="3600" dirty="0">
                <a:solidFill>
                  <a:srgbClr val="0000FF"/>
                </a:solidFill>
              </a:rPr>
              <a:t>Product life Cycle</a:t>
            </a:r>
          </a:p>
          <a:p>
            <a:pPr marL="457200" indent="-457200">
              <a:buClr>
                <a:srgbClr val="0000FF"/>
              </a:buClr>
              <a:buSzPct val="100000"/>
              <a:buFont typeface="Wingdings" panose="05000000000000000000" pitchFamily="2" charset="2"/>
              <a:buChar char="v"/>
            </a:pPr>
            <a:r>
              <a:rPr lang="en-US" sz="2800" dirty="0">
                <a:solidFill>
                  <a:schemeClr val="tx1"/>
                </a:solidFill>
              </a:rPr>
              <a:t>For instance, the sales of Procter &amp; Gamble’s laundry detergent Tide grew consistently from its introduction in 1947 through 1976. Over that period, the formula was modified 55 times to better match consumer preferences.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On </a:t>
            </a:r>
            <a:r>
              <a:rPr lang="en-US" sz="2800" dirty="0">
                <a:solidFill>
                  <a:schemeClr val="tx1"/>
                </a:solidFill>
              </a:rPr>
              <a:t>the other hand, product life cycles are extremely short in the semiconductor, computer, and telecommunication industries today due to constantly changing technologies and consumer demand</a:t>
            </a:r>
            <a:r>
              <a:rPr lang="en-US" sz="2800" dirty="0" smtClean="0">
                <a:solidFill>
                  <a:schemeClr val="tx1"/>
                </a:solidFill>
              </a:rPr>
              <a:t>. </a:t>
            </a:r>
            <a:endParaRPr lang="en-US" sz="2800" dirty="0">
              <a:solidFill>
                <a:schemeClr val="tx1"/>
              </a:solidFill>
            </a:endParaRPr>
          </a:p>
        </p:txBody>
      </p:sp>
      <p:sp>
        <p:nvSpPr>
          <p:cNvPr id="4" name="Date Placeholder 3"/>
          <p:cNvSpPr>
            <a:spLocks noGrp="1"/>
          </p:cNvSpPr>
          <p:nvPr>
            <p:ph type="dt" sz="half" idx="10"/>
          </p:nvPr>
        </p:nvSpPr>
        <p:spPr/>
        <p:txBody>
          <a:bodyPr/>
          <a:lstStyle/>
          <a:p>
            <a:fld id="{3776511E-D3B2-4D92-B9ED-443D3A861913}"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40655179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09800"/>
            <a:ext cx="7467600" cy="1828800"/>
          </a:xfrm>
        </p:spPr>
        <p:txBody>
          <a:bodyPr>
            <a:normAutofit fontScale="90000"/>
          </a:bodyPr>
          <a:lstStyle/>
          <a:p>
            <a:pPr algn="ctr"/>
            <a:r>
              <a:rPr lang="en-US" sz="8000" dirty="0" smtClean="0">
                <a:solidFill>
                  <a:srgbClr val="0000FF"/>
                </a:solidFill>
                <a:latin typeface="AR BERKLEY" panose="02000000000000000000" pitchFamily="2" charset="0"/>
              </a:rPr>
              <a:t>THANK YOU</a:t>
            </a:r>
            <a:endParaRPr lang="en-US" sz="8000" dirty="0">
              <a:solidFill>
                <a:srgbClr val="0000FF"/>
              </a:solidFill>
              <a:latin typeface="AR BERKLEY" panose="02000000000000000000" pitchFamily="2" charset="0"/>
            </a:endParaRPr>
          </a:p>
        </p:txBody>
      </p:sp>
      <p:sp>
        <p:nvSpPr>
          <p:cNvPr id="3" name="Date Placeholder 2"/>
          <p:cNvSpPr>
            <a:spLocks noGrp="1"/>
          </p:cNvSpPr>
          <p:nvPr>
            <p:ph type="dt" sz="half" idx="10"/>
          </p:nvPr>
        </p:nvSpPr>
        <p:spPr/>
        <p:txBody>
          <a:bodyPr/>
          <a:lstStyle/>
          <a:p>
            <a:fld id="{CFA21F72-1090-4D43-8A25-115C63E499DC}" type="datetime1">
              <a:rPr lang="en-US" smtClean="0"/>
              <a:t>2/2/2016</a:t>
            </a:fld>
            <a:endParaRPr lang="en-US"/>
          </a:p>
        </p:txBody>
      </p:sp>
      <p:sp>
        <p:nvSpPr>
          <p:cNvPr id="4" name="Footer Placeholder 3"/>
          <p:cNvSpPr>
            <a:spLocks noGrp="1"/>
          </p:cNvSpPr>
          <p:nvPr>
            <p:ph type="ftr" sz="quarter" idx="12"/>
          </p:nvPr>
        </p:nvSpPr>
        <p:spPr/>
        <p:txBody>
          <a:bodyPr/>
          <a:lstStyle/>
          <a:p>
            <a:r>
              <a:rPr lang="en-US" smtClean="0"/>
              <a:t>Mohammed Alnaif Ph.D.</a:t>
            </a:r>
            <a:endParaRPr lang="en-US"/>
          </a:p>
        </p:txBody>
      </p:sp>
    </p:spTree>
    <p:extLst>
      <p:ext uri="{BB962C8B-B14F-4D97-AF65-F5344CB8AC3E}">
        <p14:creationId xmlns:p14="http://schemas.microsoft.com/office/powerpoint/2010/main" val="4285855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lnSpcReduction="10000"/>
          </a:bodyPr>
          <a:lstStyle/>
          <a:p>
            <a:r>
              <a:rPr lang="en-US" sz="3600" dirty="0" smtClean="0">
                <a:solidFill>
                  <a:srgbClr val="0000FF"/>
                </a:solidFill>
              </a:rPr>
              <a:t>Strategic Thinking</a:t>
            </a:r>
          </a:p>
          <a:p>
            <a:r>
              <a:rPr lang="en-US" sz="2800" dirty="0">
                <a:solidFill>
                  <a:schemeClr val="tx1"/>
                </a:solidFill>
              </a:rPr>
              <a:t>These influences generally fall into one of two categories: </a:t>
            </a:r>
            <a:endParaRPr lang="en-US" sz="2800" dirty="0" smtClean="0">
              <a:solidFill>
                <a:schemeClr val="tx1"/>
              </a:solidFill>
            </a:endParaRPr>
          </a:p>
          <a:p>
            <a:pPr marL="514350" indent="-514350">
              <a:buClr>
                <a:srgbClr val="0000FF"/>
              </a:buClr>
              <a:buSzPct val="100000"/>
              <a:buFont typeface="+mj-lt"/>
              <a:buAutoNum type="arabicPeriod"/>
            </a:pPr>
            <a:r>
              <a:rPr lang="en-US" sz="2800" dirty="0" smtClean="0">
                <a:solidFill>
                  <a:schemeClr val="tx1"/>
                </a:solidFill>
              </a:rPr>
              <a:t>Societal </a:t>
            </a:r>
            <a:r>
              <a:rPr lang="en-US" sz="2800" dirty="0">
                <a:solidFill>
                  <a:schemeClr val="tx1"/>
                </a:solidFill>
              </a:rPr>
              <a:t>factors and </a:t>
            </a:r>
            <a:endParaRPr lang="en-US" sz="2800" dirty="0" smtClean="0">
              <a:solidFill>
                <a:schemeClr val="tx1"/>
              </a:solidFill>
            </a:endParaRPr>
          </a:p>
          <a:p>
            <a:pPr marL="514350" indent="-514350">
              <a:buClr>
                <a:srgbClr val="0000FF"/>
              </a:buClr>
              <a:buSzPct val="100000"/>
              <a:buFont typeface="+mj-lt"/>
              <a:buAutoNum type="arabicPeriod"/>
            </a:pPr>
            <a:r>
              <a:rPr lang="en-US" sz="2800" dirty="0" smtClean="0">
                <a:solidFill>
                  <a:schemeClr val="tx1"/>
                </a:solidFill>
              </a:rPr>
              <a:t>Market </a:t>
            </a:r>
            <a:r>
              <a:rPr lang="en-US" sz="2800" dirty="0">
                <a:solidFill>
                  <a:schemeClr val="tx1"/>
                </a:solidFill>
              </a:rPr>
              <a:t>factors. </a:t>
            </a:r>
            <a:endParaRPr lang="en-US" sz="2800" dirty="0" smtClean="0">
              <a:solidFill>
                <a:schemeClr val="tx1"/>
              </a:solidFill>
            </a:endParaRPr>
          </a:p>
          <a:p>
            <a:pPr marL="514350" indent="-514350">
              <a:buAutoNum type="arabicPeriod"/>
            </a:pPr>
            <a:r>
              <a:rPr lang="en-US" sz="2800" dirty="0" smtClean="0">
                <a:solidFill>
                  <a:schemeClr val="tx1"/>
                </a:solidFill>
              </a:rPr>
              <a:t>The </a:t>
            </a:r>
            <a:r>
              <a:rPr lang="en-US" sz="2800" dirty="0">
                <a:solidFill>
                  <a:schemeClr val="tx1"/>
                </a:solidFill>
              </a:rPr>
              <a:t>context in which an organization operates heavily influences its strategies and its ability to achieve its mission and vision. </a:t>
            </a:r>
            <a:endParaRPr lang="en-US" sz="2800" dirty="0" smtClean="0">
              <a:solidFill>
                <a:schemeClr val="tx1"/>
              </a:solidFill>
            </a:endParaRPr>
          </a:p>
          <a:p>
            <a:pPr marL="514350" indent="-514350">
              <a:buAutoNum type="arabicPeriod"/>
            </a:pPr>
            <a:r>
              <a:rPr lang="en-US" sz="2800" dirty="0" smtClean="0">
                <a:solidFill>
                  <a:schemeClr val="tx1"/>
                </a:solidFill>
              </a:rPr>
              <a:t>Organizations </a:t>
            </a:r>
            <a:r>
              <a:rPr lang="en-US" sz="2800" dirty="0">
                <a:solidFill>
                  <a:schemeClr val="tx1"/>
                </a:solidFill>
              </a:rPr>
              <a:t>developing a strategic direction must recognize and understand their external environment to be successful.</a:t>
            </a:r>
          </a:p>
        </p:txBody>
      </p:sp>
      <p:sp>
        <p:nvSpPr>
          <p:cNvPr id="4" name="Date Placeholder 3"/>
          <p:cNvSpPr>
            <a:spLocks noGrp="1"/>
          </p:cNvSpPr>
          <p:nvPr>
            <p:ph type="dt" sz="half" idx="10"/>
          </p:nvPr>
        </p:nvSpPr>
        <p:spPr/>
        <p:txBody>
          <a:bodyPr/>
          <a:lstStyle/>
          <a:p>
            <a:fld id="{CEF60A52-8F4A-4F01-B351-7A337FE3EEC8}"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1159159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467600" cy="914400"/>
          </a:xfrm>
        </p:spPr>
        <p:txBody>
          <a:bodyPr>
            <a:normAutofit fontScale="90000"/>
          </a:bodyPr>
          <a:lstStyle/>
          <a:p>
            <a:pPr algn="ctr"/>
            <a:r>
              <a:rPr lang="en-US" sz="3200" b="1" dirty="0">
                <a:solidFill>
                  <a:schemeClr val="tx1"/>
                </a:solidFill>
                <a:latin typeface="+mn-lt"/>
              </a:rPr>
              <a:t>Understanding Market Structure and Strategy</a:t>
            </a:r>
            <a:endParaRPr lang="en-US" b="1" dirty="0">
              <a:latin typeface="+mn-lt"/>
            </a:endParaRPr>
          </a:p>
        </p:txBody>
      </p:sp>
      <p:sp>
        <p:nvSpPr>
          <p:cNvPr id="3" name="Date Placeholder 2"/>
          <p:cNvSpPr>
            <a:spLocks noGrp="1"/>
          </p:cNvSpPr>
          <p:nvPr>
            <p:ph type="dt" sz="half" idx="10"/>
          </p:nvPr>
        </p:nvSpPr>
        <p:spPr/>
        <p:txBody>
          <a:bodyPr/>
          <a:lstStyle/>
          <a:p>
            <a:fld id="{CFA21F72-1090-4D43-8A25-115C63E499DC}" type="datetime1">
              <a:rPr lang="en-US" smtClean="0"/>
              <a:t>2/2/2016</a:t>
            </a:fld>
            <a:endParaRPr lang="en-US"/>
          </a:p>
        </p:txBody>
      </p:sp>
      <p:sp>
        <p:nvSpPr>
          <p:cNvPr id="4" name="Footer Placeholder 3"/>
          <p:cNvSpPr>
            <a:spLocks noGrp="1"/>
          </p:cNvSpPr>
          <p:nvPr>
            <p:ph type="ftr" sz="quarter" idx="12"/>
          </p:nvPr>
        </p:nvSpPr>
        <p:spPr>
          <a:xfrm rot="5400000">
            <a:off x="6964680" y="3703320"/>
            <a:ext cx="3200400" cy="365760"/>
          </a:xfrm>
        </p:spPr>
        <p:txBody>
          <a:bodyPr/>
          <a:lstStyle/>
          <a:p>
            <a:r>
              <a:rPr lang="en-US" smtClean="0"/>
              <a:t>Mohammed Alnaif Ph.D.</a:t>
            </a:r>
            <a:endParaRPr lang="en-US"/>
          </a:p>
        </p:txBody>
      </p:sp>
      <p:sp>
        <p:nvSpPr>
          <p:cNvPr id="5" name="Oval 4"/>
          <p:cNvSpPr/>
          <p:nvPr/>
        </p:nvSpPr>
        <p:spPr>
          <a:xfrm>
            <a:off x="1066800" y="1600200"/>
            <a:ext cx="6629400" cy="4876800"/>
          </a:xfrm>
          <a:prstGeom prst="ellipse">
            <a:avLst/>
          </a:prstGeom>
          <a:solidFill>
            <a:srgbClr val="82B28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590800" y="1982826"/>
            <a:ext cx="3581400" cy="523220"/>
          </a:xfrm>
          <a:prstGeom prst="rect">
            <a:avLst/>
          </a:prstGeom>
          <a:noFill/>
        </p:spPr>
        <p:txBody>
          <a:bodyPr wrap="square" rtlCol="0">
            <a:spAutoFit/>
          </a:bodyPr>
          <a:lstStyle/>
          <a:p>
            <a:r>
              <a:rPr lang="en-US" sz="2800" b="1" dirty="0" smtClean="0">
                <a:solidFill>
                  <a:srgbClr val="0000FF"/>
                </a:solidFill>
              </a:rPr>
              <a:t>General Environment</a:t>
            </a:r>
            <a:endParaRPr lang="en-US" sz="2800" b="1" dirty="0">
              <a:solidFill>
                <a:srgbClr val="0000FF"/>
              </a:solidFill>
            </a:endParaRPr>
          </a:p>
        </p:txBody>
      </p:sp>
      <p:sp>
        <p:nvSpPr>
          <p:cNvPr id="7" name="Oval 6"/>
          <p:cNvSpPr/>
          <p:nvPr/>
        </p:nvSpPr>
        <p:spPr>
          <a:xfrm>
            <a:off x="1828800" y="2667000"/>
            <a:ext cx="5257800" cy="3810000"/>
          </a:xfrm>
          <a:prstGeom prst="ellipse">
            <a:avLst/>
          </a:prstGeom>
          <a:solidFill>
            <a:srgbClr val="62D27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667000" y="3200399"/>
            <a:ext cx="3581400" cy="461665"/>
          </a:xfrm>
          <a:prstGeom prst="rect">
            <a:avLst/>
          </a:prstGeom>
          <a:noFill/>
        </p:spPr>
        <p:txBody>
          <a:bodyPr wrap="square" rtlCol="0">
            <a:spAutoFit/>
          </a:bodyPr>
          <a:lstStyle/>
          <a:p>
            <a:r>
              <a:rPr lang="en-US" sz="2400" b="1" dirty="0" smtClean="0">
                <a:solidFill>
                  <a:srgbClr val="0000FF"/>
                </a:solidFill>
              </a:rPr>
              <a:t>Healthcare Environment</a:t>
            </a:r>
            <a:endParaRPr lang="en-US" sz="2400" dirty="0">
              <a:solidFill>
                <a:srgbClr val="0000FF"/>
              </a:solidFill>
            </a:endParaRPr>
          </a:p>
        </p:txBody>
      </p:sp>
      <p:sp>
        <p:nvSpPr>
          <p:cNvPr id="9" name="Oval 8"/>
          <p:cNvSpPr/>
          <p:nvPr/>
        </p:nvSpPr>
        <p:spPr>
          <a:xfrm>
            <a:off x="2667000" y="3810000"/>
            <a:ext cx="3581400" cy="2667000"/>
          </a:xfrm>
          <a:prstGeom prst="ellipse">
            <a:avLst/>
          </a:prstGeom>
          <a:solidFill>
            <a:srgbClr val="046C1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895600" y="4816687"/>
            <a:ext cx="3276600" cy="461665"/>
          </a:xfrm>
          <a:prstGeom prst="rect">
            <a:avLst/>
          </a:prstGeom>
          <a:noFill/>
        </p:spPr>
        <p:txBody>
          <a:bodyPr wrap="square" rtlCol="0">
            <a:spAutoFit/>
          </a:bodyPr>
          <a:lstStyle/>
          <a:p>
            <a:r>
              <a:rPr lang="en-US" sz="2400" b="1" dirty="0" smtClean="0">
                <a:solidFill>
                  <a:srgbClr val="0000FF"/>
                </a:solidFill>
              </a:rPr>
              <a:t>Internal </a:t>
            </a:r>
            <a:r>
              <a:rPr lang="en-US" sz="2400" b="1" dirty="0">
                <a:solidFill>
                  <a:srgbClr val="0000FF"/>
                </a:solidFill>
              </a:rPr>
              <a:t>Environment</a:t>
            </a:r>
          </a:p>
        </p:txBody>
      </p:sp>
      <p:cxnSp>
        <p:nvCxnSpPr>
          <p:cNvPr id="13" name="Straight Connector 12"/>
          <p:cNvCxnSpPr/>
          <p:nvPr/>
        </p:nvCxnSpPr>
        <p:spPr>
          <a:xfrm flipV="1">
            <a:off x="1042555" y="1357745"/>
            <a:ext cx="7162800" cy="76200"/>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066800" y="6629400"/>
            <a:ext cx="7162800" cy="76200"/>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1421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828800" y="-563880"/>
            <a:ext cx="5486400" cy="7985760"/>
          </a:xfrm>
          <a:prstGeom prst="rect">
            <a:avLst/>
          </a:prstGeom>
          <a:noFill/>
          <a:ln>
            <a:noFill/>
          </a:ln>
        </p:spPr>
      </p:pic>
      <p:sp>
        <p:nvSpPr>
          <p:cNvPr id="3" name="Date Placeholder 2"/>
          <p:cNvSpPr>
            <a:spLocks noGrp="1"/>
          </p:cNvSpPr>
          <p:nvPr>
            <p:ph type="dt" sz="half" idx="10"/>
          </p:nvPr>
        </p:nvSpPr>
        <p:spPr/>
        <p:txBody>
          <a:bodyPr/>
          <a:lstStyle/>
          <a:p>
            <a:fld id="{F33CFBAA-E624-4827-8337-6DE6B2E37B8A}" type="datetime1">
              <a:rPr lang="en-US" smtClean="0"/>
              <a:t>2/2/2016</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699558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53A97-39B1-4766-BAFA-49EE8044B7FA}" type="datetime1">
              <a:rPr lang="en-US" smtClean="0"/>
              <a:t>2/2/2016</a:t>
            </a:fld>
            <a:endParaRPr lang="en-US"/>
          </a:p>
        </p:txBody>
      </p:sp>
      <p:sp>
        <p:nvSpPr>
          <p:cNvPr id="3" name="Footer Placeholder 2"/>
          <p:cNvSpPr>
            <a:spLocks noGrp="1"/>
          </p:cNvSpPr>
          <p:nvPr>
            <p:ph type="ftr" sz="quarter" idx="11"/>
          </p:nvPr>
        </p:nvSpPr>
        <p:spPr/>
        <p:txBody>
          <a:bodyPr/>
          <a:lstStyle/>
          <a:p>
            <a:r>
              <a:rPr lang="en-US" smtClean="0"/>
              <a:t>Mohammed Alnaif Ph.D.</a:t>
            </a:r>
            <a:endParaRPr lang="en-US"/>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04800" y="1122218"/>
            <a:ext cx="8153400" cy="5354782"/>
          </a:xfrm>
          <a:prstGeom prst="rect">
            <a:avLst/>
          </a:prstGeom>
          <a:noFill/>
          <a:ln>
            <a:noFill/>
          </a:ln>
        </p:spPr>
      </p:pic>
    </p:spTree>
    <p:extLst>
      <p:ext uri="{BB962C8B-B14F-4D97-AF65-F5344CB8AC3E}">
        <p14:creationId xmlns:p14="http://schemas.microsoft.com/office/powerpoint/2010/main" val="1551226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53A97-39B1-4766-BAFA-49EE8044B7FA}" type="datetime1">
              <a:rPr lang="en-US" smtClean="0"/>
              <a:t>2/2/2016</a:t>
            </a:fld>
            <a:endParaRPr lang="en-US"/>
          </a:p>
        </p:txBody>
      </p:sp>
      <p:sp>
        <p:nvSpPr>
          <p:cNvPr id="3" name="Footer Placeholder 2"/>
          <p:cNvSpPr>
            <a:spLocks noGrp="1"/>
          </p:cNvSpPr>
          <p:nvPr>
            <p:ph type="ftr" sz="quarter" idx="11"/>
          </p:nvPr>
        </p:nvSpPr>
        <p:spPr/>
        <p:txBody>
          <a:bodyPr/>
          <a:lstStyle/>
          <a:p>
            <a:r>
              <a:rPr lang="en-US" smtClean="0"/>
              <a:t>Mohammed Alnaif Ph.D.</a:t>
            </a:r>
            <a:endParaRPr lang="en-US"/>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81000" y="1066800"/>
            <a:ext cx="8077200" cy="5562600"/>
          </a:xfrm>
          <a:prstGeom prst="rect">
            <a:avLst/>
          </a:prstGeom>
          <a:noFill/>
          <a:ln>
            <a:noFill/>
          </a:ln>
        </p:spPr>
      </p:pic>
    </p:spTree>
    <p:extLst>
      <p:ext uri="{BB962C8B-B14F-4D97-AF65-F5344CB8AC3E}">
        <p14:creationId xmlns:p14="http://schemas.microsoft.com/office/powerpoint/2010/main" val="2410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1222482"/>
          </a:xfrm>
        </p:spPr>
        <p:txBody>
          <a:bodyPr>
            <a:noAutofit/>
          </a:bodyPr>
          <a:lstStyle/>
          <a:p>
            <a:pPr algn="ctr"/>
            <a:r>
              <a:rPr lang="en-US" sz="3600" dirty="0">
                <a:solidFill>
                  <a:schemeClr val="tx1"/>
                </a:solidFill>
                <a:latin typeface="+mn-lt"/>
              </a:rPr>
              <a:t>Understanding Market Structure and Strategy</a:t>
            </a:r>
          </a:p>
        </p:txBody>
      </p:sp>
      <p:sp>
        <p:nvSpPr>
          <p:cNvPr id="3" name="Subtitle 2"/>
          <p:cNvSpPr>
            <a:spLocks noGrp="1"/>
          </p:cNvSpPr>
          <p:nvPr>
            <p:ph type="subTitle" idx="1"/>
          </p:nvPr>
        </p:nvSpPr>
        <p:spPr>
          <a:xfrm>
            <a:off x="609600" y="1600200"/>
            <a:ext cx="8168640" cy="4876800"/>
          </a:xfrm>
        </p:spPr>
        <p:txBody>
          <a:bodyPr>
            <a:normAutofit lnSpcReduction="10000"/>
          </a:bodyPr>
          <a:lstStyle/>
          <a:p>
            <a:r>
              <a:rPr lang="en-US" sz="3600" dirty="0" smtClean="0">
                <a:solidFill>
                  <a:srgbClr val="0000FF"/>
                </a:solidFill>
              </a:rPr>
              <a:t>Societal Environment </a:t>
            </a:r>
          </a:p>
          <a:p>
            <a:r>
              <a:rPr lang="en-US" sz="2800" dirty="0" smtClean="0">
                <a:solidFill>
                  <a:schemeClr val="tx1"/>
                </a:solidFill>
              </a:rPr>
              <a:t>The </a:t>
            </a:r>
            <a:r>
              <a:rPr lang="en-US" sz="2800" dirty="0">
                <a:solidFill>
                  <a:srgbClr val="0000FF"/>
                </a:solidFill>
              </a:rPr>
              <a:t>societal environment </a:t>
            </a:r>
            <a:r>
              <a:rPr lang="en-US" sz="2800" dirty="0">
                <a:solidFill>
                  <a:schemeClr val="tx1"/>
                </a:solidFill>
              </a:rPr>
              <a:t>encompasses general economic conditions, population demographics, cultural values, governmental regulations, and technology.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Healthcare </a:t>
            </a:r>
            <a:r>
              <a:rPr lang="en-US" sz="2800" dirty="0">
                <a:solidFill>
                  <a:schemeClr val="tx1"/>
                </a:solidFill>
              </a:rPr>
              <a:t>is highly influenced by these factors. General economic conditions have a significant impact on healthcare. </a:t>
            </a:r>
            <a:endParaRPr lang="en-US" sz="2800" dirty="0" smtClean="0">
              <a:solidFill>
                <a:schemeClr val="tx1"/>
              </a:solidFill>
            </a:endParaRPr>
          </a:p>
          <a:p>
            <a:pPr marL="457200" indent="-457200">
              <a:buClr>
                <a:srgbClr val="0000FF"/>
              </a:buClr>
              <a:buSzPct val="100000"/>
              <a:buFont typeface="Wingdings" panose="05000000000000000000" pitchFamily="2" charset="2"/>
              <a:buChar char="v"/>
            </a:pPr>
            <a:r>
              <a:rPr lang="en-US" sz="2800" dirty="0" smtClean="0">
                <a:solidFill>
                  <a:schemeClr val="tx1"/>
                </a:solidFill>
              </a:rPr>
              <a:t>As </a:t>
            </a:r>
            <a:r>
              <a:rPr lang="en-US" sz="2800" dirty="0">
                <a:solidFill>
                  <a:schemeClr val="tx1"/>
                </a:solidFill>
              </a:rPr>
              <a:t>economic conditions improve, people have more disposable income and insurance coverage, which can be used to obtain healthcare services. </a:t>
            </a:r>
          </a:p>
        </p:txBody>
      </p:sp>
      <p:sp>
        <p:nvSpPr>
          <p:cNvPr id="4" name="Date Placeholder 3"/>
          <p:cNvSpPr>
            <a:spLocks noGrp="1"/>
          </p:cNvSpPr>
          <p:nvPr>
            <p:ph type="dt" sz="half" idx="10"/>
          </p:nvPr>
        </p:nvSpPr>
        <p:spPr/>
        <p:txBody>
          <a:bodyPr/>
          <a:lstStyle/>
          <a:p>
            <a:fld id="{E8BFD6C2-B2B1-4124-AF87-8FC64D672CDD}" type="datetime1">
              <a:rPr lang="en-US" smtClean="0"/>
              <a:t>2/2/2016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Tree>
    <p:extLst>
      <p:ext uri="{BB962C8B-B14F-4D97-AF65-F5344CB8AC3E}">
        <p14:creationId xmlns:p14="http://schemas.microsoft.com/office/powerpoint/2010/main" val="33704754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230</TotalTime>
  <Words>2471</Words>
  <Application>Microsoft Office PowerPoint</Application>
  <PresentationFormat>On-screen Show (4:3)</PresentationFormat>
  <Paragraphs>252</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Oriel</vt:lpstr>
      <vt:lpstr>King Saud University College of Business Administration Department of Health Administration - Masters` Program</vt:lpstr>
      <vt:lpstr>Understanding Market Structure and Strategy</vt:lpstr>
      <vt:lpstr>Understanding Market Structure and Strategy</vt:lpstr>
      <vt:lpstr>Understanding Market Structure and Strategy</vt:lpstr>
      <vt:lpstr>Understanding Market Structure and Strategy</vt:lpstr>
      <vt:lpstr>PowerPoint Presentation</vt:lpstr>
      <vt:lpstr>PowerPoint Presentation</vt:lpstr>
      <vt:lpstr>PowerPoint Presentation</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Understanding Market Structure and Strategy</vt:lpstr>
      <vt:lpstr>Exhibit 2.9 graphically displays the four market types and their relationship to the number of competitors and competitors’ degree of market influence</vt:lpstr>
      <vt:lpstr>Understanding Market Structure and Strategy</vt:lpstr>
      <vt:lpstr>The product life cycle is typically depicted as four stages: emerging, growth, maturity, and decline.  </vt:lpstr>
      <vt:lpstr>Understanding Market Structure and Strategy</vt:lpstr>
      <vt:lpstr>Understanding Market Structure and Strategy</vt:lpstr>
      <vt:lpstr>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Saud University College of Business Administration Department of Health Administration - Masters` Program</dc:title>
  <dc:creator>alnaif</dc:creator>
  <cp:lastModifiedBy>alnaif</cp:lastModifiedBy>
  <cp:revision>24</cp:revision>
  <dcterms:created xsi:type="dcterms:W3CDTF">2016-02-01T20:23:43Z</dcterms:created>
  <dcterms:modified xsi:type="dcterms:W3CDTF">2016-02-03T02:51:21Z</dcterms:modified>
</cp:coreProperties>
</file>