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25C2F7-E0CC-476F-8314-D3659AAB8AC3}" type="datetimeFigureOut">
              <a:rPr lang="en-US" smtClean="0"/>
              <a:t>1/26/2016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CF3E05-95A8-4E27-9B41-90BEAED4F559}" type="slidenum">
              <a:rPr lang="en-US" smtClean="0"/>
              <a:t>‹#›</a:t>
            </a:fld>
            <a:endParaRPr lang="en-US"/>
          </a:p>
        </p:txBody>
      </p:sp>
    </p:spTree>
    <p:extLst>
      <p:ext uri="{BB962C8B-B14F-4D97-AF65-F5344CB8AC3E}">
        <p14:creationId xmlns:p14="http://schemas.microsoft.com/office/powerpoint/2010/main" val="3755551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CDD8CAC-A8B5-4DEE-9571-A830FC88FA4C}" type="datetime1">
              <a:rPr lang="en-US" smtClean="0"/>
              <a:t>1/26/2016</a:t>
            </a:fld>
            <a:endParaRPr lang="en-US"/>
          </a:p>
        </p:txBody>
      </p:sp>
      <p:sp>
        <p:nvSpPr>
          <p:cNvPr id="20" name="Footer Placeholder 19"/>
          <p:cNvSpPr>
            <a:spLocks noGrp="1"/>
          </p:cNvSpPr>
          <p:nvPr>
            <p:ph type="ftr" sz="quarter" idx="11"/>
          </p:nvPr>
        </p:nvSpPr>
        <p:spPr/>
        <p:txBody>
          <a:bodyPr/>
          <a:lstStyle>
            <a:extLst/>
          </a:lstStyle>
          <a:p>
            <a:r>
              <a:rPr lang="en-US" smtClean="0"/>
              <a:t>Mohammed Alnaif Ph.D.</a:t>
            </a:r>
            <a:endParaRPr lang="en-US"/>
          </a:p>
        </p:txBody>
      </p:sp>
      <p:sp>
        <p:nvSpPr>
          <p:cNvPr id="10" name="Slide Number Placeholder 9"/>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3F5CDEE-C347-4C0C-91DC-107D43625FD2}" type="datetime1">
              <a:rPr lang="en-US" smtClean="0"/>
              <a:t>1/26/2016</a:t>
            </a:fld>
            <a:endParaRPr lang="en-US"/>
          </a:p>
        </p:txBody>
      </p:sp>
      <p:sp>
        <p:nvSpPr>
          <p:cNvPr id="5" name="Footer Placeholder 4"/>
          <p:cNvSpPr>
            <a:spLocks noGrp="1"/>
          </p:cNvSpPr>
          <p:nvPr>
            <p:ph type="ftr" sz="quarter" idx="11"/>
          </p:nvPr>
        </p:nvSpPr>
        <p:spPr/>
        <p:txBody>
          <a:bodyPr/>
          <a:lstStyle>
            <a:extLst/>
          </a:lstStyle>
          <a:p>
            <a:r>
              <a:rPr lang="en-US" smtClean="0"/>
              <a:t>Mohammed Alnaif Ph.D.</a:t>
            </a:r>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210E4D-504F-440B-AF49-EC51142948E5}" type="datetime1">
              <a:rPr lang="en-US" smtClean="0"/>
              <a:t>1/26/2016</a:t>
            </a:fld>
            <a:endParaRPr lang="en-US"/>
          </a:p>
        </p:txBody>
      </p:sp>
      <p:sp>
        <p:nvSpPr>
          <p:cNvPr id="5" name="Footer Placeholder 4"/>
          <p:cNvSpPr>
            <a:spLocks noGrp="1"/>
          </p:cNvSpPr>
          <p:nvPr>
            <p:ph type="ftr" sz="quarter" idx="11"/>
          </p:nvPr>
        </p:nvSpPr>
        <p:spPr/>
        <p:txBody>
          <a:bodyPr/>
          <a:lstStyle>
            <a:extLst/>
          </a:lstStyle>
          <a:p>
            <a:r>
              <a:rPr lang="en-US" smtClean="0"/>
              <a:t>Mohammed Alnaif Ph.D.</a:t>
            </a:r>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9C56F7-A333-4C48-AF4D-065F0C3A59FC}" type="datetime1">
              <a:rPr lang="en-US" smtClean="0"/>
              <a:t>1/26/2016</a:t>
            </a:fld>
            <a:endParaRPr lang="en-US"/>
          </a:p>
        </p:txBody>
      </p:sp>
      <p:sp>
        <p:nvSpPr>
          <p:cNvPr id="5" name="Footer Placeholder 4"/>
          <p:cNvSpPr>
            <a:spLocks noGrp="1"/>
          </p:cNvSpPr>
          <p:nvPr>
            <p:ph type="ftr" sz="quarter" idx="11"/>
          </p:nvPr>
        </p:nvSpPr>
        <p:spPr/>
        <p:txBody>
          <a:bodyPr/>
          <a:lstStyle>
            <a:extLst/>
          </a:lstStyle>
          <a:p>
            <a:r>
              <a:rPr lang="en-US" smtClean="0"/>
              <a:t>Mohammed Alnaif Ph.D.</a:t>
            </a:r>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B67214C-7C75-49AF-942A-FA138DC7DE12}" type="datetime1">
              <a:rPr lang="en-US" smtClean="0"/>
              <a:t>1/26/2016</a:t>
            </a:fld>
            <a:endParaRPr lang="en-US"/>
          </a:p>
        </p:txBody>
      </p:sp>
      <p:sp>
        <p:nvSpPr>
          <p:cNvPr id="5" name="Footer Placeholder 4"/>
          <p:cNvSpPr>
            <a:spLocks noGrp="1"/>
          </p:cNvSpPr>
          <p:nvPr>
            <p:ph type="ftr" sz="quarter" idx="11"/>
          </p:nvPr>
        </p:nvSpPr>
        <p:spPr/>
        <p:txBody>
          <a:bodyPr/>
          <a:lstStyle>
            <a:extLst/>
          </a:lstStyle>
          <a:p>
            <a:r>
              <a:rPr lang="en-US" smtClean="0"/>
              <a:t>Mohammed Alnaif Ph.D.</a:t>
            </a:r>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2CBB963-1438-477A-A58A-9B995A9ACD70}" type="datetime1">
              <a:rPr lang="en-US" smtClean="0"/>
              <a:t>1/26/2016</a:t>
            </a:fld>
            <a:endParaRPr lang="en-US"/>
          </a:p>
        </p:txBody>
      </p:sp>
      <p:sp>
        <p:nvSpPr>
          <p:cNvPr id="6" name="Footer Placeholder 5"/>
          <p:cNvSpPr>
            <a:spLocks noGrp="1"/>
          </p:cNvSpPr>
          <p:nvPr>
            <p:ph type="ftr" sz="quarter" idx="11"/>
          </p:nvPr>
        </p:nvSpPr>
        <p:spPr/>
        <p:txBody>
          <a:bodyPr/>
          <a:lstStyle>
            <a:extLst/>
          </a:lstStyle>
          <a:p>
            <a:r>
              <a:rPr lang="en-US" smtClean="0"/>
              <a:t>Mohammed Alnaif Ph.D.</a:t>
            </a:r>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600D80-CF85-43CD-B77D-3AD16B8153DE}" type="datetime1">
              <a:rPr lang="en-US" smtClean="0"/>
              <a:t>1/26/2016</a:t>
            </a:fld>
            <a:endParaRPr lang="en-US"/>
          </a:p>
        </p:txBody>
      </p:sp>
      <p:sp>
        <p:nvSpPr>
          <p:cNvPr id="8" name="Footer Placeholder 7"/>
          <p:cNvSpPr>
            <a:spLocks noGrp="1"/>
          </p:cNvSpPr>
          <p:nvPr>
            <p:ph type="ftr" sz="quarter" idx="11"/>
          </p:nvPr>
        </p:nvSpPr>
        <p:spPr/>
        <p:txBody>
          <a:bodyPr/>
          <a:lstStyle>
            <a:extLst/>
          </a:lstStyle>
          <a:p>
            <a:r>
              <a:rPr lang="en-US" smtClean="0"/>
              <a:t>Mohammed Alnaif Ph.D.</a:t>
            </a:r>
            <a:endParaRPr lang="en-US"/>
          </a:p>
        </p:txBody>
      </p:sp>
      <p:sp>
        <p:nvSpPr>
          <p:cNvPr id="9" name="Slide Number Placeholder 8"/>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BD2C5D0-12DE-4034-9CDC-66B2D3A8074B}" type="datetime1">
              <a:rPr lang="en-US" smtClean="0"/>
              <a:t>1/26/2016</a:t>
            </a:fld>
            <a:endParaRPr lang="en-US"/>
          </a:p>
        </p:txBody>
      </p:sp>
      <p:sp>
        <p:nvSpPr>
          <p:cNvPr id="4" name="Footer Placeholder 3"/>
          <p:cNvSpPr>
            <a:spLocks noGrp="1"/>
          </p:cNvSpPr>
          <p:nvPr>
            <p:ph type="ftr" sz="quarter" idx="11"/>
          </p:nvPr>
        </p:nvSpPr>
        <p:spPr/>
        <p:txBody>
          <a:bodyPr/>
          <a:lstStyle>
            <a:extLst/>
          </a:lstStyle>
          <a:p>
            <a:r>
              <a:rPr lang="en-US" smtClean="0"/>
              <a:t>Mohammed Alnaif Ph.D.</a:t>
            </a:r>
            <a:endParaRPr lang="en-US"/>
          </a:p>
        </p:txBody>
      </p:sp>
      <p:sp>
        <p:nvSpPr>
          <p:cNvPr id="5" name="Slide Number Placeholder 4"/>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9136776-ADA2-4E0E-8884-1FDB872387F8}" type="datetime1">
              <a:rPr lang="en-US" smtClean="0"/>
              <a:t>1/26/2016</a:t>
            </a:fld>
            <a:endParaRPr lang="en-US"/>
          </a:p>
        </p:txBody>
      </p:sp>
      <p:sp>
        <p:nvSpPr>
          <p:cNvPr id="3" name="Footer Placeholder 2"/>
          <p:cNvSpPr>
            <a:spLocks noGrp="1"/>
          </p:cNvSpPr>
          <p:nvPr>
            <p:ph type="ftr" sz="quarter" idx="11"/>
          </p:nvPr>
        </p:nvSpPr>
        <p:spPr/>
        <p:txBody>
          <a:bodyPr/>
          <a:lstStyle>
            <a:extLst/>
          </a:lstStyle>
          <a:p>
            <a:r>
              <a:rPr lang="en-US" smtClean="0"/>
              <a:t>Mohammed Alnaif Ph.D.</a:t>
            </a:r>
            <a:endParaRPr lang="en-US"/>
          </a:p>
        </p:txBody>
      </p:sp>
      <p:sp>
        <p:nvSpPr>
          <p:cNvPr id="4" name="Slide Number Placeholder 3"/>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D4B5EF-76F5-4923-9ECC-00F099D2AFBD}" type="datetime1">
              <a:rPr lang="en-US" smtClean="0"/>
              <a:t>1/26/2016</a:t>
            </a:fld>
            <a:endParaRPr lang="en-US"/>
          </a:p>
        </p:txBody>
      </p:sp>
      <p:sp>
        <p:nvSpPr>
          <p:cNvPr id="6" name="Footer Placeholder 5"/>
          <p:cNvSpPr>
            <a:spLocks noGrp="1"/>
          </p:cNvSpPr>
          <p:nvPr>
            <p:ph type="ftr" sz="quarter" idx="11"/>
          </p:nvPr>
        </p:nvSpPr>
        <p:spPr/>
        <p:txBody>
          <a:bodyPr/>
          <a:lstStyle>
            <a:extLst/>
          </a:lstStyle>
          <a:p>
            <a:r>
              <a:rPr lang="en-US" smtClean="0"/>
              <a:t>Mohammed Alnaif Ph.D.</a:t>
            </a:r>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BC23CBD-25B6-47C4-BAEC-A803590E5939}" type="datetime1">
              <a:rPr lang="en-US" smtClean="0"/>
              <a:t>1/26/2016</a:t>
            </a:fld>
            <a:endParaRPr lang="en-US"/>
          </a:p>
        </p:txBody>
      </p:sp>
      <p:sp>
        <p:nvSpPr>
          <p:cNvPr id="6" name="Footer Placeholder 5"/>
          <p:cNvSpPr>
            <a:spLocks noGrp="1"/>
          </p:cNvSpPr>
          <p:nvPr>
            <p:ph type="ftr" sz="quarter" idx="11"/>
          </p:nvPr>
        </p:nvSpPr>
        <p:spPr/>
        <p:txBody>
          <a:bodyPr/>
          <a:lstStyle>
            <a:extLst/>
          </a:lstStyle>
          <a:p>
            <a:r>
              <a:rPr lang="en-US" smtClean="0"/>
              <a:t>Mohammed Alnaif Ph.D.</a:t>
            </a:r>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C2FC03-24B7-4942-BAFA-89DDF9A253C6}" type="datetime1">
              <a:rPr lang="en-US" smtClean="0"/>
              <a:t>1/26/2016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Mohammed Alnaif Ph.D.</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EECDCC-63C2-4492-ADC6-A6890B1EB79E}"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2400" b="1" i="1" dirty="0">
                <a:solidFill>
                  <a:schemeClr val="tx1"/>
                </a:solidFill>
                <a:latin typeface="Times New Roman" panose="02020603050405020304" pitchFamily="18" charset="0"/>
                <a:cs typeface="Times New Roman" panose="02020603050405020304" pitchFamily="18" charset="0"/>
              </a:rPr>
              <a:t>King Saud University</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College of Business Administration</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Department of Health Administration - Masters` Program</a:t>
            </a:r>
            <a:endParaRPr lang="en-US" sz="2400" dirty="0"/>
          </a:p>
        </p:txBody>
      </p:sp>
      <p:sp>
        <p:nvSpPr>
          <p:cNvPr id="3" name="Subtitle 2"/>
          <p:cNvSpPr>
            <a:spLocks noGrp="1"/>
          </p:cNvSpPr>
          <p:nvPr>
            <p:ph type="subTitle" idx="1"/>
          </p:nvPr>
        </p:nvSpPr>
        <p:spPr>
          <a:xfrm>
            <a:off x="990600" y="2438400"/>
            <a:ext cx="7787640" cy="3124200"/>
          </a:xfrm>
        </p:spPr>
        <p:txBody>
          <a:bodyPr>
            <a:normAutofit/>
          </a:bodyPr>
          <a:lstStyle/>
          <a:p>
            <a:pPr algn="ctr"/>
            <a:r>
              <a:rPr lang="en-US" sz="2800" b="1" i="1" dirty="0">
                <a:solidFill>
                  <a:schemeClr val="tx1"/>
                </a:solidFill>
              </a:rPr>
              <a:t>PA 518 – Strategic Management in Healthcare Organizations</a:t>
            </a:r>
            <a:endParaRPr lang="en-US" sz="2800" b="1" dirty="0" smtClean="0">
              <a:solidFill>
                <a:schemeClr val="tx1"/>
              </a:solidFill>
            </a:endParaRPr>
          </a:p>
          <a:p>
            <a:pPr algn="ctr"/>
            <a:r>
              <a:rPr lang="en-US" sz="2800" b="1" i="1" dirty="0">
                <a:solidFill>
                  <a:schemeClr val="tx1"/>
                </a:solidFill>
                <a:latin typeface="Times New Roman" panose="02020603050405020304" pitchFamily="18" charset="0"/>
                <a:cs typeface="Times New Roman" panose="02020603050405020304" pitchFamily="18" charset="0"/>
              </a:rPr>
              <a:t>Second Semester 1436/ 1437</a:t>
            </a:r>
          </a:p>
          <a:p>
            <a:pPr algn="ctr"/>
            <a:r>
              <a:rPr lang="en-US" sz="2800" b="1" dirty="0">
                <a:solidFill>
                  <a:schemeClr val="tx1"/>
                </a:solidFill>
                <a:latin typeface="Times New Roman" panose="02020603050405020304" pitchFamily="18" charset="0"/>
                <a:cs typeface="Times New Roman" panose="02020603050405020304" pitchFamily="18" charset="0"/>
              </a:rPr>
              <a:t>Mohammed S. Alnaif, Ph.D. </a:t>
            </a:r>
          </a:p>
          <a:p>
            <a:pPr algn="ctr"/>
            <a:r>
              <a:rPr lang="en-US" sz="2800" b="1" dirty="0">
                <a:solidFill>
                  <a:schemeClr val="tx1"/>
                </a:solidFill>
                <a:latin typeface="Times New Roman" panose="02020603050405020304" pitchFamily="18" charset="0"/>
                <a:cs typeface="Times New Roman" panose="02020603050405020304" pitchFamily="18" charset="0"/>
              </a:rPr>
              <a:t>E-mail:    </a:t>
            </a:r>
            <a:r>
              <a:rPr lang="en-US" sz="2800" b="1" dirty="0">
                <a:solidFill>
                  <a:srgbClr val="0000FF"/>
                </a:solidFill>
                <a:latin typeface="Times New Roman" panose="02020603050405020304" pitchFamily="18" charset="0"/>
                <a:cs typeface="Times New Roman" panose="02020603050405020304" pitchFamily="18" charset="0"/>
                <a:hlinkClick r:id="rId2"/>
              </a:rPr>
              <a:t>alnaif@ksu.edu.sa</a:t>
            </a:r>
            <a:endParaRPr lang="en-US" sz="2800" b="1"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
        <p:nvSpPr>
          <p:cNvPr id="4" name="Date Placeholder 3"/>
          <p:cNvSpPr>
            <a:spLocks noGrp="1"/>
          </p:cNvSpPr>
          <p:nvPr>
            <p:ph type="dt" sz="half" idx="10"/>
          </p:nvPr>
        </p:nvSpPr>
        <p:spPr/>
        <p:txBody>
          <a:bodyPr/>
          <a:lstStyle/>
          <a:p>
            <a:fld id="{D4AA5628-668D-48CA-B544-F265FD70C2E5}" type="datetime1">
              <a:rPr lang="en-US" smtClean="0"/>
              <a:t>1/26/2016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a:t>
            </a:fld>
            <a:endParaRPr lang="en-US"/>
          </a:p>
        </p:txBody>
      </p:sp>
    </p:spTree>
    <p:extLst>
      <p:ext uri="{BB962C8B-B14F-4D97-AF65-F5344CB8AC3E}">
        <p14:creationId xmlns:p14="http://schemas.microsoft.com/office/powerpoint/2010/main" val="2252060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10</a:t>
            </a:fld>
            <a:endParaRPr lang="en-US"/>
          </a:p>
        </p:txBody>
      </p:sp>
      <p:sp>
        <p:nvSpPr>
          <p:cNvPr id="3" name="Subtitle 2"/>
          <p:cNvSpPr>
            <a:spLocks noGrp="1"/>
          </p:cNvSpPr>
          <p:nvPr>
            <p:ph type="subTitle" idx="1"/>
          </p:nvPr>
        </p:nvSpPr>
        <p:spPr>
          <a:xfrm>
            <a:off x="990600" y="1850064"/>
            <a:ext cx="7848600" cy="4322136"/>
          </a:xfrm>
        </p:spPr>
        <p:txBody>
          <a:bodyPr>
            <a:noAutofit/>
          </a:bodyPr>
          <a:lstStyle/>
          <a:p>
            <a:r>
              <a:rPr lang="en-US" sz="2800" b="1" dirty="0">
                <a:solidFill>
                  <a:srgbClr val="0000FF"/>
                </a:solidFill>
              </a:rPr>
              <a:t>Strategy addresses… </a:t>
            </a:r>
            <a:endParaRPr lang="en-US" sz="2800" b="1" dirty="0" smtClean="0">
              <a:solidFill>
                <a:srgbClr val="0000FF"/>
              </a:solidFill>
            </a:endParaRPr>
          </a:p>
          <a:p>
            <a:pPr marL="370332" indent="-342900">
              <a:buClr>
                <a:srgbClr val="0000FF"/>
              </a:buClr>
              <a:buFont typeface="Wingdings" panose="05000000000000000000" pitchFamily="2" charset="2"/>
              <a:buChar char="v"/>
            </a:pPr>
            <a:r>
              <a:rPr lang="en-US" b="1" dirty="0">
                <a:solidFill>
                  <a:schemeClr val="tx1"/>
                </a:solidFill>
              </a:rPr>
              <a:t>This difference in purpose or strategic intent does not lessen the importance of applying strategy and its principles but should motivate a greater cooperative strategy among organizations created for public benefit</a:t>
            </a:r>
            <a:r>
              <a:rPr lang="en-US" b="1" dirty="0" smtClean="0">
                <a:solidFill>
                  <a:schemeClr val="tx1"/>
                </a:solidFill>
              </a:rPr>
              <a:t>.</a:t>
            </a:r>
          </a:p>
          <a:p>
            <a:pPr marL="370332" indent="-342900">
              <a:buClr>
                <a:srgbClr val="0000FF"/>
              </a:buClr>
              <a:buFont typeface="Wingdings" panose="05000000000000000000" pitchFamily="2" charset="2"/>
              <a:buChar char="v"/>
            </a:pPr>
            <a:r>
              <a:rPr lang="en-US" b="1" dirty="0">
                <a:solidFill>
                  <a:schemeClr val="tx1"/>
                </a:solidFill>
              </a:rPr>
              <a:t>As shown in Exhibit 1.1, the purpose and mission of a healthcare organization should influence the emphasis it places on competitive versus collaborative strategies. </a:t>
            </a:r>
            <a:endParaRPr lang="en-US" b="1" dirty="0" smtClean="0">
              <a:solidFill>
                <a:schemeClr val="tx1"/>
              </a:solidFill>
            </a:endParaRPr>
          </a:p>
        </p:txBody>
      </p:sp>
    </p:spTree>
    <p:extLst>
      <p:ext uri="{BB962C8B-B14F-4D97-AF65-F5344CB8AC3E}">
        <p14:creationId xmlns:p14="http://schemas.microsoft.com/office/powerpoint/2010/main" val="58838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457200"/>
            <a:ext cx="8095488" cy="563880"/>
          </a:xfrm>
        </p:spPr>
        <p:txBody>
          <a:bodyPr>
            <a:noAutofit/>
          </a:bodyPr>
          <a:lstStyle/>
          <a:p>
            <a:r>
              <a:rPr lang="en-US" sz="2200" b="1" dirty="0">
                <a:solidFill>
                  <a:schemeClr val="tx1"/>
                </a:solidFill>
                <a:effectLst/>
                <a:latin typeface="+mn-lt"/>
              </a:rPr>
              <a:t>EXHIBIT 1.1 </a:t>
            </a:r>
            <a:r>
              <a:rPr lang="en-US" sz="2200" b="1" dirty="0" smtClean="0">
                <a:solidFill>
                  <a:schemeClr val="tx1"/>
                </a:solidFill>
                <a:effectLst/>
                <a:latin typeface="+mn-lt"/>
              </a:rPr>
              <a:t>Healthcare </a:t>
            </a:r>
            <a:r>
              <a:rPr lang="en-US" sz="2200" b="1" dirty="0">
                <a:solidFill>
                  <a:schemeClr val="tx1"/>
                </a:solidFill>
                <a:effectLst/>
                <a:latin typeface="+mn-lt"/>
              </a:rPr>
              <a:t>Organizations by Strategic Intent Focus </a:t>
            </a:r>
            <a:endParaRPr lang="en-US" sz="2200" b="1" dirty="0">
              <a:solidFill>
                <a:schemeClr val="tx1"/>
              </a:solidFill>
              <a:effectLst/>
              <a:latin typeface="+mn-lt"/>
            </a:endParaRPr>
          </a:p>
        </p:txBody>
      </p:sp>
      <p:sp>
        <p:nvSpPr>
          <p:cNvPr id="3" name="Date Placeholder 2"/>
          <p:cNvSpPr>
            <a:spLocks noGrp="1"/>
          </p:cNvSpPr>
          <p:nvPr>
            <p:ph type="dt" sz="half" idx="10"/>
          </p:nvPr>
        </p:nvSpPr>
        <p:spPr/>
        <p:txBody>
          <a:bodyPr/>
          <a:lstStyle/>
          <a:p>
            <a:fld id="{FBD2C5D0-12DE-4034-9CDC-66B2D3A8074B}" type="datetime1">
              <a:rPr lang="en-US" smtClean="0"/>
              <a:t>1/26/2016</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11</a:t>
            </a:fld>
            <a:endParaRPr lang="en-US"/>
          </a:p>
        </p:txBody>
      </p:sp>
      <p:sp>
        <p:nvSpPr>
          <p:cNvPr id="6" name="Rectangle 5"/>
          <p:cNvSpPr/>
          <p:nvPr/>
        </p:nvSpPr>
        <p:spPr>
          <a:xfrm>
            <a:off x="2590800" y="2209800"/>
            <a:ext cx="5867400" cy="4038600"/>
          </a:xfrm>
          <a:prstGeom prst="rect">
            <a:avLst/>
          </a:prstGeom>
          <a:ln w="28575">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8" name="Straight Connector 7"/>
          <p:cNvCxnSpPr>
            <a:stCxn id="6" idx="0"/>
            <a:endCxn id="6" idx="2"/>
          </p:cNvCxnSpPr>
          <p:nvPr/>
        </p:nvCxnSpPr>
        <p:spPr>
          <a:xfrm>
            <a:off x="5524500" y="2209800"/>
            <a:ext cx="0" cy="403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6" idx="1"/>
            <a:endCxn id="6" idx="3"/>
          </p:cNvCxnSpPr>
          <p:nvPr/>
        </p:nvCxnSpPr>
        <p:spPr>
          <a:xfrm>
            <a:off x="2590800" y="4229100"/>
            <a:ext cx="5867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05200" y="1182377"/>
            <a:ext cx="2895600" cy="400110"/>
          </a:xfrm>
          <a:prstGeom prst="rect">
            <a:avLst/>
          </a:prstGeom>
          <a:noFill/>
        </p:spPr>
        <p:txBody>
          <a:bodyPr wrap="square" rtlCol="0">
            <a:spAutoFit/>
          </a:bodyPr>
          <a:lstStyle/>
          <a:p>
            <a:r>
              <a:rPr lang="en-US" sz="2000" b="1" dirty="0">
                <a:solidFill>
                  <a:srgbClr val="0000FF"/>
                </a:solidFill>
              </a:rPr>
              <a:t>Purpose/strategic </a:t>
            </a:r>
            <a:r>
              <a:rPr lang="en-US" sz="2000" b="1" dirty="0" smtClean="0">
                <a:solidFill>
                  <a:srgbClr val="0000FF"/>
                </a:solidFill>
              </a:rPr>
              <a:t>intent</a:t>
            </a:r>
            <a:endParaRPr lang="en-US" sz="2000" dirty="0">
              <a:solidFill>
                <a:srgbClr val="0000FF"/>
              </a:solidFill>
            </a:endParaRPr>
          </a:p>
        </p:txBody>
      </p:sp>
      <p:sp>
        <p:nvSpPr>
          <p:cNvPr id="14" name="TextBox 13"/>
          <p:cNvSpPr txBox="1"/>
          <p:nvPr/>
        </p:nvSpPr>
        <p:spPr>
          <a:xfrm>
            <a:off x="2590800" y="1828800"/>
            <a:ext cx="1828800" cy="400110"/>
          </a:xfrm>
          <a:prstGeom prst="rect">
            <a:avLst/>
          </a:prstGeom>
          <a:noFill/>
        </p:spPr>
        <p:txBody>
          <a:bodyPr wrap="square" rtlCol="0">
            <a:spAutoFit/>
          </a:bodyPr>
          <a:lstStyle/>
          <a:p>
            <a:r>
              <a:rPr lang="en-US" sz="2000" b="1" dirty="0">
                <a:solidFill>
                  <a:srgbClr val="0000FF"/>
                </a:solidFill>
              </a:rPr>
              <a:t>Public </a:t>
            </a:r>
            <a:r>
              <a:rPr lang="en-US" sz="2000" b="1" dirty="0" smtClean="0">
                <a:solidFill>
                  <a:srgbClr val="0000FF"/>
                </a:solidFill>
              </a:rPr>
              <a:t>benefit</a:t>
            </a:r>
            <a:endParaRPr lang="en-US" sz="2000" dirty="0">
              <a:solidFill>
                <a:srgbClr val="0000FF"/>
              </a:solidFill>
            </a:endParaRPr>
          </a:p>
        </p:txBody>
      </p:sp>
      <p:sp>
        <p:nvSpPr>
          <p:cNvPr id="15" name="TextBox 14"/>
          <p:cNvSpPr txBox="1"/>
          <p:nvPr/>
        </p:nvSpPr>
        <p:spPr>
          <a:xfrm>
            <a:off x="6629400" y="1831308"/>
            <a:ext cx="1828800" cy="400110"/>
          </a:xfrm>
          <a:prstGeom prst="rect">
            <a:avLst/>
          </a:prstGeom>
          <a:noFill/>
        </p:spPr>
        <p:txBody>
          <a:bodyPr wrap="square" rtlCol="0">
            <a:spAutoFit/>
          </a:bodyPr>
          <a:lstStyle/>
          <a:p>
            <a:r>
              <a:rPr lang="en-US" sz="2000" b="1" dirty="0" smtClean="0">
                <a:solidFill>
                  <a:srgbClr val="0000FF"/>
                </a:solidFill>
              </a:rPr>
              <a:t>Private benefit</a:t>
            </a:r>
            <a:endParaRPr lang="en-US" sz="2000" dirty="0">
              <a:solidFill>
                <a:srgbClr val="0000FF"/>
              </a:solidFill>
            </a:endParaRPr>
          </a:p>
        </p:txBody>
      </p:sp>
      <p:cxnSp>
        <p:nvCxnSpPr>
          <p:cNvPr id="19" name="Straight Arrow Connector 18"/>
          <p:cNvCxnSpPr/>
          <p:nvPr/>
        </p:nvCxnSpPr>
        <p:spPr>
          <a:xfrm>
            <a:off x="2590800" y="1676400"/>
            <a:ext cx="5867400" cy="250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38200" y="2426218"/>
            <a:ext cx="1600200" cy="400110"/>
          </a:xfrm>
          <a:prstGeom prst="rect">
            <a:avLst/>
          </a:prstGeom>
          <a:noFill/>
        </p:spPr>
        <p:txBody>
          <a:bodyPr wrap="square" rtlCol="0">
            <a:spAutoFit/>
          </a:bodyPr>
          <a:lstStyle/>
          <a:p>
            <a:r>
              <a:rPr lang="en-US" sz="2000" b="1" dirty="0">
                <a:solidFill>
                  <a:srgbClr val="0000FF"/>
                </a:solidFill>
              </a:rPr>
              <a:t>Competition </a:t>
            </a:r>
            <a:endParaRPr lang="en-US" sz="2000" dirty="0">
              <a:solidFill>
                <a:srgbClr val="0000FF"/>
              </a:solidFill>
            </a:endParaRPr>
          </a:p>
        </p:txBody>
      </p:sp>
      <p:sp>
        <p:nvSpPr>
          <p:cNvPr id="23" name="TextBox 22"/>
          <p:cNvSpPr txBox="1"/>
          <p:nvPr/>
        </p:nvSpPr>
        <p:spPr>
          <a:xfrm>
            <a:off x="762000" y="5735781"/>
            <a:ext cx="1752600" cy="400110"/>
          </a:xfrm>
          <a:prstGeom prst="rect">
            <a:avLst/>
          </a:prstGeom>
          <a:noFill/>
        </p:spPr>
        <p:txBody>
          <a:bodyPr wrap="square" rtlCol="0">
            <a:spAutoFit/>
          </a:bodyPr>
          <a:lstStyle/>
          <a:p>
            <a:r>
              <a:rPr lang="en-US" sz="2000" b="1" dirty="0" smtClean="0">
                <a:solidFill>
                  <a:srgbClr val="0000FF"/>
                </a:solidFill>
              </a:rPr>
              <a:t>Collaboration</a:t>
            </a:r>
            <a:endParaRPr lang="en-US" sz="2000" dirty="0">
              <a:solidFill>
                <a:srgbClr val="0000FF"/>
              </a:solidFill>
            </a:endParaRPr>
          </a:p>
        </p:txBody>
      </p:sp>
      <p:cxnSp>
        <p:nvCxnSpPr>
          <p:cNvPr id="25" name="Straight Arrow Connector 24"/>
          <p:cNvCxnSpPr/>
          <p:nvPr/>
        </p:nvCxnSpPr>
        <p:spPr>
          <a:xfrm>
            <a:off x="1638300" y="2826328"/>
            <a:ext cx="0" cy="292330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42900" y="3875157"/>
            <a:ext cx="1295400" cy="707886"/>
          </a:xfrm>
          <a:prstGeom prst="rect">
            <a:avLst/>
          </a:prstGeom>
          <a:noFill/>
        </p:spPr>
        <p:txBody>
          <a:bodyPr wrap="square" rtlCol="0">
            <a:spAutoFit/>
          </a:bodyPr>
          <a:lstStyle/>
          <a:p>
            <a:pPr algn="ctr"/>
            <a:r>
              <a:rPr lang="en-US" sz="2000" b="1" dirty="0">
                <a:solidFill>
                  <a:srgbClr val="0000FF"/>
                </a:solidFill>
              </a:rPr>
              <a:t>Strategic </a:t>
            </a:r>
            <a:r>
              <a:rPr lang="en-US" sz="2000" b="1" dirty="0" smtClean="0">
                <a:solidFill>
                  <a:srgbClr val="0000FF"/>
                </a:solidFill>
              </a:rPr>
              <a:t>focus</a:t>
            </a:r>
            <a:endParaRPr lang="en-US" sz="2000" dirty="0">
              <a:solidFill>
                <a:srgbClr val="0000FF"/>
              </a:solidFill>
            </a:endParaRPr>
          </a:p>
        </p:txBody>
      </p:sp>
      <p:sp>
        <p:nvSpPr>
          <p:cNvPr id="27" name="TextBox 26"/>
          <p:cNvSpPr txBox="1"/>
          <p:nvPr/>
        </p:nvSpPr>
        <p:spPr>
          <a:xfrm>
            <a:off x="5715000" y="2604647"/>
            <a:ext cx="2743200" cy="1323439"/>
          </a:xfrm>
          <a:prstGeom prst="rect">
            <a:avLst/>
          </a:prstGeom>
          <a:noFill/>
        </p:spPr>
        <p:txBody>
          <a:bodyPr wrap="square" rtlCol="0">
            <a:spAutoFit/>
          </a:bodyPr>
          <a:lstStyle/>
          <a:p>
            <a:pPr marL="274320" indent="-274320">
              <a:buClr>
                <a:srgbClr val="0000FF"/>
              </a:buClr>
              <a:buFont typeface="Wingdings" panose="05000000000000000000" pitchFamily="2" charset="2"/>
              <a:buChar char="Ø"/>
            </a:pPr>
            <a:r>
              <a:rPr lang="en-US" sz="2000" b="1" dirty="0"/>
              <a:t>Drug companies </a:t>
            </a:r>
            <a:endParaRPr lang="en-US" sz="2000" b="1" dirty="0" smtClean="0"/>
          </a:p>
          <a:p>
            <a:pPr marL="274320" indent="-274320">
              <a:buClr>
                <a:srgbClr val="0000FF"/>
              </a:buClr>
              <a:buFont typeface="Wingdings" panose="05000000000000000000" pitchFamily="2" charset="2"/>
              <a:buChar char="Ø"/>
            </a:pPr>
            <a:r>
              <a:rPr lang="en-US" sz="2000" b="1" dirty="0" smtClean="0"/>
              <a:t>For-profit hospitals</a:t>
            </a:r>
          </a:p>
          <a:p>
            <a:pPr marL="274320" indent="-274320">
              <a:buClr>
                <a:srgbClr val="0000FF"/>
              </a:buClr>
              <a:buFont typeface="Wingdings" panose="05000000000000000000" pitchFamily="2" charset="2"/>
              <a:buChar char="Ø"/>
            </a:pPr>
            <a:r>
              <a:rPr lang="en-US" sz="2000" b="1" dirty="0" smtClean="0"/>
              <a:t>Medical </a:t>
            </a:r>
            <a:r>
              <a:rPr lang="en-US" sz="2000" b="1" dirty="0"/>
              <a:t>equipment companies </a:t>
            </a:r>
            <a:endParaRPr lang="en-US" sz="2000" b="1" dirty="0"/>
          </a:p>
        </p:txBody>
      </p:sp>
      <p:sp>
        <p:nvSpPr>
          <p:cNvPr id="28" name="TextBox 27"/>
          <p:cNvSpPr txBox="1"/>
          <p:nvPr/>
        </p:nvSpPr>
        <p:spPr>
          <a:xfrm>
            <a:off x="2590800" y="3521214"/>
            <a:ext cx="2933700" cy="707886"/>
          </a:xfrm>
          <a:prstGeom prst="rect">
            <a:avLst/>
          </a:prstGeom>
          <a:noFill/>
        </p:spPr>
        <p:txBody>
          <a:bodyPr wrap="square" rtlCol="0">
            <a:spAutoFit/>
          </a:bodyPr>
          <a:lstStyle/>
          <a:p>
            <a:pPr marL="342900" indent="-342900">
              <a:buClr>
                <a:srgbClr val="0000FF"/>
              </a:buClr>
              <a:buFont typeface="Wingdings" panose="05000000000000000000" pitchFamily="2" charset="2"/>
              <a:buChar char="Ø"/>
            </a:pPr>
            <a:r>
              <a:rPr lang="en-US" sz="2000" b="1" dirty="0"/>
              <a:t>Community </a:t>
            </a:r>
            <a:r>
              <a:rPr lang="en-US" sz="2000" b="1" dirty="0" smtClean="0"/>
              <a:t>hospitals</a:t>
            </a:r>
          </a:p>
          <a:p>
            <a:pPr marL="342900" indent="-342900">
              <a:buClr>
                <a:srgbClr val="0000FF"/>
              </a:buClr>
              <a:buFont typeface="Wingdings" panose="05000000000000000000" pitchFamily="2" charset="2"/>
              <a:buChar char="Ø"/>
            </a:pPr>
            <a:r>
              <a:rPr lang="en-US" sz="2000" b="1" dirty="0" smtClean="0"/>
              <a:t>Public </a:t>
            </a:r>
            <a:r>
              <a:rPr lang="en-US" sz="2000" b="1" dirty="0"/>
              <a:t>hospitals </a:t>
            </a:r>
          </a:p>
        </p:txBody>
      </p:sp>
      <p:sp>
        <p:nvSpPr>
          <p:cNvPr id="29" name="TextBox 28"/>
          <p:cNvSpPr txBox="1"/>
          <p:nvPr/>
        </p:nvSpPr>
        <p:spPr>
          <a:xfrm>
            <a:off x="2590800" y="5540514"/>
            <a:ext cx="2933700" cy="707886"/>
          </a:xfrm>
          <a:prstGeom prst="rect">
            <a:avLst/>
          </a:prstGeom>
          <a:noFill/>
        </p:spPr>
        <p:txBody>
          <a:bodyPr wrap="square" rtlCol="0">
            <a:spAutoFit/>
          </a:bodyPr>
          <a:lstStyle/>
          <a:p>
            <a:pPr marL="342900" indent="-342900">
              <a:buClr>
                <a:srgbClr val="0000FF"/>
              </a:buClr>
              <a:buFont typeface="Wingdings" panose="05000000000000000000" pitchFamily="2" charset="2"/>
              <a:buChar char="Ø"/>
            </a:pPr>
            <a:r>
              <a:rPr lang="en-US" sz="2000" b="1" dirty="0"/>
              <a:t>Public health </a:t>
            </a:r>
            <a:r>
              <a:rPr lang="en-US" sz="2000" b="1" dirty="0" smtClean="0"/>
              <a:t>clinics</a:t>
            </a:r>
          </a:p>
          <a:p>
            <a:pPr marL="342900" indent="-342900">
              <a:buClr>
                <a:srgbClr val="0000FF"/>
              </a:buClr>
              <a:buFont typeface="Wingdings" panose="05000000000000000000" pitchFamily="2" charset="2"/>
              <a:buChar char="Ø"/>
            </a:pPr>
            <a:r>
              <a:rPr lang="en-US" sz="2000" b="1" dirty="0" smtClean="0"/>
              <a:t>VA </a:t>
            </a:r>
            <a:r>
              <a:rPr lang="en-US" sz="2000" b="1" dirty="0"/>
              <a:t>hospitals </a:t>
            </a:r>
          </a:p>
        </p:txBody>
      </p:sp>
      <p:sp>
        <p:nvSpPr>
          <p:cNvPr id="30" name="TextBox 29"/>
          <p:cNvSpPr txBox="1"/>
          <p:nvPr/>
        </p:nvSpPr>
        <p:spPr>
          <a:xfrm>
            <a:off x="5524500" y="5540514"/>
            <a:ext cx="2933700" cy="707886"/>
          </a:xfrm>
          <a:prstGeom prst="rect">
            <a:avLst/>
          </a:prstGeom>
          <a:noFill/>
        </p:spPr>
        <p:txBody>
          <a:bodyPr wrap="square" rtlCol="0">
            <a:spAutoFit/>
          </a:bodyPr>
          <a:lstStyle/>
          <a:p>
            <a:pPr marL="342900" indent="-342900">
              <a:buClr>
                <a:srgbClr val="0000FF"/>
              </a:buClr>
              <a:buFont typeface="Wingdings" panose="05000000000000000000" pitchFamily="2" charset="2"/>
              <a:buChar char="Ø"/>
            </a:pPr>
            <a:r>
              <a:rPr lang="en-US" sz="2000" b="1" dirty="0"/>
              <a:t>Group purchasing organization </a:t>
            </a:r>
            <a:endParaRPr lang="en-US" sz="2000" b="1" dirty="0"/>
          </a:p>
        </p:txBody>
      </p:sp>
    </p:spTree>
    <p:extLst>
      <p:ext uri="{BB962C8B-B14F-4D97-AF65-F5344CB8AC3E}">
        <p14:creationId xmlns:p14="http://schemas.microsoft.com/office/powerpoint/2010/main" val="140530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12</a:t>
            </a:fld>
            <a:endParaRPr lang="en-US"/>
          </a:p>
        </p:txBody>
      </p:sp>
      <p:sp>
        <p:nvSpPr>
          <p:cNvPr id="3" name="Subtitle 2"/>
          <p:cNvSpPr>
            <a:spLocks noGrp="1"/>
          </p:cNvSpPr>
          <p:nvPr>
            <p:ph type="subTitle" idx="1"/>
          </p:nvPr>
        </p:nvSpPr>
        <p:spPr>
          <a:xfrm>
            <a:off x="990600" y="1850064"/>
            <a:ext cx="7848600" cy="4322136"/>
          </a:xfrm>
        </p:spPr>
        <p:txBody>
          <a:bodyPr>
            <a:noAutofit/>
          </a:bodyPr>
          <a:lstStyle/>
          <a:p>
            <a:r>
              <a:rPr lang="en-US" sz="2800" b="1" dirty="0">
                <a:solidFill>
                  <a:srgbClr val="0000FF"/>
                </a:solidFill>
              </a:rPr>
              <a:t>Strategy addresses… </a:t>
            </a:r>
            <a:endParaRPr lang="en-US" sz="2800" b="1" dirty="0" smtClean="0">
              <a:solidFill>
                <a:srgbClr val="0000FF"/>
              </a:solidFill>
            </a:endParaRPr>
          </a:p>
          <a:p>
            <a:pPr marL="370332" indent="-342900">
              <a:buClr>
                <a:srgbClr val="0000FF"/>
              </a:buClr>
              <a:buFont typeface="Wingdings" panose="05000000000000000000" pitchFamily="2" charset="2"/>
              <a:buChar char="v"/>
            </a:pPr>
            <a:r>
              <a:rPr lang="en-US" b="1" dirty="0" smtClean="0">
                <a:solidFill>
                  <a:schemeClr val="tx1"/>
                </a:solidFill>
              </a:rPr>
              <a:t>A </a:t>
            </a:r>
            <a:r>
              <a:rPr lang="en-US" b="1" dirty="0">
                <a:solidFill>
                  <a:schemeClr val="tx1"/>
                </a:solidFill>
              </a:rPr>
              <a:t>common competitive strategy is to draw market share away from competitors and, if possible, drive competitors out of the market</a:t>
            </a:r>
            <a:r>
              <a:rPr lang="en-US" b="1" dirty="0" smtClean="0">
                <a:solidFill>
                  <a:schemeClr val="tx1"/>
                </a:solidFill>
              </a:rPr>
              <a:t>.</a:t>
            </a:r>
          </a:p>
          <a:p>
            <a:pPr marL="370332" indent="-342900">
              <a:buClr>
                <a:srgbClr val="0000FF"/>
              </a:buClr>
              <a:buFont typeface="Wingdings" panose="05000000000000000000" pitchFamily="2" charset="2"/>
              <a:buChar char="v"/>
            </a:pPr>
            <a:r>
              <a:rPr lang="en-US" b="1" dirty="0">
                <a:solidFill>
                  <a:schemeClr val="tx1"/>
                </a:solidFill>
              </a:rPr>
              <a:t>As a result, the community’s access to products and services constricts and costs often increase. </a:t>
            </a:r>
            <a:endParaRPr lang="en-US" b="1" dirty="0" smtClean="0">
              <a:solidFill>
                <a:schemeClr val="tx1"/>
              </a:solidFill>
            </a:endParaRPr>
          </a:p>
          <a:p>
            <a:pPr marL="370332" indent="-342900">
              <a:buClr>
                <a:srgbClr val="0000FF"/>
              </a:buClr>
              <a:buFont typeface="Wingdings" panose="05000000000000000000" pitchFamily="2" charset="2"/>
              <a:buChar char="v"/>
            </a:pPr>
            <a:r>
              <a:rPr lang="en-US" b="1" dirty="0">
                <a:solidFill>
                  <a:schemeClr val="tx1"/>
                </a:solidFill>
              </a:rPr>
              <a:t>Cooperative strategies, on the other hand, build on synergies and community </a:t>
            </a:r>
            <a:r>
              <a:rPr lang="en-US" b="1" dirty="0" smtClean="0">
                <a:solidFill>
                  <a:schemeClr val="tx1"/>
                </a:solidFill>
              </a:rPr>
              <a:t>good.</a:t>
            </a:r>
          </a:p>
        </p:txBody>
      </p:sp>
    </p:spTree>
    <p:extLst>
      <p:ext uri="{BB962C8B-B14F-4D97-AF65-F5344CB8AC3E}">
        <p14:creationId xmlns:p14="http://schemas.microsoft.com/office/powerpoint/2010/main" val="2814887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13</a:t>
            </a:fld>
            <a:endParaRPr lang="en-US"/>
          </a:p>
        </p:txBody>
      </p:sp>
      <p:sp>
        <p:nvSpPr>
          <p:cNvPr id="3" name="Subtitle 2"/>
          <p:cNvSpPr>
            <a:spLocks noGrp="1"/>
          </p:cNvSpPr>
          <p:nvPr>
            <p:ph type="subTitle" idx="1"/>
          </p:nvPr>
        </p:nvSpPr>
        <p:spPr>
          <a:xfrm>
            <a:off x="990600" y="1850064"/>
            <a:ext cx="7696200" cy="4322136"/>
          </a:xfrm>
        </p:spPr>
        <p:txBody>
          <a:bodyPr>
            <a:noAutofit/>
          </a:bodyPr>
          <a:lstStyle/>
          <a:p>
            <a:r>
              <a:rPr lang="en-US" sz="2800" b="1" dirty="0">
                <a:solidFill>
                  <a:srgbClr val="0000FF"/>
                </a:solidFill>
              </a:rPr>
              <a:t>Strategy addresses… </a:t>
            </a:r>
            <a:endParaRPr lang="en-US" sz="2800" b="1" dirty="0" smtClean="0">
              <a:solidFill>
                <a:srgbClr val="0000FF"/>
              </a:solidFill>
            </a:endParaRPr>
          </a:p>
          <a:p>
            <a:pPr marL="370332" indent="-342900">
              <a:buClr>
                <a:srgbClr val="0000FF"/>
              </a:buClr>
              <a:buFont typeface="Wingdings" panose="05000000000000000000" pitchFamily="2" charset="2"/>
              <a:buChar char="v"/>
            </a:pPr>
            <a:r>
              <a:rPr lang="en-US" sz="2400" b="1" dirty="0" smtClean="0">
                <a:solidFill>
                  <a:schemeClr val="tx1"/>
                </a:solidFill>
              </a:rPr>
              <a:t>Cooperation </a:t>
            </a:r>
            <a:r>
              <a:rPr lang="en-US" sz="2400" b="1" dirty="0">
                <a:solidFill>
                  <a:schemeClr val="tx1"/>
                </a:solidFill>
              </a:rPr>
              <a:t>better utilizes community resources by reducing duplication and allows separate organizations to contribute their best competencies to achieving strategic goals.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a:solidFill>
                  <a:schemeClr val="tx1"/>
                </a:solidFill>
              </a:rPr>
              <a:t>Organizations’ emphasis on competition and cooperation varies. Drug, medical equipment, and for-profit hospital companies typically demonstrate much more competitive </a:t>
            </a:r>
            <a:r>
              <a:rPr lang="en-US" sz="2400" b="1" dirty="0" smtClean="0">
                <a:solidFill>
                  <a:schemeClr val="tx1"/>
                </a:solidFill>
              </a:rPr>
              <a:t>strategies. </a:t>
            </a:r>
            <a:endParaRPr lang="en-US" sz="2400" b="1" dirty="0">
              <a:solidFill>
                <a:schemeClr val="tx1"/>
              </a:solidFill>
            </a:endParaRPr>
          </a:p>
        </p:txBody>
      </p:sp>
    </p:spTree>
    <p:extLst>
      <p:ext uri="{BB962C8B-B14F-4D97-AF65-F5344CB8AC3E}">
        <p14:creationId xmlns:p14="http://schemas.microsoft.com/office/powerpoint/2010/main" val="3930899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14</a:t>
            </a:fld>
            <a:endParaRPr lang="en-US"/>
          </a:p>
        </p:txBody>
      </p:sp>
      <p:sp>
        <p:nvSpPr>
          <p:cNvPr id="3" name="Subtitle 2"/>
          <p:cNvSpPr>
            <a:spLocks noGrp="1"/>
          </p:cNvSpPr>
          <p:nvPr>
            <p:ph type="subTitle" idx="1"/>
          </p:nvPr>
        </p:nvSpPr>
        <p:spPr>
          <a:xfrm>
            <a:off x="990600" y="2438400"/>
            <a:ext cx="7696200" cy="3352800"/>
          </a:xfrm>
        </p:spPr>
        <p:txBody>
          <a:bodyPr>
            <a:noAutofit/>
          </a:bodyPr>
          <a:lstStyle/>
          <a:p>
            <a:r>
              <a:rPr lang="en-US" sz="2800" b="1" dirty="0">
                <a:solidFill>
                  <a:srgbClr val="0000FF"/>
                </a:solidFill>
              </a:rPr>
              <a:t>Strategy addresses… </a:t>
            </a:r>
            <a:endParaRPr lang="en-US" sz="2800" b="1" dirty="0" smtClean="0">
              <a:solidFill>
                <a:srgbClr val="0000FF"/>
              </a:solidFill>
            </a:endParaRPr>
          </a:p>
          <a:p>
            <a:pPr marL="370332" indent="-342900">
              <a:buClr>
                <a:srgbClr val="0000FF"/>
              </a:buClr>
              <a:buFont typeface="Wingdings" panose="05000000000000000000" pitchFamily="2" charset="2"/>
              <a:buChar char="v"/>
            </a:pPr>
            <a:r>
              <a:rPr lang="en-US" sz="2400" b="1" dirty="0" smtClean="0">
                <a:solidFill>
                  <a:schemeClr val="tx1"/>
                </a:solidFill>
              </a:rPr>
              <a:t>While healthcare organizations working for greater public benefit, such as public health clinics use more collaborative strategies. </a:t>
            </a:r>
          </a:p>
          <a:p>
            <a:pPr marL="370332" indent="-342900">
              <a:buClr>
                <a:srgbClr val="0000FF"/>
              </a:buClr>
              <a:buFont typeface="Wingdings" panose="05000000000000000000" pitchFamily="2" charset="2"/>
              <a:buChar char="v"/>
            </a:pPr>
            <a:r>
              <a:rPr lang="en-US" sz="2400" b="1" dirty="0" smtClean="0">
                <a:solidFill>
                  <a:schemeClr val="tx1"/>
                </a:solidFill>
              </a:rPr>
              <a:t>Community </a:t>
            </a:r>
            <a:r>
              <a:rPr lang="en-US" sz="2400" b="1" dirty="0">
                <a:solidFill>
                  <a:schemeClr val="tx1"/>
                </a:solidFill>
              </a:rPr>
              <a:t>hospitals, especially those in markets that include for-profit organizations, often adopt a more mixed strategy of competition and collaboration. </a:t>
            </a:r>
            <a:endParaRPr lang="en-US" sz="2400" b="1" dirty="0">
              <a:solidFill>
                <a:schemeClr val="tx1"/>
              </a:solidFill>
            </a:endParaRPr>
          </a:p>
        </p:txBody>
      </p:sp>
    </p:spTree>
    <p:extLst>
      <p:ext uri="{BB962C8B-B14F-4D97-AF65-F5344CB8AC3E}">
        <p14:creationId xmlns:p14="http://schemas.microsoft.com/office/powerpoint/2010/main" val="1366779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15</a:t>
            </a:fld>
            <a:endParaRPr lang="en-US"/>
          </a:p>
        </p:txBody>
      </p:sp>
      <p:sp>
        <p:nvSpPr>
          <p:cNvPr id="3" name="Subtitle 2"/>
          <p:cNvSpPr>
            <a:spLocks noGrp="1"/>
          </p:cNvSpPr>
          <p:nvPr>
            <p:ph type="subTitle" idx="1"/>
          </p:nvPr>
        </p:nvSpPr>
        <p:spPr>
          <a:xfrm>
            <a:off x="990600" y="1676400"/>
            <a:ext cx="7696200" cy="4495800"/>
          </a:xfrm>
        </p:spPr>
        <p:txBody>
          <a:bodyPr>
            <a:noAutofit/>
          </a:bodyPr>
          <a:lstStyle/>
          <a:p>
            <a:r>
              <a:rPr lang="en-US" sz="2800" b="1" dirty="0">
                <a:solidFill>
                  <a:srgbClr val="0000FF"/>
                </a:solidFill>
              </a:rPr>
              <a:t>Why Study Healthcare Strategy and Strategic Management? </a:t>
            </a:r>
            <a:r>
              <a:rPr lang="en-US" sz="2400" b="1" dirty="0" smtClean="0">
                <a:solidFill>
                  <a:srgbClr val="0000FF"/>
                </a:solidFill>
              </a:rPr>
              <a:t> </a:t>
            </a:r>
          </a:p>
          <a:p>
            <a:pPr marL="370332" indent="-342900">
              <a:buClr>
                <a:srgbClr val="0000FF"/>
              </a:buClr>
              <a:buFont typeface="Wingdings" panose="05000000000000000000" pitchFamily="2" charset="2"/>
              <a:buChar char="v"/>
            </a:pPr>
            <a:r>
              <a:rPr lang="en-US" sz="2400" b="1" dirty="0">
                <a:solidFill>
                  <a:schemeClr val="tx1"/>
                </a:solidFill>
              </a:rPr>
              <a:t>Strategy and strategic management provide a solid framework for better decision making.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a:solidFill>
                  <a:schemeClr val="tx1"/>
                </a:solidFill>
              </a:rPr>
              <a:t>Strategy and strategic management help leaders be mindful of the key, critical facts they need to consider to be better deciders. </a:t>
            </a:r>
            <a:r>
              <a:rPr lang="en-US" sz="2400" b="1" dirty="0" smtClean="0">
                <a:solidFill>
                  <a:schemeClr val="tx1"/>
                </a:solidFill>
              </a:rPr>
              <a:t>The purpose </a:t>
            </a:r>
            <a:r>
              <a:rPr lang="en-US" sz="2400" b="1" dirty="0">
                <a:solidFill>
                  <a:schemeClr val="tx1"/>
                </a:solidFill>
              </a:rPr>
              <a:t>or, as is often the case, the mixed purposes of their organization and internal and external conditions, and they are charged with creating and implementing a strategic framework to accomplish the organization’s purpose(s). </a:t>
            </a:r>
            <a:endParaRPr lang="en-US" sz="2400" b="1" dirty="0">
              <a:solidFill>
                <a:schemeClr val="tx1"/>
              </a:solidFill>
            </a:endParaRPr>
          </a:p>
        </p:txBody>
      </p:sp>
    </p:spTree>
    <p:extLst>
      <p:ext uri="{BB962C8B-B14F-4D97-AF65-F5344CB8AC3E}">
        <p14:creationId xmlns:p14="http://schemas.microsoft.com/office/powerpoint/2010/main" val="645270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16</a:t>
            </a:fld>
            <a:endParaRPr lang="en-US"/>
          </a:p>
        </p:txBody>
      </p:sp>
      <p:sp>
        <p:nvSpPr>
          <p:cNvPr id="3" name="Subtitle 2"/>
          <p:cNvSpPr>
            <a:spLocks noGrp="1"/>
          </p:cNvSpPr>
          <p:nvPr>
            <p:ph type="subTitle" idx="1"/>
          </p:nvPr>
        </p:nvSpPr>
        <p:spPr>
          <a:xfrm>
            <a:off x="990600" y="1676400"/>
            <a:ext cx="7696200" cy="4495800"/>
          </a:xfrm>
        </p:spPr>
        <p:txBody>
          <a:bodyPr>
            <a:noAutofit/>
          </a:bodyPr>
          <a:lstStyle/>
          <a:p>
            <a:r>
              <a:rPr lang="en-US" sz="2800" b="1" dirty="0">
                <a:solidFill>
                  <a:srgbClr val="0000FF"/>
                </a:solidFill>
              </a:rPr>
              <a:t>Why Study Healthcare Strategy and Strategic Management? </a:t>
            </a:r>
            <a:r>
              <a:rPr lang="en-US" sz="2400" b="1" dirty="0" smtClean="0">
                <a:solidFill>
                  <a:srgbClr val="0000FF"/>
                </a:solidFill>
              </a:rPr>
              <a:t> </a:t>
            </a:r>
          </a:p>
          <a:p>
            <a:pPr marL="370332" indent="-342900">
              <a:buClr>
                <a:srgbClr val="0000FF"/>
              </a:buClr>
              <a:buFont typeface="Wingdings" panose="05000000000000000000" pitchFamily="2" charset="2"/>
              <a:buChar char="v"/>
            </a:pPr>
            <a:r>
              <a:rPr lang="en-US" sz="2400" b="1" dirty="0">
                <a:solidFill>
                  <a:schemeClr val="tx1"/>
                </a:solidFill>
              </a:rPr>
              <a:t>The importance of strategy in healthcare also is increasing because of the demands on this field and the great </a:t>
            </a:r>
            <a:r>
              <a:rPr lang="en-US" sz="2400" b="1" dirty="0" smtClean="0">
                <a:solidFill>
                  <a:schemeClr val="tx1"/>
                </a:solidFill>
              </a:rPr>
              <a:t>changes </a:t>
            </a:r>
            <a:r>
              <a:rPr lang="en-US" sz="2400" b="1" dirty="0">
                <a:solidFill>
                  <a:schemeClr val="tx1"/>
                </a:solidFill>
              </a:rPr>
              <a:t>occurring </a:t>
            </a:r>
            <a:r>
              <a:rPr lang="en-US" sz="2400" b="1" dirty="0" smtClean="0">
                <a:solidFill>
                  <a:schemeClr val="tx1"/>
                </a:solidFill>
              </a:rPr>
              <a:t>in it. </a:t>
            </a:r>
          </a:p>
          <a:p>
            <a:pPr marL="370332" indent="-342900">
              <a:buClr>
                <a:srgbClr val="0000FF"/>
              </a:buClr>
              <a:buFont typeface="Wingdings" panose="05000000000000000000" pitchFamily="2" charset="2"/>
              <a:buChar char="v"/>
            </a:pPr>
            <a:r>
              <a:rPr lang="en-US" sz="2400" b="1" dirty="0" smtClean="0">
                <a:solidFill>
                  <a:schemeClr val="tx1"/>
                </a:solidFill>
              </a:rPr>
              <a:t>Drivers of change in healthcare include:</a:t>
            </a:r>
          </a:p>
          <a:p>
            <a:pPr marL="800100" lvl="1" indent="-342900" algn="l">
              <a:spcBef>
                <a:spcPts val="0"/>
              </a:spcBef>
              <a:buClr>
                <a:srgbClr val="0000FF"/>
              </a:buClr>
              <a:buFont typeface="Wingdings" panose="05000000000000000000" pitchFamily="2" charset="2"/>
              <a:buChar char="v"/>
            </a:pPr>
            <a:r>
              <a:rPr lang="en-US" sz="2400" b="1" dirty="0">
                <a:solidFill>
                  <a:schemeClr val="tx1"/>
                </a:solidFill>
              </a:rPr>
              <a:t>advancing technologies, </a:t>
            </a:r>
            <a:endParaRPr lang="en-US" sz="2400" b="1" dirty="0" smtClean="0">
              <a:solidFill>
                <a:schemeClr val="tx1"/>
              </a:solidFill>
            </a:endParaRPr>
          </a:p>
          <a:p>
            <a:pPr marL="800100" lvl="1" indent="-342900" algn="l">
              <a:spcBef>
                <a:spcPts val="0"/>
              </a:spcBef>
              <a:buClr>
                <a:srgbClr val="0000FF"/>
              </a:buClr>
              <a:buFont typeface="Wingdings" panose="05000000000000000000" pitchFamily="2" charset="2"/>
              <a:buChar char="v"/>
            </a:pPr>
            <a:r>
              <a:rPr lang="en-US" sz="2400" b="1" dirty="0" smtClean="0">
                <a:solidFill>
                  <a:schemeClr val="tx1"/>
                </a:solidFill>
              </a:rPr>
              <a:t>demographic </a:t>
            </a:r>
            <a:r>
              <a:rPr lang="en-US" sz="2400" b="1" dirty="0">
                <a:solidFill>
                  <a:schemeClr val="tx1"/>
                </a:solidFill>
              </a:rPr>
              <a:t>shifts, </a:t>
            </a:r>
            <a:endParaRPr lang="en-US" sz="2400" b="1" dirty="0" smtClean="0">
              <a:solidFill>
                <a:schemeClr val="tx1"/>
              </a:solidFill>
            </a:endParaRPr>
          </a:p>
          <a:p>
            <a:pPr marL="800100" lvl="1" indent="-342900" algn="l">
              <a:spcBef>
                <a:spcPts val="0"/>
              </a:spcBef>
              <a:buClr>
                <a:srgbClr val="0000FF"/>
              </a:buClr>
              <a:buFont typeface="Wingdings" panose="05000000000000000000" pitchFamily="2" charset="2"/>
              <a:buChar char="v"/>
            </a:pPr>
            <a:r>
              <a:rPr lang="en-US" sz="2400" b="1" dirty="0" smtClean="0">
                <a:solidFill>
                  <a:schemeClr val="tx1"/>
                </a:solidFill>
              </a:rPr>
              <a:t>political </a:t>
            </a:r>
            <a:r>
              <a:rPr lang="en-US" sz="2400" b="1" dirty="0">
                <a:solidFill>
                  <a:schemeClr val="tx1"/>
                </a:solidFill>
              </a:rPr>
              <a:t>pressures, and </a:t>
            </a:r>
            <a:endParaRPr lang="en-US" sz="2400" b="1" dirty="0" smtClean="0">
              <a:solidFill>
                <a:schemeClr val="tx1"/>
              </a:solidFill>
            </a:endParaRPr>
          </a:p>
          <a:p>
            <a:pPr marL="800100" lvl="1" indent="-342900" algn="l">
              <a:spcBef>
                <a:spcPts val="0"/>
              </a:spcBef>
              <a:buClr>
                <a:srgbClr val="0000FF"/>
              </a:buClr>
              <a:buFont typeface="Wingdings" panose="05000000000000000000" pitchFamily="2" charset="2"/>
              <a:buChar char="v"/>
            </a:pPr>
            <a:r>
              <a:rPr lang="en-US" sz="2400" b="1" dirty="0" smtClean="0">
                <a:solidFill>
                  <a:schemeClr val="tx1"/>
                </a:solidFill>
              </a:rPr>
              <a:t>global </a:t>
            </a:r>
            <a:r>
              <a:rPr lang="en-US" sz="2400" b="1" dirty="0">
                <a:solidFill>
                  <a:schemeClr val="tx1"/>
                </a:solidFill>
              </a:rPr>
              <a:t>forces that directly affect the cost, access, and quality of healthcare. </a:t>
            </a:r>
            <a:endParaRPr lang="en-US" sz="2400" b="1" dirty="0">
              <a:solidFill>
                <a:schemeClr val="tx1"/>
              </a:solidFill>
            </a:endParaRPr>
          </a:p>
        </p:txBody>
      </p:sp>
    </p:spTree>
    <p:extLst>
      <p:ext uri="{BB962C8B-B14F-4D97-AF65-F5344CB8AC3E}">
        <p14:creationId xmlns:p14="http://schemas.microsoft.com/office/powerpoint/2010/main" val="488993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17</a:t>
            </a:fld>
            <a:endParaRPr lang="en-US"/>
          </a:p>
        </p:txBody>
      </p:sp>
      <p:sp>
        <p:nvSpPr>
          <p:cNvPr id="3" name="Subtitle 2"/>
          <p:cNvSpPr>
            <a:spLocks noGrp="1"/>
          </p:cNvSpPr>
          <p:nvPr>
            <p:ph type="subTitle" idx="1"/>
          </p:nvPr>
        </p:nvSpPr>
        <p:spPr>
          <a:xfrm>
            <a:off x="990600" y="1981200"/>
            <a:ext cx="7696200" cy="4191000"/>
          </a:xfrm>
        </p:spPr>
        <p:txBody>
          <a:bodyPr>
            <a:noAutofit/>
          </a:bodyPr>
          <a:lstStyle/>
          <a:p>
            <a:pPr>
              <a:buClr>
                <a:srgbClr val="0000FF"/>
              </a:buClr>
            </a:pPr>
            <a:r>
              <a:rPr lang="en-US" sz="2800" b="1" dirty="0" smtClean="0">
                <a:solidFill>
                  <a:srgbClr val="0000FF"/>
                </a:solidFill>
              </a:rPr>
              <a:t>Advancing Technologies</a:t>
            </a:r>
          </a:p>
          <a:p>
            <a:pPr marL="370332" indent="-342900">
              <a:buClr>
                <a:srgbClr val="0000FF"/>
              </a:buClr>
              <a:buFont typeface="Wingdings" panose="05000000000000000000" pitchFamily="2" charset="2"/>
              <a:buChar char="v"/>
            </a:pPr>
            <a:r>
              <a:rPr lang="en-US" sz="2400" b="1" dirty="0">
                <a:solidFill>
                  <a:schemeClr val="tx1"/>
                </a:solidFill>
              </a:rPr>
              <a:t>Radiological, diagnostic equipment (e.g., CT, MRI, PET, ultrasound) opens new diagnostic avenues.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Prescription </a:t>
            </a:r>
            <a:r>
              <a:rPr lang="en-US" sz="2400" b="1" dirty="0">
                <a:solidFill>
                  <a:schemeClr val="tx1"/>
                </a:solidFill>
              </a:rPr>
              <a:t>drugs contribute greatly to people’s health and healthcare cost.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Advances </a:t>
            </a:r>
            <a:r>
              <a:rPr lang="en-US" sz="2400" b="1" dirty="0">
                <a:solidFill>
                  <a:schemeClr val="tx1"/>
                </a:solidFill>
              </a:rPr>
              <a:t>in genomics and genetics may transform much of medicine in the future. Developments in gene testing, gene therapy, and pharmacogenomics are predicted to have profound effects on healthcare in the coming decades.</a:t>
            </a:r>
            <a:endParaRPr lang="en-US" sz="2400" b="1" dirty="0" smtClean="0">
              <a:solidFill>
                <a:schemeClr val="tx1"/>
              </a:solidFill>
            </a:endParaRPr>
          </a:p>
        </p:txBody>
      </p:sp>
    </p:spTree>
    <p:extLst>
      <p:ext uri="{BB962C8B-B14F-4D97-AF65-F5344CB8AC3E}">
        <p14:creationId xmlns:p14="http://schemas.microsoft.com/office/powerpoint/2010/main" val="1533682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18</a:t>
            </a:fld>
            <a:endParaRPr lang="en-US"/>
          </a:p>
        </p:txBody>
      </p:sp>
      <p:sp>
        <p:nvSpPr>
          <p:cNvPr id="3" name="Subtitle 2"/>
          <p:cNvSpPr>
            <a:spLocks noGrp="1"/>
          </p:cNvSpPr>
          <p:nvPr>
            <p:ph type="subTitle" idx="1"/>
          </p:nvPr>
        </p:nvSpPr>
        <p:spPr>
          <a:xfrm>
            <a:off x="990600" y="1905000"/>
            <a:ext cx="7848600" cy="4267200"/>
          </a:xfrm>
        </p:spPr>
        <p:txBody>
          <a:bodyPr>
            <a:noAutofit/>
          </a:bodyPr>
          <a:lstStyle/>
          <a:p>
            <a:pPr>
              <a:spcBef>
                <a:spcPts val="0"/>
              </a:spcBef>
              <a:buClr>
                <a:srgbClr val="0000FF"/>
              </a:buClr>
            </a:pPr>
            <a:r>
              <a:rPr lang="en-US" sz="2400" b="1" dirty="0">
                <a:solidFill>
                  <a:srgbClr val="0000FF"/>
                </a:solidFill>
              </a:rPr>
              <a:t>Demographic </a:t>
            </a:r>
            <a:r>
              <a:rPr lang="en-US" sz="2400" b="1" dirty="0" smtClean="0">
                <a:solidFill>
                  <a:srgbClr val="0000FF"/>
                </a:solidFill>
              </a:rPr>
              <a:t>Shifts</a:t>
            </a:r>
          </a:p>
          <a:p>
            <a:pPr marL="370332" indent="-342900">
              <a:spcBef>
                <a:spcPts val="0"/>
              </a:spcBef>
              <a:buClr>
                <a:srgbClr val="0000FF"/>
              </a:buClr>
              <a:buFont typeface="Wingdings" panose="05000000000000000000" pitchFamily="2" charset="2"/>
              <a:buChar char="v"/>
            </a:pPr>
            <a:r>
              <a:rPr lang="en-US" sz="2400" b="1" dirty="0">
                <a:solidFill>
                  <a:schemeClr val="tx1"/>
                </a:solidFill>
              </a:rPr>
              <a:t>Demographic shifts occurring across the world are affecting the healthcare delivery system. Demographics include population size, age structure, geographic distribution, racial/ethnic mix, and income </a:t>
            </a:r>
            <a:r>
              <a:rPr lang="en-US" sz="2400" b="1" dirty="0" smtClean="0">
                <a:solidFill>
                  <a:schemeClr val="tx1"/>
                </a:solidFill>
              </a:rPr>
              <a:t>level.</a:t>
            </a:r>
          </a:p>
          <a:p>
            <a:pPr marL="370332" indent="-342900">
              <a:spcBef>
                <a:spcPts val="0"/>
              </a:spcBef>
              <a:buClr>
                <a:srgbClr val="0000FF"/>
              </a:buClr>
              <a:buFont typeface="Wingdings" panose="05000000000000000000" pitchFamily="2" charset="2"/>
              <a:buChar char="v"/>
            </a:pPr>
            <a:r>
              <a:rPr lang="en-US" sz="2400" b="1" dirty="0">
                <a:solidFill>
                  <a:schemeClr val="tx1"/>
                </a:solidFill>
              </a:rPr>
              <a:t>Birthrates are falling in most countries, and their populations are aging rapidly. </a:t>
            </a:r>
            <a:endParaRPr lang="en-US" sz="2400" b="1" dirty="0" smtClean="0">
              <a:solidFill>
                <a:schemeClr val="tx1"/>
              </a:solidFill>
            </a:endParaRPr>
          </a:p>
          <a:p>
            <a:pPr marL="370332" indent="-342900">
              <a:spcBef>
                <a:spcPts val="0"/>
              </a:spcBef>
              <a:buClr>
                <a:srgbClr val="0000FF"/>
              </a:buClr>
              <a:buFont typeface="Wingdings" panose="05000000000000000000" pitchFamily="2" charset="2"/>
              <a:buChar char="v"/>
            </a:pPr>
            <a:r>
              <a:rPr lang="en-US" sz="2400" b="1" dirty="0">
                <a:solidFill>
                  <a:schemeClr val="tx1"/>
                </a:solidFill>
              </a:rPr>
              <a:t>This increasing diversity is driving greater strategy variation and is forcing healthcare organizations to be agile and adapt to the cultural and demographic needs of their constituents. </a:t>
            </a:r>
            <a:endParaRPr lang="en-US" sz="2400" b="1" dirty="0">
              <a:solidFill>
                <a:schemeClr val="tx1"/>
              </a:solidFill>
            </a:endParaRPr>
          </a:p>
        </p:txBody>
      </p:sp>
    </p:spTree>
    <p:extLst>
      <p:ext uri="{BB962C8B-B14F-4D97-AF65-F5344CB8AC3E}">
        <p14:creationId xmlns:p14="http://schemas.microsoft.com/office/powerpoint/2010/main" val="156884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19</a:t>
            </a:fld>
            <a:endParaRPr lang="en-US"/>
          </a:p>
        </p:txBody>
      </p:sp>
      <p:sp>
        <p:nvSpPr>
          <p:cNvPr id="3" name="Subtitle 2"/>
          <p:cNvSpPr>
            <a:spLocks noGrp="1"/>
          </p:cNvSpPr>
          <p:nvPr>
            <p:ph type="subTitle" idx="1"/>
          </p:nvPr>
        </p:nvSpPr>
        <p:spPr>
          <a:xfrm>
            <a:off x="990600" y="2133600"/>
            <a:ext cx="7848600" cy="4038600"/>
          </a:xfrm>
        </p:spPr>
        <p:txBody>
          <a:bodyPr>
            <a:noAutofit/>
          </a:bodyPr>
          <a:lstStyle/>
          <a:p>
            <a:r>
              <a:rPr lang="en-US" sz="2400" b="1" dirty="0">
                <a:solidFill>
                  <a:srgbClr val="0000FF"/>
                </a:solidFill>
              </a:rPr>
              <a:t>Political Forces </a:t>
            </a:r>
          </a:p>
          <a:p>
            <a:pPr marL="370332" indent="-342900">
              <a:buClr>
                <a:srgbClr val="0000FF"/>
              </a:buClr>
              <a:buFont typeface="Wingdings" panose="05000000000000000000" pitchFamily="2" charset="2"/>
              <a:buChar char="v"/>
            </a:pPr>
            <a:r>
              <a:rPr lang="en-US" sz="2400" b="1" dirty="0">
                <a:solidFill>
                  <a:schemeClr val="tx1"/>
                </a:solidFill>
              </a:rPr>
              <a:t>Political forces have a significant impact on </a:t>
            </a:r>
            <a:r>
              <a:rPr lang="en-US" sz="2400" b="1" dirty="0" smtClean="0">
                <a:solidFill>
                  <a:schemeClr val="tx1"/>
                </a:solidFill>
              </a:rPr>
              <a:t>healthcare.</a:t>
            </a:r>
          </a:p>
          <a:p>
            <a:pPr marL="370332" indent="-342900">
              <a:buClr>
                <a:srgbClr val="0000FF"/>
              </a:buClr>
              <a:buFont typeface="Wingdings" panose="05000000000000000000" pitchFamily="2" charset="2"/>
              <a:buChar char="v"/>
            </a:pPr>
            <a:r>
              <a:rPr lang="en-US" sz="2400" b="1" dirty="0" smtClean="0">
                <a:solidFill>
                  <a:schemeClr val="tx1"/>
                </a:solidFill>
              </a:rPr>
              <a:t>Legislation </a:t>
            </a:r>
            <a:r>
              <a:rPr lang="en-US" sz="2400" b="1" dirty="0">
                <a:solidFill>
                  <a:schemeClr val="tx1"/>
                </a:solidFill>
              </a:rPr>
              <a:t>can substantially shift money, power, and regulation.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Legislative </a:t>
            </a:r>
            <a:r>
              <a:rPr lang="en-US" sz="2400" b="1" dirty="0">
                <a:solidFill>
                  <a:schemeClr val="tx1"/>
                </a:solidFill>
              </a:rPr>
              <a:t>bodies across the world continue to struggle to design laws that will curb the cost of healthcare while improving quality and access</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426384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dirty="0">
                <a:solidFill>
                  <a:schemeClr val="tx1"/>
                </a:solidFill>
                <a:latin typeface="+mn-lt"/>
              </a:rPr>
              <a:t/>
            </a:r>
            <a:br>
              <a:rPr lang="en-US" sz="3200" dirty="0">
                <a:solidFill>
                  <a:schemeClr val="tx1"/>
                </a:solidFill>
                <a:latin typeface="+mn-lt"/>
              </a:rPr>
            </a:br>
            <a:r>
              <a:rPr lang="en-US" sz="3200" dirty="0">
                <a:solidFill>
                  <a:schemeClr val="tx1"/>
                </a:solidFill>
                <a:latin typeface="+mn-lt"/>
              </a:rPr>
              <a:t> </a:t>
            </a:r>
            <a:r>
              <a:rPr lang="en-US" sz="3200" b="1" dirty="0">
                <a:solidFill>
                  <a:schemeClr val="tx1"/>
                </a:solidFill>
                <a:latin typeface="+mn-lt"/>
              </a:rPr>
              <a:t>STRATEGY AND STRATEGIC MANAGEMENT </a:t>
            </a:r>
            <a:endParaRPr lang="en-US" sz="3200" b="1" dirty="0">
              <a:solidFill>
                <a:schemeClr val="tx1"/>
              </a:solidFill>
              <a:effectLst/>
              <a:latin typeface="+mn-lt"/>
            </a:endParaRPr>
          </a:p>
        </p:txBody>
      </p:sp>
      <p:sp>
        <p:nvSpPr>
          <p:cNvPr id="4" name="Subtitle 3"/>
          <p:cNvSpPr>
            <a:spLocks noGrp="1"/>
          </p:cNvSpPr>
          <p:nvPr>
            <p:ph type="subTitle" idx="1"/>
          </p:nvPr>
        </p:nvSpPr>
        <p:spPr>
          <a:xfrm>
            <a:off x="914400" y="1850064"/>
            <a:ext cx="7924800" cy="4322136"/>
          </a:xfrm>
        </p:spPr>
        <p:txBody>
          <a:bodyPr>
            <a:noAutofit/>
          </a:bodyPr>
          <a:lstStyle/>
          <a:p>
            <a:r>
              <a:rPr lang="en-US" sz="2400" b="1" dirty="0">
                <a:solidFill>
                  <a:srgbClr val="0000FF"/>
                </a:solidFill>
              </a:rPr>
              <a:t>Learning objectives</a:t>
            </a:r>
          </a:p>
          <a:p>
            <a:pPr marL="370332" indent="-342900">
              <a:buClr>
                <a:srgbClr val="0000FF"/>
              </a:buClr>
              <a:buFont typeface="Wingdings" panose="05000000000000000000" pitchFamily="2" charset="2"/>
              <a:buChar char="v"/>
            </a:pPr>
            <a:r>
              <a:rPr lang="en-US" sz="2400" b="1" dirty="0">
                <a:solidFill>
                  <a:schemeClr val="tx1"/>
                </a:solidFill>
              </a:rPr>
              <a:t>Comprehend that strategy has many definitions, and its meaning depends on one’s </a:t>
            </a:r>
            <a:r>
              <a:rPr lang="en-US" sz="2400" b="1" dirty="0" smtClean="0">
                <a:solidFill>
                  <a:schemeClr val="tx1"/>
                </a:solidFill>
              </a:rPr>
              <a:t>perspective;</a:t>
            </a:r>
          </a:p>
          <a:p>
            <a:pPr marL="370332" indent="-342900">
              <a:buClr>
                <a:srgbClr val="0000FF"/>
              </a:buClr>
              <a:buFont typeface="Wingdings" panose="05000000000000000000" pitchFamily="2" charset="2"/>
              <a:buChar char="v"/>
            </a:pPr>
            <a:r>
              <a:rPr lang="en-US" sz="2400" b="1" dirty="0" smtClean="0">
                <a:solidFill>
                  <a:schemeClr val="tx1"/>
                </a:solidFill>
              </a:rPr>
              <a:t>Understand </a:t>
            </a:r>
            <a:r>
              <a:rPr lang="en-US" sz="2400" b="1" dirty="0">
                <a:solidFill>
                  <a:schemeClr val="tx1"/>
                </a:solidFill>
              </a:rPr>
              <a:t>the role of strategy in moving a healthcare organization to achieve its goals, grow its business, and improve its </a:t>
            </a:r>
            <a:r>
              <a:rPr lang="en-US" sz="2400" b="1" dirty="0" smtClean="0">
                <a:solidFill>
                  <a:schemeClr val="tx1"/>
                </a:solidFill>
              </a:rPr>
              <a:t>performance;</a:t>
            </a:r>
          </a:p>
          <a:p>
            <a:pPr marL="370332" indent="-342900">
              <a:buClr>
                <a:srgbClr val="0000FF"/>
              </a:buClr>
              <a:buFont typeface="Wingdings" panose="05000000000000000000" pitchFamily="2" charset="2"/>
              <a:buChar char="v"/>
            </a:pPr>
            <a:r>
              <a:rPr lang="en-US" sz="2400" b="1" dirty="0" smtClean="0">
                <a:solidFill>
                  <a:schemeClr val="tx1"/>
                </a:solidFill>
              </a:rPr>
              <a:t>Recognize </a:t>
            </a:r>
            <a:r>
              <a:rPr lang="en-US" sz="2400" b="1" dirty="0">
                <a:solidFill>
                  <a:schemeClr val="tx1"/>
                </a:solidFill>
              </a:rPr>
              <a:t>the use of prospective and emergent strategies; </a:t>
            </a:r>
            <a:r>
              <a:rPr lang="en-US" sz="2400" b="1" dirty="0" smtClean="0">
                <a:solidFill>
                  <a:schemeClr val="tx1"/>
                </a:solidFill>
              </a:rPr>
              <a:t>and</a:t>
            </a:r>
          </a:p>
          <a:p>
            <a:pPr marL="370332" indent="-342900">
              <a:buClr>
                <a:srgbClr val="0000FF"/>
              </a:buClr>
              <a:buFont typeface="Wingdings" panose="05000000000000000000" pitchFamily="2" charset="2"/>
              <a:buChar char="v"/>
            </a:pPr>
            <a:r>
              <a:rPr lang="en-US" sz="2400" b="1" dirty="0" smtClean="0">
                <a:solidFill>
                  <a:schemeClr val="tx1"/>
                </a:solidFill>
              </a:rPr>
              <a:t>Be </a:t>
            </a:r>
            <a:r>
              <a:rPr lang="en-US" sz="2400" b="1" dirty="0">
                <a:solidFill>
                  <a:schemeClr val="tx1"/>
                </a:solidFill>
              </a:rPr>
              <a:t>aware that business strategies evolve over time as a result of changing circumstances and managerial modifications.</a:t>
            </a:r>
          </a:p>
          <a:p>
            <a:endParaRPr lang="en-US" sz="2400" dirty="0">
              <a:solidFill>
                <a:schemeClr val="tx1"/>
              </a:solidFill>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a:t>
            </a:fld>
            <a:endParaRPr lang="en-US"/>
          </a:p>
        </p:txBody>
      </p:sp>
    </p:spTree>
    <p:extLst>
      <p:ext uri="{BB962C8B-B14F-4D97-AF65-F5344CB8AC3E}">
        <p14:creationId xmlns:p14="http://schemas.microsoft.com/office/powerpoint/2010/main" val="2316618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20</a:t>
            </a:fld>
            <a:endParaRPr lang="en-US"/>
          </a:p>
        </p:txBody>
      </p:sp>
      <p:sp>
        <p:nvSpPr>
          <p:cNvPr id="3" name="Subtitle 2"/>
          <p:cNvSpPr>
            <a:spLocks noGrp="1"/>
          </p:cNvSpPr>
          <p:nvPr>
            <p:ph type="subTitle" idx="1"/>
          </p:nvPr>
        </p:nvSpPr>
        <p:spPr>
          <a:xfrm>
            <a:off x="990600" y="1828800"/>
            <a:ext cx="7848600" cy="4343400"/>
          </a:xfrm>
        </p:spPr>
        <p:txBody>
          <a:bodyPr>
            <a:noAutofit/>
          </a:bodyPr>
          <a:lstStyle/>
          <a:p>
            <a:r>
              <a:rPr lang="en-US" sz="2800" b="1" dirty="0">
                <a:solidFill>
                  <a:srgbClr val="0000FF"/>
                </a:solidFill>
              </a:rPr>
              <a:t>Global Forces </a:t>
            </a:r>
          </a:p>
          <a:p>
            <a:pPr marL="484632" indent="-457200">
              <a:buClr>
                <a:srgbClr val="0000FF"/>
              </a:buClr>
              <a:buFont typeface="Wingdings" panose="05000000000000000000" pitchFamily="2" charset="2"/>
              <a:buChar char="v"/>
            </a:pPr>
            <a:r>
              <a:rPr lang="en-US" b="1" dirty="0">
                <a:solidFill>
                  <a:schemeClr val="tx1"/>
                </a:solidFill>
              </a:rPr>
              <a:t>Global forces impact all aspects of our lives today. </a:t>
            </a:r>
            <a:endParaRPr lang="en-US" b="1" dirty="0" smtClean="0">
              <a:solidFill>
                <a:schemeClr val="tx1"/>
              </a:solidFill>
            </a:endParaRPr>
          </a:p>
          <a:p>
            <a:pPr marL="484632" indent="-457200">
              <a:buClr>
                <a:srgbClr val="0000FF"/>
              </a:buClr>
              <a:buFont typeface="Wingdings" panose="05000000000000000000" pitchFamily="2" charset="2"/>
              <a:buChar char="v"/>
            </a:pPr>
            <a:r>
              <a:rPr lang="en-US" b="1" dirty="0" smtClean="0">
                <a:solidFill>
                  <a:schemeClr val="tx1"/>
                </a:solidFill>
              </a:rPr>
              <a:t>Competition </a:t>
            </a:r>
            <a:r>
              <a:rPr lang="en-US" b="1" dirty="0">
                <a:solidFill>
                  <a:schemeClr val="tx1"/>
                </a:solidFill>
              </a:rPr>
              <a:t>has broadened to include global players in healthcare. </a:t>
            </a:r>
            <a:endParaRPr lang="en-US" b="1" dirty="0" smtClean="0">
              <a:solidFill>
                <a:schemeClr val="tx1"/>
              </a:solidFill>
            </a:endParaRPr>
          </a:p>
          <a:p>
            <a:pPr marL="484632" indent="-457200">
              <a:buClr>
                <a:srgbClr val="0000FF"/>
              </a:buClr>
              <a:buFont typeface="Wingdings" panose="05000000000000000000" pitchFamily="2" charset="2"/>
              <a:buChar char="v"/>
            </a:pPr>
            <a:r>
              <a:rPr lang="en-US" b="1" dirty="0" smtClean="0">
                <a:solidFill>
                  <a:schemeClr val="tx1"/>
                </a:solidFill>
              </a:rPr>
              <a:t>Patients </a:t>
            </a:r>
            <a:r>
              <a:rPr lang="en-US" b="1" dirty="0">
                <a:solidFill>
                  <a:schemeClr val="tx1"/>
                </a:solidFill>
              </a:rPr>
              <a:t>increasingly are turning to new global alternatives to meet their healthcare needs, such as purchasing medications from other countries and seeking care abroad. Medical tourism is increasing </a:t>
            </a:r>
            <a:r>
              <a:rPr lang="en-US" b="1" dirty="0" smtClean="0">
                <a:solidFill>
                  <a:schemeClr val="tx1"/>
                </a:solidFill>
              </a:rPr>
              <a:t>steadily. </a:t>
            </a:r>
            <a:endParaRPr lang="en-US" b="1" dirty="0">
              <a:solidFill>
                <a:schemeClr val="tx1"/>
              </a:solidFill>
            </a:endParaRPr>
          </a:p>
        </p:txBody>
      </p:sp>
    </p:spTree>
    <p:extLst>
      <p:ext uri="{BB962C8B-B14F-4D97-AF65-F5344CB8AC3E}">
        <p14:creationId xmlns:p14="http://schemas.microsoft.com/office/powerpoint/2010/main" val="1189090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21</a:t>
            </a:fld>
            <a:endParaRPr lang="en-US"/>
          </a:p>
        </p:txBody>
      </p:sp>
      <p:sp>
        <p:nvSpPr>
          <p:cNvPr id="3" name="Subtitle 2"/>
          <p:cNvSpPr>
            <a:spLocks noGrp="1"/>
          </p:cNvSpPr>
          <p:nvPr>
            <p:ph type="subTitle" idx="1"/>
          </p:nvPr>
        </p:nvSpPr>
        <p:spPr>
          <a:xfrm>
            <a:off x="990600" y="2362200"/>
            <a:ext cx="7848600" cy="3810000"/>
          </a:xfrm>
        </p:spPr>
        <p:txBody>
          <a:bodyPr>
            <a:noAutofit/>
          </a:bodyPr>
          <a:lstStyle/>
          <a:p>
            <a:r>
              <a:rPr lang="en-US" sz="2800" b="1" dirty="0">
                <a:solidFill>
                  <a:srgbClr val="0000FF"/>
                </a:solidFill>
              </a:rPr>
              <a:t>Prospective and Emergent </a:t>
            </a:r>
            <a:r>
              <a:rPr lang="en-US" sz="2800" b="1" dirty="0" smtClean="0">
                <a:solidFill>
                  <a:srgbClr val="0000FF"/>
                </a:solidFill>
              </a:rPr>
              <a:t>Strategies</a:t>
            </a:r>
          </a:p>
          <a:p>
            <a:r>
              <a:rPr lang="en-US" sz="2800" b="1" dirty="0">
                <a:solidFill>
                  <a:schemeClr val="tx1"/>
                </a:solidFill>
              </a:rPr>
              <a:t>Most large organizations engage in some type of planning process to analyze and design means to prospectively address the aforementioned issues and produce some form of written document to guide their future decisions. This forward planning is called </a:t>
            </a:r>
            <a:r>
              <a:rPr lang="en-US" sz="2800" b="1" i="1" dirty="0">
                <a:solidFill>
                  <a:srgbClr val="0000FF"/>
                </a:solidFill>
              </a:rPr>
              <a:t>prospective strategy</a:t>
            </a:r>
            <a:r>
              <a:rPr lang="en-US" sz="2800" b="1" dirty="0">
                <a:solidFill>
                  <a:schemeClr val="tx1"/>
                </a:solidFill>
              </a:rPr>
              <a:t>. </a:t>
            </a:r>
            <a:r>
              <a:rPr lang="en-US" sz="2800" b="1" dirty="0" smtClean="0">
                <a:solidFill>
                  <a:schemeClr val="tx1"/>
                </a:solidFill>
              </a:rPr>
              <a:t> </a:t>
            </a:r>
            <a:endParaRPr lang="en-US" b="1" dirty="0">
              <a:solidFill>
                <a:schemeClr val="tx1"/>
              </a:solidFill>
            </a:endParaRPr>
          </a:p>
        </p:txBody>
      </p:sp>
    </p:spTree>
    <p:extLst>
      <p:ext uri="{BB962C8B-B14F-4D97-AF65-F5344CB8AC3E}">
        <p14:creationId xmlns:p14="http://schemas.microsoft.com/office/powerpoint/2010/main" val="4248057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22</a:t>
            </a:fld>
            <a:endParaRPr lang="en-US"/>
          </a:p>
        </p:txBody>
      </p:sp>
      <p:sp>
        <p:nvSpPr>
          <p:cNvPr id="3" name="Subtitle 2"/>
          <p:cNvSpPr>
            <a:spLocks noGrp="1"/>
          </p:cNvSpPr>
          <p:nvPr>
            <p:ph type="subTitle" idx="1"/>
          </p:nvPr>
        </p:nvSpPr>
        <p:spPr>
          <a:xfrm>
            <a:off x="990600" y="2362200"/>
            <a:ext cx="7848600" cy="3810000"/>
          </a:xfrm>
        </p:spPr>
        <p:txBody>
          <a:bodyPr>
            <a:noAutofit/>
          </a:bodyPr>
          <a:lstStyle/>
          <a:p>
            <a:r>
              <a:rPr lang="en-US" sz="2800" b="1" dirty="0">
                <a:solidFill>
                  <a:srgbClr val="0000FF"/>
                </a:solidFill>
              </a:rPr>
              <a:t>Prospective and Emergent </a:t>
            </a:r>
            <a:r>
              <a:rPr lang="en-US" sz="2800" b="1" dirty="0" smtClean="0">
                <a:solidFill>
                  <a:srgbClr val="0000FF"/>
                </a:solidFill>
              </a:rPr>
              <a:t>Strategies</a:t>
            </a:r>
          </a:p>
          <a:p>
            <a:r>
              <a:rPr lang="en-US" sz="2800" b="1" dirty="0">
                <a:solidFill>
                  <a:schemeClr val="tx1"/>
                </a:solidFill>
              </a:rPr>
              <a:t>A retrospective analysis of strategy, on the other hand, looks backward to see what actually happened. Constant experimentation and adaptation to new market conditions produce patterns that can be identified retrospectively as </a:t>
            </a:r>
            <a:r>
              <a:rPr lang="en-US" sz="2800" b="1" i="1" dirty="0">
                <a:solidFill>
                  <a:srgbClr val="0000FF"/>
                </a:solidFill>
              </a:rPr>
              <a:t>realized</a:t>
            </a:r>
            <a:r>
              <a:rPr lang="en-US" sz="2800" b="1" dirty="0">
                <a:solidFill>
                  <a:srgbClr val="0000FF"/>
                </a:solidFill>
              </a:rPr>
              <a:t>, or </a:t>
            </a:r>
            <a:r>
              <a:rPr lang="en-US" sz="2800" b="1" i="1" dirty="0">
                <a:solidFill>
                  <a:srgbClr val="0000FF"/>
                </a:solidFill>
              </a:rPr>
              <a:t>emergent</a:t>
            </a:r>
            <a:r>
              <a:rPr lang="en-US" sz="2800" b="1" dirty="0">
                <a:solidFill>
                  <a:srgbClr val="0000FF"/>
                </a:solidFill>
              </a:rPr>
              <a:t>, </a:t>
            </a:r>
            <a:r>
              <a:rPr lang="en-US" sz="2800" b="1" i="1" dirty="0">
                <a:solidFill>
                  <a:srgbClr val="0000FF"/>
                </a:solidFill>
              </a:rPr>
              <a:t>strategy</a:t>
            </a:r>
            <a:r>
              <a:rPr lang="en-US" sz="2800" b="1" dirty="0">
                <a:solidFill>
                  <a:schemeClr val="tx1"/>
                </a:solidFill>
              </a:rPr>
              <a:t>. </a:t>
            </a:r>
            <a:r>
              <a:rPr lang="en-US" sz="2800" b="1" dirty="0" smtClean="0">
                <a:solidFill>
                  <a:schemeClr val="tx1"/>
                </a:solidFill>
              </a:rPr>
              <a:t> </a:t>
            </a:r>
            <a:endParaRPr lang="en-US" b="1" dirty="0">
              <a:solidFill>
                <a:schemeClr val="tx1"/>
              </a:solidFill>
            </a:endParaRPr>
          </a:p>
        </p:txBody>
      </p:sp>
    </p:spTree>
    <p:extLst>
      <p:ext uri="{BB962C8B-B14F-4D97-AF65-F5344CB8AC3E}">
        <p14:creationId xmlns:p14="http://schemas.microsoft.com/office/powerpoint/2010/main" val="876417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23</a:t>
            </a:fld>
            <a:endParaRPr lang="en-US"/>
          </a:p>
        </p:txBody>
      </p:sp>
      <p:sp>
        <p:nvSpPr>
          <p:cNvPr id="3" name="Subtitle 2"/>
          <p:cNvSpPr>
            <a:spLocks noGrp="1"/>
          </p:cNvSpPr>
          <p:nvPr>
            <p:ph type="subTitle" idx="1"/>
          </p:nvPr>
        </p:nvSpPr>
        <p:spPr>
          <a:xfrm>
            <a:off x="990600" y="1905000"/>
            <a:ext cx="7772400" cy="4267200"/>
          </a:xfrm>
        </p:spPr>
        <p:txBody>
          <a:bodyPr>
            <a:noAutofit/>
          </a:bodyPr>
          <a:lstStyle/>
          <a:p>
            <a:r>
              <a:rPr lang="en-US" sz="2800" b="1" dirty="0">
                <a:solidFill>
                  <a:srgbClr val="0000FF"/>
                </a:solidFill>
              </a:rPr>
              <a:t>Prospective and Emergent </a:t>
            </a:r>
            <a:r>
              <a:rPr lang="en-US" sz="2800" b="1" dirty="0" smtClean="0">
                <a:solidFill>
                  <a:srgbClr val="0000FF"/>
                </a:solidFill>
              </a:rPr>
              <a:t>Strategies</a:t>
            </a:r>
          </a:p>
          <a:p>
            <a:pPr marL="484632" indent="-457200">
              <a:buClr>
                <a:srgbClr val="0000FF"/>
              </a:buClr>
              <a:buFont typeface="Wingdings" panose="05000000000000000000" pitchFamily="2" charset="2"/>
              <a:buChar char="v"/>
            </a:pPr>
            <a:r>
              <a:rPr lang="en-US" sz="2800" b="1" dirty="0">
                <a:solidFill>
                  <a:schemeClr val="tx1"/>
                </a:solidFill>
              </a:rPr>
              <a:t>Most organizations’ strategy evolves incrementally over time, even in organizations that do prospective planning. This process also helps organizations understand their competitors’ strategies</a:t>
            </a:r>
            <a:r>
              <a:rPr lang="en-US" sz="2800" b="1" dirty="0" smtClean="0">
                <a:solidFill>
                  <a:schemeClr val="tx1"/>
                </a:solidFill>
              </a:rPr>
              <a:t>. </a:t>
            </a:r>
          </a:p>
          <a:p>
            <a:pPr marL="484632" indent="-457200">
              <a:buClr>
                <a:srgbClr val="0000FF"/>
              </a:buClr>
              <a:buFont typeface="Wingdings" panose="05000000000000000000" pitchFamily="2" charset="2"/>
              <a:buChar char="v"/>
            </a:pPr>
            <a:r>
              <a:rPr lang="en-US" b="1" dirty="0">
                <a:solidFill>
                  <a:schemeClr val="tx1"/>
                </a:solidFill>
              </a:rPr>
              <a:t>Plans are often modified, and the end results are sometimes very different from those anticipated. </a:t>
            </a:r>
            <a:endParaRPr lang="en-US" b="1" dirty="0">
              <a:solidFill>
                <a:schemeClr val="tx1"/>
              </a:solidFill>
            </a:endParaRPr>
          </a:p>
        </p:txBody>
      </p:sp>
    </p:spTree>
    <p:extLst>
      <p:ext uri="{BB962C8B-B14F-4D97-AF65-F5344CB8AC3E}">
        <p14:creationId xmlns:p14="http://schemas.microsoft.com/office/powerpoint/2010/main" val="929995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24</a:t>
            </a:fld>
            <a:endParaRPr lang="en-US"/>
          </a:p>
        </p:txBody>
      </p:sp>
      <p:sp>
        <p:nvSpPr>
          <p:cNvPr id="3" name="Subtitle 2"/>
          <p:cNvSpPr>
            <a:spLocks noGrp="1"/>
          </p:cNvSpPr>
          <p:nvPr>
            <p:ph type="subTitle" idx="1"/>
          </p:nvPr>
        </p:nvSpPr>
        <p:spPr>
          <a:xfrm>
            <a:off x="990600" y="1905000"/>
            <a:ext cx="7772400" cy="4267200"/>
          </a:xfrm>
        </p:spPr>
        <p:txBody>
          <a:bodyPr>
            <a:noAutofit/>
          </a:bodyPr>
          <a:lstStyle/>
          <a:p>
            <a:r>
              <a:rPr lang="en-US" sz="2800" b="1" dirty="0">
                <a:solidFill>
                  <a:srgbClr val="0000FF"/>
                </a:solidFill>
              </a:rPr>
              <a:t>Prospective and Emergent </a:t>
            </a:r>
            <a:r>
              <a:rPr lang="en-US" sz="2800" b="1" dirty="0" smtClean="0">
                <a:solidFill>
                  <a:srgbClr val="0000FF"/>
                </a:solidFill>
              </a:rPr>
              <a:t>Strategies</a:t>
            </a:r>
          </a:p>
          <a:p>
            <a:pPr marL="484632" indent="-457200">
              <a:buClr>
                <a:srgbClr val="0000FF"/>
              </a:buClr>
              <a:buFont typeface="Wingdings" panose="05000000000000000000" pitchFamily="2" charset="2"/>
              <a:buChar char="v"/>
            </a:pPr>
            <a:r>
              <a:rPr lang="en-US" sz="2800" b="1" dirty="0">
                <a:solidFill>
                  <a:schemeClr val="tx1"/>
                </a:solidFill>
              </a:rPr>
              <a:t>Both prospective and emergent views have merit; all strategy has both planned and unplanned </a:t>
            </a:r>
            <a:r>
              <a:rPr lang="en-US" sz="2800" b="1" dirty="0" smtClean="0">
                <a:solidFill>
                  <a:schemeClr val="tx1"/>
                </a:solidFill>
              </a:rPr>
              <a:t>components. </a:t>
            </a:r>
          </a:p>
          <a:p>
            <a:pPr marL="484632" indent="-457200">
              <a:buClr>
                <a:srgbClr val="0000FF"/>
              </a:buClr>
              <a:buFont typeface="Wingdings" panose="05000000000000000000" pitchFamily="2" charset="2"/>
              <a:buChar char="v"/>
            </a:pPr>
            <a:r>
              <a:rPr lang="en-US" sz="2800" b="1" dirty="0" smtClean="0">
                <a:solidFill>
                  <a:schemeClr val="tx1"/>
                </a:solidFill>
              </a:rPr>
              <a:t>Prospective </a:t>
            </a:r>
            <a:r>
              <a:rPr lang="en-US" sz="2800" b="1" dirty="0">
                <a:solidFill>
                  <a:schemeClr val="tx1"/>
                </a:solidFill>
              </a:rPr>
              <a:t>strategy is more important in settings where greater environmental pressures and rapid changes occur because these factors cause realized strategy to differ much more from that intended</a:t>
            </a:r>
            <a:r>
              <a:rPr lang="en-US" sz="2800" b="1" dirty="0" smtClean="0">
                <a:solidFill>
                  <a:schemeClr val="tx1"/>
                </a:solidFill>
              </a:rPr>
              <a:t>.</a:t>
            </a:r>
            <a:r>
              <a:rPr lang="en-US" b="1" dirty="0" smtClean="0">
                <a:solidFill>
                  <a:schemeClr val="tx1"/>
                </a:solidFill>
              </a:rPr>
              <a:t> </a:t>
            </a:r>
            <a:endParaRPr lang="en-US" b="1" dirty="0">
              <a:solidFill>
                <a:schemeClr val="tx1"/>
              </a:solidFill>
            </a:endParaRPr>
          </a:p>
        </p:txBody>
      </p:sp>
    </p:spTree>
    <p:extLst>
      <p:ext uri="{BB962C8B-B14F-4D97-AF65-F5344CB8AC3E}">
        <p14:creationId xmlns:p14="http://schemas.microsoft.com/office/powerpoint/2010/main" val="1304749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095488" cy="1143000"/>
          </a:xfrm>
        </p:spPr>
        <p:txBody>
          <a:bodyPr>
            <a:normAutofit/>
          </a:bodyPr>
          <a:lstStyle/>
          <a:p>
            <a:r>
              <a:rPr lang="en-US" sz="2800" b="1" dirty="0">
                <a:solidFill>
                  <a:srgbClr val="0000FF"/>
                </a:solidFill>
                <a:effectLst/>
                <a:latin typeface="+mn-lt"/>
              </a:rPr>
              <a:t>EXHIBIT 1.3 Value and Purpose of Prospective and Emergent Strategies	</a:t>
            </a:r>
          </a:p>
        </p:txBody>
      </p:sp>
      <p:sp>
        <p:nvSpPr>
          <p:cNvPr id="3" name="Date Placeholder 2"/>
          <p:cNvSpPr>
            <a:spLocks noGrp="1"/>
          </p:cNvSpPr>
          <p:nvPr>
            <p:ph type="dt" sz="half" idx="10"/>
          </p:nvPr>
        </p:nvSpPr>
        <p:spPr/>
        <p:txBody>
          <a:bodyPr/>
          <a:lstStyle/>
          <a:p>
            <a:fld id="{FBD2C5D0-12DE-4034-9CDC-66B2D3A8074B}" type="datetime1">
              <a:rPr lang="en-US" smtClean="0"/>
              <a:t>1/26/2016</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25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79882106"/>
              </p:ext>
            </p:extLst>
          </p:nvPr>
        </p:nvGraphicFramePr>
        <p:xfrm>
          <a:off x="990600" y="1905000"/>
          <a:ext cx="7696200" cy="3962400"/>
        </p:xfrm>
        <a:graphic>
          <a:graphicData uri="http://schemas.openxmlformats.org/drawingml/2006/table">
            <a:tbl>
              <a:tblPr firstRow="1" firstCol="1" bandRow="1">
                <a:tableStyleId>{5C22544A-7EE6-4342-B048-85BDC9FD1C3A}</a:tableStyleId>
              </a:tblPr>
              <a:tblGrid>
                <a:gridCol w="3848100"/>
                <a:gridCol w="3848100"/>
              </a:tblGrid>
              <a:tr h="744954">
                <a:tc>
                  <a:txBody>
                    <a:bodyPr/>
                    <a:lstStyle/>
                    <a:p>
                      <a:pPr marL="0" marR="0" algn="ctr">
                        <a:lnSpc>
                          <a:spcPct val="107000"/>
                        </a:lnSpc>
                        <a:spcBef>
                          <a:spcPts val="0"/>
                        </a:spcBef>
                        <a:spcAft>
                          <a:spcPts val="0"/>
                        </a:spcAft>
                      </a:pPr>
                      <a:r>
                        <a:rPr lang="en-US" sz="2000" b="1">
                          <a:solidFill>
                            <a:schemeClr val="tx1"/>
                          </a:solidFill>
                          <a:effectLst/>
                          <a:latin typeface="+mn-lt"/>
                        </a:rPr>
                        <a:t>Prospective Strategy</a:t>
                      </a:r>
                      <a:endParaRPr lang="en-US" sz="2000" b="1">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c>
                  <a:txBody>
                    <a:bodyPr/>
                    <a:lstStyle/>
                    <a:p>
                      <a:pPr marL="0" marR="0" algn="ctr">
                        <a:lnSpc>
                          <a:spcPct val="107000"/>
                        </a:lnSpc>
                        <a:spcBef>
                          <a:spcPts val="0"/>
                        </a:spcBef>
                        <a:spcAft>
                          <a:spcPts val="0"/>
                        </a:spcAft>
                      </a:pPr>
                      <a:r>
                        <a:rPr lang="en-US" sz="2000" b="1" dirty="0">
                          <a:solidFill>
                            <a:schemeClr val="tx1"/>
                          </a:solidFill>
                          <a:effectLst/>
                          <a:latin typeface="+mn-lt"/>
                        </a:rPr>
                        <a:t>Emergent Strategy</a:t>
                      </a:r>
                      <a:endParaRPr lang="en-US" sz="2000" b="1" dirty="0">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r>
              <a:tr h="744954">
                <a:tc>
                  <a:txBody>
                    <a:bodyPr/>
                    <a:lstStyle/>
                    <a:p>
                      <a:pPr marL="0" marR="0">
                        <a:lnSpc>
                          <a:spcPct val="107000"/>
                        </a:lnSpc>
                        <a:spcBef>
                          <a:spcPts val="0"/>
                        </a:spcBef>
                        <a:spcAft>
                          <a:spcPts val="0"/>
                        </a:spcAft>
                      </a:pPr>
                      <a:r>
                        <a:rPr lang="en-US" sz="2000" b="1" dirty="0">
                          <a:solidFill>
                            <a:schemeClr val="tx1"/>
                          </a:solidFill>
                          <a:effectLst/>
                          <a:latin typeface="+mn-lt"/>
                        </a:rPr>
                        <a:t>Align actions with mission/vision</a:t>
                      </a:r>
                      <a:endParaRPr lang="en-US" sz="2000" b="1" dirty="0">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c>
                  <a:txBody>
                    <a:bodyPr/>
                    <a:lstStyle/>
                    <a:p>
                      <a:pPr marL="0" marR="0">
                        <a:lnSpc>
                          <a:spcPct val="107000"/>
                        </a:lnSpc>
                        <a:spcBef>
                          <a:spcPts val="0"/>
                        </a:spcBef>
                        <a:spcAft>
                          <a:spcPts val="0"/>
                        </a:spcAft>
                      </a:pPr>
                      <a:r>
                        <a:rPr lang="en-US" sz="2000" b="1" dirty="0">
                          <a:solidFill>
                            <a:schemeClr val="tx1"/>
                          </a:solidFill>
                          <a:effectLst/>
                          <a:latin typeface="+mn-lt"/>
                        </a:rPr>
                        <a:t>Understand competitor’s strategy</a:t>
                      </a:r>
                      <a:endParaRPr lang="en-US" sz="2000" b="1" dirty="0">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r>
              <a:tr h="744954">
                <a:tc>
                  <a:txBody>
                    <a:bodyPr/>
                    <a:lstStyle/>
                    <a:p>
                      <a:pPr marL="0" marR="0">
                        <a:lnSpc>
                          <a:spcPct val="107000"/>
                        </a:lnSpc>
                        <a:spcBef>
                          <a:spcPts val="0"/>
                        </a:spcBef>
                        <a:spcAft>
                          <a:spcPts val="0"/>
                        </a:spcAft>
                      </a:pPr>
                      <a:r>
                        <a:rPr lang="en-US" sz="2000" b="1">
                          <a:solidFill>
                            <a:schemeClr val="tx1"/>
                          </a:solidFill>
                          <a:effectLst/>
                          <a:latin typeface="+mn-lt"/>
                        </a:rPr>
                        <a:t>Predict resource needs</a:t>
                      </a:r>
                      <a:endParaRPr lang="en-US" sz="2000" b="1">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c>
                  <a:txBody>
                    <a:bodyPr/>
                    <a:lstStyle/>
                    <a:p>
                      <a:pPr marL="0" marR="0">
                        <a:lnSpc>
                          <a:spcPct val="107000"/>
                        </a:lnSpc>
                        <a:spcBef>
                          <a:spcPts val="0"/>
                        </a:spcBef>
                        <a:spcAft>
                          <a:spcPts val="0"/>
                        </a:spcAft>
                      </a:pPr>
                      <a:r>
                        <a:rPr lang="en-US" sz="2000" b="1">
                          <a:solidFill>
                            <a:schemeClr val="tx1"/>
                          </a:solidFill>
                          <a:effectLst/>
                          <a:latin typeface="+mn-lt"/>
                        </a:rPr>
                        <a:t>Evaluate own strategy</a:t>
                      </a:r>
                      <a:endParaRPr lang="en-US" sz="2000" b="1">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r>
              <a:tr h="863769">
                <a:tc>
                  <a:txBody>
                    <a:bodyPr/>
                    <a:lstStyle/>
                    <a:p>
                      <a:pPr marL="0" marR="0">
                        <a:lnSpc>
                          <a:spcPct val="107000"/>
                        </a:lnSpc>
                        <a:spcBef>
                          <a:spcPts val="0"/>
                        </a:spcBef>
                        <a:spcAft>
                          <a:spcPts val="0"/>
                        </a:spcAft>
                      </a:pPr>
                      <a:r>
                        <a:rPr lang="en-US" sz="2000" b="1">
                          <a:solidFill>
                            <a:schemeClr val="tx1"/>
                          </a:solidFill>
                          <a:effectLst/>
                          <a:latin typeface="+mn-lt"/>
                        </a:rPr>
                        <a:t>Allocate capital and personnel to projects</a:t>
                      </a:r>
                      <a:endParaRPr lang="en-US" sz="2000" b="1">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c>
                  <a:txBody>
                    <a:bodyPr/>
                    <a:lstStyle/>
                    <a:p>
                      <a:pPr marL="0" marR="0">
                        <a:lnSpc>
                          <a:spcPct val="107000"/>
                        </a:lnSpc>
                        <a:spcBef>
                          <a:spcPts val="0"/>
                        </a:spcBef>
                        <a:spcAft>
                          <a:spcPts val="0"/>
                        </a:spcAft>
                      </a:pPr>
                      <a:r>
                        <a:rPr lang="en-US" sz="2000" b="1">
                          <a:solidFill>
                            <a:schemeClr val="tx1"/>
                          </a:solidFill>
                          <a:effectLst/>
                          <a:latin typeface="+mn-lt"/>
                        </a:rPr>
                        <a:t>Enhance organizational learning</a:t>
                      </a:r>
                      <a:endParaRPr lang="en-US" sz="2000" b="1">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r>
              <a:tr h="863769">
                <a:tc>
                  <a:txBody>
                    <a:bodyPr/>
                    <a:lstStyle/>
                    <a:p>
                      <a:pPr marL="0" marR="0">
                        <a:lnSpc>
                          <a:spcPct val="107000"/>
                        </a:lnSpc>
                        <a:spcBef>
                          <a:spcPts val="0"/>
                        </a:spcBef>
                        <a:spcAft>
                          <a:spcPts val="0"/>
                        </a:spcAft>
                      </a:pPr>
                      <a:r>
                        <a:rPr lang="en-US" sz="2000" b="1">
                          <a:solidFill>
                            <a:schemeClr val="tx1"/>
                          </a:solidFill>
                          <a:effectLst/>
                          <a:latin typeface="+mn-lt"/>
                        </a:rPr>
                        <a:t>Position organization in competitive space</a:t>
                      </a:r>
                      <a:endParaRPr lang="en-US" sz="2000" b="1">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c>
                  <a:txBody>
                    <a:bodyPr/>
                    <a:lstStyle/>
                    <a:p>
                      <a:pPr marL="0" marR="0">
                        <a:lnSpc>
                          <a:spcPct val="107000"/>
                        </a:lnSpc>
                        <a:spcBef>
                          <a:spcPts val="0"/>
                        </a:spcBef>
                        <a:spcAft>
                          <a:spcPts val="0"/>
                        </a:spcAft>
                      </a:pPr>
                      <a:r>
                        <a:rPr lang="en-US" sz="2000" b="1" dirty="0">
                          <a:solidFill>
                            <a:schemeClr val="tx1"/>
                          </a:solidFill>
                          <a:effectLst/>
                          <a:latin typeface="+mn-lt"/>
                        </a:rPr>
                        <a:t> </a:t>
                      </a:r>
                      <a:endParaRPr lang="en-US" sz="2000" b="1" dirty="0">
                        <a:solidFill>
                          <a:schemeClr val="tx1"/>
                        </a:solidFill>
                        <a:effectLst/>
                        <a:latin typeface="+mn-lt"/>
                        <a:ea typeface="Calibri"/>
                        <a:cs typeface="Arial"/>
                      </a:endParaRPr>
                    </a:p>
                  </a:txBody>
                  <a:tcPr marL="68580" marR="68580" marT="0" marB="0" anchor="ctr">
                    <a:solidFill>
                      <a:schemeClr val="accent6">
                        <a:lumMod val="60000"/>
                        <a:lumOff val="40000"/>
                      </a:schemeClr>
                    </a:solidFill>
                  </a:tcPr>
                </a:tc>
              </a:tr>
            </a:tbl>
          </a:graphicData>
        </a:graphic>
      </p:graphicFrame>
    </p:spTree>
    <p:extLst>
      <p:ext uri="{BB962C8B-B14F-4D97-AF65-F5344CB8AC3E}">
        <p14:creationId xmlns:p14="http://schemas.microsoft.com/office/powerpoint/2010/main" val="3720454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26</a:t>
            </a:fld>
            <a:endParaRPr lang="en-US"/>
          </a:p>
        </p:txBody>
      </p:sp>
      <p:sp>
        <p:nvSpPr>
          <p:cNvPr id="3" name="Subtitle 2"/>
          <p:cNvSpPr>
            <a:spLocks noGrp="1"/>
          </p:cNvSpPr>
          <p:nvPr>
            <p:ph type="subTitle" idx="1"/>
          </p:nvPr>
        </p:nvSpPr>
        <p:spPr>
          <a:xfrm>
            <a:off x="990600" y="1905000"/>
            <a:ext cx="7772400" cy="4267200"/>
          </a:xfrm>
        </p:spPr>
        <p:txBody>
          <a:bodyPr>
            <a:noAutofit/>
          </a:bodyPr>
          <a:lstStyle/>
          <a:p>
            <a:r>
              <a:rPr lang="en-US" sz="2800" b="1" dirty="0">
                <a:solidFill>
                  <a:srgbClr val="0000FF"/>
                </a:solidFill>
              </a:rPr>
              <a:t>Prospective and Emergent </a:t>
            </a:r>
            <a:r>
              <a:rPr lang="en-US" sz="2800" b="1" dirty="0" smtClean="0">
                <a:solidFill>
                  <a:srgbClr val="0000FF"/>
                </a:solidFill>
              </a:rPr>
              <a:t>Strategies</a:t>
            </a:r>
          </a:p>
          <a:p>
            <a:pPr marL="484632" indent="-457200">
              <a:buClr>
                <a:srgbClr val="0000FF"/>
              </a:buClr>
              <a:buFont typeface="Wingdings" panose="05000000000000000000" pitchFamily="2" charset="2"/>
              <a:buChar char="v"/>
            </a:pPr>
            <a:r>
              <a:rPr lang="en-US" sz="2400" b="1" dirty="0">
                <a:solidFill>
                  <a:schemeClr val="tx1"/>
                </a:solidFill>
              </a:rPr>
              <a:t>Strategy in many industries is emergent by nature; many avenues must be tried before a successful strategic </a:t>
            </a:r>
            <a:r>
              <a:rPr lang="en-US" sz="2400" b="1" dirty="0" smtClean="0">
                <a:solidFill>
                  <a:schemeClr val="tx1"/>
                </a:solidFill>
              </a:rPr>
              <a:t>direction </a:t>
            </a:r>
            <a:r>
              <a:rPr lang="en-US" sz="2400" b="1" dirty="0">
                <a:solidFill>
                  <a:schemeClr val="tx1"/>
                </a:solidFill>
              </a:rPr>
              <a:t>is found</a:t>
            </a:r>
            <a:r>
              <a:rPr lang="en-US" sz="2400" b="1" dirty="0" smtClean="0">
                <a:solidFill>
                  <a:schemeClr val="tx1"/>
                </a:solidFill>
              </a:rPr>
              <a:t>. </a:t>
            </a:r>
          </a:p>
          <a:p>
            <a:pPr marL="484632" indent="-457200">
              <a:buClr>
                <a:srgbClr val="0000FF"/>
              </a:buClr>
              <a:buFont typeface="Wingdings" panose="05000000000000000000" pitchFamily="2" charset="2"/>
              <a:buChar char="v"/>
            </a:pPr>
            <a:r>
              <a:rPr lang="en-US" sz="2400" b="1" dirty="0">
                <a:solidFill>
                  <a:schemeClr val="tx1"/>
                </a:solidFill>
              </a:rPr>
              <a:t>Implementation of deliberate and emergent strategy may be influenced by many </a:t>
            </a:r>
            <a:r>
              <a:rPr lang="en-US" sz="2400" b="1" dirty="0" smtClean="0">
                <a:solidFill>
                  <a:schemeClr val="tx1"/>
                </a:solidFill>
              </a:rPr>
              <a:t>factors.</a:t>
            </a:r>
          </a:p>
          <a:p>
            <a:pPr marL="484632" indent="-457200">
              <a:buClr>
                <a:srgbClr val="0000FF"/>
              </a:buClr>
              <a:buFont typeface="Wingdings" panose="05000000000000000000" pitchFamily="2" charset="2"/>
              <a:buChar char="v"/>
            </a:pPr>
            <a:r>
              <a:rPr lang="en-US" sz="2400" b="1" dirty="0" smtClean="0">
                <a:solidFill>
                  <a:schemeClr val="tx1"/>
                </a:solidFill>
              </a:rPr>
              <a:t>Factors </a:t>
            </a:r>
            <a:r>
              <a:rPr lang="en-US" sz="2400" b="1" dirty="0">
                <a:solidFill>
                  <a:schemeClr val="tx1"/>
                </a:solidFill>
              </a:rPr>
              <a:t>that influence the type of strategy an organization adopts include level of certainty, speed of change, degree of proactivity, </a:t>
            </a:r>
            <a:r>
              <a:rPr lang="en-US" sz="2400" b="1" dirty="0" smtClean="0">
                <a:solidFill>
                  <a:schemeClr val="tx1"/>
                </a:solidFill>
              </a:rPr>
              <a:t>clar</a:t>
            </a:r>
            <a:r>
              <a:rPr lang="en-US" sz="2400" b="1" dirty="0">
                <a:solidFill>
                  <a:schemeClr val="tx1"/>
                </a:solidFill>
              </a:rPr>
              <a:t>ity of mission, and time </a:t>
            </a:r>
            <a:r>
              <a:rPr lang="en-US" sz="2400" b="1" dirty="0" smtClean="0">
                <a:solidFill>
                  <a:schemeClr val="tx1"/>
                </a:solidFill>
              </a:rPr>
              <a:t>perspective.</a:t>
            </a:r>
            <a:endParaRPr lang="en-US" sz="2400" b="1" dirty="0">
              <a:solidFill>
                <a:schemeClr val="tx1"/>
              </a:solidFill>
            </a:endParaRPr>
          </a:p>
        </p:txBody>
      </p:sp>
    </p:spTree>
    <p:extLst>
      <p:ext uri="{BB962C8B-B14F-4D97-AF65-F5344CB8AC3E}">
        <p14:creationId xmlns:p14="http://schemas.microsoft.com/office/powerpoint/2010/main" val="299136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320"/>
            <a:ext cx="8171688" cy="1143000"/>
          </a:xfrm>
        </p:spPr>
        <p:txBody>
          <a:bodyPr>
            <a:normAutofit/>
          </a:bodyPr>
          <a:lstStyle/>
          <a:p>
            <a:r>
              <a:rPr lang="en-US" sz="2800" b="1" dirty="0">
                <a:solidFill>
                  <a:srgbClr val="0000FF"/>
                </a:solidFill>
                <a:latin typeface="+mn-lt"/>
              </a:rPr>
              <a:t>EXHIBIT 1.5 </a:t>
            </a:r>
            <a:r>
              <a:rPr lang="en-US" sz="2800" b="1" dirty="0" smtClean="0">
                <a:solidFill>
                  <a:srgbClr val="0000FF"/>
                </a:solidFill>
                <a:latin typeface="+mn-lt"/>
              </a:rPr>
              <a:t>Factors </a:t>
            </a:r>
            <a:r>
              <a:rPr lang="en-US" sz="2800" b="1" dirty="0">
                <a:solidFill>
                  <a:srgbClr val="0000FF"/>
                </a:solidFill>
                <a:latin typeface="+mn-lt"/>
              </a:rPr>
              <a:t>Affecting Use of Strategy Type </a:t>
            </a:r>
            <a:endParaRPr lang="en-US" sz="2800" b="1" dirty="0">
              <a:solidFill>
                <a:srgbClr val="0000FF"/>
              </a:solidFill>
              <a:latin typeface="+mn-lt"/>
            </a:endParaRPr>
          </a:p>
        </p:txBody>
      </p:sp>
      <p:sp>
        <p:nvSpPr>
          <p:cNvPr id="3" name="Date Placeholder 2"/>
          <p:cNvSpPr>
            <a:spLocks noGrp="1"/>
          </p:cNvSpPr>
          <p:nvPr>
            <p:ph type="dt" sz="half" idx="10"/>
          </p:nvPr>
        </p:nvSpPr>
        <p:spPr/>
        <p:txBody>
          <a:bodyPr/>
          <a:lstStyle/>
          <a:p>
            <a:fld id="{FBD2C5D0-12DE-4034-9CDC-66B2D3A8074B}" type="datetime1">
              <a:rPr lang="en-US" smtClean="0"/>
              <a:t>1/26/2016</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27</a:t>
            </a:fld>
            <a:endParaRPr lang="en-US"/>
          </a:p>
        </p:txBody>
      </p:sp>
      <p:cxnSp>
        <p:nvCxnSpPr>
          <p:cNvPr id="7" name="Straight Connector 6"/>
          <p:cNvCxnSpPr/>
          <p:nvPr/>
        </p:nvCxnSpPr>
        <p:spPr>
          <a:xfrm flipV="1">
            <a:off x="990600" y="1714500"/>
            <a:ext cx="81534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447800" y="2743200"/>
            <a:ext cx="7010400" cy="7620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447800" y="2057399"/>
            <a:ext cx="2743200" cy="461665"/>
          </a:xfrm>
          <a:prstGeom prst="rect">
            <a:avLst/>
          </a:prstGeom>
          <a:noFill/>
        </p:spPr>
        <p:txBody>
          <a:bodyPr wrap="square" rtlCol="0">
            <a:spAutoFit/>
          </a:bodyPr>
          <a:lstStyle/>
          <a:p>
            <a:r>
              <a:rPr lang="en-US" sz="2400" b="1" dirty="0"/>
              <a:t>Deliberate </a:t>
            </a:r>
            <a:r>
              <a:rPr lang="en-US" sz="2400" b="1" dirty="0" smtClean="0"/>
              <a:t>Strategy</a:t>
            </a:r>
            <a:endParaRPr lang="en-US" sz="2400" dirty="0"/>
          </a:p>
        </p:txBody>
      </p:sp>
      <p:sp>
        <p:nvSpPr>
          <p:cNvPr id="12" name="TextBox 11"/>
          <p:cNvSpPr txBox="1"/>
          <p:nvPr/>
        </p:nvSpPr>
        <p:spPr>
          <a:xfrm>
            <a:off x="5715000" y="2057399"/>
            <a:ext cx="2667000" cy="461665"/>
          </a:xfrm>
          <a:prstGeom prst="rect">
            <a:avLst/>
          </a:prstGeom>
          <a:noFill/>
        </p:spPr>
        <p:txBody>
          <a:bodyPr wrap="square" rtlCol="0">
            <a:spAutoFit/>
          </a:bodyPr>
          <a:lstStyle/>
          <a:p>
            <a:r>
              <a:rPr lang="en-US" sz="2400" b="1" dirty="0" smtClean="0"/>
              <a:t>Emergent Strategy</a:t>
            </a:r>
            <a:endParaRPr lang="en-US" sz="2400" dirty="0"/>
          </a:p>
        </p:txBody>
      </p:sp>
      <p:sp>
        <p:nvSpPr>
          <p:cNvPr id="13" name="TextBox 12"/>
          <p:cNvSpPr txBox="1"/>
          <p:nvPr/>
        </p:nvSpPr>
        <p:spPr>
          <a:xfrm>
            <a:off x="1066800" y="3048000"/>
            <a:ext cx="4000500" cy="2677656"/>
          </a:xfrm>
          <a:prstGeom prst="rect">
            <a:avLst/>
          </a:prstGeom>
          <a:noFill/>
        </p:spPr>
        <p:txBody>
          <a:bodyPr wrap="square" rtlCol="0">
            <a:spAutoFit/>
          </a:bodyPr>
          <a:lstStyle/>
          <a:p>
            <a:pPr marL="342900" indent="-342900">
              <a:buClr>
                <a:srgbClr val="0000FF"/>
              </a:buClr>
              <a:buFont typeface="Wingdings" panose="05000000000000000000" pitchFamily="2" charset="2"/>
              <a:buChar char="Ø"/>
            </a:pPr>
            <a:r>
              <a:rPr lang="en-US" sz="2400" b="1" dirty="0"/>
              <a:t>Low </a:t>
            </a:r>
            <a:r>
              <a:rPr lang="en-US" sz="2400" b="1" dirty="0" smtClean="0"/>
              <a:t>uncertainty</a:t>
            </a:r>
          </a:p>
          <a:p>
            <a:pPr marL="342900" indent="-342900">
              <a:buClr>
                <a:srgbClr val="0000FF"/>
              </a:buClr>
              <a:buFont typeface="Wingdings" panose="05000000000000000000" pitchFamily="2" charset="2"/>
              <a:buChar char="Ø"/>
            </a:pPr>
            <a:r>
              <a:rPr lang="en-US" sz="2400" b="1" dirty="0" smtClean="0"/>
              <a:t>Slow </a:t>
            </a:r>
            <a:r>
              <a:rPr lang="en-US" sz="2400" b="1" dirty="0"/>
              <a:t>change in: </a:t>
            </a:r>
            <a:endParaRPr lang="en-US" sz="2400" b="1" dirty="0" smtClean="0"/>
          </a:p>
          <a:p>
            <a:pPr marL="800100" lvl="1" indent="-342900">
              <a:buClr>
                <a:srgbClr val="0000FF"/>
              </a:buClr>
              <a:buFont typeface="Wingdings" panose="05000000000000000000" pitchFamily="2" charset="2"/>
              <a:buChar char="§"/>
            </a:pPr>
            <a:r>
              <a:rPr lang="en-US" sz="2400" b="1" dirty="0" smtClean="0"/>
              <a:t>Consumer </a:t>
            </a:r>
            <a:r>
              <a:rPr lang="en-US" sz="2400" b="1" dirty="0"/>
              <a:t>preferences </a:t>
            </a:r>
            <a:endParaRPr lang="en-US" sz="2400" b="1" dirty="0" smtClean="0"/>
          </a:p>
          <a:p>
            <a:pPr marL="800100" lvl="1" indent="-342900">
              <a:buClr>
                <a:srgbClr val="0000FF"/>
              </a:buClr>
              <a:buFont typeface="Wingdings" panose="05000000000000000000" pitchFamily="2" charset="2"/>
              <a:buChar char="§"/>
            </a:pPr>
            <a:r>
              <a:rPr lang="en-US" sz="2400" b="1" dirty="0" smtClean="0"/>
              <a:t>Technology</a:t>
            </a:r>
          </a:p>
          <a:p>
            <a:pPr marL="342900" indent="-342900">
              <a:buClr>
                <a:srgbClr val="0000FF"/>
              </a:buClr>
              <a:buFont typeface="Wingdings" panose="05000000000000000000" pitchFamily="2" charset="2"/>
              <a:buChar char="Ø"/>
            </a:pPr>
            <a:r>
              <a:rPr lang="en-US" sz="2400" b="1" dirty="0" smtClean="0"/>
              <a:t>Written plans/proactive</a:t>
            </a:r>
          </a:p>
          <a:p>
            <a:pPr marL="342900" indent="-342900">
              <a:buClr>
                <a:srgbClr val="0000FF"/>
              </a:buClr>
              <a:buFont typeface="Wingdings" panose="05000000000000000000" pitchFamily="2" charset="2"/>
              <a:buChar char="Ø"/>
            </a:pPr>
            <a:r>
              <a:rPr lang="en-US" sz="2400" b="1" dirty="0" smtClean="0"/>
              <a:t>Clear mission</a:t>
            </a:r>
          </a:p>
          <a:p>
            <a:pPr marL="342900" indent="-342900">
              <a:buClr>
                <a:srgbClr val="0000FF"/>
              </a:buClr>
              <a:buFont typeface="Wingdings" panose="05000000000000000000" pitchFamily="2" charset="2"/>
              <a:buChar char="Ø"/>
            </a:pPr>
            <a:r>
              <a:rPr lang="en-US" sz="2400" b="1" dirty="0" smtClean="0"/>
              <a:t>Long </a:t>
            </a:r>
            <a:r>
              <a:rPr lang="en-US" sz="2400" b="1" dirty="0"/>
              <a:t>time perspective </a:t>
            </a:r>
            <a:endParaRPr lang="en-US" sz="2400" b="1" dirty="0"/>
          </a:p>
        </p:txBody>
      </p:sp>
      <p:sp>
        <p:nvSpPr>
          <p:cNvPr id="14" name="TextBox 13"/>
          <p:cNvSpPr txBox="1"/>
          <p:nvPr/>
        </p:nvSpPr>
        <p:spPr>
          <a:xfrm>
            <a:off x="5067300" y="3048000"/>
            <a:ext cx="3924300" cy="2677656"/>
          </a:xfrm>
          <a:prstGeom prst="rect">
            <a:avLst/>
          </a:prstGeom>
          <a:noFill/>
        </p:spPr>
        <p:txBody>
          <a:bodyPr wrap="square" rtlCol="0">
            <a:spAutoFit/>
          </a:bodyPr>
          <a:lstStyle/>
          <a:p>
            <a:pPr marL="342900" indent="-342900">
              <a:buClr>
                <a:srgbClr val="0000FF"/>
              </a:buClr>
              <a:buFont typeface="Wingdings" panose="05000000000000000000" pitchFamily="2" charset="2"/>
              <a:buChar char="Ø"/>
            </a:pPr>
            <a:r>
              <a:rPr lang="en-US" sz="2400" b="1" dirty="0" smtClean="0"/>
              <a:t>High uncertainty</a:t>
            </a:r>
          </a:p>
          <a:p>
            <a:pPr marL="342900" indent="-342900">
              <a:buClr>
                <a:srgbClr val="0000FF"/>
              </a:buClr>
              <a:buFont typeface="Wingdings" panose="05000000000000000000" pitchFamily="2" charset="2"/>
              <a:buChar char="Ø"/>
            </a:pPr>
            <a:r>
              <a:rPr lang="en-US" sz="2400" b="1" dirty="0" smtClean="0"/>
              <a:t>Fast change </a:t>
            </a:r>
            <a:r>
              <a:rPr lang="en-US" sz="2400" b="1" dirty="0"/>
              <a:t>in: </a:t>
            </a:r>
            <a:endParaRPr lang="en-US" sz="2400" b="1" dirty="0" smtClean="0"/>
          </a:p>
          <a:p>
            <a:pPr marL="800100" lvl="1" indent="-342900">
              <a:buClr>
                <a:srgbClr val="0000FF"/>
              </a:buClr>
              <a:buFont typeface="Wingdings" panose="05000000000000000000" pitchFamily="2" charset="2"/>
              <a:buChar char="§"/>
            </a:pPr>
            <a:r>
              <a:rPr lang="en-US" sz="2400" b="1" dirty="0" smtClean="0"/>
              <a:t>Consumer </a:t>
            </a:r>
            <a:r>
              <a:rPr lang="en-US" sz="2400" b="1" dirty="0"/>
              <a:t>preferences </a:t>
            </a:r>
            <a:endParaRPr lang="en-US" sz="2400" b="1" dirty="0" smtClean="0"/>
          </a:p>
          <a:p>
            <a:pPr marL="800100" lvl="1" indent="-342900">
              <a:buClr>
                <a:srgbClr val="0000FF"/>
              </a:buClr>
              <a:buFont typeface="Wingdings" panose="05000000000000000000" pitchFamily="2" charset="2"/>
              <a:buChar char="§"/>
            </a:pPr>
            <a:r>
              <a:rPr lang="en-US" sz="2400" b="1" dirty="0" smtClean="0"/>
              <a:t>Technology</a:t>
            </a:r>
          </a:p>
          <a:p>
            <a:pPr marL="342900" indent="-342900">
              <a:buClr>
                <a:srgbClr val="0000FF"/>
              </a:buClr>
              <a:buFont typeface="Wingdings" panose="05000000000000000000" pitchFamily="2" charset="2"/>
              <a:buChar char="Ø"/>
            </a:pPr>
            <a:r>
              <a:rPr lang="en-US" sz="2400" b="1" dirty="0"/>
              <a:t>No </a:t>
            </a:r>
            <a:r>
              <a:rPr lang="en-US" sz="2400" b="1" dirty="0" smtClean="0"/>
              <a:t>plans/reactive</a:t>
            </a:r>
          </a:p>
          <a:p>
            <a:pPr marL="342900" indent="-342900">
              <a:buClr>
                <a:srgbClr val="0000FF"/>
              </a:buClr>
              <a:buFont typeface="Wingdings" panose="05000000000000000000" pitchFamily="2" charset="2"/>
              <a:buChar char="Ø"/>
            </a:pPr>
            <a:r>
              <a:rPr lang="en-US" sz="2400" b="1" dirty="0" smtClean="0"/>
              <a:t>Unclear mission</a:t>
            </a:r>
          </a:p>
          <a:p>
            <a:pPr marL="342900" indent="-342900">
              <a:buClr>
                <a:srgbClr val="0000FF"/>
              </a:buClr>
              <a:buFont typeface="Wingdings" panose="05000000000000000000" pitchFamily="2" charset="2"/>
              <a:buChar char="Ø"/>
            </a:pPr>
            <a:r>
              <a:rPr lang="en-US" sz="2400" b="1" dirty="0" smtClean="0"/>
              <a:t>Short time </a:t>
            </a:r>
            <a:r>
              <a:rPr lang="en-US" sz="2400" b="1" dirty="0"/>
              <a:t>perspective </a:t>
            </a:r>
            <a:endParaRPr lang="en-US" sz="2400" b="1" dirty="0"/>
          </a:p>
        </p:txBody>
      </p:sp>
    </p:spTree>
    <p:extLst>
      <p:ext uri="{BB962C8B-B14F-4D97-AF65-F5344CB8AC3E}">
        <p14:creationId xmlns:p14="http://schemas.microsoft.com/office/powerpoint/2010/main" val="2805953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28</a:t>
            </a:fld>
            <a:endParaRPr lang="en-US"/>
          </a:p>
        </p:txBody>
      </p:sp>
      <p:sp>
        <p:nvSpPr>
          <p:cNvPr id="3" name="Subtitle 2"/>
          <p:cNvSpPr>
            <a:spLocks noGrp="1"/>
          </p:cNvSpPr>
          <p:nvPr>
            <p:ph type="subTitle" idx="1"/>
          </p:nvPr>
        </p:nvSpPr>
        <p:spPr>
          <a:xfrm>
            <a:off x="990600" y="1905000"/>
            <a:ext cx="7772400" cy="4267200"/>
          </a:xfrm>
        </p:spPr>
        <p:txBody>
          <a:bodyPr>
            <a:noAutofit/>
          </a:bodyPr>
          <a:lstStyle/>
          <a:p>
            <a:r>
              <a:rPr lang="en-US" sz="2800" b="1" dirty="0">
                <a:solidFill>
                  <a:srgbClr val="0000FF"/>
                </a:solidFill>
              </a:rPr>
              <a:t>Levels of Strategy </a:t>
            </a:r>
            <a:endParaRPr lang="en-US" sz="2800" b="1" dirty="0" smtClean="0">
              <a:solidFill>
                <a:srgbClr val="0000FF"/>
              </a:solidFill>
            </a:endParaRPr>
          </a:p>
          <a:p>
            <a:pPr marL="484632" indent="-457200">
              <a:buClr>
                <a:srgbClr val="0000FF"/>
              </a:buClr>
              <a:buFont typeface="Wingdings" panose="05000000000000000000" pitchFamily="2" charset="2"/>
              <a:buChar char="v"/>
            </a:pPr>
            <a:r>
              <a:rPr lang="en-US" sz="2800" b="1" dirty="0">
                <a:solidFill>
                  <a:srgbClr val="0000FF"/>
                </a:solidFill>
              </a:rPr>
              <a:t>Strategy</a:t>
            </a:r>
            <a:r>
              <a:rPr lang="en-US" sz="2800" b="1" dirty="0">
                <a:solidFill>
                  <a:schemeClr val="tx1"/>
                </a:solidFill>
              </a:rPr>
              <a:t> is also accomplished at different levels in an organization. </a:t>
            </a:r>
            <a:endParaRPr lang="en-US" sz="2800" b="1" dirty="0" smtClean="0">
              <a:solidFill>
                <a:schemeClr val="tx1"/>
              </a:solidFill>
            </a:endParaRPr>
          </a:p>
          <a:p>
            <a:pPr marL="484632" indent="-457200">
              <a:buClr>
                <a:srgbClr val="0000FF"/>
              </a:buClr>
              <a:buFont typeface="Wingdings" panose="05000000000000000000" pitchFamily="2" charset="2"/>
              <a:buChar char="v"/>
            </a:pPr>
            <a:r>
              <a:rPr lang="en-US" sz="2800" b="1" dirty="0" smtClean="0">
                <a:solidFill>
                  <a:srgbClr val="0000FF"/>
                </a:solidFill>
              </a:rPr>
              <a:t>Strategy</a:t>
            </a:r>
            <a:r>
              <a:rPr lang="en-US" sz="2800" b="1" dirty="0" smtClean="0">
                <a:solidFill>
                  <a:schemeClr val="tx1"/>
                </a:solidFill>
              </a:rPr>
              <a:t> is </a:t>
            </a:r>
            <a:r>
              <a:rPr lang="en-US" sz="2800" b="1" dirty="0">
                <a:solidFill>
                  <a:schemeClr val="tx1"/>
                </a:solidFill>
              </a:rPr>
              <a:t>often divided into </a:t>
            </a:r>
            <a:r>
              <a:rPr lang="en-US" sz="2800" b="1" dirty="0" smtClean="0">
                <a:solidFill>
                  <a:schemeClr val="tx1"/>
                </a:solidFill>
              </a:rPr>
              <a:t>corporate, business, </a:t>
            </a:r>
            <a:r>
              <a:rPr lang="en-US" sz="2800" b="1" dirty="0">
                <a:solidFill>
                  <a:schemeClr val="tx1"/>
                </a:solidFill>
              </a:rPr>
              <a:t>and functional-level </a:t>
            </a:r>
            <a:r>
              <a:rPr lang="en-US" sz="2800" b="1" dirty="0" smtClean="0">
                <a:solidFill>
                  <a:schemeClr val="tx1"/>
                </a:solidFill>
              </a:rPr>
              <a:t>strategies.</a:t>
            </a:r>
          </a:p>
          <a:p>
            <a:pPr marL="484632" indent="-457200">
              <a:buClr>
                <a:srgbClr val="0000FF"/>
              </a:buClr>
              <a:buFont typeface="Wingdings" panose="05000000000000000000" pitchFamily="2" charset="2"/>
              <a:buChar char="v"/>
            </a:pPr>
            <a:r>
              <a:rPr lang="en-US" sz="2800" b="1" dirty="0" smtClean="0">
                <a:solidFill>
                  <a:schemeClr val="tx1"/>
                </a:solidFill>
              </a:rPr>
              <a:t>The </a:t>
            </a:r>
            <a:r>
              <a:rPr lang="en-US" sz="2800" b="1" dirty="0" smtClean="0">
                <a:solidFill>
                  <a:srgbClr val="0000FF"/>
                </a:solidFill>
              </a:rPr>
              <a:t>corporate </a:t>
            </a:r>
            <a:r>
              <a:rPr lang="en-US" sz="2800" b="1" dirty="0">
                <a:solidFill>
                  <a:srgbClr val="0000FF"/>
                </a:solidFill>
              </a:rPr>
              <a:t>level</a:t>
            </a:r>
            <a:r>
              <a:rPr lang="en-US" sz="2800" b="1" dirty="0">
                <a:solidFill>
                  <a:schemeClr val="tx1"/>
                </a:solidFill>
              </a:rPr>
              <a:t>—which consists of top executives, corporate staff, and generally a board of directors—is the apex of decision making in an organization.</a:t>
            </a:r>
            <a:endParaRPr lang="en-US" sz="2800" b="1" dirty="0">
              <a:solidFill>
                <a:schemeClr val="tx1"/>
              </a:solidFill>
            </a:endParaRPr>
          </a:p>
        </p:txBody>
      </p:sp>
    </p:spTree>
    <p:extLst>
      <p:ext uri="{BB962C8B-B14F-4D97-AF65-F5344CB8AC3E}">
        <p14:creationId xmlns:p14="http://schemas.microsoft.com/office/powerpoint/2010/main" val="3922358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29</a:t>
            </a:fld>
            <a:endParaRPr lang="en-US"/>
          </a:p>
        </p:txBody>
      </p:sp>
      <p:sp>
        <p:nvSpPr>
          <p:cNvPr id="3" name="Subtitle 2"/>
          <p:cNvSpPr>
            <a:spLocks noGrp="1"/>
          </p:cNvSpPr>
          <p:nvPr>
            <p:ph type="subTitle" idx="1"/>
          </p:nvPr>
        </p:nvSpPr>
        <p:spPr>
          <a:xfrm>
            <a:off x="990600" y="1905000"/>
            <a:ext cx="7772400" cy="4267200"/>
          </a:xfrm>
        </p:spPr>
        <p:txBody>
          <a:bodyPr>
            <a:noAutofit/>
          </a:bodyPr>
          <a:lstStyle/>
          <a:p>
            <a:r>
              <a:rPr lang="en-US" sz="2800" b="1" dirty="0">
                <a:solidFill>
                  <a:srgbClr val="0000FF"/>
                </a:solidFill>
              </a:rPr>
              <a:t>Levels of Strategy </a:t>
            </a:r>
            <a:endParaRPr lang="en-US" sz="2800" b="1" dirty="0" smtClean="0">
              <a:solidFill>
                <a:srgbClr val="0000FF"/>
              </a:solidFill>
            </a:endParaRPr>
          </a:p>
          <a:p>
            <a:pPr marL="484632" indent="-457200">
              <a:buClr>
                <a:srgbClr val="0000FF"/>
              </a:buClr>
              <a:buFont typeface="Wingdings" panose="05000000000000000000" pitchFamily="2" charset="2"/>
              <a:buChar char="v"/>
            </a:pPr>
            <a:r>
              <a:rPr lang="en-US" sz="2800" b="1" dirty="0" smtClean="0">
                <a:solidFill>
                  <a:schemeClr val="tx1"/>
                </a:solidFill>
              </a:rPr>
              <a:t>The </a:t>
            </a:r>
            <a:r>
              <a:rPr lang="en-US" sz="2800" b="1" dirty="0">
                <a:solidFill>
                  <a:schemeClr val="tx1"/>
                </a:solidFill>
              </a:rPr>
              <a:t>corporate structure oversees the strategy for the complete organization.</a:t>
            </a:r>
            <a:r>
              <a:rPr lang="en-US" sz="2800" b="1" dirty="0" smtClean="0">
                <a:solidFill>
                  <a:schemeClr val="tx1"/>
                </a:solidFill>
              </a:rPr>
              <a:t>. </a:t>
            </a:r>
          </a:p>
          <a:p>
            <a:pPr marL="484632" indent="-457200">
              <a:buClr>
                <a:srgbClr val="0000FF"/>
              </a:buClr>
              <a:buFont typeface="Wingdings" panose="05000000000000000000" pitchFamily="2" charset="2"/>
              <a:buChar char="v"/>
            </a:pPr>
            <a:r>
              <a:rPr lang="en-US" sz="2800" b="1" dirty="0" smtClean="0">
                <a:solidFill>
                  <a:schemeClr val="tx1"/>
                </a:solidFill>
              </a:rPr>
              <a:t>The</a:t>
            </a:r>
            <a:r>
              <a:rPr lang="en-US" sz="2800" b="1" i="1" dirty="0" smtClean="0">
                <a:solidFill>
                  <a:schemeClr val="tx1"/>
                </a:solidFill>
              </a:rPr>
              <a:t> </a:t>
            </a:r>
            <a:r>
              <a:rPr lang="en-US" sz="2800" b="1" i="1" dirty="0" smtClean="0">
                <a:solidFill>
                  <a:srgbClr val="0000FF"/>
                </a:solidFill>
              </a:rPr>
              <a:t>business-level </a:t>
            </a:r>
            <a:r>
              <a:rPr lang="en-US" sz="2800" b="1" i="1" dirty="0">
                <a:solidFill>
                  <a:srgbClr val="0000FF"/>
                </a:solidFill>
              </a:rPr>
              <a:t>strategies </a:t>
            </a:r>
            <a:r>
              <a:rPr lang="en-US" sz="2800" b="1" dirty="0">
                <a:solidFill>
                  <a:schemeClr val="tx1"/>
                </a:solidFill>
              </a:rPr>
              <a:t>focus on specific product </a:t>
            </a:r>
            <a:r>
              <a:rPr lang="en-US" sz="2800" b="1" dirty="0" smtClean="0">
                <a:solidFill>
                  <a:schemeClr val="tx1"/>
                </a:solidFill>
              </a:rPr>
              <a:t>lines.</a:t>
            </a:r>
          </a:p>
          <a:p>
            <a:pPr marL="484632" indent="-457200">
              <a:buClr>
                <a:srgbClr val="0000FF"/>
              </a:buClr>
              <a:buFont typeface="Wingdings" panose="05000000000000000000" pitchFamily="2" charset="2"/>
              <a:buChar char="v"/>
            </a:pPr>
            <a:r>
              <a:rPr lang="en-US" sz="2800" b="1" dirty="0">
                <a:solidFill>
                  <a:schemeClr val="tx1"/>
                </a:solidFill>
              </a:rPr>
              <a:t>The </a:t>
            </a:r>
            <a:r>
              <a:rPr lang="en-US" sz="2800" b="1" i="1" dirty="0">
                <a:solidFill>
                  <a:srgbClr val="0000FF"/>
                </a:solidFill>
              </a:rPr>
              <a:t>functional level </a:t>
            </a:r>
            <a:r>
              <a:rPr lang="en-US" sz="2800" b="1" dirty="0">
                <a:solidFill>
                  <a:schemeClr val="tx1"/>
                </a:solidFill>
              </a:rPr>
              <a:t>is the operating division, department, or project level.</a:t>
            </a:r>
            <a:endParaRPr lang="en-US" sz="2800" b="1" dirty="0">
              <a:solidFill>
                <a:schemeClr val="tx1"/>
              </a:solidFill>
            </a:endParaRPr>
          </a:p>
        </p:txBody>
      </p:sp>
    </p:spTree>
    <p:extLst>
      <p:ext uri="{BB962C8B-B14F-4D97-AF65-F5344CB8AC3E}">
        <p14:creationId xmlns:p14="http://schemas.microsoft.com/office/powerpoint/2010/main" val="382282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4" name="Subtitle 3"/>
          <p:cNvSpPr>
            <a:spLocks noGrp="1"/>
          </p:cNvSpPr>
          <p:nvPr>
            <p:ph type="subTitle" idx="1"/>
          </p:nvPr>
        </p:nvSpPr>
        <p:spPr>
          <a:xfrm>
            <a:off x="914400" y="1676400"/>
            <a:ext cx="7924800" cy="4474536"/>
          </a:xfrm>
        </p:spPr>
        <p:txBody>
          <a:bodyPr>
            <a:noAutofit/>
          </a:bodyPr>
          <a:lstStyle/>
          <a:p>
            <a:pPr>
              <a:buClr>
                <a:srgbClr val="0000FF"/>
              </a:buClr>
            </a:pPr>
            <a:r>
              <a:rPr lang="en-US" sz="2400" b="1" dirty="0">
                <a:solidFill>
                  <a:srgbClr val="0000FF"/>
                </a:solidFill>
              </a:rPr>
              <a:t>STRATEGY</a:t>
            </a:r>
            <a:endParaRPr lang="en-US" sz="2400" dirty="0" smtClean="0">
              <a:solidFill>
                <a:srgbClr val="0000FF"/>
              </a:solidFill>
            </a:endParaRPr>
          </a:p>
          <a:p>
            <a:pPr marL="370332" indent="-342900">
              <a:buClr>
                <a:srgbClr val="0000FF"/>
              </a:buClr>
              <a:buFont typeface="Wingdings" panose="05000000000000000000" pitchFamily="2" charset="2"/>
              <a:buChar char="v"/>
            </a:pPr>
            <a:r>
              <a:rPr lang="en-US" sz="2800" b="1" dirty="0" smtClean="0">
                <a:solidFill>
                  <a:srgbClr val="0000FF"/>
                </a:solidFill>
              </a:rPr>
              <a:t>Strategy</a:t>
            </a:r>
            <a:r>
              <a:rPr lang="en-US" sz="2800" b="1" dirty="0" smtClean="0">
                <a:solidFill>
                  <a:schemeClr val="tx1"/>
                </a:solidFill>
              </a:rPr>
              <a:t> </a:t>
            </a:r>
            <a:r>
              <a:rPr lang="en-US" sz="2800" b="1" dirty="0">
                <a:solidFill>
                  <a:schemeClr val="tx1"/>
                </a:solidFill>
              </a:rPr>
              <a:t>literally means “the art of the general.” It is from the Greek word </a:t>
            </a:r>
            <a:r>
              <a:rPr lang="en-US" sz="2800" b="1" dirty="0">
                <a:solidFill>
                  <a:srgbClr val="0000FF"/>
                </a:solidFill>
              </a:rPr>
              <a:t>strategos</a:t>
            </a:r>
            <a:r>
              <a:rPr lang="en-US" sz="2800" b="1" dirty="0">
                <a:solidFill>
                  <a:schemeClr val="tx1"/>
                </a:solidFill>
              </a:rPr>
              <a:t>, which signifies the planning of a military campaign</a:t>
            </a:r>
            <a:r>
              <a:rPr lang="en-US" sz="2800" b="1" dirty="0" smtClean="0">
                <a:solidFill>
                  <a:schemeClr val="tx1"/>
                </a:solidFill>
              </a:rPr>
              <a:t>. </a:t>
            </a:r>
            <a:r>
              <a:rPr lang="en-US" sz="2800" b="1" dirty="0" smtClean="0">
                <a:solidFill>
                  <a:srgbClr val="0000FF"/>
                </a:solidFill>
              </a:rPr>
              <a:t>Strategos</a:t>
            </a:r>
            <a:r>
              <a:rPr lang="en-US" sz="2800" b="1" dirty="0" smtClean="0">
                <a:solidFill>
                  <a:schemeClr val="tx1"/>
                </a:solidFill>
              </a:rPr>
              <a:t> </a:t>
            </a:r>
            <a:r>
              <a:rPr lang="en-US" sz="2800" b="1" dirty="0">
                <a:solidFill>
                  <a:schemeClr val="tx1"/>
                </a:solidFill>
              </a:rPr>
              <a:t>(Greek term): Planning a military </a:t>
            </a:r>
            <a:r>
              <a:rPr lang="en-US" sz="2800" b="1" dirty="0" smtClean="0">
                <a:solidFill>
                  <a:schemeClr val="tx1"/>
                </a:solidFill>
              </a:rPr>
              <a:t>campaign.</a:t>
            </a:r>
          </a:p>
          <a:p>
            <a:pPr marL="370332" indent="-342900">
              <a:buClr>
                <a:srgbClr val="0000FF"/>
              </a:buClr>
              <a:buFont typeface="Wingdings" panose="05000000000000000000" pitchFamily="2" charset="2"/>
              <a:buChar char="v"/>
            </a:pPr>
            <a:r>
              <a:rPr lang="en-US" sz="2800" b="1" dirty="0">
                <a:solidFill>
                  <a:schemeClr val="tx1"/>
                </a:solidFill>
              </a:rPr>
              <a:t>Sun Tzu taught the importance of positioning in military strategy, establishing objectives based on environmental conditions and the subjective beliefs of the opponents</a:t>
            </a:r>
            <a:r>
              <a:rPr lang="en-US" sz="2800" b="1" dirty="0" smtClean="0">
                <a:solidFill>
                  <a:schemeClr val="tx1"/>
                </a:solidFill>
              </a:rPr>
              <a:t>. </a:t>
            </a:r>
            <a:r>
              <a:rPr lang="en-US" sz="2000" b="1" dirty="0">
                <a:solidFill>
                  <a:srgbClr val="0000FF"/>
                </a:solidFill>
              </a:rPr>
              <a:t>Sun Tzu: Art of War (book)</a:t>
            </a:r>
            <a:endParaRPr lang="en-US" sz="2000" b="1" dirty="0">
              <a:solidFill>
                <a:srgbClr val="0000FF"/>
              </a:solidFill>
            </a:endParaRPr>
          </a:p>
          <a:p>
            <a:endParaRPr lang="en-US" sz="2400" dirty="0">
              <a:solidFill>
                <a:schemeClr val="tx1"/>
              </a:solidFill>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dirty="0"/>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3</a:t>
            </a:fld>
            <a:endParaRPr lang="en-US"/>
          </a:p>
        </p:txBody>
      </p:sp>
    </p:spTree>
    <p:extLst>
      <p:ext uri="{BB962C8B-B14F-4D97-AF65-F5344CB8AC3E}">
        <p14:creationId xmlns:p14="http://schemas.microsoft.com/office/powerpoint/2010/main" val="1784011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533400"/>
            <a:ext cx="7752588" cy="838200"/>
          </a:xfrm>
        </p:spPr>
        <p:txBody>
          <a:bodyPr>
            <a:normAutofit/>
          </a:bodyPr>
          <a:lstStyle/>
          <a:p>
            <a:r>
              <a:rPr lang="en-US" sz="2800" b="1" dirty="0">
                <a:solidFill>
                  <a:srgbClr val="0000FF"/>
                </a:solidFill>
                <a:effectLst/>
                <a:latin typeface="+mn-lt"/>
              </a:rPr>
              <a:t>EXHIBIT 1.6 </a:t>
            </a:r>
            <a:r>
              <a:rPr lang="en-US" sz="2800" b="1" dirty="0" smtClean="0">
                <a:solidFill>
                  <a:srgbClr val="0000FF"/>
                </a:solidFill>
                <a:effectLst/>
                <a:latin typeface="+mn-lt"/>
              </a:rPr>
              <a:t>Levels </a:t>
            </a:r>
            <a:r>
              <a:rPr lang="en-US" sz="2800" b="1" dirty="0">
                <a:solidFill>
                  <a:srgbClr val="0000FF"/>
                </a:solidFill>
                <a:effectLst/>
                <a:latin typeface="+mn-lt"/>
              </a:rPr>
              <a:t>of Organizational Strategy</a:t>
            </a:r>
            <a:endParaRPr lang="en-US" sz="2800" b="1" dirty="0">
              <a:solidFill>
                <a:srgbClr val="0000FF"/>
              </a:solidFill>
              <a:effectLst/>
              <a:latin typeface="+mn-lt"/>
            </a:endParaRPr>
          </a:p>
        </p:txBody>
      </p:sp>
      <p:sp>
        <p:nvSpPr>
          <p:cNvPr id="3" name="Date Placeholder 2"/>
          <p:cNvSpPr>
            <a:spLocks noGrp="1"/>
          </p:cNvSpPr>
          <p:nvPr>
            <p:ph type="dt" sz="half" idx="10"/>
          </p:nvPr>
        </p:nvSpPr>
        <p:spPr/>
        <p:txBody>
          <a:bodyPr/>
          <a:lstStyle/>
          <a:p>
            <a:fld id="{FBD2C5D0-12DE-4034-9CDC-66B2D3A8074B}" type="datetime1">
              <a:rPr lang="en-US" smtClean="0"/>
              <a:t>1/26/2016</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30</a:t>
            </a:fld>
            <a:endParaRPr lang="en-US"/>
          </a:p>
        </p:txBody>
      </p:sp>
      <p:sp>
        <p:nvSpPr>
          <p:cNvPr id="6" name="Isosceles Triangle 5"/>
          <p:cNvSpPr/>
          <p:nvPr/>
        </p:nvSpPr>
        <p:spPr>
          <a:xfrm>
            <a:off x="1600200" y="1905000"/>
            <a:ext cx="6858000" cy="4267200"/>
          </a:xfrm>
          <a:prstGeom prst="triangle">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3429000" y="3886200"/>
            <a:ext cx="3200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38400" y="5105400"/>
            <a:ext cx="5181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91000" y="2895600"/>
            <a:ext cx="1676400" cy="830997"/>
          </a:xfrm>
          <a:prstGeom prst="rect">
            <a:avLst/>
          </a:prstGeom>
          <a:noFill/>
        </p:spPr>
        <p:txBody>
          <a:bodyPr wrap="square" rtlCol="0">
            <a:spAutoFit/>
          </a:bodyPr>
          <a:lstStyle/>
          <a:p>
            <a:pPr algn="ctr"/>
            <a:r>
              <a:rPr lang="en-US" sz="2400" b="1" dirty="0"/>
              <a:t>Corporate </a:t>
            </a:r>
            <a:r>
              <a:rPr lang="en-US" sz="2400" b="1" dirty="0" smtClean="0"/>
              <a:t>Strategy</a:t>
            </a:r>
            <a:endParaRPr lang="en-US" sz="2400" b="1" dirty="0"/>
          </a:p>
        </p:txBody>
      </p:sp>
      <p:sp>
        <p:nvSpPr>
          <p:cNvPr id="13" name="TextBox 12"/>
          <p:cNvSpPr txBox="1"/>
          <p:nvPr/>
        </p:nvSpPr>
        <p:spPr>
          <a:xfrm>
            <a:off x="4000500" y="4052179"/>
            <a:ext cx="2057400" cy="830997"/>
          </a:xfrm>
          <a:prstGeom prst="rect">
            <a:avLst/>
          </a:prstGeom>
          <a:noFill/>
        </p:spPr>
        <p:txBody>
          <a:bodyPr wrap="square" rtlCol="0">
            <a:spAutoFit/>
          </a:bodyPr>
          <a:lstStyle/>
          <a:p>
            <a:pPr algn="ctr"/>
            <a:r>
              <a:rPr lang="en-US" sz="2400" b="1" dirty="0"/>
              <a:t>Business Unit Strategy </a:t>
            </a:r>
          </a:p>
        </p:txBody>
      </p:sp>
      <p:sp>
        <p:nvSpPr>
          <p:cNvPr id="14" name="TextBox 13"/>
          <p:cNvSpPr txBox="1"/>
          <p:nvPr/>
        </p:nvSpPr>
        <p:spPr>
          <a:xfrm>
            <a:off x="3581400" y="5509414"/>
            <a:ext cx="2895600" cy="461665"/>
          </a:xfrm>
          <a:prstGeom prst="rect">
            <a:avLst/>
          </a:prstGeom>
          <a:noFill/>
        </p:spPr>
        <p:txBody>
          <a:bodyPr wrap="square" rtlCol="0">
            <a:spAutoFit/>
          </a:bodyPr>
          <a:lstStyle/>
          <a:p>
            <a:pPr algn="ctr"/>
            <a:r>
              <a:rPr lang="en-US" sz="2400" b="1" dirty="0"/>
              <a:t>Functional Strategy </a:t>
            </a:r>
          </a:p>
        </p:txBody>
      </p:sp>
      <p:cxnSp>
        <p:nvCxnSpPr>
          <p:cNvPr id="16" name="Straight Connector 15"/>
          <p:cNvCxnSpPr/>
          <p:nvPr/>
        </p:nvCxnSpPr>
        <p:spPr>
          <a:xfrm>
            <a:off x="1295400" y="1752600"/>
            <a:ext cx="76962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181100" y="6324600"/>
            <a:ext cx="76962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703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4" name="Subtitle 3"/>
          <p:cNvSpPr>
            <a:spLocks noGrp="1"/>
          </p:cNvSpPr>
          <p:nvPr>
            <p:ph type="subTitle" idx="1"/>
          </p:nvPr>
        </p:nvSpPr>
        <p:spPr>
          <a:xfrm>
            <a:off x="990600" y="2209800"/>
            <a:ext cx="7848600" cy="3941136"/>
          </a:xfrm>
        </p:spPr>
        <p:txBody>
          <a:bodyPr>
            <a:noAutofit/>
          </a:bodyPr>
          <a:lstStyle/>
          <a:p>
            <a:pPr>
              <a:buClr>
                <a:srgbClr val="0000FF"/>
              </a:buClr>
            </a:pPr>
            <a:r>
              <a:rPr lang="en-US" sz="2400" b="1" dirty="0">
                <a:solidFill>
                  <a:srgbClr val="0000FF"/>
                </a:solidFill>
              </a:rPr>
              <a:t>STRATEGY</a:t>
            </a:r>
            <a:endParaRPr lang="en-US" sz="2400" dirty="0" smtClean="0">
              <a:solidFill>
                <a:srgbClr val="0000FF"/>
              </a:solidFill>
            </a:endParaRPr>
          </a:p>
          <a:p>
            <a:pPr marL="484632" indent="-457200">
              <a:buClr>
                <a:srgbClr val="0000FF"/>
              </a:buClr>
              <a:buFont typeface="Wingdings" panose="05000000000000000000" pitchFamily="2" charset="2"/>
              <a:buChar char="v"/>
            </a:pPr>
            <a:r>
              <a:rPr lang="en-US" sz="2800" b="1" dirty="0" smtClean="0">
                <a:solidFill>
                  <a:schemeClr val="tx1"/>
                </a:solidFill>
              </a:rPr>
              <a:t>For </a:t>
            </a:r>
            <a:r>
              <a:rPr lang="en-US" sz="2800" b="1" dirty="0">
                <a:solidFill>
                  <a:schemeClr val="tx1"/>
                </a:solidFill>
              </a:rPr>
              <a:t>some, </a:t>
            </a:r>
            <a:r>
              <a:rPr lang="en-US" sz="2800" b="1" dirty="0">
                <a:solidFill>
                  <a:srgbClr val="0000FF"/>
                </a:solidFill>
              </a:rPr>
              <a:t>strategy</a:t>
            </a:r>
            <a:r>
              <a:rPr lang="en-US" sz="2800" b="1" dirty="0">
                <a:solidFill>
                  <a:schemeClr val="tx1"/>
                </a:solidFill>
              </a:rPr>
              <a:t> is developing a formal </a:t>
            </a:r>
            <a:r>
              <a:rPr lang="en-US" sz="2800" b="1" dirty="0" smtClean="0">
                <a:solidFill>
                  <a:schemeClr val="tx1"/>
                </a:solidFill>
              </a:rPr>
              <a:t>plan.</a:t>
            </a:r>
          </a:p>
          <a:p>
            <a:pPr marL="484632" indent="-457200">
              <a:buClr>
                <a:srgbClr val="0000FF"/>
              </a:buClr>
              <a:buFont typeface="Wingdings" panose="05000000000000000000" pitchFamily="2" charset="2"/>
              <a:buChar char="v"/>
            </a:pPr>
            <a:r>
              <a:rPr lang="en-US" sz="2800" b="1" dirty="0" smtClean="0">
                <a:solidFill>
                  <a:schemeClr val="tx1"/>
                </a:solidFill>
              </a:rPr>
              <a:t>For </a:t>
            </a:r>
            <a:r>
              <a:rPr lang="en-US" sz="2800" b="1" dirty="0">
                <a:solidFill>
                  <a:schemeClr val="tx1"/>
                </a:solidFill>
              </a:rPr>
              <a:t>others, </a:t>
            </a:r>
            <a:r>
              <a:rPr lang="en-US" sz="2800" b="1" dirty="0">
                <a:solidFill>
                  <a:srgbClr val="0000FF"/>
                </a:solidFill>
              </a:rPr>
              <a:t>strategy</a:t>
            </a:r>
            <a:r>
              <a:rPr lang="en-US" sz="2800" b="1" dirty="0">
                <a:solidFill>
                  <a:schemeClr val="tx1"/>
                </a:solidFill>
              </a:rPr>
              <a:t> involves crafting a process or means for outwitting a </a:t>
            </a:r>
            <a:r>
              <a:rPr lang="en-US" sz="2800" b="1" dirty="0" smtClean="0">
                <a:solidFill>
                  <a:schemeClr val="tx1"/>
                </a:solidFill>
              </a:rPr>
              <a:t>competitor.</a:t>
            </a:r>
          </a:p>
          <a:p>
            <a:pPr marL="484632" indent="-457200">
              <a:buClr>
                <a:srgbClr val="0000FF"/>
              </a:buClr>
              <a:buFont typeface="Wingdings" panose="05000000000000000000" pitchFamily="2" charset="2"/>
              <a:buChar char="v"/>
            </a:pPr>
            <a:r>
              <a:rPr lang="en-US" sz="2800" b="1" dirty="0" smtClean="0">
                <a:solidFill>
                  <a:schemeClr val="tx1"/>
                </a:solidFill>
              </a:rPr>
              <a:t>Yet </a:t>
            </a:r>
            <a:r>
              <a:rPr lang="en-US" sz="2800" b="1" dirty="0">
                <a:solidFill>
                  <a:schemeClr val="tx1"/>
                </a:solidFill>
              </a:rPr>
              <a:t>others see </a:t>
            </a:r>
            <a:r>
              <a:rPr lang="en-US" sz="2800" b="1" dirty="0">
                <a:solidFill>
                  <a:srgbClr val="0000FF"/>
                </a:solidFill>
              </a:rPr>
              <a:t>strategy</a:t>
            </a:r>
            <a:r>
              <a:rPr lang="en-US" sz="2800" b="1" dirty="0">
                <a:solidFill>
                  <a:schemeClr val="tx1"/>
                </a:solidFill>
              </a:rPr>
              <a:t> as a way of doing business, positioning an organization, and determining competitive differences from a prospective or an emergent viewpoint</a:t>
            </a:r>
            <a:endParaRPr lang="en-US" sz="2400" b="1" dirty="0">
              <a:solidFill>
                <a:schemeClr val="tx1"/>
              </a:solidFill>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4</a:t>
            </a:fld>
            <a:endParaRPr lang="en-US"/>
          </a:p>
        </p:txBody>
      </p:sp>
    </p:spTree>
    <p:extLst>
      <p:ext uri="{BB962C8B-B14F-4D97-AF65-F5344CB8AC3E}">
        <p14:creationId xmlns:p14="http://schemas.microsoft.com/office/powerpoint/2010/main" val="267498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4" name="Subtitle 3"/>
          <p:cNvSpPr>
            <a:spLocks noGrp="1"/>
          </p:cNvSpPr>
          <p:nvPr>
            <p:ph type="subTitle" idx="1"/>
          </p:nvPr>
        </p:nvSpPr>
        <p:spPr>
          <a:xfrm>
            <a:off x="990600" y="1905000"/>
            <a:ext cx="7848600" cy="4245936"/>
          </a:xfrm>
        </p:spPr>
        <p:txBody>
          <a:bodyPr>
            <a:noAutofit/>
          </a:bodyPr>
          <a:lstStyle/>
          <a:p>
            <a:pPr>
              <a:buClr>
                <a:srgbClr val="0000FF"/>
              </a:buClr>
            </a:pPr>
            <a:r>
              <a:rPr lang="en-US" sz="2400" b="1" dirty="0">
                <a:solidFill>
                  <a:srgbClr val="0000FF"/>
                </a:solidFill>
              </a:rPr>
              <a:t>STRATEGY</a:t>
            </a:r>
            <a:endParaRPr lang="en-US" sz="2400" dirty="0" smtClean="0">
              <a:solidFill>
                <a:srgbClr val="0000FF"/>
              </a:solidFill>
            </a:endParaRPr>
          </a:p>
          <a:p>
            <a:pPr marL="484632" indent="-457200">
              <a:buClr>
                <a:srgbClr val="0000FF"/>
              </a:buClr>
              <a:buFont typeface="Wingdings" panose="05000000000000000000" pitchFamily="2" charset="2"/>
              <a:buChar char="v"/>
            </a:pPr>
            <a:r>
              <a:rPr lang="en-US" sz="2400" b="1" dirty="0" smtClean="0">
                <a:solidFill>
                  <a:schemeClr val="tx1"/>
                </a:solidFill>
              </a:rPr>
              <a:t>Strategy </a:t>
            </a:r>
            <a:r>
              <a:rPr lang="en-US" sz="2400" b="1" dirty="0">
                <a:solidFill>
                  <a:schemeClr val="tx1"/>
                </a:solidFill>
              </a:rPr>
              <a:t>tends to be a bit of all of these perspectives in that it involves processes and end goals but </a:t>
            </a:r>
            <a:r>
              <a:rPr lang="en-US" sz="2400" b="1" dirty="0" smtClean="0">
                <a:solidFill>
                  <a:schemeClr val="tx1"/>
                </a:solidFill>
              </a:rPr>
              <a:t>al so </a:t>
            </a:r>
            <a:r>
              <a:rPr lang="en-US" sz="2400" b="1" dirty="0">
                <a:solidFill>
                  <a:schemeClr val="tx1"/>
                </a:solidFill>
              </a:rPr>
              <a:t>constant adaptation </a:t>
            </a:r>
            <a:r>
              <a:rPr lang="en-US" sz="2400" b="1" dirty="0" smtClean="0">
                <a:solidFill>
                  <a:schemeClr val="tx1"/>
                </a:solidFill>
              </a:rPr>
              <a:t>to </a:t>
            </a:r>
            <a:r>
              <a:rPr lang="en-US" sz="2400" b="1" dirty="0">
                <a:solidFill>
                  <a:schemeClr val="tx1"/>
                </a:solidFill>
              </a:rPr>
              <a:t>shifting conditions and circumstances in a world dominated by chance and uncertainty. </a:t>
            </a:r>
            <a:endParaRPr lang="en-US" sz="2400" b="1" dirty="0" smtClean="0">
              <a:solidFill>
                <a:schemeClr val="tx1"/>
              </a:solidFill>
            </a:endParaRPr>
          </a:p>
          <a:p>
            <a:pPr marL="484632" indent="-457200">
              <a:buClr>
                <a:srgbClr val="0000FF"/>
              </a:buClr>
              <a:buFont typeface="Wingdings" panose="05000000000000000000" pitchFamily="2" charset="2"/>
              <a:buChar char="v"/>
            </a:pPr>
            <a:r>
              <a:rPr lang="en-US" sz="2400" b="1" dirty="0">
                <a:solidFill>
                  <a:schemeClr val="tx1"/>
                </a:solidFill>
              </a:rPr>
              <a:t>Likewise, strategies frequently emerge from the unintended, almost accidental results of decisions, as our earlier decisions commonly restrict the path of our choices and impose policies and actions that leaders initially would not have chosen</a:t>
            </a:r>
            <a:endParaRPr lang="en-US" sz="2400" b="1" dirty="0">
              <a:solidFill>
                <a:schemeClr val="tx1"/>
              </a:solidFill>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5</a:t>
            </a:fld>
            <a:endParaRPr lang="en-US"/>
          </a:p>
        </p:txBody>
      </p:sp>
    </p:spTree>
    <p:extLst>
      <p:ext uri="{BB962C8B-B14F-4D97-AF65-F5344CB8AC3E}">
        <p14:creationId xmlns:p14="http://schemas.microsoft.com/office/powerpoint/2010/main" val="2395569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4" name="Subtitle 3"/>
          <p:cNvSpPr>
            <a:spLocks noGrp="1"/>
          </p:cNvSpPr>
          <p:nvPr>
            <p:ph type="subTitle" idx="1"/>
          </p:nvPr>
        </p:nvSpPr>
        <p:spPr>
          <a:xfrm>
            <a:off x="990600" y="1905000"/>
            <a:ext cx="7848600" cy="4245936"/>
          </a:xfrm>
        </p:spPr>
        <p:txBody>
          <a:bodyPr>
            <a:noAutofit/>
          </a:bodyPr>
          <a:lstStyle/>
          <a:p>
            <a:pPr>
              <a:buClr>
                <a:srgbClr val="0000FF"/>
              </a:buClr>
            </a:pPr>
            <a:r>
              <a:rPr lang="en-US" sz="2400" b="1" dirty="0" smtClean="0">
                <a:solidFill>
                  <a:srgbClr val="0000FF"/>
                </a:solidFill>
              </a:rPr>
              <a:t>STRATEGY</a:t>
            </a:r>
            <a:endParaRPr lang="en-US" sz="2400" dirty="0" smtClean="0">
              <a:solidFill>
                <a:srgbClr val="0000FF"/>
              </a:solidFill>
            </a:endParaRPr>
          </a:p>
          <a:p>
            <a:pPr marL="484632" indent="-457200">
              <a:buClr>
                <a:srgbClr val="0000FF"/>
              </a:buClr>
              <a:buFont typeface="Wingdings" panose="05000000000000000000" pitchFamily="2" charset="2"/>
              <a:buChar char="v"/>
            </a:pPr>
            <a:r>
              <a:rPr lang="en-US" sz="2400" b="1" dirty="0" smtClean="0">
                <a:solidFill>
                  <a:schemeClr val="tx1"/>
                </a:solidFill>
              </a:rPr>
              <a:t>Theoretically</a:t>
            </a:r>
            <a:r>
              <a:rPr lang="en-US" sz="2400" b="1" dirty="0">
                <a:solidFill>
                  <a:schemeClr val="tx1"/>
                </a:solidFill>
              </a:rPr>
              <a:t>, an organization’s established mission and vision should drive strategy formulation. </a:t>
            </a:r>
            <a:endParaRPr lang="en-US" sz="2400" b="1" dirty="0" smtClean="0">
              <a:solidFill>
                <a:schemeClr val="tx1"/>
              </a:solidFill>
            </a:endParaRPr>
          </a:p>
          <a:p>
            <a:pPr marL="484632" indent="-457200">
              <a:buClr>
                <a:srgbClr val="0000FF"/>
              </a:buClr>
              <a:buFont typeface="Wingdings" panose="05000000000000000000" pitchFamily="2" charset="2"/>
              <a:buChar char="v"/>
            </a:pPr>
            <a:r>
              <a:rPr lang="en-US" sz="2400" b="1" dirty="0" smtClean="0">
                <a:solidFill>
                  <a:schemeClr val="tx1"/>
                </a:solidFill>
              </a:rPr>
              <a:t>The </a:t>
            </a:r>
            <a:r>
              <a:rPr lang="en-US" sz="2400" b="1" dirty="0">
                <a:solidFill>
                  <a:schemeClr val="tx1"/>
                </a:solidFill>
              </a:rPr>
              <a:t>organization should first define what business it is in and what it wants to become and then establish goals, objectives, and tactics to achieve its mission and vision</a:t>
            </a:r>
            <a:r>
              <a:rPr lang="en-US" sz="2400" b="1" dirty="0" smtClean="0">
                <a:solidFill>
                  <a:schemeClr val="tx1"/>
                </a:solidFill>
              </a:rPr>
              <a:t>.</a:t>
            </a:r>
            <a:r>
              <a:rPr lang="en-US" sz="2400" dirty="0"/>
              <a:t> </a:t>
            </a:r>
            <a:endParaRPr lang="en-US" sz="2400" dirty="0" smtClean="0"/>
          </a:p>
          <a:p>
            <a:pPr marL="484632" indent="-457200">
              <a:buClr>
                <a:srgbClr val="0000FF"/>
              </a:buClr>
              <a:buFont typeface="Wingdings" panose="05000000000000000000" pitchFamily="2" charset="2"/>
              <a:buChar char="v"/>
            </a:pPr>
            <a:r>
              <a:rPr lang="en-US" sz="2400" b="1" dirty="0" smtClean="0">
                <a:solidFill>
                  <a:schemeClr val="tx1"/>
                </a:solidFill>
              </a:rPr>
              <a:t>From </a:t>
            </a:r>
            <a:r>
              <a:rPr lang="en-US" sz="2400" b="1" dirty="0">
                <a:solidFill>
                  <a:schemeClr val="tx1"/>
                </a:solidFill>
              </a:rPr>
              <a:t>this point of view, strategy establishes a path and direction toward an end state or </a:t>
            </a:r>
            <a:r>
              <a:rPr lang="en-US" sz="2400" b="1" dirty="0" smtClean="0">
                <a:solidFill>
                  <a:schemeClr val="tx1"/>
                </a:solidFill>
              </a:rPr>
              <a:t>outcome. </a:t>
            </a:r>
            <a:endParaRPr lang="en-US" sz="2400" b="1" dirty="0">
              <a:solidFill>
                <a:schemeClr val="tx1"/>
              </a:solidFill>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6</a:t>
            </a:fld>
            <a:endParaRPr lang="en-US"/>
          </a:p>
        </p:txBody>
      </p:sp>
    </p:spTree>
    <p:extLst>
      <p:ext uri="{BB962C8B-B14F-4D97-AF65-F5344CB8AC3E}">
        <p14:creationId xmlns:p14="http://schemas.microsoft.com/office/powerpoint/2010/main" val="2988856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4" name="Subtitle 3"/>
          <p:cNvSpPr>
            <a:spLocks noGrp="1"/>
          </p:cNvSpPr>
          <p:nvPr>
            <p:ph type="subTitle" idx="1"/>
          </p:nvPr>
        </p:nvSpPr>
        <p:spPr>
          <a:xfrm>
            <a:off x="990600" y="1676400"/>
            <a:ext cx="7924800" cy="4474536"/>
          </a:xfrm>
        </p:spPr>
        <p:txBody>
          <a:bodyPr>
            <a:noAutofit/>
          </a:bodyPr>
          <a:lstStyle/>
          <a:p>
            <a:pPr>
              <a:buClr>
                <a:srgbClr val="0000FF"/>
              </a:buClr>
            </a:pPr>
            <a:r>
              <a:rPr lang="en-US" sz="2400" b="1" dirty="0" smtClean="0">
                <a:solidFill>
                  <a:srgbClr val="0000FF"/>
                </a:solidFill>
              </a:rPr>
              <a:t>STRATEGY</a:t>
            </a:r>
            <a:endParaRPr lang="en-US" sz="2400" dirty="0" smtClean="0">
              <a:solidFill>
                <a:srgbClr val="0000FF"/>
              </a:solidFill>
            </a:endParaRPr>
          </a:p>
          <a:p>
            <a:pPr marL="484632" indent="-457200">
              <a:buClr>
                <a:srgbClr val="0000FF"/>
              </a:buClr>
              <a:buFont typeface="Wingdings" panose="05000000000000000000" pitchFamily="2" charset="2"/>
              <a:buChar char="v"/>
            </a:pPr>
            <a:r>
              <a:rPr lang="en-US" sz="2400" b="1" dirty="0" smtClean="0">
                <a:solidFill>
                  <a:schemeClr val="tx1"/>
                </a:solidFill>
              </a:rPr>
              <a:t>In </a:t>
            </a:r>
            <a:r>
              <a:rPr lang="en-US" sz="2400" b="1" dirty="0">
                <a:solidFill>
                  <a:schemeClr val="tx1"/>
                </a:solidFill>
              </a:rPr>
              <a:t>formal prospective planning processes, leaders often elaborately analyze the environment, set goals, and lay plans to achieve those </a:t>
            </a:r>
            <a:r>
              <a:rPr lang="en-US" sz="2400" b="1" dirty="0" smtClean="0">
                <a:solidFill>
                  <a:schemeClr val="tx1"/>
                </a:solidFill>
              </a:rPr>
              <a:t>aims</a:t>
            </a:r>
            <a:r>
              <a:rPr lang="en-US" sz="2400" dirty="0" smtClean="0"/>
              <a:t>.</a:t>
            </a:r>
          </a:p>
          <a:p>
            <a:pPr marL="484632" indent="-457200">
              <a:buClr>
                <a:srgbClr val="0000FF"/>
              </a:buClr>
              <a:buFont typeface="Wingdings" panose="05000000000000000000" pitchFamily="2" charset="2"/>
              <a:buChar char="v"/>
            </a:pPr>
            <a:r>
              <a:rPr lang="en-US" sz="2400" b="1" dirty="0">
                <a:solidFill>
                  <a:schemeClr val="tx1"/>
                </a:solidFill>
              </a:rPr>
              <a:t>The strategic plan becomes management’s action plan for running its business and operations</a:t>
            </a:r>
            <a:r>
              <a:rPr lang="en-US" sz="2400" b="1" dirty="0" smtClean="0">
                <a:solidFill>
                  <a:schemeClr val="tx1"/>
                </a:solidFill>
              </a:rPr>
              <a:t>.</a:t>
            </a:r>
          </a:p>
          <a:p>
            <a:pPr marL="484632" indent="-457200">
              <a:buClr>
                <a:srgbClr val="0000FF"/>
              </a:buClr>
              <a:buFont typeface="Wingdings" panose="05000000000000000000" pitchFamily="2" charset="2"/>
              <a:buChar char="v"/>
            </a:pPr>
            <a:r>
              <a:rPr lang="en-US" sz="2400" b="1" dirty="0" smtClean="0">
                <a:solidFill>
                  <a:schemeClr val="tx1"/>
                </a:solidFill>
              </a:rPr>
              <a:t>Strategy helps us make better decisions</a:t>
            </a:r>
          </a:p>
          <a:p>
            <a:pPr>
              <a:buClr>
                <a:srgbClr val="0000FF"/>
              </a:buClr>
            </a:pPr>
            <a:endParaRPr lang="en-US" sz="2400" b="1" dirty="0" smtClean="0">
              <a:solidFill>
                <a:schemeClr val="tx1"/>
              </a:solidFill>
            </a:endParaRPr>
          </a:p>
          <a:p>
            <a:pPr algn="ctr">
              <a:buClr>
                <a:srgbClr val="0000FF"/>
              </a:buClr>
            </a:pPr>
            <a:r>
              <a:rPr lang="en-US" sz="2400" b="1" dirty="0">
                <a:solidFill>
                  <a:srgbClr val="0000FF"/>
                </a:solidFill>
              </a:rPr>
              <a:t>Good strategy + Good strategy implementation = Excellent strategic outcomes</a:t>
            </a: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7</a:t>
            </a:fld>
            <a:endParaRPr lang="en-US"/>
          </a:p>
        </p:txBody>
      </p:sp>
    </p:spTree>
    <p:extLst>
      <p:ext uri="{BB962C8B-B14F-4D97-AF65-F5344CB8AC3E}">
        <p14:creationId xmlns:p14="http://schemas.microsoft.com/office/powerpoint/2010/main" val="326871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8</a:t>
            </a:fld>
            <a:endParaRPr lang="en-US"/>
          </a:p>
        </p:txBody>
      </p:sp>
      <p:sp>
        <p:nvSpPr>
          <p:cNvPr id="3" name="Subtitle 2"/>
          <p:cNvSpPr>
            <a:spLocks noGrp="1"/>
          </p:cNvSpPr>
          <p:nvPr>
            <p:ph type="subTitle" idx="1"/>
          </p:nvPr>
        </p:nvSpPr>
        <p:spPr>
          <a:xfrm>
            <a:off x="990600" y="1850064"/>
            <a:ext cx="7848600" cy="4169736"/>
          </a:xfrm>
        </p:spPr>
        <p:txBody>
          <a:bodyPr>
            <a:noAutofit/>
          </a:bodyPr>
          <a:lstStyle/>
          <a:p>
            <a:r>
              <a:rPr lang="en-US" sz="2800" b="1" dirty="0">
                <a:solidFill>
                  <a:srgbClr val="0000FF"/>
                </a:solidFill>
              </a:rPr>
              <a:t>Strategy addresses… </a:t>
            </a:r>
            <a:endParaRPr lang="en-US" sz="2800" b="1" dirty="0" smtClean="0">
              <a:solidFill>
                <a:srgbClr val="0000FF"/>
              </a:solidFill>
            </a:endParaRPr>
          </a:p>
          <a:p>
            <a:pPr marL="370332" indent="-342900">
              <a:buClr>
                <a:srgbClr val="0000FF"/>
              </a:buClr>
              <a:buFont typeface="Wingdings" panose="05000000000000000000" pitchFamily="2" charset="2"/>
              <a:buChar char="v"/>
            </a:pPr>
            <a:r>
              <a:rPr lang="en-US" sz="2400" b="1" dirty="0" smtClean="0">
                <a:solidFill>
                  <a:schemeClr val="tx1"/>
                </a:solidFill>
              </a:rPr>
              <a:t>how </a:t>
            </a:r>
            <a:r>
              <a:rPr lang="en-US" sz="2400" b="1" dirty="0">
                <a:solidFill>
                  <a:schemeClr val="tx1"/>
                </a:solidFill>
              </a:rPr>
              <a:t>management intends to grow the business;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how </a:t>
            </a:r>
            <a:r>
              <a:rPr lang="en-US" sz="2400" b="1" dirty="0">
                <a:solidFill>
                  <a:schemeClr val="tx1"/>
                </a:solidFill>
              </a:rPr>
              <a:t>the organization relates to other companies in terms of competition and collaboration;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how </a:t>
            </a:r>
            <a:r>
              <a:rPr lang="en-US" sz="2400" b="1" dirty="0">
                <a:solidFill>
                  <a:schemeClr val="tx1"/>
                </a:solidFill>
              </a:rPr>
              <a:t>the functional components of the business relate and coordinate with each other;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which </a:t>
            </a:r>
            <a:r>
              <a:rPr lang="en-US" sz="2400" b="1" dirty="0">
                <a:solidFill>
                  <a:schemeClr val="tx1"/>
                </a:solidFill>
              </a:rPr>
              <a:t>services and programs will be emphasized and receive greater relative allocation of resources; and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what </a:t>
            </a:r>
            <a:r>
              <a:rPr lang="en-US" sz="2400" b="1" dirty="0">
                <a:solidFill>
                  <a:schemeClr val="tx1"/>
                </a:solidFill>
              </a:rPr>
              <a:t>the relationship and culture among employees will be.</a:t>
            </a:r>
          </a:p>
        </p:txBody>
      </p:sp>
    </p:spTree>
    <p:extLst>
      <p:ext uri="{BB962C8B-B14F-4D97-AF65-F5344CB8AC3E}">
        <p14:creationId xmlns:p14="http://schemas.microsoft.com/office/powerpoint/2010/main" val="3331705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3200" b="1" dirty="0">
                <a:solidFill>
                  <a:schemeClr val="tx1"/>
                </a:solidFill>
                <a:latin typeface="+mn-lt"/>
              </a:rPr>
              <a:t>STRATEGY AND STRATEGIC MANAGEMENT</a:t>
            </a:r>
            <a:endParaRPr lang="en-US" sz="3200" b="1" dirty="0">
              <a:solidFill>
                <a:schemeClr val="tx1"/>
              </a:solidFill>
              <a:effectLst/>
              <a:latin typeface="+mn-lt"/>
            </a:endParaRPr>
          </a:p>
        </p:txBody>
      </p:sp>
      <p:sp>
        <p:nvSpPr>
          <p:cNvPr id="5" name="Date Placeholder 4"/>
          <p:cNvSpPr>
            <a:spLocks noGrp="1"/>
          </p:cNvSpPr>
          <p:nvPr>
            <p:ph type="dt" sz="half" idx="10"/>
          </p:nvPr>
        </p:nvSpPr>
        <p:spPr/>
        <p:txBody>
          <a:bodyPr/>
          <a:lstStyle/>
          <a:p>
            <a:fld id="{10816DE9-5969-4CDA-82A1-3C1E46E5615F}" type="datetime1">
              <a:rPr lang="en-US" smtClean="0"/>
              <a:t>1/26/2016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9</a:t>
            </a:fld>
            <a:endParaRPr lang="en-US"/>
          </a:p>
        </p:txBody>
      </p:sp>
      <p:sp>
        <p:nvSpPr>
          <p:cNvPr id="3" name="Subtitle 2"/>
          <p:cNvSpPr>
            <a:spLocks noGrp="1"/>
          </p:cNvSpPr>
          <p:nvPr>
            <p:ph type="subTitle" idx="1"/>
          </p:nvPr>
        </p:nvSpPr>
        <p:spPr>
          <a:xfrm>
            <a:off x="990600" y="1850064"/>
            <a:ext cx="7848600" cy="4169736"/>
          </a:xfrm>
        </p:spPr>
        <p:txBody>
          <a:bodyPr>
            <a:noAutofit/>
          </a:bodyPr>
          <a:lstStyle/>
          <a:p>
            <a:r>
              <a:rPr lang="en-US" sz="2800" b="1" dirty="0">
                <a:solidFill>
                  <a:srgbClr val="0000FF"/>
                </a:solidFill>
              </a:rPr>
              <a:t>Strategy addresses… </a:t>
            </a:r>
            <a:endParaRPr lang="en-US" sz="2800" b="1" dirty="0" smtClean="0">
              <a:solidFill>
                <a:srgbClr val="0000FF"/>
              </a:solidFill>
            </a:endParaRPr>
          </a:p>
          <a:p>
            <a:pPr marL="370332" indent="-342900">
              <a:buClr>
                <a:srgbClr val="0000FF"/>
              </a:buClr>
              <a:buFont typeface="Wingdings" panose="05000000000000000000" pitchFamily="2" charset="2"/>
              <a:buChar char="v"/>
            </a:pPr>
            <a:r>
              <a:rPr lang="en-US" sz="2400" b="1" dirty="0">
                <a:solidFill>
                  <a:schemeClr val="tx1"/>
                </a:solidFill>
              </a:rPr>
              <a:t>Some maintain that there should be no difference in the application of strategic principles between the healthcare field and other industries. </a:t>
            </a:r>
            <a:endParaRPr lang="en-US" sz="2400" b="1" dirty="0" smtClean="0">
              <a:solidFill>
                <a:schemeClr val="tx1"/>
              </a:solidFill>
            </a:endParaRPr>
          </a:p>
          <a:p>
            <a:pPr marL="370332" indent="-342900">
              <a:buClr>
                <a:srgbClr val="0000FF"/>
              </a:buClr>
              <a:buFont typeface="Wingdings" panose="05000000000000000000" pitchFamily="2" charset="2"/>
              <a:buChar char="v"/>
            </a:pPr>
            <a:r>
              <a:rPr lang="en-US" sz="2400" b="1" dirty="0" smtClean="0">
                <a:solidFill>
                  <a:schemeClr val="tx1"/>
                </a:solidFill>
              </a:rPr>
              <a:t>While </a:t>
            </a:r>
            <a:r>
              <a:rPr lang="en-US" sz="2400" b="1" dirty="0">
                <a:solidFill>
                  <a:schemeClr val="tx1"/>
                </a:solidFill>
              </a:rPr>
              <a:t>the general principles and techniques discussed in this book are relevant to healthcare, the field is distinct from many other industries and a much higher percentage of its organizations are created for community or public benefit (often referred to as </a:t>
            </a:r>
            <a:r>
              <a:rPr lang="en-US" sz="2400" b="1" i="1" dirty="0">
                <a:solidFill>
                  <a:schemeClr val="tx1"/>
                </a:solidFill>
              </a:rPr>
              <a:t>not-for-profit organizations</a:t>
            </a:r>
            <a:r>
              <a:rPr lang="en-US" sz="2400" b="1" dirty="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3834454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210</TotalTime>
  <Words>1921</Words>
  <Application>Microsoft Office PowerPoint</Application>
  <PresentationFormat>On-screen Show (4:3)</PresentationFormat>
  <Paragraphs>262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Solstice</vt:lpstr>
      <vt:lpstr>King Saud University College of Business Administration Department of Health Administration - Masters` Program</vt:lpstr>
      <vt:lpstr>  STRATEGY AND STRATEGIC MANAGEMENT </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EXHIBIT 1.1 Healthcare Organizations by Strategic Intent Focus </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STRATEGY AND STRATEGIC MANAGEMENT</vt:lpstr>
      <vt:lpstr>EXHIBIT 1.3 Value and Purpose of Prospective and Emergent Strategies </vt:lpstr>
      <vt:lpstr>STRATEGY AND STRATEGIC MANAGEMENT</vt:lpstr>
      <vt:lpstr>EXHIBIT 1.5 Factors Affecting Use of Strategy Type </vt:lpstr>
      <vt:lpstr>STRATEGY AND STRATEGIC MANAGEMENT</vt:lpstr>
      <vt:lpstr>STRATEGY AND STRATEGIC MANAGEMENT</vt:lpstr>
      <vt:lpstr>EXHIBIT 1.6 Levels of Organizational Strategy</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Saud University College of Business Administration Department of Health Administration - Masters` Program</dc:title>
  <dc:creator>alnaif</dc:creator>
  <cp:lastModifiedBy>alnaif</cp:lastModifiedBy>
  <cp:revision>20</cp:revision>
  <dcterms:created xsi:type="dcterms:W3CDTF">2016-01-26T19:48:28Z</dcterms:created>
  <dcterms:modified xsi:type="dcterms:W3CDTF">2016-01-26T23:18:59Z</dcterms:modified>
</cp:coreProperties>
</file>