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notesMasterIdLst>
    <p:notesMasterId r:id="rId51"/>
  </p:notesMasterIdLst>
  <p:sldIdLst>
    <p:sldId id="267" r:id="rId2"/>
    <p:sldId id="266" r:id="rId3"/>
    <p:sldId id="257" r:id="rId4"/>
    <p:sldId id="258" r:id="rId5"/>
    <p:sldId id="259" r:id="rId6"/>
    <p:sldId id="260" r:id="rId7"/>
    <p:sldId id="261" r:id="rId8"/>
    <p:sldId id="265" r:id="rId9"/>
    <p:sldId id="262" r:id="rId10"/>
    <p:sldId id="263" r:id="rId11"/>
    <p:sldId id="264" r:id="rId12"/>
    <p:sldId id="269" r:id="rId13"/>
    <p:sldId id="268" r:id="rId14"/>
    <p:sldId id="270" r:id="rId15"/>
    <p:sldId id="271" r:id="rId16"/>
    <p:sldId id="272" r:id="rId17"/>
    <p:sldId id="273" r:id="rId18"/>
    <p:sldId id="274" r:id="rId19"/>
    <p:sldId id="275" r:id="rId20"/>
    <p:sldId id="276" r:id="rId21"/>
    <p:sldId id="277" r:id="rId22"/>
    <p:sldId id="278" r:id="rId23"/>
    <p:sldId id="279" r:id="rId24"/>
    <p:sldId id="280" r:id="rId25"/>
    <p:sldId id="283" r:id="rId26"/>
    <p:sldId id="282" r:id="rId27"/>
    <p:sldId id="281"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D13F7"/>
    <a:srgbClr val="BE94E8"/>
    <a:srgbClr val="A76EE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398"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94E2CA5-D3C1-47A2-BFA7-9D740B1F2946}" type="datetimeFigureOut">
              <a:rPr lang="en-US" smtClean="0"/>
              <a:t>3/1/2016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A51A0BD-CE5D-4686-BDB4-4B85D98C356F}" type="slidenum">
              <a:rPr lang="en-US" smtClean="0"/>
              <a:t>‹#›</a:t>
            </a:fld>
            <a:endParaRPr lang="en-US"/>
          </a:p>
        </p:txBody>
      </p:sp>
    </p:spTree>
    <p:extLst>
      <p:ext uri="{BB962C8B-B14F-4D97-AF65-F5344CB8AC3E}">
        <p14:creationId xmlns:p14="http://schemas.microsoft.com/office/powerpoint/2010/main" val="18750036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A51A0BD-CE5D-4686-BDB4-4B85D98C356F}" type="slidenum">
              <a:rPr lang="en-US" smtClean="0"/>
              <a:t>22</a:t>
            </a:fld>
            <a:endParaRPr lang="en-US"/>
          </a:p>
        </p:txBody>
      </p:sp>
    </p:spTree>
    <p:extLst>
      <p:ext uri="{BB962C8B-B14F-4D97-AF65-F5344CB8AC3E}">
        <p14:creationId xmlns:p14="http://schemas.microsoft.com/office/powerpoint/2010/main" val="35901459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A51A0BD-CE5D-4686-BDB4-4B85D98C356F}" type="slidenum">
              <a:rPr lang="en-US" smtClean="0"/>
              <a:t>32</a:t>
            </a:fld>
            <a:endParaRPr lang="en-US"/>
          </a:p>
        </p:txBody>
      </p:sp>
    </p:spTree>
    <p:extLst>
      <p:ext uri="{BB962C8B-B14F-4D97-AF65-F5344CB8AC3E}">
        <p14:creationId xmlns:p14="http://schemas.microsoft.com/office/powerpoint/2010/main" val="35901459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A51A0BD-CE5D-4686-BDB4-4B85D98C356F}" type="slidenum">
              <a:rPr lang="en-US" smtClean="0"/>
              <a:t>33</a:t>
            </a:fld>
            <a:endParaRPr lang="en-US"/>
          </a:p>
        </p:txBody>
      </p:sp>
    </p:spTree>
    <p:extLst>
      <p:ext uri="{BB962C8B-B14F-4D97-AF65-F5344CB8AC3E}">
        <p14:creationId xmlns:p14="http://schemas.microsoft.com/office/powerpoint/2010/main" val="35901459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A51A0BD-CE5D-4686-BDB4-4B85D98C356F}" type="slidenum">
              <a:rPr lang="en-US" smtClean="0"/>
              <a:t>34</a:t>
            </a:fld>
            <a:endParaRPr lang="en-US"/>
          </a:p>
        </p:txBody>
      </p:sp>
    </p:spTree>
    <p:extLst>
      <p:ext uri="{BB962C8B-B14F-4D97-AF65-F5344CB8AC3E}">
        <p14:creationId xmlns:p14="http://schemas.microsoft.com/office/powerpoint/2010/main" val="35901459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A51A0BD-CE5D-4686-BDB4-4B85D98C356F}" type="slidenum">
              <a:rPr lang="en-US" smtClean="0"/>
              <a:t>35</a:t>
            </a:fld>
            <a:endParaRPr lang="en-US"/>
          </a:p>
        </p:txBody>
      </p:sp>
    </p:spTree>
    <p:extLst>
      <p:ext uri="{BB962C8B-B14F-4D97-AF65-F5344CB8AC3E}">
        <p14:creationId xmlns:p14="http://schemas.microsoft.com/office/powerpoint/2010/main" val="35901459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A51A0BD-CE5D-4686-BDB4-4B85D98C356F}" type="slidenum">
              <a:rPr lang="en-US" smtClean="0"/>
              <a:t>36</a:t>
            </a:fld>
            <a:endParaRPr lang="en-US"/>
          </a:p>
        </p:txBody>
      </p:sp>
    </p:spTree>
    <p:extLst>
      <p:ext uri="{BB962C8B-B14F-4D97-AF65-F5344CB8AC3E}">
        <p14:creationId xmlns:p14="http://schemas.microsoft.com/office/powerpoint/2010/main" val="35901459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A51A0BD-CE5D-4686-BDB4-4B85D98C356F}" type="slidenum">
              <a:rPr lang="en-US" smtClean="0"/>
              <a:t>37</a:t>
            </a:fld>
            <a:endParaRPr lang="en-US"/>
          </a:p>
        </p:txBody>
      </p:sp>
    </p:spTree>
    <p:extLst>
      <p:ext uri="{BB962C8B-B14F-4D97-AF65-F5344CB8AC3E}">
        <p14:creationId xmlns:p14="http://schemas.microsoft.com/office/powerpoint/2010/main" val="35901459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A51A0BD-CE5D-4686-BDB4-4B85D98C356F}" type="slidenum">
              <a:rPr lang="en-US" smtClean="0"/>
              <a:t>38</a:t>
            </a:fld>
            <a:endParaRPr lang="en-US"/>
          </a:p>
        </p:txBody>
      </p:sp>
    </p:spTree>
    <p:extLst>
      <p:ext uri="{BB962C8B-B14F-4D97-AF65-F5344CB8AC3E}">
        <p14:creationId xmlns:p14="http://schemas.microsoft.com/office/powerpoint/2010/main" val="359014598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A51A0BD-CE5D-4686-BDB4-4B85D98C356F}" type="slidenum">
              <a:rPr lang="en-US" smtClean="0"/>
              <a:t>40</a:t>
            </a:fld>
            <a:endParaRPr lang="en-US"/>
          </a:p>
        </p:txBody>
      </p:sp>
    </p:spTree>
    <p:extLst>
      <p:ext uri="{BB962C8B-B14F-4D97-AF65-F5344CB8AC3E}">
        <p14:creationId xmlns:p14="http://schemas.microsoft.com/office/powerpoint/2010/main" val="359014598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A51A0BD-CE5D-4686-BDB4-4B85D98C356F}" type="slidenum">
              <a:rPr lang="en-US" smtClean="0"/>
              <a:t>41</a:t>
            </a:fld>
            <a:endParaRPr lang="en-US"/>
          </a:p>
        </p:txBody>
      </p:sp>
    </p:spTree>
    <p:extLst>
      <p:ext uri="{BB962C8B-B14F-4D97-AF65-F5344CB8AC3E}">
        <p14:creationId xmlns:p14="http://schemas.microsoft.com/office/powerpoint/2010/main" val="359014598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A51A0BD-CE5D-4686-BDB4-4B85D98C356F}" type="slidenum">
              <a:rPr lang="en-US" smtClean="0"/>
              <a:t>42</a:t>
            </a:fld>
            <a:endParaRPr lang="en-US"/>
          </a:p>
        </p:txBody>
      </p:sp>
    </p:spTree>
    <p:extLst>
      <p:ext uri="{BB962C8B-B14F-4D97-AF65-F5344CB8AC3E}">
        <p14:creationId xmlns:p14="http://schemas.microsoft.com/office/powerpoint/2010/main" val="35901459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A51A0BD-CE5D-4686-BDB4-4B85D98C356F}" type="slidenum">
              <a:rPr lang="en-US" smtClean="0"/>
              <a:t>23</a:t>
            </a:fld>
            <a:endParaRPr lang="en-US"/>
          </a:p>
        </p:txBody>
      </p:sp>
    </p:spTree>
    <p:extLst>
      <p:ext uri="{BB962C8B-B14F-4D97-AF65-F5344CB8AC3E}">
        <p14:creationId xmlns:p14="http://schemas.microsoft.com/office/powerpoint/2010/main" val="359014598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A51A0BD-CE5D-4686-BDB4-4B85D98C356F}" type="slidenum">
              <a:rPr lang="en-US" smtClean="0"/>
              <a:t>43</a:t>
            </a:fld>
            <a:endParaRPr lang="en-US"/>
          </a:p>
        </p:txBody>
      </p:sp>
    </p:spTree>
    <p:extLst>
      <p:ext uri="{BB962C8B-B14F-4D97-AF65-F5344CB8AC3E}">
        <p14:creationId xmlns:p14="http://schemas.microsoft.com/office/powerpoint/2010/main" val="359014598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A51A0BD-CE5D-4686-BDB4-4B85D98C356F}" type="slidenum">
              <a:rPr lang="en-US" smtClean="0"/>
              <a:t>44</a:t>
            </a:fld>
            <a:endParaRPr lang="en-US"/>
          </a:p>
        </p:txBody>
      </p:sp>
    </p:spTree>
    <p:extLst>
      <p:ext uri="{BB962C8B-B14F-4D97-AF65-F5344CB8AC3E}">
        <p14:creationId xmlns:p14="http://schemas.microsoft.com/office/powerpoint/2010/main" val="359014598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A51A0BD-CE5D-4686-BDB4-4B85D98C356F}" type="slidenum">
              <a:rPr lang="en-US" smtClean="0"/>
              <a:t>45</a:t>
            </a:fld>
            <a:endParaRPr lang="en-US"/>
          </a:p>
        </p:txBody>
      </p:sp>
    </p:spTree>
    <p:extLst>
      <p:ext uri="{BB962C8B-B14F-4D97-AF65-F5344CB8AC3E}">
        <p14:creationId xmlns:p14="http://schemas.microsoft.com/office/powerpoint/2010/main" val="359014598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A51A0BD-CE5D-4686-BDB4-4B85D98C356F}" type="slidenum">
              <a:rPr lang="en-US" smtClean="0"/>
              <a:t>46</a:t>
            </a:fld>
            <a:endParaRPr lang="en-US"/>
          </a:p>
        </p:txBody>
      </p:sp>
    </p:spTree>
    <p:extLst>
      <p:ext uri="{BB962C8B-B14F-4D97-AF65-F5344CB8AC3E}">
        <p14:creationId xmlns:p14="http://schemas.microsoft.com/office/powerpoint/2010/main" val="359014598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A51A0BD-CE5D-4686-BDB4-4B85D98C356F}" type="slidenum">
              <a:rPr lang="en-US" smtClean="0"/>
              <a:t>47</a:t>
            </a:fld>
            <a:endParaRPr lang="en-US"/>
          </a:p>
        </p:txBody>
      </p:sp>
    </p:spTree>
    <p:extLst>
      <p:ext uri="{BB962C8B-B14F-4D97-AF65-F5344CB8AC3E}">
        <p14:creationId xmlns:p14="http://schemas.microsoft.com/office/powerpoint/2010/main" val="359014598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A51A0BD-CE5D-4686-BDB4-4B85D98C356F}" type="slidenum">
              <a:rPr lang="en-US" smtClean="0"/>
              <a:t>48</a:t>
            </a:fld>
            <a:endParaRPr lang="en-US"/>
          </a:p>
        </p:txBody>
      </p:sp>
    </p:spTree>
    <p:extLst>
      <p:ext uri="{BB962C8B-B14F-4D97-AF65-F5344CB8AC3E}">
        <p14:creationId xmlns:p14="http://schemas.microsoft.com/office/powerpoint/2010/main" val="359014598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A51A0BD-CE5D-4686-BDB4-4B85D98C356F}" type="slidenum">
              <a:rPr lang="en-US" smtClean="0"/>
              <a:t>49</a:t>
            </a:fld>
            <a:endParaRPr lang="en-US"/>
          </a:p>
        </p:txBody>
      </p:sp>
    </p:spTree>
    <p:extLst>
      <p:ext uri="{BB962C8B-B14F-4D97-AF65-F5344CB8AC3E}">
        <p14:creationId xmlns:p14="http://schemas.microsoft.com/office/powerpoint/2010/main" val="35901459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A51A0BD-CE5D-4686-BDB4-4B85D98C356F}" type="slidenum">
              <a:rPr lang="en-US" smtClean="0"/>
              <a:t>24</a:t>
            </a:fld>
            <a:endParaRPr lang="en-US"/>
          </a:p>
        </p:txBody>
      </p:sp>
    </p:spTree>
    <p:extLst>
      <p:ext uri="{BB962C8B-B14F-4D97-AF65-F5344CB8AC3E}">
        <p14:creationId xmlns:p14="http://schemas.microsoft.com/office/powerpoint/2010/main" val="35901459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A51A0BD-CE5D-4686-BDB4-4B85D98C356F}" type="slidenum">
              <a:rPr lang="en-US" smtClean="0"/>
              <a:t>25</a:t>
            </a:fld>
            <a:endParaRPr lang="en-US"/>
          </a:p>
        </p:txBody>
      </p:sp>
    </p:spTree>
    <p:extLst>
      <p:ext uri="{BB962C8B-B14F-4D97-AF65-F5344CB8AC3E}">
        <p14:creationId xmlns:p14="http://schemas.microsoft.com/office/powerpoint/2010/main" val="35901459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A51A0BD-CE5D-4686-BDB4-4B85D98C356F}" type="slidenum">
              <a:rPr lang="en-US" smtClean="0"/>
              <a:t>27</a:t>
            </a:fld>
            <a:endParaRPr lang="en-US"/>
          </a:p>
        </p:txBody>
      </p:sp>
    </p:spTree>
    <p:extLst>
      <p:ext uri="{BB962C8B-B14F-4D97-AF65-F5344CB8AC3E}">
        <p14:creationId xmlns:p14="http://schemas.microsoft.com/office/powerpoint/2010/main" val="35901459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A51A0BD-CE5D-4686-BDB4-4B85D98C356F}" type="slidenum">
              <a:rPr lang="en-US" smtClean="0"/>
              <a:t>28</a:t>
            </a:fld>
            <a:endParaRPr lang="en-US"/>
          </a:p>
        </p:txBody>
      </p:sp>
    </p:spTree>
    <p:extLst>
      <p:ext uri="{BB962C8B-B14F-4D97-AF65-F5344CB8AC3E}">
        <p14:creationId xmlns:p14="http://schemas.microsoft.com/office/powerpoint/2010/main" val="35901459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A51A0BD-CE5D-4686-BDB4-4B85D98C356F}" type="slidenum">
              <a:rPr lang="en-US" smtClean="0"/>
              <a:t>29</a:t>
            </a:fld>
            <a:endParaRPr lang="en-US"/>
          </a:p>
        </p:txBody>
      </p:sp>
    </p:spTree>
    <p:extLst>
      <p:ext uri="{BB962C8B-B14F-4D97-AF65-F5344CB8AC3E}">
        <p14:creationId xmlns:p14="http://schemas.microsoft.com/office/powerpoint/2010/main" val="35901459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A51A0BD-CE5D-4686-BDB4-4B85D98C356F}" type="slidenum">
              <a:rPr lang="en-US" smtClean="0"/>
              <a:t>30</a:t>
            </a:fld>
            <a:endParaRPr lang="en-US"/>
          </a:p>
        </p:txBody>
      </p:sp>
    </p:spTree>
    <p:extLst>
      <p:ext uri="{BB962C8B-B14F-4D97-AF65-F5344CB8AC3E}">
        <p14:creationId xmlns:p14="http://schemas.microsoft.com/office/powerpoint/2010/main" val="35901459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A51A0BD-CE5D-4686-BDB4-4B85D98C356F}" type="slidenum">
              <a:rPr lang="en-US" smtClean="0"/>
              <a:t>31</a:t>
            </a:fld>
            <a:endParaRPr lang="en-US"/>
          </a:p>
        </p:txBody>
      </p:sp>
    </p:spTree>
    <p:extLst>
      <p:ext uri="{BB962C8B-B14F-4D97-AF65-F5344CB8AC3E}">
        <p14:creationId xmlns:p14="http://schemas.microsoft.com/office/powerpoint/2010/main" val="35901459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05ED7237-9CAE-4428-8D12-40362B378BC3}" type="datetimeFigureOut">
              <a:rPr lang="en-US" smtClean="0"/>
              <a:t>3/1/2016</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EEEECDCC-63C2-4492-ADC6-A6890B1EB79E}" type="slidenum">
              <a:rPr lang="en-US" smtClean="0"/>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5ED7237-9CAE-4428-8D12-40362B378BC3}" type="datetimeFigureOut">
              <a:rPr lang="en-US" smtClean="0"/>
              <a:t>3/1/2016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EEECDCC-63C2-4492-ADC6-A6890B1EB79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5ED7237-9CAE-4428-8D12-40362B378BC3}" type="datetimeFigureOut">
              <a:rPr lang="en-US" smtClean="0"/>
              <a:t>3/1/2016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EEECDCC-63C2-4492-ADC6-A6890B1EB79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5ED7237-9CAE-4428-8D12-40362B378BC3}" type="datetimeFigureOut">
              <a:rPr lang="en-US" smtClean="0"/>
              <a:t>3/1/2016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EEECDCC-63C2-4492-ADC6-A6890B1EB79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05ED7237-9CAE-4428-8D12-40362B378BC3}" type="datetimeFigureOut">
              <a:rPr lang="en-US" smtClean="0"/>
              <a:t>3/1/2016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EEECDCC-63C2-4492-ADC6-A6890B1EB79E}" type="slidenum">
              <a:rPr lang="en-US" smtClean="0"/>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5ED7237-9CAE-4428-8D12-40362B378BC3}" type="datetimeFigureOut">
              <a:rPr lang="en-US" smtClean="0"/>
              <a:t>3/1/2016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EEECDCC-63C2-4492-ADC6-A6890B1EB79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05ED7237-9CAE-4428-8D12-40362B378BC3}" type="datetimeFigureOut">
              <a:rPr lang="en-US" smtClean="0"/>
              <a:t>3/1/2016</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EEEECDCC-63C2-4492-ADC6-A6890B1EB79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05ED7237-9CAE-4428-8D12-40362B378BC3}" type="datetimeFigureOut">
              <a:rPr lang="en-US" smtClean="0"/>
              <a:t>3/1/2016</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EEEECDCC-63C2-4492-ADC6-A6890B1EB79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05ED7237-9CAE-4428-8D12-40362B378BC3}" type="datetimeFigureOut">
              <a:rPr lang="en-US" smtClean="0"/>
              <a:t>3/1/2016</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EEEECDCC-63C2-4492-ADC6-A6890B1EB79E}" type="slidenum">
              <a:rPr lang="en-US" smtClean="0"/>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5ED7237-9CAE-4428-8D12-40362B378BC3}" type="datetimeFigureOut">
              <a:rPr lang="en-US" smtClean="0"/>
              <a:t>3/1/2016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EEECDCC-63C2-4492-ADC6-A6890B1EB79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05ED7237-9CAE-4428-8D12-40362B378BC3}" type="datetimeFigureOut">
              <a:rPr lang="en-US" smtClean="0"/>
              <a:t>3/1/2016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EEECDCC-63C2-4492-ADC6-A6890B1EB79E}" type="slidenum">
              <a:rPr lang="en-US" smtClean="0"/>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05ED7237-9CAE-4428-8D12-40362B378BC3}" type="datetimeFigureOut">
              <a:rPr lang="en-US" smtClean="0"/>
              <a:t>3/1/2016</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EEEECDCC-63C2-4492-ADC6-A6890B1EB79E}" type="slidenum">
              <a:rPr lang="en-US" smtClean="0"/>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alnaif@ksu.edu.sa"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google.com.sa/url?sa=i&amp;rct=j&amp;q=&amp;esrc=s&amp;source=images&amp;cd=&amp;cad=rja&amp;uact=8&amp;ved=0ahUKEwiv9NfZxaDLAhXGdpoKHXUhAn8QjRwIBw&amp;url=https%3A%2F%2Fwww.preplounge.com%2Fen%2Fbootcamp.php%2Fbusiness-concept-library%2Fcommon-terms-of-business%2Ffixed-variable-costs%2F&amp;psig=AFQjCNG52tDPeSnFptoEBGcFZKs8wlsSBg&amp;ust=1456957940002586" TargetMode="Externa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381000"/>
            <a:ext cx="7848600" cy="1222482"/>
          </a:xfrm>
        </p:spPr>
        <p:txBody>
          <a:bodyPr>
            <a:noAutofit/>
          </a:bodyPr>
          <a:lstStyle/>
          <a:p>
            <a:pPr algn="ctr"/>
            <a:r>
              <a:rPr lang="en-US" sz="2400" b="1" i="1" dirty="0">
                <a:solidFill>
                  <a:schemeClr val="tx1"/>
                </a:solidFill>
                <a:latin typeface="Times New Roman" panose="02020603050405020304" pitchFamily="18" charset="0"/>
                <a:cs typeface="Times New Roman" panose="02020603050405020304" pitchFamily="18" charset="0"/>
              </a:rPr>
              <a:t>King Saud University</a:t>
            </a:r>
            <a:br>
              <a:rPr lang="en-US" sz="2400" b="1" i="1" dirty="0">
                <a:solidFill>
                  <a:schemeClr val="tx1"/>
                </a:solidFill>
                <a:latin typeface="Times New Roman" panose="02020603050405020304" pitchFamily="18" charset="0"/>
                <a:cs typeface="Times New Roman" panose="02020603050405020304" pitchFamily="18" charset="0"/>
              </a:rPr>
            </a:br>
            <a:r>
              <a:rPr lang="en-US" sz="2400" b="1" i="1" dirty="0">
                <a:solidFill>
                  <a:schemeClr val="tx1"/>
                </a:solidFill>
                <a:latin typeface="Times New Roman" panose="02020603050405020304" pitchFamily="18" charset="0"/>
                <a:cs typeface="Times New Roman" panose="02020603050405020304" pitchFamily="18" charset="0"/>
              </a:rPr>
              <a:t>College of Business Administration</a:t>
            </a:r>
            <a:br>
              <a:rPr lang="en-US" sz="2400" b="1" i="1" dirty="0">
                <a:solidFill>
                  <a:schemeClr val="tx1"/>
                </a:solidFill>
                <a:latin typeface="Times New Roman" panose="02020603050405020304" pitchFamily="18" charset="0"/>
                <a:cs typeface="Times New Roman" panose="02020603050405020304" pitchFamily="18" charset="0"/>
              </a:rPr>
            </a:br>
            <a:r>
              <a:rPr lang="en-US" sz="2400" b="1" i="1" dirty="0">
                <a:solidFill>
                  <a:schemeClr val="tx1"/>
                </a:solidFill>
                <a:latin typeface="Times New Roman" panose="02020603050405020304" pitchFamily="18" charset="0"/>
                <a:cs typeface="Times New Roman" panose="02020603050405020304" pitchFamily="18" charset="0"/>
              </a:rPr>
              <a:t>Department of Health Administration - Masters` Program</a:t>
            </a:r>
            <a:endParaRPr lang="en-US" sz="2400" dirty="0"/>
          </a:p>
        </p:txBody>
      </p:sp>
      <p:sp>
        <p:nvSpPr>
          <p:cNvPr id="3" name="Subtitle 2"/>
          <p:cNvSpPr>
            <a:spLocks noGrp="1"/>
          </p:cNvSpPr>
          <p:nvPr>
            <p:ph type="subTitle" idx="1"/>
          </p:nvPr>
        </p:nvSpPr>
        <p:spPr>
          <a:xfrm>
            <a:off x="990600" y="2438400"/>
            <a:ext cx="7787640" cy="3124200"/>
          </a:xfrm>
        </p:spPr>
        <p:txBody>
          <a:bodyPr>
            <a:normAutofit/>
          </a:bodyPr>
          <a:lstStyle/>
          <a:p>
            <a:pPr algn="ctr"/>
            <a:r>
              <a:rPr lang="en-US" sz="2800" b="1" i="1" dirty="0">
                <a:solidFill>
                  <a:schemeClr val="tx1"/>
                </a:solidFill>
              </a:rPr>
              <a:t>PA 518 – Strategic Management in Healthcare Organizations</a:t>
            </a:r>
            <a:endParaRPr lang="en-US" sz="2800" b="1" dirty="0" smtClean="0">
              <a:solidFill>
                <a:schemeClr val="tx1"/>
              </a:solidFill>
            </a:endParaRPr>
          </a:p>
          <a:p>
            <a:pPr algn="ctr"/>
            <a:r>
              <a:rPr lang="en-US" sz="2800" b="1" i="1" dirty="0">
                <a:solidFill>
                  <a:schemeClr val="tx1"/>
                </a:solidFill>
                <a:latin typeface="Times New Roman" panose="02020603050405020304" pitchFamily="18" charset="0"/>
                <a:cs typeface="Times New Roman" panose="02020603050405020304" pitchFamily="18" charset="0"/>
              </a:rPr>
              <a:t>Second Semester 1436/ 1437</a:t>
            </a:r>
          </a:p>
          <a:p>
            <a:pPr algn="ctr"/>
            <a:r>
              <a:rPr lang="en-US" sz="2800" b="1" dirty="0">
                <a:solidFill>
                  <a:schemeClr val="tx1"/>
                </a:solidFill>
                <a:latin typeface="Times New Roman" panose="02020603050405020304" pitchFamily="18" charset="0"/>
                <a:cs typeface="Times New Roman" panose="02020603050405020304" pitchFamily="18" charset="0"/>
              </a:rPr>
              <a:t>Mohammed S. Alnaif, Ph.D. </a:t>
            </a:r>
          </a:p>
          <a:p>
            <a:pPr algn="ctr"/>
            <a:r>
              <a:rPr lang="en-US" sz="2800" b="1" dirty="0">
                <a:solidFill>
                  <a:schemeClr val="tx1"/>
                </a:solidFill>
                <a:latin typeface="Times New Roman" panose="02020603050405020304" pitchFamily="18" charset="0"/>
                <a:cs typeface="Times New Roman" panose="02020603050405020304" pitchFamily="18" charset="0"/>
              </a:rPr>
              <a:t>E-mail:    </a:t>
            </a:r>
            <a:r>
              <a:rPr lang="en-US" sz="2800" b="1" dirty="0">
                <a:solidFill>
                  <a:srgbClr val="0000FF"/>
                </a:solidFill>
                <a:latin typeface="Times New Roman" panose="02020603050405020304" pitchFamily="18" charset="0"/>
                <a:cs typeface="Times New Roman" panose="02020603050405020304" pitchFamily="18" charset="0"/>
                <a:hlinkClick r:id="rId2"/>
              </a:rPr>
              <a:t>alnaif@ksu.edu.sa</a:t>
            </a:r>
            <a:endParaRPr lang="en-US" sz="2800" b="1" dirty="0">
              <a:solidFill>
                <a:srgbClr val="0000FF"/>
              </a:solidFill>
              <a:latin typeface="Times New Roman" panose="02020603050405020304" pitchFamily="18" charset="0"/>
              <a:cs typeface="Times New Roman" panose="02020603050405020304" pitchFamily="18" charset="0"/>
            </a:endParaRPr>
          </a:p>
          <a:p>
            <a:pPr algn="ctr"/>
            <a:endParaRPr lang="en-US" dirty="0"/>
          </a:p>
        </p:txBody>
      </p:sp>
      <p:sp>
        <p:nvSpPr>
          <p:cNvPr id="4" name="Date Placeholder 3"/>
          <p:cNvSpPr>
            <a:spLocks noGrp="1"/>
          </p:cNvSpPr>
          <p:nvPr>
            <p:ph type="dt" sz="half" idx="10"/>
          </p:nvPr>
        </p:nvSpPr>
        <p:spPr/>
        <p:txBody>
          <a:bodyPr/>
          <a:lstStyle/>
          <a:p>
            <a:fld id="{D4AA5628-668D-48CA-B544-F265FD70C2E5}" type="datetime1">
              <a:rPr lang="en-US" smtClean="0"/>
              <a:t>3/1/2016</a:t>
            </a:fld>
            <a:endParaRPr lang="en-US"/>
          </a:p>
        </p:txBody>
      </p:sp>
      <p:sp>
        <p:nvSpPr>
          <p:cNvPr id="5" name="Footer Placeholder 4"/>
          <p:cNvSpPr>
            <a:spLocks noGrp="1"/>
          </p:cNvSpPr>
          <p:nvPr>
            <p:ph type="ftr" sz="quarter" idx="11"/>
          </p:nvPr>
        </p:nvSpPr>
        <p:spPr/>
        <p:txBody>
          <a:bodyPr/>
          <a:lstStyle/>
          <a:p>
            <a:r>
              <a:rPr lang="en-US" smtClean="0"/>
              <a:t>Mohammed Alnaif Ph.D.</a:t>
            </a:r>
            <a:endParaRPr lang="en-US"/>
          </a:p>
        </p:txBody>
      </p:sp>
      <p:sp>
        <p:nvSpPr>
          <p:cNvPr id="6" name="Slide Number Placeholder 5"/>
          <p:cNvSpPr>
            <a:spLocks noGrp="1"/>
          </p:cNvSpPr>
          <p:nvPr>
            <p:ph type="sldNum" sz="quarter" idx="12"/>
          </p:nvPr>
        </p:nvSpPr>
        <p:spPr/>
        <p:txBody>
          <a:bodyPr/>
          <a:lstStyle/>
          <a:p>
            <a:fld id="{EEEECDCC-63C2-4492-ADC6-A6890B1EB79E}" type="slidenum">
              <a:rPr lang="en-US" smtClean="0"/>
              <a:t>1</a:t>
            </a:fld>
            <a:endParaRPr lang="en-US"/>
          </a:p>
        </p:txBody>
      </p:sp>
    </p:spTree>
    <p:extLst>
      <p:ext uri="{BB962C8B-B14F-4D97-AF65-F5344CB8AC3E}">
        <p14:creationId xmlns:p14="http://schemas.microsoft.com/office/powerpoint/2010/main" val="8260847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359898"/>
            <a:ext cx="7848600" cy="783102"/>
          </a:xfrm>
        </p:spPr>
        <p:txBody>
          <a:bodyPr>
            <a:normAutofit fontScale="90000"/>
          </a:bodyPr>
          <a:lstStyle/>
          <a:p>
            <a:r>
              <a:rPr lang="en-US" sz="4000" b="1" dirty="0">
                <a:solidFill>
                  <a:schemeClr val="tx1"/>
                </a:solidFill>
                <a:effectLst/>
              </a:rPr>
              <a:t>Growth and Integration </a:t>
            </a:r>
            <a:r>
              <a:rPr lang="en-US" sz="4000" b="1" dirty="0" smtClean="0">
                <a:solidFill>
                  <a:schemeClr val="tx1"/>
                </a:solidFill>
                <a:effectLst/>
              </a:rPr>
              <a:t>Strategies</a:t>
            </a:r>
            <a:endParaRPr lang="en-US" sz="4000" b="1" dirty="0">
              <a:solidFill>
                <a:schemeClr val="tx1"/>
              </a:solidFill>
            </a:endParaRPr>
          </a:p>
        </p:txBody>
      </p:sp>
      <p:sp>
        <p:nvSpPr>
          <p:cNvPr id="3" name="Subtitle 2"/>
          <p:cNvSpPr>
            <a:spLocks noGrp="1"/>
          </p:cNvSpPr>
          <p:nvPr>
            <p:ph type="subTitle" idx="1"/>
          </p:nvPr>
        </p:nvSpPr>
        <p:spPr>
          <a:xfrm>
            <a:off x="457200" y="1371600"/>
            <a:ext cx="8458200" cy="5181600"/>
          </a:xfrm>
        </p:spPr>
        <p:txBody>
          <a:bodyPr>
            <a:noAutofit/>
          </a:bodyPr>
          <a:lstStyle/>
          <a:p>
            <a:r>
              <a:rPr lang="en-US" sz="2800" b="1" dirty="0">
                <a:solidFill>
                  <a:srgbClr val="0D13F7"/>
                </a:solidFill>
              </a:rPr>
              <a:t>Growth strategies</a:t>
            </a:r>
          </a:p>
          <a:p>
            <a:pPr marL="971550" lvl="1" indent="-514350" algn="l">
              <a:buClr>
                <a:srgbClr val="0D13F7"/>
              </a:buClr>
              <a:buFont typeface="+mj-lt"/>
              <a:buAutoNum type="arabicPeriod"/>
            </a:pPr>
            <a:r>
              <a:rPr lang="en-US" b="1" dirty="0" smtClean="0">
                <a:solidFill>
                  <a:srgbClr val="0D13F7"/>
                </a:solidFill>
              </a:rPr>
              <a:t>Internal </a:t>
            </a:r>
            <a:r>
              <a:rPr lang="en-US" b="1" dirty="0">
                <a:solidFill>
                  <a:srgbClr val="0D13F7"/>
                </a:solidFill>
              </a:rPr>
              <a:t>expansion </a:t>
            </a:r>
            <a:endParaRPr lang="en-US" b="1" dirty="0" smtClean="0">
              <a:solidFill>
                <a:srgbClr val="0D13F7"/>
              </a:solidFill>
            </a:endParaRPr>
          </a:p>
          <a:p>
            <a:pPr marL="484632" indent="-457200">
              <a:buClr>
                <a:srgbClr val="0D13F7"/>
              </a:buClr>
              <a:buFont typeface="Wingdings" panose="05000000000000000000" pitchFamily="2" charset="2"/>
              <a:buChar char="§"/>
            </a:pPr>
            <a:r>
              <a:rPr lang="en-US" sz="2800" b="1" dirty="0">
                <a:solidFill>
                  <a:schemeClr val="tx1"/>
                </a:solidFill>
              </a:rPr>
              <a:t>Internally developed products may take time to acquire a positive market reputation. </a:t>
            </a:r>
            <a:endParaRPr lang="en-US" sz="2800" b="1" dirty="0" smtClean="0">
              <a:solidFill>
                <a:schemeClr val="tx1"/>
              </a:solidFill>
            </a:endParaRPr>
          </a:p>
          <a:p>
            <a:pPr marL="484632" indent="-457200">
              <a:buClr>
                <a:srgbClr val="0D13F7"/>
              </a:buClr>
              <a:buFont typeface="Wingdings" panose="05000000000000000000" pitchFamily="2" charset="2"/>
              <a:buChar char="§"/>
            </a:pPr>
            <a:r>
              <a:rPr lang="en-US" sz="2800" b="1" dirty="0" smtClean="0">
                <a:solidFill>
                  <a:schemeClr val="tx1"/>
                </a:solidFill>
              </a:rPr>
              <a:t>The </a:t>
            </a:r>
            <a:r>
              <a:rPr lang="en-US" sz="2800" b="1" dirty="0">
                <a:solidFill>
                  <a:schemeClr val="tx1"/>
                </a:solidFill>
              </a:rPr>
              <a:t>organization also risks consumer rejection of its new products</a:t>
            </a:r>
            <a:r>
              <a:rPr lang="en-US" sz="2800" b="1" dirty="0" smtClean="0">
                <a:solidFill>
                  <a:schemeClr val="tx1"/>
                </a:solidFill>
              </a:rPr>
              <a:t>.</a:t>
            </a:r>
            <a:r>
              <a:rPr lang="en-US" sz="2800" dirty="0"/>
              <a:t> </a:t>
            </a:r>
            <a:endParaRPr lang="en-US" sz="2800" dirty="0" smtClean="0"/>
          </a:p>
          <a:p>
            <a:pPr marL="484632" indent="-457200">
              <a:buClr>
                <a:srgbClr val="0D13F7"/>
              </a:buClr>
              <a:buFont typeface="Wingdings" panose="05000000000000000000" pitchFamily="2" charset="2"/>
              <a:buChar char="§"/>
            </a:pPr>
            <a:r>
              <a:rPr lang="en-US" sz="2800" b="1" dirty="0" smtClean="0">
                <a:solidFill>
                  <a:schemeClr val="tx1"/>
                </a:solidFill>
              </a:rPr>
              <a:t>For </a:t>
            </a:r>
            <a:r>
              <a:rPr lang="en-US" sz="2800" b="1" dirty="0">
                <a:solidFill>
                  <a:schemeClr val="tx1"/>
                </a:solidFill>
              </a:rPr>
              <a:t>example, many healthcare organizations have entered the retail clinic market. </a:t>
            </a:r>
            <a:endParaRPr lang="en-US" sz="2800" b="1" dirty="0" smtClean="0">
              <a:solidFill>
                <a:schemeClr val="tx1"/>
              </a:solidFill>
            </a:endParaRPr>
          </a:p>
          <a:p>
            <a:pPr marL="484632" indent="-457200">
              <a:buClr>
                <a:srgbClr val="0D13F7"/>
              </a:buClr>
              <a:buFont typeface="Wingdings" panose="05000000000000000000" pitchFamily="2" charset="2"/>
              <a:buChar char="§"/>
            </a:pPr>
            <a:r>
              <a:rPr lang="en-US" sz="2800" b="1" dirty="0" smtClean="0">
                <a:solidFill>
                  <a:schemeClr val="tx1"/>
                </a:solidFill>
              </a:rPr>
              <a:t>Retail </a:t>
            </a:r>
            <a:r>
              <a:rPr lang="en-US" sz="2800" b="1" dirty="0">
                <a:solidFill>
                  <a:schemeClr val="tx1"/>
                </a:solidFill>
              </a:rPr>
              <a:t>clinics generally offer basic medical services in store locations, such as drugstores and chain superstores. </a:t>
            </a:r>
          </a:p>
          <a:p>
            <a:pPr>
              <a:buClr>
                <a:srgbClr val="0D13F7"/>
              </a:buClr>
            </a:pPr>
            <a:endParaRPr lang="en-US" sz="2800" b="1" dirty="0" smtClean="0">
              <a:solidFill>
                <a:schemeClr val="tx1"/>
              </a:solidFill>
            </a:endParaRPr>
          </a:p>
        </p:txBody>
      </p:sp>
    </p:spTree>
    <p:extLst>
      <p:ext uri="{BB962C8B-B14F-4D97-AF65-F5344CB8AC3E}">
        <p14:creationId xmlns:p14="http://schemas.microsoft.com/office/powerpoint/2010/main" val="5136540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359898"/>
            <a:ext cx="7848600" cy="783102"/>
          </a:xfrm>
        </p:spPr>
        <p:txBody>
          <a:bodyPr>
            <a:normAutofit fontScale="90000"/>
          </a:bodyPr>
          <a:lstStyle/>
          <a:p>
            <a:r>
              <a:rPr lang="en-US" sz="4000" b="1" dirty="0">
                <a:solidFill>
                  <a:schemeClr val="tx1"/>
                </a:solidFill>
                <a:effectLst/>
              </a:rPr>
              <a:t>Growth and Integration </a:t>
            </a:r>
            <a:r>
              <a:rPr lang="en-US" sz="4000" b="1" dirty="0" smtClean="0">
                <a:solidFill>
                  <a:schemeClr val="tx1"/>
                </a:solidFill>
                <a:effectLst/>
              </a:rPr>
              <a:t>Strategies</a:t>
            </a:r>
            <a:endParaRPr lang="en-US" sz="4000" b="1" dirty="0">
              <a:solidFill>
                <a:schemeClr val="tx1"/>
              </a:solidFill>
            </a:endParaRPr>
          </a:p>
        </p:txBody>
      </p:sp>
      <p:sp>
        <p:nvSpPr>
          <p:cNvPr id="3" name="Subtitle 2"/>
          <p:cNvSpPr>
            <a:spLocks noGrp="1"/>
          </p:cNvSpPr>
          <p:nvPr>
            <p:ph type="subTitle" idx="1"/>
          </p:nvPr>
        </p:nvSpPr>
        <p:spPr>
          <a:xfrm>
            <a:off x="457200" y="1371600"/>
            <a:ext cx="8458200" cy="5181600"/>
          </a:xfrm>
        </p:spPr>
        <p:txBody>
          <a:bodyPr>
            <a:noAutofit/>
          </a:bodyPr>
          <a:lstStyle/>
          <a:p>
            <a:r>
              <a:rPr lang="en-US" sz="2800" b="1" dirty="0">
                <a:solidFill>
                  <a:srgbClr val="0D13F7"/>
                </a:solidFill>
              </a:rPr>
              <a:t>Growth strategies</a:t>
            </a:r>
          </a:p>
          <a:p>
            <a:pPr marL="971550" lvl="1" indent="-514350" algn="l">
              <a:buClr>
                <a:srgbClr val="0D13F7"/>
              </a:buClr>
              <a:buFont typeface="+mj-lt"/>
              <a:buAutoNum type="arabicPeriod"/>
            </a:pPr>
            <a:r>
              <a:rPr lang="en-US" b="1" dirty="0" smtClean="0">
                <a:solidFill>
                  <a:srgbClr val="0D13F7"/>
                </a:solidFill>
              </a:rPr>
              <a:t>Internal </a:t>
            </a:r>
            <a:r>
              <a:rPr lang="en-US" b="1" dirty="0">
                <a:solidFill>
                  <a:srgbClr val="0D13F7"/>
                </a:solidFill>
              </a:rPr>
              <a:t>expansion </a:t>
            </a:r>
            <a:endParaRPr lang="en-US" b="1" dirty="0" smtClean="0">
              <a:solidFill>
                <a:srgbClr val="0D13F7"/>
              </a:solidFill>
            </a:endParaRPr>
          </a:p>
          <a:p>
            <a:pPr marL="484632" indent="-457200">
              <a:buClr>
                <a:srgbClr val="0D13F7"/>
              </a:buClr>
              <a:buFont typeface="Wingdings" panose="05000000000000000000" pitchFamily="2" charset="2"/>
              <a:buChar char="§"/>
            </a:pPr>
            <a:r>
              <a:rPr lang="en-US" sz="2800" b="1" dirty="0">
                <a:solidFill>
                  <a:schemeClr val="tx1"/>
                </a:solidFill>
              </a:rPr>
              <a:t>Many of these clinics have struggled with low customer volume and consumer acceptance. </a:t>
            </a:r>
            <a:endParaRPr lang="en-US" sz="2800" b="1" dirty="0" smtClean="0">
              <a:solidFill>
                <a:schemeClr val="tx1"/>
              </a:solidFill>
            </a:endParaRPr>
          </a:p>
          <a:p>
            <a:pPr marL="484632" indent="-457200">
              <a:buClr>
                <a:srgbClr val="0D13F7"/>
              </a:buClr>
              <a:buFont typeface="Wingdings" panose="05000000000000000000" pitchFamily="2" charset="2"/>
              <a:buChar char="§"/>
            </a:pPr>
            <a:r>
              <a:rPr lang="en-US" sz="2800" b="1" dirty="0" smtClean="0">
                <a:solidFill>
                  <a:schemeClr val="tx1"/>
                </a:solidFill>
              </a:rPr>
              <a:t>For </a:t>
            </a:r>
            <a:r>
              <a:rPr lang="en-US" sz="2800" b="1" dirty="0">
                <a:solidFill>
                  <a:schemeClr val="tx1"/>
                </a:solidFill>
              </a:rPr>
              <a:t>example, Eastern Maine Healthcare System developed and opened six retail clinics at Walmart store sites in late 2009 and 2010. </a:t>
            </a:r>
            <a:endParaRPr lang="en-US" sz="2800" b="1" dirty="0" smtClean="0">
              <a:solidFill>
                <a:schemeClr val="tx1"/>
              </a:solidFill>
            </a:endParaRPr>
          </a:p>
          <a:p>
            <a:pPr marL="484632" indent="-457200">
              <a:buClr>
                <a:srgbClr val="0D13F7"/>
              </a:buClr>
              <a:buFont typeface="Wingdings" panose="05000000000000000000" pitchFamily="2" charset="2"/>
              <a:buChar char="§"/>
            </a:pPr>
            <a:r>
              <a:rPr lang="en-US" sz="2800" b="1" dirty="0" smtClean="0">
                <a:solidFill>
                  <a:schemeClr val="tx1"/>
                </a:solidFill>
              </a:rPr>
              <a:t>By </a:t>
            </a:r>
            <a:r>
              <a:rPr lang="en-US" sz="2800" b="1" dirty="0">
                <a:solidFill>
                  <a:schemeClr val="tx1"/>
                </a:solidFill>
              </a:rPr>
              <a:t>mid-2011, they closed five of the six retail clinics due to poor operational </a:t>
            </a:r>
            <a:r>
              <a:rPr lang="en-US" sz="2800" b="1" dirty="0" smtClean="0">
                <a:solidFill>
                  <a:schemeClr val="tx1"/>
                </a:solidFill>
              </a:rPr>
              <a:t>numbers. </a:t>
            </a:r>
            <a:endParaRPr lang="en-US" sz="2800" b="1" dirty="0">
              <a:solidFill>
                <a:schemeClr val="tx1"/>
              </a:solidFill>
            </a:endParaRPr>
          </a:p>
          <a:p>
            <a:pPr>
              <a:buClr>
                <a:srgbClr val="0D13F7"/>
              </a:buClr>
            </a:pPr>
            <a:endParaRPr lang="en-US" sz="2800" b="1" dirty="0" smtClean="0">
              <a:solidFill>
                <a:schemeClr val="tx1"/>
              </a:solidFill>
            </a:endParaRPr>
          </a:p>
        </p:txBody>
      </p:sp>
    </p:spTree>
    <p:extLst>
      <p:ext uri="{BB962C8B-B14F-4D97-AF65-F5344CB8AC3E}">
        <p14:creationId xmlns:p14="http://schemas.microsoft.com/office/powerpoint/2010/main" val="24053894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359898"/>
            <a:ext cx="7848600" cy="783102"/>
          </a:xfrm>
        </p:spPr>
        <p:txBody>
          <a:bodyPr>
            <a:normAutofit fontScale="90000"/>
          </a:bodyPr>
          <a:lstStyle/>
          <a:p>
            <a:r>
              <a:rPr lang="en-US" sz="4000" b="1" dirty="0">
                <a:solidFill>
                  <a:schemeClr val="tx1"/>
                </a:solidFill>
                <a:effectLst/>
              </a:rPr>
              <a:t>Growth and Integration </a:t>
            </a:r>
            <a:r>
              <a:rPr lang="en-US" sz="4000" b="1" dirty="0" smtClean="0">
                <a:solidFill>
                  <a:schemeClr val="tx1"/>
                </a:solidFill>
                <a:effectLst/>
              </a:rPr>
              <a:t>Strategies</a:t>
            </a:r>
            <a:endParaRPr lang="en-US" sz="4000" b="1" dirty="0">
              <a:solidFill>
                <a:schemeClr val="tx1"/>
              </a:solidFill>
            </a:endParaRPr>
          </a:p>
        </p:txBody>
      </p:sp>
      <p:sp>
        <p:nvSpPr>
          <p:cNvPr id="3" name="Subtitle 2"/>
          <p:cNvSpPr>
            <a:spLocks noGrp="1"/>
          </p:cNvSpPr>
          <p:nvPr>
            <p:ph type="subTitle" idx="1"/>
          </p:nvPr>
        </p:nvSpPr>
        <p:spPr>
          <a:xfrm>
            <a:off x="457200" y="1371600"/>
            <a:ext cx="8458200" cy="5181600"/>
          </a:xfrm>
        </p:spPr>
        <p:txBody>
          <a:bodyPr>
            <a:noAutofit/>
          </a:bodyPr>
          <a:lstStyle/>
          <a:p>
            <a:r>
              <a:rPr lang="en-US" sz="2800" b="1" dirty="0">
                <a:solidFill>
                  <a:srgbClr val="0D13F7"/>
                </a:solidFill>
              </a:rPr>
              <a:t>Growth strategies</a:t>
            </a:r>
          </a:p>
          <a:p>
            <a:pPr marL="971550" lvl="1" indent="-514350" algn="l">
              <a:buClr>
                <a:srgbClr val="0D13F7"/>
              </a:buClr>
              <a:buFont typeface="+mj-lt"/>
              <a:buAutoNum type="arabicPeriod" startAt="2"/>
            </a:pPr>
            <a:r>
              <a:rPr lang="en-US" b="1" dirty="0" smtClean="0">
                <a:solidFill>
                  <a:srgbClr val="0D13F7"/>
                </a:solidFill>
              </a:rPr>
              <a:t>Acquisition/merger </a:t>
            </a:r>
          </a:p>
          <a:p>
            <a:pPr marL="914400" lvl="1" indent="-457200" algn="l">
              <a:buClr>
                <a:srgbClr val="0D13F7"/>
              </a:buClr>
              <a:buFont typeface="Wingdings" panose="05000000000000000000" pitchFamily="2" charset="2"/>
              <a:buChar char="§"/>
            </a:pPr>
            <a:r>
              <a:rPr lang="en-US" b="1" dirty="0"/>
              <a:t>Acquisition can rapidly launch an organization into a market. </a:t>
            </a:r>
            <a:endParaRPr lang="en-US" b="1" dirty="0" smtClean="0"/>
          </a:p>
          <a:p>
            <a:pPr marL="914400" lvl="1" indent="-457200" algn="l">
              <a:buClr>
                <a:srgbClr val="0D13F7"/>
              </a:buClr>
              <a:buFont typeface="Wingdings" panose="05000000000000000000" pitchFamily="2" charset="2"/>
              <a:buChar char="§"/>
            </a:pPr>
            <a:r>
              <a:rPr lang="en-US" b="1" dirty="0" smtClean="0"/>
              <a:t>By </a:t>
            </a:r>
            <a:r>
              <a:rPr lang="en-US" b="1" dirty="0"/>
              <a:t>purchasing an existing business, an organization adds an established product to its market offerings; similarly, acquiring an existing business’s research and development can expedite a product to market. </a:t>
            </a:r>
          </a:p>
        </p:txBody>
      </p:sp>
    </p:spTree>
    <p:extLst>
      <p:ext uri="{BB962C8B-B14F-4D97-AF65-F5344CB8AC3E}">
        <p14:creationId xmlns:p14="http://schemas.microsoft.com/office/powerpoint/2010/main" val="32998514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359898"/>
            <a:ext cx="7848600" cy="783102"/>
          </a:xfrm>
        </p:spPr>
        <p:txBody>
          <a:bodyPr>
            <a:normAutofit fontScale="90000"/>
          </a:bodyPr>
          <a:lstStyle/>
          <a:p>
            <a:r>
              <a:rPr lang="en-US" sz="4000" b="1" dirty="0">
                <a:solidFill>
                  <a:schemeClr val="tx1"/>
                </a:solidFill>
                <a:effectLst/>
              </a:rPr>
              <a:t>Growth and Integration </a:t>
            </a:r>
            <a:r>
              <a:rPr lang="en-US" sz="4000" b="1" dirty="0" smtClean="0">
                <a:solidFill>
                  <a:schemeClr val="tx1"/>
                </a:solidFill>
                <a:effectLst/>
              </a:rPr>
              <a:t>Strategies</a:t>
            </a:r>
            <a:endParaRPr lang="en-US" sz="4000" b="1" dirty="0">
              <a:solidFill>
                <a:schemeClr val="tx1"/>
              </a:solidFill>
            </a:endParaRPr>
          </a:p>
        </p:txBody>
      </p:sp>
      <p:sp>
        <p:nvSpPr>
          <p:cNvPr id="3" name="Subtitle 2"/>
          <p:cNvSpPr>
            <a:spLocks noGrp="1"/>
          </p:cNvSpPr>
          <p:nvPr>
            <p:ph type="subTitle" idx="1"/>
          </p:nvPr>
        </p:nvSpPr>
        <p:spPr>
          <a:xfrm>
            <a:off x="457200" y="1371600"/>
            <a:ext cx="8458200" cy="5181600"/>
          </a:xfrm>
        </p:spPr>
        <p:txBody>
          <a:bodyPr>
            <a:noAutofit/>
          </a:bodyPr>
          <a:lstStyle/>
          <a:p>
            <a:r>
              <a:rPr lang="en-US" sz="2800" b="1" dirty="0">
                <a:solidFill>
                  <a:srgbClr val="0D13F7"/>
                </a:solidFill>
              </a:rPr>
              <a:t>Growth strategies</a:t>
            </a:r>
          </a:p>
          <a:p>
            <a:pPr marL="971550" lvl="1" indent="-514350" algn="l">
              <a:buClr>
                <a:srgbClr val="0D13F7"/>
              </a:buClr>
              <a:buFont typeface="+mj-lt"/>
              <a:buAutoNum type="arabicPeriod" startAt="2"/>
            </a:pPr>
            <a:r>
              <a:rPr lang="en-US" b="1" dirty="0">
                <a:solidFill>
                  <a:srgbClr val="0D13F7"/>
                </a:solidFill>
              </a:rPr>
              <a:t>Acquisition/merger </a:t>
            </a:r>
          </a:p>
          <a:p>
            <a:pPr marL="484632" indent="-457200">
              <a:buClr>
                <a:srgbClr val="0D13F7"/>
              </a:buClr>
              <a:buFont typeface="Wingdings" panose="05000000000000000000" pitchFamily="2" charset="2"/>
              <a:buChar char="§"/>
            </a:pPr>
            <a:r>
              <a:rPr lang="en-US" b="1" dirty="0" smtClean="0">
                <a:solidFill>
                  <a:schemeClr val="tx1"/>
                </a:solidFill>
              </a:rPr>
              <a:t>The </a:t>
            </a:r>
            <a:r>
              <a:rPr lang="en-US" b="1" dirty="0">
                <a:solidFill>
                  <a:schemeClr val="tx1"/>
                </a:solidFill>
              </a:rPr>
              <a:t>purchase of an existing organization (or the merger of two organizations) reduces competition by eliminating a market rival and can increase the combined organization’s customer volume immediately. </a:t>
            </a:r>
            <a:endParaRPr lang="en-US" b="1" dirty="0" smtClean="0">
              <a:solidFill>
                <a:schemeClr val="tx1"/>
              </a:solidFill>
            </a:endParaRPr>
          </a:p>
          <a:p>
            <a:pPr marL="484632" indent="-457200">
              <a:buClr>
                <a:srgbClr val="0D13F7"/>
              </a:buClr>
              <a:buFont typeface="Wingdings" panose="05000000000000000000" pitchFamily="2" charset="2"/>
              <a:buChar char="§"/>
            </a:pPr>
            <a:r>
              <a:rPr lang="en-US" b="1" dirty="0" smtClean="0">
                <a:solidFill>
                  <a:schemeClr val="tx1"/>
                </a:solidFill>
              </a:rPr>
              <a:t>Acquisition </a:t>
            </a:r>
            <a:r>
              <a:rPr lang="en-US" b="1" dirty="0">
                <a:solidFill>
                  <a:schemeClr val="tx1"/>
                </a:solidFill>
              </a:rPr>
              <a:t>also may enable an organization to bypass regulators’ restrictions on market </a:t>
            </a:r>
            <a:r>
              <a:rPr lang="en-US" b="1" dirty="0" smtClean="0">
                <a:solidFill>
                  <a:schemeClr val="tx1"/>
                </a:solidFill>
              </a:rPr>
              <a:t>entry</a:t>
            </a:r>
          </a:p>
          <a:p>
            <a:pPr marL="484632" indent="-457200">
              <a:buClr>
                <a:srgbClr val="0D13F7"/>
              </a:buClr>
              <a:buFont typeface="Wingdings" panose="05000000000000000000" pitchFamily="2" charset="2"/>
              <a:buChar char="§"/>
            </a:pPr>
            <a:r>
              <a:rPr lang="en-US" b="1" dirty="0">
                <a:solidFill>
                  <a:schemeClr val="tx1"/>
                </a:solidFill>
              </a:rPr>
              <a:t>For example, certificate of need (CON) laws, healthcare organizations must obtain permission to enter certain </a:t>
            </a:r>
            <a:r>
              <a:rPr lang="en-US" b="1" dirty="0" smtClean="0">
                <a:solidFill>
                  <a:schemeClr val="tx1"/>
                </a:solidFill>
              </a:rPr>
              <a:t>markets.</a:t>
            </a:r>
          </a:p>
        </p:txBody>
      </p:sp>
    </p:spTree>
    <p:extLst>
      <p:ext uri="{BB962C8B-B14F-4D97-AF65-F5344CB8AC3E}">
        <p14:creationId xmlns:p14="http://schemas.microsoft.com/office/powerpoint/2010/main" val="8389120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359898"/>
            <a:ext cx="7848600" cy="783102"/>
          </a:xfrm>
        </p:spPr>
        <p:txBody>
          <a:bodyPr>
            <a:normAutofit fontScale="90000"/>
          </a:bodyPr>
          <a:lstStyle/>
          <a:p>
            <a:r>
              <a:rPr lang="en-US" sz="4000" b="1" dirty="0">
                <a:solidFill>
                  <a:schemeClr val="tx1"/>
                </a:solidFill>
                <a:effectLst/>
              </a:rPr>
              <a:t>Growth and Integration </a:t>
            </a:r>
            <a:r>
              <a:rPr lang="en-US" sz="4000" b="1" dirty="0" smtClean="0">
                <a:solidFill>
                  <a:schemeClr val="tx1"/>
                </a:solidFill>
                <a:effectLst/>
              </a:rPr>
              <a:t>Strategies</a:t>
            </a:r>
            <a:endParaRPr lang="en-US" sz="4000" b="1" dirty="0">
              <a:solidFill>
                <a:schemeClr val="tx1"/>
              </a:solidFill>
            </a:endParaRPr>
          </a:p>
        </p:txBody>
      </p:sp>
      <p:sp>
        <p:nvSpPr>
          <p:cNvPr id="3" name="Subtitle 2"/>
          <p:cNvSpPr>
            <a:spLocks noGrp="1"/>
          </p:cNvSpPr>
          <p:nvPr>
            <p:ph type="subTitle" idx="1"/>
          </p:nvPr>
        </p:nvSpPr>
        <p:spPr>
          <a:xfrm>
            <a:off x="457200" y="1676400"/>
            <a:ext cx="8458200" cy="4876800"/>
          </a:xfrm>
        </p:spPr>
        <p:txBody>
          <a:bodyPr>
            <a:noAutofit/>
          </a:bodyPr>
          <a:lstStyle/>
          <a:p>
            <a:r>
              <a:rPr lang="en-US" sz="2800" b="1" dirty="0">
                <a:solidFill>
                  <a:srgbClr val="0D13F7"/>
                </a:solidFill>
              </a:rPr>
              <a:t>Growth strategies</a:t>
            </a:r>
          </a:p>
          <a:p>
            <a:pPr marL="971550" lvl="1" indent="-514350" algn="l">
              <a:buClr>
                <a:srgbClr val="0D13F7"/>
              </a:buClr>
              <a:buFont typeface="+mj-lt"/>
              <a:buAutoNum type="arabicPeriod" startAt="2"/>
            </a:pPr>
            <a:r>
              <a:rPr lang="en-US" b="1" dirty="0">
                <a:solidFill>
                  <a:srgbClr val="0D13F7"/>
                </a:solidFill>
              </a:rPr>
              <a:t>Acquisition/merger </a:t>
            </a:r>
          </a:p>
          <a:p>
            <a:pPr marL="484632" indent="-457200">
              <a:buClr>
                <a:srgbClr val="0D13F7"/>
              </a:buClr>
              <a:buFont typeface="Wingdings" panose="05000000000000000000" pitchFamily="2" charset="2"/>
              <a:buChar char="§"/>
            </a:pPr>
            <a:r>
              <a:rPr lang="en-US" sz="2800" b="1" dirty="0">
                <a:solidFill>
                  <a:schemeClr val="tx1"/>
                </a:solidFill>
              </a:rPr>
              <a:t>Nevertheless, acquisition has its drawbacks. </a:t>
            </a:r>
            <a:endParaRPr lang="en-US" sz="2800" b="1" dirty="0" smtClean="0">
              <a:solidFill>
                <a:schemeClr val="tx1"/>
              </a:solidFill>
            </a:endParaRPr>
          </a:p>
          <a:p>
            <a:pPr marL="484632" indent="-457200">
              <a:buClr>
                <a:srgbClr val="0D13F7"/>
              </a:buClr>
              <a:buFont typeface="Wingdings" panose="05000000000000000000" pitchFamily="2" charset="2"/>
              <a:buChar char="§"/>
            </a:pPr>
            <a:r>
              <a:rPr lang="en-US" sz="2800" b="1" dirty="0" smtClean="0">
                <a:solidFill>
                  <a:schemeClr val="tx1"/>
                </a:solidFill>
              </a:rPr>
              <a:t>Merged </a:t>
            </a:r>
            <a:r>
              <a:rPr lang="en-US" sz="2800" b="1" dirty="0">
                <a:solidFill>
                  <a:schemeClr val="tx1"/>
                </a:solidFill>
              </a:rPr>
              <a:t>organizations sometimes have incompatible cultures and management systems, and this incongruity can inhibit success. </a:t>
            </a:r>
            <a:endParaRPr lang="en-US" sz="2800" b="1" dirty="0" smtClean="0">
              <a:solidFill>
                <a:schemeClr val="tx1"/>
              </a:solidFill>
            </a:endParaRPr>
          </a:p>
          <a:p>
            <a:pPr marL="484632" indent="-457200">
              <a:buClr>
                <a:srgbClr val="0D13F7"/>
              </a:buClr>
              <a:buFont typeface="Wingdings" panose="05000000000000000000" pitchFamily="2" charset="2"/>
              <a:buChar char="§"/>
            </a:pPr>
            <a:r>
              <a:rPr lang="en-US" sz="2800" b="1" dirty="0" smtClean="0">
                <a:solidFill>
                  <a:schemeClr val="tx1"/>
                </a:solidFill>
              </a:rPr>
              <a:t>One </a:t>
            </a:r>
            <a:r>
              <a:rPr lang="en-US" sz="2800" b="1" dirty="0">
                <a:solidFill>
                  <a:schemeClr val="tx1"/>
                </a:solidFill>
              </a:rPr>
              <a:t>organization’s culture may differ dramatically from the others with regard to decision-making and managerial styles. </a:t>
            </a:r>
            <a:endParaRPr lang="en-US" sz="2800" b="1" dirty="0" smtClean="0">
              <a:solidFill>
                <a:schemeClr val="tx1"/>
              </a:solidFill>
            </a:endParaRPr>
          </a:p>
        </p:txBody>
      </p:sp>
    </p:spTree>
    <p:extLst>
      <p:ext uri="{BB962C8B-B14F-4D97-AF65-F5344CB8AC3E}">
        <p14:creationId xmlns:p14="http://schemas.microsoft.com/office/powerpoint/2010/main" val="9918668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359898"/>
            <a:ext cx="7848600" cy="783102"/>
          </a:xfrm>
        </p:spPr>
        <p:txBody>
          <a:bodyPr>
            <a:normAutofit fontScale="90000"/>
          </a:bodyPr>
          <a:lstStyle/>
          <a:p>
            <a:r>
              <a:rPr lang="en-US" sz="4000" b="1" dirty="0">
                <a:solidFill>
                  <a:schemeClr val="tx1"/>
                </a:solidFill>
                <a:effectLst/>
              </a:rPr>
              <a:t>Growth and Integration </a:t>
            </a:r>
            <a:r>
              <a:rPr lang="en-US" sz="4000" b="1" dirty="0" smtClean="0">
                <a:solidFill>
                  <a:schemeClr val="tx1"/>
                </a:solidFill>
                <a:effectLst/>
              </a:rPr>
              <a:t>Strategies</a:t>
            </a:r>
            <a:endParaRPr lang="en-US" sz="4000" b="1" dirty="0">
              <a:solidFill>
                <a:schemeClr val="tx1"/>
              </a:solidFill>
            </a:endParaRPr>
          </a:p>
        </p:txBody>
      </p:sp>
      <p:sp>
        <p:nvSpPr>
          <p:cNvPr id="3" name="Subtitle 2"/>
          <p:cNvSpPr>
            <a:spLocks noGrp="1"/>
          </p:cNvSpPr>
          <p:nvPr>
            <p:ph type="subTitle" idx="1"/>
          </p:nvPr>
        </p:nvSpPr>
        <p:spPr>
          <a:xfrm>
            <a:off x="457200" y="1600200"/>
            <a:ext cx="8458200" cy="4953000"/>
          </a:xfrm>
        </p:spPr>
        <p:txBody>
          <a:bodyPr>
            <a:noAutofit/>
          </a:bodyPr>
          <a:lstStyle/>
          <a:p>
            <a:r>
              <a:rPr lang="en-US" sz="2800" b="1" dirty="0">
                <a:solidFill>
                  <a:srgbClr val="0D13F7"/>
                </a:solidFill>
              </a:rPr>
              <a:t>Growth strategies</a:t>
            </a:r>
          </a:p>
          <a:p>
            <a:pPr marL="971550" lvl="1" indent="-514350" algn="l">
              <a:buClr>
                <a:srgbClr val="0D13F7"/>
              </a:buClr>
              <a:buFont typeface="+mj-lt"/>
              <a:buAutoNum type="arabicPeriod" startAt="2"/>
            </a:pPr>
            <a:r>
              <a:rPr lang="en-US" b="1" dirty="0">
                <a:solidFill>
                  <a:srgbClr val="0D13F7"/>
                </a:solidFill>
              </a:rPr>
              <a:t>Acquisition/merger </a:t>
            </a:r>
          </a:p>
          <a:p>
            <a:pPr marL="484632" indent="-457200">
              <a:buClr>
                <a:srgbClr val="0D13F7"/>
              </a:buClr>
              <a:buFont typeface="Wingdings" panose="05000000000000000000" pitchFamily="2" charset="2"/>
              <a:buChar char="§"/>
            </a:pPr>
            <a:r>
              <a:rPr lang="en-US" sz="2800" b="1" dirty="0">
                <a:solidFill>
                  <a:schemeClr val="tx1"/>
                </a:solidFill>
              </a:rPr>
              <a:t>The transfer of culture from one organization to another is often difficult, especially if the organizations do not have similar core values. </a:t>
            </a:r>
            <a:endParaRPr lang="en-US" sz="2800" b="1" dirty="0" smtClean="0">
              <a:solidFill>
                <a:schemeClr val="tx1"/>
              </a:solidFill>
            </a:endParaRPr>
          </a:p>
          <a:p>
            <a:pPr marL="484632" indent="-457200">
              <a:buClr>
                <a:srgbClr val="0D13F7"/>
              </a:buClr>
              <a:buFont typeface="Wingdings" panose="05000000000000000000" pitchFamily="2" charset="2"/>
              <a:buChar char="§"/>
            </a:pPr>
            <a:r>
              <a:rPr lang="en-US" sz="2800" b="1" dirty="0" smtClean="0">
                <a:solidFill>
                  <a:schemeClr val="tx1"/>
                </a:solidFill>
              </a:rPr>
              <a:t>A </a:t>
            </a:r>
            <a:r>
              <a:rPr lang="en-US" sz="2800" b="1" dirty="0">
                <a:solidFill>
                  <a:schemeClr val="tx1"/>
                </a:solidFill>
              </a:rPr>
              <a:t>long line of failed acquisitions and mergers have been attributed to such differences</a:t>
            </a:r>
            <a:r>
              <a:rPr lang="en-US" sz="2800" b="1" dirty="0" smtClean="0">
                <a:solidFill>
                  <a:schemeClr val="tx1"/>
                </a:solidFill>
              </a:rPr>
              <a:t>. </a:t>
            </a:r>
          </a:p>
          <a:p>
            <a:pPr marL="484632" indent="-457200">
              <a:buClr>
                <a:srgbClr val="0D13F7"/>
              </a:buClr>
              <a:buFont typeface="Wingdings" panose="05000000000000000000" pitchFamily="2" charset="2"/>
              <a:buChar char="§"/>
            </a:pPr>
            <a:r>
              <a:rPr lang="en-US" sz="2800" b="1" dirty="0">
                <a:solidFill>
                  <a:schemeClr val="tx1"/>
                </a:solidFill>
              </a:rPr>
              <a:t>Hospitals have found that healthcare mergers are fraught with cultural and managerial problems. </a:t>
            </a:r>
            <a:endParaRPr lang="en-US" sz="2800" b="1" dirty="0" smtClean="0">
              <a:solidFill>
                <a:schemeClr val="tx1"/>
              </a:solidFill>
            </a:endParaRPr>
          </a:p>
        </p:txBody>
      </p:sp>
    </p:spTree>
    <p:extLst>
      <p:ext uri="{BB962C8B-B14F-4D97-AF65-F5344CB8AC3E}">
        <p14:creationId xmlns:p14="http://schemas.microsoft.com/office/powerpoint/2010/main" val="39494155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359898"/>
            <a:ext cx="7848600" cy="783102"/>
          </a:xfrm>
        </p:spPr>
        <p:txBody>
          <a:bodyPr>
            <a:normAutofit fontScale="90000"/>
          </a:bodyPr>
          <a:lstStyle/>
          <a:p>
            <a:r>
              <a:rPr lang="en-US" sz="4000" b="1" dirty="0">
                <a:solidFill>
                  <a:schemeClr val="tx1"/>
                </a:solidFill>
                <a:effectLst/>
              </a:rPr>
              <a:t>Growth and Integration </a:t>
            </a:r>
            <a:r>
              <a:rPr lang="en-US" sz="4000" b="1" dirty="0" smtClean="0">
                <a:solidFill>
                  <a:schemeClr val="tx1"/>
                </a:solidFill>
                <a:effectLst/>
              </a:rPr>
              <a:t>Strategies</a:t>
            </a:r>
            <a:endParaRPr lang="en-US" sz="4000" b="1" dirty="0">
              <a:solidFill>
                <a:schemeClr val="tx1"/>
              </a:solidFill>
            </a:endParaRPr>
          </a:p>
        </p:txBody>
      </p:sp>
      <p:sp>
        <p:nvSpPr>
          <p:cNvPr id="3" name="Subtitle 2"/>
          <p:cNvSpPr>
            <a:spLocks noGrp="1"/>
          </p:cNvSpPr>
          <p:nvPr>
            <p:ph type="subTitle" idx="1"/>
          </p:nvPr>
        </p:nvSpPr>
        <p:spPr>
          <a:xfrm>
            <a:off x="457200" y="1600200"/>
            <a:ext cx="8458200" cy="4953000"/>
          </a:xfrm>
        </p:spPr>
        <p:txBody>
          <a:bodyPr>
            <a:noAutofit/>
          </a:bodyPr>
          <a:lstStyle/>
          <a:p>
            <a:r>
              <a:rPr lang="en-US" sz="2800" b="1" dirty="0">
                <a:solidFill>
                  <a:srgbClr val="0D13F7"/>
                </a:solidFill>
              </a:rPr>
              <a:t>Growth strategies</a:t>
            </a:r>
          </a:p>
          <a:p>
            <a:pPr marL="971550" lvl="1" indent="-514350" algn="l">
              <a:buClr>
                <a:srgbClr val="0D13F7"/>
              </a:buClr>
              <a:buFont typeface="+mj-lt"/>
              <a:buAutoNum type="arabicPeriod" startAt="2"/>
            </a:pPr>
            <a:r>
              <a:rPr lang="en-US" b="1" dirty="0">
                <a:solidFill>
                  <a:srgbClr val="0D13F7"/>
                </a:solidFill>
              </a:rPr>
              <a:t>Acquisition/merger </a:t>
            </a:r>
          </a:p>
          <a:p>
            <a:pPr marL="484632" indent="-457200">
              <a:buClr>
                <a:srgbClr val="0D13F7"/>
              </a:buClr>
              <a:buFont typeface="Wingdings" panose="05000000000000000000" pitchFamily="2" charset="2"/>
              <a:buChar char="§"/>
            </a:pPr>
            <a:r>
              <a:rPr lang="en-US" sz="2800" b="1" dirty="0">
                <a:solidFill>
                  <a:schemeClr val="tx1"/>
                </a:solidFill>
              </a:rPr>
              <a:t>Many organizations ignored their differences until after the merger took place: </a:t>
            </a:r>
            <a:endParaRPr lang="en-US" sz="2800" b="1" dirty="0" smtClean="0">
              <a:solidFill>
                <a:schemeClr val="tx1"/>
              </a:solidFill>
            </a:endParaRPr>
          </a:p>
          <a:p>
            <a:pPr marL="484632" indent="-457200">
              <a:buClr>
                <a:srgbClr val="0D13F7"/>
              </a:buClr>
              <a:buFont typeface="Wingdings" panose="05000000000000000000" pitchFamily="2" charset="2"/>
              <a:buChar char="§"/>
            </a:pPr>
            <a:r>
              <a:rPr lang="en-US" sz="2800" b="1" dirty="0" smtClean="0">
                <a:solidFill>
                  <a:schemeClr val="tx1"/>
                </a:solidFill>
              </a:rPr>
              <a:t>“[</a:t>
            </a:r>
            <a:r>
              <a:rPr lang="en-US" sz="2800" b="1" dirty="0">
                <a:solidFill>
                  <a:schemeClr val="tx1"/>
                </a:solidFill>
              </a:rPr>
              <a:t>T]hey devoted so much effort toward whether they could merge; they didn’t stop to consider whether they should”. </a:t>
            </a:r>
            <a:endParaRPr lang="en-US" sz="2800" b="1" dirty="0" smtClean="0">
              <a:solidFill>
                <a:schemeClr val="tx1"/>
              </a:solidFill>
            </a:endParaRPr>
          </a:p>
          <a:p>
            <a:pPr marL="484632" indent="-457200">
              <a:buClr>
                <a:srgbClr val="0D13F7"/>
              </a:buClr>
              <a:buFont typeface="Wingdings" panose="05000000000000000000" pitchFamily="2" charset="2"/>
              <a:buChar char="§"/>
            </a:pPr>
            <a:r>
              <a:rPr lang="en-US" sz="2800" b="1" dirty="0" smtClean="0">
                <a:solidFill>
                  <a:schemeClr val="tx1"/>
                </a:solidFill>
              </a:rPr>
              <a:t>Philosophical </a:t>
            </a:r>
            <a:r>
              <a:rPr lang="en-US" sz="2800" b="1" dirty="0">
                <a:solidFill>
                  <a:schemeClr val="tx1"/>
                </a:solidFill>
              </a:rPr>
              <a:t>differences have been attributed to at least part of the failure of the merger of various healthcare entities</a:t>
            </a:r>
            <a:r>
              <a:rPr lang="en-US" sz="2800" b="1" dirty="0" smtClean="0">
                <a:solidFill>
                  <a:schemeClr val="tx1"/>
                </a:solidFill>
              </a:rPr>
              <a:t>. </a:t>
            </a:r>
          </a:p>
        </p:txBody>
      </p:sp>
    </p:spTree>
    <p:extLst>
      <p:ext uri="{BB962C8B-B14F-4D97-AF65-F5344CB8AC3E}">
        <p14:creationId xmlns:p14="http://schemas.microsoft.com/office/powerpoint/2010/main" val="11828383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359898"/>
            <a:ext cx="7848600" cy="783102"/>
          </a:xfrm>
        </p:spPr>
        <p:txBody>
          <a:bodyPr>
            <a:normAutofit fontScale="90000"/>
          </a:bodyPr>
          <a:lstStyle/>
          <a:p>
            <a:r>
              <a:rPr lang="en-US" sz="4000" b="1" dirty="0">
                <a:solidFill>
                  <a:schemeClr val="tx1"/>
                </a:solidFill>
                <a:effectLst/>
              </a:rPr>
              <a:t>Growth and Integration </a:t>
            </a:r>
            <a:r>
              <a:rPr lang="en-US" sz="4000" b="1" dirty="0" smtClean="0">
                <a:solidFill>
                  <a:schemeClr val="tx1"/>
                </a:solidFill>
                <a:effectLst/>
              </a:rPr>
              <a:t>Strategies</a:t>
            </a:r>
            <a:endParaRPr lang="en-US" sz="4000" b="1" dirty="0">
              <a:solidFill>
                <a:schemeClr val="tx1"/>
              </a:solidFill>
            </a:endParaRPr>
          </a:p>
        </p:txBody>
      </p:sp>
      <p:sp>
        <p:nvSpPr>
          <p:cNvPr id="3" name="Subtitle 2"/>
          <p:cNvSpPr>
            <a:spLocks noGrp="1"/>
          </p:cNvSpPr>
          <p:nvPr>
            <p:ph type="subTitle" idx="1"/>
          </p:nvPr>
        </p:nvSpPr>
        <p:spPr>
          <a:xfrm>
            <a:off x="457200" y="1600200"/>
            <a:ext cx="8458200" cy="4953000"/>
          </a:xfrm>
        </p:spPr>
        <p:txBody>
          <a:bodyPr>
            <a:noAutofit/>
          </a:bodyPr>
          <a:lstStyle/>
          <a:p>
            <a:r>
              <a:rPr lang="en-US" sz="2800" b="1" dirty="0">
                <a:solidFill>
                  <a:srgbClr val="0D13F7"/>
                </a:solidFill>
              </a:rPr>
              <a:t>Growth strategies</a:t>
            </a:r>
          </a:p>
          <a:p>
            <a:pPr marL="541782" indent="-514350">
              <a:buClr>
                <a:srgbClr val="0D13F7"/>
              </a:buClr>
              <a:buFont typeface="+mj-lt"/>
              <a:buAutoNum type="arabicPeriod"/>
            </a:pPr>
            <a:r>
              <a:rPr lang="en-US" sz="2800" b="1" dirty="0">
                <a:solidFill>
                  <a:srgbClr val="0D13F7"/>
                </a:solidFill>
              </a:rPr>
              <a:t>Networks and Alliances</a:t>
            </a:r>
          </a:p>
          <a:p>
            <a:pPr marL="484632" indent="-457200">
              <a:buClr>
                <a:srgbClr val="0D13F7"/>
              </a:buClr>
              <a:buFont typeface="Wingdings" panose="05000000000000000000" pitchFamily="2" charset="2"/>
              <a:buChar char="§"/>
            </a:pPr>
            <a:r>
              <a:rPr lang="en-US" sz="2800" b="1" dirty="0">
                <a:solidFill>
                  <a:schemeClr val="tx1"/>
                </a:solidFill>
              </a:rPr>
              <a:t>An organization can grow by linking with other established organizations through networks and alliances (e.g., joint ventures). </a:t>
            </a:r>
            <a:endParaRPr lang="en-US" sz="2800" b="1" dirty="0" smtClean="0">
              <a:solidFill>
                <a:schemeClr val="tx1"/>
              </a:solidFill>
            </a:endParaRPr>
          </a:p>
          <a:p>
            <a:pPr marL="484632" indent="-457200">
              <a:buClr>
                <a:srgbClr val="0D13F7"/>
              </a:buClr>
              <a:buFont typeface="Wingdings" panose="05000000000000000000" pitchFamily="2" charset="2"/>
              <a:buChar char="§"/>
            </a:pPr>
            <a:r>
              <a:rPr lang="en-US" sz="2800" b="1" dirty="0" smtClean="0">
                <a:solidFill>
                  <a:schemeClr val="tx1"/>
                </a:solidFill>
              </a:rPr>
              <a:t>These </a:t>
            </a:r>
            <a:r>
              <a:rPr lang="en-US" sz="2800" b="1" dirty="0">
                <a:solidFill>
                  <a:schemeClr val="tx1"/>
                </a:solidFill>
              </a:rPr>
              <a:t>structures enable organizations to enter a market more quickly with minimal risk. </a:t>
            </a:r>
            <a:endParaRPr lang="en-US" sz="2800" b="1" dirty="0" smtClean="0">
              <a:solidFill>
                <a:schemeClr val="tx1"/>
              </a:solidFill>
            </a:endParaRPr>
          </a:p>
          <a:p>
            <a:pPr marL="484632" indent="-457200">
              <a:buClr>
                <a:srgbClr val="0D13F7"/>
              </a:buClr>
              <a:buFont typeface="Wingdings" panose="05000000000000000000" pitchFamily="2" charset="2"/>
              <a:buChar char="§"/>
            </a:pPr>
            <a:r>
              <a:rPr lang="en-US" sz="2800" b="1" dirty="0" smtClean="0">
                <a:solidFill>
                  <a:schemeClr val="tx1"/>
                </a:solidFill>
              </a:rPr>
              <a:t>However</a:t>
            </a:r>
            <a:r>
              <a:rPr lang="en-US" sz="2800" b="1" dirty="0">
                <a:solidFill>
                  <a:schemeClr val="tx1"/>
                </a:solidFill>
              </a:rPr>
              <a:t>, organizations in these arrangements have less control over their business outcomes, and alliances can be difficult to manage. </a:t>
            </a:r>
            <a:endParaRPr lang="en-US" sz="2800" b="1" dirty="0" smtClean="0">
              <a:solidFill>
                <a:schemeClr val="tx1"/>
              </a:solidFill>
            </a:endParaRPr>
          </a:p>
        </p:txBody>
      </p:sp>
    </p:spTree>
    <p:extLst>
      <p:ext uri="{BB962C8B-B14F-4D97-AF65-F5344CB8AC3E}">
        <p14:creationId xmlns:p14="http://schemas.microsoft.com/office/powerpoint/2010/main" val="17073066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359898"/>
            <a:ext cx="7848600" cy="783102"/>
          </a:xfrm>
        </p:spPr>
        <p:txBody>
          <a:bodyPr>
            <a:normAutofit fontScale="90000"/>
          </a:bodyPr>
          <a:lstStyle/>
          <a:p>
            <a:r>
              <a:rPr lang="en-US" sz="4000" b="1" dirty="0">
                <a:solidFill>
                  <a:schemeClr val="tx1"/>
                </a:solidFill>
                <a:effectLst/>
              </a:rPr>
              <a:t>Growth and Integration </a:t>
            </a:r>
            <a:r>
              <a:rPr lang="en-US" sz="4000" b="1" dirty="0" smtClean="0">
                <a:solidFill>
                  <a:schemeClr val="tx1"/>
                </a:solidFill>
                <a:effectLst/>
              </a:rPr>
              <a:t>Strategies</a:t>
            </a:r>
            <a:endParaRPr lang="en-US" sz="4000" b="1" dirty="0">
              <a:solidFill>
                <a:schemeClr val="tx1"/>
              </a:solidFill>
            </a:endParaRPr>
          </a:p>
        </p:txBody>
      </p:sp>
      <p:sp>
        <p:nvSpPr>
          <p:cNvPr id="3" name="Subtitle 2"/>
          <p:cNvSpPr>
            <a:spLocks noGrp="1"/>
          </p:cNvSpPr>
          <p:nvPr>
            <p:ph type="subTitle" idx="1"/>
          </p:nvPr>
        </p:nvSpPr>
        <p:spPr>
          <a:xfrm>
            <a:off x="457200" y="1905000"/>
            <a:ext cx="8458200" cy="4648200"/>
          </a:xfrm>
        </p:spPr>
        <p:txBody>
          <a:bodyPr>
            <a:noAutofit/>
          </a:bodyPr>
          <a:lstStyle/>
          <a:p>
            <a:r>
              <a:rPr lang="en-US" sz="2800" b="1" dirty="0">
                <a:solidFill>
                  <a:srgbClr val="0D13F7"/>
                </a:solidFill>
              </a:rPr>
              <a:t>Growth strategies</a:t>
            </a:r>
          </a:p>
          <a:p>
            <a:pPr marL="541782" indent="-514350">
              <a:buClr>
                <a:srgbClr val="0D13F7"/>
              </a:buClr>
              <a:buFont typeface="+mj-lt"/>
              <a:buAutoNum type="arabicPeriod"/>
            </a:pPr>
            <a:r>
              <a:rPr lang="en-US" sz="2800" b="1" dirty="0">
                <a:solidFill>
                  <a:srgbClr val="0D13F7"/>
                </a:solidFill>
              </a:rPr>
              <a:t>Networks and Alliances</a:t>
            </a:r>
          </a:p>
          <a:p>
            <a:pPr marL="484632" indent="-457200">
              <a:buClr>
                <a:srgbClr val="0D13F7"/>
              </a:buClr>
              <a:buFont typeface="Wingdings" panose="05000000000000000000" pitchFamily="2" charset="2"/>
              <a:buChar char="§"/>
            </a:pPr>
            <a:r>
              <a:rPr lang="en-US" sz="2800" b="1" dirty="0">
                <a:solidFill>
                  <a:schemeClr val="tx1"/>
                </a:solidFill>
              </a:rPr>
              <a:t>As a result, problems arise and many of these structures dissolve. </a:t>
            </a:r>
            <a:endParaRPr lang="en-US" sz="2800" b="1" dirty="0" smtClean="0">
              <a:solidFill>
                <a:schemeClr val="tx1"/>
              </a:solidFill>
            </a:endParaRPr>
          </a:p>
          <a:p>
            <a:pPr marL="484632" indent="-457200">
              <a:buClr>
                <a:srgbClr val="0D13F7"/>
              </a:buClr>
              <a:buFont typeface="Wingdings" panose="05000000000000000000" pitchFamily="2" charset="2"/>
              <a:buChar char="§"/>
            </a:pPr>
            <a:r>
              <a:rPr lang="en-US" sz="2800" b="1" dirty="0" smtClean="0">
                <a:solidFill>
                  <a:schemeClr val="tx1"/>
                </a:solidFill>
              </a:rPr>
              <a:t>A </a:t>
            </a:r>
            <a:r>
              <a:rPr lang="en-US" sz="2800" b="1" dirty="0">
                <a:solidFill>
                  <a:schemeClr val="tx1"/>
                </a:solidFill>
              </a:rPr>
              <a:t>2007 Harvard Business Review article stated that about 60 to 70 percent of strategic alliances fail each year due to their vastly different operating styles and cultures </a:t>
            </a:r>
            <a:r>
              <a:rPr lang="en-US" sz="2800" b="1" dirty="0" smtClean="0">
                <a:solidFill>
                  <a:schemeClr val="tx1"/>
                </a:solidFill>
              </a:rPr>
              <a:t>. </a:t>
            </a:r>
          </a:p>
        </p:txBody>
      </p:sp>
    </p:spTree>
    <p:extLst>
      <p:ext uri="{BB962C8B-B14F-4D97-AF65-F5344CB8AC3E}">
        <p14:creationId xmlns:p14="http://schemas.microsoft.com/office/powerpoint/2010/main" val="4467241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359898"/>
            <a:ext cx="7848600" cy="783102"/>
          </a:xfrm>
        </p:spPr>
        <p:txBody>
          <a:bodyPr>
            <a:normAutofit fontScale="90000"/>
          </a:bodyPr>
          <a:lstStyle/>
          <a:p>
            <a:r>
              <a:rPr lang="en-US" sz="4000" b="1" dirty="0">
                <a:solidFill>
                  <a:schemeClr val="tx1"/>
                </a:solidFill>
                <a:effectLst/>
              </a:rPr>
              <a:t>Growth and Integration </a:t>
            </a:r>
            <a:r>
              <a:rPr lang="en-US" sz="4000" b="1" dirty="0" smtClean="0">
                <a:solidFill>
                  <a:schemeClr val="tx1"/>
                </a:solidFill>
                <a:effectLst/>
              </a:rPr>
              <a:t>Strategies</a:t>
            </a:r>
            <a:endParaRPr lang="en-US" sz="4000" b="1" dirty="0">
              <a:solidFill>
                <a:schemeClr val="tx1"/>
              </a:solidFill>
            </a:endParaRPr>
          </a:p>
        </p:txBody>
      </p:sp>
      <p:sp>
        <p:nvSpPr>
          <p:cNvPr id="3" name="Subtitle 2"/>
          <p:cNvSpPr>
            <a:spLocks noGrp="1"/>
          </p:cNvSpPr>
          <p:nvPr>
            <p:ph type="subTitle" idx="1"/>
          </p:nvPr>
        </p:nvSpPr>
        <p:spPr>
          <a:xfrm>
            <a:off x="457200" y="1905000"/>
            <a:ext cx="8458200" cy="4648200"/>
          </a:xfrm>
        </p:spPr>
        <p:txBody>
          <a:bodyPr>
            <a:noAutofit/>
          </a:bodyPr>
          <a:lstStyle/>
          <a:p>
            <a:r>
              <a:rPr lang="en-US" sz="2800" b="1" dirty="0">
                <a:solidFill>
                  <a:srgbClr val="0D13F7"/>
                </a:solidFill>
              </a:rPr>
              <a:t>Growth strategies</a:t>
            </a:r>
          </a:p>
          <a:p>
            <a:pPr marL="541782" indent="-514350">
              <a:buClr>
                <a:srgbClr val="0D13F7"/>
              </a:buClr>
              <a:buFont typeface="+mj-lt"/>
              <a:buAutoNum type="arabicPeriod"/>
            </a:pPr>
            <a:r>
              <a:rPr lang="en-US" sz="2800" b="1" dirty="0">
                <a:solidFill>
                  <a:srgbClr val="0D13F7"/>
                </a:solidFill>
              </a:rPr>
              <a:t>Networks and Alliances</a:t>
            </a:r>
          </a:p>
          <a:p>
            <a:pPr marL="484632" indent="-457200">
              <a:buClr>
                <a:srgbClr val="0D13F7"/>
              </a:buClr>
              <a:buFont typeface="Wingdings" panose="05000000000000000000" pitchFamily="2" charset="2"/>
              <a:buChar char="§"/>
            </a:pPr>
            <a:r>
              <a:rPr lang="en-US" sz="2800" b="1" dirty="0">
                <a:solidFill>
                  <a:schemeClr val="tx1"/>
                </a:solidFill>
              </a:rPr>
              <a:t>Organizations also risk losing important proprietary knowledge. </a:t>
            </a:r>
            <a:endParaRPr lang="en-US" sz="2800" b="1" dirty="0" smtClean="0">
              <a:solidFill>
                <a:schemeClr val="tx1"/>
              </a:solidFill>
            </a:endParaRPr>
          </a:p>
          <a:p>
            <a:pPr marL="484632" indent="-457200">
              <a:buClr>
                <a:srgbClr val="0D13F7"/>
              </a:buClr>
              <a:buFont typeface="Wingdings" panose="05000000000000000000" pitchFamily="2" charset="2"/>
              <a:buChar char="§"/>
            </a:pPr>
            <a:r>
              <a:rPr lang="en-US" sz="2800" b="1" dirty="0" smtClean="0">
                <a:solidFill>
                  <a:schemeClr val="tx1"/>
                </a:solidFill>
              </a:rPr>
              <a:t>When </a:t>
            </a:r>
            <a:r>
              <a:rPr lang="en-US" sz="2800" b="1" dirty="0">
                <a:solidFill>
                  <a:schemeClr val="tx1"/>
                </a:solidFill>
              </a:rPr>
              <a:t>a network dissolves, Partner A can retain key technological information and perhaps even personnel from Partner B, potentially damaging Partner B’s competitive position</a:t>
            </a:r>
            <a:r>
              <a:rPr lang="en-US" sz="2800" b="1" dirty="0" smtClean="0">
                <a:solidFill>
                  <a:schemeClr val="tx1"/>
                </a:solidFill>
              </a:rPr>
              <a:t>.</a:t>
            </a:r>
          </a:p>
        </p:txBody>
      </p:sp>
    </p:spTree>
    <p:extLst>
      <p:ext uri="{BB962C8B-B14F-4D97-AF65-F5344CB8AC3E}">
        <p14:creationId xmlns:p14="http://schemas.microsoft.com/office/powerpoint/2010/main" val="10396958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359898"/>
            <a:ext cx="7848600" cy="783102"/>
          </a:xfrm>
        </p:spPr>
        <p:txBody>
          <a:bodyPr>
            <a:normAutofit fontScale="90000"/>
          </a:bodyPr>
          <a:lstStyle/>
          <a:p>
            <a:r>
              <a:rPr lang="en-US" sz="4000" b="1" dirty="0">
                <a:solidFill>
                  <a:schemeClr val="tx1"/>
                </a:solidFill>
                <a:effectLst/>
              </a:rPr>
              <a:t>Growth and Integration </a:t>
            </a:r>
            <a:r>
              <a:rPr lang="en-US" sz="4000" b="1" dirty="0" smtClean="0">
                <a:solidFill>
                  <a:schemeClr val="tx1"/>
                </a:solidFill>
                <a:effectLst/>
              </a:rPr>
              <a:t>Strategies</a:t>
            </a:r>
            <a:endParaRPr lang="en-US" sz="4000" b="1" dirty="0">
              <a:solidFill>
                <a:schemeClr val="tx1"/>
              </a:solidFill>
            </a:endParaRPr>
          </a:p>
        </p:txBody>
      </p:sp>
      <p:sp>
        <p:nvSpPr>
          <p:cNvPr id="3" name="Subtitle 2"/>
          <p:cNvSpPr>
            <a:spLocks noGrp="1"/>
          </p:cNvSpPr>
          <p:nvPr>
            <p:ph type="subTitle" idx="1"/>
          </p:nvPr>
        </p:nvSpPr>
        <p:spPr>
          <a:xfrm>
            <a:off x="609600" y="1524000"/>
            <a:ext cx="8229600" cy="5105400"/>
          </a:xfrm>
        </p:spPr>
        <p:txBody>
          <a:bodyPr>
            <a:noAutofit/>
          </a:bodyPr>
          <a:lstStyle/>
          <a:p>
            <a:r>
              <a:rPr lang="en-US" sz="2800" b="1" dirty="0">
                <a:solidFill>
                  <a:srgbClr val="0D13F7"/>
                </a:solidFill>
              </a:rPr>
              <a:t>Learning Objectives</a:t>
            </a:r>
          </a:p>
          <a:p>
            <a:pPr marL="370332" indent="-342900">
              <a:buClr>
                <a:srgbClr val="0D13F7"/>
              </a:buClr>
              <a:buFont typeface="Wingdings" panose="05000000000000000000" pitchFamily="2" charset="2"/>
              <a:buChar char="§"/>
            </a:pPr>
            <a:r>
              <a:rPr lang="en-US" sz="2200" b="1" dirty="0"/>
              <a:t>Understand how organizations use different growth strategies, </a:t>
            </a:r>
          </a:p>
          <a:p>
            <a:pPr marL="370332" indent="-342900">
              <a:buClr>
                <a:srgbClr val="0D13F7"/>
              </a:buClr>
              <a:buFont typeface="Wingdings" panose="05000000000000000000" pitchFamily="2" charset="2"/>
              <a:buChar char="§"/>
            </a:pPr>
            <a:r>
              <a:rPr lang="en-US" sz="2200" b="1" dirty="0"/>
              <a:t>Perceive the advantages and disadvantages of the types of strategic expansion,</a:t>
            </a:r>
          </a:p>
          <a:p>
            <a:pPr marL="370332" indent="-342900">
              <a:buClr>
                <a:srgbClr val="0D13F7"/>
              </a:buClr>
              <a:buFont typeface="Wingdings" panose="05000000000000000000" pitchFamily="2" charset="2"/>
              <a:buChar char="§"/>
            </a:pPr>
            <a:r>
              <a:rPr lang="en-US" sz="2200" b="1" dirty="0"/>
              <a:t>Grasp the strategic concepts of vertical integration,</a:t>
            </a:r>
          </a:p>
          <a:p>
            <a:pPr marL="370332" indent="-342900">
              <a:buClr>
                <a:srgbClr val="0D13F7"/>
              </a:buClr>
              <a:buFont typeface="Wingdings" panose="05000000000000000000" pitchFamily="2" charset="2"/>
              <a:buChar char="§"/>
            </a:pPr>
            <a:r>
              <a:rPr lang="en-US" sz="2200" b="1" dirty="0"/>
              <a:t>Comprehend the issue of transfer pricing and its effect on vertical integration,</a:t>
            </a:r>
          </a:p>
          <a:p>
            <a:pPr marL="370332" indent="-342900">
              <a:buClr>
                <a:srgbClr val="0D13F7"/>
              </a:buClr>
              <a:buFont typeface="Wingdings" panose="05000000000000000000" pitchFamily="2" charset="2"/>
              <a:buChar char="§"/>
            </a:pPr>
            <a:r>
              <a:rPr lang="en-US" sz="2200" b="1" dirty="0"/>
              <a:t>Recognize the difference between ownership and integration and the methods by which integration can be accomplished, </a:t>
            </a:r>
          </a:p>
          <a:p>
            <a:pPr marL="370332" indent="-342900">
              <a:buClr>
                <a:srgbClr val="0D13F7"/>
              </a:buClr>
              <a:buFont typeface="Wingdings" panose="05000000000000000000" pitchFamily="2" charset="2"/>
              <a:buChar char="§"/>
            </a:pPr>
            <a:r>
              <a:rPr lang="en-US" sz="2200" b="1" dirty="0"/>
              <a:t>Know the strategic concepts of horizontal expansion, and</a:t>
            </a:r>
          </a:p>
          <a:p>
            <a:pPr marL="370332" indent="-342900">
              <a:buClr>
                <a:srgbClr val="0D13F7"/>
              </a:buClr>
              <a:buFont typeface="Wingdings" panose="05000000000000000000" pitchFamily="2" charset="2"/>
              <a:buChar char="§"/>
            </a:pPr>
            <a:r>
              <a:rPr lang="en-US" sz="2200" b="1" dirty="0"/>
              <a:t>Be familiar with the concepts of related and unrelated diversification expansion</a:t>
            </a:r>
            <a:r>
              <a:rPr lang="en-US" sz="2200" b="1" dirty="0" smtClean="0"/>
              <a:t>.</a:t>
            </a:r>
            <a:endParaRPr lang="en-US" sz="2200" b="1" dirty="0"/>
          </a:p>
        </p:txBody>
      </p:sp>
    </p:spTree>
    <p:extLst>
      <p:ext uri="{BB962C8B-B14F-4D97-AF65-F5344CB8AC3E}">
        <p14:creationId xmlns:p14="http://schemas.microsoft.com/office/powerpoint/2010/main" val="25605973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359898"/>
            <a:ext cx="7848600" cy="783102"/>
          </a:xfrm>
        </p:spPr>
        <p:txBody>
          <a:bodyPr>
            <a:normAutofit fontScale="90000"/>
          </a:bodyPr>
          <a:lstStyle/>
          <a:p>
            <a:r>
              <a:rPr lang="en-US" sz="4000" b="1" dirty="0">
                <a:solidFill>
                  <a:schemeClr val="tx1"/>
                </a:solidFill>
                <a:effectLst/>
              </a:rPr>
              <a:t>Growth and Integration </a:t>
            </a:r>
            <a:r>
              <a:rPr lang="en-US" sz="4000" b="1" dirty="0" smtClean="0">
                <a:solidFill>
                  <a:schemeClr val="tx1"/>
                </a:solidFill>
                <a:effectLst/>
              </a:rPr>
              <a:t>Strategies</a:t>
            </a:r>
            <a:endParaRPr lang="en-US" sz="4000" b="1" dirty="0">
              <a:solidFill>
                <a:schemeClr val="tx1"/>
              </a:solidFill>
            </a:endParaRPr>
          </a:p>
        </p:txBody>
      </p:sp>
      <p:sp>
        <p:nvSpPr>
          <p:cNvPr id="3" name="Subtitle 2"/>
          <p:cNvSpPr>
            <a:spLocks noGrp="1"/>
          </p:cNvSpPr>
          <p:nvPr>
            <p:ph type="subTitle" idx="1"/>
          </p:nvPr>
        </p:nvSpPr>
        <p:spPr>
          <a:xfrm>
            <a:off x="533400" y="1600200"/>
            <a:ext cx="8382000" cy="4953000"/>
          </a:xfrm>
        </p:spPr>
        <p:txBody>
          <a:bodyPr>
            <a:noAutofit/>
          </a:bodyPr>
          <a:lstStyle/>
          <a:p>
            <a:r>
              <a:rPr lang="en-US" sz="2800" b="1" dirty="0">
                <a:solidFill>
                  <a:srgbClr val="0D13F7"/>
                </a:solidFill>
              </a:rPr>
              <a:t>Growth strategies</a:t>
            </a:r>
          </a:p>
          <a:p>
            <a:r>
              <a:rPr lang="en-US" sz="2800" b="1" dirty="0">
                <a:solidFill>
                  <a:srgbClr val="0D13F7"/>
                </a:solidFill>
              </a:rPr>
              <a:t>Vertical, Horizontal, and Diversified expansion</a:t>
            </a:r>
          </a:p>
          <a:p>
            <a:pPr marL="484632" indent="-457200">
              <a:buClr>
                <a:srgbClr val="0D13F7"/>
              </a:buClr>
              <a:buFont typeface="Wingdings" panose="05000000000000000000" pitchFamily="2" charset="2"/>
              <a:buChar char="§"/>
            </a:pPr>
            <a:r>
              <a:rPr lang="en-US" b="1" dirty="0">
                <a:solidFill>
                  <a:schemeClr val="tx1"/>
                </a:solidFill>
              </a:rPr>
              <a:t>Expansion also can occur vertically, horizontally, and through diversification. </a:t>
            </a:r>
            <a:endParaRPr lang="en-US" b="1" dirty="0" smtClean="0">
              <a:solidFill>
                <a:schemeClr val="tx1"/>
              </a:solidFill>
            </a:endParaRPr>
          </a:p>
          <a:p>
            <a:pPr marL="484632" indent="-457200">
              <a:buClr>
                <a:srgbClr val="0D13F7"/>
              </a:buClr>
              <a:buFont typeface="Wingdings" panose="05000000000000000000" pitchFamily="2" charset="2"/>
              <a:buChar char="§"/>
            </a:pPr>
            <a:r>
              <a:rPr lang="en-US" b="1" dirty="0" smtClean="0">
                <a:solidFill>
                  <a:schemeClr val="tx1"/>
                </a:solidFill>
              </a:rPr>
              <a:t>The </a:t>
            </a:r>
            <a:r>
              <a:rPr lang="en-US" b="1" dirty="0">
                <a:solidFill>
                  <a:schemeClr val="tx1"/>
                </a:solidFill>
              </a:rPr>
              <a:t>literature often refers to vertical and horizontal expansion as vertical and horizontal integration. </a:t>
            </a:r>
            <a:endParaRPr lang="en-US" b="1" dirty="0" smtClean="0">
              <a:solidFill>
                <a:schemeClr val="tx1"/>
              </a:solidFill>
            </a:endParaRPr>
          </a:p>
          <a:p>
            <a:pPr marL="484632" indent="-457200">
              <a:buClr>
                <a:srgbClr val="0D13F7"/>
              </a:buClr>
              <a:buFont typeface="Wingdings" panose="05000000000000000000" pitchFamily="2" charset="2"/>
              <a:buChar char="§"/>
            </a:pPr>
            <a:r>
              <a:rPr lang="en-US" b="1" dirty="0" smtClean="0">
                <a:solidFill>
                  <a:schemeClr val="tx1"/>
                </a:solidFill>
              </a:rPr>
              <a:t>While </a:t>
            </a:r>
            <a:r>
              <a:rPr lang="en-US" b="1" dirty="0">
                <a:solidFill>
                  <a:schemeClr val="tx1"/>
                </a:solidFill>
              </a:rPr>
              <a:t>in many cases the acquired organizations are not actually integrated, most of the benefits of these means of expansion accrue only if the organizations’ operations are integrated</a:t>
            </a:r>
            <a:r>
              <a:rPr lang="en-US" b="1" dirty="0" smtClean="0">
                <a:solidFill>
                  <a:schemeClr val="tx1"/>
                </a:solidFill>
              </a:rPr>
              <a:t>.</a:t>
            </a:r>
          </a:p>
        </p:txBody>
      </p:sp>
    </p:spTree>
    <p:extLst>
      <p:ext uri="{BB962C8B-B14F-4D97-AF65-F5344CB8AC3E}">
        <p14:creationId xmlns:p14="http://schemas.microsoft.com/office/powerpoint/2010/main" val="33462875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359898"/>
            <a:ext cx="7848600" cy="783102"/>
          </a:xfrm>
        </p:spPr>
        <p:txBody>
          <a:bodyPr>
            <a:normAutofit fontScale="90000"/>
          </a:bodyPr>
          <a:lstStyle/>
          <a:p>
            <a:r>
              <a:rPr lang="en-US" sz="4000" b="1" dirty="0">
                <a:solidFill>
                  <a:schemeClr val="tx1"/>
                </a:solidFill>
                <a:effectLst/>
              </a:rPr>
              <a:t>Growth and Integration </a:t>
            </a:r>
            <a:r>
              <a:rPr lang="en-US" sz="4000" b="1" dirty="0" smtClean="0">
                <a:solidFill>
                  <a:schemeClr val="tx1"/>
                </a:solidFill>
                <a:effectLst/>
              </a:rPr>
              <a:t>Strategies</a:t>
            </a:r>
            <a:endParaRPr lang="en-US" sz="4000" b="1" dirty="0">
              <a:solidFill>
                <a:schemeClr val="tx1"/>
              </a:solidFill>
            </a:endParaRPr>
          </a:p>
        </p:txBody>
      </p:sp>
      <p:sp>
        <p:nvSpPr>
          <p:cNvPr id="3" name="Subtitle 2"/>
          <p:cNvSpPr>
            <a:spLocks noGrp="1"/>
          </p:cNvSpPr>
          <p:nvPr>
            <p:ph type="subTitle" idx="1"/>
          </p:nvPr>
        </p:nvSpPr>
        <p:spPr>
          <a:xfrm>
            <a:off x="533400" y="1600200"/>
            <a:ext cx="8382000" cy="4953000"/>
          </a:xfrm>
        </p:spPr>
        <p:txBody>
          <a:bodyPr>
            <a:noAutofit/>
          </a:bodyPr>
          <a:lstStyle/>
          <a:p>
            <a:r>
              <a:rPr lang="en-US" sz="2800" b="1" dirty="0">
                <a:solidFill>
                  <a:srgbClr val="0D13F7"/>
                </a:solidFill>
              </a:rPr>
              <a:t>Growth strategies</a:t>
            </a:r>
          </a:p>
          <a:p>
            <a:r>
              <a:rPr lang="en-US" sz="2800" b="1" dirty="0">
                <a:solidFill>
                  <a:srgbClr val="0D13F7"/>
                </a:solidFill>
              </a:rPr>
              <a:t>Vertical, Horizontal, and Diversified expansion</a:t>
            </a:r>
          </a:p>
          <a:p>
            <a:pPr marL="484632" indent="-457200">
              <a:buClr>
                <a:srgbClr val="0D13F7"/>
              </a:buClr>
              <a:buFont typeface="Wingdings" panose="05000000000000000000" pitchFamily="2" charset="2"/>
              <a:buChar char="§"/>
            </a:pPr>
            <a:r>
              <a:rPr lang="en-US" sz="2400" b="1" i="1" dirty="0">
                <a:solidFill>
                  <a:srgbClr val="0D13F7"/>
                </a:solidFill>
              </a:rPr>
              <a:t>Vertical expansion </a:t>
            </a:r>
            <a:r>
              <a:rPr lang="en-US" sz="2400" b="1" dirty="0">
                <a:solidFill>
                  <a:schemeClr val="tx1"/>
                </a:solidFill>
              </a:rPr>
              <a:t>occurs when an organization acquires a business that is either a source of supplies (backward expansion) or an entity that may purchase from the organization (forward expansion). </a:t>
            </a:r>
            <a:endParaRPr lang="en-US" sz="2400" b="1" dirty="0" smtClean="0">
              <a:solidFill>
                <a:schemeClr val="tx1"/>
              </a:solidFill>
            </a:endParaRPr>
          </a:p>
          <a:p>
            <a:pPr marL="484632" indent="-457200">
              <a:buClr>
                <a:srgbClr val="0D13F7"/>
              </a:buClr>
              <a:buFont typeface="Wingdings" panose="05000000000000000000" pitchFamily="2" charset="2"/>
              <a:buChar char="§"/>
            </a:pPr>
            <a:r>
              <a:rPr lang="en-US" sz="2400" b="1" dirty="0" smtClean="0">
                <a:solidFill>
                  <a:schemeClr val="tx1"/>
                </a:solidFill>
              </a:rPr>
              <a:t>Thus</a:t>
            </a:r>
            <a:r>
              <a:rPr lang="en-US" sz="2400" b="1" dirty="0">
                <a:solidFill>
                  <a:schemeClr val="tx1"/>
                </a:solidFill>
              </a:rPr>
              <a:t>, the organization buys stages of its industry value chain. </a:t>
            </a:r>
            <a:endParaRPr lang="en-US" sz="2400" b="1" dirty="0" smtClean="0">
              <a:solidFill>
                <a:schemeClr val="tx1"/>
              </a:solidFill>
            </a:endParaRPr>
          </a:p>
          <a:p>
            <a:pPr marL="484632" indent="-457200">
              <a:buClr>
                <a:srgbClr val="0D13F7"/>
              </a:buClr>
              <a:buFont typeface="Wingdings" panose="05000000000000000000" pitchFamily="2" charset="2"/>
              <a:buChar char="§"/>
            </a:pPr>
            <a:r>
              <a:rPr lang="en-US" sz="2400" b="1" dirty="0" smtClean="0">
                <a:solidFill>
                  <a:schemeClr val="tx1"/>
                </a:solidFill>
              </a:rPr>
              <a:t>For </a:t>
            </a:r>
            <a:r>
              <a:rPr lang="en-US" sz="2400" b="1" dirty="0">
                <a:solidFill>
                  <a:schemeClr val="tx1"/>
                </a:solidFill>
              </a:rPr>
              <a:t>example, a hospital might employ physicians or own its own insurance company (e.g., a health maintenance organization [HMO] or a preferred provider organization [PPO</a:t>
            </a:r>
            <a:r>
              <a:rPr lang="en-US" sz="2400" b="1" dirty="0" smtClean="0">
                <a:solidFill>
                  <a:schemeClr val="tx1"/>
                </a:solidFill>
              </a:rPr>
              <a:t>]).</a:t>
            </a:r>
          </a:p>
        </p:txBody>
      </p:sp>
    </p:spTree>
    <p:extLst>
      <p:ext uri="{BB962C8B-B14F-4D97-AF65-F5344CB8AC3E}">
        <p14:creationId xmlns:p14="http://schemas.microsoft.com/office/powerpoint/2010/main" val="16770480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359898"/>
            <a:ext cx="7848600" cy="783102"/>
          </a:xfrm>
        </p:spPr>
        <p:txBody>
          <a:bodyPr>
            <a:normAutofit fontScale="90000"/>
          </a:bodyPr>
          <a:lstStyle/>
          <a:p>
            <a:r>
              <a:rPr lang="en-US" sz="4000" b="1" dirty="0">
                <a:solidFill>
                  <a:schemeClr val="tx1"/>
                </a:solidFill>
                <a:effectLst/>
              </a:rPr>
              <a:t>Growth and Integration </a:t>
            </a:r>
            <a:r>
              <a:rPr lang="en-US" sz="4000" b="1" dirty="0" smtClean="0">
                <a:solidFill>
                  <a:schemeClr val="tx1"/>
                </a:solidFill>
                <a:effectLst/>
              </a:rPr>
              <a:t>Strategies</a:t>
            </a:r>
            <a:endParaRPr lang="en-US" sz="4000" b="1" dirty="0">
              <a:solidFill>
                <a:schemeClr val="tx1"/>
              </a:solidFill>
            </a:endParaRPr>
          </a:p>
        </p:txBody>
      </p:sp>
      <p:sp>
        <p:nvSpPr>
          <p:cNvPr id="3" name="Subtitle 2"/>
          <p:cNvSpPr>
            <a:spLocks noGrp="1"/>
          </p:cNvSpPr>
          <p:nvPr>
            <p:ph type="subTitle" idx="1"/>
          </p:nvPr>
        </p:nvSpPr>
        <p:spPr>
          <a:xfrm>
            <a:off x="457200" y="1524000"/>
            <a:ext cx="8458200" cy="5029200"/>
          </a:xfrm>
        </p:spPr>
        <p:txBody>
          <a:bodyPr>
            <a:noAutofit/>
          </a:bodyPr>
          <a:lstStyle/>
          <a:p>
            <a:r>
              <a:rPr lang="en-US" sz="2800" b="1" dirty="0">
                <a:solidFill>
                  <a:srgbClr val="0D13F7"/>
                </a:solidFill>
              </a:rPr>
              <a:t>Growth strategies</a:t>
            </a:r>
          </a:p>
          <a:p>
            <a:r>
              <a:rPr lang="en-US" sz="2800" b="1" dirty="0">
                <a:solidFill>
                  <a:srgbClr val="0D13F7"/>
                </a:solidFill>
              </a:rPr>
              <a:t>Vertical, Horizontal, and Diversified expansion</a:t>
            </a:r>
          </a:p>
          <a:p>
            <a:pPr marL="484632" indent="-457200">
              <a:buClr>
                <a:srgbClr val="0D13F7"/>
              </a:buClr>
              <a:buFont typeface="Wingdings" panose="05000000000000000000" pitchFamily="2" charset="2"/>
              <a:buChar char="§"/>
            </a:pPr>
            <a:r>
              <a:rPr lang="en-US" sz="2400" b="1" i="1" dirty="0">
                <a:solidFill>
                  <a:srgbClr val="0D13F7"/>
                </a:solidFill>
              </a:rPr>
              <a:t>Horizontal expansion </a:t>
            </a:r>
            <a:r>
              <a:rPr lang="en-US" sz="2400" b="1" dirty="0">
                <a:solidFill>
                  <a:schemeClr val="tx1"/>
                </a:solidFill>
              </a:rPr>
              <a:t>occurs when similar organizations merge or is acquired. </a:t>
            </a:r>
            <a:endParaRPr lang="en-US" sz="2400" b="1" dirty="0" smtClean="0">
              <a:solidFill>
                <a:schemeClr val="tx1"/>
              </a:solidFill>
            </a:endParaRPr>
          </a:p>
          <a:p>
            <a:pPr marL="484632" indent="-457200">
              <a:buClr>
                <a:srgbClr val="0D13F7"/>
              </a:buClr>
              <a:buFont typeface="Wingdings" panose="05000000000000000000" pitchFamily="2" charset="2"/>
              <a:buChar char="§"/>
            </a:pPr>
            <a:r>
              <a:rPr lang="en-US" sz="2400" b="1" dirty="0" smtClean="0">
                <a:solidFill>
                  <a:schemeClr val="tx1"/>
                </a:solidFill>
              </a:rPr>
              <a:t>Thus</a:t>
            </a:r>
            <a:r>
              <a:rPr lang="en-US" sz="2400" b="1" dirty="0">
                <a:solidFill>
                  <a:schemeClr val="tx1"/>
                </a:solidFill>
              </a:rPr>
              <a:t>, an organization grows by acquiring or merging with other businesses that offer comparable products. </a:t>
            </a:r>
            <a:endParaRPr lang="en-US" sz="2400" b="1" dirty="0" smtClean="0">
              <a:solidFill>
                <a:schemeClr val="tx1"/>
              </a:solidFill>
            </a:endParaRPr>
          </a:p>
          <a:p>
            <a:pPr marL="484632" indent="-457200">
              <a:buClr>
                <a:srgbClr val="0D13F7"/>
              </a:buClr>
              <a:buFont typeface="Wingdings" panose="05000000000000000000" pitchFamily="2" charset="2"/>
              <a:buChar char="§"/>
            </a:pPr>
            <a:r>
              <a:rPr lang="en-US" sz="2400" b="1" dirty="0" smtClean="0">
                <a:solidFill>
                  <a:schemeClr val="tx1"/>
                </a:solidFill>
              </a:rPr>
              <a:t>Many </a:t>
            </a:r>
            <a:r>
              <a:rPr lang="en-US" sz="2400" b="1" dirty="0">
                <a:solidFill>
                  <a:schemeClr val="tx1"/>
                </a:solidFill>
              </a:rPr>
              <a:t>hospitals and physician groups have expanded horizontally to form multihospital systems and larger physician groups. </a:t>
            </a:r>
            <a:endParaRPr lang="en-US" sz="2400" b="1" dirty="0" smtClean="0">
              <a:solidFill>
                <a:schemeClr val="tx1"/>
              </a:solidFill>
            </a:endParaRPr>
          </a:p>
          <a:p>
            <a:pPr marL="484632" indent="-457200">
              <a:buClr>
                <a:srgbClr val="0D13F7"/>
              </a:buClr>
              <a:buFont typeface="Wingdings" panose="05000000000000000000" pitchFamily="2" charset="2"/>
              <a:buChar char="§"/>
            </a:pPr>
            <a:r>
              <a:rPr lang="en-US" sz="2400" b="1" dirty="0">
                <a:solidFill>
                  <a:schemeClr val="tx1"/>
                </a:solidFill>
              </a:rPr>
              <a:t>Specialist physicians, especially cardiologists and orthopedists, </a:t>
            </a:r>
            <a:r>
              <a:rPr lang="en-US" sz="2400" b="1" dirty="0" smtClean="0">
                <a:solidFill>
                  <a:schemeClr val="tx1"/>
                </a:solidFill>
              </a:rPr>
              <a:t>have </a:t>
            </a:r>
            <a:r>
              <a:rPr lang="en-US" sz="2400" b="1" dirty="0">
                <a:solidFill>
                  <a:schemeClr val="tx1"/>
                </a:solidFill>
              </a:rPr>
              <a:t>consolidated into larger, single-specialty </a:t>
            </a:r>
            <a:r>
              <a:rPr lang="en-US" sz="2400" b="1" dirty="0" smtClean="0">
                <a:solidFill>
                  <a:schemeClr val="tx1"/>
                </a:solidFill>
              </a:rPr>
              <a:t>groups. </a:t>
            </a:r>
          </a:p>
        </p:txBody>
      </p:sp>
    </p:spTree>
    <p:extLst>
      <p:ext uri="{BB962C8B-B14F-4D97-AF65-F5344CB8AC3E}">
        <p14:creationId xmlns:p14="http://schemas.microsoft.com/office/powerpoint/2010/main" val="6240131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359898"/>
            <a:ext cx="7848600" cy="783102"/>
          </a:xfrm>
        </p:spPr>
        <p:txBody>
          <a:bodyPr>
            <a:normAutofit fontScale="90000"/>
          </a:bodyPr>
          <a:lstStyle/>
          <a:p>
            <a:r>
              <a:rPr lang="en-US" sz="4000" b="1" dirty="0">
                <a:solidFill>
                  <a:schemeClr val="tx1"/>
                </a:solidFill>
                <a:effectLst/>
              </a:rPr>
              <a:t>Growth and Integration </a:t>
            </a:r>
            <a:r>
              <a:rPr lang="en-US" sz="4000" b="1" dirty="0" smtClean="0">
                <a:solidFill>
                  <a:schemeClr val="tx1"/>
                </a:solidFill>
                <a:effectLst/>
              </a:rPr>
              <a:t>Strategies</a:t>
            </a:r>
            <a:endParaRPr lang="en-US" sz="4000" b="1" dirty="0">
              <a:solidFill>
                <a:schemeClr val="tx1"/>
              </a:solidFill>
            </a:endParaRPr>
          </a:p>
        </p:txBody>
      </p:sp>
      <p:sp>
        <p:nvSpPr>
          <p:cNvPr id="3" name="Subtitle 2"/>
          <p:cNvSpPr>
            <a:spLocks noGrp="1"/>
          </p:cNvSpPr>
          <p:nvPr>
            <p:ph type="subTitle" idx="1"/>
          </p:nvPr>
        </p:nvSpPr>
        <p:spPr>
          <a:xfrm>
            <a:off x="457200" y="1447800"/>
            <a:ext cx="8458200" cy="5105400"/>
          </a:xfrm>
        </p:spPr>
        <p:txBody>
          <a:bodyPr>
            <a:noAutofit/>
          </a:bodyPr>
          <a:lstStyle/>
          <a:p>
            <a:r>
              <a:rPr lang="en-US" sz="2800" b="1" dirty="0">
                <a:solidFill>
                  <a:srgbClr val="0D13F7"/>
                </a:solidFill>
              </a:rPr>
              <a:t>Growth strategies</a:t>
            </a:r>
          </a:p>
          <a:p>
            <a:r>
              <a:rPr lang="en-US" sz="2800" b="1" dirty="0">
                <a:solidFill>
                  <a:srgbClr val="0D13F7"/>
                </a:solidFill>
              </a:rPr>
              <a:t>Vertical, Horizontal, and Diversified expansion</a:t>
            </a:r>
          </a:p>
          <a:p>
            <a:pPr marL="484632" indent="-457200">
              <a:buClr>
                <a:srgbClr val="0D13F7"/>
              </a:buClr>
              <a:buFont typeface="Wingdings" panose="05000000000000000000" pitchFamily="2" charset="2"/>
              <a:buChar char="§"/>
            </a:pPr>
            <a:r>
              <a:rPr lang="en-US" sz="2400" b="1" dirty="0">
                <a:solidFill>
                  <a:schemeClr val="tx1"/>
                </a:solidFill>
              </a:rPr>
              <a:t>The third method of expansion is </a:t>
            </a:r>
            <a:r>
              <a:rPr lang="en-US" sz="2400" b="1" i="1" dirty="0">
                <a:solidFill>
                  <a:srgbClr val="0D13F7"/>
                </a:solidFill>
              </a:rPr>
              <a:t>diversification</a:t>
            </a:r>
            <a:r>
              <a:rPr lang="en-US" sz="2400" b="1" dirty="0">
                <a:solidFill>
                  <a:schemeClr val="tx1"/>
                </a:solidFill>
              </a:rPr>
              <a:t>, or the acquisition of organizations in different businesses. </a:t>
            </a:r>
            <a:endParaRPr lang="en-US" sz="2400" b="1" dirty="0" smtClean="0">
              <a:solidFill>
                <a:schemeClr val="tx1"/>
              </a:solidFill>
            </a:endParaRPr>
          </a:p>
          <a:p>
            <a:pPr marL="484632" indent="-457200">
              <a:buClr>
                <a:srgbClr val="0D13F7"/>
              </a:buClr>
              <a:buFont typeface="Wingdings" panose="05000000000000000000" pitchFamily="2" charset="2"/>
              <a:buChar char="§"/>
            </a:pPr>
            <a:r>
              <a:rPr lang="en-US" sz="2400" b="1" dirty="0" smtClean="0">
                <a:solidFill>
                  <a:schemeClr val="tx1"/>
                </a:solidFill>
              </a:rPr>
              <a:t>An </a:t>
            </a:r>
            <a:r>
              <a:rPr lang="en-US" sz="2400" b="1" dirty="0">
                <a:solidFill>
                  <a:schemeClr val="tx1"/>
                </a:solidFill>
              </a:rPr>
              <a:t>organization may diversify into related or unrelated businesses. </a:t>
            </a:r>
            <a:endParaRPr lang="en-US" sz="2400" b="1" dirty="0" smtClean="0">
              <a:solidFill>
                <a:schemeClr val="tx1"/>
              </a:solidFill>
            </a:endParaRPr>
          </a:p>
          <a:p>
            <a:pPr marL="484632" indent="-457200">
              <a:buClr>
                <a:srgbClr val="0D13F7"/>
              </a:buClr>
              <a:buFont typeface="Wingdings" panose="05000000000000000000" pitchFamily="2" charset="2"/>
              <a:buChar char="§"/>
            </a:pPr>
            <a:r>
              <a:rPr lang="en-US" sz="2400" b="1" i="1" dirty="0" smtClean="0">
                <a:solidFill>
                  <a:srgbClr val="0D13F7"/>
                </a:solidFill>
              </a:rPr>
              <a:t>Related </a:t>
            </a:r>
            <a:r>
              <a:rPr lang="en-US" sz="2400" b="1" i="1" dirty="0">
                <a:solidFill>
                  <a:srgbClr val="0D13F7"/>
                </a:solidFill>
              </a:rPr>
              <a:t>diversification </a:t>
            </a:r>
            <a:r>
              <a:rPr lang="en-US" sz="2400" b="1" dirty="0">
                <a:solidFill>
                  <a:schemeClr val="tx1"/>
                </a:solidFill>
              </a:rPr>
              <a:t>leverages components of an organization’s value chain to expand its customer or product base. </a:t>
            </a:r>
            <a:endParaRPr lang="en-US" sz="2400" b="1" dirty="0" smtClean="0">
              <a:solidFill>
                <a:schemeClr val="tx1"/>
              </a:solidFill>
            </a:endParaRPr>
          </a:p>
          <a:p>
            <a:pPr marL="484632" indent="-457200">
              <a:buClr>
                <a:srgbClr val="0D13F7"/>
              </a:buClr>
              <a:buFont typeface="Wingdings" panose="05000000000000000000" pitchFamily="2" charset="2"/>
              <a:buChar char="§"/>
            </a:pPr>
            <a:r>
              <a:rPr lang="en-US" sz="2400" b="1" i="1" dirty="0" smtClean="0">
                <a:solidFill>
                  <a:srgbClr val="0D13F7"/>
                </a:solidFill>
              </a:rPr>
              <a:t>Unrelated </a:t>
            </a:r>
            <a:r>
              <a:rPr lang="en-US" sz="2400" b="1" i="1" dirty="0">
                <a:solidFill>
                  <a:srgbClr val="0D13F7"/>
                </a:solidFill>
              </a:rPr>
              <a:t>diversification </a:t>
            </a:r>
            <a:r>
              <a:rPr lang="en-US" sz="2400" b="1" dirty="0">
                <a:solidFill>
                  <a:schemeClr val="tx1"/>
                </a:solidFill>
              </a:rPr>
              <a:t>involves acquisition and expansion into markets that have little relationship with an organization’s existing products and customers</a:t>
            </a:r>
            <a:endParaRPr lang="en-US" sz="2400" b="1" dirty="0" smtClean="0">
              <a:solidFill>
                <a:schemeClr val="tx1"/>
              </a:solidFill>
            </a:endParaRPr>
          </a:p>
        </p:txBody>
      </p:sp>
    </p:spTree>
    <p:extLst>
      <p:ext uri="{BB962C8B-B14F-4D97-AF65-F5344CB8AC3E}">
        <p14:creationId xmlns:p14="http://schemas.microsoft.com/office/powerpoint/2010/main" val="41102905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359898"/>
            <a:ext cx="7848600" cy="783102"/>
          </a:xfrm>
        </p:spPr>
        <p:txBody>
          <a:bodyPr>
            <a:normAutofit fontScale="90000"/>
          </a:bodyPr>
          <a:lstStyle/>
          <a:p>
            <a:r>
              <a:rPr lang="en-US" sz="4000" b="1" dirty="0">
                <a:solidFill>
                  <a:schemeClr val="tx1"/>
                </a:solidFill>
                <a:effectLst/>
              </a:rPr>
              <a:t>Growth and Integration </a:t>
            </a:r>
            <a:r>
              <a:rPr lang="en-US" sz="4000" b="1" dirty="0" smtClean="0">
                <a:solidFill>
                  <a:schemeClr val="tx1"/>
                </a:solidFill>
                <a:effectLst/>
              </a:rPr>
              <a:t>Strategies</a:t>
            </a:r>
            <a:endParaRPr lang="en-US" sz="4000" b="1" dirty="0">
              <a:solidFill>
                <a:schemeClr val="tx1"/>
              </a:solidFill>
            </a:endParaRPr>
          </a:p>
        </p:txBody>
      </p:sp>
      <p:sp>
        <p:nvSpPr>
          <p:cNvPr id="3" name="Subtitle 2"/>
          <p:cNvSpPr>
            <a:spLocks noGrp="1"/>
          </p:cNvSpPr>
          <p:nvPr>
            <p:ph type="subTitle" idx="1"/>
          </p:nvPr>
        </p:nvSpPr>
        <p:spPr>
          <a:xfrm>
            <a:off x="685800" y="1752600"/>
            <a:ext cx="8077200" cy="4800600"/>
          </a:xfrm>
        </p:spPr>
        <p:txBody>
          <a:bodyPr>
            <a:noAutofit/>
          </a:bodyPr>
          <a:lstStyle/>
          <a:p>
            <a:r>
              <a:rPr lang="en-US" sz="2800" b="1" dirty="0">
                <a:solidFill>
                  <a:srgbClr val="0D13F7"/>
                </a:solidFill>
              </a:rPr>
              <a:t>Growth strategies</a:t>
            </a:r>
          </a:p>
          <a:p>
            <a:r>
              <a:rPr lang="en-US" sz="2400" b="1" dirty="0">
                <a:solidFill>
                  <a:srgbClr val="0D13F7"/>
                </a:solidFill>
              </a:rPr>
              <a:t>Vertical expansion and Vertical integration</a:t>
            </a:r>
          </a:p>
          <a:p>
            <a:pPr marL="370332" indent="-342900">
              <a:buClr>
                <a:srgbClr val="0D13F7"/>
              </a:buClr>
              <a:buFont typeface="Wingdings" panose="05000000000000000000" pitchFamily="2" charset="2"/>
              <a:buChar char="§"/>
            </a:pPr>
            <a:r>
              <a:rPr lang="en-US" sz="2400" b="1" i="1" dirty="0">
                <a:solidFill>
                  <a:srgbClr val="0D13F7"/>
                </a:solidFill>
              </a:rPr>
              <a:t>Vertical expansion </a:t>
            </a:r>
            <a:r>
              <a:rPr lang="en-US" sz="2400" b="1" dirty="0">
                <a:solidFill>
                  <a:schemeClr val="tx1"/>
                </a:solidFill>
              </a:rPr>
              <a:t>has been defined as “the combination or coordination of different stages of production”. </a:t>
            </a:r>
            <a:endParaRPr lang="en-US" sz="2400" b="1" dirty="0" smtClean="0">
              <a:solidFill>
                <a:schemeClr val="tx1"/>
              </a:solidFill>
            </a:endParaRPr>
          </a:p>
          <a:p>
            <a:pPr marL="370332" indent="-342900">
              <a:buClr>
                <a:srgbClr val="0D13F7"/>
              </a:buClr>
              <a:buFont typeface="Wingdings" panose="05000000000000000000" pitchFamily="2" charset="2"/>
              <a:buChar char="§"/>
            </a:pPr>
            <a:r>
              <a:rPr lang="en-US" sz="2400" b="1" dirty="0" smtClean="0">
                <a:solidFill>
                  <a:schemeClr val="tx1"/>
                </a:solidFill>
              </a:rPr>
              <a:t>In </a:t>
            </a:r>
            <a:r>
              <a:rPr lang="en-US" sz="2400" b="1" dirty="0">
                <a:solidFill>
                  <a:schemeClr val="tx1"/>
                </a:solidFill>
              </a:rPr>
              <a:t>healthcare, vertically integrated structures include combinations of hospitals, physicians, insurance companies, nursing homes, durable medical equipment companies, educational programs, and home health care agencies in which one organization’s products and services are inputs to or outputs from another organization’s products and services. </a:t>
            </a:r>
            <a:endParaRPr lang="en-US" sz="2400" b="1" dirty="0" smtClean="0">
              <a:solidFill>
                <a:schemeClr val="tx1"/>
              </a:solidFill>
            </a:endParaRPr>
          </a:p>
        </p:txBody>
      </p:sp>
    </p:spTree>
    <p:extLst>
      <p:ext uri="{BB962C8B-B14F-4D97-AF65-F5344CB8AC3E}">
        <p14:creationId xmlns:p14="http://schemas.microsoft.com/office/powerpoint/2010/main" val="6487397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359898"/>
            <a:ext cx="7848600" cy="783102"/>
          </a:xfrm>
        </p:spPr>
        <p:txBody>
          <a:bodyPr>
            <a:normAutofit fontScale="90000"/>
          </a:bodyPr>
          <a:lstStyle/>
          <a:p>
            <a:r>
              <a:rPr lang="en-US" sz="4000" b="1" dirty="0">
                <a:solidFill>
                  <a:schemeClr val="tx1"/>
                </a:solidFill>
                <a:effectLst/>
              </a:rPr>
              <a:t>Growth and Integration </a:t>
            </a:r>
            <a:r>
              <a:rPr lang="en-US" sz="4000" b="1" dirty="0" smtClean="0">
                <a:solidFill>
                  <a:schemeClr val="tx1"/>
                </a:solidFill>
                <a:effectLst/>
              </a:rPr>
              <a:t>Strategies</a:t>
            </a:r>
            <a:endParaRPr lang="en-US" sz="4000" b="1" dirty="0">
              <a:solidFill>
                <a:schemeClr val="tx1"/>
              </a:solidFill>
            </a:endParaRPr>
          </a:p>
        </p:txBody>
      </p:sp>
      <p:sp>
        <p:nvSpPr>
          <p:cNvPr id="3" name="Subtitle 2"/>
          <p:cNvSpPr>
            <a:spLocks noGrp="1"/>
          </p:cNvSpPr>
          <p:nvPr>
            <p:ph type="subTitle" idx="1"/>
          </p:nvPr>
        </p:nvSpPr>
        <p:spPr>
          <a:xfrm>
            <a:off x="685800" y="1752600"/>
            <a:ext cx="8077200" cy="4800600"/>
          </a:xfrm>
        </p:spPr>
        <p:txBody>
          <a:bodyPr>
            <a:noAutofit/>
          </a:bodyPr>
          <a:lstStyle/>
          <a:p>
            <a:r>
              <a:rPr lang="en-US" sz="2800" b="1" dirty="0">
                <a:solidFill>
                  <a:srgbClr val="0D13F7"/>
                </a:solidFill>
              </a:rPr>
              <a:t>Growth strategies</a:t>
            </a:r>
          </a:p>
          <a:p>
            <a:r>
              <a:rPr lang="en-US" sz="2400" b="1" dirty="0">
                <a:solidFill>
                  <a:srgbClr val="0D13F7"/>
                </a:solidFill>
              </a:rPr>
              <a:t>Vertical expansion and Vertical integration</a:t>
            </a:r>
          </a:p>
          <a:p>
            <a:pPr marL="370332" indent="-342900">
              <a:buClr>
                <a:srgbClr val="0D13F7"/>
              </a:buClr>
              <a:buFont typeface="Wingdings" panose="05000000000000000000" pitchFamily="2" charset="2"/>
              <a:buChar char="§"/>
            </a:pPr>
            <a:r>
              <a:rPr lang="en-US" sz="2800" b="1" dirty="0">
                <a:solidFill>
                  <a:schemeClr val="tx1"/>
                </a:solidFill>
              </a:rPr>
              <a:t>As depicted in Exhibit 4.3, vertical integration in healthcare differs somewhat from vertical integration in traditional industries. </a:t>
            </a:r>
            <a:endParaRPr lang="en-US" sz="2800" b="1" dirty="0" smtClean="0">
              <a:solidFill>
                <a:schemeClr val="tx1"/>
              </a:solidFill>
            </a:endParaRPr>
          </a:p>
          <a:p>
            <a:pPr marL="370332" indent="-342900">
              <a:buClr>
                <a:srgbClr val="0D13F7"/>
              </a:buClr>
              <a:buFont typeface="Wingdings" panose="05000000000000000000" pitchFamily="2" charset="2"/>
              <a:buChar char="§"/>
            </a:pPr>
            <a:r>
              <a:rPr lang="en-US" sz="2800" b="1" dirty="0" smtClean="0">
                <a:solidFill>
                  <a:schemeClr val="tx1"/>
                </a:solidFill>
              </a:rPr>
              <a:t>In </a:t>
            </a:r>
            <a:r>
              <a:rPr lang="en-US" sz="2800" b="1" dirty="0">
                <a:solidFill>
                  <a:schemeClr val="tx1"/>
                </a:solidFill>
              </a:rPr>
              <a:t>the manufacturing industry, the value chain begins with raw materials, which are formed into components, fashioned into a product by a manufacturer, distributed, and finally sold to an end user. </a:t>
            </a:r>
            <a:r>
              <a:rPr lang="en-US" sz="2800" b="1" dirty="0" smtClean="0">
                <a:solidFill>
                  <a:schemeClr val="tx1"/>
                </a:solidFill>
              </a:rPr>
              <a:t> </a:t>
            </a:r>
          </a:p>
        </p:txBody>
      </p:sp>
    </p:spTree>
    <p:extLst>
      <p:ext uri="{BB962C8B-B14F-4D97-AF65-F5344CB8AC3E}">
        <p14:creationId xmlns:p14="http://schemas.microsoft.com/office/powerpoint/2010/main" val="451507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p Arrow 1"/>
          <p:cNvSpPr/>
          <p:nvPr/>
        </p:nvSpPr>
        <p:spPr>
          <a:xfrm>
            <a:off x="3733800" y="1219200"/>
            <a:ext cx="1752600" cy="4572000"/>
          </a:xfrm>
          <a:prstGeom prst="upArrow">
            <a:avLst/>
          </a:prstGeom>
          <a:solidFill>
            <a:srgbClr val="BE94E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rot="16200000">
            <a:off x="3200402" y="3922067"/>
            <a:ext cx="2819399" cy="461665"/>
          </a:xfrm>
          <a:prstGeom prst="rect">
            <a:avLst/>
          </a:prstGeom>
          <a:noFill/>
        </p:spPr>
        <p:txBody>
          <a:bodyPr wrap="square" rtlCol="0">
            <a:spAutoFit/>
          </a:bodyPr>
          <a:lstStyle/>
          <a:p>
            <a:r>
              <a:rPr lang="en-US" sz="2400" b="1" dirty="0">
                <a:solidFill>
                  <a:srgbClr val="0D13F7"/>
                </a:solidFill>
              </a:rPr>
              <a:t>Vertical integration</a:t>
            </a:r>
            <a:endParaRPr lang="en-US" sz="2400" dirty="0"/>
          </a:p>
        </p:txBody>
      </p:sp>
      <p:sp>
        <p:nvSpPr>
          <p:cNvPr id="5" name="TextBox 4"/>
          <p:cNvSpPr txBox="1"/>
          <p:nvPr/>
        </p:nvSpPr>
        <p:spPr>
          <a:xfrm>
            <a:off x="762000" y="1219200"/>
            <a:ext cx="2819400" cy="830997"/>
          </a:xfrm>
          <a:prstGeom prst="rect">
            <a:avLst/>
          </a:prstGeom>
          <a:solidFill>
            <a:schemeClr val="accent3">
              <a:lumMod val="20000"/>
              <a:lumOff val="80000"/>
            </a:schemeClr>
          </a:solidFill>
        </p:spPr>
        <p:txBody>
          <a:bodyPr wrap="square" rtlCol="0">
            <a:spAutoFit/>
          </a:bodyPr>
          <a:lstStyle/>
          <a:p>
            <a:r>
              <a:rPr lang="en-US" sz="2400" b="1" dirty="0"/>
              <a:t>Traditional Vertical </a:t>
            </a:r>
            <a:r>
              <a:rPr lang="en-US" sz="2400" b="1" dirty="0" smtClean="0"/>
              <a:t>Integration</a:t>
            </a:r>
            <a:endParaRPr lang="en-US" sz="2400" b="1" dirty="0"/>
          </a:p>
        </p:txBody>
      </p:sp>
      <p:sp>
        <p:nvSpPr>
          <p:cNvPr id="6" name="TextBox 5"/>
          <p:cNvSpPr txBox="1"/>
          <p:nvPr/>
        </p:nvSpPr>
        <p:spPr>
          <a:xfrm>
            <a:off x="5604164" y="1219199"/>
            <a:ext cx="2819400" cy="830997"/>
          </a:xfrm>
          <a:prstGeom prst="rect">
            <a:avLst/>
          </a:prstGeom>
          <a:solidFill>
            <a:schemeClr val="accent3">
              <a:lumMod val="20000"/>
              <a:lumOff val="80000"/>
            </a:schemeClr>
          </a:solidFill>
        </p:spPr>
        <p:txBody>
          <a:bodyPr wrap="square" rtlCol="0">
            <a:spAutoFit/>
          </a:bodyPr>
          <a:lstStyle/>
          <a:p>
            <a:r>
              <a:rPr lang="en-US" sz="2400" b="1" dirty="0"/>
              <a:t>Healthcare Vertical </a:t>
            </a:r>
            <a:r>
              <a:rPr lang="en-US" sz="2400" b="1" dirty="0" smtClean="0"/>
              <a:t>Integration</a:t>
            </a:r>
            <a:endParaRPr lang="en-US" sz="2400" b="1" dirty="0"/>
          </a:p>
        </p:txBody>
      </p:sp>
      <p:sp>
        <p:nvSpPr>
          <p:cNvPr id="7" name="TextBox 6"/>
          <p:cNvSpPr txBox="1"/>
          <p:nvPr/>
        </p:nvSpPr>
        <p:spPr>
          <a:xfrm>
            <a:off x="5604164" y="2286000"/>
            <a:ext cx="2743200" cy="4154984"/>
          </a:xfrm>
          <a:prstGeom prst="rect">
            <a:avLst/>
          </a:prstGeom>
          <a:noFill/>
        </p:spPr>
        <p:txBody>
          <a:bodyPr wrap="square" rtlCol="0">
            <a:spAutoFit/>
          </a:bodyPr>
          <a:lstStyle/>
          <a:p>
            <a:r>
              <a:rPr lang="en-US" sz="2400" b="1" dirty="0"/>
              <a:t>Health promotion Long-term care Retail clinics Ambulatory care Home health care Primary care Specialty physician care Hospital care Health insurance Medical suppliers Raw </a:t>
            </a:r>
            <a:r>
              <a:rPr lang="en-US" sz="2400" b="1" dirty="0" smtClean="0"/>
              <a:t>materials</a:t>
            </a:r>
            <a:endParaRPr lang="en-US" sz="2400" b="1" dirty="0"/>
          </a:p>
        </p:txBody>
      </p:sp>
      <p:sp>
        <p:nvSpPr>
          <p:cNvPr id="8" name="TextBox 7"/>
          <p:cNvSpPr txBox="1"/>
          <p:nvPr/>
        </p:nvSpPr>
        <p:spPr>
          <a:xfrm>
            <a:off x="495300" y="104745"/>
            <a:ext cx="8229600" cy="400110"/>
          </a:xfrm>
          <a:prstGeom prst="rect">
            <a:avLst/>
          </a:prstGeom>
          <a:noFill/>
        </p:spPr>
        <p:txBody>
          <a:bodyPr wrap="square" rtlCol="0">
            <a:spAutoFit/>
          </a:bodyPr>
          <a:lstStyle/>
          <a:p>
            <a:r>
              <a:rPr lang="en-US" sz="2000" b="1" dirty="0">
                <a:solidFill>
                  <a:srgbClr val="0D13F7"/>
                </a:solidFill>
              </a:rPr>
              <a:t>EXHIBIT 4.3 Contrasting Traditional and Healthcare Vertical Integration</a:t>
            </a:r>
            <a:endParaRPr lang="en-US" sz="2000" b="1" dirty="0">
              <a:solidFill>
                <a:srgbClr val="0D13F7"/>
              </a:solidFill>
            </a:endParaRPr>
          </a:p>
        </p:txBody>
      </p:sp>
      <p:sp>
        <p:nvSpPr>
          <p:cNvPr id="9" name="TextBox 8"/>
          <p:cNvSpPr txBox="1"/>
          <p:nvPr/>
        </p:nvSpPr>
        <p:spPr>
          <a:xfrm>
            <a:off x="152400" y="2286000"/>
            <a:ext cx="1524000" cy="461665"/>
          </a:xfrm>
          <a:prstGeom prst="rect">
            <a:avLst/>
          </a:prstGeom>
          <a:solidFill>
            <a:schemeClr val="bg2">
              <a:lumMod val="75000"/>
            </a:schemeClr>
          </a:solidFill>
        </p:spPr>
        <p:txBody>
          <a:bodyPr wrap="square" rtlCol="0">
            <a:spAutoFit/>
          </a:bodyPr>
          <a:lstStyle/>
          <a:p>
            <a:r>
              <a:rPr lang="en-US" sz="2400" b="1" dirty="0" smtClean="0">
                <a:solidFill>
                  <a:srgbClr val="0D13F7"/>
                </a:solidFill>
              </a:rPr>
              <a:t>Upstream</a:t>
            </a:r>
            <a:endParaRPr lang="en-US" sz="2400" b="1" dirty="0">
              <a:solidFill>
                <a:srgbClr val="0D13F7"/>
              </a:solidFill>
            </a:endParaRPr>
          </a:p>
        </p:txBody>
      </p:sp>
      <p:sp>
        <p:nvSpPr>
          <p:cNvPr id="10" name="TextBox 9"/>
          <p:cNvSpPr txBox="1"/>
          <p:nvPr/>
        </p:nvSpPr>
        <p:spPr>
          <a:xfrm>
            <a:off x="304800" y="5791200"/>
            <a:ext cx="1866900" cy="461665"/>
          </a:xfrm>
          <a:prstGeom prst="rect">
            <a:avLst/>
          </a:prstGeom>
          <a:solidFill>
            <a:schemeClr val="bg2">
              <a:lumMod val="75000"/>
            </a:schemeClr>
          </a:solidFill>
        </p:spPr>
        <p:txBody>
          <a:bodyPr wrap="square" rtlCol="0">
            <a:spAutoFit/>
          </a:bodyPr>
          <a:lstStyle/>
          <a:p>
            <a:r>
              <a:rPr lang="en-US" sz="2400" b="1" dirty="0" smtClean="0">
                <a:solidFill>
                  <a:srgbClr val="0D13F7"/>
                </a:solidFill>
              </a:rPr>
              <a:t>Downstream</a:t>
            </a:r>
            <a:endParaRPr lang="en-US" sz="2400" b="1" dirty="0">
              <a:solidFill>
                <a:srgbClr val="0D13F7"/>
              </a:solidFill>
            </a:endParaRPr>
          </a:p>
        </p:txBody>
      </p:sp>
      <p:sp>
        <p:nvSpPr>
          <p:cNvPr id="11" name="TextBox 10"/>
          <p:cNvSpPr txBox="1"/>
          <p:nvPr/>
        </p:nvSpPr>
        <p:spPr>
          <a:xfrm>
            <a:off x="1676400" y="2438400"/>
            <a:ext cx="2223655" cy="2985433"/>
          </a:xfrm>
          <a:prstGeom prst="rect">
            <a:avLst/>
          </a:prstGeom>
          <a:noFill/>
        </p:spPr>
        <p:txBody>
          <a:bodyPr wrap="square" rtlCol="0">
            <a:spAutoFit/>
          </a:bodyPr>
          <a:lstStyle/>
          <a:p>
            <a:pPr>
              <a:spcBef>
                <a:spcPts val="600"/>
              </a:spcBef>
            </a:pPr>
            <a:r>
              <a:rPr lang="en-US" sz="2400" b="1" dirty="0"/>
              <a:t>End user </a:t>
            </a:r>
            <a:endParaRPr lang="en-US" sz="2400" b="1" dirty="0" smtClean="0"/>
          </a:p>
          <a:p>
            <a:pPr>
              <a:spcBef>
                <a:spcPts val="600"/>
              </a:spcBef>
            </a:pPr>
            <a:r>
              <a:rPr lang="en-US" sz="2400" b="1" dirty="0" smtClean="0"/>
              <a:t>Retail </a:t>
            </a:r>
            <a:r>
              <a:rPr lang="en-US" sz="2400" b="1" dirty="0"/>
              <a:t>sales </a:t>
            </a:r>
            <a:endParaRPr lang="en-US" sz="2400" b="1" dirty="0" smtClean="0"/>
          </a:p>
          <a:p>
            <a:pPr>
              <a:spcBef>
                <a:spcPts val="600"/>
              </a:spcBef>
            </a:pPr>
            <a:r>
              <a:rPr lang="en-US" sz="2400" b="1" dirty="0" smtClean="0"/>
              <a:t>Distributor Manufacturer</a:t>
            </a:r>
          </a:p>
          <a:p>
            <a:pPr>
              <a:spcBef>
                <a:spcPts val="600"/>
              </a:spcBef>
            </a:pPr>
            <a:r>
              <a:rPr lang="en-US" sz="2400" b="1" dirty="0" smtClean="0"/>
              <a:t>Component </a:t>
            </a:r>
            <a:r>
              <a:rPr lang="en-US" sz="2400" b="1" dirty="0"/>
              <a:t>maker </a:t>
            </a:r>
            <a:endParaRPr lang="en-US" sz="2400" b="1" dirty="0" smtClean="0"/>
          </a:p>
          <a:p>
            <a:pPr>
              <a:spcBef>
                <a:spcPts val="600"/>
              </a:spcBef>
            </a:pPr>
            <a:r>
              <a:rPr lang="en-US" sz="2400" b="1" dirty="0" smtClean="0"/>
              <a:t>Raw </a:t>
            </a:r>
            <a:r>
              <a:rPr lang="en-US" sz="2400" b="1" dirty="0"/>
              <a:t>materials</a:t>
            </a:r>
            <a:endParaRPr lang="en-US" sz="2400" b="1" dirty="0"/>
          </a:p>
        </p:txBody>
      </p:sp>
      <p:cxnSp>
        <p:nvCxnSpPr>
          <p:cNvPr id="13" name="Straight Connector 12"/>
          <p:cNvCxnSpPr/>
          <p:nvPr/>
        </p:nvCxnSpPr>
        <p:spPr>
          <a:xfrm>
            <a:off x="495300" y="762000"/>
            <a:ext cx="8229600" cy="0"/>
          </a:xfrm>
          <a:prstGeom prst="line">
            <a:avLst/>
          </a:prstGeom>
          <a:ln w="762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495301" y="6508877"/>
            <a:ext cx="8229600" cy="0"/>
          </a:xfrm>
          <a:prstGeom prst="line">
            <a:avLst/>
          </a:prstGeom>
          <a:ln w="7620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002956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359898"/>
            <a:ext cx="7848600" cy="783102"/>
          </a:xfrm>
        </p:spPr>
        <p:txBody>
          <a:bodyPr>
            <a:normAutofit fontScale="90000"/>
          </a:bodyPr>
          <a:lstStyle/>
          <a:p>
            <a:r>
              <a:rPr lang="en-US" sz="4000" b="1" dirty="0">
                <a:solidFill>
                  <a:schemeClr val="tx1"/>
                </a:solidFill>
                <a:effectLst/>
              </a:rPr>
              <a:t>Growth and Integration </a:t>
            </a:r>
            <a:r>
              <a:rPr lang="en-US" sz="4000" b="1" dirty="0" smtClean="0">
                <a:solidFill>
                  <a:schemeClr val="tx1"/>
                </a:solidFill>
                <a:effectLst/>
              </a:rPr>
              <a:t>Strategies</a:t>
            </a:r>
            <a:endParaRPr lang="en-US" sz="4000" b="1" dirty="0">
              <a:solidFill>
                <a:schemeClr val="tx1"/>
              </a:solidFill>
            </a:endParaRPr>
          </a:p>
        </p:txBody>
      </p:sp>
      <p:sp>
        <p:nvSpPr>
          <p:cNvPr id="3" name="Subtitle 2"/>
          <p:cNvSpPr>
            <a:spLocks noGrp="1"/>
          </p:cNvSpPr>
          <p:nvPr>
            <p:ph type="subTitle" idx="1"/>
          </p:nvPr>
        </p:nvSpPr>
        <p:spPr>
          <a:xfrm>
            <a:off x="685800" y="1447800"/>
            <a:ext cx="8077200" cy="5105400"/>
          </a:xfrm>
        </p:spPr>
        <p:txBody>
          <a:bodyPr>
            <a:noAutofit/>
          </a:bodyPr>
          <a:lstStyle/>
          <a:p>
            <a:r>
              <a:rPr lang="en-US" sz="2800" b="1" dirty="0">
                <a:solidFill>
                  <a:srgbClr val="0D13F7"/>
                </a:solidFill>
              </a:rPr>
              <a:t>Growth strategies</a:t>
            </a:r>
          </a:p>
          <a:p>
            <a:r>
              <a:rPr lang="en-US" sz="2400" b="1" dirty="0">
                <a:solidFill>
                  <a:srgbClr val="0D13F7"/>
                </a:solidFill>
              </a:rPr>
              <a:t>Vertical expansion and Vertical integration</a:t>
            </a:r>
          </a:p>
          <a:p>
            <a:pPr marL="370332" indent="-342900">
              <a:buClr>
                <a:srgbClr val="0D13F7"/>
              </a:buClr>
              <a:buFont typeface="Wingdings" panose="05000000000000000000" pitchFamily="2" charset="2"/>
              <a:buChar char="§"/>
            </a:pPr>
            <a:r>
              <a:rPr lang="en-US" sz="2400" b="1" dirty="0">
                <a:solidFill>
                  <a:schemeClr val="tx1"/>
                </a:solidFill>
              </a:rPr>
              <a:t>Healthcare—a service industry—does not have clear upstream and downstream product flows. </a:t>
            </a:r>
            <a:endParaRPr lang="en-US" sz="2400" b="1" dirty="0" smtClean="0">
              <a:solidFill>
                <a:schemeClr val="tx1"/>
              </a:solidFill>
            </a:endParaRPr>
          </a:p>
          <a:p>
            <a:pPr marL="370332" indent="-342900">
              <a:buClr>
                <a:srgbClr val="0D13F7"/>
              </a:buClr>
              <a:buFont typeface="Wingdings" panose="05000000000000000000" pitchFamily="2" charset="2"/>
              <a:buChar char="§"/>
            </a:pPr>
            <a:r>
              <a:rPr lang="en-US" sz="2400" b="1" dirty="0" smtClean="0">
                <a:solidFill>
                  <a:schemeClr val="tx1"/>
                </a:solidFill>
              </a:rPr>
              <a:t>The </a:t>
            </a:r>
            <a:r>
              <a:rPr lang="en-US" sz="2400" b="1" dirty="0">
                <a:solidFill>
                  <a:schemeClr val="tx1"/>
                </a:solidFill>
              </a:rPr>
              <a:t>healthcare consumer—the patient—utilizes services at different levels of the value chain at different times. </a:t>
            </a:r>
            <a:endParaRPr lang="en-US" sz="2400" b="1" dirty="0" smtClean="0">
              <a:solidFill>
                <a:schemeClr val="tx1"/>
              </a:solidFill>
            </a:endParaRPr>
          </a:p>
          <a:p>
            <a:pPr marL="370332" indent="-342900">
              <a:buClr>
                <a:srgbClr val="0D13F7"/>
              </a:buClr>
              <a:buFont typeface="Wingdings" panose="05000000000000000000" pitchFamily="2" charset="2"/>
              <a:buChar char="§"/>
            </a:pPr>
            <a:r>
              <a:rPr lang="en-US" sz="2400" b="1" dirty="0" smtClean="0">
                <a:solidFill>
                  <a:schemeClr val="tx1"/>
                </a:solidFill>
              </a:rPr>
              <a:t>Generally</a:t>
            </a:r>
            <a:r>
              <a:rPr lang="en-US" sz="2400" b="1" dirty="0">
                <a:solidFill>
                  <a:schemeClr val="tx1"/>
                </a:solidFill>
              </a:rPr>
              <a:t>, healthcare providers have sought to become vertically integrated by acquiring other types of providers (e.g., hospitals buy physician practices and nursing homes) and insurance companies. </a:t>
            </a:r>
            <a:endParaRPr lang="en-US" sz="2400" b="1" dirty="0" smtClean="0">
              <a:solidFill>
                <a:schemeClr val="tx1"/>
              </a:solidFill>
            </a:endParaRPr>
          </a:p>
          <a:p>
            <a:pPr marL="370332" indent="-342900">
              <a:buClr>
                <a:srgbClr val="0D13F7"/>
              </a:buClr>
              <a:buFont typeface="Wingdings" panose="05000000000000000000" pitchFamily="2" charset="2"/>
              <a:buChar char="§"/>
            </a:pPr>
            <a:r>
              <a:rPr lang="en-US" sz="2400" b="1" dirty="0" smtClean="0">
                <a:solidFill>
                  <a:schemeClr val="tx1"/>
                </a:solidFill>
              </a:rPr>
              <a:t>Merger </a:t>
            </a:r>
            <a:r>
              <a:rPr lang="en-US" sz="2400" b="1" dirty="0">
                <a:solidFill>
                  <a:schemeClr val="tx1"/>
                </a:solidFill>
              </a:rPr>
              <a:t>with manufacturers of medical supplies and pharmaceuticals is less common</a:t>
            </a:r>
            <a:r>
              <a:rPr lang="en-US" sz="2400" b="1" dirty="0" smtClean="0">
                <a:solidFill>
                  <a:schemeClr val="tx1"/>
                </a:solidFill>
              </a:rPr>
              <a:t>. </a:t>
            </a:r>
          </a:p>
        </p:txBody>
      </p:sp>
    </p:spTree>
    <p:extLst>
      <p:ext uri="{BB962C8B-B14F-4D97-AF65-F5344CB8AC3E}">
        <p14:creationId xmlns:p14="http://schemas.microsoft.com/office/powerpoint/2010/main" val="29784615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359898"/>
            <a:ext cx="7848600" cy="783102"/>
          </a:xfrm>
        </p:spPr>
        <p:txBody>
          <a:bodyPr>
            <a:normAutofit fontScale="90000"/>
          </a:bodyPr>
          <a:lstStyle/>
          <a:p>
            <a:r>
              <a:rPr lang="en-US" sz="4000" b="1" dirty="0">
                <a:solidFill>
                  <a:schemeClr val="tx1"/>
                </a:solidFill>
                <a:effectLst/>
              </a:rPr>
              <a:t>Growth and Integration </a:t>
            </a:r>
            <a:r>
              <a:rPr lang="en-US" sz="4000" b="1" dirty="0" smtClean="0">
                <a:solidFill>
                  <a:schemeClr val="tx1"/>
                </a:solidFill>
                <a:effectLst/>
              </a:rPr>
              <a:t>Strategies</a:t>
            </a:r>
            <a:endParaRPr lang="en-US" sz="4000" b="1" dirty="0">
              <a:solidFill>
                <a:schemeClr val="tx1"/>
              </a:solidFill>
            </a:endParaRPr>
          </a:p>
        </p:txBody>
      </p:sp>
      <p:sp>
        <p:nvSpPr>
          <p:cNvPr id="3" name="Subtitle 2"/>
          <p:cNvSpPr>
            <a:spLocks noGrp="1"/>
          </p:cNvSpPr>
          <p:nvPr>
            <p:ph type="subTitle" idx="1"/>
          </p:nvPr>
        </p:nvSpPr>
        <p:spPr>
          <a:xfrm>
            <a:off x="685800" y="1447800"/>
            <a:ext cx="8077200" cy="5105400"/>
          </a:xfrm>
        </p:spPr>
        <p:txBody>
          <a:bodyPr>
            <a:noAutofit/>
          </a:bodyPr>
          <a:lstStyle/>
          <a:p>
            <a:r>
              <a:rPr lang="en-US" sz="2800" b="1" dirty="0">
                <a:solidFill>
                  <a:srgbClr val="0D13F7"/>
                </a:solidFill>
              </a:rPr>
              <a:t>Growth strategies</a:t>
            </a:r>
          </a:p>
          <a:p>
            <a:r>
              <a:rPr lang="en-US" sz="2400" b="1" dirty="0">
                <a:solidFill>
                  <a:srgbClr val="0D13F7"/>
                </a:solidFill>
              </a:rPr>
              <a:t>Vertical expansion and Vertical integration</a:t>
            </a:r>
          </a:p>
          <a:p>
            <a:pPr marL="370332" indent="-342900">
              <a:buClr>
                <a:srgbClr val="0D13F7"/>
              </a:buClr>
              <a:buFont typeface="Wingdings" panose="05000000000000000000" pitchFamily="2" charset="2"/>
              <a:buChar char="§"/>
            </a:pPr>
            <a:r>
              <a:rPr lang="en-US" sz="2800" b="1" dirty="0">
                <a:solidFill>
                  <a:schemeClr val="tx1"/>
                </a:solidFill>
              </a:rPr>
              <a:t>Common ownership of healthcare’s vertically related services has been suggested to provide cost efficiencies through improved internal control and coordination and increased market power. </a:t>
            </a:r>
            <a:endParaRPr lang="en-US" sz="2800" b="1" dirty="0" smtClean="0">
              <a:solidFill>
                <a:schemeClr val="tx1"/>
              </a:solidFill>
            </a:endParaRPr>
          </a:p>
          <a:p>
            <a:pPr marL="370332" indent="-342900">
              <a:buClr>
                <a:srgbClr val="0D13F7"/>
              </a:buClr>
              <a:buFont typeface="Wingdings" panose="05000000000000000000" pitchFamily="2" charset="2"/>
              <a:buChar char="§"/>
            </a:pPr>
            <a:r>
              <a:rPr lang="en-US" sz="2800" b="1" dirty="0" smtClean="0">
                <a:solidFill>
                  <a:schemeClr val="tx1"/>
                </a:solidFill>
              </a:rPr>
              <a:t>Providers </a:t>
            </a:r>
            <a:r>
              <a:rPr lang="en-US" sz="2800" b="1" dirty="0">
                <a:solidFill>
                  <a:schemeClr val="tx1"/>
                </a:solidFill>
              </a:rPr>
              <a:t>have been encouraged to organize integrated delivery systems—vertical integration of most patient care services into a single </a:t>
            </a:r>
            <a:r>
              <a:rPr lang="en-US" sz="2800" b="1" dirty="0" smtClean="0">
                <a:solidFill>
                  <a:schemeClr val="tx1"/>
                </a:solidFill>
              </a:rPr>
              <a:t>organization. </a:t>
            </a:r>
          </a:p>
        </p:txBody>
      </p:sp>
    </p:spTree>
    <p:extLst>
      <p:ext uri="{BB962C8B-B14F-4D97-AF65-F5344CB8AC3E}">
        <p14:creationId xmlns:p14="http://schemas.microsoft.com/office/powerpoint/2010/main" val="34713786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359898"/>
            <a:ext cx="7848600" cy="783102"/>
          </a:xfrm>
        </p:spPr>
        <p:txBody>
          <a:bodyPr>
            <a:normAutofit fontScale="90000"/>
          </a:bodyPr>
          <a:lstStyle/>
          <a:p>
            <a:r>
              <a:rPr lang="en-US" sz="4000" b="1" dirty="0">
                <a:solidFill>
                  <a:schemeClr val="tx1"/>
                </a:solidFill>
                <a:effectLst/>
              </a:rPr>
              <a:t>Growth and Integration </a:t>
            </a:r>
            <a:r>
              <a:rPr lang="en-US" sz="4000" b="1" dirty="0" smtClean="0">
                <a:solidFill>
                  <a:schemeClr val="tx1"/>
                </a:solidFill>
                <a:effectLst/>
              </a:rPr>
              <a:t>Strategies</a:t>
            </a:r>
            <a:endParaRPr lang="en-US" sz="4000" b="1" dirty="0">
              <a:solidFill>
                <a:schemeClr val="tx1"/>
              </a:solidFill>
            </a:endParaRPr>
          </a:p>
        </p:txBody>
      </p:sp>
      <p:sp>
        <p:nvSpPr>
          <p:cNvPr id="3" name="Subtitle 2"/>
          <p:cNvSpPr>
            <a:spLocks noGrp="1"/>
          </p:cNvSpPr>
          <p:nvPr>
            <p:ph type="subTitle" idx="1"/>
          </p:nvPr>
        </p:nvSpPr>
        <p:spPr>
          <a:xfrm>
            <a:off x="685800" y="1905000"/>
            <a:ext cx="8077200" cy="4648200"/>
          </a:xfrm>
        </p:spPr>
        <p:txBody>
          <a:bodyPr>
            <a:noAutofit/>
          </a:bodyPr>
          <a:lstStyle/>
          <a:p>
            <a:r>
              <a:rPr lang="en-US" sz="2800" b="1" dirty="0">
                <a:solidFill>
                  <a:srgbClr val="0D13F7"/>
                </a:solidFill>
              </a:rPr>
              <a:t>Growth strategies</a:t>
            </a:r>
          </a:p>
          <a:p>
            <a:r>
              <a:rPr lang="en-US" sz="2800" b="1" dirty="0">
                <a:solidFill>
                  <a:srgbClr val="0D13F7"/>
                </a:solidFill>
              </a:rPr>
              <a:t>Vertical expansion and Vertical integration</a:t>
            </a:r>
          </a:p>
          <a:p>
            <a:pPr marL="370332" indent="-342900">
              <a:buClr>
                <a:srgbClr val="0D13F7"/>
              </a:buClr>
              <a:buFont typeface="Wingdings" panose="05000000000000000000" pitchFamily="2" charset="2"/>
              <a:buChar char="§"/>
            </a:pPr>
            <a:r>
              <a:rPr lang="en-US" sz="2800" b="1" dirty="0">
                <a:solidFill>
                  <a:schemeClr val="tx1"/>
                </a:solidFill>
              </a:rPr>
              <a:t>Many administrators believe that ownership of services and employment of providers promote goal congruence, standardization of processes, and more efficient decision making, enabling conflict resolution and quick adjustment to market </a:t>
            </a:r>
            <a:r>
              <a:rPr lang="en-US" sz="2800" b="1" dirty="0" smtClean="0">
                <a:solidFill>
                  <a:schemeClr val="tx1"/>
                </a:solidFill>
              </a:rPr>
              <a:t>conditions. </a:t>
            </a:r>
          </a:p>
        </p:txBody>
      </p:sp>
    </p:spTree>
    <p:extLst>
      <p:ext uri="{BB962C8B-B14F-4D97-AF65-F5344CB8AC3E}">
        <p14:creationId xmlns:p14="http://schemas.microsoft.com/office/powerpoint/2010/main" val="14425889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359898"/>
            <a:ext cx="7848600" cy="783102"/>
          </a:xfrm>
        </p:spPr>
        <p:txBody>
          <a:bodyPr>
            <a:normAutofit fontScale="90000"/>
          </a:bodyPr>
          <a:lstStyle/>
          <a:p>
            <a:r>
              <a:rPr lang="en-US" sz="4000" b="1" dirty="0">
                <a:solidFill>
                  <a:schemeClr val="tx1"/>
                </a:solidFill>
                <a:effectLst/>
              </a:rPr>
              <a:t>Growth and Integration </a:t>
            </a:r>
            <a:r>
              <a:rPr lang="en-US" sz="4000" b="1" dirty="0" smtClean="0">
                <a:solidFill>
                  <a:schemeClr val="tx1"/>
                </a:solidFill>
                <a:effectLst/>
              </a:rPr>
              <a:t>Strategies</a:t>
            </a:r>
            <a:endParaRPr lang="en-US" sz="4000" b="1" dirty="0">
              <a:solidFill>
                <a:schemeClr val="tx1"/>
              </a:solidFill>
            </a:endParaRPr>
          </a:p>
        </p:txBody>
      </p:sp>
      <p:sp>
        <p:nvSpPr>
          <p:cNvPr id="3" name="Subtitle 2"/>
          <p:cNvSpPr>
            <a:spLocks noGrp="1"/>
          </p:cNvSpPr>
          <p:nvPr>
            <p:ph type="subTitle" idx="1"/>
          </p:nvPr>
        </p:nvSpPr>
        <p:spPr>
          <a:xfrm>
            <a:off x="457200" y="1371600"/>
            <a:ext cx="8458200" cy="5181600"/>
          </a:xfrm>
        </p:spPr>
        <p:txBody>
          <a:bodyPr>
            <a:noAutofit/>
          </a:bodyPr>
          <a:lstStyle/>
          <a:p>
            <a:r>
              <a:rPr lang="en-US" sz="2800" b="1" dirty="0">
                <a:solidFill>
                  <a:srgbClr val="0D13F7"/>
                </a:solidFill>
              </a:rPr>
              <a:t>Learning Objectives</a:t>
            </a:r>
          </a:p>
          <a:p>
            <a:pPr marL="484632" indent="-457200">
              <a:buClr>
                <a:srgbClr val="0D13F7"/>
              </a:buClr>
              <a:buFont typeface="Wingdings" panose="05000000000000000000" pitchFamily="2" charset="2"/>
              <a:buChar char="§"/>
            </a:pPr>
            <a:r>
              <a:rPr lang="en-US" b="1" dirty="0">
                <a:solidFill>
                  <a:schemeClr val="tx1"/>
                </a:solidFill>
              </a:rPr>
              <a:t>Growth and integration are key organizational strategies. </a:t>
            </a:r>
            <a:endParaRPr lang="en-US" b="1" dirty="0" smtClean="0">
              <a:solidFill>
                <a:schemeClr val="tx1"/>
              </a:solidFill>
            </a:endParaRPr>
          </a:p>
          <a:p>
            <a:pPr marL="484632" indent="-457200">
              <a:buClr>
                <a:srgbClr val="0D13F7"/>
              </a:buClr>
              <a:buFont typeface="Wingdings" panose="05000000000000000000" pitchFamily="2" charset="2"/>
              <a:buChar char="§"/>
            </a:pPr>
            <a:r>
              <a:rPr lang="en-US" b="1" dirty="0" smtClean="0">
                <a:solidFill>
                  <a:schemeClr val="tx1"/>
                </a:solidFill>
              </a:rPr>
              <a:t>Growth </a:t>
            </a:r>
            <a:r>
              <a:rPr lang="en-US" b="1" dirty="0">
                <a:solidFill>
                  <a:schemeClr val="tx1"/>
                </a:solidFill>
              </a:rPr>
              <a:t>can be generated by various means, including mergers and acquisitions, internal expansion, and networking</a:t>
            </a:r>
            <a:r>
              <a:rPr lang="en-US" b="1" dirty="0" smtClean="0">
                <a:solidFill>
                  <a:schemeClr val="tx1"/>
                </a:solidFill>
              </a:rPr>
              <a:t>.</a:t>
            </a:r>
          </a:p>
          <a:p>
            <a:pPr marL="484632" indent="-457200">
              <a:buClr>
                <a:srgbClr val="0D13F7"/>
              </a:buClr>
              <a:buFont typeface="Wingdings" panose="05000000000000000000" pitchFamily="2" charset="2"/>
              <a:buChar char="§"/>
            </a:pPr>
            <a:r>
              <a:rPr lang="en-US" b="1" dirty="0" smtClean="0">
                <a:solidFill>
                  <a:schemeClr val="tx1"/>
                </a:solidFill>
              </a:rPr>
              <a:t>Organizations </a:t>
            </a:r>
            <a:r>
              <a:rPr lang="en-US" b="1" dirty="0">
                <a:solidFill>
                  <a:schemeClr val="tx1"/>
                </a:solidFill>
              </a:rPr>
              <a:t>also may expand horizontally into similar products, diversify into new products, or extend vertically to own products and services offered by their suppliers or buyers. </a:t>
            </a:r>
            <a:endParaRPr lang="en-US" b="1" dirty="0" smtClean="0">
              <a:solidFill>
                <a:schemeClr val="tx1"/>
              </a:solidFill>
            </a:endParaRPr>
          </a:p>
          <a:p>
            <a:pPr marL="484632" indent="-457200">
              <a:buClr>
                <a:srgbClr val="0D13F7"/>
              </a:buClr>
              <a:buFont typeface="Wingdings" panose="05000000000000000000" pitchFamily="2" charset="2"/>
              <a:buChar char="§"/>
            </a:pPr>
            <a:r>
              <a:rPr lang="en-US" b="1" dirty="0" smtClean="0">
                <a:solidFill>
                  <a:schemeClr val="tx1"/>
                </a:solidFill>
              </a:rPr>
              <a:t>Integration </a:t>
            </a:r>
            <a:r>
              <a:rPr lang="en-US" b="1" dirty="0">
                <a:solidFill>
                  <a:schemeClr val="tx1"/>
                </a:solidFill>
              </a:rPr>
              <a:t>is critical to achieving the potential benefits of growth</a:t>
            </a:r>
            <a:r>
              <a:rPr lang="en-US" b="1" dirty="0" smtClean="0">
                <a:solidFill>
                  <a:schemeClr val="tx1"/>
                </a:solidFill>
              </a:rPr>
              <a:t>.</a:t>
            </a:r>
            <a:endParaRPr lang="en-US" b="1" dirty="0">
              <a:solidFill>
                <a:schemeClr val="tx1"/>
              </a:solidFill>
            </a:endParaRPr>
          </a:p>
        </p:txBody>
      </p:sp>
    </p:spTree>
    <p:extLst>
      <p:ext uri="{BB962C8B-B14F-4D97-AF65-F5344CB8AC3E}">
        <p14:creationId xmlns:p14="http://schemas.microsoft.com/office/powerpoint/2010/main" val="364301918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359898"/>
            <a:ext cx="7848600" cy="783102"/>
          </a:xfrm>
        </p:spPr>
        <p:txBody>
          <a:bodyPr>
            <a:normAutofit fontScale="90000"/>
          </a:bodyPr>
          <a:lstStyle/>
          <a:p>
            <a:r>
              <a:rPr lang="en-US" sz="4000" b="1" dirty="0">
                <a:solidFill>
                  <a:schemeClr val="tx1"/>
                </a:solidFill>
                <a:effectLst/>
              </a:rPr>
              <a:t>Growth and Integration </a:t>
            </a:r>
            <a:r>
              <a:rPr lang="en-US" sz="4000" b="1" dirty="0" smtClean="0">
                <a:solidFill>
                  <a:schemeClr val="tx1"/>
                </a:solidFill>
                <a:effectLst/>
              </a:rPr>
              <a:t>Strategies</a:t>
            </a:r>
            <a:endParaRPr lang="en-US" sz="4000" b="1" dirty="0">
              <a:solidFill>
                <a:schemeClr val="tx1"/>
              </a:solidFill>
            </a:endParaRPr>
          </a:p>
        </p:txBody>
      </p:sp>
      <p:sp>
        <p:nvSpPr>
          <p:cNvPr id="3" name="Subtitle 2"/>
          <p:cNvSpPr>
            <a:spLocks noGrp="1"/>
          </p:cNvSpPr>
          <p:nvPr>
            <p:ph type="subTitle" idx="1"/>
          </p:nvPr>
        </p:nvSpPr>
        <p:spPr>
          <a:xfrm>
            <a:off x="609600" y="1524000"/>
            <a:ext cx="8153400" cy="5029200"/>
          </a:xfrm>
        </p:spPr>
        <p:txBody>
          <a:bodyPr>
            <a:noAutofit/>
          </a:bodyPr>
          <a:lstStyle/>
          <a:p>
            <a:r>
              <a:rPr lang="en-US" sz="2800" b="1" dirty="0">
                <a:solidFill>
                  <a:srgbClr val="0D13F7"/>
                </a:solidFill>
              </a:rPr>
              <a:t>Growth strategies</a:t>
            </a:r>
          </a:p>
          <a:p>
            <a:r>
              <a:rPr lang="en-US" sz="2800" b="1" dirty="0">
                <a:solidFill>
                  <a:srgbClr val="0D13F7"/>
                </a:solidFill>
              </a:rPr>
              <a:t>Vertical expansion and Vertical integration</a:t>
            </a:r>
          </a:p>
          <a:p>
            <a:pPr marL="370332" indent="-342900">
              <a:buClr>
                <a:srgbClr val="0D13F7"/>
              </a:buClr>
              <a:buFont typeface="Wingdings" panose="05000000000000000000" pitchFamily="2" charset="2"/>
              <a:buChar char="§"/>
            </a:pPr>
            <a:r>
              <a:rPr lang="en-US" sz="2400" b="1" dirty="0">
                <a:solidFill>
                  <a:schemeClr val="tx1"/>
                </a:solidFill>
              </a:rPr>
              <a:t>Many have assumed that these benefits and synergies would emerge on their own, especially from common ownership of hospitals, physicians, and health insurance plans. </a:t>
            </a:r>
            <a:endParaRPr lang="en-US" sz="2400" b="1" dirty="0" smtClean="0">
              <a:solidFill>
                <a:schemeClr val="tx1"/>
              </a:solidFill>
            </a:endParaRPr>
          </a:p>
          <a:p>
            <a:pPr marL="370332" indent="-342900">
              <a:buClr>
                <a:srgbClr val="0D13F7"/>
              </a:buClr>
              <a:buFont typeface="Wingdings" panose="05000000000000000000" pitchFamily="2" charset="2"/>
              <a:buChar char="§"/>
            </a:pPr>
            <a:r>
              <a:rPr lang="en-US" sz="2400" b="1" dirty="0" smtClean="0">
                <a:solidFill>
                  <a:schemeClr val="tx1"/>
                </a:solidFill>
              </a:rPr>
              <a:t>However</a:t>
            </a:r>
            <a:r>
              <a:rPr lang="en-US" sz="2400" b="1" dirty="0">
                <a:solidFill>
                  <a:schemeClr val="tx1"/>
                </a:solidFill>
              </a:rPr>
              <a:t>, research has demonstrated that the benefits of vertical ownership do not simply materialize but are achieved only when the organization’s vertical components are proactively integrated though appropriate management structures, protocols, processes, and incentives</a:t>
            </a:r>
            <a:r>
              <a:rPr lang="en-US" sz="2400" b="1" dirty="0" smtClean="0">
                <a:solidFill>
                  <a:schemeClr val="tx1"/>
                </a:solidFill>
              </a:rPr>
              <a:t>. </a:t>
            </a:r>
          </a:p>
        </p:txBody>
      </p:sp>
    </p:spTree>
    <p:extLst>
      <p:ext uri="{BB962C8B-B14F-4D97-AF65-F5344CB8AC3E}">
        <p14:creationId xmlns:p14="http://schemas.microsoft.com/office/powerpoint/2010/main" val="3097892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359898"/>
            <a:ext cx="7848600" cy="783102"/>
          </a:xfrm>
        </p:spPr>
        <p:txBody>
          <a:bodyPr>
            <a:normAutofit fontScale="90000"/>
          </a:bodyPr>
          <a:lstStyle/>
          <a:p>
            <a:r>
              <a:rPr lang="en-US" sz="4000" b="1" dirty="0">
                <a:solidFill>
                  <a:schemeClr val="tx1"/>
                </a:solidFill>
                <a:effectLst/>
              </a:rPr>
              <a:t>Growth and Integration </a:t>
            </a:r>
            <a:r>
              <a:rPr lang="en-US" sz="4000" b="1" dirty="0" smtClean="0">
                <a:solidFill>
                  <a:schemeClr val="tx1"/>
                </a:solidFill>
                <a:effectLst/>
              </a:rPr>
              <a:t>Strategies</a:t>
            </a:r>
            <a:endParaRPr lang="en-US" sz="4000" b="1" dirty="0">
              <a:solidFill>
                <a:schemeClr val="tx1"/>
              </a:solidFill>
            </a:endParaRPr>
          </a:p>
        </p:txBody>
      </p:sp>
      <p:sp>
        <p:nvSpPr>
          <p:cNvPr id="3" name="Subtitle 2"/>
          <p:cNvSpPr>
            <a:spLocks noGrp="1"/>
          </p:cNvSpPr>
          <p:nvPr>
            <p:ph type="subTitle" idx="1"/>
          </p:nvPr>
        </p:nvSpPr>
        <p:spPr>
          <a:xfrm>
            <a:off x="609600" y="1524000"/>
            <a:ext cx="8153400" cy="5029200"/>
          </a:xfrm>
        </p:spPr>
        <p:txBody>
          <a:bodyPr>
            <a:noAutofit/>
          </a:bodyPr>
          <a:lstStyle/>
          <a:p>
            <a:r>
              <a:rPr lang="en-US" sz="2800" b="1" dirty="0">
                <a:solidFill>
                  <a:srgbClr val="0D13F7"/>
                </a:solidFill>
              </a:rPr>
              <a:t>Growth strategies</a:t>
            </a:r>
          </a:p>
          <a:p>
            <a:r>
              <a:rPr lang="en-US" sz="2800" b="1" dirty="0">
                <a:solidFill>
                  <a:srgbClr val="0D13F7"/>
                </a:solidFill>
              </a:rPr>
              <a:t>Vertical expansion and Vertical integration</a:t>
            </a:r>
          </a:p>
          <a:p>
            <a:pPr marL="370332" indent="-342900">
              <a:buClr>
                <a:srgbClr val="0D13F7"/>
              </a:buClr>
              <a:buFont typeface="Wingdings" panose="05000000000000000000" pitchFamily="2" charset="2"/>
              <a:buChar char="§"/>
            </a:pPr>
            <a:r>
              <a:rPr lang="en-US" sz="2800" b="1" dirty="0">
                <a:solidFill>
                  <a:schemeClr val="tx1"/>
                </a:solidFill>
              </a:rPr>
              <a:t>A rationale for pursuing vertical integration has been articulated in the theory of </a:t>
            </a:r>
            <a:r>
              <a:rPr lang="en-US" sz="2800" b="1" i="1" dirty="0">
                <a:solidFill>
                  <a:srgbClr val="0D13F7"/>
                </a:solidFill>
              </a:rPr>
              <a:t>transaction cost economics</a:t>
            </a:r>
            <a:r>
              <a:rPr lang="en-US" sz="2800" b="1" dirty="0">
                <a:solidFill>
                  <a:schemeClr val="tx1"/>
                </a:solidFill>
              </a:rPr>
              <a:t>, which suggests that organizational boundaries are influenced by organizations’ efforts to mitigate the costs of transactions and contractual hazards. </a:t>
            </a:r>
            <a:endParaRPr lang="en-US" sz="2800" b="1" dirty="0" smtClean="0">
              <a:solidFill>
                <a:schemeClr val="tx1"/>
              </a:solidFill>
            </a:endParaRPr>
          </a:p>
          <a:p>
            <a:pPr marL="370332" indent="-342900">
              <a:buClr>
                <a:srgbClr val="0D13F7"/>
              </a:buClr>
              <a:buFont typeface="Wingdings" panose="05000000000000000000" pitchFamily="2" charset="2"/>
              <a:buChar char="§"/>
            </a:pPr>
            <a:r>
              <a:rPr lang="en-US" sz="2800" b="1" dirty="0" smtClean="0">
                <a:solidFill>
                  <a:schemeClr val="tx1"/>
                </a:solidFill>
              </a:rPr>
              <a:t>All </a:t>
            </a:r>
            <a:r>
              <a:rPr lang="en-US" sz="2800" b="1" dirty="0">
                <a:solidFill>
                  <a:schemeClr val="tx1"/>
                </a:solidFill>
              </a:rPr>
              <a:t>organizations buy and sell resources and services to others. Each exchange has some </a:t>
            </a:r>
            <a:r>
              <a:rPr lang="en-US" sz="2800" b="1" dirty="0" smtClean="0">
                <a:solidFill>
                  <a:schemeClr val="tx1"/>
                </a:solidFill>
              </a:rPr>
              <a:t>cost.</a:t>
            </a:r>
          </a:p>
        </p:txBody>
      </p:sp>
    </p:spTree>
    <p:extLst>
      <p:ext uri="{BB962C8B-B14F-4D97-AF65-F5344CB8AC3E}">
        <p14:creationId xmlns:p14="http://schemas.microsoft.com/office/powerpoint/2010/main" val="15515928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359898"/>
            <a:ext cx="7848600" cy="783102"/>
          </a:xfrm>
        </p:spPr>
        <p:txBody>
          <a:bodyPr>
            <a:normAutofit fontScale="90000"/>
          </a:bodyPr>
          <a:lstStyle/>
          <a:p>
            <a:r>
              <a:rPr lang="en-US" sz="4000" b="1" dirty="0">
                <a:solidFill>
                  <a:schemeClr val="tx1"/>
                </a:solidFill>
                <a:effectLst/>
              </a:rPr>
              <a:t>Growth and Integration </a:t>
            </a:r>
            <a:r>
              <a:rPr lang="en-US" sz="4000" b="1" dirty="0" smtClean="0">
                <a:solidFill>
                  <a:schemeClr val="tx1"/>
                </a:solidFill>
                <a:effectLst/>
              </a:rPr>
              <a:t>Strategies</a:t>
            </a:r>
            <a:endParaRPr lang="en-US" sz="4000" b="1" dirty="0">
              <a:solidFill>
                <a:schemeClr val="tx1"/>
              </a:solidFill>
            </a:endParaRPr>
          </a:p>
        </p:txBody>
      </p:sp>
      <p:sp>
        <p:nvSpPr>
          <p:cNvPr id="3" name="Subtitle 2"/>
          <p:cNvSpPr>
            <a:spLocks noGrp="1"/>
          </p:cNvSpPr>
          <p:nvPr>
            <p:ph type="subTitle" idx="1"/>
          </p:nvPr>
        </p:nvSpPr>
        <p:spPr>
          <a:xfrm>
            <a:off x="609600" y="1524000"/>
            <a:ext cx="8153400" cy="5029200"/>
          </a:xfrm>
        </p:spPr>
        <p:txBody>
          <a:bodyPr>
            <a:noAutofit/>
          </a:bodyPr>
          <a:lstStyle/>
          <a:p>
            <a:r>
              <a:rPr lang="en-US" sz="2800" b="1" dirty="0">
                <a:solidFill>
                  <a:srgbClr val="0D13F7"/>
                </a:solidFill>
              </a:rPr>
              <a:t>Growth strategies</a:t>
            </a:r>
          </a:p>
          <a:p>
            <a:r>
              <a:rPr lang="en-US" sz="2800" b="1" dirty="0">
                <a:solidFill>
                  <a:srgbClr val="0D13F7"/>
                </a:solidFill>
              </a:rPr>
              <a:t>Vertical expansion and Vertical integration</a:t>
            </a:r>
          </a:p>
          <a:p>
            <a:pPr marL="484632" indent="-457200">
              <a:buClr>
                <a:srgbClr val="0D13F7"/>
              </a:buClr>
              <a:buFont typeface="Wingdings" panose="05000000000000000000" pitchFamily="2" charset="2"/>
              <a:buChar char="§"/>
            </a:pPr>
            <a:r>
              <a:rPr lang="en-US" sz="2400" b="1" dirty="0">
                <a:solidFill>
                  <a:schemeClr val="tx1"/>
                </a:solidFill>
              </a:rPr>
              <a:t>When transaction costs are high, an organization may choose to acquire the supplier and/or the </a:t>
            </a:r>
            <a:r>
              <a:rPr lang="en-US" sz="2400" b="1" dirty="0" smtClean="0">
                <a:solidFill>
                  <a:schemeClr val="tx1"/>
                </a:solidFill>
              </a:rPr>
              <a:t>distributor.</a:t>
            </a:r>
          </a:p>
          <a:p>
            <a:pPr marL="484632" indent="-457200">
              <a:buClr>
                <a:srgbClr val="0D13F7"/>
              </a:buClr>
              <a:buFont typeface="Wingdings" panose="05000000000000000000" pitchFamily="2" charset="2"/>
              <a:buChar char="§"/>
            </a:pPr>
            <a:r>
              <a:rPr lang="en-US" sz="2400" b="1" dirty="0" smtClean="0">
                <a:solidFill>
                  <a:schemeClr val="tx1"/>
                </a:solidFill>
              </a:rPr>
              <a:t>The </a:t>
            </a:r>
            <a:r>
              <a:rPr lang="en-US" sz="2400" b="1" dirty="0">
                <a:solidFill>
                  <a:schemeClr val="tx1"/>
                </a:solidFill>
              </a:rPr>
              <a:t>cost of transactions increases when there are few critical suppliers or buyers, a high frequency of exchange, information is not freely shared, and trust is low. </a:t>
            </a:r>
            <a:endParaRPr lang="en-US" sz="2400" b="1" dirty="0" smtClean="0">
              <a:solidFill>
                <a:schemeClr val="tx1"/>
              </a:solidFill>
            </a:endParaRPr>
          </a:p>
          <a:p>
            <a:pPr marL="484632" indent="-457200">
              <a:buClr>
                <a:srgbClr val="0D13F7"/>
              </a:buClr>
              <a:buFont typeface="Wingdings" panose="05000000000000000000" pitchFamily="2" charset="2"/>
              <a:buChar char="§"/>
            </a:pPr>
            <a:r>
              <a:rPr lang="en-US" sz="2400" b="1" dirty="0" smtClean="0">
                <a:solidFill>
                  <a:schemeClr val="tx1"/>
                </a:solidFill>
              </a:rPr>
              <a:t>If </a:t>
            </a:r>
            <a:r>
              <a:rPr lang="en-US" sz="2400" b="1" dirty="0">
                <a:solidFill>
                  <a:schemeClr val="tx1"/>
                </a:solidFill>
              </a:rPr>
              <a:t>an organization requires a critical product and there are few sources from which to buy it, the vendor may unreasonably increase the product’s price</a:t>
            </a:r>
            <a:r>
              <a:rPr lang="en-US" sz="2400" b="1" dirty="0" smtClean="0">
                <a:solidFill>
                  <a:schemeClr val="tx1"/>
                </a:solidFill>
              </a:rPr>
              <a:t>.  </a:t>
            </a:r>
          </a:p>
        </p:txBody>
      </p:sp>
    </p:spTree>
    <p:extLst>
      <p:ext uri="{BB962C8B-B14F-4D97-AF65-F5344CB8AC3E}">
        <p14:creationId xmlns:p14="http://schemas.microsoft.com/office/powerpoint/2010/main" val="82051492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359898"/>
            <a:ext cx="7848600" cy="783102"/>
          </a:xfrm>
        </p:spPr>
        <p:txBody>
          <a:bodyPr>
            <a:normAutofit fontScale="90000"/>
          </a:bodyPr>
          <a:lstStyle/>
          <a:p>
            <a:r>
              <a:rPr lang="en-US" sz="4000" b="1" dirty="0">
                <a:solidFill>
                  <a:schemeClr val="tx1"/>
                </a:solidFill>
                <a:effectLst/>
              </a:rPr>
              <a:t>Growth and Integration </a:t>
            </a:r>
            <a:r>
              <a:rPr lang="en-US" sz="4000" b="1" dirty="0" smtClean="0">
                <a:solidFill>
                  <a:schemeClr val="tx1"/>
                </a:solidFill>
                <a:effectLst/>
              </a:rPr>
              <a:t>Strategies</a:t>
            </a:r>
            <a:endParaRPr lang="en-US" sz="4000" b="1" dirty="0">
              <a:solidFill>
                <a:schemeClr val="tx1"/>
              </a:solidFill>
            </a:endParaRPr>
          </a:p>
        </p:txBody>
      </p:sp>
      <p:sp>
        <p:nvSpPr>
          <p:cNvPr id="3" name="Subtitle 2"/>
          <p:cNvSpPr>
            <a:spLocks noGrp="1"/>
          </p:cNvSpPr>
          <p:nvPr>
            <p:ph type="subTitle" idx="1"/>
          </p:nvPr>
        </p:nvSpPr>
        <p:spPr>
          <a:xfrm>
            <a:off x="609600" y="2057400"/>
            <a:ext cx="8153400" cy="4495800"/>
          </a:xfrm>
        </p:spPr>
        <p:txBody>
          <a:bodyPr>
            <a:noAutofit/>
          </a:bodyPr>
          <a:lstStyle/>
          <a:p>
            <a:r>
              <a:rPr lang="en-US" sz="2800" b="1" dirty="0">
                <a:solidFill>
                  <a:srgbClr val="0D13F7"/>
                </a:solidFill>
              </a:rPr>
              <a:t>Growth strategies</a:t>
            </a:r>
          </a:p>
          <a:p>
            <a:r>
              <a:rPr lang="en-US" sz="2800" b="1" dirty="0">
                <a:solidFill>
                  <a:srgbClr val="0D13F7"/>
                </a:solidFill>
              </a:rPr>
              <a:t>Vertical expansion and Vertical integration</a:t>
            </a:r>
          </a:p>
          <a:p>
            <a:pPr marL="484632" indent="-457200">
              <a:buClr>
                <a:srgbClr val="0D13F7"/>
              </a:buClr>
              <a:buFont typeface="Wingdings" panose="05000000000000000000" pitchFamily="2" charset="2"/>
              <a:buChar char="§"/>
            </a:pPr>
            <a:r>
              <a:rPr lang="en-US" sz="2800" b="1" dirty="0">
                <a:solidFill>
                  <a:schemeClr val="tx1"/>
                </a:solidFill>
              </a:rPr>
              <a:t>This opportunistic behavior intensifies when production information is not shared between buyer and seller and the organizations involved in the exchange have little trust in the fairness and honesty of each other’s behaviors</a:t>
            </a:r>
            <a:r>
              <a:rPr lang="en-US" sz="2800" b="1" dirty="0" smtClean="0">
                <a:solidFill>
                  <a:schemeClr val="tx1"/>
                </a:solidFill>
              </a:rPr>
              <a:t>.  </a:t>
            </a:r>
          </a:p>
        </p:txBody>
      </p:sp>
    </p:spTree>
    <p:extLst>
      <p:ext uri="{BB962C8B-B14F-4D97-AF65-F5344CB8AC3E}">
        <p14:creationId xmlns:p14="http://schemas.microsoft.com/office/powerpoint/2010/main" val="17120470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359898"/>
            <a:ext cx="7848600" cy="783102"/>
          </a:xfrm>
        </p:spPr>
        <p:txBody>
          <a:bodyPr>
            <a:normAutofit fontScale="90000"/>
          </a:bodyPr>
          <a:lstStyle/>
          <a:p>
            <a:r>
              <a:rPr lang="en-US" sz="4000" b="1" dirty="0">
                <a:solidFill>
                  <a:schemeClr val="tx1"/>
                </a:solidFill>
                <a:effectLst/>
              </a:rPr>
              <a:t>Growth and Integration </a:t>
            </a:r>
            <a:r>
              <a:rPr lang="en-US" sz="4000" b="1" dirty="0" smtClean="0">
                <a:solidFill>
                  <a:schemeClr val="tx1"/>
                </a:solidFill>
                <a:effectLst/>
              </a:rPr>
              <a:t>Strategies</a:t>
            </a:r>
            <a:endParaRPr lang="en-US" sz="4000" b="1" dirty="0">
              <a:solidFill>
                <a:schemeClr val="tx1"/>
              </a:solidFill>
            </a:endParaRPr>
          </a:p>
        </p:txBody>
      </p:sp>
      <p:sp>
        <p:nvSpPr>
          <p:cNvPr id="3" name="Subtitle 2"/>
          <p:cNvSpPr>
            <a:spLocks noGrp="1"/>
          </p:cNvSpPr>
          <p:nvPr>
            <p:ph type="subTitle" idx="1"/>
          </p:nvPr>
        </p:nvSpPr>
        <p:spPr>
          <a:xfrm>
            <a:off x="609600" y="1447800"/>
            <a:ext cx="8153400" cy="5105400"/>
          </a:xfrm>
        </p:spPr>
        <p:txBody>
          <a:bodyPr>
            <a:noAutofit/>
          </a:bodyPr>
          <a:lstStyle/>
          <a:p>
            <a:r>
              <a:rPr lang="en-US" sz="2800" b="1" dirty="0">
                <a:solidFill>
                  <a:srgbClr val="0D13F7"/>
                </a:solidFill>
              </a:rPr>
              <a:t>Growth strategies</a:t>
            </a:r>
          </a:p>
          <a:p>
            <a:r>
              <a:rPr lang="en-US" sz="2800" b="1" dirty="0">
                <a:solidFill>
                  <a:srgbClr val="0D13F7"/>
                </a:solidFill>
              </a:rPr>
              <a:t>Vertical expansion and Vertical integration</a:t>
            </a:r>
          </a:p>
          <a:p>
            <a:pPr marL="484632" indent="-457200">
              <a:buClr>
                <a:srgbClr val="0D13F7"/>
              </a:buClr>
              <a:buFont typeface="Wingdings" panose="05000000000000000000" pitchFamily="2" charset="2"/>
              <a:buChar char="§"/>
            </a:pPr>
            <a:r>
              <a:rPr lang="en-US" sz="2400" b="1" dirty="0">
                <a:solidFill>
                  <a:schemeClr val="tx1"/>
                </a:solidFill>
              </a:rPr>
              <a:t>This lack of trust is characteristic of many relationships between major organizations in healthcare. </a:t>
            </a:r>
            <a:endParaRPr lang="en-US" sz="2400" b="1" dirty="0" smtClean="0">
              <a:solidFill>
                <a:schemeClr val="tx1"/>
              </a:solidFill>
            </a:endParaRPr>
          </a:p>
          <a:p>
            <a:pPr marL="484632" indent="-457200">
              <a:buClr>
                <a:srgbClr val="0D13F7"/>
              </a:buClr>
              <a:buFont typeface="Wingdings" panose="05000000000000000000" pitchFamily="2" charset="2"/>
              <a:buChar char="§"/>
            </a:pPr>
            <a:r>
              <a:rPr lang="en-US" sz="2400" b="1" dirty="0" smtClean="0">
                <a:solidFill>
                  <a:schemeClr val="tx1"/>
                </a:solidFill>
              </a:rPr>
              <a:t>Hospitals</a:t>
            </a:r>
            <a:r>
              <a:rPr lang="en-US" sz="2400" b="1" dirty="0">
                <a:solidFill>
                  <a:schemeClr val="tx1"/>
                </a:solidFill>
              </a:rPr>
              <a:t>, insurance companies, and physicians have intense and often conflicting exchange relationships. </a:t>
            </a:r>
            <a:endParaRPr lang="en-US" sz="2400" b="1" dirty="0" smtClean="0">
              <a:solidFill>
                <a:schemeClr val="tx1"/>
              </a:solidFill>
            </a:endParaRPr>
          </a:p>
          <a:p>
            <a:pPr marL="484632" indent="-457200">
              <a:buClr>
                <a:srgbClr val="0D13F7"/>
              </a:buClr>
              <a:buFont typeface="Wingdings" panose="05000000000000000000" pitchFamily="2" charset="2"/>
              <a:buChar char="§"/>
            </a:pPr>
            <a:r>
              <a:rPr lang="en-US" sz="2400" b="1" dirty="0" smtClean="0">
                <a:solidFill>
                  <a:schemeClr val="tx1"/>
                </a:solidFill>
              </a:rPr>
              <a:t>Hospitals </a:t>
            </a:r>
            <a:r>
              <a:rPr lang="en-US" sz="2400" b="1" dirty="0">
                <a:solidFill>
                  <a:schemeClr val="tx1"/>
                </a:solidFill>
              </a:rPr>
              <a:t>need contracts with insurance companies to obtain admissions from physicians. </a:t>
            </a:r>
            <a:endParaRPr lang="en-US" sz="2400" b="1" dirty="0" smtClean="0">
              <a:solidFill>
                <a:schemeClr val="tx1"/>
              </a:solidFill>
            </a:endParaRPr>
          </a:p>
          <a:p>
            <a:pPr marL="484632" indent="-457200">
              <a:buClr>
                <a:srgbClr val="0D13F7"/>
              </a:buClr>
              <a:buFont typeface="Wingdings" panose="05000000000000000000" pitchFamily="2" charset="2"/>
              <a:buChar char="§"/>
            </a:pPr>
            <a:r>
              <a:rPr lang="en-US" sz="2400" b="1" dirty="0" smtClean="0">
                <a:solidFill>
                  <a:schemeClr val="tx1"/>
                </a:solidFill>
              </a:rPr>
              <a:t>When </a:t>
            </a:r>
            <a:r>
              <a:rPr lang="en-US" sz="2400" b="1" dirty="0">
                <a:solidFill>
                  <a:schemeClr val="tx1"/>
                </a:solidFill>
              </a:rPr>
              <a:t>a health insurer or an HMO controls a large percentage of the local insurance market, it becomes a critical, frequent supplier for a hospital</a:t>
            </a:r>
            <a:r>
              <a:rPr lang="en-US" sz="2400" b="1" dirty="0" smtClean="0">
                <a:solidFill>
                  <a:schemeClr val="tx1"/>
                </a:solidFill>
              </a:rPr>
              <a:t>.  </a:t>
            </a:r>
          </a:p>
        </p:txBody>
      </p:sp>
    </p:spTree>
    <p:extLst>
      <p:ext uri="{BB962C8B-B14F-4D97-AF65-F5344CB8AC3E}">
        <p14:creationId xmlns:p14="http://schemas.microsoft.com/office/powerpoint/2010/main" val="4844701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359898"/>
            <a:ext cx="7848600" cy="783102"/>
          </a:xfrm>
        </p:spPr>
        <p:txBody>
          <a:bodyPr>
            <a:normAutofit fontScale="90000"/>
          </a:bodyPr>
          <a:lstStyle/>
          <a:p>
            <a:r>
              <a:rPr lang="en-US" sz="4000" b="1" dirty="0">
                <a:solidFill>
                  <a:schemeClr val="tx1"/>
                </a:solidFill>
                <a:effectLst/>
              </a:rPr>
              <a:t>Growth and Integration </a:t>
            </a:r>
            <a:r>
              <a:rPr lang="en-US" sz="4000" b="1" dirty="0" smtClean="0">
                <a:solidFill>
                  <a:schemeClr val="tx1"/>
                </a:solidFill>
                <a:effectLst/>
              </a:rPr>
              <a:t>Strategies</a:t>
            </a:r>
            <a:endParaRPr lang="en-US" sz="4000" b="1" dirty="0">
              <a:solidFill>
                <a:schemeClr val="tx1"/>
              </a:solidFill>
            </a:endParaRPr>
          </a:p>
        </p:txBody>
      </p:sp>
      <p:sp>
        <p:nvSpPr>
          <p:cNvPr id="3" name="Subtitle 2"/>
          <p:cNvSpPr>
            <a:spLocks noGrp="1"/>
          </p:cNvSpPr>
          <p:nvPr>
            <p:ph type="subTitle" idx="1"/>
          </p:nvPr>
        </p:nvSpPr>
        <p:spPr>
          <a:xfrm>
            <a:off x="609600" y="1447800"/>
            <a:ext cx="8153400" cy="5105400"/>
          </a:xfrm>
        </p:spPr>
        <p:txBody>
          <a:bodyPr>
            <a:noAutofit/>
          </a:bodyPr>
          <a:lstStyle/>
          <a:p>
            <a:r>
              <a:rPr lang="en-US" sz="2800" b="1" dirty="0">
                <a:solidFill>
                  <a:srgbClr val="0D13F7"/>
                </a:solidFill>
              </a:rPr>
              <a:t>Growth strategies</a:t>
            </a:r>
          </a:p>
          <a:p>
            <a:r>
              <a:rPr lang="en-US" sz="2800" b="1" dirty="0">
                <a:solidFill>
                  <a:srgbClr val="0D13F7"/>
                </a:solidFill>
              </a:rPr>
              <a:t>Vertical expansion and Vertical integration</a:t>
            </a:r>
          </a:p>
          <a:p>
            <a:pPr marL="484632" indent="-457200">
              <a:buClr>
                <a:srgbClr val="0D13F7"/>
              </a:buClr>
              <a:buFont typeface="Wingdings" panose="05000000000000000000" pitchFamily="2" charset="2"/>
              <a:buChar char="§"/>
            </a:pPr>
            <a:r>
              <a:rPr lang="en-US" sz="2800" b="1" dirty="0">
                <a:solidFill>
                  <a:schemeClr val="tx1"/>
                </a:solidFill>
              </a:rPr>
              <a:t>However, transparent information exchange often does not occur. </a:t>
            </a:r>
            <a:endParaRPr lang="en-US" sz="2800" b="1" dirty="0" smtClean="0">
              <a:solidFill>
                <a:schemeClr val="tx1"/>
              </a:solidFill>
            </a:endParaRPr>
          </a:p>
          <a:p>
            <a:pPr marL="484632" indent="-457200">
              <a:buClr>
                <a:srgbClr val="0D13F7"/>
              </a:buClr>
              <a:buFont typeface="Wingdings" panose="05000000000000000000" pitchFamily="2" charset="2"/>
              <a:buChar char="§"/>
            </a:pPr>
            <a:r>
              <a:rPr lang="en-US" sz="2800" b="1" dirty="0" smtClean="0">
                <a:solidFill>
                  <a:schemeClr val="tx1"/>
                </a:solidFill>
              </a:rPr>
              <a:t>Insurance </a:t>
            </a:r>
            <a:r>
              <a:rPr lang="en-US" sz="2800" b="1" dirty="0">
                <a:solidFill>
                  <a:schemeClr val="tx1"/>
                </a:solidFill>
              </a:rPr>
              <a:t>companies generally have much better information regarding the healthcare costs and utilization of their customers and commonly do not share it with hospitals. </a:t>
            </a:r>
            <a:endParaRPr lang="en-US" sz="2800" b="1" dirty="0" smtClean="0">
              <a:solidFill>
                <a:schemeClr val="tx1"/>
              </a:solidFill>
            </a:endParaRPr>
          </a:p>
          <a:p>
            <a:pPr marL="484632" indent="-457200">
              <a:buClr>
                <a:srgbClr val="0D13F7"/>
              </a:buClr>
              <a:buFont typeface="Wingdings" panose="05000000000000000000" pitchFamily="2" charset="2"/>
              <a:buChar char="§"/>
            </a:pPr>
            <a:r>
              <a:rPr lang="en-US" sz="2800" b="1" dirty="0" smtClean="0">
                <a:solidFill>
                  <a:schemeClr val="tx1"/>
                </a:solidFill>
              </a:rPr>
              <a:t>As </a:t>
            </a:r>
            <a:r>
              <a:rPr lang="en-US" sz="2800" b="1" dirty="0">
                <a:solidFill>
                  <a:schemeClr val="tx1"/>
                </a:solidFill>
              </a:rPr>
              <a:t>a result, little trust exists between the parties, and opportunistic behavior becomes the norm</a:t>
            </a:r>
            <a:r>
              <a:rPr lang="en-US" sz="2800" b="1" dirty="0" smtClean="0">
                <a:solidFill>
                  <a:schemeClr val="tx1"/>
                </a:solidFill>
              </a:rPr>
              <a:t>.  </a:t>
            </a:r>
          </a:p>
        </p:txBody>
      </p:sp>
    </p:spTree>
    <p:extLst>
      <p:ext uri="{BB962C8B-B14F-4D97-AF65-F5344CB8AC3E}">
        <p14:creationId xmlns:p14="http://schemas.microsoft.com/office/powerpoint/2010/main" val="327836723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359898"/>
            <a:ext cx="7848600" cy="783102"/>
          </a:xfrm>
        </p:spPr>
        <p:txBody>
          <a:bodyPr>
            <a:normAutofit fontScale="90000"/>
          </a:bodyPr>
          <a:lstStyle/>
          <a:p>
            <a:r>
              <a:rPr lang="en-US" sz="4000" b="1" dirty="0">
                <a:solidFill>
                  <a:schemeClr val="tx1"/>
                </a:solidFill>
                <a:effectLst/>
              </a:rPr>
              <a:t>Growth and Integration </a:t>
            </a:r>
            <a:r>
              <a:rPr lang="en-US" sz="4000" b="1" dirty="0" smtClean="0">
                <a:solidFill>
                  <a:schemeClr val="tx1"/>
                </a:solidFill>
                <a:effectLst/>
              </a:rPr>
              <a:t>Strategies</a:t>
            </a:r>
            <a:endParaRPr lang="en-US" sz="4000" b="1" dirty="0">
              <a:solidFill>
                <a:schemeClr val="tx1"/>
              </a:solidFill>
            </a:endParaRPr>
          </a:p>
        </p:txBody>
      </p:sp>
      <p:sp>
        <p:nvSpPr>
          <p:cNvPr id="3" name="Subtitle 2"/>
          <p:cNvSpPr>
            <a:spLocks noGrp="1"/>
          </p:cNvSpPr>
          <p:nvPr>
            <p:ph type="subTitle" idx="1"/>
          </p:nvPr>
        </p:nvSpPr>
        <p:spPr>
          <a:xfrm>
            <a:off x="609600" y="1447800"/>
            <a:ext cx="8153400" cy="5105400"/>
          </a:xfrm>
        </p:spPr>
        <p:txBody>
          <a:bodyPr>
            <a:noAutofit/>
          </a:bodyPr>
          <a:lstStyle/>
          <a:p>
            <a:r>
              <a:rPr lang="en-US" sz="2800" b="1" dirty="0">
                <a:solidFill>
                  <a:srgbClr val="0D13F7"/>
                </a:solidFill>
              </a:rPr>
              <a:t>Growth strategies</a:t>
            </a:r>
          </a:p>
          <a:p>
            <a:r>
              <a:rPr lang="en-US" sz="2800" b="1" dirty="0">
                <a:solidFill>
                  <a:srgbClr val="0D13F7"/>
                </a:solidFill>
              </a:rPr>
              <a:t>Vertical expansion and Vertical integration</a:t>
            </a:r>
          </a:p>
          <a:p>
            <a:r>
              <a:rPr lang="en-US" sz="2800" b="1" dirty="0">
                <a:solidFill>
                  <a:srgbClr val="0D13F7"/>
                </a:solidFill>
              </a:rPr>
              <a:t>Transfer Pricing</a:t>
            </a:r>
          </a:p>
          <a:p>
            <a:pPr marL="484632" indent="-457200">
              <a:buClr>
                <a:srgbClr val="0D13F7"/>
              </a:buClr>
              <a:buFont typeface="Wingdings" panose="05000000000000000000" pitchFamily="2" charset="2"/>
              <a:buChar char="§"/>
            </a:pPr>
            <a:r>
              <a:rPr lang="en-US" sz="2800" b="1" dirty="0">
                <a:solidFill>
                  <a:schemeClr val="tx1"/>
                </a:solidFill>
              </a:rPr>
              <a:t>Another factor that causes conflicts in vertically owned structures is transfer pricing—the “price” charged for a transaction between two divisions of an organization. </a:t>
            </a:r>
            <a:endParaRPr lang="en-US" sz="2800" b="1" dirty="0" smtClean="0">
              <a:solidFill>
                <a:schemeClr val="tx1"/>
              </a:solidFill>
            </a:endParaRPr>
          </a:p>
          <a:p>
            <a:pPr marL="484632" indent="-457200">
              <a:buClr>
                <a:srgbClr val="0D13F7"/>
              </a:buClr>
              <a:buFont typeface="Wingdings" panose="05000000000000000000" pitchFamily="2" charset="2"/>
              <a:buChar char="§"/>
            </a:pPr>
            <a:r>
              <a:rPr lang="en-US" sz="2800" b="1" dirty="0" smtClean="0">
                <a:solidFill>
                  <a:schemeClr val="tx1"/>
                </a:solidFill>
              </a:rPr>
              <a:t>In </a:t>
            </a:r>
            <a:r>
              <a:rPr lang="en-US" sz="2800" b="1" dirty="0">
                <a:solidFill>
                  <a:schemeClr val="tx1"/>
                </a:solidFill>
              </a:rPr>
              <a:t>a vertically integrated healthcare organization, the organization’s insurance unit pays the organization’s hospitals and physicians a price for their services</a:t>
            </a:r>
            <a:r>
              <a:rPr lang="en-US" sz="2800" b="1" dirty="0" smtClean="0">
                <a:solidFill>
                  <a:schemeClr val="tx1"/>
                </a:solidFill>
              </a:rPr>
              <a:t>.  </a:t>
            </a:r>
          </a:p>
        </p:txBody>
      </p:sp>
    </p:spTree>
    <p:extLst>
      <p:ext uri="{BB962C8B-B14F-4D97-AF65-F5344CB8AC3E}">
        <p14:creationId xmlns:p14="http://schemas.microsoft.com/office/powerpoint/2010/main" val="128417117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359898"/>
            <a:ext cx="7848600" cy="783102"/>
          </a:xfrm>
        </p:spPr>
        <p:txBody>
          <a:bodyPr>
            <a:normAutofit fontScale="90000"/>
          </a:bodyPr>
          <a:lstStyle/>
          <a:p>
            <a:r>
              <a:rPr lang="en-US" sz="4000" b="1" dirty="0">
                <a:solidFill>
                  <a:schemeClr val="tx1"/>
                </a:solidFill>
                <a:effectLst/>
              </a:rPr>
              <a:t>Growth and Integration </a:t>
            </a:r>
            <a:r>
              <a:rPr lang="en-US" sz="4000" b="1" dirty="0" smtClean="0">
                <a:solidFill>
                  <a:schemeClr val="tx1"/>
                </a:solidFill>
                <a:effectLst/>
              </a:rPr>
              <a:t>Strategies</a:t>
            </a:r>
            <a:endParaRPr lang="en-US" sz="4000" b="1" dirty="0">
              <a:solidFill>
                <a:schemeClr val="tx1"/>
              </a:solidFill>
            </a:endParaRPr>
          </a:p>
        </p:txBody>
      </p:sp>
      <p:sp>
        <p:nvSpPr>
          <p:cNvPr id="3" name="Subtitle 2"/>
          <p:cNvSpPr>
            <a:spLocks noGrp="1"/>
          </p:cNvSpPr>
          <p:nvPr>
            <p:ph type="subTitle" idx="1"/>
          </p:nvPr>
        </p:nvSpPr>
        <p:spPr>
          <a:xfrm>
            <a:off x="533400" y="1447800"/>
            <a:ext cx="8382000" cy="5105400"/>
          </a:xfrm>
        </p:spPr>
        <p:txBody>
          <a:bodyPr>
            <a:noAutofit/>
          </a:bodyPr>
          <a:lstStyle/>
          <a:p>
            <a:r>
              <a:rPr lang="en-US" sz="2800" b="1" dirty="0">
                <a:solidFill>
                  <a:srgbClr val="0D13F7"/>
                </a:solidFill>
              </a:rPr>
              <a:t>Growth strategies</a:t>
            </a:r>
          </a:p>
          <a:p>
            <a:r>
              <a:rPr lang="en-US" sz="2800" b="1" dirty="0">
                <a:solidFill>
                  <a:srgbClr val="0D13F7"/>
                </a:solidFill>
              </a:rPr>
              <a:t>Vertical expansion and Vertical integration</a:t>
            </a:r>
          </a:p>
          <a:p>
            <a:r>
              <a:rPr lang="en-US" sz="2800" b="1" dirty="0">
                <a:solidFill>
                  <a:srgbClr val="0D13F7"/>
                </a:solidFill>
              </a:rPr>
              <a:t>Transfer Pricing</a:t>
            </a:r>
          </a:p>
          <a:p>
            <a:pPr marL="484632" indent="-457200">
              <a:buClr>
                <a:srgbClr val="0D13F7"/>
              </a:buClr>
              <a:buFont typeface="Wingdings" panose="05000000000000000000" pitchFamily="2" charset="2"/>
              <a:buChar char="§"/>
            </a:pPr>
            <a:r>
              <a:rPr lang="en-US" sz="2800" b="1" dirty="0">
                <a:solidFill>
                  <a:srgbClr val="0D13F7"/>
                </a:solidFill>
              </a:rPr>
              <a:t>Transfer prices </a:t>
            </a:r>
            <a:r>
              <a:rPr lang="en-US" sz="2800" b="1" dirty="0">
                <a:solidFill>
                  <a:schemeClr val="tx1"/>
                </a:solidFill>
              </a:rPr>
              <a:t>should be established to encourage goal congruence across units of a vertically integrated healthcare organization—that is, the organization’s insurance unit, hospitals, and physicians should use transfer pricing methods that further the organization’s mission, whether it be community benefit or profit maximization</a:t>
            </a:r>
            <a:r>
              <a:rPr lang="en-US" sz="2800" b="1" dirty="0" smtClean="0">
                <a:solidFill>
                  <a:schemeClr val="tx1"/>
                </a:solidFill>
              </a:rPr>
              <a:t>.  </a:t>
            </a:r>
          </a:p>
        </p:txBody>
      </p:sp>
    </p:spTree>
    <p:extLst>
      <p:ext uri="{BB962C8B-B14F-4D97-AF65-F5344CB8AC3E}">
        <p14:creationId xmlns:p14="http://schemas.microsoft.com/office/powerpoint/2010/main" val="7556221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359898"/>
            <a:ext cx="7848600" cy="783102"/>
          </a:xfrm>
        </p:spPr>
        <p:txBody>
          <a:bodyPr>
            <a:normAutofit fontScale="90000"/>
          </a:bodyPr>
          <a:lstStyle/>
          <a:p>
            <a:r>
              <a:rPr lang="en-US" sz="4000" b="1" dirty="0">
                <a:solidFill>
                  <a:schemeClr val="tx1"/>
                </a:solidFill>
                <a:effectLst/>
              </a:rPr>
              <a:t>Growth and Integration </a:t>
            </a:r>
            <a:r>
              <a:rPr lang="en-US" sz="4000" b="1" dirty="0" smtClean="0">
                <a:solidFill>
                  <a:schemeClr val="tx1"/>
                </a:solidFill>
                <a:effectLst/>
              </a:rPr>
              <a:t>Strategies</a:t>
            </a:r>
            <a:endParaRPr lang="en-US" sz="4000" b="1" dirty="0">
              <a:solidFill>
                <a:schemeClr val="tx1"/>
              </a:solidFill>
            </a:endParaRPr>
          </a:p>
        </p:txBody>
      </p:sp>
      <p:sp>
        <p:nvSpPr>
          <p:cNvPr id="3" name="Subtitle 2"/>
          <p:cNvSpPr>
            <a:spLocks noGrp="1"/>
          </p:cNvSpPr>
          <p:nvPr>
            <p:ph type="subTitle" idx="1"/>
          </p:nvPr>
        </p:nvSpPr>
        <p:spPr>
          <a:xfrm>
            <a:off x="533400" y="1447800"/>
            <a:ext cx="8382000" cy="5105400"/>
          </a:xfrm>
        </p:spPr>
        <p:txBody>
          <a:bodyPr>
            <a:noAutofit/>
          </a:bodyPr>
          <a:lstStyle/>
          <a:p>
            <a:r>
              <a:rPr lang="en-US" sz="2800" b="1" dirty="0" smtClean="0">
                <a:solidFill>
                  <a:srgbClr val="0D13F7"/>
                </a:solidFill>
              </a:rPr>
              <a:t>Transfer </a:t>
            </a:r>
            <a:r>
              <a:rPr lang="en-US" sz="2800" b="1" dirty="0">
                <a:solidFill>
                  <a:srgbClr val="0D13F7"/>
                </a:solidFill>
              </a:rPr>
              <a:t>Pricing</a:t>
            </a:r>
          </a:p>
          <a:p>
            <a:pPr marL="484632" indent="-457200">
              <a:buClr>
                <a:srgbClr val="0D13F7"/>
              </a:buClr>
              <a:buFont typeface="Wingdings" panose="05000000000000000000" pitchFamily="2" charset="2"/>
              <a:buChar char="§"/>
            </a:pPr>
            <a:r>
              <a:rPr lang="en-US" sz="2400" b="1" dirty="0">
                <a:solidFill>
                  <a:schemeClr val="tx1"/>
                </a:solidFill>
              </a:rPr>
              <a:t>Despite these recommendations, however, transfer pricing is recognized as one of the most difficult management control problems and often creates organizational disruption and conflict.</a:t>
            </a:r>
          </a:p>
          <a:p>
            <a:pPr marL="484632" indent="-457200">
              <a:buClr>
                <a:srgbClr val="0D13F7"/>
              </a:buClr>
              <a:buFont typeface="Wingdings" panose="05000000000000000000" pitchFamily="2" charset="2"/>
              <a:buChar char="§"/>
            </a:pPr>
            <a:r>
              <a:rPr lang="en-US" sz="2400" b="1" dirty="0">
                <a:solidFill>
                  <a:schemeClr val="tx1"/>
                </a:solidFill>
              </a:rPr>
              <a:t>Transfer pricing is set through one of three common methods, each of which poses potential problems:</a:t>
            </a:r>
          </a:p>
          <a:p>
            <a:pPr marL="971550" lvl="1" indent="-514350" algn="l">
              <a:buClr>
                <a:srgbClr val="0D13F7"/>
              </a:buClr>
              <a:buFont typeface="+mj-lt"/>
              <a:buAutoNum type="arabicPeriod"/>
            </a:pPr>
            <a:r>
              <a:rPr lang="en-US" sz="2200" b="1" dirty="0"/>
              <a:t>Cost-based prices: Prices are based on actual fixed and variable costs or just variable costs</a:t>
            </a:r>
            <a:r>
              <a:rPr lang="en-US" sz="2200" b="1" dirty="0" smtClean="0"/>
              <a:t>.</a:t>
            </a:r>
          </a:p>
          <a:p>
            <a:pPr marL="971550" lvl="1" indent="-514350" algn="l">
              <a:buClr>
                <a:srgbClr val="0D13F7"/>
              </a:buClr>
              <a:buFont typeface="+mj-lt"/>
              <a:buAutoNum type="arabicPeriod"/>
            </a:pPr>
            <a:r>
              <a:rPr lang="en-US" sz="2200" b="1" dirty="0"/>
              <a:t>Full-market prices: Prices are based on actual market </a:t>
            </a:r>
            <a:r>
              <a:rPr lang="en-US" sz="2200" b="1" dirty="0" smtClean="0"/>
              <a:t>prices.</a:t>
            </a:r>
          </a:p>
          <a:p>
            <a:pPr marL="971550" lvl="1" indent="-514350" algn="l">
              <a:buClr>
                <a:srgbClr val="0D13F7"/>
              </a:buClr>
              <a:buFont typeface="+mj-lt"/>
              <a:buAutoNum type="arabicPeriod"/>
            </a:pPr>
            <a:r>
              <a:rPr lang="en-US" sz="2200" b="1" dirty="0"/>
              <a:t>Discounted prices: Prices reflect some discount from actual market </a:t>
            </a:r>
            <a:r>
              <a:rPr lang="en-US" sz="2200" b="1" dirty="0" smtClean="0"/>
              <a:t>prices.</a:t>
            </a:r>
          </a:p>
        </p:txBody>
      </p:sp>
    </p:spTree>
    <p:extLst>
      <p:ext uri="{BB962C8B-B14F-4D97-AF65-F5344CB8AC3E}">
        <p14:creationId xmlns:p14="http://schemas.microsoft.com/office/powerpoint/2010/main" val="109055631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320"/>
            <a:ext cx="7772400" cy="1143000"/>
          </a:xfrm>
        </p:spPr>
        <p:txBody>
          <a:bodyPr>
            <a:normAutofit/>
          </a:bodyPr>
          <a:lstStyle/>
          <a:p>
            <a:pPr lvl="1" algn="l" rtl="0">
              <a:spcBef>
                <a:spcPct val="0"/>
              </a:spcBef>
            </a:pPr>
            <a:r>
              <a:rPr lang="en-US" sz="2800" b="1" dirty="0" smtClean="0">
                <a:latin typeface="+mn-lt"/>
              </a:rPr>
              <a:t>Cost-based prices: Prices are based on actual fixed and variable costs or just variable costs.</a:t>
            </a:r>
            <a:endParaRPr lang="en-US" sz="2800" dirty="0">
              <a:latin typeface="+mn-lt"/>
            </a:endParaRPr>
          </a:p>
        </p:txBody>
      </p:sp>
      <p:pic>
        <p:nvPicPr>
          <p:cNvPr id="2050" name="Picture 2" descr="http://www.preplounge.com/uploads/bootcamp/images/Fixed%20and%20Variable%20Costs.pn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6800" y="1666776"/>
            <a:ext cx="7467600" cy="4878134"/>
          </a:xfrm>
          <a:prstGeom prst="rect">
            <a:avLst/>
          </a:prstGeom>
          <a:solidFill>
            <a:schemeClr val="bg2">
              <a:lumMod val="75000"/>
            </a:schemeClr>
          </a:solidFill>
        </p:spPr>
      </p:pic>
      <p:sp>
        <p:nvSpPr>
          <p:cNvPr id="3" name="TextBox 2"/>
          <p:cNvSpPr txBox="1"/>
          <p:nvPr/>
        </p:nvSpPr>
        <p:spPr>
          <a:xfrm>
            <a:off x="1641764" y="5899665"/>
            <a:ext cx="381000" cy="461665"/>
          </a:xfrm>
          <a:prstGeom prst="rect">
            <a:avLst/>
          </a:prstGeom>
          <a:noFill/>
        </p:spPr>
        <p:txBody>
          <a:bodyPr wrap="square" rtlCol="0">
            <a:spAutoFit/>
          </a:bodyPr>
          <a:lstStyle/>
          <a:p>
            <a:r>
              <a:rPr lang="en-US" sz="2400" b="1" dirty="0" smtClean="0"/>
              <a:t>0</a:t>
            </a:r>
            <a:endParaRPr lang="en-US" sz="2400" b="1" dirty="0"/>
          </a:p>
        </p:txBody>
      </p:sp>
    </p:spTree>
    <p:extLst>
      <p:ext uri="{BB962C8B-B14F-4D97-AF65-F5344CB8AC3E}">
        <p14:creationId xmlns:p14="http://schemas.microsoft.com/office/powerpoint/2010/main" val="21058801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359898"/>
            <a:ext cx="7848600" cy="783102"/>
          </a:xfrm>
        </p:spPr>
        <p:txBody>
          <a:bodyPr>
            <a:normAutofit fontScale="90000"/>
          </a:bodyPr>
          <a:lstStyle/>
          <a:p>
            <a:r>
              <a:rPr lang="en-US" sz="4000" b="1" dirty="0">
                <a:solidFill>
                  <a:schemeClr val="tx1"/>
                </a:solidFill>
                <a:effectLst/>
              </a:rPr>
              <a:t>Growth and Integration </a:t>
            </a:r>
            <a:r>
              <a:rPr lang="en-US" sz="4000" b="1" dirty="0" smtClean="0">
                <a:solidFill>
                  <a:schemeClr val="tx1"/>
                </a:solidFill>
                <a:effectLst/>
              </a:rPr>
              <a:t>Strategies</a:t>
            </a:r>
            <a:endParaRPr lang="en-US" sz="4000" b="1" dirty="0">
              <a:solidFill>
                <a:schemeClr val="tx1"/>
              </a:solidFill>
            </a:endParaRPr>
          </a:p>
        </p:txBody>
      </p:sp>
      <p:sp>
        <p:nvSpPr>
          <p:cNvPr id="3" name="Subtitle 2"/>
          <p:cNvSpPr>
            <a:spLocks noGrp="1"/>
          </p:cNvSpPr>
          <p:nvPr>
            <p:ph type="subTitle" idx="1"/>
          </p:nvPr>
        </p:nvSpPr>
        <p:spPr>
          <a:xfrm>
            <a:off x="457200" y="1371600"/>
            <a:ext cx="8458200" cy="5181600"/>
          </a:xfrm>
        </p:spPr>
        <p:txBody>
          <a:bodyPr>
            <a:noAutofit/>
          </a:bodyPr>
          <a:lstStyle/>
          <a:p>
            <a:r>
              <a:rPr lang="en-US" sz="2800" b="1" dirty="0">
                <a:solidFill>
                  <a:srgbClr val="0D13F7"/>
                </a:solidFill>
              </a:rPr>
              <a:t>Growth strategies</a:t>
            </a:r>
          </a:p>
          <a:p>
            <a:pPr marL="484632" indent="-457200">
              <a:buClr>
                <a:srgbClr val="0D13F7"/>
              </a:buClr>
              <a:buFont typeface="Wingdings" panose="05000000000000000000" pitchFamily="2" charset="2"/>
              <a:buChar char="§"/>
            </a:pPr>
            <a:r>
              <a:rPr lang="en-US" b="1" dirty="0">
                <a:solidFill>
                  <a:schemeClr val="tx1"/>
                </a:solidFill>
              </a:rPr>
              <a:t>Organizations have many motives for growth. </a:t>
            </a:r>
            <a:endParaRPr lang="en-US" b="1" dirty="0" smtClean="0">
              <a:solidFill>
                <a:schemeClr val="tx1"/>
              </a:solidFill>
            </a:endParaRPr>
          </a:p>
          <a:p>
            <a:pPr marL="484632" indent="-457200">
              <a:buClr>
                <a:srgbClr val="0D13F7"/>
              </a:buClr>
              <a:buFont typeface="Wingdings" panose="05000000000000000000" pitchFamily="2" charset="2"/>
              <a:buChar char="§"/>
            </a:pPr>
            <a:r>
              <a:rPr lang="en-US" b="1" dirty="0" smtClean="0">
                <a:solidFill>
                  <a:schemeClr val="tx1"/>
                </a:solidFill>
              </a:rPr>
              <a:t>It </a:t>
            </a:r>
            <a:r>
              <a:rPr lang="en-US" b="1" dirty="0">
                <a:solidFill>
                  <a:schemeClr val="tx1"/>
                </a:solidFill>
              </a:rPr>
              <a:t>is an attractive prospect because it promises greater economies of scale, augmented reputation, swift entry into markets, achievement of synergies, increased market power, and higher salaries for top management. </a:t>
            </a:r>
            <a:endParaRPr lang="en-US" b="1" dirty="0" smtClean="0">
              <a:solidFill>
                <a:schemeClr val="tx1"/>
              </a:solidFill>
            </a:endParaRPr>
          </a:p>
          <a:p>
            <a:pPr marL="484632" indent="-457200">
              <a:buClr>
                <a:srgbClr val="0D13F7"/>
              </a:buClr>
              <a:buFont typeface="Wingdings" panose="05000000000000000000" pitchFamily="2" charset="2"/>
              <a:buChar char="§"/>
            </a:pPr>
            <a:r>
              <a:rPr lang="en-US" b="1" dirty="0" smtClean="0">
                <a:solidFill>
                  <a:schemeClr val="tx1"/>
                </a:solidFill>
              </a:rPr>
              <a:t>Expansion </a:t>
            </a:r>
            <a:r>
              <a:rPr lang="en-US" b="1" dirty="0">
                <a:solidFill>
                  <a:schemeClr val="tx1"/>
                </a:solidFill>
              </a:rPr>
              <a:t>often energizes an organization by interjecting new ideas, people, and cultures. </a:t>
            </a:r>
            <a:endParaRPr lang="en-US" b="1" dirty="0" smtClean="0">
              <a:solidFill>
                <a:schemeClr val="tx1"/>
              </a:solidFill>
            </a:endParaRPr>
          </a:p>
          <a:p>
            <a:pPr marL="484632" indent="-457200">
              <a:buClr>
                <a:srgbClr val="0D13F7"/>
              </a:buClr>
              <a:buFont typeface="Wingdings" panose="05000000000000000000" pitchFamily="2" charset="2"/>
              <a:buChar char="§"/>
            </a:pPr>
            <a:r>
              <a:rPr lang="en-US" b="1" dirty="0" smtClean="0">
                <a:solidFill>
                  <a:schemeClr val="tx1"/>
                </a:solidFill>
              </a:rPr>
              <a:t>Growth </a:t>
            </a:r>
            <a:r>
              <a:rPr lang="en-US" b="1" dirty="0">
                <a:solidFill>
                  <a:schemeClr val="tx1"/>
                </a:solidFill>
              </a:rPr>
              <a:t>can also help reposition an organization to take advantage of new opportunities and changing markets.</a:t>
            </a:r>
          </a:p>
        </p:txBody>
      </p:sp>
    </p:spTree>
    <p:extLst>
      <p:ext uri="{BB962C8B-B14F-4D97-AF65-F5344CB8AC3E}">
        <p14:creationId xmlns:p14="http://schemas.microsoft.com/office/powerpoint/2010/main" val="36706882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359898"/>
            <a:ext cx="7848600" cy="783102"/>
          </a:xfrm>
        </p:spPr>
        <p:txBody>
          <a:bodyPr>
            <a:normAutofit fontScale="90000"/>
          </a:bodyPr>
          <a:lstStyle/>
          <a:p>
            <a:r>
              <a:rPr lang="en-US" sz="4000" b="1" dirty="0">
                <a:solidFill>
                  <a:schemeClr val="tx1"/>
                </a:solidFill>
                <a:effectLst/>
              </a:rPr>
              <a:t>Growth and Integration </a:t>
            </a:r>
            <a:r>
              <a:rPr lang="en-US" sz="4000" b="1" dirty="0" smtClean="0">
                <a:solidFill>
                  <a:schemeClr val="tx1"/>
                </a:solidFill>
                <a:effectLst/>
              </a:rPr>
              <a:t>Strategies</a:t>
            </a:r>
            <a:endParaRPr lang="en-US" sz="4000" b="1" dirty="0">
              <a:solidFill>
                <a:schemeClr val="tx1"/>
              </a:solidFill>
            </a:endParaRPr>
          </a:p>
        </p:txBody>
      </p:sp>
      <p:sp>
        <p:nvSpPr>
          <p:cNvPr id="3" name="Subtitle 2"/>
          <p:cNvSpPr>
            <a:spLocks noGrp="1"/>
          </p:cNvSpPr>
          <p:nvPr>
            <p:ph type="subTitle" idx="1"/>
          </p:nvPr>
        </p:nvSpPr>
        <p:spPr>
          <a:xfrm>
            <a:off x="533400" y="1752600"/>
            <a:ext cx="8305800" cy="4800600"/>
          </a:xfrm>
        </p:spPr>
        <p:txBody>
          <a:bodyPr>
            <a:noAutofit/>
          </a:bodyPr>
          <a:lstStyle/>
          <a:p>
            <a:r>
              <a:rPr lang="en-US" sz="2800" b="1" dirty="0" smtClean="0">
                <a:solidFill>
                  <a:srgbClr val="0D13F7"/>
                </a:solidFill>
              </a:rPr>
              <a:t>Transfer </a:t>
            </a:r>
            <a:r>
              <a:rPr lang="en-US" sz="2800" b="1" dirty="0">
                <a:solidFill>
                  <a:srgbClr val="0D13F7"/>
                </a:solidFill>
              </a:rPr>
              <a:t>Pricing</a:t>
            </a:r>
          </a:p>
          <a:p>
            <a:pPr marL="484632" indent="-457200">
              <a:buClr>
                <a:srgbClr val="0D13F7"/>
              </a:buClr>
              <a:buFont typeface="Wingdings" panose="05000000000000000000" pitchFamily="2" charset="2"/>
              <a:buChar char="§"/>
            </a:pPr>
            <a:r>
              <a:rPr lang="en-US" sz="2800" b="1" dirty="0">
                <a:solidFill>
                  <a:schemeClr val="tx1"/>
                </a:solidFill>
              </a:rPr>
              <a:t>On the other hand, if the organization’s physicians and hospitals charge the organization’s insurance unit full market prices, the insurance unit may be able to find outside hospitals and physicians who charge lower prices and may direct patients to outside providers, even if the organization’s providers have unused capacity, such as empty beds</a:t>
            </a:r>
            <a:r>
              <a:rPr lang="en-US" sz="2800" b="1" dirty="0" smtClean="0">
                <a:solidFill>
                  <a:schemeClr val="tx1"/>
                </a:solidFill>
              </a:rPr>
              <a:t>.</a:t>
            </a:r>
          </a:p>
        </p:txBody>
      </p:sp>
    </p:spTree>
    <p:extLst>
      <p:ext uri="{BB962C8B-B14F-4D97-AF65-F5344CB8AC3E}">
        <p14:creationId xmlns:p14="http://schemas.microsoft.com/office/powerpoint/2010/main" val="373407840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359898"/>
            <a:ext cx="7848600" cy="783102"/>
          </a:xfrm>
        </p:spPr>
        <p:txBody>
          <a:bodyPr>
            <a:normAutofit fontScale="90000"/>
          </a:bodyPr>
          <a:lstStyle/>
          <a:p>
            <a:r>
              <a:rPr lang="en-US" sz="4000" b="1" dirty="0">
                <a:solidFill>
                  <a:schemeClr val="tx1"/>
                </a:solidFill>
                <a:effectLst/>
              </a:rPr>
              <a:t>Growth and Integration </a:t>
            </a:r>
            <a:r>
              <a:rPr lang="en-US" sz="4000" b="1" dirty="0" smtClean="0">
                <a:solidFill>
                  <a:schemeClr val="tx1"/>
                </a:solidFill>
                <a:effectLst/>
              </a:rPr>
              <a:t>Strategies</a:t>
            </a:r>
            <a:endParaRPr lang="en-US" sz="4000" b="1" dirty="0">
              <a:solidFill>
                <a:schemeClr val="tx1"/>
              </a:solidFill>
            </a:endParaRPr>
          </a:p>
        </p:txBody>
      </p:sp>
      <p:sp>
        <p:nvSpPr>
          <p:cNvPr id="3" name="Subtitle 2"/>
          <p:cNvSpPr>
            <a:spLocks noGrp="1"/>
          </p:cNvSpPr>
          <p:nvPr>
            <p:ph type="subTitle" idx="1"/>
          </p:nvPr>
        </p:nvSpPr>
        <p:spPr>
          <a:xfrm>
            <a:off x="533400" y="1752600"/>
            <a:ext cx="8305800" cy="4800600"/>
          </a:xfrm>
        </p:spPr>
        <p:txBody>
          <a:bodyPr>
            <a:noAutofit/>
          </a:bodyPr>
          <a:lstStyle/>
          <a:p>
            <a:r>
              <a:rPr lang="en-US" sz="2800" b="1" dirty="0">
                <a:solidFill>
                  <a:srgbClr val="0D13F7"/>
                </a:solidFill>
              </a:rPr>
              <a:t>Competition with existing Customers</a:t>
            </a:r>
          </a:p>
          <a:p>
            <a:pPr marL="484632" indent="-457200">
              <a:buClr>
                <a:srgbClr val="0D13F7"/>
              </a:buClr>
              <a:buFont typeface="Wingdings" panose="05000000000000000000" pitchFamily="2" charset="2"/>
              <a:buChar char="§"/>
            </a:pPr>
            <a:r>
              <a:rPr lang="en-US" sz="2800" b="1" dirty="0">
                <a:solidFill>
                  <a:schemeClr val="tx1"/>
                </a:solidFill>
              </a:rPr>
              <a:t>Another issue with vertical integration is that it stimulates competition with existing customers. </a:t>
            </a:r>
            <a:endParaRPr lang="en-US" sz="2800" b="1" dirty="0" smtClean="0">
              <a:solidFill>
                <a:schemeClr val="tx1"/>
              </a:solidFill>
            </a:endParaRPr>
          </a:p>
          <a:p>
            <a:pPr marL="484632" indent="-457200">
              <a:buClr>
                <a:srgbClr val="0D13F7"/>
              </a:buClr>
              <a:buFont typeface="Wingdings" panose="05000000000000000000" pitchFamily="2" charset="2"/>
              <a:buChar char="§"/>
            </a:pPr>
            <a:r>
              <a:rPr lang="en-US" sz="2800" b="1" dirty="0" smtClean="0">
                <a:solidFill>
                  <a:schemeClr val="tx1"/>
                </a:solidFill>
              </a:rPr>
              <a:t>For </a:t>
            </a:r>
            <a:r>
              <a:rPr lang="en-US" sz="2800" b="1" dirty="0">
                <a:solidFill>
                  <a:schemeClr val="tx1"/>
                </a:solidFill>
              </a:rPr>
              <a:t>instance, a typical hospital relies on referrals from multiple insurance companies and physicians, who could be considered its key stakeholders. </a:t>
            </a:r>
            <a:endParaRPr lang="en-US" sz="2800" b="1" dirty="0" smtClean="0">
              <a:solidFill>
                <a:schemeClr val="tx1"/>
              </a:solidFill>
            </a:endParaRPr>
          </a:p>
          <a:p>
            <a:pPr marL="484632" indent="-457200">
              <a:buClr>
                <a:srgbClr val="0D13F7"/>
              </a:buClr>
              <a:buFont typeface="Wingdings" panose="05000000000000000000" pitchFamily="2" charset="2"/>
              <a:buChar char="§"/>
            </a:pPr>
            <a:r>
              <a:rPr lang="en-US" sz="2800" b="1" dirty="0" smtClean="0">
                <a:solidFill>
                  <a:schemeClr val="tx1"/>
                </a:solidFill>
              </a:rPr>
              <a:t>A </a:t>
            </a:r>
            <a:r>
              <a:rPr lang="en-US" sz="2800" b="1" dirty="0">
                <a:solidFill>
                  <a:schemeClr val="tx1"/>
                </a:solidFill>
              </a:rPr>
              <a:t>hospital’s owned insurance company or employed physicians generally account for only a small fraction of its total patient volumes. </a:t>
            </a:r>
            <a:endParaRPr lang="en-US" sz="2800" b="1" dirty="0" smtClean="0">
              <a:solidFill>
                <a:schemeClr val="tx1"/>
              </a:solidFill>
            </a:endParaRPr>
          </a:p>
        </p:txBody>
      </p:sp>
    </p:spTree>
    <p:extLst>
      <p:ext uri="{BB962C8B-B14F-4D97-AF65-F5344CB8AC3E}">
        <p14:creationId xmlns:p14="http://schemas.microsoft.com/office/powerpoint/2010/main" val="17820957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359898"/>
            <a:ext cx="7848600" cy="783102"/>
          </a:xfrm>
        </p:spPr>
        <p:txBody>
          <a:bodyPr>
            <a:normAutofit fontScale="90000"/>
          </a:bodyPr>
          <a:lstStyle/>
          <a:p>
            <a:r>
              <a:rPr lang="en-US" sz="4000" b="1" dirty="0">
                <a:solidFill>
                  <a:schemeClr val="tx1"/>
                </a:solidFill>
                <a:effectLst/>
              </a:rPr>
              <a:t>Growth and Integration </a:t>
            </a:r>
            <a:r>
              <a:rPr lang="en-US" sz="4000" b="1" dirty="0" smtClean="0">
                <a:solidFill>
                  <a:schemeClr val="tx1"/>
                </a:solidFill>
                <a:effectLst/>
              </a:rPr>
              <a:t>Strategies</a:t>
            </a:r>
            <a:endParaRPr lang="en-US" sz="4000" b="1" dirty="0">
              <a:solidFill>
                <a:schemeClr val="tx1"/>
              </a:solidFill>
            </a:endParaRPr>
          </a:p>
        </p:txBody>
      </p:sp>
      <p:sp>
        <p:nvSpPr>
          <p:cNvPr id="3" name="Subtitle 2"/>
          <p:cNvSpPr>
            <a:spLocks noGrp="1"/>
          </p:cNvSpPr>
          <p:nvPr>
            <p:ph type="subTitle" idx="1"/>
          </p:nvPr>
        </p:nvSpPr>
        <p:spPr>
          <a:xfrm>
            <a:off x="533400" y="1752600"/>
            <a:ext cx="8305800" cy="4800600"/>
          </a:xfrm>
        </p:spPr>
        <p:txBody>
          <a:bodyPr>
            <a:noAutofit/>
          </a:bodyPr>
          <a:lstStyle/>
          <a:p>
            <a:r>
              <a:rPr lang="en-US" sz="2800" b="1" dirty="0">
                <a:solidFill>
                  <a:srgbClr val="0D13F7"/>
                </a:solidFill>
              </a:rPr>
              <a:t>Competition with existing Customers</a:t>
            </a:r>
          </a:p>
          <a:p>
            <a:pPr marL="484632" indent="-457200">
              <a:buClr>
                <a:srgbClr val="0D13F7"/>
              </a:buClr>
              <a:buFont typeface="Wingdings" panose="05000000000000000000" pitchFamily="2" charset="2"/>
              <a:buChar char="§"/>
            </a:pPr>
            <a:r>
              <a:rPr lang="en-US" sz="2800" b="1" dirty="0">
                <a:solidFill>
                  <a:schemeClr val="tx1"/>
                </a:solidFill>
              </a:rPr>
              <a:t>The major referral entities remain non-owned insurance companies and independent physicians with whom the hospital-owned insurance company and employed physicians compete. </a:t>
            </a:r>
            <a:endParaRPr lang="en-US" sz="2800" b="1" dirty="0" smtClean="0">
              <a:solidFill>
                <a:schemeClr val="tx1"/>
              </a:solidFill>
            </a:endParaRPr>
          </a:p>
          <a:p>
            <a:pPr marL="484632" indent="-457200">
              <a:buClr>
                <a:srgbClr val="0D13F7"/>
              </a:buClr>
              <a:buFont typeface="Wingdings" panose="05000000000000000000" pitchFamily="2" charset="2"/>
              <a:buChar char="§"/>
            </a:pPr>
            <a:r>
              <a:rPr lang="en-US" sz="2800" b="1" dirty="0" smtClean="0">
                <a:solidFill>
                  <a:schemeClr val="tx1"/>
                </a:solidFill>
              </a:rPr>
              <a:t>This </a:t>
            </a:r>
            <a:r>
              <a:rPr lang="en-US" sz="2800" b="1" dirty="0">
                <a:solidFill>
                  <a:schemeClr val="tx1"/>
                </a:solidFill>
              </a:rPr>
              <a:t>dynamic can cause the non-owned physicians and insurance companies either to seek prices that are lower than the prices of the owned entities or to potentially move patients to other hospitals that do not compete with them</a:t>
            </a:r>
            <a:r>
              <a:rPr lang="en-US" sz="2800" b="1" dirty="0" smtClean="0">
                <a:solidFill>
                  <a:schemeClr val="tx1"/>
                </a:solidFill>
              </a:rPr>
              <a:t>. </a:t>
            </a:r>
          </a:p>
        </p:txBody>
      </p:sp>
    </p:spTree>
    <p:extLst>
      <p:ext uri="{BB962C8B-B14F-4D97-AF65-F5344CB8AC3E}">
        <p14:creationId xmlns:p14="http://schemas.microsoft.com/office/powerpoint/2010/main" val="278241782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359898"/>
            <a:ext cx="7848600" cy="783102"/>
          </a:xfrm>
        </p:spPr>
        <p:txBody>
          <a:bodyPr>
            <a:normAutofit fontScale="90000"/>
          </a:bodyPr>
          <a:lstStyle/>
          <a:p>
            <a:r>
              <a:rPr lang="en-US" sz="4000" b="1" dirty="0">
                <a:solidFill>
                  <a:schemeClr val="tx1"/>
                </a:solidFill>
                <a:effectLst/>
              </a:rPr>
              <a:t>Growth and Integration </a:t>
            </a:r>
            <a:r>
              <a:rPr lang="en-US" sz="4000" b="1" dirty="0" smtClean="0">
                <a:solidFill>
                  <a:schemeClr val="tx1"/>
                </a:solidFill>
                <a:effectLst/>
              </a:rPr>
              <a:t>Strategies</a:t>
            </a:r>
            <a:endParaRPr lang="en-US" sz="4000" b="1" dirty="0">
              <a:solidFill>
                <a:schemeClr val="tx1"/>
              </a:solidFill>
            </a:endParaRPr>
          </a:p>
        </p:txBody>
      </p:sp>
      <p:sp>
        <p:nvSpPr>
          <p:cNvPr id="3" name="Subtitle 2"/>
          <p:cNvSpPr>
            <a:spLocks noGrp="1"/>
          </p:cNvSpPr>
          <p:nvPr>
            <p:ph type="subTitle" idx="1"/>
          </p:nvPr>
        </p:nvSpPr>
        <p:spPr>
          <a:xfrm>
            <a:off x="533400" y="1524000"/>
            <a:ext cx="8305800" cy="5029200"/>
          </a:xfrm>
        </p:spPr>
        <p:txBody>
          <a:bodyPr>
            <a:noAutofit/>
          </a:bodyPr>
          <a:lstStyle/>
          <a:p>
            <a:r>
              <a:rPr lang="en-US" sz="2800" b="1" dirty="0">
                <a:solidFill>
                  <a:srgbClr val="0D13F7"/>
                </a:solidFill>
              </a:rPr>
              <a:t>Unmatched services and incentives</a:t>
            </a:r>
          </a:p>
          <a:p>
            <a:pPr marL="484632" indent="-457200">
              <a:buClr>
                <a:srgbClr val="0D13F7"/>
              </a:buClr>
              <a:buFont typeface="Wingdings" panose="05000000000000000000" pitchFamily="2" charset="2"/>
              <a:buChar char="§"/>
            </a:pPr>
            <a:r>
              <a:rPr lang="en-US" sz="2800" b="1" dirty="0">
                <a:solidFill>
                  <a:schemeClr val="tx1"/>
                </a:solidFill>
              </a:rPr>
              <a:t>Two additional problems with vertical integration in healthcare are unmatched service areas and incentives. </a:t>
            </a:r>
            <a:endParaRPr lang="en-US" sz="2800" b="1" dirty="0" smtClean="0">
              <a:solidFill>
                <a:schemeClr val="tx1"/>
              </a:solidFill>
            </a:endParaRPr>
          </a:p>
          <a:p>
            <a:pPr marL="484632" indent="-457200">
              <a:buClr>
                <a:srgbClr val="0D13F7"/>
              </a:buClr>
              <a:buFont typeface="Wingdings" panose="05000000000000000000" pitchFamily="2" charset="2"/>
              <a:buChar char="§"/>
            </a:pPr>
            <a:r>
              <a:rPr lang="en-US" sz="2800" b="1" dirty="0" smtClean="0">
                <a:solidFill>
                  <a:schemeClr val="tx1"/>
                </a:solidFill>
              </a:rPr>
              <a:t>In </a:t>
            </a:r>
            <a:r>
              <a:rPr lang="en-US" sz="2800" b="1" dirty="0">
                <a:solidFill>
                  <a:schemeClr val="tx1"/>
                </a:solidFill>
              </a:rPr>
              <a:t>many cases, vertically integrated healthcare systems’ insurance companies have customers in areas where the systems do not own hospitals and employ physicians, making contracting with non-system providers necessary. </a:t>
            </a:r>
            <a:endParaRPr lang="en-US" sz="2800" b="1" dirty="0" smtClean="0">
              <a:solidFill>
                <a:schemeClr val="tx1"/>
              </a:solidFill>
            </a:endParaRPr>
          </a:p>
          <a:p>
            <a:pPr marL="484632" indent="-457200">
              <a:buClr>
                <a:srgbClr val="0D13F7"/>
              </a:buClr>
              <a:buFont typeface="Wingdings" panose="05000000000000000000" pitchFamily="2" charset="2"/>
              <a:buChar char="§"/>
            </a:pPr>
            <a:r>
              <a:rPr lang="en-US" sz="2800" b="1" dirty="0" smtClean="0">
                <a:solidFill>
                  <a:schemeClr val="tx1"/>
                </a:solidFill>
              </a:rPr>
              <a:t>As </a:t>
            </a:r>
            <a:r>
              <a:rPr lang="en-US" sz="2800" b="1" dirty="0">
                <a:solidFill>
                  <a:schemeClr val="tx1"/>
                </a:solidFill>
              </a:rPr>
              <a:t>a result, systems sacrifice many potential economies of scale. </a:t>
            </a:r>
            <a:endParaRPr lang="en-US" sz="2800" b="1" dirty="0" smtClean="0">
              <a:solidFill>
                <a:schemeClr val="tx1"/>
              </a:solidFill>
            </a:endParaRPr>
          </a:p>
        </p:txBody>
      </p:sp>
    </p:spTree>
    <p:extLst>
      <p:ext uri="{BB962C8B-B14F-4D97-AF65-F5344CB8AC3E}">
        <p14:creationId xmlns:p14="http://schemas.microsoft.com/office/powerpoint/2010/main" val="234249035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359898"/>
            <a:ext cx="7848600" cy="783102"/>
          </a:xfrm>
        </p:spPr>
        <p:txBody>
          <a:bodyPr>
            <a:normAutofit fontScale="90000"/>
          </a:bodyPr>
          <a:lstStyle/>
          <a:p>
            <a:r>
              <a:rPr lang="en-US" sz="4000" b="1" dirty="0">
                <a:solidFill>
                  <a:schemeClr val="tx1"/>
                </a:solidFill>
                <a:effectLst/>
              </a:rPr>
              <a:t>Growth and Integration </a:t>
            </a:r>
            <a:r>
              <a:rPr lang="en-US" sz="4000" b="1" dirty="0" smtClean="0">
                <a:solidFill>
                  <a:schemeClr val="tx1"/>
                </a:solidFill>
                <a:effectLst/>
              </a:rPr>
              <a:t>Strategies</a:t>
            </a:r>
            <a:endParaRPr lang="en-US" sz="4000" b="1" dirty="0">
              <a:solidFill>
                <a:schemeClr val="tx1"/>
              </a:solidFill>
            </a:endParaRPr>
          </a:p>
        </p:txBody>
      </p:sp>
      <p:sp>
        <p:nvSpPr>
          <p:cNvPr id="3" name="Subtitle 2"/>
          <p:cNvSpPr>
            <a:spLocks noGrp="1"/>
          </p:cNvSpPr>
          <p:nvPr>
            <p:ph type="subTitle" idx="1"/>
          </p:nvPr>
        </p:nvSpPr>
        <p:spPr>
          <a:xfrm>
            <a:off x="533400" y="1524000"/>
            <a:ext cx="8305800" cy="5029200"/>
          </a:xfrm>
        </p:spPr>
        <p:txBody>
          <a:bodyPr>
            <a:noAutofit/>
          </a:bodyPr>
          <a:lstStyle/>
          <a:p>
            <a:r>
              <a:rPr lang="en-US" sz="2800" b="1" dirty="0">
                <a:solidFill>
                  <a:srgbClr val="0D13F7"/>
                </a:solidFill>
              </a:rPr>
              <a:t>Unmatched services and incentives</a:t>
            </a:r>
          </a:p>
          <a:p>
            <a:pPr marL="484632" indent="-457200">
              <a:buClr>
                <a:srgbClr val="0D13F7"/>
              </a:buClr>
              <a:buFont typeface="Wingdings" panose="05000000000000000000" pitchFamily="2" charset="2"/>
              <a:buChar char="§"/>
            </a:pPr>
            <a:r>
              <a:rPr lang="en-US" sz="2800" b="1" dirty="0">
                <a:solidFill>
                  <a:schemeClr val="tx1"/>
                </a:solidFill>
              </a:rPr>
              <a:t>In these situations, vertical integration tends to increase overhead costs because it adds new administrative functions and required competencies to manage the expanded base of operations. </a:t>
            </a:r>
            <a:endParaRPr lang="en-US" sz="2800" b="1" dirty="0" smtClean="0">
              <a:solidFill>
                <a:schemeClr val="tx1"/>
              </a:solidFill>
            </a:endParaRPr>
          </a:p>
          <a:p>
            <a:pPr marL="484632" indent="-457200">
              <a:buClr>
                <a:srgbClr val="0D13F7"/>
              </a:buClr>
              <a:buFont typeface="Wingdings" panose="05000000000000000000" pitchFamily="2" charset="2"/>
              <a:buChar char="§"/>
            </a:pPr>
            <a:r>
              <a:rPr lang="en-US" sz="2800" b="1" dirty="0" smtClean="0">
                <a:solidFill>
                  <a:schemeClr val="tx1"/>
                </a:solidFill>
              </a:rPr>
              <a:t>Overall</a:t>
            </a:r>
            <a:r>
              <a:rPr lang="en-US" sz="2800" b="1" dirty="0">
                <a:solidFill>
                  <a:schemeClr val="tx1"/>
                </a:solidFill>
              </a:rPr>
              <a:t>, the clinical competencies required to deliver healthcare are rather “distinct from an organization that develops, markets, and monitors contractual networks”</a:t>
            </a:r>
            <a:r>
              <a:rPr lang="en-US" sz="2800" b="1" dirty="0" smtClean="0">
                <a:solidFill>
                  <a:schemeClr val="tx1"/>
                </a:solidFill>
              </a:rPr>
              <a:t>. </a:t>
            </a:r>
          </a:p>
        </p:txBody>
      </p:sp>
    </p:spTree>
    <p:extLst>
      <p:ext uri="{BB962C8B-B14F-4D97-AF65-F5344CB8AC3E}">
        <p14:creationId xmlns:p14="http://schemas.microsoft.com/office/powerpoint/2010/main" val="400691489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359898"/>
            <a:ext cx="7848600" cy="783102"/>
          </a:xfrm>
        </p:spPr>
        <p:txBody>
          <a:bodyPr>
            <a:normAutofit fontScale="90000"/>
          </a:bodyPr>
          <a:lstStyle/>
          <a:p>
            <a:r>
              <a:rPr lang="en-US" sz="4000" b="1" dirty="0">
                <a:solidFill>
                  <a:schemeClr val="tx1"/>
                </a:solidFill>
                <a:effectLst/>
              </a:rPr>
              <a:t>Growth and Integration </a:t>
            </a:r>
            <a:r>
              <a:rPr lang="en-US" sz="4000" b="1" dirty="0" smtClean="0">
                <a:solidFill>
                  <a:schemeClr val="tx1"/>
                </a:solidFill>
                <a:effectLst/>
              </a:rPr>
              <a:t>Strategies</a:t>
            </a:r>
            <a:endParaRPr lang="en-US" sz="4000" b="1" dirty="0">
              <a:solidFill>
                <a:schemeClr val="tx1"/>
              </a:solidFill>
            </a:endParaRPr>
          </a:p>
        </p:txBody>
      </p:sp>
      <p:sp>
        <p:nvSpPr>
          <p:cNvPr id="3" name="Subtitle 2"/>
          <p:cNvSpPr>
            <a:spLocks noGrp="1"/>
          </p:cNvSpPr>
          <p:nvPr>
            <p:ph type="subTitle" idx="1"/>
          </p:nvPr>
        </p:nvSpPr>
        <p:spPr>
          <a:xfrm>
            <a:off x="609600" y="2286000"/>
            <a:ext cx="7924800" cy="3733800"/>
          </a:xfrm>
        </p:spPr>
        <p:txBody>
          <a:bodyPr>
            <a:noAutofit/>
          </a:bodyPr>
          <a:lstStyle/>
          <a:p>
            <a:r>
              <a:rPr lang="en-US" sz="2800" b="1" dirty="0">
                <a:solidFill>
                  <a:srgbClr val="0D13F7"/>
                </a:solidFill>
              </a:rPr>
              <a:t>Integration of Vertically Owned Structures</a:t>
            </a:r>
          </a:p>
          <a:p>
            <a:pPr marL="484632" indent="-457200">
              <a:buClr>
                <a:srgbClr val="0D13F7"/>
              </a:buClr>
              <a:buFont typeface="Wingdings" panose="05000000000000000000" pitchFamily="2" charset="2"/>
              <a:buChar char="§"/>
            </a:pPr>
            <a:r>
              <a:rPr lang="en-US" sz="2800" b="1" dirty="0">
                <a:solidFill>
                  <a:schemeClr val="tx1"/>
                </a:solidFill>
              </a:rPr>
              <a:t>Many suggestions have been made regarding what needs to be accomplished to integrate vertically structured systems. </a:t>
            </a:r>
            <a:endParaRPr lang="en-US" sz="2800" b="1" dirty="0" smtClean="0">
              <a:solidFill>
                <a:schemeClr val="tx1"/>
              </a:solidFill>
            </a:endParaRPr>
          </a:p>
          <a:p>
            <a:pPr marL="484632" indent="-457200">
              <a:buClr>
                <a:srgbClr val="0D13F7"/>
              </a:buClr>
              <a:buFont typeface="Wingdings" panose="05000000000000000000" pitchFamily="2" charset="2"/>
              <a:buChar char="§"/>
            </a:pPr>
            <a:r>
              <a:rPr lang="en-US" sz="2800" b="1" dirty="0" smtClean="0">
                <a:solidFill>
                  <a:schemeClr val="tx1"/>
                </a:solidFill>
              </a:rPr>
              <a:t>Ownership </a:t>
            </a:r>
            <a:r>
              <a:rPr lang="en-US" sz="2800" b="1" dirty="0">
                <a:solidFill>
                  <a:schemeClr val="tx1"/>
                </a:solidFill>
              </a:rPr>
              <a:t>is relatively easy to achieve. However, the benefits of ownership cannot be achieved without integration. </a:t>
            </a:r>
            <a:endParaRPr lang="en-US" sz="2800" b="1" dirty="0" smtClean="0">
              <a:solidFill>
                <a:schemeClr val="tx1"/>
              </a:solidFill>
            </a:endParaRPr>
          </a:p>
        </p:txBody>
      </p:sp>
    </p:spTree>
    <p:extLst>
      <p:ext uri="{BB962C8B-B14F-4D97-AF65-F5344CB8AC3E}">
        <p14:creationId xmlns:p14="http://schemas.microsoft.com/office/powerpoint/2010/main" val="38642689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359898"/>
            <a:ext cx="7848600" cy="783102"/>
          </a:xfrm>
        </p:spPr>
        <p:txBody>
          <a:bodyPr>
            <a:normAutofit fontScale="90000"/>
          </a:bodyPr>
          <a:lstStyle/>
          <a:p>
            <a:r>
              <a:rPr lang="en-US" sz="4000" b="1" dirty="0">
                <a:solidFill>
                  <a:schemeClr val="tx1"/>
                </a:solidFill>
                <a:effectLst/>
              </a:rPr>
              <a:t>Growth and Integration </a:t>
            </a:r>
            <a:r>
              <a:rPr lang="en-US" sz="4000" b="1" dirty="0" smtClean="0">
                <a:solidFill>
                  <a:schemeClr val="tx1"/>
                </a:solidFill>
                <a:effectLst/>
              </a:rPr>
              <a:t>Strategies</a:t>
            </a:r>
            <a:endParaRPr lang="en-US" sz="4000" b="1" dirty="0">
              <a:solidFill>
                <a:schemeClr val="tx1"/>
              </a:solidFill>
            </a:endParaRPr>
          </a:p>
        </p:txBody>
      </p:sp>
      <p:sp>
        <p:nvSpPr>
          <p:cNvPr id="3" name="Subtitle 2"/>
          <p:cNvSpPr>
            <a:spLocks noGrp="1"/>
          </p:cNvSpPr>
          <p:nvPr>
            <p:ph type="subTitle" idx="1"/>
          </p:nvPr>
        </p:nvSpPr>
        <p:spPr>
          <a:xfrm>
            <a:off x="457200" y="1752600"/>
            <a:ext cx="8534400" cy="4572000"/>
          </a:xfrm>
        </p:spPr>
        <p:txBody>
          <a:bodyPr>
            <a:noAutofit/>
          </a:bodyPr>
          <a:lstStyle/>
          <a:p>
            <a:r>
              <a:rPr lang="en-US" sz="2800" b="1" dirty="0">
                <a:solidFill>
                  <a:srgbClr val="0D13F7"/>
                </a:solidFill>
              </a:rPr>
              <a:t>Integration of Vertically Owned Structures</a:t>
            </a:r>
          </a:p>
          <a:p>
            <a:pPr marL="484632" indent="-457200">
              <a:buClr>
                <a:srgbClr val="0D13F7"/>
              </a:buClr>
              <a:buFont typeface="Wingdings" panose="05000000000000000000" pitchFamily="2" charset="2"/>
              <a:buChar char="§"/>
            </a:pPr>
            <a:r>
              <a:rPr lang="en-US" sz="2800" b="1" dirty="0" err="1">
                <a:solidFill>
                  <a:schemeClr val="tx1"/>
                </a:solidFill>
              </a:rPr>
              <a:t>Ghoshal</a:t>
            </a:r>
            <a:r>
              <a:rPr lang="en-US" sz="2800" b="1" dirty="0">
                <a:solidFill>
                  <a:schemeClr val="tx1"/>
                </a:solidFill>
              </a:rPr>
              <a:t> and </a:t>
            </a:r>
            <a:r>
              <a:rPr lang="en-US" sz="2800" b="1" dirty="0" err="1">
                <a:solidFill>
                  <a:schemeClr val="tx1"/>
                </a:solidFill>
              </a:rPr>
              <a:t>Gratton</a:t>
            </a:r>
            <a:r>
              <a:rPr lang="en-US" sz="2800" b="1" dirty="0">
                <a:solidFill>
                  <a:schemeClr val="tx1"/>
                </a:solidFill>
              </a:rPr>
              <a:t> (2002) identify four essential areas of integration</a:t>
            </a:r>
            <a:r>
              <a:rPr lang="en-US" sz="2800" b="1" dirty="0" smtClean="0">
                <a:solidFill>
                  <a:schemeClr val="tx1"/>
                </a:solidFill>
              </a:rPr>
              <a:t>:</a:t>
            </a:r>
          </a:p>
          <a:p>
            <a:pPr marL="541782" indent="-514350">
              <a:buClr>
                <a:srgbClr val="0D13F7"/>
              </a:buClr>
              <a:buFont typeface="+mj-lt"/>
              <a:buAutoNum type="arabicPeriod"/>
            </a:pPr>
            <a:r>
              <a:rPr lang="en-US" sz="2400" b="1" dirty="0"/>
              <a:t>Operational integration: standardization of the technology and infrastructure</a:t>
            </a:r>
            <a:r>
              <a:rPr lang="en-US" sz="2400" b="1" dirty="0" smtClean="0">
                <a:solidFill>
                  <a:schemeClr val="tx1"/>
                </a:solidFill>
              </a:rPr>
              <a:t> </a:t>
            </a:r>
          </a:p>
          <a:p>
            <a:pPr marL="541782" indent="-514350">
              <a:buClr>
                <a:srgbClr val="0D13F7"/>
              </a:buClr>
              <a:buFont typeface="+mj-lt"/>
              <a:buAutoNum type="arabicPeriod"/>
            </a:pPr>
            <a:r>
              <a:rPr lang="en-US" sz="2400" b="1" dirty="0">
                <a:solidFill>
                  <a:schemeClr val="tx1"/>
                </a:solidFill>
              </a:rPr>
              <a:t>Intellectual integration: development of a shared knowledge base </a:t>
            </a:r>
            <a:endParaRPr lang="en-US" sz="2400" b="1" dirty="0" smtClean="0">
              <a:solidFill>
                <a:schemeClr val="tx1"/>
              </a:solidFill>
            </a:endParaRPr>
          </a:p>
          <a:p>
            <a:pPr marL="541782" indent="-514350">
              <a:buClr>
                <a:srgbClr val="0D13F7"/>
              </a:buClr>
              <a:buFont typeface="+mj-lt"/>
              <a:buAutoNum type="arabicPeriod"/>
            </a:pPr>
            <a:r>
              <a:rPr lang="en-US" sz="2400" b="1" dirty="0">
                <a:solidFill>
                  <a:schemeClr val="tx1"/>
                </a:solidFill>
              </a:rPr>
              <a:t>Social integration: creation of cultural bonds that drives collective </a:t>
            </a:r>
            <a:r>
              <a:rPr lang="en-US" sz="2400" b="1" dirty="0" smtClean="0">
                <a:solidFill>
                  <a:schemeClr val="tx1"/>
                </a:solidFill>
              </a:rPr>
              <a:t>performance</a:t>
            </a:r>
          </a:p>
          <a:p>
            <a:pPr marL="541782" indent="-514350">
              <a:buClr>
                <a:srgbClr val="0D13F7"/>
              </a:buClr>
              <a:buFont typeface="+mj-lt"/>
              <a:buAutoNum type="arabicPeriod"/>
            </a:pPr>
            <a:r>
              <a:rPr lang="en-US" sz="2400" b="1" dirty="0">
                <a:solidFill>
                  <a:schemeClr val="tx1"/>
                </a:solidFill>
              </a:rPr>
              <a:t>Emotional integration: establishment of a common identity and purpose</a:t>
            </a:r>
            <a:endParaRPr lang="en-US" sz="2400" b="1" dirty="0" smtClean="0">
              <a:solidFill>
                <a:schemeClr val="tx1"/>
              </a:solidFill>
            </a:endParaRPr>
          </a:p>
        </p:txBody>
      </p:sp>
    </p:spTree>
    <p:extLst>
      <p:ext uri="{BB962C8B-B14F-4D97-AF65-F5344CB8AC3E}">
        <p14:creationId xmlns:p14="http://schemas.microsoft.com/office/powerpoint/2010/main" val="365980805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359898"/>
            <a:ext cx="7848600" cy="783102"/>
          </a:xfrm>
        </p:spPr>
        <p:txBody>
          <a:bodyPr>
            <a:normAutofit fontScale="90000"/>
          </a:bodyPr>
          <a:lstStyle/>
          <a:p>
            <a:r>
              <a:rPr lang="en-US" sz="4000" b="1" dirty="0">
                <a:solidFill>
                  <a:schemeClr val="tx1"/>
                </a:solidFill>
                <a:effectLst/>
              </a:rPr>
              <a:t>Growth and Integration </a:t>
            </a:r>
            <a:r>
              <a:rPr lang="en-US" sz="4000" b="1" dirty="0" smtClean="0">
                <a:solidFill>
                  <a:schemeClr val="tx1"/>
                </a:solidFill>
                <a:effectLst/>
              </a:rPr>
              <a:t>Strategies</a:t>
            </a:r>
            <a:endParaRPr lang="en-US" sz="4000" b="1" dirty="0">
              <a:solidFill>
                <a:schemeClr val="tx1"/>
              </a:solidFill>
            </a:endParaRPr>
          </a:p>
        </p:txBody>
      </p:sp>
      <p:sp>
        <p:nvSpPr>
          <p:cNvPr id="3" name="Subtitle 2"/>
          <p:cNvSpPr>
            <a:spLocks noGrp="1"/>
          </p:cNvSpPr>
          <p:nvPr>
            <p:ph type="subTitle" idx="1"/>
          </p:nvPr>
        </p:nvSpPr>
        <p:spPr>
          <a:xfrm>
            <a:off x="457200" y="2057400"/>
            <a:ext cx="8229600" cy="4267200"/>
          </a:xfrm>
        </p:spPr>
        <p:txBody>
          <a:bodyPr>
            <a:noAutofit/>
          </a:bodyPr>
          <a:lstStyle/>
          <a:p>
            <a:r>
              <a:rPr lang="en-US" sz="2800" b="1" dirty="0">
                <a:solidFill>
                  <a:srgbClr val="0D13F7"/>
                </a:solidFill>
              </a:rPr>
              <a:t>Integration of Vertically Owned Structures</a:t>
            </a:r>
          </a:p>
          <a:p>
            <a:pPr marL="484632" indent="-457200">
              <a:buClr>
                <a:srgbClr val="0D13F7"/>
              </a:buClr>
              <a:buFont typeface="Wingdings" panose="05000000000000000000" pitchFamily="2" charset="2"/>
              <a:buChar char="§"/>
            </a:pPr>
            <a:r>
              <a:rPr lang="en-US" sz="2800" b="1" dirty="0">
                <a:solidFill>
                  <a:schemeClr val="tx1"/>
                </a:solidFill>
              </a:rPr>
              <a:t>Integrating all of these aspects can be challenging and take a great deal of time. </a:t>
            </a:r>
            <a:endParaRPr lang="en-US" sz="2800" b="1" dirty="0" smtClean="0">
              <a:solidFill>
                <a:schemeClr val="tx1"/>
              </a:solidFill>
            </a:endParaRPr>
          </a:p>
          <a:p>
            <a:pPr marL="484632" indent="-457200">
              <a:buClr>
                <a:srgbClr val="0D13F7"/>
              </a:buClr>
              <a:buFont typeface="Wingdings" panose="05000000000000000000" pitchFamily="2" charset="2"/>
              <a:buChar char="§"/>
            </a:pPr>
            <a:r>
              <a:rPr lang="en-US" sz="2800" b="1" dirty="0" smtClean="0">
                <a:solidFill>
                  <a:schemeClr val="tx1"/>
                </a:solidFill>
              </a:rPr>
              <a:t>Given </a:t>
            </a:r>
            <a:r>
              <a:rPr lang="en-US" sz="2800" b="1" dirty="0">
                <a:solidFill>
                  <a:schemeClr val="tx1"/>
                </a:solidFill>
              </a:rPr>
              <a:t>the challenges these four areas present in healthcare, many vertically owned structures have not realized the promises of vertical integration</a:t>
            </a:r>
            <a:r>
              <a:rPr lang="en-US" sz="2800" b="1" dirty="0" smtClean="0">
                <a:solidFill>
                  <a:schemeClr val="tx1"/>
                </a:solidFill>
              </a:rPr>
              <a:t>.</a:t>
            </a:r>
          </a:p>
          <a:p>
            <a:pPr marL="484632" indent="-457200">
              <a:buClr>
                <a:srgbClr val="0D13F7"/>
              </a:buClr>
              <a:buFont typeface="Wingdings" panose="05000000000000000000" pitchFamily="2" charset="2"/>
              <a:buChar char="§"/>
            </a:pPr>
            <a:r>
              <a:rPr lang="en-US" sz="2800" b="1" dirty="0">
                <a:solidFill>
                  <a:schemeClr val="tx1"/>
                </a:solidFill>
              </a:rPr>
              <a:t>Yet, the allure of vertically integrated structures still draws healthcare </a:t>
            </a:r>
            <a:r>
              <a:rPr lang="en-US" sz="2800" b="1" dirty="0" smtClean="0">
                <a:solidFill>
                  <a:schemeClr val="tx1"/>
                </a:solidFill>
              </a:rPr>
              <a:t>organizations.</a:t>
            </a:r>
            <a:endParaRPr lang="en-US" sz="2800" b="1" dirty="0">
              <a:solidFill>
                <a:schemeClr val="tx1"/>
              </a:solidFill>
            </a:endParaRPr>
          </a:p>
        </p:txBody>
      </p:sp>
    </p:spTree>
    <p:extLst>
      <p:ext uri="{BB962C8B-B14F-4D97-AF65-F5344CB8AC3E}">
        <p14:creationId xmlns:p14="http://schemas.microsoft.com/office/powerpoint/2010/main" val="267301110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359898"/>
            <a:ext cx="7848600" cy="783102"/>
          </a:xfrm>
        </p:spPr>
        <p:txBody>
          <a:bodyPr>
            <a:normAutofit fontScale="90000"/>
          </a:bodyPr>
          <a:lstStyle/>
          <a:p>
            <a:r>
              <a:rPr lang="en-US" sz="4000" b="1" dirty="0">
                <a:solidFill>
                  <a:schemeClr val="tx1"/>
                </a:solidFill>
                <a:effectLst/>
              </a:rPr>
              <a:t>Growth and Integration </a:t>
            </a:r>
            <a:r>
              <a:rPr lang="en-US" sz="4000" b="1" dirty="0" smtClean="0">
                <a:solidFill>
                  <a:schemeClr val="tx1"/>
                </a:solidFill>
                <a:effectLst/>
              </a:rPr>
              <a:t>Strategies</a:t>
            </a:r>
            <a:endParaRPr lang="en-US" sz="4000" b="1" dirty="0">
              <a:solidFill>
                <a:schemeClr val="tx1"/>
              </a:solidFill>
            </a:endParaRPr>
          </a:p>
        </p:txBody>
      </p:sp>
      <p:sp>
        <p:nvSpPr>
          <p:cNvPr id="3" name="Subtitle 2"/>
          <p:cNvSpPr>
            <a:spLocks noGrp="1"/>
          </p:cNvSpPr>
          <p:nvPr>
            <p:ph type="subTitle" idx="1"/>
          </p:nvPr>
        </p:nvSpPr>
        <p:spPr>
          <a:xfrm>
            <a:off x="457200" y="2057400"/>
            <a:ext cx="8229600" cy="4267200"/>
          </a:xfrm>
        </p:spPr>
        <p:txBody>
          <a:bodyPr>
            <a:noAutofit/>
          </a:bodyPr>
          <a:lstStyle/>
          <a:p>
            <a:r>
              <a:rPr lang="en-US" sz="2800" b="1" dirty="0">
                <a:solidFill>
                  <a:srgbClr val="0D13F7"/>
                </a:solidFill>
              </a:rPr>
              <a:t>Integration of Vertically Owned Structures</a:t>
            </a:r>
          </a:p>
          <a:p>
            <a:pPr marL="484632" indent="-457200">
              <a:buClr>
                <a:srgbClr val="0D13F7"/>
              </a:buClr>
              <a:buFont typeface="Wingdings" panose="05000000000000000000" pitchFamily="2" charset="2"/>
              <a:buChar char="§"/>
            </a:pPr>
            <a:r>
              <a:rPr lang="en-US" sz="2800" b="1" dirty="0">
                <a:solidFill>
                  <a:schemeClr val="tx1"/>
                </a:solidFill>
              </a:rPr>
              <a:t>At the end of 2010, vertically integrated structures called accountable care organizations (ACOs) were promoted as a means of improving the quality of care and lowering costs. </a:t>
            </a:r>
            <a:endParaRPr lang="en-US" sz="2800" b="1" dirty="0" smtClean="0">
              <a:solidFill>
                <a:schemeClr val="tx1"/>
              </a:solidFill>
            </a:endParaRPr>
          </a:p>
          <a:p>
            <a:pPr marL="484632" indent="-457200">
              <a:buClr>
                <a:srgbClr val="0D13F7"/>
              </a:buClr>
              <a:buFont typeface="Wingdings" panose="05000000000000000000" pitchFamily="2" charset="2"/>
              <a:buChar char="§"/>
            </a:pPr>
            <a:r>
              <a:rPr lang="en-US" sz="2800" b="1" dirty="0" smtClean="0">
                <a:solidFill>
                  <a:schemeClr val="tx1"/>
                </a:solidFill>
              </a:rPr>
              <a:t>Many </a:t>
            </a:r>
            <a:r>
              <a:rPr lang="en-US" sz="2800" b="1" dirty="0">
                <a:solidFill>
                  <a:schemeClr val="tx1"/>
                </a:solidFill>
              </a:rPr>
              <a:t>feel that physicians and hospitals must work more closely together, and experts predict that more physicians will become employed by hospitals and healthcare </a:t>
            </a:r>
            <a:r>
              <a:rPr lang="en-US" sz="2800" b="1" dirty="0" smtClean="0">
                <a:solidFill>
                  <a:schemeClr val="tx1"/>
                </a:solidFill>
              </a:rPr>
              <a:t>systems.</a:t>
            </a:r>
            <a:endParaRPr lang="en-US" sz="2800" b="1" dirty="0">
              <a:solidFill>
                <a:schemeClr val="tx1"/>
              </a:solidFill>
            </a:endParaRPr>
          </a:p>
        </p:txBody>
      </p:sp>
    </p:spTree>
    <p:extLst>
      <p:ext uri="{BB962C8B-B14F-4D97-AF65-F5344CB8AC3E}">
        <p14:creationId xmlns:p14="http://schemas.microsoft.com/office/powerpoint/2010/main" val="18811490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359898"/>
            <a:ext cx="7848600" cy="783102"/>
          </a:xfrm>
        </p:spPr>
        <p:txBody>
          <a:bodyPr>
            <a:normAutofit fontScale="90000"/>
          </a:bodyPr>
          <a:lstStyle/>
          <a:p>
            <a:r>
              <a:rPr lang="en-US" sz="4000" b="1" dirty="0">
                <a:solidFill>
                  <a:schemeClr val="tx1"/>
                </a:solidFill>
                <a:effectLst/>
              </a:rPr>
              <a:t>Growth and Integration </a:t>
            </a:r>
            <a:r>
              <a:rPr lang="en-US" sz="4000" b="1" dirty="0" smtClean="0">
                <a:solidFill>
                  <a:schemeClr val="tx1"/>
                </a:solidFill>
                <a:effectLst/>
              </a:rPr>
              <a:t>Strategies</a:t>
            </a:r>
            <a:endParaRPr lang="en-US" sz="4000" b="1" dirty="0">
              <a:solidFill>
                <a:schemeClr val="tx1"/>
              </a:solidFill>
            </a:endParaRPr>
          </a:p>
        </p:txBody>
      </p:sp>
      <p:sp>
        <p:nvSpPr>
          <p:cNvPr id="3" name="Subtitle 2"/>
          <p:cNvSpPr>
            <a:spLocks noGrp="1"/>
          </p:cNvSpPr>
          <p:nvPr>
            <p:ph type="subTitle" idx="1"/>
          </p:nvPr>
        </p:nvSpPr>
        <p:spPr>
          <a:xfrm>
            <a:off x="457200" y="1524000"/>
            <a:ext cx="8229600" cy="4800600"/>
          </a:xfrm>
        </p:spPr>
        <p:txBody>
          <a:bodyPr>
            <a:noAutofit/>
          </a:bodyPr>
          <a:lstStyle/>
          <a:p>
            <a:r>
              <a:rPr lang="en-US" sz="2800" b="1" dirty="0">
                <a:solidFill>
                  <a:srgbClr val="0D13F7"/>
                </a:solidFill>
              </a:rPr>
              <a:t>Integration of Vertically Owned Structures</a:t>
            </a:r>
          </a:p>
          <a:p>
            <a:pPr marL="484632" indent="-457200">
              <a:buClr>
                <a:srgbClr val="0D13F7"/>
              </a:buClr>
              <a:buFont typeface="Wingdings" panose="05000000000000000000" pitchFamily="2" charset="2"/>
              <a:buChar char="§"/>
            </a:pPr>
            <a:r>
              <a:rPr lang="en-US" sz="2800" b="1" dirty="0">
                <a:solidFill>
                  <a:schemeClr val="tx1"/>
                </a:solidFill>
              </a:rPr>
              <a:t>Capitation—a potential form of payment to healthcare systems—may incentivize organizations to refocus efforts from minimizing costs at distinct stages of production to lowering total system costs. </a:t>
            </a:r>
            <a:endParaRPr lang="en-US" sz="2800" b="1" dirty="0" smtClean="0">
              <a:solidFill>
                <a:schemeClr val="tx1"/>
              </a:solidFill>
            </a:endParaRPr>
          </a:p>
          <a:p>
            <a:pPr marL="484632" indent="-457200">
              <a:buClr>
                <a:srgbClr val="0D13F7"/>
              </a:buClr>
              <a:buFont typeface="Wingdings" panose="05000000000000000000" pitchFamily="2" charset="2"/>
              <a:buChar char="§"/>
            </a:pPr>
            <a:r>
              <a:rPr lang="en-US" sz="2800" b="1" dirty="0" smtClean="0">
                <a:solidFill>
                  <a:schemeClr val="tx1"/>
                </a:solidFill>
              </a:rPr>
              <a:t>The </a:t>
            </a:r>
            <a:r>
              <a:rPr lang="en-US" sz="2800" b="1" dirty="0">
                <a:solidFill>
                  <a:schemeClr val="tx1"/>
                </a:solidFill>
              </a:rPr>
              <a:t>challenge for healthcare organizations lies in designing the processes, structures, and mix of personnel needed to effectively integrate vertically owned organizations</a:t>
            </a:r>
            <a:r>
              <a:rPr lang="en-US" sz="2800" dirty="0" smtClean="0"/>
              <a:t>.</a:t>
            </a:r>
            <a:endParaRPr lang="en-US" sz="2800" b="1" dirty="0">
              <a:solidFill>
                <a:schemeClr val="tx1"/>
              </a:solidFill>
            </a:endParaRPr>
          </a:p>
        </p:txBody>
      </p:sp>
    </p:spTree>
    <p:extLst>
      <p:ext uri="{BB962C8B-B14F-4D97-AF65-F5344CB8AC3E}">
        <p14:creationId xmlns:p14="http://schemas.microsoft.com/office/powerpoint/2010/main" val="19518277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359898"/>
            <a:ext cx="7848600" cy="783102"/>
          </a:xfrm>
        </p:spPr>
        <p:txBody>
          <a:bodyPr>
            <a:normAutofit fontScale="90000"/>
          </a:bodyPr>
          <a:lstStyle/>
          <a:p>
            <a:r>
              <a:rPr lang="en-US" sz="4000" b="1" dirty="0">
                <a:solidFill>
                  <a:schemeClr val="tx1"/>
                </a:solidFill>
                <a:effectLst/>
              </a:rPr>
              <a:t>Growth and Integration </a:t>
            </a:r>
            <a:r>
              <a:rPr lang="en-US" sz="4000" b="1" dirty="0" smtClean="0">
                <a:solidFill>
                  <a:schemeClr val="tx1"/>
                </a:solidFill>
                <a:effectLst/>
              </a:rPr>
              <a:t>Strategies</a:t>
            </a:r>
            <a:endParaRPr lang="en-US" sz="4000" b="1" dirty="0">
              <a:solidFill>
                <a:schemeClr val="tx1"/>
              </a:solidFill>
            </a:endParaRPr>
          </a:p>
        </p:txBody>
      </p:sp>
      <p:sp>
        <p:nvSpPr>
          <p:cNvPr id="3" name="Subtitle 2"/>
          <p:cNvSpPr>
            <a:spLocks noGrp="1"/>
          </p:cNvSpPr>
          <p:nvPr>
            <p:ph type="subTitle" idx="1"/>
          </p:nvPr>
        </p:nvSpPr>
        <p:spPr>
          <a:xfrm>
            <a:off x="457200" y="1371600"/>
            <a:ext cx="8458200" cy="5181600"/>
          </a:xfrm>
        </p:spPr>
        <p:txBody>
          <a:bodyPr>
            <a:noAutofit/>
          </a:bodyPr>
          <a:lstStyle/>
          <a:p>
            <a:r>
              <a:rPr lang="en-US" sz="2800" b="1" dirty="0">
                <a:solidFill>
                  <a:srgbClr val="0D13F7"/>
                </a:solidFill>
              </a:rPr>
              <a:t>Growth strategies</a:t>
            </a:r>
          </a:p>
          <a:p>
            <a:pPr marL="484632" indent="-457200">
              <a:buClr>
                <a:srgbClr val="0D13F7"/>
              </a:buClr>
              <a:buFont typeface="Wingdings" panose="05000000000000000000" pitchFamily="2" charset="2"/>
              <a:buChar char="§"/>
            </a:pPr>
            <a:r>
              <a:rPr lang="en-US" b="1" dirty="0">
                <a:solidFill>
                  <a:schemeClr val="tx1"/>
                </a:solidFill>
              </a:rPr>
              <a:t>However, growth strategies sometimes go bad. Growth does not guarantee that an organization will realize any of the aforementioned </a:t>
            </a:r>
            <a:r>
              <a:rPr lang="en-US" b="1" dirty="0" smtClean="0">
                <a:solidFill>
                  <a:schemeClr val="tx1"/>
                </a:solidFill>
              </a:rPr>
              <a:t>benefits.</a:t>
            </a:r>
          </a:p>
          <a:p>
            <a:pPr marL="484632" indent="-457200">
              <a:buClr>
                <a:srgbClr val="0D13F7"/>
              </a:buClr>
              <a:buFont typeface="Wingdings" panose="05000000000000000000" pitchFamily="2" charset="2"/>
              <a:buChar char="§"/>
            </a:pPr>
            <a:r>
              <a:rPr lang="en-US" b="1" dirty="0" smtClean="0">
                <a:solidFill>
                  <a:schemeClr val="tx1"/>
                </a:solidFill>
              </a:rPr>
              <a:t>Although </a:t>
            </a:r>
            <a:r>
              <a:rPr lang="en-US" b="1" dirty="0">
                <a:solidFill>
                  <a:schemeClr val="tx1"/>
                </a:solidFill>
              </a:rPr>
              <a:t>an organization can grow in many ways, growth is accomplished through three generally accepted methods:</a:t>
            </a:r>
          </a:p>
          <a:p>
            <a:pPr marL="971550" lvl="1" indent="-514350" algn="l">
              <a:buClr>
                <a:srgbClr val="0D13F7"/>
              </a:buClr>
              <a:buFont typeface="+mj-lt"/>
              <a:buAutoNum type="arabicPeriod"/>
            </a:pPr>
            <a:r>
              <a:rPr lang="en-US" b="1" dirty="0">
                <a:solidFill>
                  <a:schemeClr val="tx1"/>
                </a:solidFill>
              </a:rPr>
              <a:t>Internal expansion </a:t>
            </a:r>
          </a:p>
          <a:p>
            <a:pPr marL="971550" lvl="1" indent="-514350" algn="l">
              <a:buClr>
                <a:srgbClr val="0D13F7"/>
              </a:buClr>
              <a:buFont typeface="+mj-lt"/>
              <a:buAutoNum type="arabicPeriod"/>
            </a:pPr>
            <a:r>
              <a:rPr lang="en-US" b="1" dirty="0">
                <a:solidFill>
                  <a:schemeClr val="tx1"/>
                </a:solidFill>
              </a:rPr>
              <a:t>Acquisition/merger </a:t>
            </a:r>
          </a:p>
          <a:p>
            <a:pPr marL="971550" lvl="1" indent="-514350" algn="l">
              <a:buClr>
                <a:srgbClr val="0D13F7"/>
              </a:buClr>
              <a:buFont typeface="+mj-lt"/>
              <a:buAutoNum type="arabicPeriod"/>
            </a:pPr>
            <a:r>
              <a:rPr lang="en-US" b="1" dirty="0">
                <a:solidFill>
                  <a:schemeClr val="tx1"/>
                </a:solidFill>
              </a:rPr>
              <a:t>Networks and </a:t>
            </a:r>
            <a:r>
              <a:rPr lang="en-US" b="1" dirty="0" smtClean="0">
                <a:solidFill>
                  <a:schemeClr val="tx1"/>
                </a:solidFill>
              </a:rPr>
              <a:t>alliances</a:t>
            </a:r>
            <a:endParaRPr lang="en-US" b="1" dirty="0">
              <a:solidFill>
                <a:schemeClr val="tx1"/>
              </a:solidFill>
            </a:endParaRPr>
          </a:p>
        </p:txBody>
      </p:sp>
    </p:spTree>
    <p:extLst>
      <p:ext uri="{BB962C8B-B14F-4D97-AF65-F5344CB8AC3E}">
        <p14:creationId xmlns:p14="http://schemas.microsoft.com/office/powerpoint/2010/main" val="12892621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359898"/>
            <a:ext cx="7848600" cy="783102"/>
          </a:xfrm>
        </p:spPr>
        <p:txBody>
          <a:bodyPr>
            <a:normAutofit fontScale="90000"/>
          </a:bodyPr>
          <a:lstStyle/>
          <a:p>
            <a:r>
              <a:rPr lang="en-US" sz="4000" b="1" dirty="0">
                <a:solidFill>
                  <a:schemeClr val="tx1"/>
                </a:solidFill>
                <a:effectLst/>
              </a:rPr>
              <a:t>Growth and Integration </a:t>
            </a:r>
            <a:r>
              <a:rPr lang="en-US" sz="4000" b="1" dirty="0" smtClean="0">
                <a:solidFill>
                  <a:schemeClr val="tx1"/>
                </a:solidFill>
                <a:effectLst/>
              </a:rPr>
              <a:t>Strategies</a:t>
            </a:r>
            <a:endParaRPr lang="en-US" sz="4000" b="1" dirty="0">
              <a:solidFill>
                <a:schemeClr val="tx1"/>
              </a:solidFill>
            </a:endParaRPr>
          </a:p>
        </p:txBody>
      </p:sp>
      <p:sp>
        <p:nvSpPr>
          <p:cNvPr id="3" name="Subtitle 2"/>
          <p:cNvSpPr>
            <a:spLocks noGrp="1"/>
          </p:cNvSpPr>
          <p:nvPr>
            <p:ph type="subTitle" idx="1"/>
          </p:nvPr>
        </p:nvSpPr>
        <p:spPr>
          <a:xfrm>
            <a:off x="457200" y="1371600"/>
            <a:ext cx="8458200" cy="5181600"/>
          </a:xfrm>
        </p:spPr>
        <p:txBody>
          <a:bodyPr>
            <a:noAutofit/>
          </a:bodyPr>
          <a:lstStyle/>
          <a:p>
            <a:r>
              <a:rPr lang="en-US" sz="2800" b="1" dirty="0">
                <a:solidFill>
                  <a:srgbClr val="0D13F7"/>
                </a:solidFill>
              </a:rPr>
              <a:t>Growth strategies</a:t>
            </a:r>
          </a:p>
          <a:p>
            <a:pPr marL="971550" lvl="1" indent="-514350" algn="l">
              <a:buClr>
                <a:srgbClr val="0D13F7"/>
              </a:buClr>
              <a:buFont typeface="+mj-lt"/>
              <a:buAutoNum type="arabicPeriod"/>
            </a:pPr>
            <a:r>
              <a:rPr lang="en-US" b="1" dirty="0" smtClean="0">
                <a:solidFill>
                  <a:srgbClr val="0D13F7"/>
                </a:solidFill>
              </a:rPr>
              <a:t>Internal </a:t>
            </a:r>
            <a:r>
              <a:rPr lang="en-US" b="1" dirty="0">
                <a:solidFill>
                  <a:srgbClr val="0D13F7"/>
                </a:solidFill>
              </a:rPr>
              <a:t>expansion </a:t>
            </a:r>
            <a:endParaRPr lang="en-US" b="1" dirty="0" smtClean="0">
              <a:solidFill>
                <a:srgbClr val="0D13F7"/>
              </a:solidFill>
            </a:endParaRPr>
          </a:p>
          <a:p>
            <a:pPr marL="971550" lvl="1" indent="-514350" algn="l">
              <a:buClr>
                <a:srgbClr val="0D13F7"/>
              </a:buClr>
              <a:buFont typeface="Wingdings" panose="05000000000000000000" pitchFamily="2" charset="2"/>
              <a:buChar char="§"/>
            </a:pPr>
            <a:r>
              <a:rPr lang="en-US" b="1" dirty="0"/>
              <a:t>Internal expansion builds on an organization’s own capabilities and resources to grow company activities, products, services, and revenues. </a:t>
            </a:r>
            <a:endParaRPr lang="en-US" b="1" dirty="0" smtClean="0"/>
          </a:p>
          <a:p>
            <a:pPr marL="971550" lvl="1" indent="-514350" algn="l">
              <a:buClr>
                <a:srgbClr val="0D13F7"/>
              </a:buClr>
              <a:buFont typeface="Wingdings" panose="05000000000000000000" pitchFamily="2" charset="2"/>
              <a:buChar char="§"/>
            </a:pPr>
            <a:r>
              <a:rPr lang="en-US" b="1" dirty="0" smtClean="0"/>
              <a:t>Internal </a:t>
            </a:r>
            <a:r>
              <a:rPr lang="en-US" b="1" dirty="0"/>
              <a:t>expansion may include developing new products and services, launching marketing efforts to increase market share, and entering existing products in new markets. </a:t>
            </a:r>
          </a:p>
        </p:txBody>
      </p:sp>
    </p:spTree>
    <p:extLst>
      <p:ext uri="{BB962C8B-B14F-4D97-AF65-F5344CB8AC3E}">
        <p14:creationId xmlns:p14="http://schemas.microsoft.com/office/powerpoint/2010/main" val="2340901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359898"/>
            <a:ext cx="7848600" cy="783102"/>
          </a:xfrm>
        </p:spPr>
        <p:txBody>
          <a:bodyPr>
            <a:normAutofit fontScale="90000"/>
          </a:bodyPr>
          <a:lstStyle/>
          <a:p>
            <a:r>
              <a:rPr lang="en-US" sz="4000" b="1" dirty="0">
                <a:solidFill>
                  <a:schemeClr val="tx1"/>
                </a:solidFill>
                <a:effectLst/>
              </a:rPr>
              <a:t>Growth and Integration </a:t>
            </a:r>
            <a:r>
              <a:rPr lang="en-US" sz="4000" b="1" dirty="0" smtClean="0">
                <a:solidFill>
                  <a:schemeClr val="tx1"/>
                </a:solidFill>
                <a:effectLst/>
              </a:rPr>
              <a:t>Strategies</a:t>
            </a:r>
            <a:endParaRPr lang="en-US" sz="4000" b="1" dirty="0">
              <a:solidFill>
                <a:schemeClr val="tx1"/>
              </a:solidFill>
            </a:endParaRPr>
          </a:p>
        </p:txBody>
      </p:sp>
      <p:sp>
        <p:nvSpPr>
          <p:cNvPr id="3" name="Subtitle 2"/>
          <p:cNvSpPr>
            <a:spLocks noGrp="1"/>
          </p:cNvSpPr>
          <p:nvPr>
            <p:ph type="subTitle" idx="1"/>
          </p:nvPr>
        </p:nvSpPr>
        <p:spPr>
          <a:xfrm>
            <a:off x="457200" y="1371600"/>
            <a:ext cx="8458200" cy="5181600"/>
          </a:xfrm>
        </p:spPr>
        <p:txBody>
          <a:bodyPr>
            <a:noAutofit/>
          </a:bodyPr>
          <a:lstStyle/>
          <a:p>
            <a:r>
              <a:rPr lang="en-US" sz="2800" b="1" dirty="0">
                <a:solidFill>
                  <a:srgbClr val="0D13F7"/>
                </a:solidFill>
              </a:rPr>
              <a:t>Growth strategies</a:t>
            </a:r>
          </a:p>
          <a:p>
            <a:pPr marL="971550" lvl="1" indent="-514350" algn="l">
              <a:buClr>
                <a:srgbClr val="0D13F7"/>
              </a:buClr>
              <a:buFont typeface="+mj-lt"/>
              <a:buAutoNum type="arabicPeriod"/>
            </a:pPr>
            <a:r>
              <a:rPr lang="en-US" b="1" dirty="0" smtClean="0">
                <a:solidFill>
                  <a:srgbClr val="0D13F7"/>
                </a:solidFill>
              </a:rPr>
              <a:t>Internal </a:t>
            </a:r>
            <a:r>
              <a:rPr lang="en-US" b="1" dirty="0">
                <a:solidFill>
                  <a:srgbClr val="0D13F7"/>
                </a:solidFill>
              </a:rPr>
              <a:t>expansion </a:t>
            </a:r>
            <a:endParaRPr lang="en-US" b="1" dirty="0" smtClean="0">
              <a:solidFill>
                <a:srgbClr val="0D13F7"/>
              </a:solidFill>
            </a:endParaRPr>
          </a:p>
          <a:p>
            <a:pPr marL="971550" lvl="1" indent="-514350" algn="l">
              <a:buClr>
                <a:srgbClr val="0D13F7"/>
              </a:buClr>
              <a:buFont typeface="Wingdings" panose="05000000000000000000" pitchFamily="2" charset="2"/>
              <a:buChar char="§"/>
            </a:pPr>
            <a:r>
              <a:rPr lang="en-US" sz="2400" b="1" dirty="0"/>
              <a:t>As shown in Exhibit 4.2, internal expansion is advantageous in many ways. </a:t>
            </a:r>
            <a:endParaRPr lang="en-US" sz="2400" b="1" dirty="0" smtClean="0"/>
          </a:p>
          <a:p>
            <a:pPr marL="971550" lvl="1" indent="-514350" algn="l">
              <a:buClr>
                <a:srgbClr val="0D13F7"/>
              </a:buClr>
              <a:buFont typeface="Wingdings" panose="05000000000000000000" pitchFamily="2" charset="2"/>
              <a:buChar char="§"/>
            </a:pPr>
            <a:r>
              <a:rPr lang="en-US" sz="2400" b="1" dirty="0" smtClean="0"/>
              <a:t>It </a:t>
            </a:r>
            <a:r>
              <a:rPr lang="en-US" sz="2400" b="1" dirty="0"/>
              <a:t>is less risky than other growth options, and internal funds and efforts can be engaged incrementally. </a:t>
            </a:r>
            <a:endParaRPr lang="en-US" sz="2400" b="1" dirty="0" smtClean="0"/>
          </a:p>
          <a:p>
            <a:pPr marL="971550" lvl="1" indent="-514350" algn="l">
              <a:buClr>
                <a:srgbClr val="0D13F7"/>
              </a:buClr>
              <a:buFont typeface="Wingdings" panose="05000000000000000000" pitchFamily="2" charset="2"/>
              <a:buChar char="§"/>
            </a:pPr>
            <a:r>
              <a:rPr lang="en-US" sz="2400" b="1" dirty="0" smtClean="0"/>
              <a:t>Organizations </a:t>
            </a:r>
            <a:r>
              <a:rPr lang="en-US" sz="2400" b="1" dirty="0"/>
              <a:t>can preserve—and expand— their culture as they grow. </a:t>
            </a:r>
            <a:endParaRPr lang="en-US" sz="2400" b="1" dirty="0" smtClean="0"/>
          </a:p>
          <a:p>
            <a:pPr marL="971550" lvl="1" indent="-514350" algn="l">
              <a:buClr>
                <a:srgbClr val="0D13F7"/>
              </a:buClr>
              <a:buFont typeface="Wingdings" panose="05000000000000000000" pitchFamily="2" charset="2"/>
              <a:buChar char="§"/>
            </a:pPr>
            <a:r>
              <a:rPr lang="en-US" sz="2400" b="1" dirty="0" smtClean="0"/>
              <a:t>This </a:t>
            </a:r>
            <a:r>
              <a:rPr lang="en-US" sz="2400" b="1" dirty="0"/>
              <a:t>method also affords managers the greatest control over organizational growth and is generally less disruptive to existing operations</a:t>
            </a:r>
            <a:r>
              <a:rPr lang="en-US" sz="2400" b="1" dirty="0" smtClean="0"/>
              <a:t>. </a:t>
            </a:r>
            <a:endParaRPr lang="en-US" sz="2400" b="1" dirty="0"/>
          </a:p>
        </p:txBody>
      </p:sp>
    </p:spTree>
    <p:extLst>
      <p:ext uri="{BB962C8B-B14F-4D97-AF65-F5344CB8AC3E}">
        <p14:creationId xmlns:p14="http://schemas.microsoft.com/office/powerpoint/2010/main" val="33529631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120091528"/>
              </p:ext>
            </p:extLst>
          </p:nvPr>
        </p:nvGraphicFramePr>
        <p:xfrm>
          <a:off x="381001" y="1066798"/>
          <a:ext cx="8381998" cy="5479352"/>
        </p:xfrm>
        <a:graphic>
          <a:graphicData uri="http://schemas.openxmlformats.org/drawingml/2006/table">
            <a:tbl>
              <a:tblPr firstRow="1" firstCol="1" bandRow="1">
                <a:tableStyleId>{5C22544A-7EE6-4342-B048-85BDC9FD1C3A}</a:tableStyleId>
              </a:tblPr>
              <a:tblGrid>
                <a:gridCol w="1290763"/>
                <a:gridCol w="3904163"/>
                <a:gridCol w="3187072"/>
              </a:tblGrid>
              <a:tr h="493078">
                <a:tc>
                  <a:txBody>
                    <a:bodyPr/>
                    <a:lstStyle/>
                    <a:p>
                      <a:pPr marL="0" marR="0" algn="ctr">
                        <a:lnSpc>
                          <a:spcPct val="107000"/>
                        </a:lnSpc>
                        <a:spcBef>
                          <a:spcPts val="0"/>
                        </a:spcBef>
                        <a:spcAft>
                          <a:spcPts val="0"/>
                        </a:spcAft>
                      </a:pPr>
                      <a:r>
                        <a:rPr lang="en-US" sz="1600" b="1">
                          <a:solidFill>
                            <a:schemeClr val="tx1"/>
                          </a:solidFill>
                          <a:effectLst/>
                        </a:rPr>
                        <a:t>Growth strategy</a:t>
                      </a:r>
                      <a:endParaRPr lang="en-US" sz="1600" b="1">
                        <a:solidFill>
                          <a:schemeClr val="tx1"/>
                        </a:solidFill>
                        <a:effectLst/>
                        <a:latin typeface="Calibri"/>
                        <a:ea typeface="Calibri"/>
                        <a:cs typeface="Arial"/>
                      </a:endParaRPr>
                    </a:p>
                  </a:txBody>
                  <a:tcPr marL="68580" marR="68580" marT="0" marB="0" anchor="ctr">
                    <a:lnL w="38100" cap="flat" cmpd="sng" algn="ctr">
                      <a:solidFill>
                        <a:srgbClr val="0D13F7"/>
                      </a:solidFill>
                      <a:prstDash val="solid"/>
                      <a:round/>
                      <a:headEnd type="none" w="med" len="med"/>
                      <a:tailEnd type="none" w="med" len="med"/>
                    </a:lnL>
                    <a:lnR w="38100" cap="flat" cmpd="sng" algn="ctr">
                      <a:solidFill>
                        <a:srgbClr val="0D13F7"/>
                      </a:solidFill>
                      <a:prstDash val="solid"/>
                      <a:round/>
                      <a:headEnd type="none" w="med" len="med"/>
                      <a:tailEnd type="none" w="med" len="med"/>
                    </a:lnR>
                    <a:lnT w="38100" cap="flat" cmpd="sng" algn="ctr">
                      <a:solidFill>
                        <a:srgbClr val="0D13F7"/>
                      </a:solidFill>
                      <a:prstDash val="solid"/>
                      <a:round/>
                      <a:headEnd type="none" w="med" len="med"/>
                      <a:tailEnd type="none" w="med" len="med"/>
                    </a:lnT>
                    <a:lnB w="38100" cap="flat" cmpd="sng" algn="ctr">
                      <a:solidFill>
                        <a:srgbClr val="0D13F7"/>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600" b="1">
                          <a:solidFill>
                            <a:schemeClr val="tx1"/>
                          </a:solidFill>
                          <a:effectLst/>
                        </a:rPr>
                        <a:t>Advantages</a:t>
                      </a:r>
                      <a:endParaRPr lang="en-US" sz="1600" b="1">
                        <a:solidFill>
                          <a:schemeClr val="tx1"/>
                        </a:solidFill>
                        <a:effectLst/>
                        <a:latin typeface="Calibri"/>
                        <a:ea typeface="Calibri"/>
                        <a:cs typeface="Arial"/>
                      </a:endParaRPr>
                    </a:p>
                  </a:txBody>
                  <a:tcPr marL="68580" marR="68580" marT="0" marB="0" anchor="ctr">
                    <a:lnL w="38100" cap="flat" cmpd="sng" algn="ctr">
                      <a:solidFill>
                        <a:srgbClr val="0D13F7"/>
                      </a:solidFill>
                      <a:prstDash val="solid"/>
                      <a:round/>
                      <a:headEnd type="none" w="med" len="med"/>
                      <a:tailEnd type="none" w="med" len="med"/>
                    </a:lnL>
                    <a:lnR w="38100" cap="flat" cmpd="sng" algn="ctr">
                      <a:solidFill>
                        <a:srgbClr val="0D13F7"/>
                      </a:solidFill>
                      <a:prstDash val="solid"/>
                      <a:round/>
                      <a:headEnd type="none" w="med" len="med"/>
                      <a:tailEnd type="none" w="med" len="med"/>
                    </a:lnR>
                    <a:lnT w="38100" cap="flat" cmpd="sng" algn="ctr">
                      <a:solidFill>
                        <a:srgbClr val="0D13F7"/>
                      </a:solidFill>
                      <a:prstDash val="solid"/>
                      <a:round/>
                      <a:headEnd type="none" w="med" len="med"/>
                      <a:tailEnd type="none" w="med" len="med"/>
                    </a:lnT>
                    <a:lnB w="38100" cap="flat" cmpd="sng" algn="ctr">
                      <a:solidFill>
                        <a:srgbClr val="0D13F7"/>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600" b="1">
                          <a:solidFill>
                            <a:schemeClr val="tx1"/>
                          </a:solidFill>
                          <a:effectLst/>
                        </a:rPr>
                        <a:t>Disadvantages</a:t>
                      </a:r>
                      <a:endParaRPr lang="en-US" sz="1600" b="1">
                        <a:solidFill>
                          <a:schemeClr val="tx1"/>
                        </a:solidFill>
                        <a:effectLst/>
                        <a:latin typeface="Calibri"/>
                        <a:ea typeface="Calibri"/>
                        <a:cs typeface="Arial"/>
                      </a:endParaRPr>
                    </a:p>
                  </a:txBody>
                  <a:tcPr marL="68580" marR="68580" marT="0" marB="0" anchor="ctr">
                    <a:lnL w="38100" cap="flat" cmpd="sng" algn="ctr">
                      <a:solidFill>
                        <a:srgbClr val="0D13F7"/>
                      </a:solidFill>
                      <a:prstDash val="solid"/>
                      <a:round/>
                      <a:headEnd type="none" w="med" len="med"/>
                      <a:tailEnd type="none" w="med" len="med"/>
                    </a:lnL>
                    <a:lnR w="38100" cap="flat" cmpd="sng" algn="ctr">
                      <a:solidFill>
                        <a:srgbClr val="0D13F7"/>
                      </a:solidFill>
                      <a:prstDash val="solid"/>
                      <a:round/>
                      <a:headEnd type="none" w="med" len="med"/>
                      <a:tailEnd type="none" w="med" len="med"/>
                    </a:lnR>
                    <a:lnT w="38100" cap="flat" cmpd="sng" algn="ctr">
                      <a:solidFill>
                        <a:srgbClr val="0D13F7"/>
                      </a:solidFill>
                      <a:prstDash val="solid"/>
                      <a:round/>
                      <a:headEnd type="none" w="med" len="med"/>
                      <a:tailEnd type="none" w="med" len="med"/>
                    </a:lnT>
                    <a:lnB w="38100" cap="flat" cmpd="sng" algn="ctr">
                      <a:solidFill>
                        <a:srgbClr val="0D13F7"/>
                      </a:solidFill>
                      <a:prstDash val="solid"/>
                      <a:round/>
                      <a:headEnd type="none" w="med" len="med"/>
                      <a:tailEnd type="none" w="med" len="med"/>
                    </a:lnB>
                  </a:tcPr>
                </a:tc>
              </a:tr>
              <a:tr h="1756728">
                <a:tc>
                  <a:txBody>
                    <a:bodyPr/>
                    <a:lstStyle/>
                    <a:p>
                      <a:pPr marL="0" marR="0">
                        <a:lnSpc>
                          <a:spcPct val="107000"/>
                        </a:lnSpc>
                        <a:spcBef>
                          <a:spcPts val="0"/>
                        </a:spcBef>
                        <a:spcAft>
                          <a:spcPts val="0"/>
                        </a:spcAft>
                      </a:pPr>
                      <a:r>
                        <a:rPr lang="en-US" sz="1600" b="1">
                          <a:solidFill>
                            <a:schemeClr val="tx1"/>
                          </a:solidFill>
                          <a:effectLst/>
                        </a:rPr>
                        <a:t>Internal expansion</a:t>
                      </a:r>
                      <a:endParaRPr lang="en-US" sz="1600" b="1">
                        <a:solidFill>
                          <a:schemeClr val="tx1"/>
                        </a:solidFill>
                        <a:effectLst/>
                        <a:latin typeface="Calibri"/>
                        <a:ea typeface="Calibri"/>
                        <a:cs typeface="Arial"/>
                      </a:endParaRPr>
                    </a:p>
                  </a:txBody>
                  <a:tcPr marL="68580" marR="68580" marT="0" marB="0">
                    <a:lnL w="38100" cap="flat" cmpd="sng" algn="ctr">
                      <a:solidFill>
                        <a:srgbClr val="0D13F7"/>
                      </a:solidFill>
                      <a:prstDash val="solid"/>
                      <a:round/>
                      <a:headEnd type="none" w="med" len="med"/>
                      <a:tailEnd type="none" w="med" len="med"/>
                    </a:lnL>
                    <a:lnR w="38100" cap="flat" cmpd="sng" algn="ctr">
                      <a:solidFill>
                        <a:srgbClr val="0D13F7"/>
                      </a:solidFill>
                      <a:prstDash val="solid"/>
                      <a:round/>
                      <a:headEnd type="none" w="med" len="med"/>
                      <a:tailEnd type="none" w="med" len="med"/>
                    </a:lnR>
                    <a:lnT w="38100" cap="flat" cmpd="sng" algn="ctr">
                      <a:solidFill>
                        <a:srgbClr val="0D13F7"/>
                      </a:solidFill>
                      <a:prstDash val="solid"/>
                      <a:round/>
                      <a:headEnd type="none" w="med" len="med"/>
                      <a:tailEnd type="none" w="med" len="med"/>
                    </a:lnT>
                    <a:lnB w="38100" cap="flat" cmpd="sng" algn="ctr">
                      <a:solidFill>
                        <a:srgbClr val="0D13F7"/>
                      </a:solidFill>
                      <a:prstDash val="solid"/>
                      <a:round/>
                      <a:headEnd type="none" w="med" len="med"/>
                      <a:tailEnd type="none" w="med" len="med"/>
                    </a:lnB>
                  </a:tcPr>
                </a:tc>
                <a:tc>
                  <a:txBody>
                    <a:bodyPr/>
                    <a:lstStyle/>
                    <a:p>
                      <a:pPr marL="342900" marR="0" lvl="0" indent="-342900" rtl="0">
                        <a:lnSpc>
                          <a:spcPct val="107000"/>
                        </a:lnSpc>
                        <a:spcBef>
                          <a:spcPts val="0"/>
                        </a:spcBef>
                        <a:spcAft>
                          <a:spcPts val="0"/>
                        </a:spcAft>
                        <a:buFont typeface="Symbol"/>
                        <a:buChar char=""/>
                      </a:pPr>
                      <a:r>
                        <a:rPr lang="en-US" sz="1600" b="1">
                          <a:solidFill>
                            <a:schemeClr val="tx1"/>
                          </a:solidFill>
                          <a:effectLst/>
                        </a:rPr>
                        <a:t>Preserves organizational culture</a:t>
                      </a:r>
                    </a:p>
                    <a:p>
                      <a:pPr marL="342900" marR="0" lvl="0" indent="-342900">
                        <a:lnSpc>
                          <a:spcPct val="107000"/>
                        </a:lnSpc>
                        <a:spcBef>
                          <a:spcPts val="0"/>
                        </a:spcBef>
                        <a:spcAft>
                          <a:spcPts val="0"/>
                        </a:spcAft>
                        <a:buFont typeface="Symbol"/>
                        <a:buChar char=""/>
                      </a:pPr>
                      <a:r>
                        <a:rPr lang="en-US" sz="1600" b="1">
                          <a:solidFill>
                            <a:schemeClr val="tx1"/>
                          </a:solidFill>
                          <a:effectLst/>
                        </a:rPr>
                        <a:t>More easily funded with internal resources</a:t>
                      </a:r>
                    </a:p>
                    <a:p>
                      <a:pPr marL="342900" marR="0" lvl="0" indent="-342900">
                        <a:lnSpc>
                          <a:spcPct val="107000"/>
                        </a:lnSpc>
                        <a:spcBef>
                          <a:spcPts val="0"/>
                        </a:spcBef>
                        <a:spcAft>
                          <a:spcPts val="0"/>
                        </a:spcAft>
                        <a:buFont typeface="Symbol"/>
                        <a:buChar char=""/>
                      </a:pPr>
                      <a:r>
                        <a:rPr lang="en-US" sz="1600" b="1">
                          <a:solidFill>
                            <a:schemeClr val="tx1"/>
                          </a:solidFill>
                          <a:effectLst/>
                        </a:rPr>
                        <a:t>Builds on firm strengths and reputation</a:t>
                      </a:r>
                    </a:p>
                    <a:p>
                      <a:pPr marL="342900" marR="0" lvl="0" indent="-342900">
                        <a:lnSpc>
                          <a:spcPct val="107000"/>
                        </a:lnSpc>
                        <a:spcBef>
                          <a:spcPts val="0"/>
                        </a:spcBef>
                        <a:spcAft>
                          <a:spcPts val="0"/>
                        </a:spcAft>
                        <a:buFont typeface="Symbol"/>
                        <a:buChar char=""/>
                      </a:pPr>
                      <a:r>
                        <a:rPr lang="en-US" sz="1600" b="1">
                          <a:solidFill>
                            <a:schemeClr val="tx1"/>
                          </a:solidFill>
                          <a:effectLst/>
                        </a:rPr>
                        <a:t>Incremental growth rate </a:t>
                      </a:r>
                    </a:p>
                    <a:p>
                      <a:pPr marL="342900" marR="0" lvl="0" indent="-342900">
                        <a:lnSpc>
                          <a:spcPct val="107000"/>
                        </a:lnSpc>
                        <a:spcBef>
                          <a:spcPts val="0"/>
                        </a:spcBef>
                        <a:spcAft>
                          <a:spcPts val="0"/>
                        </a:spcAft>
                        <a:buFont typeface="Symbol"/>
                        <a:buChar char=""/>
                      </a:pPr>
                      <a:r>
                        <a:rPr lang="en-US" sz="1600" b="1">
                          <a:solidFill>
                            <a:schemeClr val="tx1"/>
                          </a:solidFill>
                          <a:effectLst/>
                        </a:rPr>
                        <a:t>Generally less exposure to risk</a:t>
                      </a:r>
                      <a:endParaRPr lang="en-US" sz="1600" b="1">
                        <a:solidFill>
                          <a:schemeClr val="tx1"/>
                        </a:solidFill>
                        <a:effectLst/>
                        <a:latin typeface="Calibri"/>
                        <a:ea typeface="Calibri"/>
                        <a:cs typeface="Arial"/>
                      </a:endParaRPr>
                    </a:p>
                  </a:txBody>
                  <a:tcPr marL="68580" marR="68580" marT="0" marB="0">
                    <a:lnL w="38100" cap="flat" cmpd="sng" algn="ctr">
                      <a:solidFill>
                        <a:srgbClr val="0D13F7"/>
                      </a:solidFill>
                      <a:prstDash val="solid"/>
                      <a:round/>
                      <a:headEnd type="none" w="med" len="med"/>
                      <a:tailEnd type="none" w="med" len="med"/>
                    </a:lnL>
                    <a:lnR w="38100" cap="flat" cmpd="sng" algn="ctr">
                      <a:solidFill>
                        <a:srgbClr val="0D13F7"/>
                      </a:solidFill>
                      <a:prstDash val="solid"/>
                      <a:round/>
                      <a:headEnd type="none" w="med" len="med"/>
                      <a:tailEnd type="none" w="med" len="med"/>
                    </a:lnR>
                    <a:lnT w="38100" cap="flat" cmpd="sng" algn="ctr">
                      <a:solidFill>
                        <a:srgbClr val="0D13F7"/>
                      </a:solidFill>
                      <a:prstDash val="solid"/>
                      <a:round/>
                      <a:headEnd type="none" w="med" len="med"/>
                      <a:tailEnd type="none" w="med" len="med"/>
                    </a:lnT>
                    <a:lnB w="38100" cap="flat" cmpd="sng" algn="ctr">
                      <a:solidFill>
                        <a:srgbClr val="0D13F7"/>
                      </a:solidFill>
                      <a:prstDash val="solid"/>
                      <a:round/>
                      <a:headEnd type="none" w="med" len="med"/>
                      <a:tailEnd type="none" w="med" len="med"/>
                    </a:lnB>
                  </a:tcPr>
                </a:tc>
                <a:tc>
                  <a:txBody>
                    <a:bodyPr/>
                    <a:lstStyle/>
                    <a:p>
                      <a:pPr marL="342900" marR="0" lvl="0" indent="-342900" rtl="0">
                        <a:lnSpc>
                          <a:spcPct val="107000"/>
                        </a:lnSpc>
                        <a:spcBef>
                          <a:spcPts val="0"/>
                        </a:spcBef>
                        <a:spcAft>
                          <a:spcPts val="0"/>
                        </a:spcAft>
                        <a:buFont typeface="Symbol"/>
                        <a:buChar char=""/>
                      </a:pPr>
                      <a:r>
                        <a:rPr lang="en-US" sz="1600" b="1">
                          <a:solidFill>
                            <a:schemeClr val="tx1"/>
                          </a:solidFill>
                          <a:effectLst/>
                        </a:rPr>
                        <a:t>Slow growth and development of new products</a:t>
                      </a:r>
                    </a:p>
                    <a:p>
                      <a:pPr marL="342900" marR="0" lvl="0" indent="-342900">
                        <a:lnSpc>
                          <a:spcPct val="107000"/>
                        </a:lnSpc>
                        <a:spcBef>
                          <a:spcPts val="0"/>
                        </a:spcBef>
                        <a:spcAft>
                          <a:spcPts val="0"/>
                        </a:spcAft>
                        <a:buFont typeface="Symbol"/>
                        <a:buChar char=""/>
                      </a:pPr>
                      <a:r>
                        <a:rPr lang="en-US" sz="1600" b="1">
                          <a:solidFill>
                            <a:schemeClr val="tx1"/>
                          </a:solidFill>
                          <a:effectLst/>
                        </a:rPr>
                        <a:t>Steep learning curve </a:t>
                      </a:r>
                    </a:p>
                    <a:p>
                      <a:pPr marL="342900" marR="0" lvl="0" indent="-342900">
                        <a:lnSpc>
                          <a:spcPct val="107000"/>
                        </a:lnSpc>
                        <a:spcBef>
                          <a:spcPts val="0"/>
                        </a:spcBef>
                        <a:spcAft>
                          <a:spcPts val="0"/>
                        </a:spcAft>
                        <a:buFont typeface="Symbol"/>
                        <a:buChar char=""/>
                      </a:pPr>
                      <a:r>
                        <a:rPr lang="en-US" sz="1600" b="1">
                          <a:solidFill>
                            <a:schemeClr val="tx1"/>
                          </a:solidFill>
                          <a:effectLst/>
                        </a:rPr>
                        <a:t>May not be able to overcome established barriers to market entry</a:t>
                      </a:r>
                      <a:endParaRPr lang="en-US" sz="1600" b="1">
                        <a:solidFill>
                          <a:schemeClr val="tx1"/>
                        </a:solidFill>
                        <a:effectLst/>
                        <a:latin typeface="Calibri"/>
                        <a:ea typeface="Calibri"/>
                        <a:cs typeface="Arial"/>
                      </a:endParaRPr>
                    </a:p>
                  </a:txBody>
                  <a:tcPr marL="68580" marR="68580" marT="0" marB="0">
                    <a:lnL w="38100" cap="flat" cmpd="sng" algn="ctr">
                      <a:solidFill>
                        <a:srgbClr val="0D13F7"/>
                      </a:solidFill>
                      <a:prstDash val="solid"/>
                      <a:round/>
                      <a:headEnd type="none" w="med" len="med"/>
                      <a:tailEnd type="none" w="med" len="med"/>
                    </a:lnL>
                    <a:lnR w="38100" cap="flat" cmpd="sng" algn="ctr">
                      <a:solidFill>
                        <a:srgbClr val="0D13F7"/>
                      </a:solidFill>
                      <a:prstDash val="solid"/>
                      <a:round/>
                      <a:headEnd type="none" w="med" len="med"/>
                      <a:tailEnd type="none" w="med" len="med"/>
                    </a:lnR>
                    <a:lnT w="38100" cap="flat" cmpd="sng" algn="ctr">
                      <a:solidFill>
                        <a:srgbClr val="0D13F7"/>
                      </a:solidFill>
                      <a:prstDash val="solid"/>
                      <a:round/>
                      <a:headEnd type="none" w="med" len="med"/>
                      <a:tailEnd type="none" w="med" len="med"/>
                    </a:lnT>
                    <a:lnB w="38100" cap="flat" cmpd="sng" algn="ctr">
                      <a:solidFill>
                        <a:srgbClr val="0D13F7"/>
                      </a:solidFill>
                      <a:prstDash val="solid"/>
                      <a:round/>
                      <a:headEnd type="none" w="med" len="med"/>
                      <a:tailEnd type="none" w="med" len="med"/>
                    </a:lnB>
                  </a:tcPr>
                </a:tc>
              </a:tr>
              <a:tr h="2009457">
                <a:tc>
                  <a:txBody>
                    <a:bodyPr/>
                    <a:lstStyle/>
                    <a:p>
                      <a:pPr marL="0" marR="0">
                        <a:lnSpc>
                          <a:spcPct val="107000"/>
                        </a:lnSpc>
                        <a:spcBef>
                          <a:spcPts val="0"/>
                        </a:spcBef>
                        <a:spcAft>
                          <a:spcPts val="0"/>
                        </a:spcAft>
                      </a:pPr>
                      <a:r>
                        <a:rPr lang="en-US" sz="1600" b="1">
                          <a:solidFill>
                            <a:schemeClr val="tx1"/>
                          </a:solidFill>
                          <a:effectLst/>
                        </a:rPr>
                        <a:t>Acquisition/ merger</a:t>
                      </a:r>
                      <a:endParaRPr lang="en-US" sz="1600" b="1">
                        <a:solidFill>
                          <a:schemeClr val="tx1"/>
                        </a:solidFill>
                        <a:effectLst/>
                        <a:latin typeface="Calibri"/>
                        <a:ea typeface="Calibri"/>
                        <a:cs typeface="Arial"/>
                      </a:endParaRPr>
                    </a:p>
                  </a:txBody>
                  <a:tcPr marL="68580" marR="68580" marT="0" marB="0">
                    <a:lnL w="38100" cap="flat" cmpd="sng" algn="ctr">
                      <a:solidFill>
                        <a:srgbClr val="0D13F7"/>
                      </a:solidFill>
                      <a:prstDash val="solid"/>
                      <a:round/>
                      <a:headEnd type="none" w="med" len="med"/>
                      <a:tailEnd type="none" w="med" len="med"/>
                    </a:lnL>
                    <a:lnR w="38100" cap="flat" cmpd="sng" algn="ctr">
                      <a:solidFill>
                        <a:srgbClr val="0D13F7"/>
                      </a:solidFill>
                      <a:prstDash val="solid"/>
                      <a:round/>
                      <a:headEnd type="none" w="med" len="med"/>
                      <a:tailEnd type="none" w="med" len="med"/>
                    </a:lnR>
                    <a:lnT w="38100" cap="flat" cmpd="sng" algn="ctr">
                      <a:solidFill>
                        <a:srgbClr val="0D13F7"/>
                      </a:solidFill>
                      <a:prstDash val="solid"/>
                      <a:round/>
                      <a:headEnd type="none" w="med" len="med"/>
                      <a:tailEnd type="none" w="med" len="med"/>
                    </a:lnT>
                    <a:lnB w="38100" cap="flat" cmpd="sng" algn="ctr">
                      <a:solidFill>
                        <a:srgbClr val="0D13F7"/>
                      </a:solidFill>
                      <a:prstDash val="solid"/>
                      <a:round/>
                      <a:headEnd type="none" w="med" len="med"/>
                      <a:tailEnd type="none" w="med" len="med"/>
                    </a:lnB>
                  </a:tcPr>
                </a:tc>
                <a:tc>
                  <a:txBody>
                    <a:bodyPr/>
                    <a:lstStyle/>
                    <a:p>
                      <a:pPr marL="342900" marR="0" lvl="0" indent="-342900" rtl="0">
                        <a:lnSpc>
                          <a:spcPct val="107000"/>
                        </a:lnSpc>
                        <a:spcBef>
                          <a:spcPts val="0"/>
                        </a:spcBef>
                        <a:spcAft>
                          <a:spcPts val="0"/>
                        </a:spcAft>
                        <a:buFont typeface="Symbol"/>
                        <a:buChar char=""/>
                      </a:pPr>
                      <a:r>
                        <a:rPr lang="en-US" sz="1600" b="1">
                          <a:solidFill>
                            <a:schemeClr val="tx1"/>
                          </a:solidFill>
                          <a:effectLst/>
                        </a:rPr>
                        <a:t>Not subject to legal restrictions (e.g., certificate of need)</a:t>
                      </a:r>
                    </a:p>
                    <a:p>
                      <a:pPr marL="342900" marR="0" lvl="0" indent="-342900">
                        <a:lnSpc>
                          <a:spcPct val="107000"/>
                        </a:lnSpc>
                        <a:spcBef>
                          <a:spcPts val="0"/>
                        </a:spcBef>
                        <a:spcAft>
                          <a:spcPts val="0"/>
                        </a:spcAft>
                        <a:buFont typeface="Symbol"/>
                        <a:buChar char=""/>
                      </a:pPr>
                      <a:r>
                        <a:rPr lang="en-US" sz="1600" b="1">
                          <a:solidFill>
                            <a:schemeClr val="tx1"/>
                          </a:solidFill>
                          <a:effectLst/>
                        </a:rPr>
                        <a:t>Rapid market entry </a:t>
                      </a:r>
                    </a:p>
                    <a:p>
                      <a:pPr marL="342900" marR="0" lvl="0" indent="-342900">
                        <a:lnSpc>
                          <a:spcPct val="107000"/>
                        </a:lnSpc>
                        <a:spcBef>
                          <a:spcPts val="0"/>
                        </a:spcBef>
                        <a:spcAft>
                          <a:spcPts val="0"/>
                        </a:spcAft>
                        <a:buFont typeface="Symbol"/>
                        <a:buChar char=""/>
                      </a:pPr>
                      <a:r>
                        <a:rPr lang="en-US" sz="1600" b="1">
                          <a:solidFill>
                            <a:schemeClr val="tx1"/>
                          </a:solidFill>
                          <a:effectLst/>
                        </a:rPr>
                        <a:t>May become associated with the positive reputation of another organization </a:t>
                      </a:r>
                    </a:p>
                    <a:p>
                      <a:pPr marL="342900" marR="0" lvl="0" indent="-342900">
                        <a:lnSpc>
                          <a:spcPct val="107000"/>
                        </a:lnSpc>
                        <a:spcBef>
                          <a:spcPts val="0"/>
                        </a:spcBef>
                        <a:spcAft>
                          <a:spcPts val="0"/>
                        </a:spcAft>
                        <a:buFont typeface="Symbol"/>
                        <a:buChar char=""/>
                      </a:pPr>
                      <a:r>
                        <a:rPr lang="en-US" sz="1600" b="1">
                          <a:solidFill>
                            <a:schemeClr val="tx1"/>
                          </a:solidFill>
                          <a:effectLst/>
                        </a:rPr>
                        <a:t>Purchasing a competitor reduces competition</a:t>
                      </a:r>
                      <a:endParaRPr lang="en-US" sz="1600" b="1">
                        <a:solidFill>
                          <a:schemeClr val="tx1"/>
                        </a:solidFill>
                        <a:effectLst/>
                        <a:latin typeface="Calibri"/>
                        <a:ea typeface="Calibri"/>
                        <a:cs typeface="Arial"/>
                      </a:endParaRPr>
                    </a:p>
                  </a:txBody>
                  <a:tcPr marL="68580" marR="68580" marT="0" marB="0">
                    <a:lnL w="38100" cap="flat" cmpd="sng" algn="ctr">
                      <a:solidFill>
                        <a:srgbClr val="0D13F7"/>
                      </a:solidFill>
                      <a:prstDash val="solid"/>
                      <a:round/>
                      <a:headEnd type="none" w="med" len="med"/>
                      <a:tailEnd type="none" w="med" len="med"/>
                    </a:lnL>
                    <a:lnR w="38100" cap="flat" cmpd="sng" algn="ctr">
                      <a:solidFill>
                        <a:srgbClr val="0D13F7"/>
                      </a:solidFill>
                      <a:prstDash val="solid"/>
                      <a:round/>
                      <a:headEnd type="none" w="med" len="med"/>
                      <a:tailEnd type="none" w="med" len="med"/>
                    </a:lnR>
                    <a:lnT w="38100" cap="flat" cmpd="sng" algn="ctr">
                      <a:solidFill>
                        <a:srgbClr val="0D13F7"/>
                      </a:solidFill>
                      <a:prstDash val="solid"/>
                      <a:round/>
                      <a:headEnd type="none" w="med" len="med"/>
                      <a:tailEnd type="none" w="med" len="med"/>
                    </a:lnT>
                    <a:lnB w="38100" cap="flat" cmpd="sng" algn="ctr">
                      <a:solidFill>
                        <a:srgbClr val="0D13F7"/>
                      </a:solidFill>
                      <a:prstDash val="solid"/>
                      <a:round/>
                      <a:headEnd type="none" w="med" len="med"/>
                      <a:tailEnd type="none" w="med" len="med"/>
                    </a:lnB>
                  </a:tcPr>
                </a:tc>
                <a:tc>
                  <a:txBody>
                    <a:bodyPr/>
                    <a:lstStyle/>
                    <a:p>
                      <a:pPr marL="342900" marR="0" lvl="0" indent="-342900" rtl="0">
                        <a:lnSpc>
                          <a:spcPct val="107000"/>
                        </a:lnSpc>
                        <a:spcBef>
                          <a:spcPts val="0"/>
                        </a:spcBef>
                        <a:spcAft>
                          <a:spcPts val="0"/>
                        </a:spcAft>
                        <a:buFont typeface="Symbol"/>
                        <a:buChar char=""/>
                      </a:pPr>
                      <a:r>
                        <a:rPr lang="en-US" sz="1600" b="1">
                          <a:solidFill>
                            <a:schemeClr val="tx1"/>
                          </a:solidFill>
                          <a:effectLst/>
                        </a:rPr>
                        <a:t>Culture and management structures of acquired organization may be incompatible, jeopardizing successful integration</a:t>
                      </a:r>
                    </a:p>
                    <a:p>
                      <a:pPr marL="274320" marR="0" indent="-182880">
                        <a:lnSpc>
                          <a:spcPct val="107000"/>
                        </a:lnSpc>
                        <a:spcBef>
                          <a:spcPts val="0"/>
                        </a:spcBef>
                        <a:spcAft>
                          <a:spcPts val="0"/>
                        </a:spcAft>
                      </a:pPr>
                      <a:r>
                        <a:rPr lang="en-US" sz="1600" b="1">
                          <a:solidFill>
                            <a:schemeClr val="tx1"/>
                          </a:solidFill>
                          <a:effectLst/>
                        </a:rPr>
                        <a:t> </a:t>
                      </a:r>
                      <a:endParaRPr lang="en-US" sz="1600" b="1">
                        <a:solidFill>
                          <a:schemeClr val="tx1"/>
                        </a:solidFill>
                        <a:effectLst/>
                        <a:latin typeface="Calibri"/>
                        <a:ea typeface="Calibri"/>
                        <a:cs typeface="Arial"/>
                      </a:endParaRPr>
                    </a:p>
                  </a:txBody>
                  <a:tcPr marL="68580" marR="68580" marT="0" marB="0">
                    <a:lnL w="38100" cap="flat" cmpd="sng" algn="ctr">
                      <a:solidFill>
                        <a:srgbClr val="0D13F7"/>
                      </a:solidFill>
                      <a:prstDash val="solid"/>
                      <a:round/>
                      <a:headEnd type="none" w="med" len="med"/>
                      <a:tailEnd type="none" w="med" len="med"/>
                    </a:lnL>
                    <a:lnR w="38100" cap="flat" cmpd="sng" algn="ctr">
                      <a:solidFill>
                        <a:srgbClr val="0D13F7"/>
                      </a:solidFill>
                      <a:prstDash val="solid"/>
                      <a:round/>
                      <a:headEnd type="none" w="med" len="med"/>
                      <a:tailEnd type="none" w="med" len="med"/>
                    </a:lnR>
                    <a:lnT w="38100" cap="flat" cmpd="sng" algn="ctr">
                      <a:solidFill>
                        <a:srgbClr val="0D13F7"/>
                      </a:solidFill>
                      <a:prstDash val="solid"/>
                      <a:round/>
                      <a:headEnd type="none" w="med" len="med"/>
                      <a:tailEnd type="none" w="med" len="med"/>
                    </a:lnT>
                    <a:lnB w="38100" cap="flat" cmpd="sng" algn="ctr">
                      <a:solidFill>
                        <a:srgbClr val="0D13F7"/>
                      </a:solidFill>
                      <a:prstDash val="solid"/>
                      <a:round/>
                      <a:headEnd type="none" w="med" len="med"/>
                      <a:tailEnd type="none" w="med" len="med"/>
                    </a:lnB>
                  </a:tcPr>
                </a:tc>
              </a:tr>
              <a:tr h="998538">
                <a:tc>
                  <a:txBody>
                    <a:bodyPr/>
                    <a:lstStyle/>
                    <a:p>
                      <a:pPr marL="0" marR="0">
                        <a:lnSpc>
                          <a:spcPct val="107000"/>
                        </a:lnSpc>
                        <a:spcBef>
                          <a:spcPts val="0"/>
                        </a:spcBef>
                        <a:spcAft>
                          <a:spcPts val="0"/>
                        </a:spcAft>
                      </a:pPr>
                      <a:r>
                        <a:rPr lang="en-US" sz="1600" b="1">
                          <a:solidFill>
                            <a:schemeClr val="tx1"/>
                          </a:solidFill>
                          <a:effectLst/>
                        </a:rPr>
                        <a:t>Network/ alliance</a:t>
                      </a:r>
                      <a:endParaRPr lang="en-US" sz="1600" b="1">
                        <a:solidFill>
                          <a:schemeClr val="tx1"/>
                        </a:solidFill>
                        <a:effectLst/>
                        <a:latin typeface="Calibri"/>
                        <a:ea typeface="Calibri"/>
                        <a:cs typeface="Arial"/>
                      </a:endParaRPr>
                    </a:p>
                  </a:txBody>
                  <a:tcPr marL="68580" marR="68580" marT="0" marB="0">
                    <a:lnL w="38100" cap="flat" cmpd="sng" algn="ctr">
                      <a:solidFill>
                        <a:srgbClr val="0D13F7"/>
                      </a:solidFill>
                      <a:prstDash val="solid"/>
                      <a:round/>
                      <a:headEnd type="none" w="med" len="med"/>
                      <a:tailEnd type="none" w="med" len="med"/>
                    </a:lnL>
                    <a:lnR w="38100" cap="flat" cmpd="sng" algn="ctr">
                      <a:solidFill>
                        <a:srgbClr val="0D13F7"/>
                      </a:solidFill>
                      <a:prstDash val="solid"/>
                      <a:round/>
                      <a:headEnd type="none" w="med" len="med"/>
                      <a:tailEnd type="none" w="med" len="med"/>
                    </a:lnR>
                    <a:lnT w="38100" cap="flat" cmpd="sng" algn="ctr">
                      <a:solidFill>
                        <a:srgbClr val="0D13F7"/>
                      </a:solidFill>
                      <a:prstDash val="solid"/>
                      <a:round/>
                      <a:headEnd type="none" w="med" len="med"/>
                      <a:tailEnd type="none" w="med" len="med"/>
                    </a:lnT>
                    <a:lnB w="38100" cap="flat" cmpd="sng" algn="ctr">
                      <a:solidFill>
                        <a:srgbClr val="0D13F7"/>
                      </a:solidFill>
                      <a:prstDash val="solid"/>
                      <a:round/>
                      <a:headEnd type="none" w="med" len="med"/>
                      <a:tailEnd type="none" w="med" len="med"/>
                    </a:lnB>
                  </a:tcPr>
                </a:tc>
                <a:tc>
                  <a:txBody>
                    <a:bodyPr/>
                    <a:lstStyle/>
                    <a:p>
                      <a:pPr marL="342900" marR="0" lvl="0" indent="-342900" rtl="0">
                        <a:lnSpc>
                          <a:spcPct val="107000"/>
                        </a:lnSpc>
                        <a:spcBef>
                          <a:spcPts val="0"/>
                        </a:spcBef>
                        <a:spcAft>
                          <a:spcPts val="0"/>
                        </a:spcAft>
                        <a:buFont typeface="Symbol"/>
                        <a:buChar char=""/>
                      </a:pPr>
                      <a:r>
                        <a:rPr lang="en-US" sz="1600" b="1">
                          <a:solidFill>
                            <a:schemeClr val="tx1"/>
                          </a:solidFill>
                          <a:effectLst/>
                        </a:rPr>
                        <a:t>Lowest risk </a:t>
                      </a:r>
                    </a:p>
                    <a:p>
                      <a:pPr marL="342900" marR="0" lvl="0" indent="-342900">
                        <a:lnSpc>
                          <a:spcPct val="107000"/>
                        </a:lnSpc>
                        <a:spcBef>
                          <a:spcPts val="0"/>
                        </a:spcBef>
                        <a:spcAft>
                          <a:spcPts val="0"/>
                        </a:spcAft>
                        <a:buFont typeface="Symbol"/>
                        <a:buChar char=""/>
                      </a:pPr>
                      <a:r>
                        <a:rPr lang="en-US" sz="1600" b="1">
                          <a:solidFill>
                            <a:schemeClr val="tx1"/>
                          </a:solidFill>
                          <a:effectLst/>
                        </a:rPr>
                        <a:t>Potential for rapid market entry </a:t>
                      </a:r>
                    </a:p>
                    <a:p>
                      <a:pPr marL="342900" marR="0" lvl="0" indent="-342900">
                        <a:lnSpc>
                          <a:spcPct val="107000"/>
                        </a:lnSpc>
                        <a:spcBef>
                          <a:spcPts val="0"/>
                        </a:spcBef>
                        <a:spcAft>
                          <a:spcPts val="0"/>
                        </a:spcAft>
                        <a:buFont typeface="Symbol"/>
                        <a:buChar char=""/>
                      </a:pPr>
                      <a:r>
                        <a:rPr lang="en-US" sz="1600" b="1">
                          <a:solidFill>
                            <a:schemeClr val="tx1"/>
                          </a:solidFill>
                          <a:effectLst/>
                        </a:rPr>
                        <a:t>May obtain critical knowledge and market access</a:t>
                      </a:r>
                      <a:endParaRPr lang="en-US" sz="1600" b="1">
                        <a:solidFill>
                          <a:schemeClr val="tx1"/>
                        </a:solidFill>
                        <a:effectLst/>
                        <a:latin typeface="Calibri"/>
                        <a:ea typeface="Calibri"/>
                        <a:cs typeface="Arial"/>
                      </a:endParaRPr>
                    </a:p>
                  </a:txBody>
                  <a:tcPr marL="68580" marR="68580" marT="0" marB="0">
                    <a:lnL w="38100" cap="flat" cmpd="sng" algn="ctr">
                      <a:solidFill>
                        <a:srgbClr val="0D13F7"/>
                      </a:solidFill>
                      <a:prstDash val="solid"/>
                      <a:round/>
                      <a:headEnd type="none" w="med" len="med"/>
                      <a:tailEnd type="none" w="med" len="med"/>
                    </a:lnL>
                    <a:lnR w="38100" cap="flat" cmpd="sng" algn="ctr">
                      <a:solidFill>
                        <a:srgbClr val="0D13F7"/>
                      </a:solidFill>
                      <a:prstDash val="solid"/>
                      <a:round/>
                      <a:headEnd type="none" w="med" len="med"/>
                      <a:tailEnd type="none" w="med" len="med"/>
                    </a:lnR>
                    <a:lnT w="38100" cap="flat" cmpd="sng" algn="ctr">
                      <a:solidFill>
                        <a:srgbClr val="0D13F7"/>
                      </a:solidFill>
                      <a:prstDash val="solid"/>
                      <a:round/>
                      <a:headEnd type="none" w="med" len="med"/>
                      <a:tailEnd type="none" w="med" len="med"/>
                    </a:lnT>
                    <a:lnB w="38100" cap="flat" cmpd="sng" algn="ctr">
                      <a:solidFill>
                        <a:srgbClr val="0D13F7"/>
                      </a:solidFill>
                      <a:prstDash val="solid"/>
                      <a:round/>
                      <a:headEnd type="none" w="med" len="med"/>
                      <a:tailEnd type="none" w="med" len="med"/>
                    </a:lnB>
                  </a:tcPr>
                </a:tc>
                <a:tc>
                  <a:txBody>
                    <a:bodyPr/>
                    <a:lstStyle/>
                    <a:p>
                      <a:pPr marL="342900" marR="0" lvl="0" indent="-342900" rtl="0">
                        <a:lnSpc>
                          <a:spcPct val="107000"/>
                        </a:lnSpc>
                        <a:spcBef>
                          <a:spcPts val="0"/>
                        </a:spcBef>
                        <a:spcAft>
                          <a:spcPts val="0"/>
                        </a:spcAft>
                        <a:buFont typeface="Symbol"/>
                        <a:buChar char=""/>
                      </a:pPr>
                      <a:r>
                        <a:rPr lang="en-US" sz="1600" b="1" dirty="0">
                          <a:solidFill>
                            <a:schemeClr val="tx1"/>
                          </a:solidFill>
                          <a:effectLst/>
                        </a:rPr>
                        <a:t>Least control over outcomes</a:t>
                      </a:r>
                    </a:p>
                    <a:p>
                      <a:pPr marL="342900" marR="0" lvl="0" indent="-342900">
                        <a:lnSpc>
                          <a:spcPct val="107000"/>
                        </a:lnSpc>
                        <a:spcBef>
                          <a:spcPts val="0"/>
                        </a:spcBef>
                        <a:spcAft>
                          <a:spcPts val="0"/>
                        </a:spcAft>
                        <a:buFont typeface="Symbol"/>
                        <a:buChar char=""/>
                      </a:pPr>
                      <a:r>
                        <a:rPr lang="en-US" sz="1600" b="1" dirty="0">
                          <a:solidFill>
                            <a:schemeClr val="tx1"/>
                          </a:solidFill>
                          <a:effectLst/>
                        </a:rPr>
                        <a:t>May easily dissolve </a:t>
                      </a:r>
                    </a:p>
                    <a:p>
                      <a:pPr marL="342900" marR="0" lvl="0" indent="-342900">
                        <a:lnSpc>
                          <a:spcPct val="107000"/>
                        </a:lnSpc>
                        <a:spcBef>
                          <a:spcPts val="0"/>
                        </a:spcBef>
                        <a:spcAft>
                          <a:spcPts val="0"/>
                        </a:spcAft>
                        <a:buFont typeface="Symbol"/>
                        <a:buChar char=""/>
                      </a:pPr>
                      <a:r>
                        <a:rPr lang="en-US" sz="1600" b="1" dirty="0">
                          <a:solidFill>
                            <a:schemeClr val="tx1"/>
                          </a:solidFill>
                          <a:effectLst/>
                        </a:rPr>
                        <a:t>May lose technical and other key personnel</a:t>
                      </a:r>
                      <a:endParaRPr lang="en-US" sz="1600" b="1" dirty="0">
                        <a:solidFill>
                          <a:schemeClr val="tx1"/>
                        </a:solidFill>
                        <a:effectLst/>
                        <a:latin typeface="Calibri"/>
                        <a:ea typeface="Calibri"/>
                        <a:cs typeface="Arial"/>
                      </a:endParaRPr>
                    </a:p>
                  </a:txBody>
                  <a:tcPr marL="68580" marR="68580" marT="0" marB="0">
                    <a:lnL w="38100" cap="flat" cmpd="sng" algn="ctr">
                      <a:solidFill>
                        <a:srgbClr val="0D13F7"/>
                      </a:solidFill>
                      <a:prstDash val="solid"/>
                      <a:round/>
                      <a:headEnd type="none" w="med" len="med"/>
                      <a:tailEnd type="none" w="med" len="med"/>
                    </a:lnL>
                    <a:lnR w="38100" cap="flat" cmpd="sng" algn="ctr">
                      <a:solidFill>
                        <a:srgbClr val="0D13F7"/>
                      </a:solidFill>
                      <a:prstDash val="solid"/>
                      <a:round/>
                      <a:headEnd type="none" w="med" len="med"/>
                      <a:tailEnd type="none" w="med" len="med"/>
                    </a:lnR>
                    <a:lnT w="38100" cap="flat" cmpd="sng" algn="ctr">
                      <a:solidFill>
                        <a:srgbClr val="0D13F7"/>
                      </a:solidFill>
                      <a:prstDash val="solid"/>
                      <a:round/>
                      <a:headEnd type="none" w="med" len="med"/>
                      <a:tailEnd type="none" w="med" len="med"/>
                    </a:lnT>
                    <a:lnB w="38100" cap="flat" cmpd="sng" algn="ctr">
                      <a:solidFill>
                        <a:srgbClr val="0D13F7"/>
                      </a:solidFill>
                      <a:prstDash val="solid"/>
                      <a:round/>
                      <a:headEnd type="none" w="med" len="med"/>
                      <a:tailEnd type="none" w="med" len="med"/>
                    </a:lnB>
                  </a:tcPr>
                </a:tc>
              </a:tr>
            </a:tbl>
          </a:graphicData>
        </a:graphic>
      </p:graphicFrame>
      <p:sp>
        <p:nvSpPr>
          <p:cNvPr id="3" name="TextBox 2"/>
          <p:cNvSpPr txBox="1"/>
          <p:nvPr/>
        </p:nvSpPr>
        <p:spPr>
          <a:xfrm>
            <a:off x="304800" y="381000"/>
            <a:ext cx="8610600" cy="400110"/>
          </a:xfrm>
          <a:prstGeom prst="rect">
            <a:avLst/>
          </a:prstGeom>
          <a:noFill/>
        </p:spPr>
        <p:txBody>
          <a:bodyPr wrap="square" rtlCol="0">
            <a:spAutoFit/>
          </a:bodyPr>
          <a:lstStyle/>
          <a:p>
            <a:r>
              <a:rPr lang="en-US" sz="2000" b="1" dirty="0">
                <a:solidFill>
                  <a:srgbClr val="0D13F7"/>
                </a:solidFill>
              </a:rPr>
              <a:t>EXHIBIT 4.2 Advantages and Disadvantages of Different Growth Strategies</a:t>
            </a:r>
            <a:endParaRPr lang="en-US" sz="2000" b="1" dirty="0">
              <a:solidFill>
                <a:srgbClr val="0D13F7"/>
              </a:solidFill>
            </a:endParaRPr>
          </a:p>
        </p:txBody>
      </p:sp>
    </p:spTree>
    <p:extLst>
      <p:ext uri="{BB962C8B-B14F-4D97-AF65-F5344CB8AC3E}">
        <p14:creationId xmlns:p14="http://schemas.microsoft.com/office/powerpoint/2010/main" val="7829311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359898"/>
            <a:ext cx="7848600" cy="783102"/>
          </a:xfrm>
        </p:spPr>
        <p:txBody>
          <a:bodyPr>
            <a:normAutofit fontScale="90000"/>
          </a:bodyPr>
          <a:lstStyle/>
          <a:p>
            <a:r>
              <a:rPr lang="en-US" sz="4000" b="1" dirty="0">
                <a:solidFill>
                  <a:schemeClr val="tx1"/>
                </a:solidFill>
                <a:effectLst/>
              </a:rPr>
              <a:t>Growth and Integration </a:t>
            </a:r>
            <a:r>
              <a:rPr lang="en-US" sz="4000" b="1" dirty="0" smtClean="0">
                <a:solidFill>
                  <a:schemeClr val="tx1"/>
                </a:solidFill>
                <a:effectLst/>
              </a:rPr>
              <a:t>Strategies</a:t>
            </a:r>
            <a:endParaRPr lang="en-US" sz="4000" b="1" dirty="0">
              <a:solidFill>
                <a:schemeClr val="tx1"/>
              </a:solidFill>
            </a:endParaRPr>
          </a:p>
        </p:txBody>
      </p:sp>
      <p:sp>
        <p:nvSpPr>
          <p:cNvPr id="3" name="Subtitle 2"/>
          <p:cNvSpPr>
            <a:spLocks noGrp="1"/>
          </p:cNvSpPr>
          <p:nvPr>
            <p:ph type="subTitle" idx="1"/>
          </p:nvPr>
        </p:nvSpPr>
        <p:spPr>
          <a:xfrm>
            <a:off x="457200" y="1371600"/>
            <a:ext cx="8458200" cy="5181600"/>
          </a:xfrm>
        </p:spPr>
        <p:txBody>
          <a:bodyPr>
            <a:noAutofit/>
          </a:bodyPr>
          <a:lstStyle/>
          <a:p>
            <a:r>
              <a:rPr lang="en-US" sz="2800" b="1" dirty="0">
                <a:solidFill>
                  <a:srgbClr val="0D13F7"/>
                </a:solidFill>
              </a:rPr>
              <a:t>Growth strategies</a:t>
            </a:r>
          </a:p>
          <a:p>
            <a:pPr marL="971550" lvl="1" indent="-514350" algn="l">
              <a:buClr>
                <a:srgbClr val="0D13F7"/>
              </a:buClr>
              <a:buFont typeface="+mj-lt"/>
              <a:buAutoNum type="arabicPeriod"/>
            </a:pPr>
            <a:r>
              <a:rPr lang="en-US" b="1" dirty="0" smtClean="0">
                <a:solidFill>
                  <a:srgbClr val="0D13F7"/>
                </a:solidFill>
              </a:rPr>
              <a:t>Internal </a:t>
            </a:r>
            <a:r>
              <a:rPr lang="en-US" b="1" dirty="0">
                <a:solidFill>
                  <a:srgbClr val="0D13F7"/>
                </a:solidFill>
              </a:rPr>
              <a:t>expansion </a:t>
            </a:r>
            <a:endParaRPr lang="en-US" b="1" dirty="0" smtClean="0">
              <a:solidFill>
                <a:srgbClr val="0D13F7"/>
              </a:solidFill>
            </a:endParaRPr>
          </a:p>
          <a:p>
            <a:pPr marL="484632" indent="-457200">
              <a:buClr>
                <a:srgbClr val="0D13F7"/>
              </a:buClr>
              <a:buFont typeface="Wingdings" panose="05000000000000000000" pitchFamily="2" charset="2"/>
              <a:buChar char="§"/>
            </a:pPr>
            <a:r>
              <a:rPr lang="en-US" sz="2800" b="1" dirty="0">
                <a:solidFill>
                  <a:schemeClr val="tx1"/>
                </a:solidFill>
              </a:rPr>
              <a:t>Internal expansion may work well when the product cycle is in the emerging stage and few product leaders exist.</a:t>
            </a:r>
            <a:endParaRPr lang="en-US" sz="2400" b="1" dirty="0">
              <a:solidFill>
                <a:schemeClr val="tx1"/>
              </a:solidFill>
            </a:endParaRPr>
          </a:p>
          <a:p>
            <a:pPr marL="484632" indent="-457200">
              <a:buClr>
                <a:srgbClr val="0D13F7"/>
              </a:buClr>
              <a:buFont typeface="Wingdings" panose="05000000000000000000" pitchFamily="2" charset="2"/>
              <a:buChar char="§"/>
            </a:pPr>
            <a:r>
              <a:rPr lang="en-US" sz="2800" b="1" dirty="0">
                <a:solidFill>
                  <a:schemeClr val="tx1"/>
                </a:solidFill>
              </a:rPr>
              <a:t>Internal expansion may not be appropriate in all situations, however. </a:t>
            </a:r>
            <a:endParaRPr lang="en-US" sz="2800" b="1" dirty="0" smtClean="0">
              <a:solidFill>
                <a:schemeClr val="tx1"/>
              </a:solidFill>
            </a:endParaRPr>
          </a:p>
          <a:p>
            <a:pPr marL="484632" indent="-457200">
              <a:buClr>
                <a:srgbClr val="0D13F7"/>
              </a:buClr>
              <a:buFont typeface="Wingdings" panose="05000000000000000000" pitchFamily="2" charset="2"/>
              <a:buChar char="§"/>
            </a:pPr>
            <a:r>
              <a:rPr lang="en-US" sz="2800" b="1" dirty="0" smtClean="0">
                <a:solidFill>
                  <a:schemeClr val="tx1"/>
                </a:solidFill>
              </a:rPr>
              <a:t>Product </a:t>
            </a:r>
            <a:r>
              <a:rPr lang="en-US" sz="2800" b="1" dirty="0">
                <a:solidFill>
                  <a:schemeClr val="tx1"/>
                </a:solidFill>
              </a:rPr>
              <a:t>development and market entry may be slow</a:t>
            </a:r>
            <a:r>
              <a:rPr lang="en-US" sz="2800" b="1" dirty="0" smtClean="0">
                <a:solidFill>
                  <a:schemeClr val="tx1"/>
                </a:solidFill>
              </a:rPr>
              <a:t>.</a:t>
            </a:r>
            <a:r>
              <a:rPr lang="en-US" sz="2800" b="1" dirty="0"/>
              <a:t> </a:t>
            </a:r>
            <a:endParaRPr lang="en-US" sz="2800" b="1" dirty="0" smtClean="0"/>
          </a:p>
          <a:p>
            <a:pPr marL="484632" indent="-457200">
              <a:buClr>
                <a:srgbClr val="0D13F7"/>
              </a:buClr>
              <a:buFont typeface="Wingdings" panose="05000000000000000000" pitchFamily="2" charset="2"/>
              <a:buChar char="§"/>
            </a:pPr>
            <a:r>
              <a:rPr lang="en-US" sz="2800" b="1" dirty="0" smtClean="0"/>
              <a:t>If </a:t>
            </a:r>
            <a:r>
              <a:rPr lang="en-US" sz="2800" b="1" dirty="0"/>
              <a:t>speed to market is critical, internal development may not be the best choice. </a:t>
            </a:r>
            <a:endParaRPr lang="en-US" sz="2800" b="1" dirty="0" smtClean="0">
              <a:solidFill>
                <a:schemeClr val="tx1"/>
              </a:solidFill>
            </a:endParaRPr>
          </a:p>
        </p:txBody>
      </p:sp>
    </p:spTree>
    <p:extLst>
      <p:ext uri="{BB962C8B-B14F-4D97-AF65-F5344CB8AC3E}">
        <p14:creationId xmlns:p14="http://schemas.microsoft.com/office/powerpoint/2010/main" val="429111780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293</TotalTime>
  <Words>3227</Words>
  <Application>Microsoft Office PowerPoint</Application>
  <PresentationFormat>On-screen Show (4:3)</PresentationFormat>
  <Paragraphs>328</Paragraphs>
  <Slides>49</Slides>
  <Notes>26</Notes>
  <HiddenSlides>0</HiddenSlides>
  <MMClips>0</MMClips>
  <ScaleCrop>false</ScaleCrop>
  <HeadingPairs>
    <vt:vector size="4" baseType="variant">
      <vt:variant>
        <vt:lpstr>Theme</vt:lpstr>
      </vt:variant>
      <vt:variant>
        <vt:i4>1</vt:i4>
      </vt:variant>
      <vt:variant>
        <vt:lpstr>Slide Titles</vt:lpstr>
      </vt:variant>
      <vt:variant>
        <vt:i4>49</vt:i4>
      </vt:variant>
    </vt:vector>
  </HeadingPairs>
  <TitlesOfParts>
    <vt:vector size="50" baseType="lpstr">
      <vt:lpstr>Solstice</vt:lpstr>
      <vt:lpstr>King Saud University College of Business Administration Department of Health Administration - Masters` Program</vt:lpstr>
      <vt:lpstr>Growth and Integration Strategies</vt:lpstr>
      <vt:lpstr>Growth and Integration Strategies</vt:lpstr>
      <vt:lpstr>Growth and Integration Strategies</vt:lpstr>
      <vt:lpstr>Growth and Integration Strategies</vt:lpstr>
      <vt:lpstr>Growth and Integration Strategies</vt:lpstr>
      <vt:lpstr>Growth and Integration Strategies</vt:lpstr>
      <vt:lpstr>PowerPoint Presentation</vt:lpstr>
      <vt:lpstr>Growth and Integration Strategies</vt:lpstr>
      <vt:lpstr>Growth and Integration Strategies</vt:lpstr>
      <vt:lpstr>Growth and Integration Strategies</vt:lpstr>
      <vt:lpstr>Growth and Integration Strategies</vt:lpstr>
      <vt:lpstr>Growth and Integration Strategies</vt:lpstr>
      <vt:lpstr>Growth and Integration Strategies</vt:lpstr>
      <vt:lpstr>Growth and Integration Strategies</vt:lpstr>
      <vt:lpstr>Growth and Integration Strategies</vt:lpstr>
      <vt:lpstr>Growth and Integration Strategies</vt:lpstr>
      <vt:lpstr>Growth and Integration Strategies</vt:lpstr>
      <vt:lpstr>Growth and Integration Strategies</vt:lpstr>
      <vt:lpstr>Growth and Integration Strategies</vt:lpstr>
      <vt:lpstr>Growth and Integration Strategies</vt:lpstr>
      <vt:lpstr>Growth and Integration Strategies</vt:lpstr>
      <vt:lpstr>Growth and Integration Strategies</vt:lpstr>
      <vt:lpstr>Growth and Integration Strategies</vt:lpstr>
      <vt:lpstr>Growth and Integration Strategies</vt:lpstr>
      <vt:lpstr>PowerPoint Presentation</vt:lpstr>
      <vt:lpstr>Growth and Integration Strategies</vt:lpstr>
      <vt:lpstr>Growth and Integration Strategies</vt:lpstr>
      <vt:lpstr>Growth and Integration Strategies</vt:lpstr>
      <vt:lpstr>Growth and Integration Strategies</vt:lpstr>
      <vt:lpstr>Growth and Integration Strategies</vt:lpstr>
      <vt:lpstr>Growth and Integration Strategies</vt:lpstr>
      <vt:lpstr>Growth and Integration Strategies</vt:lpstr>
      <vt:lpstr>Growth and Integration Strategies</vt:lpstr>
      <vt:lpstr>Growth and Integration Strategies</vt:lpstr>
      <vt:lpstr>Growth and Integration Strategies</vt:lpstr>
      <vt:lpstr>Growth and Integration Strategies</vt:lpstr>
      <vt:lpstr>Growth and Integration Strategies</vt:lpstr>
      <vt:lpstr>Cost-based prices: Prices are based on actual fixed and variable costs or just variable costs.</vt:lpstr>
      <vt:lpstr>Growth and Integration Strategies</vt:lpstr>
      <vt:lpstr>Growth and Integration Strategies</vt:lpstr>
      <vt:lpstr>Growth and Integration Strategies</vt:lpstr>
      <vt:lpstr>Growth and Integration Strategies</vt:lpstr>
      <vt:lpstr>Growth and Integration Strategies</vt:lpstr>
      <vt:lpstr>Growth and Integration Strategies</vt:lpstr>
      <vt:lpstr>Growth and Integration Strategies</vt:lpstr>
      <vt:lpstr>Growth and Integration Strategies</vt:lpstr>
      <vt:lpstr>Growth and Integration Strategies</vt:lpstr>
      <vt:lpstr>Growth and Integration Strategies</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Growth and Integration Strategies</dc:title>
  <dc:creator>alnaif</dc:creator>
  <cp:lastModifiedBy>alnaif</cp:lastModifiedBy>
  <cp:revision>21</cp:revision>
  <dcterms:created xsi:type="dcterms:W3CDTF">2016-03-01T18:31:49Z</dcterms:created>
  <dcterms:modified xsi:type="dcterms:W3CDTF">2016-03-01T23:25:43Z</dcterms:modified>
</cp:coreProperties>
</file>