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3.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101"/>
  </p:notesMasterIdLst>
  <p:sldIdLst>
    <p:sldId id="257" r:id="rId2"/>
    <p:sldId id="258" r:id="rId3"/>
    <p:sldId id="259" r:id="rId4"/>
    <p:sldId id="345" r:id="rId5"/>
    <p:sldId id="346" r:id="rId6"/>
    <p:sldId id="260" r:id="rId7"/>
    <p:sldId id="347" r:id="rId8"/>
    <p:sldId id="348" r:id="rId9"/>
    <p:sldId id="261" r:id="rId10"/>
    <p:sldId id="349" r:id="rId11"/>
    <p:sldId id="350" r:id="rId12"/>
    <p:sldId id="262" r:id="rId13"/>
    <p:sldId id="263" r:id="rId14"/>
    <p:sldId id="264"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351" r:id="rId34"/>
    <p:sldId id="352" r:id="rId35"/>
    <p:sldId id="353" r:id="rId36"/>
    <p:sldId id="354" r:id="rId37"/>
    <p:sldId id="285" r:id="rId38"/>
    <p:sldId id="287" r:id="rId39"/>
    <p:sldId id="288" r:id="rId40"/>
    <p:sldId id="294" r:id="rId41"/>
    <p:sldId id="289" r:id="rId42"/>
    <p:sldId id="355" r:id="rId43"/>
    <p:sldId id="356" r:id="rId44"/>
    <p:sldId id="290" r:id="rId45"/>
    <p:sldId id="358" r:id="rId46"/>
    <p:sldId id="357" r:id="rId47"/>
    <p:sldId id="291" r:id="rId48"/>
    <p:sldId id="360" r:id="rId49"/>
    <p:sldId id="292" r:id="rId50"/>
    <p:sldId id="293" r:id="rId51"/>
    <p:sldId id="295" r:id="rId52"/>
    <p:sldId id="296" r:id="rId53"/>
    <p:sldId id="297" r:id="rId54"/>
    <p:sldId id="298" r:id="rId55"/>
    <p:sldId id="299" r:id="rId56"/>
    <p:sldId id="300" r:id="rId57"/>
    <p:sldId id="301" r:id="rId58"/>
    <p:sldId id="303" r:id="rId59"/>
    <p:sldId id="304" r:id="rId60"/>
    <p:sldId id="302" r:id="rId61"/>
    <p:sldId id="305" r:id="rId62"/>
    <p:sldId id="312" r:id="rId63"/>
    <p:sldId id="307" r:id="rId64"/>
    <p:sldId id="308" r:id="rId65"/>
    <p:sldId id="311" r:id="rId66"/>
    <p:sldId id="310" r:id="rId67"/>
    <p:sldId id="313" r:id="rId68"/>
    <p:sldId id="315" r:id="rId69"/>
    <p:sldId id="314" r:id="rId70"/>
    <p:sldId id="316" r:id="rId71"/>
    <p:sldId id="317" r:id="rId72"/>
    <p:sldId id="318" r:id="rId73"/>
    <p:sldId id="319" r:id="rId74"/>
    <p:sldId id="320" r:id="rId75"/>
    <p:sldId id="321" r:id="rId76"/>
    <p:sldId id="322" r:id="rId77"/>
    <p:sldId id="323" r:id="rId78"/>
    <p:sldId id="324" r:id="rId79"/>
    <p:sldId id="325" r:id="rId80"/>
    <p:sldId id="326" r:id="rId81"/>
    <p:sldId id="327" r:id="rId82"/>
    <p:sldId id="328" r:id="rId83"/>
    <p:sldId id="329" r:id="rId84"/>
    <p:sldId id="330" r:id="rId85"/>
    <p:sldId id="331" r:id="rId86"/>
    <p:sldId id="332" r:id="rId87"/>
    <p:sldId id="333" r:id="rId88"/>
    <p:sldId id="335" r:id="rId89"/>
    <p:sldId id="334" r:id="rId90"/>
    <p:sldId id="336" r:id="rId91"/>
    <p:sldId id="359" r:id="rId92"/>
    <p:sldId id="337" r:id="rId93"/>
    <p:sldId id="338" r:id="rId94"/>
    <p:sldId id="339" r:id="rId95"/>
    <p:sldId id="340" r:id="rId96"/>
    <p:sldId id="341" r:id="rId97"/>
    <p:sldId id="342" r:id="rId98"/>
    <p:sldId id="343" r:id="rId99"/>
    <p:sldId id="344" r:id="rId10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0.11662796077191921"/>
          <c:y val="4.2538389597851993E-2"/>
          <c:w val="0.64996843980889818"/>
          <c:h val="0.78023290192174255"/>
        </c:manualLayout>
      </c:layout>
      <c:lineChart>
        <c:grouping val="standard"/>
        <c:varyColors val="0"/>
        <c:ser>
          <c:idx val="0"/>
          <c:order val="0"/>
          <c:spPr>
            <a:ln>
              <a:solidFill>
                <a:schemeClr val="accent6">
                  <a:lumMod val="75000"/>
                </a:schemeClr>
              </a:solidFill>
            </a:ln>
          </c:spPr>
          <c:marker>
            <c:symbol val="none"/>
          </c:marker>
          <c:cat>
            <c:strRef>
              <c:f>Sheet1!$A$3:$A$26</c:f>
              <c:strCache>
                <c:ptCount val="24"/>
                <c:pt idx="0">
                  <c:v>J</c:v>
                </c:pt>
                <c:pt idx="1">
                  <c:v>F</c:v>
                </c:pt>
                <c:pt idx="2">
                  <c:v>A</c:v>
                </c:pt>
                <c:pt idx="3">
                  <c:v>M</c:v>
                </c:pt>
                <c:pt idx="4">
                  <c:v>M</c:v>
                </c:pt>
                <c:pt idx="5">
                  <c:v>J</c:v>
                </c:pt>
                <c:pt idx="6">
                  <c:v>J</c:v>
                </c:pt>
                <c:pt idx="7">
                  <c:v>A</c:v>
                </c:pt>
                <c:pt idx="8">
                  <c:v>S</c:v>
                </c:pt>
                <c:pt idx="9">
                  <c:v>O</c:v>
                </c:pt>
                <c:pt idx="10">
                  <c:v>N</c:v>
                </c:pt>
                <c:pt idx="11">
                  <c:v>D</c:v>
                </c:pt>
                <c:pt idx="12">
                  <c:v>J</c:v>
                </c:pt>
                <c:pt idx="13">
                  <c:v>F</c:v>
                </c:pt>
                <c:pt idx="14">
                  <c:v>A</c:v>
                </c:pt>
                <c:pt idx="15">
                  <c:v>M</c:v>
                </c:pt>
                <c:pt idx="16">
                  <c:v>M</c:v>
                </c:pt>
                <c:pt idx="17">
                  <c:v>J</c:v>
                </c:pt>
                <c:pt idx="18">
                  <c:v>J</c:v>
                </c:pt>
                <c:pt idx="19">
                  <c:v>A</c:v>
                </c:pt>
                <c:pt idx="20">
                  <c:v>S</c:v>
                </c:pt>
                <c:pt idx="21">
                  <c:v>O</c:v>
                </c:pt>
                <c:pt idx="22">
                  <c:v>N</c:v>
                </c:pt>
                <c:pt idx="23">
                  <c:v>D</c:v>
                </c:pt>
              </c:strCache>
            </c:strRef>
          </c:cat>
          <c:val>
            <c:numRef>
              <c:f>Sheet1!$B$3:$B$26</c:f>
              <c:numCache>
                <c:formatCode>General</c:formatCode>
                <c:ptCount val="24"/>
                <c:pt idx="0">
                  <c:v>50</c:v>
                </c:pt>
                <c:pt idx="1">
                  <c:v>36</c:v>
                </c:pt>
                <c:pt idx="2">
                  <c:v>34</c:v>
                </c:pt>
                <c:pt idx="3">
                  <c:v>54</c:v>
                </c:pt>
                <c:pt idx="4">
                  <c:v>50</c:v>
                </c:pt>
                <c:pt idx="5">
                  <c:v>48</c:v>
                </c:pt>
                <c:pt idx="6">
                  <c:v>70</c:v>
                </c:pt>
                <c:pt idx="7">
                  <c:v>51</c:v>
                </c:pt>
                <c:pt idx="8">
                  <c:v>44</c:v>
                </c:pt>
                <c:pt idx="9">
                  <c:v>36</c:v>
                </c:pt>
                <c:pt idx="10">
                  <c:v>42</c:v>
                </c:pt>
                <c:pt idx="11">
                  <c:v>54</c:v>
                </c:pt>
                <c:pt idx="12">
                  <c:v>49</c:v>
                </c:pt>
                <c:pt idx="13">
                  <c:v>32</c:v>
                </c:pt>
                <c:pt idx="14">
                  <c:v>66</c:v>
                </c:pt>
                <c:pt idx="15">
                  <c:v>62</c:v>
                </c:pt>
                <c:pt idx="16">
                  <c:v>56</c:v>
                </c:pt>
                <c:pt idx="17">
                  <c:v>60</c:v>
                </c:pt>
                <c:pt idx="18">
                  <c:v>66</c:v>
                </c:pt>
                <c:pt idx="19">
                  <c:v>62</c:v>
                </c:pt>
                <c:pt idx="20">
                  <c:v>44</c:v>
                </c:pt>
                <c:pt idx="21">
                  <c:v>38</c:v>
                </c:pt>
                <c:pt idx="22">
                  <c:v>52</c:v>
                </c:pt>
                <c:pt idx="23">
                  <c:v>44</c:v>
                </c:pt>
              </c:numCache>
            </c:numRef>
          </c:val>
          <c:smooth val="0"/>
        </c:ser>
        <c:dLbls>
          <c:showLegendKey val="0"/>
          <c:showVal val="0"/>
          <c:showCatName val="0"/>
          <c:showSerName val="0"/>
          <c:showPercent val="0"/>
          <c:showBubbleSize val="0"/>
        </c:dLbls>
        <c:marker val="1"/>
        <c:smooth val="0"/>
        <c:axId val="123029376"/>
        <c:axId val="123031552"/>
      </c:lineChart>
      <c:catAx>
        <c:axId val="123029376"/>
        <c:scaling>
          <c:orientation val="minMax"/>
        </c:scaling>
        <c:delete val="0"/>
        <c:axPos val="b"/>
        <c:title>
          <c:tx>
            <c:rich>
              <a:bodyPr/>
              <a:lstStyle/>
              <a:p>
                <a:pPr>
                  <a:defRPr/>
                </a:pPr>
                <a:r>
                  <a:rPr lang="en-US"/>
                  <a:t>MONTH</a:t>
                </a:r>
              </a:p>
            </c:rich>
          </c:tx>
          <c:layout/>
          <c:overlay val="0"/>
        </c:title>
        <c:majorTickMark val="out"/>
        <c:minorTickMark val="none"/>
        <c:tickLblPos val="nextTo"/>
        <c:spPr>
          <a:ln w="31750" cmpd="sng">
            <a:solidFill>
              <a:schemeClr val="tx1">
                <a:alpha val="30000"/>
              </a:schemeClr>
            </a:solidFill>
          </a:ln>
        </c:spPr>
        <c:crossAx val="123031552"/>
        <c:crosses val="autoZero"/>
        <c:auto val="1"/>
        <c:lblAlgn val="ctr"/>
        <c:lblOffset val="100"/>
        <c:noMultiLvlLbl val="0"/>
      </c:catAx>
      <c:valAx>
        <c:axId val="123031552"/>
        <c:scaling>
          <c:orientation val="minMax"/>
        </c:scaling>
        <c:delete val="0"/>
        <c:axPos val="l"/>
        <c:majorGridlines>
          <c:spPr>
            <a:ln w="50800" cap="flat" cmpd="sng" algn="ctr">
              <a:solidFill>
                <a:schemeClr val="accent3"/>
              </a:solidFill>
              <a:prstDash val="solid"/>
            </a:ln>
            <a:effectLst>
              <a:outerShdw blurRad="40000" dist="23000" dir="5400000" rotWithShape="0">
                <a:srgbClr val="000000">
                  <a:alpha val="35000"/>
                </a:srgbClr>
              </a:outerShdw>
            </a:effectLst>
          </c:spPr>
        </c:majorGridlines>
        <c:title>
          <c:tx>
            <c:rich>
              <a:bodyPr rot="-5400000" vert="horz"/>
              <a:lstStyle/>
              <a:p>
                <a:pPr>
                  <a:defRPr/>
                </a:pPr>
                <a:r>
                  <a:rPr lang="en-US"/>
                  <a:t>Rejected Claims</a:t>
                </a:r>
              </a:p>
            </c:rich>
          </c:tx>
          <c:layout/>
          <c:overlay val="0"/>
        </c:title>
        <c:numFmt formatCode="General" sourceLinked="1"/>
        <c:majorTickMark val="out"/>
        <c:minorTickMark val="none"/>
        <c:tickLblPos val="nextTo"/>
        <c:spPr>
          <a:ln w="38100" cmpd="sng">
            <a:solidFill>
              <a:schemeClr val="tx1">
                <a:alpha val="0"/>
              </a:schemeClr>
            </a:solidFill>
          </a:ln>
        </c:spPr>
        <c:crossAx val="123029376"/>
        <c:crosses val="autoZero"/>
        <c:crossBetween val="between"/>
      </c:valAx>
      <c:spPr>
        <a:solidFill>
          <a:schemeClr val="lt1"/>
        </a:solidFill>
        <a:ln w="28575" cap="flat" cmpd="sng" algn="ctr">
          <a:solidFill>
            <a:schemeClr val="dk1"/>
          </a:solidFill>
          <a:prstDash val="solid"/>
        </a:ln>
        <a:effectLst/>
      </c:spPr>
    </c:plotArea>
    <c:plotVisOnly val="1"/>
    <c:dispBlanksAs val="gap"/>
    <c:showDLblsOverMax val="0"/>
  </c:chart>
  <c:spPr>
    <a:solidFill>
      <a:schemeClr val="accent2">
        <a:lumMod val="60000"/>
        <a:lumOff val="40000"/>
      </a:schemeClr>
    </a:solidFill>
    <a:ln w="38100">
      <a:solidFill>
        <a:schemeClr val="tx1"/>
      </a:solidFill>
    </a:ln>
  </c:spPr>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Sheet4!$A$1</c:f>
              <c:strCache>
                <c:ptCount val="1"/>
                <c:pt idx="0">
                  <c:v>10 minutes or less</c:v>
                </c:pt>
              </c:strCache>
            </c:strRef>
          </c:tx>
          <c:spPr>
            <a:solidFill>
              <a:srgbClr val="00B0F0"/>
            </a:solidFill>
          </c:spPr>
          <c:invertIfNegative val="0"/>
          <c:val>
            <c:numRef>
              <c:f>Sheet4!$B$1</c:f>
              <c:numCache>
                <c:formatCode>General</c:formatCode>
                <c:ptCount val="1"/>
                <c:pt idx="0">
                  <c:v>22</c:v>
                </c:pt>
              </c:numCache>
            </c:numRef>
          </c:val>
        </c:ser>
        <c:ser>
          <c:idx val="1"/>
          <c:order val="1"/>
          <c:tx>
            <c:strRef>
              <c:f>Sheet4!$A$2</c:f>
              <c:strCache>
                <c:ptCount val="1"/>
                <c:pt idx="0">
                  <c:v>11–20 minutes </c:v>
                </c:pt>
              </c:strCache>
            </c:strRef>
          </c:tx>
          <c:spPr>
            <a:solidFill>
              <a:schemeClr val="accent2">
                <a:lumMod val="50000"/>
              </a:schemeClr>
            </a:solidFill>
          </c:spPr>
          <c:invertIfNegative val="0"/>
          <c:val>
            <c:numRef>
              <c:f>Sheet4!$B$2</c:f>
              <c:numCache>
                <c:formatCode>General</c:formatCode>
                <c:ptCount val="1"/>
                <c:pt idx="0">
                  <c:v>43</c:v>
                </c:pt>
              </c:numCache>
            </c:numRef>
          </c:val>
        </c:ser>
        <c:ser>
          <c:idx val="2"/>
          <c:order val="2"/>
          <c:tx>
            <c:strRef>
              <c:f>Sheet4!$A$3</c:f>
              <c:strCache>
                <c:ptCount val="1"/>
                <c:pt idx="0">
                  <c:v>21 minutes or more</c:v>
                </c:pt>
              </c:strCache>
            </c:strRef>
          </c:tx>
          <c:invertIfNegative val="0"/>
          <c:dPt>
            <c:idx val="0"/>
            <c:invertIfNegative val="0"/>
            <c:bubble3D val="0"/>
            <c:spPr>
              <a:solidFill>
                <a:schemeClr val="accent6">
                  <a:lumMod val="75000"/>
                </a:schemeClr>
              </a:solidFill>
            </c:spPr>
          </c:dPt>
          <c:val>
            <c:numRef>
              <c:f>Sheet4!$B$3</c:f>
              <c:numCache>
                <c:formatCode>General</c:formatCode>
                <c:ptCount val="1"/>
                <c:pt idx="0">
                  <c:v>17</c:v>
                </c:pt>
              </c:numCache>
            </c:numRef>
          </c:val>
        </c:ser>
        <c:dLbls>
          <c:showLegendKey val="0"/>
          <c:showVal val="1"/>
          <c:showCatName val="0"/>
          <c:showSerName val="0"/>
          <c:showPercent val="0"/>
          <c:showBubbleSize val="0"/>
        </c:dLbls>
        <c:gapWidth val="75"/>
        <c:axId val="122883072"/>
        <c:axId val="122893056"/>
      </c:barChart>
      <c:catAx>
        <c:axId val="122883072"/>
        <c:scaling>
          <c:orientation val="minMax"/>
        </c:scaling>
        <c:delete val="0"/>
        <c:axPos val="b"/>
        <c:majorTickMark val="none"/>
        <c:minorTickMark val="none"/>
        <c:tickLblPos val="nextTo"/>
        <c:spPr>
          <a:ln w="25400">
            <a:solidFill>
              <a:schemeClr val="tx1"/>
            </a:solidFill>
          </a:ln>
        </c:spPr>
        <c:crossAx val="122893056"/>
        <c:crosses val="autoZero"/>
        <c:auto val="1"/>
        <c:lblAlgn val="ctr"/>
        <c:lblOffset val="100"/>
        <c:noMultiLvlLbl val="0"/>
      </c:catAx>
      <c:valAx>
        <c:axId val="122893056"/>
        <c:scaling>
          <c:orientation val="minMax"/>
        </c:scaling>
        <c:delete val="0"/>
        <c:axPos val="l"/>
        <c:numFmt formatCode="General" sourceLinked="1"/>
        <c:majorTickMark val="none"/>
        <c:minorTickMark val="none"/>
        <c:tickLblPos val="nextTo"/>
        <c:spPr>
          <a:ln w="25400">
            <a:solidFill>
              <a:schemeClr val="tx1"/>
            </a:solidFill>
          </a:ln>
        </c:spPr>
        <c:crossAx val="122883072"/>
        <c:crosses val="autoZero"/>
        <c:crossBetween val="between"/>
      </c:valAx>
    </c:plotArea>
    <c:legend>
      <c:legendPos val="b"/>
      <c:layout/>
      <c:overlay val="0"/>
    </c:legend>
    <c:plotVisOnly val="1"/>
    <c:dispBlanksAs val="gap"/>
    <c:showDLblsOverMax val="0"/>
  </c:chart>
  <c:txPr>
    <a:bodyPr/>
    <a:lstStyle/>
    <a:p>
      <a:pPr>
        <a:defRPr sz="1800" b="1">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8"/>
    </mc:Choice>
    <mc:Fallback>
      <c:style val="38"/>
    </mc:Fallback>
  </mc:AlternateContent>
  <c:chart>
    <c:autoTitleDeleted val="0"/>
    <c:plotArea>
      <c:layout/>
      <c:barChart>
        <c:barDir val="col"/>
        <c:grouping val="clustered"/>
        <c:varyColors val="0"/>
        <c:ser>
          <c:idx val="0"/>
          <c:order val="0"/>
          <c:tx>
            <c:strRef>
              <c:f>Sheet5!$A$1</c:f>
              <c:strCache>
                <c:ptCount val="1"/>
                <c:pt idx="0">
                  <c:v>Fastener doesn’t hold</c:v>
                </c:pt>
              </c:strCache>
            </c:strRef>
          </c:tx>
          <c:spPr>
            <a:solidFill>
              <a:schemeClr val="accent6">
                <a:lumMod val="75000"/>
              </a:schemeClr>
            </a:solidFill>
          </c:spPr>
          <c:invertIfNegative val="0"/>
          <c:val>
            <c:numRef>
              <c:f>Sheet5!$B$1</c:f>
              <c:numCache>
                <c:formatCode>General</c:formatCode>
                <c:ptCount val="1"/>
                <c:pt idx="0">
                  <c:v>32</c:v>
                </c:pt>
              </c:numCache>
            </c:numRef>
          </c:val>
        </c:ser>
        <c:ser>
          <c:idx val="1"/>
          <c:order val="1"/>
          <c:tx>
            <c:strRef>
              <c:f>Sheet5!$A$2</c:f>
              <c:strCache>
                <c:ptCount val="1"/>
                <c:pt idx="0">
                  <c:v>Not enough large sizes</c:v>
                </c:pt>
              </c:strCache>
            </c:strRef>
          </c:tx>
          <c:spPr>
            <a:solidFill>
              <a:schemeClr val="accent2">
                <a:lumMod val="50000"/>
              </a:schemeClr>
            </a:solidFill>
          </c:spPr>
          <c:invertIfNegative val="0"/>
          <c:val>
            <c:numRef>
              <c:f>Sheet5!$B$2</c:f>
              <c:numCache>
                <c:formatCode>General</c:formatCode>
                <c:ptCount val="1"/>
                <c:pt idx="0">
                  <c:v>21</c:v>
                </c:pt>
              </c:numCache>
            </c:numRef>
          </c:val>
        </c:ser>
        <c:ser>
          <c:idx val="2"/>
          <c:order val="2"/>
          <c:tx>
            <c:strRef>
              <c:f>Sheet5!$A$3</c:f>
              <c:strCache>
                <c:ptCount val="1"/>
                <c:pt idx="0">
                  <c:v>Space for ID too small</c:v>
                </c:pt>
              </c:strCache>
            </c:strRef>
          </c:tx>
          <c:spPr>
            <a:solidFill>
              <a:srgbClr val="00B0F0"/>
            </a:solidFill>
          </c:spPr>
          <c:invertIfNegative val="0"/>
          <c:val>
            <c:numRef>
              <c:f>Sheet5!$B$3</c:f>
              <c:numCache>
                <c:formatCode>General</c:formatCode>
                <c:ptCount val="1"/>
                <c:pt idx="0">
                  <c:v>18</c:v>
                </c:pt>
              </c:numCache>
            </c:numRef>
          </c:val>
        </c:ser>
        <c:ser>
          <c:idx val="3"/>
          <c:order val="3"/>
          <c:tx>
            <c:strRef>
              <c:f>Sheet5!$A$4</c:f>
              <c:strCache>
                <c:ptCount val="1"/>
                <c:pt idx="0">
                  <c:v>Ink smears</c:v>
                </c:pt>
              </c:strCache>
            </c:strRef>
          </c:tx>
          <c:spPr>
            <a:solidFill>
              <a:srgbClr val="FFC000"/>
            </a:solidFill>
          </c:spPr>
          <c:invertIfNegative val="0"/>
          <c:val>
            <c:numRef>
              <c:f>Sheet5!$B$4</c:f>
              <c:numCache>
                <c:formatCode>General</c:formatCode>
                <c:ptCount val="1"/>
                <c:pt idx="0">
                  <c:v>12</c:v>
                </c:pt>
              </c:numCache>
            </c:numRef>
          </c:val>
        </c:ser>
        <c:ser>
          <c:idx val="4"/>
          <c:order val="4"/>
          <c:tx>
            <c:strRef>
              <c:f>Sheet5!$A$5</c:f>
              <c:strCache>
                <c:ptCount val="1"/>
                <c:pt idx="0">
                  <c:v>Plastic edges tear</c:v>
                </c:pt>
              </c:strCache>
            </c:strRef>
          </c:tx>
          <c:spPr>
            <a:solidFill>
              <a:schemeClr val="accent4">
                <a:lumMod val="75000"/>
              </a:schemeClr>
            </a:solidFill>
          </c:spPr>
          <c:invertIfNegative val="0"/>
          <c:val>
            <c:numRef>
              <c:f>Sheet5!$B$5</c:f>
              <c:numCache>
                <c:formatCode>General</c:formatCode>
                <c:ptCount val="1"/>
                <c:pt idx="0">
                  <c:v>2</c:v>
                </c:pt>
              </c:numCache>
            </c:numRef>
          </c:val>
        </c:ser>
        <c:dLbls>
          <c:dLblPos val="outEnd"/>
          <c:showLegendKey val="0"/>
          <c:showVal val="1"/>
          <c:showCatName val="0"/>
          <c:showSerName val="0"/>
          <c:showPercent val="0"/>
          <c:showBubbleSize val="0"/>
        </c:dLbls>
        <c:gapWidth val="150"/>
        <c:axId val="122966016"/>
        <c:axId val="122967552"/>
      </c:barChart>
      <c:catAx>
        <c:axId val="122966016"/>
        <c:scaling>
          <c:orientation val="minMax"/>
        </c:scaling>
        <c:delete val="0"/>
        <c:axPos val="b"/>
        <c:majorTickMark val="none"/>
        <c:minorTickMark val="none"/>
        <c:tickLblPos val="none"/>
        <c:crossAx val="122967552"/>
        <c:crosses val="autoZero"/>
        <c:auto val="1"/>
        <c:lblAlgn val="ctr"/>
        <c:lblOffset val="100"/>
        <c:noMultiLvlLbl val="0"/>
      </c:catAx>
      <c:valAx>
        <c:axId val="122967552"/>
        <c:scaling>
          <c:orientation val="minMax"/>
        </c:scaling>
        <c:delete val="0"/>
        <c:axPos val="l"/>
        <c:majorGridlines/>
        <c:numFmt formatCode="General" sourceLinked="1"/>
        <c:majorTickMark val="out"/>
        <c:minorTickMark val="none"/>
        <c:tickLblPos val="nextTo"/>
        <c:crossAx val="122966016"/>
        <c:crosses val="autoZero"/>
        <c:crossBetween val="between"/>
      </c:valA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plotArea>
    <c:legend>
      <c:legendPos val="r"/>
      <c:layout>
        <c:manualLayout>
          <c:xMode val="edge"/>
          <c:yMode val="edge"/>
          <c:x val="0.6740669673572357"/>
          <c:y val="0.2363305752035233"/>
          <c:w val="0.3259330326427643"/>
          <c:h val="0.52733884959295341"/>
        </c:manualLayout>
      </c:layout>
      <c:overlay val="0"/>
    </c:legend>
    <c:plotVisOnly val="1"/>
    <c:dispBlanksAs val="gap"/>
    <c:showDLblsOverMax val="0"/>
  </c:chart>
  <c:spPr>
    <a:solidFill>
      <a:schemeClr val="accent5">
        <a:lumMod val="40000"/>
        <a:lumOff val="60000"/>
      </a:schemeClr>
    </a:solidFill>
  </c:spPr>
  <c:txPr>
    <a:bodyPr/>
    <a:lstStyle/>
    <a:p>
      <a:pPr>
        <a:defRPr sz="1800" b="1">
          <a:solidFill>
            <a:schemeClr val="tx1"/>
          </a:solidFill>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0.80556</cdr:x>
      <cdr:y>0.2952</cdr:y>
    </cdr:from>
    <cdr:to>
      <cdr:x>0.92593</cdr:x>
      <cdr:y>0.369</cdr:y>
    </cdr:to>
    <cdr:sp macro="" textlink="">
      <cdr:nvSpPr>
        <cdr:cNvPr id="3" name="TextBox 2"/>
        <cdr:cNvSpPr txBox="1"/>
      </cdr:nvSpPr>
      <cdr:spPr>
        <a:xfrm xmlns:a="http://schemas.openxmlformats.org/drawingml/2006/main">
          <a:off x="6629400" y="1524000"/>
          <a:ext cx="990597" cy="3809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b="1" dirty="0" smtClean="0">
              <a:solidFill>
                <a:schemeClr val="tx1"/>
              </a:solidFill>
              <a:latin typeface="Times New Roman" panose="02020603050405020304" pitchFamily="18" charset="0"/>
              <a:cs typeface="Times New Roman" panose="02020603050405020304" pitchFamily="18" charset="0"/>
            </a:rPr>
            <a:t>Mean</a:t>
          </a:r>
          <a:endParaRPr lang="en-US" sz="2400" b="1"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0.81481</cdr:x>
      <cdr:y>0.19188</cdr:y>
    </cdr:from>
    <cdr:to>
      <cdr:x>0.9074</cdr:x>
      <cdr:y>0.28044</cdr:y>
    </cdr:to>
    <cdr:sp macro="" textlink="">
      <cdr:nvSpPr>
        <cdr:cNvPr id="4" name="TextBox 3"/>
        <cdr:cNvSpPr txBox="1"/>
      </cdr:nvSpPr>
      <cdr:spPr>
        <a:xfrm xmlns:a="http://schemas.openxmlformats.org/drawingml/2006/main">
          <a:off x="6705600" y="990600"/>
          <a:ext cx="761979" cy="4571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b="1" dirty="0" smtClean="0">
              <a:latin typeface="Times New Roman" panose="02020603050405020304" pitchFamily="18" charset="0"/>
              <a:cs typeface="Times New Roman" panose="02020603050405020304" pitchFamily="18" charset="0"/>
            </a:rPr>
            <a:t>UCL</a:t>
          </a:r>
          <a:endParaRPr lang="en-US" sz="2000"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0.81481</cdr:x>
      <cdr:y>0.38376</cdr:y>
    </cdr:from>
    <cdr:to>
      <cdr:x>0.9074</cdr:x>
      <cdr:y>0.47233</cdr:y>
    </cdr:to>
    <cdr:sp macro="" textlink="">
      <cdr:nvSpPr>
        <cdr:cNvPr id="5" name="TextBox 1"/>
        <cdr:cNvSpPr txBox="1"/>
      </cdr:nvSpPr>
      <cdr:spPr>
        <a:xfrm xmlns:a="http://schemas.openxmlformats.org/drawingml/2006/main">
          <a:off x="6705600" y="1981200"/>
          <a:ext cx="761979" cy="45724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1" dirty="0" smtClean="0">
              <a:latin typeface="Times New Roman" panose="02020603050405020304" pitchFamily="18" charset="0"/>
              <a:cs typeface="Times New Roman" panose="02020603050405020304" pitchFamily="18" charset="0"/>
            </a:rPr>
            <a:t>LCL</a:t>
          </a:r>
          <a:endParaRPr lang="en-US" sz="2000"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0.13889</cdr:x>
      <cdr:y>0.33948</cdr:y>
    </cdr:from>
    <cdr:to>
      <cdr:x>0.78704</cdr:x>
      <cdr:y>0.33948</cdr:y>
    </cdr:to>
    <cdr:cxnSp macro="">
      <cdr:nvCxnSpPr>
        <cdr:cNvPr id="6" name="Straight Connector 5"/>
        <cdr:cNvCxnSpPr/>
      </cdr:nvCxnSpPr>
      <cdr:spPr>
        <a:xfrm xmlns:a="http://schemas.openxmlformats.org/drawingml/2006/main">
          <a:off x="1143000" y="1752600"/>
          <a:ext cx="5334016" cy="0"/>
        </a:xfrm>
        <a:prstGeom xmlns:a="http://schemas.openxmlformats.org/drawingml/2006/main" prst="line">
          <a:avLst/>
        </a:prstGeom>
        <a:ln xmlns:a="http://schemas.openxmlformats.org/drawingml/2006/main" w="76200">
          <a:solidFill>
            <a:srgbClr val="0066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0.13678</cdr:x>
      <cdr:y>0.42804</cdr:y>
    </cdr:from>
    <cdr:to>
      <cdr:x>0.79419</cdr:x>
      <cdr:y>0.42804</cdr:y>
    </cdr:to>
    <cdr:cxnSp macro="">
      <cdr:nvCxnSpPr>
        <cdr:cNvPr id="7" name="Straight Connector 6"/>
        <cdr:cNvCxnSpPr/>
      </cdr:nvCxnSpPr>
      <cdr:spPr>
        <a:xfrm xmlns:a="http://schemas.openxmlformats.org/drawingml/2006/main">
          <a:off x="1125682" y="2209800"/>
          <a:ext cx="5410222" cy="0"/>
        </a:xfrm>
        <a:prstGeom xmlns:a="http://schemas.openxmlformats.org/drawingml/2006/main" prst="line">
          <a:avLst/>
        </a:prstGeom>
        <a:ln xmlns:a="http://schemas.openxmlformats.org/drawingml/2006/main" w="76200">
          <a:solidFill>
            <a:srgbClr val="0066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0.13889</cdr:x>
      <cdr:y>0.23616</cdr:y>
    </cdr:from>
    <cdr:to>
      <cdr:x>0.7963</cdr:x>
      <cdr:y>0.23616</cdr:y>
    </cdr:to>
    <cdr:cxnSp macro="">
      <cdr:nvCxnSpPr>
        <cdr:cNvPr id="8" name="Straight Connector 7"/>
        <cdr:cNvCxnSpPr/>
      </cdr:nvCxnSpPr>
      <cdr:spPr>
        <a:xfrm xmlns:a="http://schemas.openxmlformats.org/drawingml/2006/main" flipV="1">
          <a:off x="1143000" y="1219200"/>
          <a:ext cx="5410221" cy="0"/>
        </a:xfrm>
        <a:prstGeom xmlns:a="http://schemas.openxmlformats.org/drawingml/2006/main" prst="line">
          <a:avLst/>
        </a:prstGeom>
        <a:ln xmlns:a="http://schemas.openxmlformats.org/drawingml/2006/main" w="76200">
          <a:solidFill>
            <a:srgbClr val="0066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C7B3EF-212D-4ED3-A331-1C6C8B7400CF}" type="datetimeFigureOut">
              <a:rPr lang="en-US" smtClean="0"/>
              <a:t>12/11/2016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6F8B74-AC5C-40B3-A128-205A17956833}" type="slidenum">
              <a:rPr lang="en-US" smtClean="0"/>
              <a:t>‹#›</a:t>
            </a:fld>
            <a:endParaRPr lang="en-US"/>
          </a:p>
        </p:txBody>
      </p:sp>
    </p:spTree>
    <p:extLst>
      <p:ext uri="{BB962C8B-B14F-4D97-AF65-F5344CB8AC3E}">
        <p14:creationId xmlns:p14="http://schemas.microsoft.com/office/powerpoint/2010/main" val="2625882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0B63E249-FDD5-4F02-9517-F2468205CE0F}" type="slidenum">
              <a:rPr lang="ar-SA" smtClean="0"/>
              <a:pPr/>
              <a:t>1</a:t>
            </a:fld>
            <a:endParaRPr lang="ar-S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0B63E249-FDD5-4F02-9517-F2468205CE0F}" type="slidenum">
              <a:rPr lang="ar-SA" smtClean="0"/>
              <a:pPr/>
              <a:t>16</a:t>
            </a:fld>
            <a:endParaRPr lang="ar-S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0B63E249-FDD5-4F02-9517-F2468205CE0F}" type="slidenum">
              <a:rPr lang="ar-SA" smtClean="0"/>
              <a:pPr/>
              <a:t>17</a:t>
            </a:fld>
            <a:endParaRPr lang="ar-S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0B63E249-FDD5-4F02-9517-F2468205CE0F}" type="slidenum">
              <a:rPr lang="ar-SA" smtClean="0"/>
              <a:pPr/>
              <a:t>18</a:t>
            </a:fld>
            <a:endParaRPr lang="ar-S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0B63E249-FDD5-4F02-9517-F2468205CE0F}" type="slidenum">
              <a:rPr lang="ar-SA" smtClean="0"/>
              <a:pPr/>
              <a:t>19</a:t>
            </a:fld>
            <a:endParaRPr lang="ar-S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0B63E249-FDD5-4F02-9517-F2468205CE0F}" type="slidenum">
              <a:rPr lang="ar-SA" smtClean="0"/>
              <a:pPr/>
              <a:t>20</a:t>
            </a:fld>
            <a:endParaRPr lang="ar-S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0B63E249-FDD5-4F02-9517-F2468205CE0F}" type="slidenum">
              <a:rPr lang="ar-SA" smtClean="0"/>
              <a:pPr/>
              <a:t>21</a:t>
            </a:fld>
            <a:endParaRPr lang="ar-S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0B63E249-FDD5-4F02-9517-F2468205CE0F}" type="slidenum">
              <a:rPr lang="ar-SA" smtClean="0"/>
              <a:pPr/>
              <a:t>22</a:t>
            </a:fld>
            <a:endParaRPr lang="ar-S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0B63E249-FDD5-4F02-9517-F2468205CE0F}" type="slidenum">
              <a:rPr lang="ar-SA" smtClean="0"/>
              <a:pPr/>
              <a:t>23</a:t>
            </a:fld>
            <a:endParaRPr lang="ar-S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0B63E249-FDD5-4F02-9517-F2468205CE0F}" type="slidenum">
              <a:rPr lang="ar-SA" smtClean="0"/>
              <a:pPr/>
              <a:t>24</a:t>
            </a:fld>
            <a:endParaRPr lang="ar-S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0B63E249-FDD5-4F02-9517-F2468205CE0F}" type="slidenum">
              <a:rPr lang="ar-SA" smtClean="0"/>
              <a:pPr/>
              <a:t>25</a:t>
            </a:fld>
            <a:endParaRPr lang="ar-S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0B63E249-FDD5-4F02-9517-F2468205CE0F}" type="slidenum">
              <a:rPr lang="ar-SA" smtClean="0"/>
              <a:pPr/>
              <a:t>2</a:t>
            </a:fld>
            <a:endParaRPr lang="ar-S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0B63E249-FDD5-4F02-9517-F2468205CE0F}" type="slidenum">
              <a:rPr lang="ar-SA" smtClean="0"/>
              <a:pPr/>
              <a:t>26</a:t>
            </a:fld>
            <a:endParaRPr lang="ar-S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0B63E249-FDD5-4F02-9517-F2468205CE0F}" type="slidenum">
              <a:rPr lang="ar-SA" smtClean="0"/>
              <a:pPr/>
              <a:t>27</a:t>
            </a:fld>
            <a:endParaRPr lang="ar-S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0B63E249-FDD5-4F02-9517-F2468205CE0F}" type="slidenum">
              <a:rPr lang="ar-SA" smtClean="0"/>
              <a:pPr/>
              <a:t>28</a:t>
            </a:fld>
            <a:endParaRPr lang="ar-S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0B63E249-FDD5-4F02-9517-F2468205CE0F}" type="slidenum">
              <a:rPr lang="ar-SA" smtClean="0"/>
              <a:pPr/>
              <a:t>29</a:t>
            </a:fld>
            <a:endParaRPr lang="ar-S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0B63E249-FDD5-4F02-9517-F2468205CE0F}" type="slidenum">
              <a:rPr lang="ar-SA" smtClean="0"/>
              <a:pPr/>
              <a:t>30</a:t>
            </a:fld>
            <a:endParaRPr lang="ar-S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0B63E249-FDD5-4F02-9517-F2468205CE0F}" type="slidenum">
              <a:rPr lang="ar-SA" smtClean="0"/>
              <a:pPr/>
              <a:t>31</a:t>
            </a:fld>
            <a:endParaRPr lang="ar-S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0B63E249-FDD5-4F02-9517-F2468205CE0F}" type="slidenum">
              <a:rPr lang="ar-SA" smtClean="0"/>
              <a:pPr/>
              <a:t>37</a:t>
            </a:fld>
            <a:endParaRPr lang="ar-S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0B63E249-FDD5-4F02-9517-F2468205CE0F}" type="slidenum">
              <a:rPr lang="ar-SA" smtClean="0"/>
              <a:pPr/>
              <a:t>38</a:t>
            </a:fld>
            <a:endParaRPr lang="ar-S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0B63E249-FDD5-4F02-9517-F2468205CE0F}" type="slidenum">
              <a:rPr lang="ar-SA" smtClean="0"/>
              <a:pPr/>
              <a:t>39</a:t>
            </a:fld>
            <a:endParaRPr lang="ar-S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0B63E249-FDD5-4F02-9517-F2468205CE0F}" type="slidenum">
              <a:rPr lang="ar-SA" smtClean="0"/>
              <a:pPr/>
              <a:t>41</a:t>
            </a:fld>
            <a:endParaRPr lang="ar-S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0B63E249-FDD5-4F02-9517-F2468205CE0F}" type="slidenum">
              <a:rPr lang="ar-SA" smtClean="0"/>
              <a:pPr/>
              <a:t>3</a:t>
            </a:fld>
            <a:endParaRPr lang="ar-S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0B63E249-FDD5-4F02-9517-F2468205CE0F}" type="slidenum">
              <a:rPr lang="ar-SA" smtClean="0"/>
              <a:pPr/>
              <a:t>44</a:t>
            </a:fld>
            <a:endParaRPr lang="ar-S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0B63E249-FDD5-4F02-9517-F2468205CE0F}" type="slidenum">
              <a:rPr lang="ar-SA" smtClean="0"/>
              <a:pPr/>
              <a:t>46</a:t>
            </a:fld>
            <a:endParaRPr lang="ar-S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0B63E249-FDD5-4F02-9517-F2468205CE0F}" type="slidenum">
              <a:rPr lang="ar-SA" smtClean="0"/>
              <a:pPr/>
              <a:t>47</a:t>
            </a:fld>
            <a:endParaRPr lang="ar-SA"/>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0B63E249-FDD5-4F02-9517-F2468205CE0F}" type="slidenum">
              <a:rPr lang="ar-SA" smtClean="0"/>
              <a:pPr/>
              <a:t>48</a:t>
            </a:fld>
            <a:endParaRPr lang="ar-SA"/>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0B63E249-FDD5-4F02-9517-F2468205CE0F}" type="slidenum">
              <a:rPr lang="ar-SA" smtClean="0"/>
              <a:pPr/>
              <a:t>50</a:t>
            </a:fld>
            <a:endParaRPr lang="ar-SA"/>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0B63E249-FDD5-4F02-9517-F2468205CE0F}" type="slidenum">
              <a:rPr lang="ar-SA" smtClean="0"/>
              <a:pPr/>
              <a:t>51</a:t>
            </a:fld>
            <a:endParaRPr lang="ar-SA"/>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0B63E249-FDD5-4F02-9517-F2468205CE0F}" type="slidenum">
              <a:rPr lang="ar-SA" smtClean="0"/>
              <a:pPr/>
              <a:t>52</a:t>
            </a:fld>
            <a:endParaRPr lang="ar-SA"/>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0B63E249-FDD5-4F02-9517-F2468205CE0F}" type="slidenum">
              <a:rPr lang="ar-SA" smtClean="0"/>
              <a:pPr/>
              <a:t>54</a:t>
            </a:fld>
            <a:endParaRPr lang="ar-SA"/>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0B63E249-FDD5-4F02-9517-F2468205CE0F}" type="slidenum">
              <a:rPr lang="ar-SA" smtClean="0"/>
              <a:pPr/>
              <a:t>55</a:t>
            </a:fld>
            <a:endParaRPr lang="ar-SA"/>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0B63E249-FDD5-4F02-9517-F2468205CE0F}" type="slidenum">
              <a:rPr lang="ar-SA" smtClean="0"/>
              <a:pPr/>
              <a:t>56</a:t>
            </a:fld>
            <a:endParaRPr lang="ar-S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0B63E249-FDD5-4F02-9517-F2468205CE0F}" type="slidenum">
              <a:rPr lang="ar-SA" smtClean="0"/>
              <a:pPr/>
              <a:t>6</a:t>
            </a:fld>
            <a:endParaRPr lang="ar-SA"/>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0B63E249-FDD5-4F02-9517-F2468205CE0F}" type="slidenum">
              <a:rPr lang="ar-SA" smtClean="0"/>
              <a:pPr/>
              <a:t>57</a:t>
            </a:fld>
            <a:endParaRPr lang="ar-SA"/>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0B63E249-FDD5-4F02-9517-F2468205CE0F}" type="slidenum">
              <a:rPr lang="ar-SA" smtClean="0"/>
              <a:pPr/>
              <a:t>60</a:t>
            </a:fld>
            <a:endParaRPr lang="ar-SA"/>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6F8B74-AC5C-40B3-A128-205A17956833}" type="slidenum">
              <a:rPr lang="en-US" smtClean="0"/>
              <a:t>88</a:t>
            </a:fld>
            <a:endParaRPr lang="en-US"/>
          </a:p>
        </p:txBody>
      </p:sp>
    </p:spTree>
    <p:extLst>
      <p:ext uri="{BB962C8B-B14F-4D97-AF65-F5344CB8AC3E}">
        <p14:creationId xmlns:p14="http://schemas.microsoft.com/office/powerpoint/2010/main" val="2036088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0B63E249-FDD5-4F02-9517-F2468205CE0F}" type="slidenum">
              <a:rPr lang="ar-SA" smtClean="0"/>
              <a:pPr/>
              <a:t>9</a:t>
            </a:fld>
            <a:endParaRPr lang="ar-S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0B63E249-FDD5-4F02-9517-F2468205CE0F}" type="slidenum">
              <a:rPr lang="ar-SA" smtClean="0"/>
              <a:pPr/>
              <a:t>12</a:t>
            </a:fld>
            <a:endParaRPr lang="ar-S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0B63E249-FDD5-4F02-9517-F2468205CE0F}" type="slidenum">
              <a:rPr lang="ar-SA" smtClean="0"/>
              <a:pPr/>
              <a:t>13</a:t>
            </a:fld>
            <a:endParaRPr lang="ar-S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0B63E249-FDD5-4F02-9517-F2468205CE0F}" type="slidenum">
              <a:rPr lang="ar-SA" smtClean="0"/>
              <a:pPr/>
              <a:t>14</a:t>
            </a:fld>
            <a:endParaRPr lang="ar-S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0B63E249-FDD5-4F02-9517-F2468205CE0F}" type="slidenum">
              <a:rPr lang="ar-SA" smtClean="0"/>
              <a:pPr/>
              <a:t>15</a:t>
            </a:fld>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74D66F-379B-40A6-964D-FDA1FF2C7909}" type="datetime1">
              <a:rPr lang="en-US" smtClean="0"/>
              <a:t>12/11/2016</a:t>
            </a:fld>
            <a:endParaRPr lang="en-US"/>
          </a:p>
        </p:txBody>
      </p:sp>
      <p:sp>
        <p:nvSpPr>
          <p:cNvPr id="5" name="Footer Placeholder 4"/>
          <p:cNvSpPr>
            <a:spLocks noGrp="1"/>
          </p:cNvSpPr>
          <p:nvPr>
            <p:ph type="ftr" sz="quarter" idx="11"/>
          </p:nvPr>
        </p:nvSpPr>
        <p:spPr/>
        <p:txBody>
          <a:bodyPr/>
          <a:lstStyle/>
          <a:p>
            <a:r>
              <a:rPr lang="en-US" smtClean="0"/>
              <a:t>Mohammed Alnaif Ph.D.</a:t>
            </a:r>
            <a:endParaRPr lang="en-US"/>
          </a:p>
        </p:txBody>
      </p:sp>
      <p:sp>
        <p:nvSpPr>
          <p:cNvPr id="6" name="Slide Number Placeholder 5"/>
          <p:cNvSpPr>
            <a:spLocks noGrp="1"/>
          </p:cNvSpPr>
          <p:nvPr>
            <p:ph type="sldNum" sz="quarter" idx="12"/>
          </p:nvPr>
        </p:nvSpPr>
        <p:spPr/>
        <p:txBody>
          <a:bodyPr/>
          <a:lstStyle/>
          <a:p>
            <a:fld id="{EEEECDCC-63C2-4492-ADC6-A6890B1EB79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F4266D-0997-4655-A7FA-F701FC60EE22}" type="datetime1">
              <a:rPr lang="en-US" smtClean="0"/>
              <a:t>12/11/2016</a:t>
            </a:fld>
            <a:endParaRPr lang="en-US"/>
          </a:p>
        </p:txBody>
      </p:sp>
      <p:sp>
        <p:nvSpPr>
          <p:cNvPr id="5" name="Footer Placeholder 4"/>
          <p:cNvSpPr>
            <a:spLocks noGrp="1"/>
          </p:cNvSpPr>
          <p:nvPr>
            <p:ph type="ftr" sz="quarter" idx="11"/>
          </p:nvPr>
        </p:nvSpPr>
        <p:spPr/>
        <p:txBody>
          <a:bodyPr/>
          <a:lstStyle/>
          <a:p>
            <a:r>
              <a:rPr lang="en-US" smtClean="0"/>
              <a:t>Mohammed Alnaif Ph.D.</a:t>
            </a:r>
            <a:endParaRPr lang="en-US"/>
          </a:p>
        </p:txBody>
      </p:sp>
      <p:sp>
        <p:nvSpPr>
          <p:cNvPr id="6" name="Slide Number Placeholder 5"/>
          <p:cNvSpPr>
            <a:spLocks noGrp="1"/>
          </p:cNvSpPr>
          <p:nvPr>
            <p:ph type="sldNum" sz="quarter" idx="12"/>
          </p:nvPr>
        </p:nvSpPr>
        <p:spPr/>
        <p:txBody>
          <a:bodyPr/>
          <a:lstStyle/>
          <a:p>
            <a:fld id="{EEEECDCC-63C2-4492-ADC6-A6890B1EB79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FF8FC7-0F7F-4739-920C-291187963FD8}" type="datetime1">
              <a:rPr lang="en-US" smtClean="0"/>
              <a:t>12/11/2016</a:t>
            </a:fld>
            <a:endParaRPr lang="en-US"/>
          </a:p>
        </p:txBody>
      </p:sp>
      <p:sp>
        <p:nvSpPr>
          <p:cNvPr id="5" name="Footer Placeholder 4"/>
          <p:cNvSpPr>
            <a:spLocks noGrp="1"/>
          </p:cNvSpPr>
          <p:nvPr>
            <p:ph type="ftr" sz="quarter" idx="11"/>
          </p:nvPr>
        </p:nvSpPr>
        <p:spPr/>
        <p:txBody>
          <a:bodyPr/>
          <a:lstStyle/>
          <a:p>
            <a:r>
              <a:rPr lang="en-US" smtClean="0"/>
              <a:t>Mohammed Alnaif Ph.D.</a:t>
            </a:r>
            <a:endParaRPr lang="en-US"/>
          </a:p>
        </p:txBody>
      </p:sp>
      <p:sp>
        <p:nvSpPr>
          <p:cNvPr id="6" name="Slide Number Placeholder 5"/>
          <p:cNvSpPr>
            <a:spLocks noGrp="1"/>
          </p:cNvSpPr>
          <p:nvPr>
            <p:ph type="sldNum" sz="quarter" idx="12"/>
          </p:nvPr>
        </p:nvSpPr>
        <p:spPr/>
        <p:txBody>
          <a:bodyPr/>
          <a:lstStyle/>
          <a:p>
            <a:fld id="{EEEECDCC-63C2-4492-ADC6-A6890B1EB79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E86447-98DA-4D59-BE8E-B69A8F006CF0}" type="datetime1">
              <a:rPr lang="en-US" smtClean="0"/>
              <a:t>12/11/2016</a:t>
            </a:fld>
            <a:endParaRPr lang="en-US"/>
          </a:p>
        </p:txBody>
      </p:sp>
      <p:sp>
        <p:nvSpPr>
          <p:cNvPr id="5" name="Footer Placeholder 4"/>
          <p:cNvSpPr>
            <a:spLocks noGrp="1"/>
          </p:cNvSpPr>
          <p:nvPr>
            <p:ph type="ftr" sz="quarter" idx="11"/>
          </p:nvPr>
        </p:nvSpPr>
        <p:spPr/>
        <p:txBody>
          <a:bodyPr/>
          <a:lstStyle/>
          <a:p>
            <a:r>
              <a:rPr lang="en-US" smtClean="0"/>
              <a:t>Mohammed Alnaif Ph.D.</a:t>
            </a:r>
            <a:endParaRPr lang="en-US"/>
          </a:p>
        </p:txBody>
      </p:sp>
      <p:sp>
        <p:nvSpPr>
          <p:cNvPr id="6" name="Slide Number Placeholder 5"/>
          <p:cNvSpPr>
            <a:spLocks noGrp="1"/>
          </p:cNvSpPr>
          <p:nvPr>
            <p:ph type="sldNum" sz="quarter" idx="12"/>
          </p:nvPr>
        </p:nvSpPr>
        <p:spPr/>
        <p:txBody>
          <a:bodyPr/>
          <a:lstStyle/>
          <a:p>
            <a:fld id="{EEEECDCC-63C2-4492-ADC6-A6890B1EB79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F03267-0CBC-4A0D-8E83-160770513B61}" type="datetime1">
              <a:rPr lang="en-US" smtClean="0"/>
              <a:t>12/11/2016</a:t>
            </a:fld>
            <a:endParaRPr lang="en-US"/>
          </a:p>
        </p:txBody>
      </p:sp>
      <p:sp>
        <p:nvSpPr>
          <p:cNvPr id="5" name="Footer Placeholder 4"/>
          <p:cNvSpPr>
            <a:spLocks noGrp="1"/>
          </p:cNvSpPr>
          <p:nvPr>
            <p:ph type="ftr" sz="quarter" idx="11"/>
          </p:nvPr>
        </p:nvSpPr>
        <p:spPr/>
        <p:txBody>
          <a:bodyPr/>
          <a:lstStyle/>
          <a:p>
            <a:r>
              <a:rPr lang="en-US" smtClean="0"/>
              <a:t>Mohammed Alnaif Ph.D.</a:t>
            </a:r>
            <a:endParaRPr lang="en-US"/>
          </a:p>
        </p:txBody>
      </p:sp>
      <p:sp>
        <p:nvSpPr>
          <p:cNvPr id="6" name="Slide Number Placeholder 5"/>
          <p:cNvSpPr>
            <a:spLocks noGrp="1"/>
          </p:cNvSpPr>
          <p:nvPr>
            <p:ph type="sldNum" sz="quarter" idx="12"/>
          </p:nvPr>
        </p:nvSpPr>
        <p:spPr/>
        <p:txBody>
          <a:bodyPr/>
          <a:lstStyle/>
          <a:p>
            <a:fld id="{EEEECDCC-63C2-4492-ADC6-A6890B1EB79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5B0DA16-C727-4BC8-ADE3-EE22BD6703E8}" type="datetime1">
              <a:rPr lang="en-US" smtClean="0"/>
              <a:t>12/11/2016</a:t>
            </a:fld>
            <a:endParaRPr lang="en-US"/>
          </a:p>
        </p:txBody>
      </p:sp>
      <p:sp>
        <p:nvSpPr>
          <p:cNvPr id="6" name="Footer Placeholder 5"/>
          <p:cNvSpPr>
            <a:spLocks noGrp="1"/>
          </p:cNvSpPr>
          <p:nvPr>
            <p:ph type="ftr" sz="quarter" idx="11"/>
          </p:nvPr>
        </p:nvSpPr>
        <p:spPr/>
        <p:txBody>
          <a:bodyPr/>
          <a:lstStyle/>
          <a:p>
            <a:r>
              <a:rPr lang="en-US" smtClean="0"/>
              <a:t>Mohammed Alnaif Ph.D.</a:t>
            </a:r>
            <a:endParaRPr lang="en-US"/>
          </a:p>
        </p:txBody>
      </p:sp>
      <p:sp>
        <p:nvSpPr>
          <p:cNvPr id="7" name="Slide Number Placeholder 6"/>
          <p:cNvSpPr>
            <a:spLocks noGrp="1"/>
          </p:cNvSpPr>
          <p:nvPr>
            <p:ph type="sldNum" sz="quarter" idx="12"/>
          </p:nvPr>
        </p:nvSpPr>
        <p:spPr/>
        <p:txBody>
          <a:bodyPr/>
          <a:lstStyle/>
          <a:p>
            <a:fld id="{EEEECDCC-63C2-4492-ADC6-A6890B1EB79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B91124-663C-499B-B3E9-87D68088B4C5}" type="datetime1">
              <a:rPr lang="en-US" smtClean="0"/>
              <a:t>12/11/2016</a:t>
            </a:fld>
            <a:endParaRPr lang="en-US"/>
          </a:p>
        </p:txBody>
      </p:sp>
      <p:sp>
        <p:nvSpPr>
          <p:cNvPr id="8" name="Footer Placeholder 7"/>
          <p:cNvSpPr>
            <a:spLocks noGrp="1"/>
          </p:cNvSpPr>
          <p:nvPr>
            <p:ph type="ftr" sz="quarter" idx="11"/>
          </p:nvPr>
        </p:nvSpPr>
        <p:spPr/>
        <p:txBody>
          <a:bodyPr/>
          <a:lstStyle/>
          <a:p>
            <a:r>
              <a:rPr lang="en-US" smtClean="0"/>
              <a:t>Mohammed Alnaif Ph.D.</a:t>
            </a:r>
            <a:endParaRPr lang="en-US"/>
          </a:p>
        </p:txBody>
      </p:sp>
      <p:sp>
        <p:nvSpPr>
          <p:cNvPr id="9" name="Slide Number Placeholder 8"/>
          <p:cNvSpPr>
            <a:spLocks noGrp="1"/>
          </p:cNvSpPr>
          <p:nvPr>
            <p:ph type="sldNum" sz="quarter" idx="12"/>
          </p:nvPr>
        </p:nvSpPr>
        <p:spPr/>
        <p:txBody>
          <a:bodyPr/>
          <a:lstStyle/>
          <a:p>
            <a:fld id="{EEEECDCC-63C2-4492-ADC6-A6890B1EB79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431EDD-7413-4A10-803B-0EAE8B5E1AA7}" type="datetime1">
              <a:rPr lang="en-US" smtClean="0"/>
              <a:t>12/11/2016</a:t>
            </a:fld>
            <a:endParaRPr lang="en-US"/>
          </a:p>
        </p:txBody>
      </p:sp>
      <p:sp>
        <p:nvSpPr>
          <p:cNvPr id="4" name="Footer Placeholder 3"/>
          <p:cNvSpPr>
            <a:spLocks noGrp="1"/>
          </p:cNvSpPr>
          <p:nvPr>
            <p:ph type="ftr" sz="quarter" idx="11"/>
          </p:nvPr>
        </p:nvSpPr>
        <p:spPr/>
        <p:txBody>
          <a:bodyPr/>
          <a:lstStyle/>
          <a:p>
            <a:r>
              <a:rPr lang="en-US" smtClean="0"/>
              <a:t>Mohammed Alnaif Ph.D.</a:t>
            </a:r>
            <a:endParaRPr lang="en-US"/>
          </a:p>
        </p:txBody>
      </p:sp>
      <p:sp>
        <p:nvSpPr>
          <p:cNvPr id="5" name="Slide Number Placeholder 4"/>
          <p:cNvSpPr>
            <a:spLocks noGrp="1"/>
          </p:cNvSpPr>
          <p:nvPr>
            <p:ph type="sldNum" sz="quarter" idx="12"/>
          </p:nvPr>
        </p:nvSpPr>
        <p:spPr/>
        <p:txBody>
          <a:bodyPr/>
          <a:lstStyle/>
          <a:p>
            <a:fld id="{EEEECDCC-63C2-4492-ADC6-A6890B1EB79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C9F9C1-CA37-4660-9D38-140D89C44B98}" type="datetime1">
              <a:rPr lang="en-US" smtClean="0"/>
              <a:t>12/11/2016</a:t>
            </a:fld>
            <a:endParaRPr lang="en-US"/>
          </a:p>
        </p:txBody>
      </p:sp>
      <p:sp>
        <p:nvSpPr>
          <p:cNvPr id="3" name="Footer Placeholder 2"/>
          <p:cNvSpPr>
            <a:spLocks noGrp="1"/>
          </p:cNvSpPr>
          <p:nvPr>
            <p:ph type="ftr" sz="quarter" idx="11"/>
          </p:nvPr>
        </p:nvSpPr>
        <p:spPr/>
        <p:txBody>
          <a:bodyPr/>
          <a:lstStyle/>
          <a:p>
            <a:r>
              <a:rPr lang="en-US" smtClean="0"/>
              <a:t>Mohammed Alnaif Ph.D.</a:t>
            </a:r>
            <a:endParaRPr lang="en-US"/>
          </a:p>
        </p:txBody>
      </p:sp>
      <p:sp>
        <p:nvSpPr>
          <p:cNvPr id="4" name="Slide Number Placeholder 3"/>
          <p:cNvSpPr>
            <a:spLocks noGrp="1"/>
          </p:cNvSpPr>
          <p:nvPr>
            <p:ph type="sldNum" sz="quarter" idx="12"/>
          </p:nvPr>
        </p:nvSpPr>
        <p:spPr/>
        <p:txBody>
          <a:bodyPr/>
          <a:lstStyle/>
          <a:p>
            <a:fld id="{EEEECDCC-63C2-4492-ADC6-A6890B1EB79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35FE51-732B-4248-AEF4-0DDF496E28A8}" type="datetime1">
              <a:rPr lang="en-US" smtClean="0"/>
              <a:t>12/11/2016</a:t>
            </a:fld>
            <a:endParaRPr lang="en-US"/>
          </a:p>
        </p:txBody>
      </p:sp>
      <p:sp>
        <p:nvSpPr>
          <p:cNvPr id="6" name="Footer Placeholder 5"/>
          <p:cNvSpPr>
            <a:spLocks noGrp="1"/>
          </p:cNvSpPr>
          <p:nvPr>
            <p:ph type="ftr" sz="quarter" idx="11"/>
          </p:nvPr>
        </p:nvSpPr>
        <p:spPr/>
        <p:txBody>
          <a:bodyPr/>
          <a:lstStyle/>
          <a:p>
            <a:r>
              <a:rPr lang="en-US" smtClean="0"/>
              <a:t>Mohammed Alnaif Ph.D.</a:t>
            </a:r>
            <a:endParaRPr lang="en-US"/>
          </a:p>
        </p:txBody>
      </p:sp>
      <p:sp>
        <p:nvSpPr>
          <p:cNvPr id="7" name="Slide Number Placeholder 6"/>
          <p:cNvSpPr>
            <a:spLocks noGrp="1"/>
          </p:cNvSpPr>
          <p:nvPr>
            <p:ph type="sldNum" sz="quarter" idx="12"/>
          </p:nvPr>
        </p:nvSpPr>
        <p:spPr/>
        <p:txBody>
          <a:bodyPr/>
          <a:lstStyle/>
          <a:p>
            <a:fld id="{EEEECDCC-63C2-4492-ADC6-A6890B1EB79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2A2BC6-FA1E-45C4-90DA-E7F1D3292293}" type="datetime1">
              <a:rPr lang="en-US" smtClean="0"/>
              <a:t>12/11/2016</a:t>
            </a:fld>
            <a:endParaRPr lang="en-US"/>
          </a:p>
        </p:txBody>
      </p:sp>
      <p:sp>
        <p:nvSpPr>
          <p:cNvPr id="6" name="Footer Placeholder 5"/>
          <p:cNvSpPr>
            <a:spLocks noGrp="1"/>
          </p:cNvSpPr>
          <p:nvPr>
            <p:ph type="ftr" sz="quarter" idx="11"/>
          </p:nvPr>
        </p:nvSpPr>
        <p:spPr/>
        <p:txBody>
          <a:bodyPr/>
          <a:lstStyle/>
          <a:p>
            <a:r>
              <a:rPr lang="en-US" smtClean="0"/>
              <a:t>Mohammed Alnaif Ph.D.</a:t>
            </a:r>
            <a:endParaRPr lang="en-US"/>
          </a:p>
        </p:txBody>
      </p:sp>
      <p:sp>
        <p:nvSpPr>
          <p:cNvPr id="7" name="Slide Number Placeholder 6"/>
          <p:cNvSpPr>
            <a:spLocks noGrp="1"/>
          </p:cNvSpPr>
          <p:nvPr>
            <p:ph type="sldNum" sz="quarter" idx="12"/>
          </p:nvPr>
        </p:nvSpPr>
        <p:spPr/>
        <p:txBody>
          <a:bodyPr/>
          <a:lstStyle/>
          <a:p>
            <a:fld id="{EEEECDCC-63C2-4492-ADC6-A6890B1EB79E}" type="slidenum">
              <a:rPr lang="en-US" smtClean="0"/>
              <a:t>‹#›</a:t>
            </a:fld>
            <a:endParaRPr lang="en-US"/>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EB884DFB-5AF0-4506-B6EA-A1978359FAF7}" type="datetime1">
              <a:rPr lang="en-US" smtClean="0"/>
              <a:t>12/11/2016</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r>
              <a:rPr lang="en-US" smtClean="0"/>
              <a:t>Mohammed Alnaif Ph.D.</a:t>
            </a:r>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EEEECDCC-63C2-4492-ADC6-A6890B1EB79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hdr="0"/>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lnaif@ksu.edu.s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google.com.sa/url?sa=i&amp;rct=j&amp;q=&amp;esrc=s&amp;source=images&amp;cd=&amp;cad=rja&amp;uact=8&amp;ved=0ahUKEwiBv6i806LJAhWCWxQKHagpCO0QjRwIBw&amp;url=http://www.advsofteng.com/doc/cdpydoc/gantt.htm&amp;psig=AFQjCNHx51xUU4sBSoJNvUpAZLp2I5VMEA&amp;ust=1448234215803621" TargetMode="Externa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04664"/>
            <a:ext cx="8382000" cy="1881336"/>
          </a:xfrm>
        </p:spPr>
        <p:txBody>
          <a:bodyPr>
            <a:noAutofit/>
          </a:bodyPr>
          <a:lstStyle/>
          <a:p>
            <a:pPr algn="ctr"/>
            <a:r>
              <a:rPr lang="en-US" sz="2800" b="1" dirty="0" smtClean="0">
                <a:solidFill>
                  <a:schemeClr val="tx1"/>
                </a:solidFill>
                <a:latin typeface="Times New Roman" panose="02020603050405020304" pitchFamily="18" charset="0"/>
                <a:cs typeface="Times New Roman" panose="02020603050405020304" pitchFamily="18" charset="0"/>
              </a:rPr>
              <a:t>King Saud University</a:t>
            </a:r>
            <a:br>
              <a:rPr lang="en-US" sz="2800" b="1" dirty="0" smtClean="0">
                <a:solidFill>
                  <a:schemeClr val="tx1"/>
                </a:solidFill>
                <a:latin typeface="Times New Roman" panose="02020603050405020304" pitchFamily="18" charset="0"/>
                <a:cs typeface="Times New Roman" panose="02020603050405020304" pitchFamily="18" charset="0"/>
              </a:rPr>
            </a:br>
            <a:r>
              <a:rPr lang="en-US" sz="2800" b="1" dirty="0" smtClean="0">
                <a:solidFill>
                  <a:schemeClr val="tx1"/>
                </a:solidFill>
                <a:latin typeface="Times New Roman" panose="02020603050405020304" pitchFamily="18" charset="0"/>
                <a:cs typeface="Times New Roman" panose="02020603050405020304" pitchFamily="18" charset="0"/>
              </a:rPr>
              <a:t>College of Business Administration</a:t>
            </a:r>
            <a:br>
              <a:rPr lang="en-US" sz="2800" b="1" dirty="0" smtClean="0">
                <a:solidFill>
                  <a:schemeClr val="tx1"/>
                </a:solidFill>
                <a:latin typeface="Times New Roman" panose="02020603050405020304" pitchFamily="18" charset="0"/>
                <a:cs typeface="Times New Roman" panose="02020603050405020304" pitchFamily="18" charset="0"/>
              </a:rPr>
            </a:br>
            <a:r>
              <a:rPr lang="en-US" sz="2800" b="1" dirty="0" smtClean="0">
                <a:solidFill>
                  <a:schemeClr val="tx1"/>
                </a:solidFill>
                <a:latin typeface="Times New Roman" panose="02020603050405020304" pitchFamily="18" charset="0"/>
                <a:cs typeface="Times New Roman" panose="02020603050405020304" pitchFamily="18" charset="0"/>
              </a:rPr>
              <a:t>Department of Health Administration </a:t>
            </a:r>
            <a:br>
              <a:rPr lang="en-US" sz="2800" b="1" dirty="0" smtClean="0">
                <a:solidFill>
                  <a:schemeClr val="tx1"/>
                </a:solidFill>
                <a:latin typeface="Times New Roman" panose="02020603050405020304" pitchFamily="18" charset="0"/>
                <a:cs typeface="Times New Roman" panose="02020603050405020304" pitchFamily="18" charset="0"/>
              </a:rPr>
            </a:br>
            <a:r>
              <a:rPr lang="en-US" sz="2800" b="1" dirty="0" smtClean="0">
                <a:solidFill>
                  <a:schemeClr val="tx1"/>
                </a:solidFill>
                <a:latin typeface="Times New Roman" panose="02020603050405020304" pitchFamily="18" charset="0"/>
                <a:cs typeface="Times New Roman" panose="02020603050405020304" pitchFamily="18" charset="0"/>
              </a:rPr>
              <a:t>Masters` Program</a:t>
            </a:r>
            <a:endParaRPr lang="ar-SA" sz="2800" b="1" dirty="0">
              <a:solidFill>
                <a:schemeClr val="tx1"/>
              </a:solidFill>
              <a:latin typeface="Times New Roman" pitchFamily="18" charset="0"/>
              <a:cs typeface="Times New Roman" pitchFamily="18" charset="0"/>
            </a:endParaRPr>
          </a:p>
        </p:txBody>
      </p:sp>
      <p:sp>
        <p:nvSpPr>
          <p:cNvPr id="3" name="Subtitle 2"/>
          <p:cNvSpPr>
            <a:spLocks noGrp="1"/>
          </p:cNvSpPr>
          <p:nvPr>
            <p:ph type="subTitle" idx="1"/>
          </p:nvPr>
        </p:nvSpPr>
        <p:spPr>
          <a:xfrm>
            <a:off x="395536" y="2667000"/>
            <a:ext cx="8208912" cy="3138264"/>
          </a:xfrm>
        </p:spPr>
        <p:txBody>
          <a:bodyPr>
            <a:noAutofit/>
          </a:bodyPr>
          <a:lstStyle/>
          <a:p>
            <a:pPr algn="ctr"/>
            <a:r>
              <a:rPr lang="en-US" sz="3200" b="1" i="1" u="sng" dirty="0">
                <a:solidFill>
                  <a:schemeClr val="tx1"/>
                </a:solidFill>
                <a:latin typeface="Times New Roman" panose="02020603050405020304" pitchFamily="18" charset="0"/>
                <a:cs typeface="Times New Roman" panose="02020603050405020304" pitchFamily="18" charset="0"/>
              </a:rPr>
              <a:t>PA </a:t>
            </a:r>
            <a:r>
              <a:rPr lang="en-US" sz="3200" b="1" i="1" u="sng" dirty="0" smtClean="0">
                <a:solidFill>
                  <a:schemeClr val="tx1"/>
                </a:solidFill>
                <a:latin typeface="Times New Roman" panose="02020603050405020304" pitchFamily="18" charset="0"/>
                <a:cs typeface="Times New Roman" panose="02020603050405020304" pitchFamily="18" charset="0"/>
              </a:rPr>
              <a:t>505- Introduction to Quality in </a:t>
            </a:r>
            <a:r>
              <a:rPr lang="en-US" sz="3200" b="1" i="1" u="sng" dirty="0">
                <a:solidFill>
                  <a:schemeClr val="tx1"/>
                </a:solidFill>
                <a:latin typeface="Times New Roman" panose="02020603050405020304" pitchFamily="18" charset="0"/>
                <a:cs typeface="Times New Roman" panose="02020603050405020304" pitchFamily="18" charset="0"/>
              </a:rPr>
              <a:t>Healthcare</a:t>
            </a:r>
            <a:r>
              <a:rPr lang="en-US" sz="3200" b="1" i="1" dirty="0" smtClean="0">
                <a:solidFill>
                  <a:schemeClr val="tx1"/>
                </a:solidFill>
                <a:effectLst/>
                <a:latin typeface="Times New Roman" panose="02020603050405020304" pitchFamily="18" charset="0"/>
                <a:cs typeface="Times New Roman" panose="02020603050405020304" pitchFamily="18" charset="0"/>
              </a:rPr>
              <a:t>  Second Semester 1436/ 1437</a:t>
            </a:r>
          </a:p>
          <a:p>
            <a:pPr algn="ctr" rtl="0"/>
            <a:endParaRPr lang="en-US" sz="3200" b="1" dirty="0" smtClean="0">
              <a:solidFill>
                <a:schemeClr val="tx1"/>
              </a:solidFill>
              <a:effectLst/>
              <a:latin typeface="Times New Roman" panose="02020603050405020304" pitchFamily="18" charset="0"/>
              <a:cs typeface="Times New Roman" panose="02020603050405020304" pitchFamily="18" charset="0"/>
            </a:endParaRPr>
          </a:p>
          <a:p>
            <a:pPr algn="ctr" rtl="0"/>
            <a:r>
              <a:rPr lang="en-US" sz="3200" b="1" dirty="0" smtClean="0">
                <a:solidFill>
                  <a:schemeClr val="tx1"/>
                </a:solidFill>
                <a:effectLst/>
                <a:latin typeface="Times New Roman" panose="02020603050405020304" pitchFamily="18" charset="0"/>
                <a:cs typeface="Times New Roman" panose="02020603050405020304" pitchFamily="18" charset="0"/>
              </a:rPr>
              <a:t>Mohammed S. Alnaif, Ph D.</a:t>
            </a:r>
            <a:r>
              <a:rPr lang="en-US" sz="3200" b="1" dirty="0" smtClean="0">
                <a:solidFill>
                  <a:schemeClr val="tx1"/>
                </a:solidFill>
                <a:latin typeface="Times New Roman" panose="02020603050405020304" pitchFamily="18" charset="0"/>
                <a:cs typeface="Times New Roman" panose="02020603050405020304" pitchFamily="18" charset="0"/>
              </a:rPr>
              <a:t/>
            </a:r>
            <a:br>
              <a:rPr lang="en-US" sz="3200" b="1" dirty="0" smtClean="0">
                <a:solidFill>
                  <a:schemeClr val="tx1"/>
                </a:solidFill>
                <a:latin typeface="Times New Roman" panose="02020603050405020304" pitchFamily="18" charset="0"/>
                <a:cs typeface="Times New Roman" panose="02020603050405020304" pitchFamily="18" charset="0"/>
              </a:rPr>
            </a:br>
            <a:r>
              <a:rPr lang="en-US" sz="3200" b="1" dirty="0" smtClean="0">
                <a:solidFill>
                  <a:srgbClr val="0000FF"/>
                </a:solidFill>
                <a:latin typeface="Times New Roman" panose="02020603050405020304" pitchFamily="18" charset="0"/>
                <a:cs typeface="Times New Roman" panose="02020603050405020304" pitchFamily="18" charset="0"/>
                <a:hlinkClick r:id="rId3"/>
              </a:rPr>
              <a:t>alnaif@ksu.edu.sa</a:t>
            </a:r>
            <a:endParaRPr lang="en-US" sz="3200" b="1" dirty="0" smtClean="0">
              <a:solidFill>
                <a:srgbClr val="0000FF"/>
              </a:solidFill>
              <a:latin typeface="Times New Roman" panose="02020603050405020304" pitchFamily="18" charset="0"/>
              <a:cs typeface="Times New Roman" panose="02020603050405020304" pitchFamily="18" charset="0"/>
            </a:endParaRPr>
          </a:p>
          <a:p>
            <a:pPr algn="ctr" rtl="0"/>
            <a:r>
              <a:rPr lang="en-US" sz="3200" b="1" dirty="0" smtClean="0">
                <a:solidFill>
                  <a:schemeClr val="tx1"/>
                </a:solidFill>
                <a:effectLst/>
                <a:latin typeface="Times New Roman" panose="02020603050405020304" pitchFamily="18" charset="0"/>
                <a:cs typeface="Times New Roman" panose="02020603050405020304" pitchFamily="18" charset="0"/>
              </a:rPr>
              <a:t>Office Phone # 469-3681</a:t>
            </a:r>
            <a:endParaRPr lang="ar-SA" sz="3200" b="1" dirty="0" smtClean="0">
              <a:solidFill>
                <a:schemeClr val="tx1"/>
              </a:solidFill>
              <a:effectLst/>
              <a:latin typeface="Times New Roman" panose="02020603050405020304" pitchFamily="18" charset="0"/>
              <a:cs typeface="Times New Roman" panose="02020603050405020304" pitchFamily="18" charset="0"/>
            </a:endParaRPr>
          </a:p>
          <a:p>
            <a:pPr algn="ctr" rtl="0"/>
            <a:endParaRPr lang="ar-SA" sz="3200" b="1" dirty="0">
              <a:solidFill>
                <a:schemeClr val="tx1"/>
              </a:solidFill>
              <a:latin typeface="Times New Roman"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pPr>
              <a:defRPr/>
            </a:pPr>
            <a:fld id="{BA1F4D28-77DD-4C2B-A628-298A8661C301}" type="datetime1">
              <a:rPr lang="en-US" smtClean="0"/>
              <a:t>12/11/2016</a:t>
            </a:fld>
            <a:endParaRPr lang="en-GB" dirty="0"/>
          </a:p>
        </p:txBody>
      </p:sp>
      <p:sp>
        <p:nvSpPr>
          <p:cNvPr id="7" name="Footer Placeholder 6"/>
          <p:cNvSpPr>
            <a:spLocks noGrp="1"/>
          </p:cNvSpPr>
          <p:nvPr>
            <p:ph type="ftr" sz="quarter" idx="11"/>
          </p:nvPr>
        </p:nvSpPr>
        <p:spPr>
          <a:xfrm>
            <a:off x="659165" y="6356350"/>
            <a:ext cx="2847975" cy="365125"/>
          </a:xfrm>
          <a:prstGeom prst="rect">
            <a:avLst/>
          </a:prstGeom>
        </p:spPr>
        <p:txBody>
          <a:bodyPr/>
          <a:lstStyle/>
          <a:p>
            <a:r>
              <a:rPr lang="en-US" smtClean="0"/>
              <a:t>Mohammed Alnaif Ph.D.</a:t>
            </a:r>
            <a:endParaRPr lang="en-US"/>
          </a:p>
        </p:txBody>
      </p:sp>
      <p:sp>
        <p:nvSpPr>
          <p:cNvPr id="6" name="Slide Number Placeholder 5"/>
          <p:cNvSpPr>
            <a:spLocks noGrp="1"/>
          </p:cNvSpPr>
          <p:nvPr>
            <p:ph type="sldNum" sz="quarter" idx="12"/>
          </p:nvPr>
        </p:nvSpPr>
        <p:spPr/>
        <p:txBody>
          <a:bodyPr/>
          <a:lstStyle/>
          <a:p>
            <a:fld id="{EEEECDCC-63C2-4492-ADC6-A6890B1EB79E}" type="slidenum">
              <a:rPr lang="en-US" smtClean="0"/>
              <a:t>1</a:t>
            </a:fld>
            <a:endParaRPr lang="en-US"/>
          </a:p>
        </p:txBody>
      </p:sp>
    </p:spTree>
    <p:extLst>
      <p:ext uri="{BB962C8B-B14F-4D97-AF65-F5344CB8AC3E}">
        <p14:creationId xmlns:p14="http://schemas.microsoft.com/office/powerpoint/2010/main" val="1230096149"/>
      </p:ext>
    </p:extLst>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924475"/>
          </a:xfrm>
        </p:spPr>
        <p:txBody>
          <a:bodyPr/>
          <a:lstStyle/>
          <a:p>
            <a:r>
              <a:rPr lang="en-US" sz="2400" b="1" dirty="0">
                <a:solidFill>
                  <a:srgbClr val="0000FF"/>
                </a:solidFill>
                <a:latin typeface="Times New Roman" panose="02020603050405020304" pitchFamily="18" charset="0"/>
                <a:cs typeface="Times New Roman" panose="02020603050405020304" pitchFamily="18" charset="0"/>
              </a:rPr>
              <a:t>Exhibit 6.1 Quick Reference Guide to Analytic Improvement </a:t>
            </a:r>
            <a:r>
              <a:rPr lang="en-US" sz="2400" b="1" dirty="0" smtClean="0">
                <a:solidFill>
                  <a:srgbClr val="0000FF"/>
                </a:solidFill>
                <a:latin typeface="Times New Roman" panose="02020603050405020304" pitchFamily="18" charset="0"/>
                <a:cs typeface="Times New Roman" panose="02020603050405020304" pitchFamily="18" charset="0"/>
              </a:rPr>
              <a:t>Tools</a:t>
            </a:r>
            <a:endParaRPr lang="en-US" sz="2400" b="1" dirty="0">
              <a:solidFill>
                <a:srgbClr val="0000FF"/>
              </a:solidFill>
              <a:latin typeface="Times New Roman" panose="02020603050405020304" pitchFamily="18" charset="0"/>
              <a:cs typeface="Times New Roman" panose="02020603050405020304" pitchFamily="18" charset="0"/>
            </a:endParaRPr>
          </a:p>
        </p:txBody>
      </p:sp>
      <p:sp>
        <p:nvSpPr>
          <p:cNvPr id="3" name="Date Placeholder 2"/>
          <p:cNvSpPr>
            <a:spLocks noGrp="1"/>
          </p:cNvSpPr>
          <p:nvPr>
            <p:ph type="dt" sz="half" idx="10"/>
          </p:nvPr>
        </p:nvSpPr>
        <p:spPr/>
        <p:txBody>
          <a:bodyPr/>
          <a:lstStyle/>
          <a:p>
            <a:fld id="{42431EDD-7413-4A10-803B-0EAE8B5E1AA7}" type="datetime1">
              <a:rPr lang="en-US" smtClean="0"/>
              <a:t>12/11/2016</a:t>
            </a:fld>
            <a:endParaRPr lang="en-US"/>
          </a:p>
        </p:txBody>
      </p:sp>
      <p:sp>
        <p:nvSpPr>
          <p:cNvPr id="4" name="Footer Placeholder 3"/>
          <p:cNvSpPr>
            <a:spLocks noGrp="1"/>
          </p:cNvSpPr>
          <p:nvPr>
            <p:ph type="ftr" sz="quarter" idx="11"/>
          </p:nvPr>
        </p:nvSpPr>
        <p:spPr/>
        <p:txBody>
          <a:bodyPr/>
          <a:lstStyle/>
          <a:p>
            <a:r>
              <a:rPr lang="en-US" smtClean="0"/>
              <a:t>Mohammed Alnaif Ph.D.</a:t>
            </a:r>
            <a:endParaRPr lang="en-US"/>
          </a:p>
        </p:txBody>
      </p:sp>
      <p:sp>
        <p:nvSpPr>
          <p:cNvPr id="5" name="Slide Number Placeholder 4"/>
          <p:cNvSpPr>
            <a:spLocks noGrp="1"/>
          </p:cNvSpPr>
          <p:nvPr>
            <p:ph type="sldNum" sz="quarter" idx="12"/>
          </p:nvPr>
        </p:nvSpPr>
        <p:spPr/>
        <p:txBody>
          <a:bodyPr/>
          <a:lstStyle/>
          <a:p>
            <a:fld id="{EEEECDCC-63C2-4492-ADC6-A6890B1EB79E}" type="slidenum">
              <a:rPr lang="en-US" smtClean="0"/>
              <a:t>10</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1628612882"/>
              </p:ext>
            </p:extLst>
          </p:nvPr>
        </p:nvGraphicFramePr>
        <p:xfrm>
          <a:off x="457200" y="1066800"/>
          <a:ext cx="8458200" cy="4914228"/>
        </p:xfrm>
        <a:graphic>
          <a:graphicData uri="http://schemas.openxmlformats.org/drawingml/2006/table">
            <a:tbl>
              <a:tblPr firstRow="1" firstCol="1" bandRow="1">
                <a:tableStyleId>{5C22544A-7EE6-4342-B048-85BDC9FD1C3A}</a:tableStyleId>
              </a:tblPr>
              <a:tblGrid>
                <a:gridCol w="2971800"/>
                <a:gridCol w="3234319"/>
                <a:gridCol w="2252081"/>
              </a:tblGrid>
              <a:tr h="639632">
                <a:tc>
                  <a:txBody>
                    <a:bodyPr/>
                    <a:lstStyle/>
                    <a:p>
                      <a:pPr marL="0" marR="0">
                        <a:lnSpc>
                          <a:spcPct val="107000"/>
                        </a:lnSpc>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A typical project four steps</a:t>
                      </a:r>
                      <a:endParaRPr lang="en-US"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nSpc>
                          <a:spcPct val="107000"/>
                        </a:lnSpc>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Qualitative Tools</a:t>
                      </a:r>
                      <a:endParaRPr lang="en-US"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nSpc>
                          <a:spcPct val="107000"/>
                        </a:lnSpc>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Quantitative Tools</a:t>
                      </a:r>
                      <a:endParaRPr lang="en-US"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60000"/>
                        <a:lumOff val="40000"/>
                      </a:schemeClr>
                    </a:solidFill>
                  </a:tcPr>
                </a:tc>
              </a:tr>
              <a:tr h="2296621">
                <a:tc>
                  <a:txBody>
                    <a:bodyPr/>
                    <a:lstStyle/>
                    <a:p>
                      <a:pPr marL="0" marR="0">
                        <a:lnSpc>
                          <a:spcPct val="107000"/>
                        </a:lnSpc>
                        <a:spcBef>
                          <a:spcPts val="0"/>
                        </a:spcBef>
                        <a:spcAft>
                          <a:spcPts val="0"/>
                        </a:spcAft>
                      </a:pPr>
                      <a:r>
                        <a:rPr lang="en-US" sz="2000" b="1">
                          <a:solidFill>
                            <a:schemeClr val="tx1"/>
                          </a:solidFill>
                          <a:effectLst/>
                          <a:latin typeface="Times New Roman" panose="02020603050405020304" pitchFamily="18" charset="0"/>
                          <a:cs typeface="Times New Roman" panose="02020603050405020304" pitchFamily="18" charset="0"/>
                        </a:rPr>
                        <a:t>Step 1: Define the improvement goal</a:t>
                      </a:r>
                      <a:endParaRPr lang="en-US" sz="2000" b="1">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nSpc>
                          <a:spcPct val="107000"/>
                        </a:lnSpc>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Affinity diagram Brainstorming Decision matrix Force field analysis Multi-voting Nominal group technique Survey</a:t>
                      </a:r>
                      <a:endParaRPr lang="en-US"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b="1">
                          <a:solidFill>
                            <a:schemeClr val="tx1"/>
                          </a:solidFill>
                          <a:effectLst/>
                          <a:latin typeface="Times New Roman" panose="02020603050405020304" pitchFamily="18" charset="0"/>
                          <a:cs typeface="Times New Roman" panose="02020603050405020304" pitchFamily="18" charset="0"/>
                        </a:rPr>
                        <a:t>Bar graph Check sheet Control chart Histogram Line graph Pareto chart Scatter diagram Survey</a:t>
                      </a:r>
                    </a:p>
                    <a:p>
                      <a:pPr marL="0" marR="0">
                        <a:lnSpc>
                          <a:spcPct val="107000"/>
                        </a:lnSpc>
                        <a:spcBef>
                          <a:spcPts val="0"/>
                        </a:spcBef>
                        <a:spcAft>
                          <a:spcPts val="0"/>
                        </a:spcAft>
                      </a:pPr>
                      <a:r>
                        <a:rPr lang="en-US" sz="2000" b="1">
                          <a:solidFill>
                            <a:schemeClr val="tx1"/>
                          </a:solidFill>
                          <a:effectLst/>
                          <a:latin typeface="Times New Roman" panose="02020603050405020304" pitchFamily="18" charset="0"/>
                          <a:cs typeface="Times New Roman" panose="02020603050405020304" pitchFamily="18" charset="0"/>
                        </a:rPr>
                        <a:t> </a:t>
                      </a:r>
                      <a:endParaRPr lang="en-US" sz="2000" b="1">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1965335">
                <a:tc>
                  <a:txBody>
                    <a:bodyPr/>
                    <a:lstStyle/>
                    <a:p>
                      <a:pPr marL="0" marR="0">
                        <a:lnSpc>
                          <a:spcPct val="107000"/>
                        </a:lnSpc>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Step 2: Analyze current practices</a:t>
                      </a:r>
                      <a:endParaRPr lang="en-US"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nSpc>
                          <a:spcPct val="107000"/>
                        </a:lnSpc>
                        <a:spcBef>
                          <a:spcPts val="0"/>
                        </a:spcBef>
                        <a:spcAft>
                          <a:spcPts val="0"/>
                        </a:spcAft>
                      </a:pPr>
                      <a:r>
                        <a:rPr lang="en-US" sz="2000" b="1">
                          <a:solidFill>
                            <a:schemeClr val="tx1"/>
                          </a:solidFill>
                          <a:effectLst/>
                          <a:latin typeface="Times New Roman" panose="02020603050405020304" pitchFamily="18" charset="0"/>
                          <a:cs typeface="Times New Roman" panose="02020603050405020304" pitchFamily="18" charset="0"/>
                        </a:rPr>
                        <a:t>Brainstorming Cause and effect diagram Five Whys Flowchart Survey Workflow diagram</a:t>
                      </a:r>
                      <a:endParaRPr lang="en-US" sz="2000" b="1">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Bar graph Check sheet Control chart Histogram Line graph Pareto chart Scatter diagram Survey</a:t>
                      </a:r>
                      <a:endParaRPr lang="en-US"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623158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924475"/>
          </a:xfrm>
        </p:spPr>
        <p:txBody>
          <a:bodyPr/>
          <a:lstStyle/>
          <a:p>
            <a:r>
              <a:rPr lang="en-US" sz="2400" b="1" dirty="0">
                <a:solidFill>
                  <a:srgbClr val="0000FF"/>
                </a:solidFill>
                <a:latin typeface="Times New Roman" panose="02020603050405020304" pitchFamily="18" charset="0"/>
                <a:cs typeface="Times New Roman" panose="02020603050405020304" pitchFamily="18" charset="0"/>
              </a:rPr>
              <a:t>Exhibit 6.1 Quick Reference Guide to Analytic Improvement </a:t>
            </a:r>
            <a:r>
              <a:rPr lang="en-US" sz="2400" b="1" dirty="0" smtClean="0">
                <a:solidFill>
                  <a:srgbClr val="0000FF"/>
                </a:solidFill>
                <a:latin typeface="Times New Roman" panose="02020603050405020304" pitchFamily="18" charset="0"/>
                <a:cs typeface="Times New Roman" panose="02020603050405020304" pitchFamily="18" charset="0"/>
              </a:rPr>
              <a:t>Tools</a:t>
            </a:r>
            <a:endParaRPr lang="en-US" sz="2400" b="1" dirty="0">
              <a:solidFill>
                <a:srgbClr val="0000FF"/>
              </a:solidFill>
              <a:latin typeface="Times New Roman" panose="02020603050405020304" pitchFamily="18" charset="0"/>
              <a:cs typeface="Times New Roman" panose="02020603050405020304" pitchFamily="18" charset="0"/>
            </a:endParaRPr>
          </a:p>
        </p:txBody>
      </p:sp>
      <p:sp>
        <p:nvSpPr>
          <p:cNvPr id="3" name="Date Placeholder 2"/>
          <p:cNvSpPr>
            <a:spLocks noGrp="1"/>
          </p:cNvSpPr>
          <p:nvPr>
            <p:ph type="dt" sz="half" idx="10"/>
          </p:nvPr>
        </p:nvSpPr>
        <p:spPr/>
        <p:txBody>
          <a:bodyPr/>
          <a:lstStyle/>
          <a:p>
            <a:fld id="{42431EDD-7413-4A10-803B-0EAE8B5E1AA7}" type="datetime1">
              <a:rPr lang="en-US" smtClean="0"/>
              <a:t>12/11/2016</a:t>
            </a:fld>
            <a:endParaRPr lang="en-US"/>
          </a:p>
        </p:txBody>
      </p:sp>
      <p:sp>
        <p:nvSpPr>
          <p:cNvPr id="4" name="Footer Placeholder 3"/>
          <p:cNvSpPr>
            <a:spLocks noGrp="1"/>
          </p:cNvSpPr>
          <p:nvPr>
            <p:ph type="ftr" sz="quarter" idx="11"/>
          </p:nvPr>
        </p:nvSpPr>
        <p:spPr/>
        <p:txBody>
          <a:bodyPr/>
          <a:lstStyle/>
          <a:p>
            <a:r>
              <a:rPr lang="en-US" smtClean="0"/>
              <a:t>Mohammed Alnaif Ph.D.</a:t>
            </a:r>
            <a:endParaRPr lang="en-US"/>
          </a:p>
        </p:txBody>
      </p:sp>
      <p:sp>
        <p:nvSpPr>
          <p:cNvPr id="5" name="Slide Number Placeholder 4"/>
          <p:cNvSpPr>
            <a:spLocks noGrp="1"/>
          </p:cNvSpPr>
          <p:nvPr>
            <p:ph type="sldNum" sz="quarter" idx="12"/>
          </p:nvPr>
        </p:nvSpPr>
        <p:spPr/>
        <p:txBody>
          <a:bodyPr/>
          <a:lstStyle/>
          <a:p>
            <a:fld id="{EEEECDCC-63C2-4492-ADC6-A6890B1EB79E}" type="slidenum">
              <a:rPr lang="en-US" smtClean="0"/>
              <a:t>11</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547003166"/>
              </p:ext>
            </p:extLst>
          </p:nvPr>
        </p:nvGraphicFramePr>
        <p:xfrm>
          <a:off x="381000" y="1143001"/>
          <a:ext cx="8458200" cy="5033791"/>
        </p:xfrm>
        <a:graphic>
          <a:graphicData uri="http://schemas.openxmlformats.org/drawingml/2006/table">
            <a:tbl>
              <a:tblPr firstRow="1" firstCol="1" bandRow="1">
                <a:tableStyleId>{5C22544A-7EE6-4342-B048-85BDC9FD1C3A}</a:tableStyleId>
              </a:tblPr>
              <a:tblGrid>
                <a:gridCol w="2544945"/>
                <a:gridCol w="3143756"/>
                <a:gridCol w="2769499"/>
              </a:tblGrid>
              <a:tr h="647681">
                <a:tc>
                  <a:txBody>
                    <a:bodyPr/>
                    <a:lstStyle/>
                    <a:p>
                      <a:pPr marL="0" marR="0">
                        <a:lnSpc>
                          <a:spcPct val="107000"/>
                        </a:lnSpc>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A typical project four steps</a:t>
                      </a:r>
                      <a:endParaRPr lang="en-US"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nSpc>
                          <a:spcPct val="107000"/>
                        </a:lnSpc>
                        <a:spcBef>
                          <a:spcPts val="0"/>
                        </a:spcBef>
                        <a:spcAft>
                          <a:spcPts val="0"/>
                        </a:spcAft>
                      </a:pPr>
                      <a:r>
                        <a:rPr lang="en-US" sz="2000" b="1">
                          <a:solidFill>
                            <a:schemeClr val="tx1"/>
                          </a:solidFill>
                          <a:effectLst/>
                          <a:latin typeface="Times New Roman" panose="02020603050405020304" pitchFamily="18" charset="0"/>
                          <a:cs typeface="Times New Roman" panose="02020603050405020304" pitchFamily="18" charset="0"/>
                        </a:rPr>
                        <a:t>Qualitative Tools</a:t>
                      </a:r>
                      <a:endParaRPr lang="en-US" sz="2000" b="1">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nSpc>
                          <a:spcPct val="107000"/>
                        </a:lnSpc>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Quantitative Tools</a:t>
                      </a:r>
                      <a:endParaRPr lang="en-US"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60000"/>
                        <a:lumOff val="40000"/>
                      </a:schemeClr>
                    </a:solidFill>
                  </a:tcPr>
                </a:tc>
              </a:tr>
              <a:tr h="2742139">
                <a:tc>
                  <a:txBody>
                    <a:bodyPr/>
                    <a:lstStyle/>
                    <a:p>
                      <a:pPr marL="0" marR="0">
                        <a:lnSpc>
                          <a:spcPct val="107000"/>
                        </a:lnSpc>
                        <a:spcBef>
                          <a:spcPts val="0"/>
                        </a:spcBef>
                        <a:spcAft>
                          <a:spcPts val="0"/>
                        </a:spcAft>
                      </a:pPr>
                      <a:r>
                        <a:rPr lang="en-US" sz="2000" b="1">
                          <a:solidFill>
                            <a:schemeClr val="tx1"/>
                          </a:solidFill>
                          <a:effectLst/>
                          <a:latin typeface="Times New Roman" panose="02020603050405020304" pitchFamily="18" charset="0"/>
                          <a:cs typeface="Times New Roman" panose="02020603050405020304" pitchFamily="18" charset="0"/>
                        </a:rPr>
                        <a:t>Step 3: Design and implement improvements</a:t>
                      </a:r>
                      <a:endParaRPr lang="en-US" sz="2000" b="1">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nSpc>
                          <a:spcPct val="107000"/>
                        </a:lnSpc>
                        <a:spcBef>
                          <a:spcPts val="0"/>
                        </a:spcBef>
                        <a:spcAft>
                          <a:spcPts val="0"/>
                        </a:spcAft>
                      </a:pPr>
                      <a:r>
                        <a:rPr lang="en-US" sz="2000" b="1">
                          <a:solidFill>
                            <a:schemeClr val="tx1"/>
                          </a:solidFill>
                          <a:effectLst/>
                          <a:latin typeface="Times New Roman" panose="02020603050405020304" pitchFamily="18" charset="0"/>
                          <a:cs typeface="Times New Roman" panose="02020603050405020304" pitchFamily="18" charset="0"/>
                        </a:rPr>
                        <a:t>Affinity diagram Brainstorming Decision matrix Flowchart Force field analysis Nominal group technique Planning matrix Stakeholder analysis Workflow diagram</a:t>
                      </a:r>
                      <a:endParaRPr lang="en-US" sz="2000" b="1">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b="1">
                          <a:solidFill>
                            <a:schemeClr val="tx1"/>
                          </a:solidFill>
                          <a:effectLst/>
                          <a:latin typeface="Times New Roman" panose="02020603050405020304" pitchFamily="18" charset="0"/>
                          <a:cs typeface="Times New Roman" panose="02020603050405020304" pitchFamily="18" charset="0"/>
                        </a:rPr>
                        <a:t>Bar graph Check sheet Control chart Histogram Line graph Pareto chart Scatter diagram Survey</a:t>
                      </a:r>
                    </a:p>
                    <a:p>
                      <a:pPr marL="0" marR="0">
                        <a:lnSpc>
                          <a:spcPct val="107000"/>
                        </a:lnSpc>
                        <a:spcBef>
                          <a:spcPts val="0"/>
                        </a:spcBef>
                        <a:spcAft>
                          <a:spcPts val="0"/>
                        </a:spcAft>
                      </a:pPr>
                      <a:r>
                        <a:rPr lang="en-US" sz="2000" b="1">
                          <a:solidFill>
                            <a:schemeClr val="tx1"/>
                          </a:solidFill>
                          <a:effectLst/>
                          <a:latin typeface="Times New Roman" panose="02020603050405020304" pitchFamily="18" charset="0"/>
                          <a:cs typeface="Times New Roman" panose="02020603050405020304" pitchFamily="18" charset="0"/>
                        </a:rPr>
                        <a:t> </a:t>
                      </a:r>
                      <a:endParaRPr lang="en-US" sz="2000" b="1">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1639380">
                <a:tc>
                  <a:txBody>
                    <a:bodyPr/>
                    <a:lstStyle/>
                    <a:p>
                      <a:pPr marL="0" marR="0">
                        <a:lnSpc>
                          <a:spcPct val="107000"/>
                        </a:lnSpc>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Step 4: Measure success</a:t>
                      </a:r>
                      <a:endParaRPr lang="en-US"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nSpc>
                          <a:spcPct val="107000"/>
                        </a:lnSpc>
                        <a:spcBef>
                          <a:spcPts val="0"/>
                        </a:spcBef>
                        <a:spcAft>
                          <a:spcPts val="0"/>
                        </a:spcAft>
                      </a:pPr>
                      <a:r>
                        <a:rPr lang="en-US" sz="2000" b="1">
                          <a:solidFill>
                            <a:schemeClr val="tx1"/>
                          </a:solidFill>
                          <a:effectLst/>
                          <a:latin typeface="Times New Roman" panose="02020603050405020304" pitchFamily="18" charset="0"/>
                          <a:cs typeface="Times New Roman" panose="02020603050405020304" pitchFamily="18" charset="0"/>
                        </a:rPr>
                        <a:t>Storyboard Survey</a:t>
                      </a:r>
                      <a:endParaRPr lang="en-US" sz="2000" b="1">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Bar graph Check sheet Control chart Histogram Line graph Pareto chart Scatter diagram Survey</a:t>
                      </a:r>
                      <a:endParaRPr lang="en-US"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869543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304267AD-834A-4732-8832-AE799EE1ED7E}" type="datetime1">
              <a:rPr lang="en-US" smtClean="0"/>
              <a:t>12/11/2016</a:t>
            </a:fld>
            <a:endParaRPr lang="en-GB" dirty="0"/>
          </a:p>
        </p:txBody>
      </p:sp>
      <p:sp>
        <p:nvSpPr>
          <p:cNvPr id="7" name="Footer Placeholder 6"/>
          <p:cNvSpPr>
            <a:spLocks noGrp="1"/>
          </p:cNvSpPr>
          <p:nvPr>
            <p:ph type="ftr" sz="quarter" idx="11"/>
          </p:nvPr>
        </p:nvSpPr>
        <p:spPr>
          <a:xfrm>
            <a:off x="659165" y="6356350"/>
            <a:ext cx="2847975" cy="365125"/>
          </a:xfrm>
          <a:prstGeom prst="rect">
            <a:avLst/>
          </a:prstGeom>
        </p:spPr>
        <p:txBody>
          <a:bodyPr/>
          <a:lstStyle/>
          <a:p>
            <a:r>
              <a:rPr lang="en-US" smtClean="0"/>
              <a:t>Mohammed Alnaif Ph.D.</a:t>
            </a:r>
            <a:endParaRPr lang="en-US"/>
          </a:p>
        </p:txBody>
      </p:sp>
      <p:sp>
        <p:nvSpPr>
          <p:cNvPr id="6" name="Slide Number Placeholder 5"/>
          <p:cNvSpPr>
            <a:spLocks noGrp="1"/>
          </p:cNvSpPr>
          <p:nvPr>
            <p:ph type="sldNum" sz="quarter" idx="12"/>
          </p:nvPr>
        </p:nvSpPr>
        <p:spPr/>
        <p:txBody>
          <a:bodyPr/>
          <a:lstStyle/>
          <a:p>
            <a:fld id="{EEEECDCC-63C2-4492-ADC6-A6890B1EB79E}" type="slidenum">
              <a:rPr lang="en-US" smtClean="0"/>
              <a:t>12</a:t>
            </a:fld>
            <a:endParaRPr lang="en-US"/>
          </a:p>
        </p:txBody>
      </p:sp>
      <p:sp>
        <p:nvSpPr>
          <p:cNvPr id="5" name="Title 4"/>
          <p:cNvSpPr>
            <a:spLocks noGrp="1"/>
          </p:cNvSpPr>
          <p:nvPr>
            <p:ph type="ctrTitle"/>
          </p:nvPr>
        </p:nvSpPr>
        <p:spPr>
          <a:xfrm>
            <a:off x="914400" y="304800"/>
            <a:ext cx="7117180" cy="1470025"/>
          </a:xfrm>
        </p:spPr>
        <p:txBody>
          <a:bodyPr/>
          <a:lstStyle/>
          <a:p>
            <a:pPr algn="ctr"/>
            <a:r>
              <a:rPr lang="en-US" b="1" dirty="0">
                <a:solidFill>
                  <a:schemeClr val="tx1"/>
                </a:solidFill>
                <a:latin typeface="Times New Roman" panose="02020603050405020304" pitchFamily="18" charset="0"/>
                <a:cs typeface="Times New Roman" panose="02020603050405020304" pitchFamily="18" charset="0"/>
              </a:rPr>
              <a:t>PERFORMANCE IMPROVEMENT </a:t>
            </a:r>
            <a:r>
              <a:rPr lang="en-US" b="1" dirty="0" smtClean="0">
                <a:solidFill>
                  <a:schemeClr val="tx1"/>
                </a:solidFill>
                <a:latin typeface="Times New Roman" panose="02020603050405020304" pitchFamily="18" charset="0"/>
                <a:cs typeface="Times New Roman" panose="02020603050405020304" pitchFamily="18" charset="0"/>
              </a:rPr>
              <a:t>TOOLS</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8" name="Subtitle 7"/>
          <p:cNvSpPr>
            <a:spLocks noGrp="1"/>
          </p:cNvSpPr>
          <p:nvPr>
            <p:ph type="subTitle" idx="1"/>
          </p:nvPr>
        </p:nvSpPr>
        <p:spPr>
          <a:xfrm>
            <a:off x="533400" y="2209800"/>
            <a:ext cx="8077200" cy="3962400"/>
          </a:xfrm>
        </p:spPr>
        <p:txBody>
          <a:bodyPr>
            <a:normAutofit/>
          </a:bodyPr>
          <a:lstStyle/>
          <a:p>
            <a:pPr>
              <a:buClr>
                <a:srgbClr val="FF0000"/>
              </a:buClr>
            </a:pPr>
            <a:r>
              <a:rPr lang="en-US" sz="3000" b="1" dirty="0" smtClean="0">
                <a:solidFill>
                  <a:srgbClr val="0000FF"/>
                </a:solidFill>
                <a:latin typeface="Times New Roman" panose="02020603050405020304" pitchFamily="18" charset="0"/>
                <a:cs typeface="Times New Roman" panose="02020603050405020304" pitchFamily="18" charset="0"/>
              </a:rPr>
              <a:t>Performance</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smtClean="0">
                <a:solidFill>
                  <a:srgbClr val="0000FF"/>
                </a:solidFill>
                <a:latin typeface="Times New Roman" panose="02020603050405020304" pitchFamily="18" charset="0"/>
                <a:cs typeface="Times New Roman" panose="02020603050405020304" pitchFamily="18" charset="0"/>
              </a:rPr>
              <a:t>Improvement Tools</a:t>
            </a:r>
          </a:p>
          <a:p>
            <a:pPr marL="457200" indent="-457200">
              <a:buClr>
                <a:srgbClr val="FF0000"/>
              </a:buClr>
              <a:buFont typeface="Wingdings" panose="05000000000000000000" pitchFamily="2" charset="2"/>
              <a:buChar char="v"/>
            </a:pPr>
            <a:r>
              <a:rPr lang="en-US" sz="2800" b="1" dirty="0">
                <a:solidFill>
                  <a:srgbClr val="0000FF"/>
                </a:solidFill>
                <a:latin typeface="Times New Roman" panose="02020603050405020304" pitchFamily="18" charset="0"/>
                <a:cs typeface="Times New Roman" panose="02020603050405020304" pitchFamily="18" charset="0"/>
              </a:rPr>
              <a:t>Quantitative</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a:solidFill>
                  <a:srgbClr val="0000FF"/>
                </a:solidFill>
                <a:latin typeface="Times New Roman" panose="02020603050405020304" pitchFamily="18" charset="0"/>
                <a:cs typeface="Times New Roman" panose="02020603050405020304" pitchFamily="18" charset="0"/>
              </a:rPr>
              <a:t>tools</a:t>
            </a:r>
            <a:r>
              <a:rPr lang="en-US" sz="2800" b="1" dirty="0">
                <a:solidFill>
                  <a:schemeClr val="tx1"/>
                </a:solidFill>
                <a:latin typeface="Times New Roman" panose="02020603050405020304" pitchFamily="18" charset="0"/>
                <a:cs typeface="Times New Roman" panose="02020603050405020304" pitchFamily="18" charset="0"/>
              </a:rPr>
              <a:t> are typically used during the preliminary performance assessment phase of quality management to display numeric or measurement information in a manageable and useful form</a:t>
            </a:r>
            <a:r>
              <a:rPr lang="en-US" sz="2800" b="1" dirty="0" smtClean="0">
                <a:solidFill>
                  <a:schemeClr val="tx1"/>
                </a:solidFill>
                <a:latin typeface="Times New Roman" panose="02020603050405020304" pitchFamily="18" charset="0"/>
                <a:cs typeface="Times New Roman" panose="02020603050405020304" pitchFamily="18" charset="0"/>
              </a:rPr>
              <a:t>.</a:t>
            </a:r>
          </a:p>
          <a:p>
            <a:pPr marL="457200" indent="-457200">
              <a:buClr>
                <a:srgbClr val="FF0000"/>
              </a:buClr>
              <a:buFont typeface="Wingdings" panose="05000000000000000000" pitchFamily="2" charset="2"/>
              <a:buChar char="v"/>
            </a:pPr>
            <a:r>
              <a:rPr lang="en-US" sz="2800" b="1" dirty="0" smtClean="0">
                <a:solidFill>
                  <a:schemeClr val="tx1"/>
                </a:solidFill>
                <a:latin typeface="Times New Roman" panose="02020603050405020304" pitchFamily="18" charset="0"/>
                <a:cs typeface="Times New Roman" panose="02020603050405020304" pitchFamily="18" charset="0"/>
              </a:rPr>
              <a:t>They </a:t>
            </a:r>
            <a:r>
              <a:rPr lang="en-US" sz="2800" b="1" dirty="0">
                <a:solidFill>
                  <a:schemeClr val="tx1"/>
                </a:solidFill>
                <a:latin typeface="Times New Roman" panose="02020603050405020304" pitchFamily="18" charset="0"/>
                <a:cs typeface="Times New Roman" panose="02020603050405020304" pitchFamily="18" charset="0"/>
              </a:rPr>
              <a:t>also can be used during the actual improvement project for similar purposes</a:t>
            </a:r>
            <a:r>
              <a:rPr lang="en-US" sz="2800" b="1" dirty="0" smtClean="0">
                <a:solidFill>
                  <a:schemeClr val="tx1"/>
                </a:solidFill>
                <a:latin typeface="Times New Roman" panose="02020603050405020304" pitchFamily="18" charset="0"/>
                <a:cs typeface="Times New Roman" panose="02020603050405020304" pitchFamily="18" charset="0"/>
              </a:rPr>
              <a:t>.</a:t>
            </a:r>
            <a:endParaRPr lang="en-US"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1782249"/>
      </p:ext>
    </p:extLst>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6C92B897-9672-4699-9C9D-E2BED8DCF111}" type="datetime1">
              <a:rPr lang="en-US" smtClean="0"/>
              <a:t>12/11/2016</a:t>
            </a:fld>
            <a:endParaRPr lang="en-GB" dirty="0"/>
          </a:p>
        </p:txBody>
      </p:sp>
      <p:sp>
        <p:nvSpPr>
          <p:cNvPr id="7" name="Footer Placeholder 6"/>
          <p:cNvSpPr>
            <a:spLocks noGrp="1"/>
          </p:cNvSpPr>
          <p:nvPr>
            <p:ph type="ftr" sz="quarter" idx="11"/>
          </p:nvPr>
        </p:nvSpPr>
        <p:spPr>
          <a:xfrm>
            <a:off x="659165" y="6356350"/>
            <a:ext cx="2847975" cy="365125"/>
          </a:xfrm>
          <a:prstGeom prst="rect">
            <a:avLst/>
          </a:prstGeom>
        </p:spPr>
        <p:txBody>
          <a:bodyPr/>
          <a:lstStyle/>
          <a:p>
            <a:r>
              <a:rPr lang="en-US" smtClean="0"/>
              <a:t>Mohammed Alnaif Ph.D.</a:t>
            </a:r>
            <a:endParaRPr lang="en-US"/>
          </a:p>
        </p:txBody>
      </p:sp>
      <p:sp>
        <p:nvSpPr>
          <p:cNvPr id="6" name="Slide Number Placeholder 5"/>
          <p:cNvSpPr>
            <a:spLocks noGrp="1"/>
          </p:cNvSpPr>
          <p:nvPr>
            <p:ph type="sldNum" sz="quarter" idx="12"/>
          </p:nvPr>
        </p:nvSpPr>
        <p:spPr/>
        <p:txBody>
          <a:bodyPr/>
          <a:lstStyle/>
          <a:p>
            <a:fld id="{EEEECDCC-63C2-4492-ADC6-A6890B1EB79E}" type="slidenum">
              <a:rPr lang="en-US" smtClean="0"/>
              <a:t>13</a:t>
            </a:fld>
            <a:endParaRPr lang="en-US"/>
          </a:p>
        </p:txBody>
      </p:sp>
      <p:sp>
        <p:nvSpPr>
          <p:cNvPr id="5" name="Title 4"/>
          <p:cNvSpPr>
            <a:spLocks noGrp="1"/>
          </p:cNvSpPr>
          <p:nvPr>
            <p:ph type="ctrTitle"/>
          </p:nvPr>
        </p:nvSpPr>
        <p:spPr>
          <a:xfrm>
            <a:off x="914400" y="304800"/>
            <a:ext cx="7117180" cy="1470025"/>
          </a:xfrm>
        </p:spPr>
        <p:txBody>
          <a:bodyPr/>
          <a:lstStyle/>
          <a:p>
            <a:pPr algn="ctr"/>
            <a:r>
              <a:rPr lang="en-US" b="1" dirty="0">
                <a:solidFill>
                  <a:schemeClr val="tx1"/>
                </a:solidFill>
                <a:latin typeface="Times New Roman" panose="02020603050405020304" pitchFamily="18" charset="0"/>
                <a:cs typeface="Times New Roman" panose="02020603050405020304" pitchFamily="18" charset="0"/>
              </a:rPr>
              <a:t>PERFORMANCE IMPROVEMENT </a:t>
            </a:r>
            <a:r>
              <a:rPr lang="en-US" b="1" dirty="0" smtClean="0">
                <a:solidFill>
                  <a:schemeClr val="tx1"/>
                </a:solidFill>
                <a:latin typeface="Times New Roman" panose="02020603050405020304" pitchFamily="18" charset="0"/>
                <a:cs typeface="Times New Roman" panose="02020603050405020304" pitchFamily="18" charset="0"/>
              </a:rPr>
              <a:t>TOOLS</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8" name="Subtitle 7"/>
          <p:cNvSpPr>
            <a:spLocks noGrp="1"/>
          </p:cNvSpPr>
          <p:nvPr>
            <p:ph type="subTitle" idx="1"/>
          </p:nvPr>
        </p:nvSpPr>
        <p:spPr>
          <a:xfrm>
            <a:off x="533400" y="2209800"/>
            <a:ext cx="8077200" cy="3962400"/>
          </a:xfrm>
        </p:spPr>
        <p:txBody>
          <a:bodyPr>
            <a:normAutofit/>
          </a:bodyPr>
          <a:lstStyle/>
          <a:p>
            <a:pPr>
              <a:buClr>
                <a:srgbClr val="FF0000"/>
              </a:buClr>
            </a:pPr>
            <a:r>
              <a:rPr lang="en-US" sz="3000" b="1" dirty="0" smtClean="0">
                <a:solidFill>
                  <a:srgbClr val="0000FF"/>
                </a:solidFill>
                <a:latin typeface="Times New Roman" panose="02020603050405020304" pitchFamily="18" charset="0"/>
                <a:cs typeface="Times New Roman" panose="02020603050405020304" pitchFamily="18" charset="0"/>
              </a:rPr>
              <a:t>Performance</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smtClean="0">
                <a:solidFill>
                  <a:srgbClr val="0000FF"/>
                </a:solidFill>
                <a:latin typeface="Times New Roman" panose="02020603050405020304" pitchFamily="18" charset="0"/>
                <a:cs typeface="Times New Roman" panose="02020603050405020304" pitchFamily="18" charset="0"/>
              </a:rPr>
              <a:t>Improvement Tools</a:t>
            </a:r>
          </a:p>
          <a:p>
            <a:pPr marL="457200" indent="-457200">
              <a:buClr>
                <a:srgbClr val="FF0000"/>
              </a:buClr>
              <a:buFont typeface="Wingdings" panose="05000000000000000000" pitchFamily="2" charset="2"/>
              <a:buChar char="v"/>
            </a:pPr>
            <a:r>
              <a:rPr lang="en-US" sz="2800" b="1" dirty="0" smtClean="0">
                <a:solidFill>
                  <a:srgbClr val="0000FF"/>
                </a:solidFill>
                <a:latin typeface="Times New Roman" panose="02020603050405020304" pitchFamily="18" charset="0"/>
                <a:cs typeface="Times New Roman" panose="02020603050405020304" pitchFamily="18" charset="0"/>
              </a:rPr>
              <a:t>Qualitative tools </a:t>
            </a:r>
            <a:r>
              <a:rPr lang="en-US" sz="2800" b="1" dirty="0" smtClean="0">
                <a:solidFill>
                  <a:schemeClr val="tx1"/>
                </a:solidFill>
                <a:latin typeface="Times New Roman" panose="02020603050405020304" pitchFamily="18" charset="0"/>
                <a:cs typeface="Times New Roman" panose="02020603050405020304" pitchFamily="18" charset="0"/>
              </a:rPr>
              <a:t>are used throughout an improvement project. </a:t>
            </a:r>
          </a:p>
          <a:p>
            <a:pPr marL="457200" indent="-457200">
              <a:buClr>
                <a:srgbClr val="FF0000"/>
              </a:buClr>
              <a:buFont typeface="Wingdings" panose="05000000000000000000" pitchFamily="2" charset="2"/>
              <a:buChar char="v"/>
            </a:pPr>
            <a:r>
              <a:rPr lang="en-US" sz="2800" b="1" dirty="0" smtClean="0">
                <a:solidFill>
                  <a:schemeClr val="tx1"/>
                </a:solidFill>
                <a:latin typeface="Times New Roman" panose="02020603050405020304" pitchFamily="18" charset="0"/>
                <a:cs typeface="Times New Roman" panose="02020603050405020304" pitchFamily="18" charset="0"/>
              </a:rPr>
              <a:t>Together </a:t>
            </a:r>
            <a:r>
              <a:rPr lang="en-US" sz="2800" b="1" dirty="0">
                <a:solidFill>
                  <a:schemeClr val="tx1"/>
                </a:solidFill>
                <a:latin typeface="Times New Roman" panose="02020603050405020304" pitchFamily="18" charset="0"/>
                <a:cs typeface="Times New Roman" panose="02020603050405020304" pitchFamily="18" charset="0"/>
              </a:rPr>
              <a:t>with quantitative tools, qualitative tools help the improvement team define the goal, understand how the process works, identify improvement opportunities, and create solutions. </a:t>
            </a:r>
            <a:endParaRPr lang="en-US" sz="2800" b="1"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3009310"/>
      </p:ext>
    </p:extLst>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9DED96AF-1082-4D3E-839D-3D159A87C561}" type="datetime1">
              <a:rPr lang="en-US" smtClean="0"/>
              <a:t>12/11/2016</a:t>
            </a:fld>
            <a:endParaRPr lang="en-GB" dirty="0"/>
          </a:p>
        </p:txBody>
      </p:sp>
      <p:sp>
        <p:nvSpPr>
          <p:cNvPr id="7" name="Footer Placeholder 6"/>
          <p:cNvSpPr>
            <a:spLocks noGrp="1"/>
          </p:cNvSpPr>
          <p:nvPr>
            <p:ph type="ftr" sz="quarter" idx="11"/>
          </p:nvPr>
        </p:nvSpPr>
        <p:spPr>
          <a:xfrm>
            <a:off x="659165" y="6356350"/>
            <a:ext cx="2847975" cy="365125"/>
          </a:xfrm>
          <a:prstGeom prst="rect">
            <a:avLst/>
          </a:prstGeom>
        </p:spPr>
        <p:txBody>
          <a:bodyPr/>
          <a:lstStyle/>
          <a:p>
            <a:r>
              <a:rPr lang="en-US" dirty="0" smtClean="0"/>
              <a:t>Mohammed Alnaif Ph.D.</a:t>
            </a:r>
            <a:endParaRPr lang="en-US" dirty="0"/>
          </a:p>
        </p:txBody>
      </p:sp>
      <p:sp>
        <p:nvSpPr>
          <p:cNvPr id="6" name="Slide Number Placeholder 5"/>
          <p:cNvSpPr>
            <a:spLocks noGrp="1"/>
          </p:cNvSpPr>
          <p:nvPr>
            <p:ph type="sldNum" sz="quarter" idx="12"/>
          </p:nvPr>
        </p:nvSpPr>
        <p:spPr/>
        <p:txBody>
          <a:bodyPr/>
          <a:lstStyle/>
          <a:p>
            <a:fld id="{EEEECDCC-63C2-4492-ADC6-A6890B1EB79E}" type="slidenum">
              <a:rPr lang="en-US" smtClean="0"/>
              <a:t>14</a:t>
            </a:fld>
            <a:endParaRPr lang="en-US"/>
          </a:p>
        </p:txBody>
      </p:sp>
      <p:sp>
        <p:nvSpPr>
          <p:cNvPr id="5" name="Title 4"/>
          <p:cNvSpPr>
            <a:spLocks noGrp="1"/>
          </p:cNvSpPr>
          <p:nvPr>
            <p:ph type="ctrTitle"/>
          </p:nvPr>
        </p:nvSpPr>
        <p:spPr>
          <a:xfrm>
            <a:off x="914400" y="304800"/>
            <a:ext cx="7117180" cy="1470025"/>
          </a:xfrm>
        </p:spPr>
        <p:txBody>
          <a:bodyPr/>
          <a:lstStyle/>
          <a:p>
            <a:pPr algn="ctr"/>
            <a:r>
              <a:rPr lang="en-US" b="1" dirty="0">
                <a:solidFill>
                  <a:schemeClr val="tx1"/>
                </a:solidFill>
                <a:latin typeface="Times New Roman" panose="02020603050405020304" pitchFamily="18" charset="0"/>
                <a:cs typeface="Times New Roman" panose="02020603050405020304" pitchFamily="18" charset="0"/>
              </a:rPr>
              <a:t>PERFORMANCE IMPROVEMENT </a:t>
            </a:r>
            <a:r>
              <a:rPr lang="en-US" b="1" dirty="0" smtClean="0">
                <a:solidFill>
                  <a:schemeClr val="tx1"/>
                </a:solidFill>
                <a:latin typeface="Times New Roman" panose="02020603050405020304" pitchFamily="18" charset="0"/>
                <a:cs typeface="Times New Roman" panose="02020603050405020304" pitchFamily="18" charset="0"/>
              </a:rPr>
              <a:t>TOOLS</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8" name="Subtitle 7"/>
          <p:cNvSpPr>
            <a:spLocks noGrp="1"/>
          </p:cNvSpPr>
          <p:nvPr>
            <p:ph type="subTitle" idx="1"/>
          </p:nvPr>
        </p:nvSpPr>
        <p:spPr>
          <a:xfrm>
            <a:off x="533400" y="1828800"/>
            <a:ext cx="8077200" cy="4343400"/>
          </a:xfrm>
        </p:spPr>
        <p:txBody>
          <a:bodyPr>
            <a:normAutofit lnSpcReduction="10000"/>
          </a:bodyPr>
          <a:lstStyle/>
          <a:p>
            <a:pPr>
              <a:buClr>
                <a:srgbClr val="FF0000"/>
              </a:buClr>
            </a:pPr>
            <a:r>
              <a:rPr lang="en-US" sz="3000" b="1" dirty="0" smtClean="0">
                <a:solidFill>
                  <a:srgbClr val="0000FF"/>
                </a:solidFill>
                <a:latin typeface="Times New Roman" panose="02020603050405020304" pitchFamily="18" charset="0"/>
                <a:cs typeface="Times New Roman" panose="02020603050405020304" pitchFamily="18" charset="0"/>
              </a:rPr>
              <a:t>Performance</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smtClean="0">
                <a:solidFill>
                  <a:srgbClr val="0000FF"/>
                </a:solidFill>
                <a:latin typeface="Times New Roman" panose="02020603050405020304" pitchFamily="18" charset="0"/>
                <a:cs typeface="Times New Roman" panose="02020603050405020304" pitchFamily="18" charset="0"/>
              </a:rPr>
              <a:t>Improvement Tools</a:t>
            </a:r>
          </a:p>
          <a:p>
            <a:r>
              <a:rPr lang="en-US" sz="2800" b="1" dirty="0">
                <a:solidFill>
                  <a:srgbClr val="0000FF"/>
                </a:solidFill>
                <a:latin typeface="Times New Roman" panose="02020603050405020304" pitchFamily="18" charset="0"/>
                <a:cs typeface="Times New Roman" panose="02020603050405020304" pitchFamily="18" charset="0"/>
              </a:rPr>
              <a:t>Brainstorming</a:t>
            </a:r>
          </a:p>
          <a:p>
            <a:pPr marL="457200" indent="-457200">
              <a:buClr>
                <a:srgbClr val="FF0000"/>
              </a:buClr>
              <a:buFont typeface="Wingdings" panose="05000000000000000000" pitchFamily="2" charset="2"/>
              <a:buChar char="v"/>
            </a:pPr>
            <a:r>
              <a:rPr lang="en-US" sz="2800" b="1" dirty="0">
                <a:solidFill>
                  <a:srgbClr val="0000FF"/>
                </a:solidFill>
                <a:latin typeface="Times New Roman" panose="02020603050405020304" pitchFamily="18" charset="0"/>
                <a:cs typeface="Times New Roman" panose="02020603050405020304" pitchFamily="18" charset="0"/>
              </a:rPr>
              <a:t>Brainstorming</a:t>
            </a:r>
            <a:r>
              <a:rPr lang="en-US" sz="2800" b="1" dirty="0">
                <a:solidFill>
                  <a:schemeClr val="tx1"/>
                </a:solidFill>
                <a:latin typeface="Times New Roman" panose="02020603050405020304" pitchFamily="18" charset="0"/>
                <a:cs typeface="Times New Roman" panose="02020603050405020304" pitchFamily="18" charset="0"/>
              </a:rPr>
              <a:t> is a technique used to quickly generate lots of ideas about a problem or topic. It encourages creative thinking and incites enthusiasm.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buClr>
                <a:srgbClr val="FF0000"/>
              </a:buClr>
              <a:buFont typeface="Wingdings" panose="05000000000000000000" pitchFamily="2" charset="2"/>
              <a:buChar char="v"/>
            </a:pPr>
            <a:r>
              <a:rPr lang="en-US" sz="2800" b="1" dirty="0">
                <a:solidFill>
                  <a:schemeClr val="tx1"/>
                </a:solidFill>
                <a:latin typeface="Times New Roman" panose="02020603050405020304" pitchFamily="18" charset="0"/>
                <a:cs typeface="Times New Roman" panose="02020603050405020304" pitchFamily="18" charset="0"/>
              </a:rPr>
              <a:t>The most common brainstorming techniques are </a:t>
            </a:r>
            <a:r>
              <a:rPr lang="en-US" sz="2800" b="1" dirty="0">
                <a:solidFill>
                  <a:srgbClr val="0000FF"/>
                </a:solidFill>
                <a:latin typeface="Times New Roman" panose="02020603050405020304" pitchFamily="18" charset="0"/>
                <a:cs typeface="Times New Roman" panose="02020603050405020304" pitchFamily="18" charset="0"/>
              </a:rPr>
              <a:t>structured brainstorming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a:solidFill>
                  <a:srgbClr val="0000FF"/>
                </a:solidFill>
                <a:latin typeface="Times New Roman" panose="02020603050405020304" pitchFamily="18" charset="0"/>
                <a:cs typeface="Times New Roman" panose="02020603050405020304" pitchFamily="18" charset="0"/>
              </a:rPr>
              <a:t>unstructured brainstorming, and silent brainstorming</a:t>
            </a:r>
            <a:r>
              <a:rPr lang="en-US" sz="2800" b="1" dirty="0">
                <a:solidFill>
                  <a:schemeClr val="tx1"/>
                </a:solidFill>
                <a:latin typeface="Times New Roman" panose="02020603050405020304" pitchFamily="18" charset="0"/>
                <a:cs typeface="Times New Roman" panose="02020603050405020304" pitchFamily="18" charset="0"/>
              </a:rPr>
              <a:t>. </a:t>
            </a:r>
            <a:endParaRPr lang="en-US" sz="2800" b="1"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2486950"/>
      </p:ext>
    </p:extLst>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A241A207-D66E-4C67-A982-C9627E724156}" type="datetime1">
              <a:rPr lang="en-US" smtClean="0"/>
              <a:t>12/11/2016</a:t>
            </a:fld>
            <a:endParaRPr lang="en-GB" dirty="0"/>
          </a:p>
        </p:txBody>
      </p:sp>
      <p:sp>
        <p:nvSpPr>
          <p:cNvPr id="7" name="Footer Placeholder 6"/>
          <p:cNvSpPr>
            <a:spLocks noGrp="1"/>
          </p:cNvSpPr>
          <p:nvPr>
            <p:ph type="ftr" sz="quarter" idx="11"/>
          </p:nvPr>
        </p:nvSpPr>
        <p:spPr>
          <a:xfrm>
            <a:off x="659165" y="6356350"/>
            <a:ext cx="2847975" cy="365125"/>
          </a:xfrm>
          <a:prstGeom prst="rect">
            <a:avLst/>
          </a:prstGeom>
        </p:spPr>
        <p:txBody>
          <a:bodyPr/>
          <a:lstStyle/>
          <a:p>
            <a:r>
              <a:rPr lang="en-US" dirty="0" smtClean="0"/>
              <a:t>Mohammed Alnaif Ph.D.</a:t>
            </a:r>
            <a:endParaRPr lang="en-US" dirty="0"/>
          </a:p>
        </p:txBody>
      </p:sp>
      <p:sp>
        <p:nvSpPr>
          <p:cNvPr id="6" name="Slide Number Placeholder 5"/>
          <p:cNvSpPr>
            <a:spLocks noGrp="1"/>
          </p:cNvSpPr>
          <p:nvPr>
            <p:ph type="sldNum" sz="quarter" idx="12"/>
          </p:nvPr>
        </p:nvSpPr>
        <p:spPr/>
        <p:txBody>
          <a:bodyPr/>
          <a:lstStyle/>
          <a:p>
            <a:fld id="{EEEECDCC-63C2-4492-ADC6-A6890B1EB79E}" type="slidenum">
              <a:rPr lang="en-US" smtClean="0"/>
              <a:t>15</a:t>
            </a:fld>
            <a:endParaRPr lang="en-US"/>
          </a:p>
        </p:txBody>
      </p:sp>
      <p:sp>
        <p:nvSpPr>
          <p:cNvPr id="5" name="Title 4"/>
          <p:cNvSpPr>
            <a:spLocks noGrp="1"/>
          </p:cNvSpPr>
          <p:nvPr>
            <p:ph type="ctrTitle"/>
          </p:nvPr>
        </p:nvSpPr>
        <p:spPr>
          <a:xfrm>
            <a:off x="914400" y="304800"/>
            <a:ext cx="7117180" cy="1470025"/>
          </a:xfrm>
        </p:spPr>
        <p:txBody>
          <a:bodyPr/>
          <a:lstStyle/>
          <a:p>
            <a:pPr algn="ctr"/>
            <a:r>
              <a:rPr lang="en-US" b="1" dirty="0">
                <a:solidFill>
                  <a:schemeClr val="tx1"/>
                </a:solidFill>
                <a:latin typeface="Times New Roman" panose="02020603050405020304" pitchFamily="18" charset="0"/>
                <a:cs typeface="Times New Roman" panose="02020603050405020304" pitchFamily="18" charset="0"/>
              </a:rPr>
              <a:t>PERFORMANCE IMPROVEMENT </a:t>
            </a:r>
            <a:r>
              <a:rPr lang="en-US" b="1" dirty="0" smtClean="0">
                <a:solidFill>
                  <a:schemeClr val="tx1"/>
                </a:solidFill>
                <a:latin typeface="Times New Roman" panose="02020603050405020304" pitchFamily="18" charset="0"/>
                <a:cs typeface="Times New Roman" panose="02020603050405020304" pitchFamily="18" charset="0"/>
              </a:rPr>
              <a:t>TOOLS</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8" name="Subtitle 7"/>
          <p:cNvSpPr>
            <a:spLocks noGrp="1"/>
          </p:cNvSpPr>
          <p:nvPr>
            <p:ph type="subTitle" idx="1"/>
          </p:nvPr>
        </p:nvSpPr>
        <p:spPr>
          <a:xfrm>
            <a:off x="533400" y="1828800"/>
            <a:ext cx="8077200" cy="4572000"/>
          </a:xfrm>
        </p:spPr>
        <p:txBody>
          <a:bodyPr>
            <a:normAutofit fontScale="62500" lnSpcReduction="20000"/>
          </a:bodyPr>
          <a:lstStyle/>
          <a:p>
            <a:pPr>
              <a:buClr>
                <a:srgbClr val="FF0000"/>
              </a:buClr>
            </a:pPr>
            <a:r>
              <a:rPr lang="en-US" sz="3800" b="1" dirty="0" smtClean="0">
                <a:solidFill>
                  <a:srgbClr val="0000FF"/>
                </a:solidFill>
                <a:latin typeface="Times New Roman" panose="02020603050405020304" pitchFamily="18" charset="0"/>
                <a:cs typeface="Times New Roman" panose="02020603050405020304" pitchFamily="18" charset="0"/>
              </a:rPr>
              <a:t>Performance</a:t>
            </a:r>
            <a:r>
              <a:rPr lang="en-US" sz="3800" b="1" dirty="0">
                <a:solidFill>
                  <a:srgbClr val="0000FF"/>
                </a:solidFill>
                <a:latin typeface="Times New Roman" panose="02020603050405020304" pitchFamily="18" charset="0"/>
                <a:cs typeface="Times New Roman" panose="02020603050405020304" pitchFamily="18" charset="0"/>
              </a:rPr>
              <a:t> </a:t>
            </a:r>
            <a:r>
              <a:rPr lang="en-US" sz="3800" b="1" dirty="0" smtClean="0">
                <a:solidFill>
                  <a:srgbClr val="0000FF"/>
                </a:solidFill>
                <a:latin typeface="Times New Roman" panose="02020603050405020304" pitchFamily="18" charset="0"/>
                <a:cs typeface="Times New Roman" panose="02020603050405020304" pitchFamily="18" charset="0"/>
              </a:rPr>
              <a:t>Improvement Tools</a:t>
            </a:r>
          </a:p>
          <a:p>
            <a:r>
              <a:rPr lang="en-US" sz="3800" b="1" dirty="0" smtClean="0">
                <a:solidFill>
                  <a:srgbClr val="0000FF"/>
                </a:solidFill>
                <a:latin typeface="Times New Roman" panose="02020603050405020304" pitchFamily="18" charset="0"/>
                <a:cs typeface="Times New Roman" panose="02020603050405020304" pitchFamily="18" charset="0"/>
              </a:rPr>
              <a:t>Brainstorming</a:t>
            </a:r>
          </a:p>
          <a:p>
            <a:pPr marL="457200" indent="-457200">
              <a:buClr>
                <a:srgbClr val="FF0000"/>
              </a:buClr>
              <a:buFont typeface="Wingdings" panose="05000000000000000000" pitchFamily="2" charset="2"/>
              <a:buChar char="v"/>
            </a:pPr>
            <a:r>
              <a:rPr lang="en-US" sz="3400" b="1" dirty="0">
                <a:solidFill>
                  <a:schemeClr val="tx1"/>
                </a:solidFill>
                <a:latin typeface="Times New Roman" panose="02020603050405020304" pitchFamily="18" charset="0"/>
                <a:cs typeface="Times New Roman" panose="02020603050405020304" pitchFamily="18" charset="0"/>
              </a:rPr>
              <a:t>The most common brainstorming techniques are </a:t>
            </a:r>
            <a:r>
              <a:rPr lang="en-US" sz="3400" b="1" dirty="0">
                <a:solidFill>
                  <a:srgbClr val="0000FF"/>
                </a:solidFill>
                <a:latin typeface="Times New Roman" panose="02020603050405020304" pitchFamily="18" charset="0"/>
                <a:cs typeface="Times New Roman" panose="02020603050405020304" pitchFamily="18" charset="0"/>
              </a:rPr>
              <a:t>structured brainstorming</a:t>
            </a:r>
            <a:r>
              <a:rPr lang="en-US" sz="3400" b="1" dirty="0">
                <a:solidFill>
                  <a:schemeClr val="tx1"/>
                </a:solidFill>
                <a:latin typeface="Times New Roman" panose="02020603050405020304" pitchFamily="18" charset="0"/>
                <a:cs typeface="Times New Roman" panose="02020603050405020304" pitchFamily="18" charset="0"/>
              </a:rPr>
              <a:t>, </a:t>
            </a:r>
            <a:r>
              <a:rPr lang="en-US" sz="3400" b="1" dirty="0">
                <a:solidFill>
                  <a:srgbClr val="0000FF"/>
                </a:solidFill>
                <a:latin typeface="Times New Roman" panose="02020603050405020304" pitchFamily="18" charset="0"/>
                <a:cs typeface="Times New Roman" panose="02020603050405020304" pitchFamily="18" charset="0"/>
              </a:rPr>
              <a:t>unstructured brainstorming</a:t>
            </a:r>
            <a:r>
              <a:rPr lang="en-US" sz="3400" b="1" dirty="0">
                <a:solidFill>
                  <a:schemeClr val="tx1"/>
                </a:solidFill>
                <a:latin typeface="Times New Roman" panose="02020603050405020304" pitchFamily="18" charset="0"/>
                <a:cs typeface="Times New Roman" panose="02020603050405020304" pitchFamily="18" charset="0"/>
              </a:rPr>
              <a:t>, and </a:t>
            </a:r>
            <a:r>
              <a:rPr lang="en-US" sz="3400" b="1" dirty="0">
                <a:solidFill>
                  <a:srgbClr val="0000FF"/>
                </a:solidFill>
                <a:latin typeface="Times New Roman" panose="02020603050405020304" pitchFamily="18" charset="0"/>
                <a:cs typeface="Times New Roman" panose="02020603050405020304" pitchFamily="18" charset="0"/>
              </a:rPr>
              <a:t>silent brainstorming</a:t>
            </a:r>
            <a:r>
              <a:rPr lang="en-US" sz="3400" b="1" dirty="0">
                <a:solidFill>
                  <a:schemeClr val="tx1"/>
                </a:solidFill>
                <a:latin typeface="Times New Roman" panose="02020603050405020304" pitchFamily="18" charset="0"/>
                <a:cs typeface="Times New Roman" panose="02020603050405020304" pitchFamily="18" charset="0"/>
              </a:rPr>
              <a:t>. </a:t>
            </a:r>
            <a:endParaRPr lang="en-US" sz="3400" b="1" dirty="0" smtClean="0">
              <a:solidFill>
                <a:schemeClr val="tx1"/>
              </a:solidFill>
              <a:latin typeface="Times New Roman" panose="02020603050405020304" pitchFamily="18" charset="0"/>
              <a:cs typeface="Times New Roman" panose="02020603050405020304" pitchFamily="18" charset="0"/>
            </a:endParaRPr>
          </a:p>
          <a:p>
            <a:pPr marL="457200" indent="-457200">
              <a:buClr>
                <a:srgbClr val="FF0000"/>
              </a:buClr>
              <a:buFont typeface="Wingdings" panose="05000000000000000000" pitchFamily="2" charset="2"/>
              <a:buChar char="v"/>
            </a:pPr>
            <a:r>
              <a:rPr lang="en-US" sz="3400" b="1" dirty="0" smtClean="0">
                <a:solidFill>
                  <a:schemeClr val="tx1"/>
                </a:solidFill>
                <a:latin typeface="Times New Roman" panose="02020603050405020304" pitchFamily="18" charset="0"/>
                <a:cs typeface="Times New Roman" panose="02020603050405020304" pitchFamily="18" charset="0"/>
              </a:rPr>
              <a:t>In </a:t>
            </a:r>
            <a:r>
              <a:rPr lang="en-US" sz="3400" b="1" dirty="0">
                <a:solidFill>
                  <a:srgbClr val="0000FF"/>
                </a:solidFill>
                <a:latin typeface="Times New Roman" panose="02020603050405020304" pitchFamily="18" charset="0"/>
                <a:cs typeface="Times New Roman" panose="02020603050405020304" pitchFamily="18" charset="0"/>
              </a:rPr>
              <a:t>structured brainstorming</a:t>
            </a:r>
            <a:r>
              <a:rPr lang="en-US" sz="3400" b="1" dirty="0">
                <a:solidFill>
                  <a:schemeClr val="tx1"/>
                </a:solidFill>
                <a:latin typeface="Times New Roman" panose="02020603050405020304" pitchFamily="18" charset="0"/>
                <a:cs typeface="Times New Roman" panose="02020603050405020304" pitchFamily="18" charset="0"/>
              </a:rPr>
              <a:t>, a group leader solicits ideas from group members one at a time. </a:t>
            </a:r>
            <a:endParaRPr lang="en-US" sz="3400" b="1" dirty="0" smtClean="0">
              <a:solidFill>
                <a:schemeClr val="tx1"/>
              </a:solidFill>
              <a:latin typeface="Times New Roman" panose="02020603050405020304" pitchFamily="18" charset="0"/>
              <a:cs typeface="Times New Roman" panose="02020603050405020304" pitchFamily="18" charset="0"/>
            </a:endParaRPr>
          </a:p>
          <a:p>
            <a:pPr marL="457200" indent="-457200">
              <a:buClr>
                <a:srgbClr val="FF0000"/>
              </a:buClr>
              <a:buFont typeface="Wingdings" panose="05000000000000000000" pitchFamily="2" charset="2"/>
              <a:buChar char="v"/>
            </a:pPr>
            <a:r>
              <a:rPr lang="en-US" sz="3400" b="1" dirty="0" smtClean="0">
                <a:solidFill>
                  <a:schemeClr val="tx1"/>
                </a:solidFill>
                <a:latin typeface="Times New Roman" panose="02020603050405020304" pitchFamily="18" charset="0"/>
                <a:cs typeface="Times New Roman" panose="02020603050405020304" pitchFamily="18" charset="0"/>
              </a:rPr>
              <a:t>Participants </a:t>
            </a:r>
            <a:r>
              <a:rPr lang="en-US" sz="3400" b="1" dirty="0">
                <a:solidFill>
                  <a:schemeClr val="tx1"/>
                </a:solidFill>
                <a:latin typeface="Times New Roman" panose="02020603050405020304" pitchFamily="18" charset="0"/>
                <a:cs typeface="Times New Roman" panose="02020603050405020304" pitchFamily="18" charset="0"/>
              </a:rPr>
              <a:t>may skip their turn if they do not have an idea to share. </a:t>
            </a:r>
            <a:endParaRPr lang="en-US" sz="3400" b="1" dirty="0" smtClean="0">
              <a:solidFill>
                <a:schemeClr val="tx1"/>
              </a:solidFill>
              <a:latin typeface="Times New Roman" panose="02020603050405020304" pitchFamily="18" charset="0"/>
              <a:cs typeface="Times New Roman" panose="02020603050405020304" pitchFamily="18" charset="0"/>
            </a:endParaRPr>
          </a:p>
          <a:p>
            <a:pPr marL="457200" indent="-457200">
              <a:buClr>
                <a:srgbClr val="FF0000"/>
              </a:buClr>
              <a:buFont typeface="Wingdings" panose="05000000000000000000" pitchFamily="2" charset="2"/>
              <a:buChar char="v"/>
            </a:pPr>
            <a:r>
              <a:rPr lang="en-US" sz="3400" b="1" dirty="0" smtClean="0">
                <a:solidFill>
                  <a:srgbClr val="0000FF"/>
                </a:solidFill>
                <a:latin typeface="Times New Roman" panose="02020603050405020304" pitchFamily="18" charset="0"/>
                <a:cs typeface="Times New Roman" panose="02020603050405020304" pitchFamily="18" charset="0"/>
              </a:rPr>
              <a:t>Structured </a:t>
            </a:r>
            <a:r>
              <a:rPr lang="en-US" sz="3400" b="1" dirty="0">
                <a:solidFill>
                  <a:srgbClr val="0000FF"/>
                </a:solidFill>
                <a:latin typeface="Times New Roman" panose="02020603050405020304" pitchFamily="18" charset="0"/>
                <a:cs typeface="Times New Roman" panose="02020603050405020304" pitchFamily="18" charset="0"/>
              </a:rPr>
              <a:t>brainstorming </a:t>
            </a:r>
            <a:r>
              <a:rPr lang="en-US" sz="3400" b="1" dirty="0">
                <a:solidFill>
                  <a:schemeClr val="tx1"/>
                </a:solidFill>
                <a:latin typeface="Times New Roman" panose="02020603050405020304" pitchFamily="18" charset="0"/>
                <a:cs typeface="Times New Roman" panose="02020603050405020304" pitchFamily="18" charset="0"/>
              </a:rPr>
              <a:t>is advantageous in that each person has an equal chance to participate, but it is disadvantageous in that it discourages spontaneity and is restrictive.</a:t>
            </a:r>
          </a:p>
          <a:p>
            <a:endParaRPr lang="en-US" sz="34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1377118"/>
      </p:ext>
    </p:extLst>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CDD260D-AE1A-4267-BCF6-03BCE160A188}" type="datetime1">
              <a:rPr lang="en-US" smtClean="0"/>
              <a:t>12/11/2016</a:t>
            </a:fld>
            <a:endParaRPr lang="en-GB" dirty="0"/>
          </a:p>
        </p:txBody>
      </p:sp>
      <p:sp>
        <p:nvSpPr>
          <p:cNvPr id="7" name="Footer Placeholder 6"/>
          <p:cNvSpPr>
            <a:spLocks noGrp="1"/>
          </p:cNvSpPr>
          <p:nvPr>
            <p:ph type="ftr" sz="quarter" idx="11"/>
          </p:nvPr>
        </p:nvSpPr>
        <p:spPr>
          <a:xfrm>
            <a:off x="659165" y="6356350"/>
            <a:ext cx="2847975" cy="365125"/>
          </a:xfrm>
          <a:prstGeom prst="rect">
            <a:avLst/>
          </a:prstGeom>
        </p:spPr>
        <p:txBody>
          <a:bodyPr/>
          <a:lstStyle/>
          <a:p>
            <a:r>
              <a:rPr lang="en-US" dirty="0" smtClean="0"/>
              <a:t>Mohammed Alnaif Ph.D.</a:t>
            </a:r>
            <a:endParaRPr lang="en-US" dirty="0"/>
          </a:p>
        </p:txBody>
      </p:sp>
      <p:sp>
        <p:nvSpPr>
          <p:cNvPr id="6" name="Slide Number Placeholder 5"/>
          <p:cNvSpPr>
            <a:spLocks noGrp="1"/>
          </p:cNvSpPr>
          <p:nvPr>
            <p:ph type="sldNum" sz="quarter" idx="12"/>
          </p:nvPr>
        </p:nvSpPr>
        <p:spPr/>
        <p:txBody>
          <a:bodyPr/>
          <a:lstStyle/>
          <a:p>
            <a:fld id="{EEEECDCC-63C2-4492-ADC6-A6890B1EB79E}" type="slidenum">
              <a:rPr lang="en-US" smtClean="0"/>
              <a:t>16</a:t>
            </a:fld>
            <a:endParaRPr lang="en-US"/>
          </a:p>
        </p:txBody>
      </p:sp>
      <p:sp>
        <p:nvSpPr>
          <p:cNvPr id="5" name="Title 4"/>
          <p:cNvSpPr>
            <a:spLocks noGrp="1"/>
          </p:cNvSpPr>
          <p:nvPr>
            <p:ph type="ctrTitle"/>
          </p:nvPr>
        </p:nvSpPr>
        <p:spPr>
          <a:xfrm>
            <a:off x="914400" y="304800"/>
            <a:ext cx="7117180" cy="1470025"/>
          </a:xfrm>
        </p:spPr>
        <p:txBody>
          <a:bodyPr/>
          <a:lstStyle/>
          <a:p>
            <a:pPr algn="ctr"/>
            <a:r>
              <a:rPr lang="en-US" b="1" dirty="0">
                <a:solidFill>
                  <a:schemeClr val="tx1"/>
                </a:solidFill>
                <a:latin typeface="Times New Roman" panose="02020603050405020304" pitchFamily="18" charset="0"/>
                <a:cs typeface="Times New Roman" panose="02020603050405020304" pitchFamily="18" charset="0"/>
              </a:rPr>
              <a:t>PERFORMANCE IMPROVEMENT </a:t>
            </a:r>
            <a:r>
              <a:rPr lang="en-US" b="1" dirty="0" smtClean="0">
                <a:solidFill>
                  <a:schemeClr val="tx1"/>
                </a:solidFill>
                <a:latin typeface="Times New Roman" panose="02020603050405020304" pitchFamily="18" charset="0"/>
                <a:cs typeface="Times New Roman" panose="02020603050405020304" pitchFamily="18" charset="0"/>
              </a:rPr>
              <a:t>TOOLS</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8" name="Subtitle 7"/>
          <p:cNvSpPr>
            <a:spLocks noGrp="1"/>
          </p:cNvSpPr>
          <p:nvPr>
            <p:ph type="subTitle" idx="1"/>
          </p:nvPr>
        </p:nvSpPr>
        <p:spPr>
          <a:xfrm>
            <a:off x="533400" y="1828800"/>
            <a:ext cx="8077200" cy="4572000"/>
          </a:xfrm>
        </p:spPr>
        <p:txBody>
          <a:bodyPr>
            <a:normAutofit fontScale="92500" lnSpcReduction="20000"/>
          </a:bodyPr>
          <a:lstStyle/>
          <a:p>
            <a:pPr>
              <a:lnSpc>
                <a:spcPct val="110000"/>
              </a:lnSpc>
              <a:spcBef>
                <a:spcPts val="600"/>
              </a:spcBef>
              <a:spcAft>
                <a:spcPts val="0"/>
              </a:spcAft>
              <a:buClr>
                <a:srgbClr val="FF0000"/>
              </a:buClr>
            </a:pPr>
            <a:r>
              <a:rPr lang="en-US" sz="3200" b="1" dirty="0" smtClean="0">
                <a:solidFill>
                  <a:srgbClr val="0000FF"/>
                </a:solidFill>
                <a:latin typeface="Times New Roman" panose="02020603050405020304" pitchFamily="18" charset="0"/>
                <a:cs typeface="Times New Roman" panose="02020603050405020304" pitchFamily="18" charset="0"/>
              </a:rPr>
              <a:t>Performance</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smtClean="0">
                <a:solidFill>
                  <a:srgbClr val="0000FF"/>
                </a:solidFill>
                <a:latin typeface="Times New Roman" panose="02020603050405020304" pitchFamily="18" charset="0"/>
                <a:cs typeface="Times New Roman" panose="02020603050405020304" pitchFamily="18" charset="0"/>
              </a:rPr>
              <a:t>Improvement Tools</a:t>
            </a:r>
          </a:p>
          <a:p>
            <a:pPr>
              <a:lnSpc>
                <a:spcPct val="110000"/>
              </a:lnSpc>
              <a:spcBef>
                <a:spcPts val="600"/>
              </a:spcBef>
              <a:spcAft>
                <a:spcPts val="0"/>
              </a:spcAft>
            </a:pPr>
            <a:r>
              <a:rPr lang="en-US" sz="3200" b="1" dirty="0" smtClean="0">
                <a:solidFill>
                  <a:srgbClr val="0000FF"/>
                </a:solidFill>
                <a:latin typeface="Times New Roman" panose="02020603050405020304" pitchFamily="18" charset="0"/>
                <a:cs typeface="Times New Roman" panose="02020603050405020304" pitchFamily="18" charset="0"/>
              </a:rPr>
              <a:t>Brainstorming</a:t>
            </a:r>
          </a:p>
          <a:p>
            <a:pPr marL="342900" indent="-342900">
              <a:buClr>
                <a:srgbClr val="FF0000"/>
              </a:buClr>
              <a:buFont typeface="Wingdings" panose="05000000000000000000" pitchFamily="2" charset="2"/>
              <a:buChar char="v"/>
            </a:pPr>
            <a:r>
              <a:rPr lang="en-US" sz="2400" b="1" dirty="0">
                <a:solidFill>
                  <a:srgbClr val="0000FF"/>
                </a:solidFill>
                <a:latin typeface="Times New Roman" panose="02020603050405020304" pitchFamily="18" charset="0"/>
                <a:cs typeface="Times New Roman" panose="02020603050405020304" pitchFamily="18" charset="0"/>
              </a:rPr>
              <a:t>Unstructured brainstorming </a:t>
            </a:r>
            <a:r>
              <a:rPr lang="en-US" sz="2400" b="1" dirty="0">
                <a:solidFill>
                  <a:schemeClr val="tx1"/>
                </a:solidFill>
                <a:latin typeface="Times New Roman" panose="02020603050405020304" pitchFamily="18" charset="0"/>
                <a:cs typeface="Times New Roman" panose="02020603050405020304" pitchFamily="18" charset="0"/>
              </a:rPr>
              <a:t>is free-form; participants contribute ideas as they come to mind.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342900" indent="-342900">
              <a:buClr>
                <a:srgbClr val="FF0000"/>
              </a:buClr>
              <a:buFont typeface="Wingdings" panose="05000000000000000000" pitchFamily="2" charset="2"/>
              <a:buChar char="v"/>
            </a:pPr>
            <a:r>
              <a:rPr lang="en-US" sz="2400" b="1" dirty="0" smtClean="0">
                <a:solidFill>
                  <a:srgbClr val="0000FF"/>
                </a:solidFill>
                <a:latin typeface="Times New Roman" panose="02020603050405020304" pitchFamily="18" charset="0"/>
                <a:cs typeface="Times New Roman" panose="02020603050405020304" pitchFamily="18" charset="0"/>
              </a:rPr>
              <a:t>Unstructured </a:t>
            </a:r>
            <a:r>
              <a:rPr lang="en-US" sz="2400" b="1" dirty="0">
                <a:solidFill>
                  <a:srgbClr val="0000FF"/>
                </a:solidFill>
                <a:latin typeface="Times New Roman" panose="02020603050405020304" pitchFamily="18" charset="0"/>
                <a:cs typeface="Times New Roman" panose="02020603050405020304" pitchFamily="18" charset="0"/>
              </a:rPr>
              <a:t>brainstorming </a:t>
            </a:r>
            <a:r>
              <a:rPr lang="en-US" sz="2400" b="1" dirty="0">
                <a:solidFill>
                  <a:schemeClr val="tx1"/>
                </a:solidFill>
                <a:latin typeface="Times New Roman" panose="02020603050405020304" pitchFamily="18" charset="0"/>
                <a:cs typeface="Times New Roman" panose="02020603050405020304" pitchFamily="18" charset="0"/>
              </a:rPr>
              <a:t>is advantageous in that participants can build on each other’s ideas in a relaxed atmosphere.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342900" indent="-342900">
              <a:buClr>
                <a:srgbClr val="FF0000"/>
              </a:buClr>
              <a:buFont typeface="Wingdings" panose="05000000000000000000" pitchFamily="2" charset="2"/>
              <a:buChar char="v"/>
            </a:pPr>
            <a:r>
              <a:rPr lang="en-US" sz="2400" b="1" dirty="0" smtClean="0">
                <a:solidFill>
                  <a:schemeClr val="tx1"/>
                </a:solidFill>
                <a:latin typeface="Times New Roman" panose="02020603050405020304" pitchFamily="18" charset="0"/>
                <a:cs typeface="Times New Roman" panose="02020603050405020304" pitchFamily="18" charset="0"/>
              </a:rPr>
              <a:t>It </a:t>
            </a:r>
            <a:r>
              <a:rPr lang="en-US" sz="2400" b="1" dirty="0">
                <a:solidFill>
                  <a:schemeClr val="tx1"/>
                </a:solidFill>
                <a:latin typeface="Times New Roman" panose="02020603050405020304" pitchFamily="18" charset="0"/>
                <a:cs typeface="Times New Roman" panose="02020603050405020304" pitchFamily="18" charset="0"/>
              </a:rPr>
              <a:t>is disadvantageous in that less assertive or lower-ranking participants (such as </a:t>
            </a:r>
            <a:r>
              <a:rPr lang="en-US" sz="2400" b="1" dirty="0" smtClean="0">
                <a:solidFill>
                  <a:schemeClr val="tx1"/>
                </a:solidFill>
                <a:latin typeface="Times New Roman" panose="02020603050405020304" pitchFamily="18" charset="0"/>
                <a:cs typeface="Times New Roman" panose="02020603050405020304" pitchFamily="18" charset="0"/>
              </a:rPr>
              <a:t>none leadership </a:t>
            </a:r>
            <a:r>
              <a:rPr lang="en-US" sz="2400" b="1" dirty="0">
                <a:solidFill>
                  <a:schemeClr val="tx1"/>
                </a:solidFill>
                <a:latin typeface="Times New Roman" panose="02020603050405020304" pitchFamily="18" charset="0"/>
                <a:cs typeface="Times New Roman" panose="02020603050405020304" pitchFamily="18" charset="0"/>
              </a:rPr>
              <a:t>staff) may choose not to speak up.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342900" indent="-342900">
              <a:buClr>
                <a:srgbClr val="FF0000"/>
              </a:buClr>
              <a:buFont typeface="Wingdings" panose="05000000000000000000" pitchFamily="2" charset="2"/>
              <a:buChar char="v"/>
            </a:pPr>
            <a:r>
              <a:rPr lang="en-US" sz="2400" b="1" dirty="0" smtClean="0">
                <a:solidFill>
                  <a:schemeClr val="tx1"/>
                </a:solidFill>
                <a:latin typeface="Times New Roman" panose="02020603050405020304" pitchFamily="18" charset="0"/>
                <a:cs typeface="Times New Roman" panose="02020603050405020304" pitchFamily="18" charset="0"/>
              </a:rPr>
              <a:t>A </a:t>
            </a:r>
            <a:r>
              <a:rPr lang="en-US" sz="2400" b="1" dirty="0">
                <a:solidFill>
                  <a:schemeClr val="tx1"/>
                </a:solidFill>
                <a:latin typeface="Times New Roman" panose="02020603050405020304" pitchFamily="18" charset="0"/>
                <a:cs typeface="Times New Roman" panose="02020603050405020304" pitchFamily="18" charset="0"/>
              </a:rPr>
              <a:t>few rounds of structured brainstorming followed by unstructured brainstorming may help reticent participants open up.</a:t>
            </a:r>
          </a:p>
          <a:p>
            <a:endParaRPr lang="en-US" sz="3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2909190"/>
      </p:ext>
    </p:extLst>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73F23A8C-22B8-4602-B27C-8AE61F5312C8}" type="datetime1">
              <a:rPr lang="en-US" smtClean="0"/>
              <a:t>12/11/2016</a:t>
            </a:fld>
            <a:endParaRPr lang="en-GB" dirty="0"/>
          </a:p>
        </p:txBody>
      </p:sp>
      <p:sp>
        <p:nvSpPr>
          <p:cNvPr id="7" name="Footer Placeholder 6"/>
          <p:cNvSpPr>
            <a:spLocks noGrp="1"/>
          </p:cNvSpPr>
          <p:nvPr>
            <p:ph type="ftr" sz="quarter" idx="11"/>
          </p:nvPr>
        </p:nvSpPr>
        <p:spPr>
          <a:xfrm>
            <a:off x="659165" y="6356350"/>
            <a:ext cx="2847975" cy="365125"/>
          </a:xfrm>
          <a:prstGeom prst="rect">
            <a:avLst/>
          </a:prstGeom>
        </p:spPr>
        <p:txBody>
          <a:bodyPr/>
          <a:lstStyle/>
          <a:p>
            <a:r>
              <a:rPr lang="en-US" dirty="0" smtClean="0"/>
              <a:t>Mohammed Alnaif Ph.D.</a:t>
            </a:r>
            <a:endParaRPr lang="en-US" dirty="0"/>
          </a:p>
        </p:txBody>
      </p:sp>
      <p:sp>
        <p:nvSpPr>
          <p:cNvPr id="6" name="Slide Number Placeholder 5"/>
          <p:cNvSpPr>
            <a:spLocks noGrp="1"/>
          </p:cNvSpPr>
          <p:nvPr>
            <p:ph type="sldNum" sz="quarter" idx="12"/>
          </p:nvPr>
        </p:nvSpPr>
        <p:spPr/>
        <p:txBody>
          <a:bodyPr/>
          <a:lstStyle/>
          <a:p>
            <a:fld id="{EEEECDCC-63C2-4492-ADC6-A6890B1EB79E}" type="slidenum">
              <a:rPr lang="en-US" smtClean="0"/>
              <a:t>17</a:t>
            </a:fld>
            <a:endParaRPr lang="en-US"/>
          </a:p>
        </p:txBody>
      </p:sp>
      <p:sp>
        <p:nvSpPr>
          <p:cNvPr id="5" name="Title 4"/>
          <p:cNvSpPr>
            <a:spLocks noGrp="1"/>
          </p:cNvSpPr>
          <p:nvPr>
            <p:ph type="ctrTitle"/>
          </p:nvPr>
        </p:nvSpPr>
        <p:spPr>
          <a:xfrm>
            <a:off x="914400" y="152400"/>
            <a:ext cx="7117180" cy="1470025"/>
          </a:xfrm>
        </p:spPr>
        <p:txBody>
          <a:bodyPr/>
          <a:lstStyle/>
          <a:p>
            <a:pPr algn="ctr"/>
            <a:r>
              <a:rPr lang="en-US" b="1" dirty="0">
                <a:solidFill>
                  <a:schemeClr val="tx1"/>
                </a:solidFill>
                <a:latin typeface="Times New Roman" panose="02020603050405020304" pitchFamily="18" charset="0"/>
                <a:cs typeface="Times New Roman" panose="02020603050405020304" pitchFamily="18" charset="0"/>
              </a:rPr>
              <a:t>PERFORMANCE IMPROVEMENT </a:t>
            </a:r>
            <a:r>
              <a:rPr lang="en-US" b="1" dirty="0" smtClean="0">
                <a:solidFill>
                  <a:schemeClr val="tx1"/>
                </a:solidFill>
                <a:latin typeface="Times New Roman" panose="02020603050405020304" pitchFamily="18" charset="0"/>
                <a:cs typeface="Times New Roman" panose="02020603050405020304" pitchFamily="18" charset="0"/>
              </a:rPr>
              <a:t>TOOLS</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8" name="Subtitle 7"/>
          <p:cNvSpPr>
            <a:spLocks noGrp="1"/>
          </p:cNvSpPr>
          <p:nvPr>
            <p:ph type="subTitle" idx="1"/>
          </p:nvPr>
        </p:nvSpPr>
        <p:spPr>
          <a:xfrm>
            <a:off x="533400" y="1600200"/>
            <a:ext cx="8382000" cy="4800600"/>
          </a:xfrm>
        </p:spPr>
        <p:txBody>
          <a:bodyPr>
            <a:normAutofit fontScale="92500" lnSpcReduction="20000"/>
          </a:bodyPr>
          <a:lstStyle/>
          <a:p>
            <a:pPr>
              <a:lnSpc>
                <a:spcPct val="110000"/>
              </a:lnSpc>
              <a:spcBef>
                <a:spcPts val="600"/>
              </a:spcBef>
              <a:spcAft>
                <a:spcPts val="0"/>
              </a:spcAft>
              <a:buClr>
                <a:srgbClr val="FF0000"/>
              </a:buClr>
            </a:pPr>
            <a:r>
              <a:rPr lang="en-US" sz="3200" b="1" dirty="0" smtClean="0">
                <a:solidFill>
                  <a:srgbClr val="0000FF"/>
                </a:solidFill>
                <a:latin typeface="Times New Roman" panose="02020603050405020304" pitchFamily="18" charset="0"/>
                <a:cs typeface="Times New Roman" panose="02020603050405020304" pitchFamily="18" charset="0"/>
              </a:rPr>
              <a:t>Performance</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smtClean="0">
                <a:solidFill>
                  <a:srgbClr val="0000FF"/>
                </a:solidFill>
                <a:latin typeface="Times New Roman" panose="02020603050405020304" pitchFamily="18" charset="0"/>
                <a:cs typeface="Times New Roman" panose="02020603050405020304" pitchFamily="18" charset="0"/>
              </a:rPr>
              <a:t>Improvement Tools</a:t>
            </a:r>
          </a:p>
          <a:p>
            <a:pPr>
              <a:lnSpc>
                <a:spcPct val="110000"/>
              </a:lnSpc>
              <a:spcBef>
                <a:spcPts val="600"/>
              </a:spcBef>
              <a:spcAft>
                <a:spcPts val="0"/>
              </a:spcAft>
            </a:pPr>
            <a:r>
              <a:rPr lang="en-US" sz="3200" b="1" dirty="0" smtClean="0">
                <a:solidFill>
                  <a:srgbClr val="0000FF"/>
                </a:solidFill>
                <a:latin typeface="Times New Roman" panose="02020603050405020304" pitchFamily="18" charset="0"/>
                <a:cs typeface="Times New Roman" panose="02020603050405020304" pitchFamily="18" charset="0"/>
              </a:rPr>
              <a:t>Brainstorming</a:t>
            </a:r>
          </a:p>
          <a:p>
            <a:pPr marL="457200" indent="-457200">
              <a:buClr>
                <a:srgbClr val="FF0000"/>
              </a:buClr>
              <a:buFont typeface="Wingdings" panose="05000000000000000000" pitchFamily="2" charset="2"/>
              <a:buChar char="v"/>
            </a:pPr>
            <a:r>
              <a:rPr lang="en-US" sz="2600" b="1" dirty="0">
                <a:solidFill>
                  <a:schemeClr val="tx1"/>
                </a:solidFill>
                <a:latin typeface="Times New Roman" panose="02020603050405020304" pitchFamily="18" charset="0"/>
                <a:cs typeface="Times New Roman" panose="02020603050405020304" pitchFamily="18" charset="0"/>
              </a:rPr>
              <a:t>In </a:t>
            </a:r>
            <a:r>
              <a:rPr lang="en-US" sz="2600" b="1" dirty="0">
                <a:solidFill>
                  <a:srgbClr val="0000FF"/>
                </a:solidFill>
                <a:latin typeface="Times New Roman" panose="02020603050405020304" pitchFamily="18" charset="0"/>
                <a:cs typeface="Times New Roman" panose="02020603050405020304" pitchFamily="18" charset="0"/>
              </a:rPr>
              <a:t>silent brainstorming</a:t>
            </a:r>
            <a:r>
              <a:rPr lang="en-US" sz="2600" b="1" dirty="0">
                <a:solidFill>
                  <a:schemeClr val="tx1"/>
                </a:solidFill>
                <a:latin typeface="Times New Roman" panose="02020603050405020304" pitchFamily="18" charset="0"/>
                <a:cs typeface="Times New Roman" panose="02020603050405020304" pitchFamily="18" charset="0"/>
              </a:rPr>
              <a:t>, participants write their ideas on small slips of paper, which are collected and posted for everyone to see. </a:t>
            </a:r>
            <a:endParaRPr lang="en-US" sz="2600" b="1" dirty="0" smtClean="0">
              <a:solidFill>
                <a:schemeClr val="tx1"/>
              </a:solidFill>
              <a:latin typeface="Times New Roman" panose="02020603050405020304" pitchFamily="18" charset="0"/>
              <a:cs typeface="Times New Roman" panose="02020603050405020304" pitchFamily="18" charset="0"/>
            </a:endParaRPr>
          </a:p>
          <a:p>
            <a:pPr marL="457200" indent="-457200">
              <a:buClr>
                <a:srgbClr val="FF0000"/>
              </a:buClr>
              <a:buFont typeface="Wingdings" panose="05000000000000000000" pitchFamily="2" charset="2"/>
              <a:buChar char="v"/>
            </a:pPr>
            <a:r>
              <a:rPr lang="en-US" sz="2600" b="1" dirty="0" smtClean="0">
                <a:solidFill>
                  <a:srgbClr val="0000FF"/>
                </a:solidFill>
                <a:latin typeface="Times New Roman" panose="02020603050405020304" pitchFamily="18" charset="0"/>
                <a:cs typeface="Times New Roman" panose="02020603050405020304" pitchFamily="18" charset="0"/>
              </a:rPr>
              <a:t>Silent </a:t>
            </a:r>
            <a:r>
              <a:rPr lang="en-US" sz="2600" b="1" dirty="0">
                <a:solidFill>
                  <a:srgbClr val="0000FF"/>
                </a:solidFill>
                <a:latin typeface="Times New Roman" panose="02020603050405020304" pitchFamily="18" charset="0"/>
                <a:cs typeface="Times New Roman" panose="02020603050405020304" pitchFamily="18" charset="0"/>
              </a:rPr>
              <a:t>brainstorming </a:t>
            </a:r>
            <a:r>
              <a:rPr lang="en-US" sz="2600" b="1" dirty="0">
                <a:solidFill>
                  <a:schemeClr val="tx1"/>
                </a:solidFill>
                <a:latin typeface="Times New Roman" panose="02020603050405020304" pitchFamily="18" charset="0"/>
                <a:cs typeface="Times New Roman" panose="02020603050405020304" pitchFamily="18" charset="0"/>
              </a:rPr>
              <a:t>is advantageous in that everyone’s ideas are captured regardless of his or her level of assertiveness or position in the organization’s hierarchy</a:t>
            </a:r>
            <a:r>
              <a:rPr lang="en-US" sz="2600" b="1" dirty="0" smtClean="0">
                <a:solidFill>
                  <a:schemeClr val="tx1"/>
                </a:solidFill>
                <a:latin typeface="Times New Roman" panose="02020603050405020304" pitchFamily="18" charset="0"/>
                <a:cs typeface="Times New Roman" panose="02020603050405020304" pitchFamily="18" charset="0"/>
              </a:rPr>
              <a:t>.</a:t>
            </a:r>
          </a:p>
          <a:p>
            <a:pPr marL="457200" indent="-457200">
              <a:buClr>
                <a:srgbClr val="FF0000"/>
              </a:buClr>
              <a:buFont typeface="Wingdings" panose="05000000000000000000" pitchFamily="2" charset="2"/>
              <a:buChar char="v"/>
            </a:pPr>
            <a:r>
              <a:rPr lang="en-US" sz="2600" b="1" dirty="0" smtClean="0">
                <a:solidFill>
                  <a:srgbClr val="0000FF"/>
                </a:solidFill>
                <a:latin typeface="Times New Roman" panose="02020603050405020304" pitchFamily="18" charset="0"/>
                <a:cs typeface="Times New Roman" panose="02020603050405020304" pitchFamily="18" charset="0"/>
              </a:rPr>
              <a:t>Silent </a:t>
            </a:r>
            <a:r>
              <a:rPr lang="en-US" sz="2600" b="1" dirty="0">
                <a:solidFill>
                  <a:srgbClr val="0000FF"/>
                </a:solidFill>
                <a:latin typeface="Times New Roman" panose="02020603050405020304" pitchFamily="18" charset="0"/>
                <a:cs typeface="Times New Roman" panose="02020603050405020304" pitchFamily="18" charset="0"/>
              </a:rPr>
              <a:t>brainstorming </a:t>
            </a:r>
            <a:r>
              <a:rPr lang="en-US" sz="2600" b="1" dirty="0">
                <a:solidFill>
                  <a:schemeClr val="tx1"/>
                </a:solidFill>
                <a:latin typeface="Times New Roman" panose="02020603050405020304" pitchFamily="18" charset="0"/>
                <a:cs typeface="Times New Roman" panose="02020603050405020304" pitchFamily="18" charset="0"/>
              </a:rPr>
              <a:t>is disadvantageous in that the group does not build the synergy of an open session. </a:t>
            </a:r>
            <a:endParaRPr lang="en-US" sz="2600" b="1" dirty="0" smtClean="0">
              <a:solidFill>
                <a:schemeClr val="tx1"/>
              </a:solidFill>
              <a:latin typeface="Times New Roman" panose="02020603050405020304" pitchFamily="18" charset="0"/>
              <a:cs typeface="Times New Roman" panose="02020603050405020304" pitchFamily="18" charset="0"/>
            </a:endParaRPr>
          </a:p>
          <a:p>
            <a:pPr marL="457200" indent="-457200">
              <a:buClr>
                <a:srgbClr val="FF0000"/>
              </a:buClr>
              <a:buFont typeface="Wingdings" panose="05000000000000000000" pitchFamily="2" charset="2"/>
              <a:buChar char="v"/>
            </a:pPr>
            <a:r>
              <a:rPr lang="en-US" sz="2600" b="1" dirty="0" smtClean="0">
                <a:solidFill>
                  <a:schemeClr val="tx1"/>
                </a:solidFill>
                <a:latin typeface="Times New Roman" panose="02020603050405020304" pitchFamily="18" charset="0"/>
                <a:cs typeface="Times New Roman" panose="02020603050405020304" pitchFamily="18" charset="0"/>
              </a:rPr>
              <a:t>Silent </a:t>
            </a:r>
            <a:r>
              <a:rPr lang="en-US" sz="2600" b="1" dirty="0">
                <a:solidFill>
                  <a:schemeClr val="tx1"/>
                </a:solidFill>
                <a:latin typeface="Times New Roman" panose="02020603050405020304" pitchFamily="18" charset="0"/>
                <a:cs typeface="Times New Roman" panose="02020603050405020304" pitchFamily="18" charset="0"/>
              </a:rPr>
              <a:t>brainstorming is often used in combination with other brainstorming techniques.</a:t>
            </a:r>
          </a:p>
          <a:p>
            <a:pPr>
              <a:buClr>
                <a:srgbClr val="FF0000"/>
              </a:buClr>
            </a:pPr>
            <a:endParaRPr lang="en-US" sz="2400" b="1" dirty="0">
              <a:solidFill>
                <a:schemeClr val="tx1"/>
              </a:solidFill>
              <a:latin typeface="Times New Roman" panose="02020603050405020304" pitchFamily="18" charset="0"/>
              <a:cs typeface="Times New Roman" panose="02020603050405020304" pitchFamily="18" charset="0"/>
            </a:endParaRPr>
          </a:p>
          <a:p>
            <a:endParaRPr lang="en-US" sz="3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4749157"/>
      </p:ext>
    </p:extLst>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03B353BD-93E3-4903-95AE-C5963E5649ED}" type="datetime1">
              <a:rPr lang="en-US" smtClean="0"/>
              <a:t>12/11/2016</a:t>
            </a:fld>
            <a:endParaRPr lang="en-GB" dirty="0"/>
          </a:p>
        </p:txBody>
      </p:sp>
      <p:sp>
        <p:nvSpPr>
          <p:cNvPr id="7" name="Footer Placeholder 6"/>
          <p:cNvSpPr>
            <a:spLocks noGrp="1"/>
          </p:cNvSpPr>
          <p:nvPr>
            <p:ph type="ftr" sz="quarter" idx="11"/>
          </p:nvPr>
        </p:nvSpPr>
        <p:spPr>
          <a:xfrm>
            <a:off x="659165" y="6356350"/>
            <a:ext cx="2847975" cy="365125"/>
          </a:xfrm>
          <a:prstGeom prst="rect">
            <a:avLst/>
          </a:prstGeom>
        </p:spPr>
        <p:txBody>
          <a:bodyPr/>
          <a:lstStyle/>
          <a:p>
            <a:r>
              <a:rPr lang="en-US" dirty="0" smtClean="0"/>
              <a:t>Mohammed Alnaif Ph.D.</a:t>
            </a:r>
            <a:endParaRPr lang="en-US" dirty="0"/>
          </a:p>
        </p:txBody>
      </p:sp>
      <p:sp>
        <p:nvSpPr>
          <p:cNvPr id="6" name="Slide Number Placeholder 5"/>
          <p:cNvSpPr>
            <a:spLocks noGrp="1"/>
          </p:cNvSpPr>
          <p:nvPr>
            <p:ph type="sldNum" sz="quarter" idx="12"/>
          </p:nvPr>
        </p:nvSpPr>
        <p:spPr/>
        <p:txBody>
          <a:bodyPr/>
          <a:lstStyle/>
          <a:p>
            <a:fld id="{EEEECDCC-63C2-4492-ADC6-A6890B1EB79E}" type="slidenum">
              <a:rPr lang="en-US" smtClean="0"/>
              <a:t>18</a:t>
            </a:fld>
            <a:endParaRPr lang="en-US"/>
          </a:p>
        </p:txBody>
      </p:sp>
      <p:sp>
        <p:nvSpPr>
          <p:cNvPr id="5" name="Title 4"/>
          <p:cNvSpPr>
            <a:spLocks noGrp="1"/>
          </p:cNvSpPr>
          <p:nvPr>
            <p:ph type="ctrTitle"/>
          </p:nvPr>
        </p:nvSpPr>
        <p:spPr>
          <a:xfrm>
            <a:off x="914400" y="152401"/>
            <a:ext cx="7117180" cy="1219200"/>
          </a:xfrm>
        </p:spPr>
        <p:txBody>
          <a:bodyPr/>
          <a:lstStyle/>
          <a:p>
            <a:pPr algn="ctr"/>
            <a:r>
              <a:rPr lang="en-US" sz="3600" b="1" dirty="0">
                <a:solidFill>
                  <a:schemeClr val="tx1"/>
                </a:solidFill>
                <a:latin typeface="Times New Roman" panose="02020603050405020304" pitchFamily="18" charset="0"/>
                <a:cs typeface="Times New Roman" panose="02020603050405020304" pitchFamily="18" charset="0"/>
              </a:rPr>
              <a:t>PERFORMANCE IMPROVEMENT </a:t>
            </a:r>
            <a:r>
              <a:rPr lang="en-US" sz="3600" b="1" dirty="0" smtClean="0">
                <a:solidFill>
                  <a:schemeClr val="tx1"/>
                </a:solidFill>
                <a:latin typeface="Times New Roman" panose="02020603050405020304" pitchFamily="18" charset="0"/>
                <a:cs typeface="Times New Roman" panose="02020603050405020304" pitchFamily="18" charset="0"/>
              </a:rPr>
              <a:t>TOOLS</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8" name="Subtitle 7"/>
          <p:cNvSpPr>
            <a:spLocks noGrp="1"/>
          </p:cNvSpPr>
          <p:nvPr>
            <p:ph type="subTitle" idx="1"/>
          </p:nvPr>
        </p:nvSpPr>
        <p:spPr>
          <a:xfrm>
            <a:off x="533400" y="1600200"/>
            <a:ext cx="8382000" cy="4800600"/>
          </a:xfrm>
        </p:spPr>
        <p:txBody>
          <a:bodyPr>
            <a:normAutofit fontScale="92500" lnSpcReduction="10000"/>
          </a:bodyPr>
          <a:lstStyle/>
          <a:p>
            <a:pPr>
              <a:lnSpc>
                <a:spcPct val="110000"/>
              </a:lnSpc>
              <a:spcBef>
                <a:spcPts val="600"/>
              </a:spcBef>
              <a:spcAft>
                <a:spcPts val="0"/>
              </a:spcAft>
              <a:buClr>
                <a:srgbClr val="FF0000"/>
              </a:buClr>
            </a:pPr>
            <a:r>
              <a:rPr lang="en-US" sz="3200" b="1" dirty="0" smtClean="0">
                <a:solidFill>
                  <a:srgbClr val="0000FF"/>
                </a:solidFill>
                <a:latin typeface="Times New Roman" panose="02020603050405020304" pitchFamily="18" charset="0"/>
                <a:cs typeface="Times New Roman" panose="02020603050405020304" pitchFamily="18" charset="0"/>
              </a:rPr>
              <a:t>Performance</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smtClean="0">
                <a:solidFill>
                  <a:srgbClr val="0000FF"/>
                </a:solidFill>
                <a:latin typeface="Times New Roman" panose="02020603050405020304" pitchFamily="18" charset="0"/>
                <a:cs typeface="Times New Roman" panose="02020603050405020304" pitchFamily="18" charset="0"/>
              </a:rPr>
              <a:t>Improvement Tools</a:t>
            </a:r>
          </a:p>
          <a:p>
            <a:pPr>
              <a:lnSpc>
                <a:spcPct val="110000"/>
              </a:lnSpc>
              <a:spcBef>
                <a:spcPts val="0"/>
              </a:spcBef>
            </a:pPr>
            <a:r>
              <a:rPr lang="en-US" sz="3200" b="1" dirty="0" smtClean="0">
                <a:solidFill>
                  <a:srgbClr val="0000FF"/>
                </a:solidFill>
                <a:latin typeface="Times New Roman" panose="02020603050405020304" pitchFamily="18" charset="0"/>
                <a:cs typeface="Times New Roman" panose="02020603050405020304" pitchFamily="18" charset="0"/>
              </a:rPr>
              <a:t>Brainstorming</a:t>
            </a:r>
          </a:p>
          <a:p>
            <a:pPr marL="457200" indent="-457200">
              <a:lnSpc>
                <a:spcPct val="110000"/>
              </a:lnSpc>
              <a:spcBef>
                <a:spcPts val="0"/>
              </a:spcBef>
              <a:buClr>
                <a:srgbClr val="FF0000"/>
              </a:buClr>
              <a:buFont typeface="Wingdings" panose="05000000000000000000" pitchFamily="2" charset="2"/>
              <a:buChar char="v"/>
            </a:pPr>
            <a:r>
              <a:rPr lang="en-US" sz="2800" b="1" dirty="0">
                <a:solidFill>
                  <a:schemeClr val="tx1"/>
                </a:solidFill>
                <a:latin typeface="Times New Roman" panose="02020603050405020304" pitchFamily="18" charset="0"/>
                <a:cs typeface="Times New Roman" panose="02020603050405020304" pitchFamily="18" charset="0"/>
              </a:rPr>
              <a:t>The result of a brainstorming session is a list of ideas. A long list can be narrowed down using another qualitative tool, such as multi-voting or nominal group technique</a:t>
            </a:r>
            <a:r>
              <a:rPr lang="en-US" sz="2800" b="1" dirty="0" smtClean="0">
                <a:solidFill>
                  <a:schemeClr val="tx1"/>
                </a:solidFill>
                <a:latin typeface="Times New Roman" panose="02020603050405020304" pitchFamily="18" charset="0"/>
                <a:cs typeface="Times New Roman" panose="02020603050405020304" pitchFamily="18" charset="0"/>
              </a:rPr>
              <a:t>.</a:t>
            </a:r>
          </a:p>
          <a:p>
            <a:pPr>
              <a:lnSpc>
                <a:spcPct val="110000"/>
              </a:lnSpc>
              <a:spcBef>
                <a:spcPts val="0"/>
              </a:spcBef>
              <a:buClr>
                <a:srgbClr val="FF0000"/>
              </a:buClr>
            </a:pPr>
            <a:r>
              <a:rPr lang="en-US" sz="3200" b="1" dirty="0">
                <a:solidFill>
                  <a:srgbClr val="0000FF"/>
                </a:solidFill>
                <a:latin typeface="Times New Roman" panose="02020603050405020304" pitchFamily="18" charset="0"/>
                <a:cs typeface="Times New Roman" panose="02020603050405020304" pitchFamily="18" charset="0"/>
              </a:rPr>
              <a:t>Multi-voting </a:t>
            </a:r>
            <a:endParaRPr lang="en-US" sz="3200" b="1" dirty="0" smtClean="0">
              <a:solidFill>
                <a:srgbClr val="0000FF"/>
              </a:solidFill>
              <a:latin typeface="Times New Roman" panose="02020603050405020304" pitchFamily="18" charset="0"/>
              <a:cs typeface="Times New Roman" panose="02020603050405020304" pitchFamily="18" charset="0"/>
            </a:endParaRPr>
          </a:p>
          <a:p>
            <a:pPr>
              <a:lnSpc>
                <a:spcPct val="110000"/>
              </a:lnSpc>
              <a:spcBef>
                <a:spcPts val="0"/>
              </a:spcBef>
            </a:pPr>
            <a:r>
              <a:rPr lang="en-US" sz="3000" b="1" dirty="0">
                <a:solidFill>
                  <a:schemeClr val="tx1"/>
                </a:solidFill>
                <a:latin typeface="Times New Roman" panose="02020603050405020304" pitchFamily="18" charset="0"/>
                <a:cs typeface="Times New Roman" panose="02020603050405020304" pitchFamily="18" charset="0"/>
              </a:rPr>
              <a:t>A group decision- making technique used to reduce a long list of items to a manageable number by taking a series of structured </a:t>
            </a:r>
            <a:r>
              <a:rPr lang="en-US" sz="3000" b="1" dirty="0" smtClean="0">
                <a:solidFill>
                  <a:schemeClr val="tx1"/>
                </a:solidFill>
                <a:latin typeface="Times New Roman" panose="02020603050405020304" pitchFamily="18" charset="0"/>
                <a:cs typeface="Times New Roman" panose="02020603050405020304" pitchFamily="18" charset="0"/>
              </a:rPr>
              <a:t>votes</a:t>
            </a:r>
            <a:endParaRPr lang="en-US" sz="3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9905613"/>
      </p:ext>
    </p:extLst>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C0A21B79-243F-4539-96E7-498ED5C9C9E5}" type="datetime1">
              <a:rPr lang="en-US" smtClean="0"/>
              <a:t>12/11/2016</a:t>
            </a:fld>
            <a:endParaRPr lang="en-GB" dirty="0"/>
          </a:p>
        </p:txBody>
      </p:sp>
      <p:sp>
        <p:nvSpPr>
          <p:cNvPr id="7" name="Footer Placeholder 6"/>
          <p:cNvSpPr>
            <a:spLocks noGrp="1"/>
          </p:cNvSpPr>
          <p:nvPr>
            <p:ph type="ftr" sz="quarter" idx="11"/>
          </p:nvPr>
        </p:nvSpPr>
        <p:spPr>
          <a:xfrm>
            <a:off x="659165" y="6356350"/>
            <a:ext cx="2847975" cy="365125"/>
          </a:xfrm>
          <a:prstGeom prst="rect">
            <a:avLst/>
          </a:prstGeom>
        </p:spPr>
        <p:txBody>
          <a:bodyPr/>
          <a:lstStyle/>
          <a:p>
            <a:r>
              <a:rPr lang="en-US" dirty="0" smtClean="0"/>
              <a:t>Mohammed Alnaif Ph.D.</a:t>
            </a:r>
            <a:endParaRPr lang="en-US" dirty="0"/>
          </a:p>
        </p:txBody>
      </p:sp>
      <p:sp>
        <p:nvSpPr>
          <p:cNvPr id="6" name="Slide Number Placeholder 5"/>
          <p:cNvSpPr>
            <a:spLocks noGrp="1"/>
          </p:cNvSpPr>
          <p:nvPr>
            <p:ph type="sldNum" sz="quarter" idx="12"/>
          </p:nvPr>
        </p:nvSpPr>
        <p:spPr/>
        <p:txBody>
          <a:bodyPr/>
          <a:lstStyle/>
          <a:p>
            <a:fld id="{EEEECDCC-63C2-4492-ADC6-A6890B1EB79E}" type="slidenum">
              <a:rPr lang="en-US" smtClean="0"/>
              <a:t>19</a:t>
            </a:fld>
            <a:endParaRPr lang="en-US"/>
          </a:p>
        </p:txBody>
      </p:sp>
      <p:sp>
        <p:nvSpPr>
          <p:cNvPr id="5" name="Title 4"/>
          <p:cNvSpPr>
            <a:spLocks noGrp="1"/>
          </p:cNvSpPr>
          <p:nvPr>
            <p:ph type="ctrTitle"/>
          </p:nvPr>
        </p:nvSpPr>
        <p:spPr>
          <a:xfrm>
            <a:off x="914400" y="152401"/>
            <a:ext cx="7117180" cy="1295400"/>
          </a:xfrm>
        </p:spPr>
        <p:txBody>
          <a:bodyPr/>
          <a:lstStyle/>
          <a:p>
            <a:pPr algn="ctr"/>
            <a:r>
              <a:rPr lang="en-US" sz="3600" b="1" dirty="0">
                <a:solidFill>
                  <a:schemeClr val="tx1"/>
                </a:solidFill>
                <a:latin typeface="Times New Roman" panose="02020603050405020304" pitchFamily="18" charset="0"/>
                <a:cs typeface="Times New Roman" panose="02020603050405020304" pitchFamily="18" charset="0"/>
              </a:rPr>
              <a:t>PERFORMANCE IMPROVEMENT </a:t>
            </a:r>
            <a:r>
              <a:rPr lang="en-US" sz="3600" b="1" dirty="0" smtClean="0">
                <a:solidFill>
                  <a:schemeClr val="tx1"/>
                </a:solidFill>
                <a:latin typeface="Times New Roman" panose="02020603050405020304" pitchFamily="18" charset="0"/>
                <a:cs typeface="Times New Roman" panose="02020603050405020304" pitchFamily="18" charset="0"/>
              </a:rPr>
              <a:t>TOOLS</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8" name="Subtitle 7"/>
          <p:cNvSpPr>
            <a:spLocks noGrp="1"/>
          </p:cNvSpPr>
          <p:nvPr>
            <p:ph type="subTitle" idx="1"/>
          </p:nvPr>
        </p:nvSpPr>
        <p:spPr>
          <a:xfrm>
            <a:off x="533400" y="1600200"/>
            <a:ext cx="8382000" cy="4800600"/>
          </a:xfrm>
        </p:spPr>
        <p:txBody>
          <a:bodyPr>
            <a:normAutofit/>
          </a:bodyPr>
          <a:lstStyle/>
          <a:p>
            <a:pPr>
              <a:lnSpc>
                <a:spcPct val="110000"/>
              </a:lnSpc>
              <a:spcBef>
                <a:spcPts val="600"/>
              </a:spcBef>
              <a:spcAft>
                <a:spcPts val="0"/>
              </a:spcAft>
              <a:buClr>
                <a:srgbClr val="FF0000"/>
              </a:buClr>
            </a:pPr>
            <a:r>
              <a:rPr lang="en-US" sz="3200" b="1" dirty="0" smtClean="0">
                <a:solidFill>
                  <a:srgbClr val="0000FF"/>
                </a:solidFill>
                <a:latin typeface="Times New Roman" panose="02020603050405020304" pitchFamily="18" charset="0"/>
                <a:cs typeface="Times New Roman" panose="02020603050405020304" pitchFamily="18" charset="0"/>
              </a:rPr>
              <a:t>Performance</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smtClean="0">
                <a:solidFill>
                  <a:srgbClr val="0000FF"/>
                </a:solidFill>
                <a:latin typeface="Times New Roman" panose="02020603050405020304" pitchFamily="18" charset="0"/>
                <a:cs typeface="Times New Roman" panose="02020603050405020304" pitchFamily="18" charset="0"/>
              </a:rPr>
              <a:t>Improvement Tools</a:t>
            </a:r>
          </a:p>
          <a:p>
            <a:pPr>
              <a:lnSpc>
                <a:spcPct val="110000"/>
              </a:lnSpc>
              <a:spcBef>
                <a:spcPts val="0"/>
              </a:spcBef>
              <a:buClr>
                <a:srgbClr val="FF0000"/>
              </a:buClr>
            </a:pPr>
            <a:r>
              <a:rPr lang="en-US" sz="3200" b="1" dirty="0" smtClean="0">
                <a:solidFill>
                  <a:srgbClr val="0000FF"/>
                </a:solidFill>
                <a:latin typeface="Times New Roman" panose="02020603050405020304" pitchFamily="18" charset="0"/>
                <a:cs typeface="Times New Roman" panose="02020603050405020304" pitchFamily="18" charset="0"/>
              </a:rPr>
              <a:t>Multi-voting </a:t>
            </a:r>
          </a:p>
          <a:p>
            <a:pPr>
              <a:lnSpc>
                <a:spcPct val="110000"/>
              </a:lnSpc>
              <a:spcBef>
                <a:spcPts val="0"/>
              </a:spcBef>
              <a:buClr>
                <a:srgbClr val="FF0000"/>
              </a:buClr>
            </a:pPr>
            <a:r>
              <a:rPr lang="en-US" sz="2800" b="1" dirty="0">
                <a:solidFill>
                  <a:schemeClr val="tx1"/>
                </a:solidFill>
                <a:latin typeface="Times New Roman" panose="02020603050405020304" pitchFamily="18" charset="0"/>
                <a:cs typeface="Times New Roman" panose="02020603050405020304" pitchFamily="18" charset="0"/>
              </a:rPr>
              <a:t>Suppose an improvement team charged with reducing patient wait times in an outpatient clinic has identified several problems that contribute to service delays. They </a:t>
            </a:r>
            <a:r>
              <a:rPr lang="en-US" sz="2800" b="1" dirty="0" smtClean="0">
                <a:solidFill>
                  <a:schemeClr val="tx1"/>
                </a:solidFill>
                <a:latin typeface="Times New Roman" panose="02020603050405020304" pitchFamily="18" charset="0"/>
                <a:cs typeface="Times New Roman" panose="02020603050405020304" pitchFamily="18" charset="0"/>
              </a:rPr>
              <a:t>know </a:t>
            </a:r>
            <a:r>
              <a:rPr lang="en-US" sz="2800" b="1" dirty="0">
                <a:solidFill>
                  <a:schemeClr val="tx1"/>
                </a:solidFill>
                <a:latin typeface="Times New Roman" panose="02020603050405020304" pitchFamily="18" charset="0"/>
                <a:cs typeface="Times New Roman" panose="02020603050405020304" pitchFamily="18" charset="0"/>
              </a:rPr>
              <a:t>they cannot fix all of these problems at once, so they use multi-voting to determine which problems they should address first. </a:t>
            </a:r>
            <a:endParaRPr lang="en-US" sz="2800" b="1"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7999377"/>
      </p:ext>
    </p:extLst>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65113BE2-F506-45F2-8B9A-08544A2DB8FF}" type="datetime1">
              <a:rPr lang="en-US" smtClean="0"/>
              <a:t>12/11/2016</a:t>
            </a:fld>
            <a:endParaRPr lang="en-GB" dirty="0"/>
          </a:p>
        </p:txBody>
      </p:sp>
      <p:sp>
        <p:nvSpPr>
          <p:cNvPr id="7" name="Footer Placeholder 6"/>
          <p:cNvSpPr>
            <a:spLocks noGrp="1"/>
          </p:cNvSpPr>
          <p:nvPr>
            <p:ph type="ftr" sz="quarter" idx="11"/>
          </p:nvPr>
        </p:nvSpPr>
        <p:spPr>
          <a:xfrm>
            <a:off x="659165" y="6356350"/>
            <a:ext cx="2847975" cy="365125"/>
          </a:xfrm>
          <a:prstGeom prst="rect">
            <a:avLst/>
          </a:prstGeom>
        </p:spPr>
        <p:txBody>
          <a:bodyPr/>
          <a:lstStyle/>
          <a:p>
            <a:r>
              <a:rPr lang="en-US" smtClean="0"/>
              <a:t>Mohammed Alnaif Ph.D.</a:t>
            </a:r>
            <a:endParaRPr lang="en-US"/>
          </a:p>
        </p:txBody>
      </p:sp>
      <p:sp>
        <p:nvSpPr>
          <p:cNvPr id="6" name="Slide Number Placeholder 5"/>
          <p:cNvSpPr>
            <a:spLocks noGrp="1"/>
          </p:cNvSpPr>
          <p:nvPr>
            <p:ph type="sldNum" sz="quarter" idx="12"/>
          </p:nvPr>
        </p:nvSpPr>
        <p:spPr/>
        <p:txBody>
          <a:bodyPr/>
          <a:lstStyle/>
          <a:p>
            <a:fld id="{EEEECDCC-63C2-4492-ADC6-A6890B1EB79E}" type="slidenum">
              <a:rPr lang="en-US" smtClean="0"/>
              <a:t>2</a:t>
            </a:fld>
            <a:endParaRPr lang="en-US"/>
          </a:p>
        </p:txBody>
      </p:sp>
      <p:sp>
        <p:nvSpPr>
          <p:cNvPr id="5" name="Title 4"/>
          <p:cNvSpPr>
            <a:spLocks noGrp="1"/>
          </p:cNvSpPr>
          <p:nvPr>
            <p:ph type="ctrTitle"/>
          </p:nvPr>
        </p:nvSpPr>
        <p:spPr>
          <a:xfrm>
            <a:off x="914400" y="304800"/>
            <a:ext cx="7117180" cy="1470025"/>
          </a:xfrm>
        </p:spPr>
        <p:txBody>
          <a:bodyPr/>
          <a:lstStyle/>
          <a:p>
            <a:pPr algn="ctr"/>
            <a:r>
              <a:rPr lang="en-US" b="1" dirty="0">
                <a:solidFill>
                  <a:schemeClr val="tx1"/>
                </a:solidFill>
                <a:latin typeface="Times New Roman" panose="02020603050405020304" pitchFamily="18" charset="0"/>
                <a:cs typeface="Times New Roman" panose="02020603050405020304" pitchFamily="18" charset="0"/>
              </a:rPr>
              <a:t>PERFORMANCE IMPROVEMENT </a:t>
            </a:r>
            <a:r>
              <a:rPr lang="en-US" b="1" dirty="0" smtClean="0">
                <a:solidFill>
                  <a:schemeClr val="tx1"/>
                </a:solidFill>
                <a:latin typeface="Times New Roman" panose="02020603050405020304" pitchFamily="18" charset="0"/>
                <a:cs typeface="Times New Roman" panose="02020603050405020304" pitchFamily="18" charset="0"/>
              </a:rPr>
              <a:t>TOOLS</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8" name="Subtitle 7"/>
          <p:cNvSpPr>
            <a:spLocks noGrp="1"/>
          </p:cNvSpPr>
          <p:nvPr>
            <p:ph type="subTitle" idx="1"/>
          </p:nvPr>
        </p:nvSpPr>
        <p:spPr>
          <a:xfrm>
            <a:off x="533400" y="2209800"/>
            <a:ext cx="8077200" cy="3962400"/>
          </a:xfrm>
        </p:spPr>
        <p:txBody>
          <a:bodyPr>
            <a:normAutofit/>
          </a:bodyPr>
          <a:lstStyle/>
          <a:p>
            <a:r>
              <a:rPr lang="en-US" sz="2400" b="1" dirty="0">
                <a:solidFill>
                  <a:srgbClr val="0000FF"/>
                </a:solidFill>
                <a:latin typeface="Times New Roman" panose="02020603050405020304" pitchFamily="18" charset="0"/>
                <a:cs typeface="Times New Roman" panose="02020603050405020304" pitchFamily="18" charset="0"/>
              </a:rPr>
              <a:t>Learning Objectives</a:t>
            </a:r>
          </a:p>
          <a:p>
            <a:pPr marL="342900" indent="-342900">
              <a:buClr>
                <a:srgbClr val="FF0000"/>
              </a:buClr>
              <a:buFont typeface="Wingdings" panose="05000000000000000000" pitchFamily="2" charset="2"/>
              <a:buChar char="v"/>
            </a:pPr>
            <a:r>
              <a:rPr lang="en-US" sz="2400" b="1" dirty="0">
                <a:solidFill>
                  <a:schemeClr val="tx1"/>
                </a:solidFill>
                <a:latin typeface="Times New Roman" panose="02020603050405020304" pitchFamily="18" charset="0"/>
                <a:cs typeface="Times New Roman" panose="02020603050405020304" pitchFamily="18" charset="0"/>
              </a:rPr>
              <a:t>Describe how quality improvement tools are used throughout an improvement project,</a:t>
            </a:r>
          </a:p>
          <a:p>
            <a:pPr marL="342900" indent="-342900">
              <a:buClr>
                <a:srgbClr val="FF0000"/>
              </a:buClr>
              <a:buFont typeface="Wingdings" panose="05000000000000000000" pitchFamily="2" charset="2"/>
              <a:buChar char="v"/>
            </a:pPr>
            <a:r>
              <a:rPr lang="en-US" sz="2400" b="1" dirty="0">
                <a:solidFill>
                  <a:schemeClr val="tx1"/>
                </a:solidFill>
                <a:latin typeface="Times New Roman" panose="02020603050405020304" pitchFamily="18" charset="0"/>
                <a:cs typeface="Times New Roman" panose="02020603050405020304" pitchFamily="18" charset="0"/>
              </a:rPr>
              <a:t>Identify commonly used quantitative and qualitative improvement tools, </a:t>
            </a:r>
          </a:p>
          <a:p>
            <a:pPr marL="342900" indent="-342900">
              <a:buClr>
                <a:srgbClr val="FF0000"/>
              </a:buClr>
              <a:buFont typeface="Wingdings" panose="05000000000000000000" pitchFamily="2" charset="2"/>
              <a:buChar char="v"/>
            </a:pPr>
            <a:r>
              <a:rPr lang="en-US" sz="2400" b="1" dirty="0">
                <a:solidFill>
                  <a:schemeClr val="tx1"/>
                </a:solidFill>
                <a:latin typeface="Times New Roman" panose="02020603050405020304" pitchFamily="18" charset="0"/>
                <a:cs typeface="Times New Roman" panose="02020603050405020304" pitchFamily="18" charset="0"/>
              </a:rPr>
              <a:t>Apply improvement tools in an improvement project, and </a:t>
            </a:r>
          </a:p>
          <a:p>
            <a:pPr marL="342900" indent="-342900">
              <a:buClr>
                <a:srgbClr val="FF0000"/>
              </a:buClr>
              <a:buFont typeface="Wingdings" panose="05000000000000000000" pitchFamily="2" charset="2"/>
              <a:buChar char="v"/>
            </a:pPr>
            <a:r>
              <a:rPr lang="en-US" sz="2400" b="1" dirty="0">
                <a:solidFill>
                  <a:schemeClr val="tx1"/>
                </a:solidFill>
                <a:latin typeface="Times New Roman" panose="02020603050405020304" pitchFamily="18" charset="0"/>
                <a:cs typeface="Times New Roman" panose="02020603050405020304" pitchFamily="18" charset="0"/>
              </a:rPr>
              <a:t>Explain the difference between improvement models and improvement tools.</a:t>
            </a:r>
          </a:p>
        </p:txBody>
      </p:sp>
    </p:spTree>
    <p:extLst>
      <p:ext uri="{BB962C8B-B14F-4D97-AF65-F5344CB8AC3E}">
        <p14:creationId xmlns:p14="http://schemas.microsoft.com/office/powerpoint/2010/main" val="1113865546"/>
      </p:ext>
    </p:extLst>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DB45E79D-5AFC-4BD6-B81B-0910DE5ABED5}" type="datetime1">
              <a:rPr lang="en-US" smtClean="0"/>
              <a:t>12/11/2016</a:t>
            </a:fld>
            <a:endParaRPr lang="en-GB" dirty="0"/>
          </a:p>
        </p:txBody>
      </p:sp>
      <p:sp>
        <p:nvSpPr>
          <p:cNvPr id="7" name="Footer Placeholder 6"/>
          <p:cNvSpPr>
            <a:spLocks noGrp="1"/>
          </p:cNvSpPr>
          <p:nvPr>
            <p:ph type="ftr" sz="quarter" idx="11"/>
          </p:nvPr>
        </p:nvSpPr>
        <p:spPr>
          <a:xfrm>
            <a:off x="659165" y="6356350"/>
            <a:ext cx="2847975" cy="365125"/>
          </a:xfrm>
          <a:prstGeom prst="rect">
            <a:avLst/>
          </a:prstGeom>
        </p:spPr>
        <p:txBody>
          <a:bodyPr/>
          <a:lstStyle/>
          <a:p>
            <a:r>
              <a:rPr lang="en-US" dirty="0" smtClean="0"/>
              <a:t>Mohammed Alnaif Ph.D.</a:t>
            </a:r>
            <a:endParaRPr lang="en-US" dirty="0"/>
          </a:p>
        </p:txBody>
      </p:sp>
      <p:sp>
        <p:nvSpPr>
          <p:cNvPr id="6" name="Slide Number Placeholder 5"/>
          <p:cNvSpPr>
            <a:spLocks noGrp="1"/>
          </p:cNvSpPr>
          <p:nvPr>
            <p:ph type="sldNum" sz="quarter" idx="12"/>
          </p:nvPr>
        </p:nvSpPr>
        <p:spPr/>
        <p:txBody>
          <a:bodyPr/>
          <a:lstStyle/>
          <a:p>
            <a:fld id="{EEEECDCC-63C2-4492-ADC6-A6890B1EB79E}" type="slidenum">
              <a:rPr lang="en-US" smtClean="0"/>
              <a:t>20</a:t>
            </a:fld>
            <a:endParaRPr lang="en-US"/>
          </a:p>
        </p:txBody>
      </p:sp>
      <p:sp>
        <p:nvSpPr>
          <p:cNvPr id="5" name="Title 4"/>
          <p:cNvSpPr>
            <a:spLocks noGrp="1"/>
          </p:cNvSpPr>
          <p:nvPr>
            <p:ph type="ctrTitle"/>
          </p:nvPr>
        </p:nvSpPr>
        <p:spPr>
          <a:xfrm>
            <a:off x="914400" y="152401"/>
            <a:ext cx="7117180" cy="1295400"/>
          </a:xfrm>
        </p:spPr>
        <p:txBody>
          <a:bodyPr/>
          <a:lstStyle/>
          <a:p>
            <a:pPr algn="ctr"/>
            <a:r>
              <a:rPr lang="en-US" sz="3600" b="1" dirty="0">
                <a:solidFill>
                  <a:schemeClr val="tx1"/>
                </a:solidFill>
                <a:latin typeface="Times New Roman" panose="02020603050405020304" pitchFamily="18" charset="0"/>
                <a:cs typeface="Times New Roman" panose="02020603050405020304" pitchFamily="18" charset="0"/>
              </a:rPr>
              <a:t>PERFORMANCE IMPROVEMENT </a:t>
            </a:r>
            <a:r>
              <a:rPr lang="en-US" sz="3600" b="1" dirty="0" smtClean="0">
                <a:solidFill>
                  <a:schemeClr val="tx1"/>
                </a:solidFill>
                <a:latin typeface="Times New Roman" panose="02020603050405020304" pitchFamily="18" charset="0"/>
                <a:cs typeface="Times New Roman" panose="02020603050405020304" pitchFamily="18" charset="0"/>
              </a:rPr>
              <a:t>TOOLS</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8" name="Subtitle 7"/>
          <p:cNvSpPr>
            <a:spLocks noGrp="1"/>
          </p:cNvSpPr>
          <p:nvPr>
            <p:ph type="subTitle" idx="1"/>
          </p:nvPr>
        </p:nvSpPr>
        <p:spPr>
          <a:xfrm>
            <a:off x="533400" y="1600200"/>
            <a:ext cx="8382000" cy="4800600"/>
          </a:xfrm>
        </p:spPr>
        <p:txBody>
          <a:bodyPr>
            <a:normAutofit fontScale="92500" lnSpcReduction="20000"/>
          </a:bodyPr>
          <a:lstStyle/>
          <a:p>
            <a:pPr>
              <a:lnSpc>
                <a:spcPct val="110000"/>
              </a:lnSpc>
              <a:spcBef>
                <a:spcPts val="600"/>
              </a:spcBef>
              <a:spcAft>
                <a:spcPts val="0"/>
              </a:spcAft>
              <a:buClr>
                <a:srgbClr val="FF0000"/>
              </a:buClr>
            </a:pPr>
            <a:r>
              <a:rPr lang="en-US" sz="3200" b="1" dirty="0" smtClean="0">
                <a:solidFill>
                  <a:srgbClr val="0000FF"/>
                </a:solidFill>
                <a:latin typeface="Times New Roman" panose="02020603050405020304" pitchFamily="18" charset="0"/>
                <a:cs typeface="Times New Roman" panose="02020603050405020304" pitchFamily="18" charset="0"/>
              </a:rPr>
              <a:t>Performance</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smtClean="0">
                <a:solidFill>
                  <a:srgbClr val="0000FF"/>
                </a:solidFill>
                <a:latin typeface="Times New Roman" panose="02020603050405020304" pitchFamily="18" charset="0"/>
                <a:cs typeface="Times New Roman" panose="02020603050405020304" pitchFamily="18" charset="0"/>
              </a:rPr>
              <a:t>Improvement Tools</a:t>
            </a:r>
          </a:p>
          <a:p>
            <a:pPr>
              <a:lnSpc>
                <a:spcPct val="110000"/>
              </a:lnSpc>
              <a:spcBef>
                <a:spcPts val="0"/>
              </a:spcBef>
              <a:buClr>
                <a:srgbClr val="FF0000"/>
              </a:buClr>
            </a:pPr>
            <a:r>
              <a:rPr lang="en-US" sz="3200" b="1" dirty="0" smtClean="0">
                <a:solidFill>
                  <a:srgbClr val="0000FF"/>
                </a:solidFill>
                <a:latin typeface="Times New Roman" panose="02020603050405020304" pitchFamily="18" charset="0"/>
                <a:cs typeface="Times New Roman" panose="02020603050405020304" pitchFamily="18" charset="0"/>
              </a:rPr>
              <a:t>Multi-voting </a:t>
            </a:r>
          </a:p>
          <a:p>
            <a:pPr marL="457200" indent="-457200">
              <a:lnSpc>
                <a:spcPct val="110000"/>
              </a:lnSpc>
              <a:spcBef>
                <a:spcPts val="0"/>
              </a:spcBef>
              <a:buClr>
                <a:srgbClr val="FF0000"/>
              </a:buClr>
              <a:buFont typeface="Wingdings" panose="05000000000000000000" pitchFamily="2" charset="2"/>
              <a:buChar char="v"/>
            </a:pPr>
            <a:r>
              <a:rPr lang="en-US" sz="2800" b="1" dirty="0">
                <a:solidFill>
                  <a:schemeClr val="tx1"/>
                </a:solidFill>
                <a:latin typeface="Times New Roman" panose="02020603050405020304" pitchFamily="18" charset="0"/>
                <a:cs typeface="Times New Roman" panose="02020603050405020304" pitchFamily="18" charset="0"/>
              </a:rPr>
              <a:t>The problems are listed on a flipchart in random order.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lnSpc>
                <a:spcPct val="110000"/>
              </a:lnSpc>
              <a:spcBef>
                <a:spcPts val="0"/>
              </a:spcBef>
              <a:buClr>
                <a:srgbClr val="FF0000"/>
              </a:buClr>
              <a:buFont typeface="Wingdings" panose="05000000000000000000" pitchFamily="2" charset="2"/>
              <a:buChar char="v"/>
            </a:pPr>
            <a:r>
              <a:rPr lang="en-US" sz="2800" b="1" dirty="0" smtClean="0">
                <a:solidFill>
                  <a:schemeClr val="tx1"/>
                </a:solidFill>
                <a:latin typeface="Times New Roman" panose="02020603050405020304" pitchFamily="18" charset="0"/>
                <a:cs typeface="Times New Roman" panose="02020603050405020304" pitchFamily="18" charset="0"/>
              </a:rPr>
              <a:t>Team </a:t>
            </a:r>
            <a:r>
              <a:rPr lang="en-US" sz="2800" b="1" dirty="0">
                <a:solidFill>
                  <a:schemeClr val="tx1"/>
                </a:solidFill>
                <a:latin typeface="Times New Roman" panose="02020603050405020304" pitchFamily="18" charset="0"/>
                <a:cs typeface="Times New Roman" panose="02020603050405020304" pitchFamily="18" charset="0"/>
              </a:rPr>
              <a:t>members are given ten self-stick dots (color is irrelevant) and told to place the dots next to the problems they feel are most urgent.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lnSpc>
                <a:spcPct val="110000"/>
              </a:lnSpc>
              <a:spcBef>
                <a:spcPts val="0"/>
              </a:spcBef>
              <a:buClr>
                <a:srgbClr val="FF0000"/>
              </a:buClr>
              <a:buFont typeface="Wingdings" panose="05000000000000000000" pitchFamily="2" charset="2"/>
              <a:buChar char="v"/>
            </a:pPr>
            <a:r>
              <a:rPr lang="en-US" sz="2800" b="1" dirty="0" smtClean="0">
                <a:solidFill>
                  <a:schemeClr val="tx1"/>
                </a:solidFill>
                <a:latin typeface="Times New Roman" panose="02020603050405020304" pitchFamily="18" charset="0"/>
                <a:cs typeface="Times New Roman" panose="02020603050405020304" pitchFamily="18" charset="0"/>
              </a:rPr>
              <a:t>They </a:t>
            </a:r>
            <a:r>
              <a:rPr lang="en-US" sz="2800" b="1" dirty="0">
                <a:solidFill>
                  <a:schemeClr val="tx1"/>
                </a:solidFill>
                <a:latin typeface="Times New Roman" panose="02020603050405020304" pitchFamily="18" charset="0"/>
                <a:cs typeface="Times New Roman" panose="02020603050405020304" pitchFamily="18" charset="0"/>
              </a:rPr>
              <a:t>are instructed to use all ten dots but to place no more than four dots on one problem.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lnSpc>
                <a:spcPct val="110000"/>
              </a:lnSpc>
              <a:spcBef>
                <a:spcPts val="0"/>
              </a:spcBef>
              <a:buClr>
                <a:srgbClr val="FF0000"/>
              </a:buClr>
              <a:buFont typeface="Wingdings" panose="05000000000000000000" pitchFamily="2" charset="2"/>
              <a:buChar char="v"/>
            </a:pPr>
            <a:r>
              <a:rPr lang="en-US" sz="2800" b="1" dirty="0" smtClean="0">
                <a:solidFill>
                  <a:schemeClr val="tx1"/>
                </a:solidFill>
                <a:latin typeface="Times New Roman" panose="02020603050405020304" pitchFamily="18" charset="0"/>
                <a:cs typeface="Times New Roman" panose="02020603050405020304" pitchFamily="18" charset="0"/>
              </a:rPr>
              <a:t>When </a:t>
            </a:r>
            <a:r>
              <a:rPr lang="en-US" sz="2800" b="1" dirty="0">
                <a:solidFill>
                  <a:schemeClr val="tx1"/>
                </a:solidFill>
                <a:latin typeface="Times New Roman" panose="02020603050405020304" pitchFamily="18" charset="0"/>
                <a:cs typeface="Times New Roman" panose="02020603050405020304" pitchFamily="18" charset="0"/>
              </a:rPr>
              <a:t>everyone is done, the number of dots next to each problem is tallied</a:t>
            </a:r>
            <a:r>
              <a:rPr lang="en-US" sz="2800" b="1" dirty="0" smtClean="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960337292"/>
      </p:ext>
    </p:extLst>
  </p:cSld>
  <p:clrMapOvr>
    <a:masterClrMapping/>
  </p:clrMapOvr>
  <p:transition>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301E65A3-5313-465E-A2E2-C50F881C9FB4}" type="datetime1">
              <a:rPr lang="en-US" smtClean="0"/>
              <a:t>12/11/2016</a:t>
            </a:fld>
            <a:endParaRPr lang="en-GB" dirty="0"/>
          </a:p>
        </p:txBody>
      </p:sp>
      <p:sp>
        <p:nvSpPr>
          <p:cNvPr id="7" name="Footer Placeholder 6"/>
          <p:cNvSpPr>
            <a:spLocks noGrp="1"/>
          </p:cNvSpPr>
          <p:nvPr>
            <p:ph type="ftr" sz="quarter" idx="11"/>
          </p:nvPr>
        </p:nvSpPr>
        <p:spPr>
          <a:xfrm>
            <a:off x="659165" y="6356350"/>
            <a:ext cx="2847975" cy="365125"/>
          </a:xfrm>
          <a:prstGeom prst="rect">
            <a:avLst/>
          </a:prstGeom>
        </p:spPr>
        <p:txBody>
          <a:bodyPr/>
          <a:lstStyle/>
          <a:p>
            <a:r>
              <a:rPr lang="en-US" dirty="0" smtClean="0"/>
              <a:t>Mohammed Alnaif Ph.D.</a:t>
            </a:r>
            <a:endParaRPr lang="en-US" dirty="0"/>
          </a:p>
        </p:txBody>
      </p:sp>
      <p:sp>
        <p:nvSpPr>
          <p:cNvPr id="6" name="Slide Number Placeholder 5"/>
          <p:cNvSpPr>
            <a:spLocks noGrp="1"/>
          </p:cNvSpPr>
          <p:nvPr>
            <p:ph type="sldNum" sz="quarter" idx="12"/>
          </p:nvPr>
        </p:nvSpPr>
        <p:spPr/>
        <p:txBody>
          <a:bodyPr/>
          <a:lstStyle/>
          <a:p>
            <a:fld id="{EEEECDCC-63C2-4492-ADC6-A6890B1EB79E}" type="slidenum">
              <a:rPr lang="en-US" smtClean="0"/>
              <a:t>21</a:t>
            </a:fld>
            <a:endParaRPr lang="en-US"/>
          </a:p>
        </p:txBody>
      </p:sp>
      <p:sp>
        <p:nvSpPr>
          <p:cNvPr id="5" name="Title 4"/>
          <p:cNvSpPr>
            <a:spLocks noGrp="1"/>
          </p:cNvSpPr>
          <p:nvPr>
            <p:ph type="ctrTitle"/>
          </p:nvPr>
        </p:nvSpPr>
        <p:spPr>
          <a:xfrm>
            <a:off x="914400" y="152401"/>
            <a:ext cx="7117180" cy="1219200"/>
          </a:xfrm>
        </p:spPr>
        <p:txBody>
          <a:bodyPr/>
          <a:lstStyle/>
          <a:p>
            <a:pPr algn="ctr"/>
            <a:r>
              <a:rPr lang="en-US" sz="3600" b="1" dirty="0">
                <a:solidFill>
                  <a:schemeClr val="tx1"/>
                </a:solidFill>
                <a:latin typeface="Times New Roman" panose="02020603050405020304" pitchFamily="18" charset="0"/>
                <a:cs typeface="Times New Roman" panose="02020603050405020304" pitchFamily="18" charset="0"/>
              </a:rPr>
              <a:t>PERFORMANCE IMPROVEMENT </a:t>
            </a:r>
            <a:r>
              <a:rPr lang="en-US" sz="3600" b="1" dirty="0" smtClean="0">
                <a:solidFill>
                  <a:schemeClr val="tx1"/>
                </a:solidFill>
                <a:latin typeface="Times New Roman" panose="02020603050405020304" pitchFamily="18" charset="0"/>
                <a:cs typeface="Times New Roman" panose="02020603050405020304" pitchFamily="18" charset="0"/>
              </a:rPr>
              <a:t>TOOLS</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8" name="Subtitle 7"/>
          <p:cNvSpPr>
            <a:spLocks noGrp="1"/>
          </p:cNvSpPr>
          <p:nvPr>
            <p:ph type="subTitle" idx="1"/>
          </p:nvPr>
        </p:nvSpPr>
        <p:spPr>
          <a:xfrm>
            <a:off x="533400" y="1600200"/>
            <a:ext cx="8382000" cy="4800600"/>
          </a:xfrm>
        </p:spPr>
        <p:txBody>
          <a:bodyPr>
            <a:normAutofit/>
          </a:bodyPr>
          <a:lstStyle/>
          <a:p>
            <a:pPr>
              <a:lnSpc>
                <a:spcPct val="110000"/>
              </a:lnSpc>
              <a:spcBef>
                <a:spcPts val="600"/>
              </a:spcBef>
              <a:spcAft>
                <a:spcPts val="0"/>
              </a:spcAft>
              <a:buClr>
                <a:srgbClr val="FF0000"/>
              </a:buClr>
            </a:pPr>
            <a:r>
              <a:rPr lang="en-US" sz="3200" b="1" dirty="0" smtClean="0">
                <a:solidFill>
                  <a:srgbClr val="0000FF"/>
                </a:solidFill>
                <a:latin typeface="Times New Roman" panose="02020603050405020304" pitchFamily="18" charset="0"/>
                <a:cs typeface="Times New Roman" panose="02020603050405020304" pitchFamily="18" charset="0"/>
              </a:rPr>
              <a:t>Performance</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smtClean="0">
                <a:solidFill>
                  <a:srgbClr val="0000FF"/>
                </a:solidFill>
                <a:latin typeface="Times New Roman" panose="02020603050405020304" pitchFamily="18" charset="0"/>
                <a:cs typeface="Times New Roman" panose="02020603050405020304" pitchFamily="18" charset="0"/>
              </a:rPr>
              <a:t>Improvement Tools</a:t>
            </a:r>
          </a:p>
          <a:p>
            <a:pPr>
              <a:lnSpc>
                <a:spcPct val="110000"/>
              </a:lnSpc>
              <a:spcBef>
                <a:spcPts val="0"/>
              </a:spcBef>
              <a:buClr>
                <a:srgbClr val="FF0000"/>
              </a:buClr>
            </a:pPr>
            <a:r>
              <a:rPr lang="en-US" sz="3200" b="1" dirty="0" smtClean="0">
                <a:solidFill>
                  <a:srgbClr val="0000FF"/>
                </a:solidFill>
                <a:latin typeface="Times New Roman" panose="02020603050405020304" pitchFamily="18" charset="0"/>
                <a:cs typeface="Times New Roman" panose="02020603050405020304" pitchFamily="18" charset="0"/>
              </a:rPr>
              <a:t>Multi-voting </a:t>
            </a:r>
          </a:p>
          <a:p>
            <a:pPr marL="457200" indent="-457200">
              <a:lnSpc>
                <a:spcPct val="110000"/>
              </a:lnSpc>
              <a:spcBef>
                <a:spcPts val="0"/>
              </a:spcBef>
              <a:buClr>
                <a:srgbClr val="FF0000"/>
              </a:buClr>
              <a:buFont typeface="Wingdings" panose="05000000000000000000" pitchFamily="2" charset="2"/>
              <a:buChar char="v"/>
            </a:pPr>
            <a:r>
              <a:rPr lang="en-US" sz="2800" b="1" dirty="0">
                <a:solidFill>
                  <a:schemeClr val="tx1"/>
                </a:solidFill>
                <a:latin typeface="Times New Roman" panose="02020603050405020304" pitchFamily="18" charset="0"/>
                <a:cs typeface="Times New Roman" panose="02020603050405020304" pitchFamily="18" charset="0"/>
              </a:rPr>
              <a:t>A few clear winners usually stand out.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lnSpc>
                <a:spcPct val="110000"/>
              </a:lnSpc>
              <a:spcBef>
                <a:spcPts val="0"/>
              </a:spcBef>
              <a:buClr>
                <a:srgbClr val="FF0000"/>
              </a:buClr>
              <a:buFont typeface="Wingdings" panose="05000000000000000000" pitchFamily="2" charset="2"/>
              <a:buChar char="v"/>
            </a:pPr>
            <a:r>
              <a:rPr lang="en-US" sz="2800" b="1" dirty="0" smtClean="0">
                <a:solidFill>
                  <a:schemeClr val="tx1"/>
                </a:solidFill>
                <a:latin typeface="Times New Roman" panose="02020603050405020304" pitchFamily="18" charset="0"/>
                <a:cs typeface="Times New Roman" panose="02020603050405020304" pitchFamily="18" charset="0"/>
              </a:rPr>
              <a:t>The </a:t>
            </a:r>
            <a:r>
              <a:rPr lang="en-US" sz="2800" b="1" dirty="0">
                <a:solidFill>
                  <a:schemeClr val="tx1"/>
                </a:solidFill>
                <a:latin typeface="Times New Roman" panose="02020603050405020304" pitchFamily="18" charset="0"/>
                <a:cs typeface="Times New Roman" panose="02020603050405020304" pitchFamily="18" charset="0"/>
              </a:rPr>
              <a:t>problems with the highest number of dots are addressed first.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lnSpc>
                <a:spcPct val="110000"/>
              </a:lnSpc>
              <a:spcBef>
                <a:spcPts val="0"/>
              </a:spcBef>
              <a:buClr>
                <a:srgbClr val="FF0000"/>
              </a:buClr>
              <a:buFont typeface="Wingdings" panose="05000000000000000000" pitchFamily="2" charset="2"/>
              <a:buChar char="v"/>
            </a:pPr>
            <a:r>
              <a:rPr lang="en-US" sz="2800" b="1" dirty="0" smtClean="0">
                <a:solidFill>
                  <a:schemeClr val="tx1"/>
                </a:solidFill>
                <a:latin typeface="Times New Roman" panose="02020603050405020304" pitchFamily="18" charset="0"/>
                <a:cs typeface="Times New Roman" panose="02020603050405020304" pitchFamily="18" charset="0"/>
              </a:rPr>
              <a:t>Before </a:t>
            </a:r>
            <a:r>
              <a:rPr lang="en-US" sz="2800" b="1" dirty="0">
                <a:solidFill>
                  <a:schemeClr val="tx1"/>
                </a:solidFill>
                <a:latin typeface="Times New Roman" panose="02020603050405020304" pitchFamily="18" charset="0"/>
                <a:cs typeface="Times New Roman" panose="02020603050405020304" pitchFamily="18" charset="0"/>
              </a:rPr>
              <a:t>finalizing the list of high-priority problems, the team may discuss the results to ensure everyone agrees with the selection</a:t>
            </a:r>
            <a:r>
              <a:rPr lang="en-US" sz="2800" b="1" dirty="0" smtClean="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219905726"/>
      </p:ext>
    </p:extLst>
  </p:cSld>
  <p:clrMapOvr>
    <a:masterClrMapping/>
  </p:clrMapOvr>
  <p:transition>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F67A9478-C422-4BC5-80F9-D0C1467BA6A5}" type="datetime1">
              <a:rPr lang="en-US" smtClean="0"/>
              <a:t>12/11/2016</a:t>
            </a:fld>
            <a:endParaRPr lang="en-GB" dirty="0"/>
          </a:p>
        </p:txBody>
      </p:sp>
      <p:sp>
        <p:nvSpPr>
          <p:cNvPr id="7" name="Footer Placeholder 6"/>
          <p:cNvSpPr>
            <a:spLocks noGrp="1"/>
          </p:cNvSpPr>
          <p:nvPr>
            <p:ph type="ftr" sz="quarter" idx="11"/>
          </p:nvPr>
        </p:nvSpPr>
        <p:spPr>
          <a:xfrm>
            <a:off x="659165" y="6356350"/>
            <a:ext cx="2847975" cy="365125"/>
          </a:xfrm>
          <a:prstGeom prst="rect">
            <a:avLst/>
          </a:prstGeom>
        </p:spPr>
        <p:txBody>
          <a:bodyPr/>
          <a:lstStyle/>
          <a:p>
            <a:r>
              <a:rPr lang="en-US" dirty="0" smtClean="0"/>
              <a:t>Mohammed Alnaif Ph.D.</a:t>
            </a:r>
            <a:endParaRPr lang="en-US" dirty="0"/>
          </a:p>
        </p:txBody>
      </p:sp>
      <p:sp>
        <p:nvSpPr>
          <p:cNvPr id="6" name="Slide Number Placeholder 5"/>
          <p:cNvSpPr>
            <a:spLocks noGrp="1"/>
          </p:cNvSpPr>
          <p:nvPr>
            <p:ph type="sldNum" sz="quarter" idx="12"/>
          </p:nvPr>
        </p:nvSpPr>
        <p:spPr/>
        <p:txBody>
          <a:bodyPr/>
          <a:lstStyle/>
          <a:p>
            <a:fld id="{EEEECDCC-63C2-4492-ADC6-A6890B1EB79E}" type="slidenum">
              <a:rPr lang="en-US" smtClean="0"/>
              <a:t>22</a:t>
            </a:fld>
            <a:endParaRPr lang="en-US"/>
          </a:p>
        </p:txBody>
      </p:sp>
      <p:sp>
        <p:nvSpPr>
          <p:cNvPr id="5" name="Title 4"/>
          <p:cNvSpPr>
            <a:spLocks noGrp="1"/>
          </p:cNvSpPr>
          <p:nvPr>
            <p:ph type="ctrTitle"/>
          </p:nvPr>
        </p:nvSpPr>
        <p:spPr>
          <a:xfrm>
            <a:off x="914400" y="152401"/>
            <a:ext cx="7117180" cy="1219200"/>
          </a:xfrm>
        </p:spPr>
        <p:txBody>
          <a:bodyPr/>
          <a:lstStyle/>
          <a:p>
            <a:pPr algn="ctr"/>
            <a:r>
              <a:rPr lang="en-US" sz="3600" b="1" dirty="0">
                <a:solidFill>
                  <a:schemeClr val="tx1"/>
                </a:solidFill>
                <a:latin typeface="Times New Roman" panose="02020603050405020304" pitchFamily="18" charset="0"/>
                <a:cs typeface="Times New Roman" panose="02020603050405020304" pitchFamily="18" charset="0"/>
              </a:rPr>
              <a:t>PERFORMANCE IMPROVEMENT </a:t>
            </a:r>
            <a:r>
              <a:rPr lang="en-US" sz="3600" b="1" dirty="0" smtClean="0">
                <a:solidFill>
                  <a:schemeClr val="tx1"/>
                </a:solidFill>
                <a:latin typeface="Times New Roman" panose="02020603050405020304" pitchFamily="18" charset="0"/>
                <a:cs typeface="Times New Roman" panose="02020603050405020304" pitchFamily="18" charset="0"/>
              </a:rPr>
              <a:t>TOOLS</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8" name="Subtitle 7"/>
          <p:cNvSpPr>
            <a:spLocks noGrp="1"/>
          </p:cNvSpPr>
          <p:nvPr>
            <p:ph type="subTitle" idx="1"/>
          </p:nvPr>
        </p:nvSpPr>
        <p:spPr>
          <a:xfrm>
            <a:off x="533400" y="2057400"/>
            <a:ext cx="8382000" cy="4343400"/>
          </a:xfrm>
        </p:spPr>
        <p:txBody>
          <a:bodyPr>
            <a:normAutofit/>
          </a:bodyPr>
          <a:lstStyle/>
          <a:p>
            <a:pPr>
              <a:lnSpc>
                <a:spcPct val="110000"/>
              </a:lnSpc>
              <a:spcBef>
                <a:spcPts val="600"/>
              </a:spcBef>
              <a:spcAft>
                <a:spcPts val="0"/>
              </a:spcAft>
              <a:buClr>
                <a:srgbClr val="FF0000"/>
              </a:buClr>
            </a:pPr>
            <a:r>
              <a:rPr lang="en-US" sz="3200" b="1" dirty="0" smtClean="0">
                <a:solidFill>
                  <a:srgbClr val="0000FF"/>
                </a:solidFill>
                <a:latin typeface="Times New Roman" panose="02020603050405020304" pitchFamily="18" charset="0"/>
                <a:cs typeface="Times New Roman" panose="02020603050405020304" pitchFamily="18" charset="0"/>
              </a:rPr>
              <a:t>Performance</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smtClean="0">
                <a:solidFill>
                  <a:srgbClr val="0000FF"/>
                </a:solidFill>
                <a:latin typeface="Times New Roman" panose="02020603050405020304" pitchFamily="18" charset="0"/>
                <a:cs typeface="Times New Roman" panose="02020603050405020304" pitchFamily="18" charset="0"/>
              </a:rPr>
              <a:t>Improvement Tools</a:t>
            </a:r>
          </a:p>
          <a:p>
            <a:pPr>
              <a:lnSpc>
                <a:spcPct val="110000"/>
              </a:lnSpc>
              <a:spcBef>
                <a:spcPts val="0"/>
              </a:spcBef>
              <a:buClr>
                <a:srgbClr val="FF0000"/>
              </a:buClr>
            </a:pPr>
            <a:r>
              <a:rPr lang="en-US" sz="3200" b="1" dirty="0">
                <a:solidFill>
                  <a:srgbClr val="0000FF"/>
                </a:solidFill>
                <a:latin typeface="Times New Roman" panose="02020603050405020304" pitchFamily="18" charset="0"/>
                <a:cs typeface="Times New Roman" panose="02020603050405020304" pitchFamily="18" charset="0"/>
              </a:rPr>
              <a:t>Nominal Group Technique</a:t>
            </a:r>
            <a:r>
              <a:rPr lang="en-US" sz="3200" b="1" dirty="0" smtClean="0">
                <a:solidFill>
                  <a:srgbClr val="0000FF"/>
                </a:solidFill>
                <a:latin typeface="Times New Roman" panose="02020603050405020304" pitchFamily="18" charset="0"/>
                <a:cs typeface="Times New Roman" panose="02020603050405020304" pitchFamily="18" charset="0"/>
              </a:rPr>
              <a:t> </a:t>
            </a:r>
          </a:p>
          <a:p>
            <a:pPr marL="457200" indent="-457200">
              <a:lnSpc>
                <a:spcPct val="110000"/>
              </a:lnSpc>
              <a:spcBef>
                <a:spcPts val="0"/>
              </a:spcBef>
              <a:buClr>
                <a:srgbClr val="FF0000"/>
              </a:buClr>
              <a:buFont typeface="Wingdings" panose="05000000000000000000" pitchFamily="2" charset="2"/>
              <a:buChar char="v"/>
            </a:pPr>
            <a:r>
              <a:rPr lang="en-US" sz="2800" b="1" dirty="0">
                <a:solidFill>
                  <a:schemeClr val="tx1"/>
                </a:solidFill>
                <a:latin typeface="Times New Roman" panose="02020603050405020304" pitchFamily="18" charset="0"/>
                <a:cs typeface="Times New Roman" panose="02020603050405020304" pitchFamily="18" charset="0"/>
              </a:rPr>
              <a:t>A structured form of multi-voting used to identify and rank </a:t>
            </a:r>
            <a:r>
              <a:rPr lang="en-US" sz="2800" b="1" dirty="0" smtClean="0">
                <a:solidFill>
                  <a:schemeClr val="tx1"/>
                </a:solidFill>
                <a:latin typeface="Times New Roman" panose="02020603050405020304" pitchFamily="18" charset="0"/>
                <a:cs typeface="Times New Roman" panose="02020603050405020304" pitchFamily="18" charset="0"/>
              </a:rPr>
              <a:t>issues, it involves </a:t>
            </a:r>
            <a:r>
              <a:rPr lang="en-US" sz="2800" b="1" dirty="0">
                <a:solidFill>
                  <a:schemeClr val="tx1"/>
                </a:solidFill>
                <a:latin typeface="Times New Roman" panose="02020603050405020304" pitchFamily="18" charset="0"/>
                <a:cs typeface="Times New Roman" panose="02020603050405020304" pitchFamily="18" charset="0"/>
              </a:rPr>
              <a:t>five steps</a:t>
            </a:r>
            <a:r>
              <a:rPr lang="en-US" sz="2800" b="1" dirty="0" smtClean="0">
                <a:solidFill>
                  <a:schemeClr val="tx1"/>
                </a:solidFill>
                <a:latin typeface="Times New Roman" panose="02020603050405020304" pitchFamily="18" charset="0"/>
                <a:cs typeface="Times New Roman" panose="02020603050405020304" pitchFamily="18" charset="0"/>
              </a:rPr>
              <a:t>.</a:t>
            </a:r>
          </a:p>
          <a:p>
            <a:pPr marL="457200" indent="-457200">
              <a:lnSpc>
                <a:spcPct val="110000"/>
              </a:lnSpc>
              <a:spcBef>
                <a:spcPts val="0"/>
              </a:spcBef>
              <a:buClr>
                <a:srgbClr val="FF0000"/>
              </a:buClr>
              <a:buFont typeface="Wingdings" panose="05000000000000000000" pitchFamily="2" charset="2"/>
              <a:buChar char="v"/>
            </a:pPr>
            <a:r>
              <a:rPr lang="en-US" sz="2800" b="1" dirty="0">
                <a:solidFill>
                  <a:schemeClr val="tx1"/>
                </a:solidFill>
                <a:latin typeface="Times New Roman" panose="02020603050405020304" pitchFamily="18" charset="0"/>
                <a:cs typeface="Times New Roman" panose="02020603050405020304" pitchFamily="18" charset="0"/>
              </a:rPr>
              <a:t>The following example illustrates the use of nominal group technique to select solutions for a performance problem.</a:t>
            </a:r>
          </a:p>
          <a:p>
            <a:pPr marL="457200" indent="-457200">
              <a:lnSpc>
                <a:spcPct val="110000"/>
              </a:lnSpc>
              <a:spcBef>
                <a:spcPts val="0"/>
              </a:spcBef>
              <a:buClr>
                <a:srgbClr val="FF0000"/>
              </a:buClr>
              <a:buFont typeface="Wingdings" panose="05000000000000000000" pitchFamily="2" charset="2"/>
              <a:buChar char="v"/>
            </a:pPr>
            <a:endParaRPr lang="en-US" sz="2800" b="1"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3525401"/>
      </p:ext>
    </p:extLst>
  </p:cSld>
  <p:clrMapOvr>
    <a:masterClrMapping/>
  </p:clrMapOvr>
  <p:transition>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F67A9478-C422-4BC5-80F9-D0C1467BA6A5}" type="datetime1">
              <a:rPr lang="en-US" smtClean="0"/>
              <a:t>12/11/2016</a:t>
            </a:fld>
            <a:endParaRPr lang="en-GB" dirty="0"/>
          </a:p>
        </p:txBody>
      </p:sp>
      <p:sp>
        <p:nvSpPr>
          <p:cNvPr id="7" name="Footer Placeholder 6"/>
          <p:cNvSpPr>
            <a:spLocks noGrp="1"/>
          </p:cNvSpPr>
          <p:nvPr>
            <p:ph type="ftr" sz="quarter" idx="11"/>
          </p:nvPr>
        </p:nvSpPr>
        <p:spPr>
          <a:xfrm>
            <a:off x="659165" y="6356350"/>
            <a:ext cx="2847975" cy="365125"/>
          </a:xfrm>
          <a:prstGeom prst="rect">
            <a:avLst/>
          </a:prstGeom>
        </p:spPr>
        <p:txBody>
          <a:bodyPr/>
          <a:lstStyle/>
          <a:p>
            <a:r>
              <a:rPr lang="en-US" dirty="0" smtClean="0"/>
              <a:t>Mohammed Alnaif Ph.D.</a:t>
            </a:r>
            <a:endParaRPr lang="en-US" dirty="0"/>
          </a:p>
        </p:txBody>
      </p:sp>
      <p:sp>
        <p:nvSpPr>
          <p:cNvPr id="6" name="Slide Number Placeholder 5"/>
          <p:cNvSpPr>
            <a:spLocks noGrp="1"/>
          </p:cNvSpPr>
          <p:nvPr>
            <p:ph type="sldNum" sz="quarter" idx="12"/>
          </p:nvPr>
        </p:nvSpPr>
        <p:spPr/>
        <p:txBody>
          <a:bodyPr/>
          <a:lstStyle/>
          <a:p>
            <a:fld id="{EEEECDCC-63C2-4492-ADC6-A6890B1EB79E}" type="slidenum">
              <a:rPr lang="en-US" smtClean="0"/>
              <a:t>23</a:t>
            </a:fld>
            <a:endParaRPr lang="en-US"/>
          </a:p>
        </p:txBody>
      </p:sp>
      <p:sp>
        <p:nvSpPr>
          <p:cNvPr id="5" name="Title 4"/>
          <p:cNvSpPr>
            <a:spLocks noGrp="1"/>
          </p:cNvSpPr>
          <p:nvPr>
            <p:ph type="ctrTitle"/>
          </p:nvPr>
        </p:nvSpPr>
        <p:spPr>
          <a:xfrm>
            <a:off x="914400" y="152401"/>
            <a:ext cx="7117180" cy="1219200"/>
          </a:xfrm>
        </p:spPr>
        <p:txBody>
          <a:bodyPr/>
          <a:lstStyle/>
          <a:p>
            <a:pPr algn="ctr"/>
            <a:r>
              <a:rPr lang="en-US" sz="3600" b="1" dirty="0">
                <a:solidFill>
                  <a:schemeClr val="tx1"/>
                </a:solidFill>
                <a:latin typeface="Times New Roman" panose="02020603050405020304" pitchFamily="18" charset="0"/>
                <a:cs typeface="Times New Roman" panose="02020603050405020304" pitchFamily="18" charset="0"/>
              </a:rPr>
              <a:t>PERFORMANCE IMPROVEMENT </a:t>
            </a:r>
            <a:r>
              <a:rPr lang="en-US" sz="3600" b="1" dirty="0" smtClean="0">
                <a:solidFill>
                  <a:schemeClr val="tx1"/>
                </a:solidFill>
                <a:latin typeface="Times New Roman" panose="02020603050405020304" pitchFamily="18" charset="0"/>
                <a:cs typeface="Times New Roman" panose="02020603050405020304" pitchFamily="18" charset="0"/>
              </a:rPr>
              <a:t>TOOLS</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8" name="Subtitle 7"/>
          <p:cNvSpPr>
            <a:spLocks noGrp="1"/>
          </p:cNvSpPr>
          <p:nvPr>
            <p:ph type="subTitle" idx="1"/>
          </p:nvPr>
        </p:nvSpPr>
        <p:spPr>
          <a:xfrm>
            <a:off x="533400" y="1676400"/>
            <a:ext cx="8382000" cy="4724400"/>
          </a:xfrm>
        </p:spPr>
        <p:txBody>
          <a:bodyPr>
            <a:normAutofit/>
          </a:bodyPr>
          <a:lstStyle/>
          <a:p>
            <a:pPr>
              <a:lnSpc>
                <a:spcPct val="110000"/>
              </a:lnSpc>
              <a:spcBef>
                <a:spcPts val="600"/>
              </a:spcBef>
              <a:spcAft>
                <a:spcPts val="0"/>
              </a:spcAft>
              <a:buClr>
                <a:srgbClr val="FF0000"/>
              </a:buClr>
            </a:pPr>
            <a:r>
              <a:rPr lang="en-US" sz="3200" b="1" dirty="0" smtClean="0">
                <a:solidFill>
                  <a:srgbClr val="0000FF"/>
                </a:solidFill>
                <a:latin typeface="Times New Roman" panose="02020603050405020304" pitchFamily="18" charset="0"/>
                <a:cs typeface="Times New Roman" panose="02020603050405020304" pitchFamily="18" charset="0"/>
              </a:rPr>
              <a:t>Performance</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smtClean="0">
                <a:solidFill>
                  <a:srgbClr val="0000FF"/>
                </a:solidFill>
                <a:latin typeface="Times New Roman" panose="02020603050405020304" pitchFamily="18" charset="0"/>
                <a:cs typeface="Times New Roman" panose="02020603050405020304" pitchFamily="18" charset="0"/>
              </a:rPr>
              <a:t>Improvement Tools</a:t>
            </a:r>
          </a:p>
          <a:p>
            <a:pPr>
              <a:lnSpc>
                <a:spcPct val="110000"/>
              </a:lnSpc>
              <a:spcBef>
                <a:spcPts val="0"/>
              </a:spcBef>
              <a:buClr>
                <a:srgbClr val="FF0000"/>
              </a:buClr>
            </a:pPr>
            <a:r>
              <a:rPr lang="en-US" sz="3200" b="1" dirty="0">
                <a:solidFill>
                  <a:srgbClr val="0000FF"/>
                </a:solidFill>
                <a:latin typeface="Times New Roman" panose="02020603050405020304" pitchFamily="18" charset="0"/>
                <a:cs typeface="Times New Roman" panose="02020603050405020304" pitchFamily="18" charset="0"/>
              </a:rPr>
              <a:t>Nominal Group Technique</a:t>
            </a:r>
            <a:r>
              <a:rPr lang="en-US" sz="3200" b="1" dirty="0" smtClean="0">
                <a:solidFill>
                  <a:srgbClr val="0000FF"/>
                </a:solidFill>
                <a:latin typeface="Times New Roman" panose="02020603050405020304" pitchFamily="18" charset="0"/>
                <a:cs typeface="Times New Roman" panose="02020603050405020304" pitchFamily="18" charset="0"/>
              </a:rPr>
              <a:t> </a:t>
            </a:r>
          </a:p>
          <a:p>
            <a:pPr marL="457200" indent="-457200">
              <a:lnSpc>
                <a:spcPct val="110000"/>
              </a:lnSpc>
              <a:spcBef>
                <a:spcPts val="0"/>
              </a:spcBef>
              <a:buClr>
                <a:srgbClr val="FF0000"/>
              </a:buClr>
              <a:buFont typeface="Wingdings" panose="05000000000000000000" pitchFamily="2" charset="2"/>
              <a:buChar char="v"/>
            </a:pPr>
            <a:r>
              <a:rPr lang="en-US" sz="2800" b="1" dirty="0">
                <a:solidFill>
                  <a:schemeClr val="tx1"/>
                </a:solidFill>
                <a:latin typeface="Times New Roman" panose="02020603050405020304" pitchFamily="18" charset="0"/>
                <a:cs typeface="Times New Roman" panose="02020603050405020304" pitchFamily="18" charset="0"/>
              </a:rPr>
              <a:t>An ambulatory surgery center forms a team to investigate why patient complaints are increasing and what is needed to fix this problem.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lnSpc>
                <a:spcPct val="110000"/>
              </a:lnSpc>
              <a:spcBef>
                <a:spcPts val="0"/>
              </a:spcBef>
              <a:buClr>
                <a:srgbClr val="FF0000"/>
              </a:buClr>
              <a:buFont typeface="Wingdings" panose="05000000000000000000" pitchFamily="2" charset="2"/>
              <a:buChar char="v"/>
            </a:pPr>
            <a:r>
              <a:rPr lang="en-US" sz="2800" b="1" dirty="0" smtClean="0">
                <a:solidFill>
                  <a:schemeClr val="tx1"/>
                </a:solidFill>
                <a:latin typeface="Times New Roman" panose="02020603050405020304" pitchFamily="18" charset="0"/>
                <a:cs typeface="Times New Roman" panose="02020603050405020304" pitchFamily="18" charset="0"/>
              </a:rPr>
              <a:t>Using </a:t>
            </a:r>
            <a:r>
              <a:rPr lang="en-US" sz="2800" b="1" dirty="0">
                <a:solidFill>
                  <a:schemeClr val="tx1"/>
                </a:solidFill>
                <a:latin typeface="Times New Roman" panose="02020603050405020304" pitchFamily="18" charset="0"/>
                <a:cs typeface="Times New Roman" panose="02020603050405020304" pitchFamily="18" charset="0"/>
              </a:rPr>
              <a:t>nominal group technique, the team leader first states the problem and clarifies it if necessary to ensure everyone understands its nature and consequences</a:t>
            </a:r>
            <a:r>
              <a:rPr lang="en-US" sz="2800" b="1" dirty="0" smtClean="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51638797"/>
      </p:ext>
    </p:extLst>
  </p:cSld>
  <p:clrMapOvr>
    <a:masterClrMapping/>
  </p:clrMapOvr>
  <p:transition>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F67A9478-C422-4BC5-80F9-D0C1467BA6A5}" type="datetime1">
              <a:rPr lang="en-US" smtClean="0"/>
              <a:t>12/11/2016</a:t>
            </a:fld>
            <a:endParaRPr lang="en-GB" dirty="0"/>
          </a:p>
        </p:txBody>
      </p:sp>
      <p:sp>
        <p:nvSpPr>
          <p:cNvPr id="7" name="Footer Placeholder 6"/>
          <p:cNvSpPr>
            <a:spLocks noGrp="1"/>
          </p:cNvSpPr>
          <p:nvPr>
            <p:ph type="ftr" sz="quarter" idx="11"/>
          </p:nvPr>
        </p:nvSpPr>
        <p:spPr>
          <a:xfrm>
            <a:off x="659165" y="6356350"/>
            <a:ext cx="2847975" cy="365125"/>
          </a:xfrm>
          <a:prstGeom prst="rect">
            <a:avLst/>
          </a:prstGeom>
        </p:spPr>
        <p:txBody>
          <a:bodyPr/>
          <a:lstStyle/>
          <a:p>
            <a:r>
              <a:rPr lang="en-US" dirty="0" smtClean="0"/>
              <a:t>Mohammed Alnaif Ph.D.</a:t>
            </a:r>
            <a:endParaRPr lang="en-US" dirty="0"/>
          </a:p>
        </p:txBody>
      </p:sp>
      <p:sp>
        <p:nvSpPr>
          <p:cNvPr id="6" name="Slide Number Placeholder 5"/>
          <p:cNvSpPr>
            <a:spLocks noGrp="1"/>
          </p:cNvSpPr>
          <p:nvPr>
            <p:ph type="sldNum" sz="quarter" idx="12"/>
          </p:nvPr>
        </p:nvSpPr>
        <p:spPr/>
        <p:txBody>
          <a:bodyPr/>
          <a:lstStyle/>
          <a:p>
            <a:fld id="{EEEECDCC-63C2-4492-ADC6-A6890B1EB79E}" type="slidenum">
              <a:rPr lang="en-US" smtClean="0"/>
              <a:t>24</a:t>
            </a:fld>
            <a:endParaRPr lang="en-US"/>
          </a:p>
        </p:txBody>
      </p:sp>
      <p:sp>
        <p:nvSpPr>
          <p:cNvPr id="5" name="Title 4"/>
          <p:cNvSpPr>
            <a:spLocks noGrp="1"/>
          </p:cNvSpPr>
          <p:nvPr>
            <p:ph type="ctrTitle"/>
          </p:nvPr>
        </p:nvSpPr>
        <p:spPr>
          <a:xfrm>
            <a:off x="914400" y="152401"/>
            <a:ext cx="7117180" cy="1219200"/>
          </a:xfrm>
        </p:spPr>
        <p:txBody>
          <a:bodyPr/>
          <a:lstStyle/>
          <a:p>
            <a:pPr algn="ctr"/>
            <a:r>
              <a:rPr lang="en-US" sz="3600" b="1" dirty="0">
                <a:solidFill>
                  <a:schemeClr val="tx1"/>
                </a:solidFill>
                <a:latin typeface="Times New Roman" panose="02020603050405020304" pitchFamily="18" charset="0"/>
                <a:cs typeface="Times New Roman" panose="02020603050405020304" pitchFamily="18" charset="0"/>
              </a:rPr>
              <a:t>PERFORMANCE IMPROVEMENT </a:t>
            </a:r>
            <a:r>
              <a:rPr lang="en-US" sz="3600" b="1" dirty="0" smtClean="0">
                <a:solidFill>
                  <a:schemeClr val="tx1"/>
                </a:solidFill>
                <a:latin typeface="Times New Roman" panose="02020603050405020304" pitchFamily="18" charset="0"/>
                <a:cs typeface="Times New Roman" panose="02020603050405020304" pitchFamily="18" charset="0"/>
              </a:rPr>
              <a:t>TOOLS</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8" name="Subtitle 7"/>
          <p:cNvSpPr>
            <a:spLocks noGrp="1"/>
          </p:cNvSpPr>
          <p:nvPr>
            <p:ph type="subTitle" idx="1"/>
          </p:nvPr>
        </p:nvSpPr>
        <p:spPr>
          <a:xfrm>
            <a:off x="533400" y="1752600"/>
            <a:ext cx="8382000" cy="4648200"/>
          </a:xfrm>
        </p:spPr>
        <p:txBody>
          <a:bodyPr>
            <a:normAutofit/>
          </a:bodyPr>
          <a:lstStyle/>
          <a:p>
            <a:pPr>
              <a:lnSpc>
                <a:spcPct val="110000"/>
              </a:lnSpc>
              <a:spcBef>
                <a:spcPts val="600"/>
              </a:spcBef>
              <a:spcAft>
                <a:spcPts val="0"/>
              </a:spcAft>
              <a:buClr>
                <a:srgbClr val="FF0000"/>
              </a:buClr>
            </a:pPr>
            <a:r>
              <a:rPr lang="en-US" sz="3200" b="1" dirty="0" smtClean="0">
                <a:solidFill>
                  <a:srgbClr val="0000FF"/>
                </a:solidFill>
                <a:latin typeface="Times New Roman" panose="02020603050405020304" pitchFamily="18" charset="0"/>
                <a:cs typeface="Times New Roman" panose="02020603050405020304" pitchFamily="18" charset="0"/>
              </a:rPr>
              <a:t>Performance</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smtClean="0">
                <a:solidFill>
                  <a:srgbClr val="0000FF"/>
                </a:solidFill>
                <a:latin typeface="Times New Roman" panose="02020603050405020304" pitchFamily="18" charset="0"/>
                <a:cs typeface="Times New Roman" panose="02020603050405020304" pitchFamily="18" charset="0"/>
              </a:rPr>
              <a:t>Improvement Tools</a:t>
            </a:r>
          </a:p>
          <a:p>
            <a:pPr>
              <a:lnSpc>
                <a:spcPct val="110000"/>
              </a:lnSpc>
              <a:spcBef>
                <a:spcPts val="0"/>
              </a:spcBef>
              <a:buClr>
                <a:srgbClr val="FF0000"/>
              </a:buClr>
            </a:pPr>
            <a:r>
              <a:rPr lang="en-US" sz="3200" b="1" dirty="0">
                <a:solidFill>
                  <a:srgbClr val="0000FF"/>
                </a:solidFill>
                <a:latin typeface="Times New Roman" panose="02020603050405020304" pitchFamily="18" charset="0"/>
                <a:cs typeface="Times New Roman" panose="02020603050405020304" pitchFamily="18" charset="0"/>
              </a:rPr>
              <a:t>Nominal Group Technique</a:t>
            </a:r>
            <a:r>
              <a:rPr lang="en-US" sz="3200" b="1" dirty="0" smtClean="0">
                <a:solidFill>
                  <a:srgbClr val="0000FF"/>
                </a:solidFill>
                <a:latin typeface="Times New Roman" panose="02020603050405020304" pitchFamily="18" charset="0"/>
                <a:cs typeface="Times New Roman" panose="02020603050405020304" pitchFamily="18" charset="0"/>
              </a:rPr>
              <a:t> </a:t>
            </a:r>
          </a:p>
          <a:p>
            <a:pPr marL="457200" indent="-457200">
              <a:lnSpc>
                <a:spcPct val="110000"/>
              </a:lnSpc>
              <a:spcBef>
                <a:spcPts val="0"/>
              </a:spcBef>
              <a:buClr>
                <a:srgbClr val="FF0000"/>
              </a:buClr>
              <a:buFont typeface="Wingdings" panose="05000000000000000000" pitchFamily="2" charset="2"/>
              <a:buChar char="v"/>
            </a:pPr>
            <a:r>
              <a:rPr lang="en-US" sz="2800" b="1" dirty="0">
                <a:solidFill>
                  <a:schemeClr val="tx1"/>
                </a:solidFill>
                <a:latin typeface="Times New Roman" panose="02020603050405020304" pitchFamily="18" charset="0"/>
                <a:cs typeface="Times New Roman" panose="02020603050405020304" pitchFamily="18" charset="0"/>
              </a:rPr>
              <a:t>In the second step, each team member silently records potential solutions to the problem and does not discuss them with other team members (as in silent brain- storming</a:t>
            </a:r>
            <a:r>
              <a:rPr lang="en-US" sz="2800" b="1" dirty="0" smtClean="0">
                <a:solidFill>
                  <a:schemeClr val="tx1"/>
                </a:solidFill>
                <a:latin typeface="Times New Roman" panose="02020603050405020304" pitchFamily="18" charset="0"/>
                <a:cs typeface="Times New Roman" panose="02020603050405020304" pitchFamily="18" charset="0"/>
              </a:rPr>
              <a:t>).</a:t>
            </a:r>
          </a:p>
          <a:p>
            <a:pPr marL="457200" indent="-457200">
              <a:lnSpc>
                <a:spcPct val="110000"/>
              </a:lnSpc>
              <a:spcBef>
                <a:spcPts val="0"/>
              </a:spcBef>
              <a:buClr>
                <a:srgbClr val="FF0000"/>
              </a:buClr>
              <a:buFont typeface="Wingdings" panose="05000000000000000000" pitchFamily="2" charset="2"/>
              <a:buChar char="v"/>
            </a:pPr>
            <a:r>
              <a:rPr lang="en-US" sz="2800" b="1" dirty="0" smtClean="0">
                <a:solidFill>
                  <a:schemeClr val="tx1"/>
                </a:solidFill>
                <a:latin typeface="Times New Roman" panose="02020603050405020304" pitchFamily="18" charset="0"/>
                <a:cs typeface="Times New Roman" panose="02020603050405020304" pitchFamily="18" charset="0"/>
              </a:rPr>
              <a:t>In </a:t>
            </a:r>
            <a:r>
              <a:rPr lang="en-US" sz="2800" b="1" dirty="0">
                <a:solidFill>
                  <a:schemeClr val="tx1"/>
                </a:solidFill>
                <a:latin typeface="Times New Roman" panose="02020603050405020304" pitchFamily="18" charset="0"/>
                <a:cs typeface="Times New Roman" panose="02020603050405020304" pitchFamily="18" charset="0"/>
              </a:rPr>
              <a:t>the third step, each person shares one idea with the group, and the leader records the idea on a flip chart</a:t>
            </a:r>
            <a:r>
              <a:rPr lang="en-US" sz="2800" b="1" dirty="0" smtClean="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159026697"/>
      </p:ext>
    </p:extLst>
  </p:cSld>
  <p:clrMapOvr>
    <a:masterClrMapping/>
  </p:clrMapOvr>
  <p:transition>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F67A9478-C422-4BC5-80F9-D0C1467BA6A5}" type="datetime1">
              <a:rPr lang="en-US" smtClean="0"/>
              <a:t>12/11/2016</a:t>
            </a:fld>
            <a:endParaRPr lang="en-GB" dirty="0"/>
          </a:p>
        </p:txBody>
      </p:sp>
      <p:sp>
        <p:nvSpPr>
          <p:cNvPr id="7" name="Footer Placeholder 6"/>
          <p:cNvSpPr>
            <a:spLocks noGrp="1"/>
          </p:cNvSpPr>
          <p:nvPr>
            <p:ph type="ftr" sz="quarter" idx="11"/>
          </p:nvPr>
        </p:nvSpPr>
        <p:spPr>
          <a:xfrm>
            <a:off x="659165" y="6356350"/>
            <a:ext cx="2847975" cy="365125"/>
          </a:xfrm>
          <a:prstGeom prst="rect">
            <a:avLst/>
          </a:prstGeom>
        </p:spPr>
        <p:txBody>
          <a:bodyPr/>
          <a:lstStyle/>
          <a:p>
            <a:r>
              <a:rPr lang="en-US" dirty="0" smtClean="0"/>
              <a:t>Mohammed Alnaif Ph.D.</a:t>
            </a:r>
            <a:endParaRPr lang="en-US" dirty="0"/>
          </a:p>
        </p:txBody>
      </p:sp>
      <p:sp>
        <p:nvSpPr>
          <p:cNvPr id="6" name="Slide Number Placeholder 5"/>
          <p:cNvSpPr>
            <a:spLocks noGrp="1"/>
          </p:cNvSpPr>
          <p:nvPr>
            <p:ph type="sldNum" sz="quarter" idx="12"/>
          </p:nvPr>
        </p:nvSpPr>
        <p:spPr/>
        <p:txBody>
          <a:bodyPr/>
          <a:lstStyle/>
          <a:p>
            <a:fld id="{EEEECDCC-63C2-4492-ADC6-A6890B1EB79E}" type="slidenum">
              <a:rPr lang="en-US" smtClean="0"/>
              <a:t>25</a:t>
            </a:fld>
            <a:endParaRPr lang="en-US"/>
          </a:p>
        </p:txBody>
      </p:sp>
      <p:sp>
        <p:nvSpPr>
          <p:cNvPr id="5" name="Title 4"/>
          <p:cNvSpPr>
            <a:spLocks noGrp="1"/>
          </p:cNvSpPr>
          <p:nvPr>
            <p:ph type="ctrTitle"/>
          </p:nvPr>
        </p:nvSpPr>
        <p:spPr>
          <a:xfrm>
            <a:off x="914400" y="152401"/>
            <a:ext cx="7117180" cy="1219200"/>
          </a:xfrm>
        </p:spPr>
        <p:txBody>
          <a:bodyPr/>
          <a:lstStyle/>
          <a:p>
            <a:pPr algn="ctr"/>
            <a:r>
              <a:rPr lang="en-US" sz="3600" b="1" dirty="0">
                <a:solidFill>
                  <a:schemeClr val="tx1"/>
                </a:solidFill>
                <a:latin typeface="Times New Roman" panose="02020603050405020304" pitchFamily="18" charset="0"/>
                <a:cs typeface="Times New Roman" panose="02020603050405020304" pitchFamily="18" charset="0"/>
              </a:rPr>
              <a:t>PERFORMANCE IMPROVEMENT </a:t>
            </a:r>
            <a:r>
              <a:rPr lang="en-US" sz="3600" b="1" dirty="0" smtClean="0">
                <a:solidFill>
                  <a:schemeClr val="tx1"/>
                </a:solidFill>
                <a:latin typeface="Times New Roman" panose="02020603050405020304" pitchFamily="18" charset="0"/>
                <a:cs typeface="Times New Roman" panose="02020603050405020304" pitchFamily="18" charset="0"/>
              </a:rPr>
              <a:t>TOOLS</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8" name="Subtitle 7"/>
          <p:cNvSpPr>
            <a:spLocks noGrp="1"/>
          </p:cNvSpPr>
          <p:nvPr>
            <p:ph type="subTitle" idx="1"/>
          </p:nvPr>
        </p:nvSpPr>
        <p:spPr>
          <a:xfrm>
            <a:off x="533400" y="1752600"/>
            <a:ext cx="8382000" cy="4648200"/>
          </a:xfrm>
        </p:spPr>
        <p:txBody>
          <a:bodyPr>
            <a:normAutofit fontScale="85000" lnSpcReduction="10000"/>
          </a:bodyPr>
          <a:lstStyle/>
          <a:p>
            <a:pPr>
              <a:lnSpc>
                <a:spcPct val="110000"/>
              </a:lnSpc>
              <a:spcBef>
                <a:spcPts val="600"/>
              </a:spcBef>
              <a:spcAft>
                <a:spcPts val="0"/>
              </a:spcAft>
              <a:buClr>
                <a:srgbClr val="FF0000"/>
              </a:buClr>
            </a:pPr>
            <a:r>
              <a:rPr lang="en-US" sz="3200" b="1" dirty="0" smtClean="0">
                <a:solidFill>
                  <a:srgbClr val="0000FF"/>
                </a:solidFill>
                <a:latin typeface="Times New Roman" panose="02020603050405020304" pitchFamily="18" charset="0"/>
                <a:cs typeface="Times New Roman" panose="02020603050405020304" pitchFamily="18" charset="0"/>
              </a:rPr>
              <a:t>Performance</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smtClean="0">
                <a:solidFill>
                  <a:srgbClr val="0000FF"/>
                </a:solidFill>
                <a:latin typeface="Times New Roman" panose="02020603050405020304" pitchFamily="18" charset="0"/>
                <a:cs typeface="Times New Roman" panose="02020603050405020304" pitchFamily="18" charset="0"/>
              </a:rPr>
              <a:t>Improvement Tools</a:t>
            </a:r>
          </a:p>
          <a:p>
            <a:pPr>
              <a:lnSpc>
                <a:spcPct val="110000"/>
              </a:lnSpc>
              <a:spcBef>
                <a:spcPts val="0"/>
              </a:spcBef>
              <a:buClr>
                <a:srgbClr val="FF0000"/>
              </a:buClr>
            </a:pPr>
            <a:r>
              <a:rPr lang="en-US" sz="3200" b="1" dirty="0">
                <a:solidFill>
                  <a:srgbClr val="0000FF"/>
                </a:solidFill>
                <a:latin typeface="Times New Roman" panose="02020603050405020304" pitchFamily="18" charset="0"/>
                <a:cs typeface="Times New Roman" panose="02020603050405020304" pitchFamily="18" charset="0"/>
              </a:rPr>
              <a:t>Nominal Group Technique</a:t>
            </a:r>
            <a:r>
              <a:rPr lang="en-US" sz="3200" b="1" dirty="0" smtClean="0">
                <a:solidFill>
                  <a:srgbClr val="0000FF"/>
                </a:solidFill>
                <a:latin typeface="Times New Roman" panose="02020603050405020304" pitchFamily="18" charset="0"/>
                <a:cs typeface="Times New Roman" panose="02020603050405020304" pitchFamily="18" charset="0"/>
              </a:rPr>
              <a:t> </a:t>
            </a:r>
          </a:p>
          <a:p>
            <a:pPr marL="457200" indent="-457200">
              <a:lnSpc>
                <a:spcPct val="110000"/>
              </a:lnSpc>
              <a:spcBef>
                <a:spcPts val="0"/>
              </a:spcBef>
              <a:buClr>
                <a:srgbClr val="FF0000"/>
              </a:buClr>
              <a:buFont typeface="Wingdings" panose="05000000000000000000" pitchFamily="2" charset="2"/>
              <a:buChar char="v"/>
            </a:pPr>
            <a:r>
              <a:rPr lang="en-US" sz="2800" b="1" dirty="0" smtClean="0">
                <a:solidFill>
                  <a:schemeClr val="tx1"/>
                </a:solidFill>
                <a:latin typeface="Times New Roman" panose="02020603050405020304" pitchFamily="18" charset="0"/>
                <a:cs typeface="Times New Roman" panose="02020603050405020304" pitchFamily="18" charset="0"/>
              </a:rPr>
              <a:t>The process is repeated until all solution ideas have been recorded.</a:t>
            </a:r>
          </a:p>
          <a:p>
            <a:pPr marL="457200" indent="-457200">
              <a:lnSpc>
                <a:spcPct val="110000"/>
              </a:lnSpc>
              <a:spcBef>
                <a:spcPts val="0"/>
              </a:spcBef>
              <a:buClr>
                <a:srgbClr val="FF0000"/>
              </a:buClr>
              <a:buFont typeface="Wingdings" panose="05000000000000000000" pitchFamily="2" charset="2"/>
              <a:buChar char="v"/>
            </a:pPr>
            <a:r>
              <a:rPr lang="en-US" sz="2800" b="1" dirty="0">
                <a:solidFill>
                  <a:schemeClr val="tx1"/>
                </a:solidFill>
                <a:latin typeface="Times New Roman" panose="02020603050405020304" pitchFamily="18" charset="0"/>
                <a:cs typeface="Times New Roman" panose="02020603050405020304" pitchFamily="18" charset="0"/>
              </a:rPr>
              <a:t>As in step two, the ideas are not discussed.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lnSpc>
                <a:spcPct val="110000"/>
              </a:lnSpc>
              <a:spcBef>
                <a:spcPts val="0"/>
              </a:spcBef>
              <a:buClr>
                <a:srgbClr val="FF0000"/>
              </a:buClr>
              <a:buFont typeface="Wingdings" panose="05000000000000000000" pitchFamily="2" charset="2"/>
              <a:buChar char="v"/>
            </a:pPr>
            <a:r>
              <a:rPr lang="en-US" sz="2800" b="1" dirty="0" smtClean="0">
                <a:solidFill>
                  <a:schemeClr val="tx1"/>
                </a:solidFill>
                <a:latin typeface="Times New Roman" panose="02020603050405020304" pitchFamily="18" charset="0"/>
                <a:cs typeface="Times New Roman" panose="02020603050405020304" pitchFamily="18" charset="0"/>
              </a:rPr>
              <a:t>In </a:t>
            </a:r>
            <a:r>
              <a:rPr lang="en-US" sz="2800" b="1" dirty="0">
                <a:solidFill>
                  <a:schemeClr val="tx1"/>
                </a:solidFill>
                <a:latin typeface="Times New Roman" panose="02020603050405020304" pitchFamily="18" charset="0"/>
                <a:cs typeface="Times New Roman" panose="02020603050405020304" pitchFamily="18" charset="0"/>
              </a:rPr>
              <a:t>the fourth step, the team clarifies the ideas listed on the flip chart. The leader may ask some team members to explain their ideas.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lnSpc>
                <a:spcPct val="110000"/>
              </a:lnSpc>
              <a:spcBef>
                <a:spcPts val="0"/>
              </a:spcBef>
              <a:buClr>
                <a:srgbClr val="FF0000"/>
              </a:buClr>
              <a:buFont typeface="Wingdings" panose="05000000000000000000" pitchFamily="2" charset="2"/>
              <a:buChar char="v"/>
            </a:pPr>
            <a:r>
              <a:rPr lang="en-US" sz="2800" b="1" dirty="0" smtClean="0">
                <a:solidFill>
                  <a:schemeClr val="tx1"/>
                </a:solidFill>
                <a:latin typeface="Times New Roman" panose="02020603050405020304" pitchFamily="18" charset="0"/>
                <a:cs typeface="Times New Roman" panose="02020603050405020304" pitchFamily="18" charset="0"/>
              </a:rPr>
              <a:t>Comments </a:t>
            </a:r>
            <a:r>
              <a:rPr lang="en-US" sz="2800" b="1" dirty="0">
                <a:solidFill>
                  <a:schemeClr val="tx1"/>
                </a:solidFill>
                <a:latin typeface="Times New Roman" panose="02020603050405020304" pitchFamily="18" charset="0"/>
                <a:cs typeface="Times New Roman" panose="02020603050405020304" pitchFamily="18" charset="0"/>
              </a:rPr>
              <a:t>from other members are not allowed during the explanation. The goal in this step is to ensure that everyone in the group understands the suggested solutions. </a:t>
            </a:r>
            <a:endParaRPr lang="en-US" sz="2800" b="1"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7604354"/>
      </p:ext>
    </p:extLst>
  </p:cSld>
  <p:clrMapOvr>
    <a:masterClrMapping/>
  </p:clrMapOvr>
  <p:transition>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F67A9478-C422-4BC5-80F9-D0C1467BA6A5}" type="datetime1">
              <a:rPr lang="en-US" smtClean="0"/>
              <a:t>12/11/2016</a:t>
            </a:fld>
            <a:endParaRPr lang="en-GB" dirty="0"/>
          </a:p>
        </p:txBody>
      </p:sp>
      <p:sp>
        <p:nvSpPr>
          <p:cNvPr id="7" name="Footer Placeholder 6"/>
          <p:cNvSpPr>
            <a:spLocks noGrp="1"/>
          </p:cNvSpPr>
          <p:nvPr>
            <p:ph type="ftr" sz="quarter" idx="11"/>
          </p:nvPr>
        </p:nvSpPr>
        <p:spPr>
          <a:xfrm>
            <a:off x="659165" y="6356350"/>
            <a:ext cx="2847975" cy="365125"/>
          </a:xfrm>
          <a:prstGeom prst="rect">
            <a:avLst/>
          </a:prstGeom>
        </p:spPr>
        <p:txBody>
          <a:bodyPr/>
          <a:lstStyle/>
          <a:p>
            <a:r>
              <a:rPr lang="en-US" dirty="0" smtClean="0"/>
              <a:t>Mohammed Alnaif Ph.D.</a:t>
            </a:r>
            <a:endParaRPr lang="en-US" dirty="0"/>
          </a:p>
        </p:txBody>
      </p:sp>
      <p:sp>
        <p:nvSpPr>
          <p:cNvPr id="6" name="Slide Number Placeholder 5"/>
          <p:cNvSpPr>
            <a:spLocks noGrp="1"/>
          </p:cNvSpPr>
          <p:nvPr>
            <p:ph type="sldNum" sz="quarter" idx="12"/>
          </p:nvPr>
        </p:nvSpPr>
        <p:spPr/>
        <p:txBody>
          <a:bodyPr/>
          <a:lstStyle/>
          <a:p>
            <a:fld id="{EEEECDCC-63C2-4492-ADC6-A6890B1EB79E}" type="slidenum">
              <a:rPr lang="en-US" smtClean="0"/>
              <a:t>26</a:t>
            </a:fld>
            <a:endParaRPr lang="en-US"/>
          </a:p>
        </p:txBody>
      </p:sp>
      <p:sp>
        <p:nvSpPr>
          <p:cNvPr id="5" name="Title 4"/>
          <p:cNvSpPr>
            <a:spLocks noGrp="1"/>
          </p:cNvSpPr>
          <p:nvPr>
            <p:ph type="ctrTitle"/>
          </p:nvPr>
        </p:nvSpPr>
        <p:spPr>
          <a:xfrm>
            <a:off x="914400" y="152401"/>
            <a:ext cx="7117180" cy="1219200"/>
          </a:xfrm>
        </p:spPr>
        <p:txBody>
          <a:bodyPr/>
          <a:lstStyle/>
          <a:p>
            <a:pPr algn="ctr"/>
            <a:r>
              <a:rPr lang="en-US" sz="3600" b="1" dirty="0">
                <a:solidFill>
                  <a:schemeClr val="tx1"/>
                </a:solidFill>
                <a:latin typeface="Times New Roman" panose="02020603050405020304" pitchFamily="18" charset="0"/>
                <a:cs typeface="Times New Roman" panose="02020603050405020304" pitchFamily="18" charset="0"/>
              </a:rPr>
              <a:t>PERFORMANCE IMPROVEMENT </a:t>
            </a:r>
            <a:r>
              <a:rPr lang="en-US" sz="3600" b="1" dirty="0" smtClean="0">
                <a:solidFill>
                  <a:schemeClr val="tx1"/>
                </a:solidFill>
                <a:latin typeface="Times New Roman" panose="02020603050405020304" pitchFamily="18" charset="0"/>
                <a:cs typeface="Times New Roman" panose="02020603050405020304" pitchFamily="18" charset="0"/>
              </a:rPr>
              <a:t>TOOLS</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8" name="Subtitle 7"/>
          <p:cNvSpPr>
            <a:spLocks noGrp="1"/>
          </p:cNvSpPr>
          <p:nvPr>
            <p:ph type="subTitle" idx="1"/>
          </p:nvPr>
        </p:nvSpPr>
        <p:spPr>
          <a:xfrm>
            <a:off x="533400" y="1905000"/>
            <a:ext cx="8382000" cy="4495800"/>
          </a:xfrm>
        </p:spPr>
        <p:txBody>
          <a:bodyPr>
            <a:normAutofit/>
          </a:bodyPr>
          <a:lstStyle/>
          <a:p>
            <a:pPr>
              <a:lnSpc>
                <a:spcPct val="110000"/>
              </a:lnSpc>
              <a:spcBef>
                <a:spcPts val="600"/>
              </a:spcBef>
              <a:spcAft>
                <a:spcPts val="0"/>
              </a:spcAft>
              <a:buClr>
                <a:srgbClr val="FF0000"/>
              </a:buClr>
            </a:pPr>
            <a:r>
              <a:rPr lang="en-US" sz="3200" b="1" dirty="0" smtClean="0">
                <a:solidFill>
                  <a:srgbClr val="0000FF"/>
                </a:solidFill>
                <a:latin typeface="Times New Roman" panose="02020603050405020304" pitchFamily="18" charset="0"/>
                <a:cs typeface="Times New Roman" panose="02020603050405020304" pitchFamily="18" charset="0"/>
              </a:rPr>
              <a:t>Performance</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smtClean="0">
                <a:solidFill>
                  <a:srgbClr val="0000FF"/>
                </a:solidFill>
                <a:latin typeface="Times New Roman" panose="02020603050405020304" pitchFamily="18" charset="0"/>
                <a:cs typeface="Times New Roman" panose="02020603050405020304" pitchFamily="18" charset="0"/>
              </a:rPr>
              <a:t>Improvement Tools</a:t>
            </a:r>
          </a:p>
          <a:p>
            <a:pPr>
              <a:lnSpc>
                <a:spcPct val="110000"/>
              </a:lnSpc>
              <a:spcBef>
                <a:spcPts val="0"/>
              </a:spcBef>
              <a:buClr>
                <a:srgbClr val="FF0000"/>
              </a:buClr>
            </a:pPr>
            <a:r>
              <a:rPr lang="en-US" sz="3200" b="1" dirty="0">
                <a:solidFill>
                  <a:srgbClr val="0000FF"/>
                </a:solidFill>
                <a:latin typeface="Times New Roman" panose="02020603050405020304" pitchFamily="18" charset="0"/>
                <a:cs typeface="Times New Roman" panose="02020603050405020304" pitchFamily="18" charset="0"/>
              </a:rPr>
              <a:t>Nominal Group Technique</a:t>
            </a:r>
            <a:r>
              <a:rPr lang="en-US" sz="3200" b="1" dirty="0" smtClean="0">
                <a:solidFill>
                  <a:srgbClr val="0000FF"/>
                </a:solidFill>
                <a:latin typeface="Times New Roman" panose="02020603050405020304" pitchFamily="18" charset="0"/>
                <a:cs typeface="Times New Roman" panose="02020603050405020304" pitchFamily="18" charset="0"/>
              </a:rPr>
              <a:t> </a:t>
            </a:r>
          </a:p>
          <a:p>
            <a:pPr marL="342900" indent="-342900">
              <a:buClr>
                <a:srgbClr val="FF0000"/>
              </a:buClr>
              <a:buFont typeface="Wingdings" panose="05000000000000000000" pitchFamily="2" charset="2"/>
              <a:buChar char="v"/>
            </a:pPr>
            <a:r>
              <a:rPr lang="en-US" sz="2400" b="1" dirty="0">
                <a:solidFill>
                  <a:schemeClr val="tx1"/>
                </a:solidFill>
                <a:latin typeface="Times New Roman" panose="02020603050405020304" pitchFamily="18" charset="0"/>
                <a:cs typeface="Times New Roman" panose="02020603050405020304" pitchFamily="18" charset="0"/>
              </a:rPr>
              <a:t>In the final step, the team votes on the ideas silently. Team members are asked to select five ideas they think are most effective, record them on separate index cards, and rank them in order of importance.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342900" indent="-342900">
              <a:buClr>
                <a:srgbClr val="FF0000"/>
              </a:buClr>
              <a:buFont typeface="Wingdings" panose="05000000000000000000" pitchFamily="2" charset="2"/>
              <a:buChar char="v"/>
            </a:pPr>
            <a:r>
              <a:rPr lang="en-US" sz="2400" b="1" dirty="0" smtClean="0">
                <a:solidFill>
                  <a:schemeClr val="tx1"/>
                </a:solidFill>
                <a:latin typeface="Times New Roman" panose="02020603050405020304" pitchFamily="18" charset="0"/>
                <a:cs typeface="Times New Roman" panose="02020603050405020304" pitchFamily="18" charset="0"/>
              </a:rPr>
              <a:t>They </a:t>
            </a:r>
            <a:r>
              <a:rPr lang="en-US" sz="2400" b="1" dirty="0">
                <a:solidFill>
                  <a:schemeClr val="tx1"/>
                </a:solidFill>
                <a:latin typeface="Times New Roman" panose="02020603050405020304" pitchFamily="18" charset="0"/>
                <a:cs typeface="Times New Roman" panose="02020603050405020304" pitchFamily="18" charset="0"/>
              </a:rPr>
              <a:t>mark a “5” on the card for most important, “4” for second most important, and so on.</a:t>
            </a:r>
          </a:p>
          <a:p>
            <a:pPr>
              <a:lnSpc>
                <a:spcPct val="110000"/>
              </a:lnSpc>
              <a:spcBef>
                <a:spcPts val="0"/>
              </a:spcBef>
              <a:buClr>
                <a:srgbClr val="FF0000"/>
              </a:buClr>
            </a:pPr>
            <a:endParaRPr lang="en-US" sz="2800" b="1"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0045852"/>
      </p:ext>
    </p:extLst>
  </p:cSld>
  <p:clrMapOvr>
    <a:masterClrMapping/>
  </p:clrMapOvr>
  <p:transition>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F67A9478-C422-4BC5-80F9-D0C1467BA6A5}" type="datetime1">
              <a:rPr lang="en-US" smtClean="0"/>
              <a:t>12/11/2016</a:t>
            </a:fld>
            <a:endParaRPr lang="en-GB" dirty="0"/>
          </a:p>
        </p:txBody>
      </p:sp>
      <p:sp>
        <p:nvSpPr>
          <p:cNvPr id="7" name="Footer Placeholder 6"/>
          <p:cNvSpPr>
            <a:spLocks noGrp="1"/>
          </p:cNvSpPr>
          <p:nvPr>
            <p:ph type="ftr" sz="quarter" idx="11"/>
          </p:nvPr>
        </p:nvSpPr>
        <p:spPr>
          <a:xfrm>
            <a:off x="659165" y="6356350"/>
            <a:ext cx="2847975" cy="365125"/>
          </a:xfrm>
          <a:prstGeom prst="rect">
            <a:avLst/>
          </a:prstGeom>
        </p:spPr>
        <p:txBody>
          <a:bodyPr/>
          <a:lstStyle/>
          <a:p>
            <a:r>
              <a:rPr lang="en-US" dirty="0" smtClean="0"/>
              <a:t>Mohammed Alnaif Ph.D.</a:t>
            </a:r>
            <a:endParaRPr lang="en-US" dirty="0"/>
          </a:p>
        </p:txBody>
      </p:sp>
      <p:sp>
        <p:nvSpPr>
          <p:cNvPr id="6" name="Slide Number Placeholder 5"/>
          <p:cNvSpPr>
            <a:spLocks noGrp="1"/>
          </p:cNvSpPr>
          <p:nvPr>
            <p:ph type="sldNum" sz="quarter" idx="12"/>
          </p:nvPr>
        </p:nvSpPr>
        <p:spPr/>
        <p:txBody>
          <a:bodyPr/>
          <a:lstStyle/>
          <a:p>
            <a:fld id="{EEEECDCC-63C2-4492-ADC6-A6890B1EB79E}" type="slidenum">
              <a:rPr lang="en-US" smtClean="0"/>
              <a:t>27</a:t>
            </a:fld>
            <a:endParaRPr lang="en-US"/>
          </a:p>
        </p:txBody>
      </p:sp>
      <p:sp>
        <p:nvSpPr>
          <p:cNvPr id="5" name="Title 4"/>
          <p:cNvSpPr>
            <a:spLocks noGrp="1"/>
          </p:cNvSpPr>
          <p:nvPr>
            <p:ph type="ctrTitle"/>
          </p:nvPr>
        </p:nvSpPr>
        <p:spPr>
          <a:xfrm>
            <a:off x="914400" y="152401"/>
            <a:ext cx="7117180" cy="1219200"/>
          </a:xfrm>
        </p:spPr>
        <p:txBody>
          <a:bodyPr/>
          <a:lstStyle/>
          <a:p>
            <a:pPr algn="ctr"/>
            <a:r>
              <a:rPr lang="en-US" sz="3600" b="1" dirty="0">
                <a:solidFill>
                  <a:schemeClr val="tx1"/>
                </a:solidFill>
                <a:latin typeface="Times New Roman" panose="02020603050405020304" pitchFamily="18" charset="0"/>
                <a:cs typeface="Times New Roman" panose="02020603050405020304" pitchFamily="18" charset="0"/>
              </a:rPr>
              <a:t>PERFORMANCE IMPROVEMENT </a:t>
            </a:r>
            <a:r>
              <a:rPr lang="en-US" sz="3600" b="1" dirty="0" smtClean="0">
                <a:solidFill>
                  <a:schemeClr val="tx1"/>
                </a:solidFill>
                <a:latin typeface="Times New Roman" panose="02020603050405020304" pitchFamily="18" charset="0"/>
                <a:cs typeface="Times New Roman" panose="02020603050405020304" pitchFamily="18" charset="0"/>
              </a:rPr>
              <a:t>TOOLS</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8" name="Subtitle 7"/>
          <p:cNvSpPr>
            <a:spLocks noGrp="1"/>
          </p:cNvSpPr>
          <p:nvPr>
            <p:ph type="subTitle" idx="1"/>
          </p:nvPr>
        </p:nvSpPr>
        <p:spPr>
          <a:xfrm>
            <a:off x="533400" y="1905000"/>
            <a:ext cx="8382000" cy="4495800"/>
          </a:xfrm>
        </p:spPr>
        <p:txBody>
          <a:bodyPr>
            <a:normAutofit/>
          </a:bodyPr>
          <a:lstStyle/>
          <a:p>
            <a:pPr>
              <a:lnSpc>
                <a:spcPct val="110000"/>
              </a:lnSpc>
              <a:spcBef>
                <a:spcPts val="600"/>
              </a:spcBef>
              <a:spcAft>
                <a:spcPts val="0"/>
              </a:spcAft>
              <a:buClr>
                <a:srgbClr val="FF0000"/>
              </a:buClr>
            </a:pPr>
            <a:r>
              <a:rPr lang="en-US" sz="3200" b="1" dirty="0" smtClean="0">
                <a:solidFill>
                  <a:srgbClr val="0000FF"/>
                </a:solidFill>
                <a:latin typeface="Times New Roman" panose="02020603050405020304" pitchFamily="18" charset="0"/>
                <a:cs typeface="Times New Roman" panose="02020603050405020304" pitchFamily="18" charset="0"/>
              </a:rPr>
              <a:t>Performance</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smtClean="0">
                <a:solidFill>
                  <a:srgbClr val="0000FF"/>
                </a:solidFill>
                <a:latin typeface="Times New Roman" panose="02020603050405020304" pitchFamily="18" charset="0"/>
                <a:cs typeface="Times New Roman" panose="02020603050405020304" pitchFamily="18" charset="0"/>
              </a:rPr>
              <a:t>Improvement Tools</a:t>
            </a:r>
          </a:p>
          <a:p>
            <a:pPr>
              <a:lnSpc>
                <a:spcPct val="110000"/>
              </a:lnSpc>
              <a:spcBef>
                <a:spcPts val="0"/>
              </a:spcBef>
              <a:buClr>
                <a:srgbClr val="FF0000"/>
              </a:buClr>
            </a:pPr>
            <a:r>
              <a:rPr lang="en-US" sz="3200" b="1" dirty="0">
                <a:solidFill>
                  <a:srgbClr val="0000FF"/>
                </a:solidFill>
                <a:latin typeface="Times New Roman" panose="02020603050405020304" pitchFamily="18" charset="0"/>
                <a:cs typeface="Times New Roman" panose="02020603050405020304" pitchFamily="18" charset="0"/>
              </a:rPr>
              <a:t>Nominal Group Technique</a:t>
            </a:r>
            <a:r>
              <a:rPr lang="en-US" sz="3200" b="1" dirty="0" smtClean="0">
                <a:solidFill>
                  <a:srgbClr val="0000FF"/>
                </a:solidFill>
                <a:latin typeface="Times New Roman" panose="02020603050405020304" pitchFamily="18" charset="0"/>
                <a:cs typeface="Times New Roman" panose="02020603050405020304" pitchFamily="18" charset="0"/>
              </a:rPr>
              <a:t> </a:t>
            </a:r>
          </a:p>
          <a:p>
            <a:pPr marL="342900" indent="-342900">
              <a:buClr>
                <a:srgbClr val="FF0000"/>
              </a:buClr>
              <a:buFont typeface="Wingdings" panose="05000000000000000000" pitchFamily="2" charset="2"/>
              <a:buChar char="v"/>
            </a:pPr>
            <a:r>
              <a:rPr lang="en-US" sz="2400" b="1" dirty="0">
                <a:solidFill>
                  <a:schemeClr val="tx1"/>
                </a:solidFill>
                <a:latin typeface="Times New Roman" panose="02020603050405020304" pitchFamily="18" charset="0"/>
                <a:cs typeface="Times New Roman" panose="02020603050405020304" pitchFamily="18" charset="0"/>
              </a:rPr>
              <a:t>When team members have finished ranking their ideas, the leader collects the cards and tallies the votes.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342900" indent="-342900">
              <a:buClr>
                <a:srgbClr val="FF0000"/>
              </a:buClr>
              <a:buFont typeface="Wingdings" panose="05000000000000000000" pitchFamily="2" charset="2"/>
              <a:buChar char="v"/>
            </a:pPr>
            <a:r>
              <a:rPr lang="en-US" sz="2400" b="1" dirty="0" smtClean="0">
                <a:solidFill>
                  <a:schemeClr val="tx1"/>
                </a:solidFill>
                <a:latin typeface="Times New Roman" panose="02020603050405020304" pitchFamily="18" charset="0"/>
                <a:cs typeface="Times New Roman" panose="02020603050405020304" pitchFamily="18" charset="0"/>
              </a:rPr>
              <a:t>Items </a:t>
            </a:r>
            <a:r>
              <a:rPr lang="en-US" sz="2400" b="1" dirty="0">
                <a:solidFill>
                  <a:schemeClr val="tx1"/>
                </a:solidFill>
                <a:latin typeface="Times New Roman" panose="02020603050405020304" pitchFamily="18" charset="0"/>
                <a:cs typeface="Times New Roman" panose="02020603050405020304" pitchFamily="18" charset="0"/>
              </a:rPr>
              <a:t>that received one or no votes are removed from the list.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342900" indent="-342900">
              <a:buClr>
                <a:srgbClr val="FF0000"/>
              </a:buClr>
              <a:buFont typeface="Wingdings" panose="05000000000000000000" pitchFamily="2" charset="2"/>
              <a:buChar char="v"/>
            </a:pPr>
            <a:r>
              <a:rPr lang="en-US" sz="2400" b="1" dirty="0" smtClean="0">
                <a:solidFill>
                  <a:schemeClr val="tx1"/>
                </a:solidFill>
                <a:latin typeface="Times New Roman" panose="02020603050405020304" pitchFamily="18" charset="0"/>
                <a:cs typeface="Times New Roman" panose="02020603050405020304" pitchFamily="18" charset="0"/>
              </a:rPr>
              <a:t>Items </a:t>
            </a:r>
            <a:r>
              <a:rPr lang="en-US" sz="2400" b="1" dirty="0">
                <a:solidFill>
                  <a:schemeClr val="tx1"/>
                </a:solidFill>
                <a:latin typeface="Times New Roman" panose="02020603050405020304" pitchFamily="18" charset="0"/>
                <a:cs typeface="Times New Roman" panose="02020603050405020304" pitchFamily="18" charset="0"/>
              </a:rPr>
              <a:t>with the highest total point values are most important to the group and should be addressed first.</a:t>
            </a:r>
          </a:p>
          <a:p>
            <a:pPr>
              <a:lnSpc>
                <a:spcPct val="110000"/>
              </a:lnSpc>
              <a:spcBef>
                <a:spcPts val="0"/>
              </a:spcBef>
              <a:buClr>
                <a:srgbClr val="FF0000"/>
              </a:buClr>
            </a:pPr>
            <a:endParaRPr lang="en-US" sz="2800" b="1"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9915030"/>
      </p:ext>
    </p:extLst>
  </p:cSld>
  <p:clrMapOvr>
    <a:masterClrMapping/>
  </p:clrMapOvr>
  <p:transition>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F67A9478-C422-4BC5-80F9-D0C1467BA6A5}" type="datetime1">
              <a:rPr lang="en-US" smtClean="0"/>
              <a:t>12/11/2016</a:t>
            </a:fld>
            <a:endParaRPr lang="en-GB" dirty="0"/>
          </a:p>
        </p:txBody>
      </p:sp>
      <p:sp>
        <p:nvSpPr>
          <p:cNvPr id="7" name="Footer Placeholder 6"/>
          <p:cNvSpPr>
            <a:spLocks noGrp="1"/>
          </p:cNvSpPr>
          <p:nvPr>
            <p:ph type="ftr" sz="quarter" idx="11"/>
          </p:nvPr>
        </p:nvSpPr>
        <p:spPr>
          <a:xfrm>
            <a:off x="659165" y="6356350"/>
            <a:ext cx="2847975" cy="365125"/>
          </a:xfrm>
          <a:prstGeom prst="rect">
            <a:avLst/>
          </a:prstGeom>
        </p:spPr>
        <p:txBody>
          <a:bodyPr/>
          <a:lstStyle/>
          <a:p>
            <a:r>
              <a:rPr lang="en-US" dirty="0" smtClean="0"/>
              <a:t>Mohammed Alnaif Ph.D.</a:t>
            </a:r>
            <a:endParaRPr lang="en-US" dirty="0"/>
          </a:p>
        </p:txBody>
      </p:sp>
      <p:sp>
        <p:nvSpPr>
          <p:cNvPr id="6" name="Slide Number Placeholder 5"/>
          <p:cNvSpPr>
            <a:spLocks noGrp="1"/>
          </p:cNvSpPr>
          <p:nvPr>
            <p:ph type="sldNum" sz="quarter" idx="12"/>
          </p:nvPr>
        </p:nvSpPr>
        <p:spPr/>
        <p:txBody>
          <a:bodyPr/>
          <a:lstStyle/>
          <a:p>
            <a:fld id="{EEEECDCC-63C2-4492-ADC6-A6890B1EB79E}" type="slidenum">
              <a:rPr lang="en-US" smtClean="0"/>
              <a:t>28</a:t>
            </a:fld>
            <a:endParaRPr lang="en-US"/>
          </a:p>
        </p:txBody>
      </p:sp>
      <p:sp>
        <p:nvSpPr>
          <p:cNvPr id="5" name="Title 4"/>
          <p:cNvSpPr>
            <a:spLocks noGrp="1"/>
          </p:cNvSpPr>
          <p:nvPr>
            <p:ph type="ctrTitle"/>
          </p:nvPr>
        </p:nvSpPr>
        <p:spPr>
          <a:xfrm>
            <a:off x="914400" y="152401"/>
            <a:ext cx="7117180" cy="1219200"/>
          </a:xfrm>
        </p:spPr>
        <p:txBody>
          <a:bodyPr/>
          <a:lstStyle/>
          <a:p>
            <a:pPr algn="ctr"/>
            <a:r>
              <a:rPr lang="en-US" sz="3600" b="1" dirty="0">
                <a:solidFill>
                  <a:schemeClr val="tx1"/>
                </a:solidFill>
                <a:latin typeface="Times New Roman" panose="02020603050405020304" pitchFamily="18" charset="0"/>
                <a:cs typeface="Times New Roman" panose="02020603050405020304" pitchFamily="18" charset="0"/>
              </a:rPr>
              <a:t>PERFORMANCE IMPROVEMENT </a:t>
            </a:r>
            <a:r>
              <a:rPr lang="en-US" sz="3600" b="1" dirty="0" smtClean="0">
                <a:solidFill>
                  <a:schemeClr val="tx1"/>
                </a:solidFill>
                <a:latin typeface="Times New Roman" panose="02020603050405020304" pitchFamily="18" charset="0"/>
                <a:cs typeface="Times New Roman" panose="02020603050405020304" pitchFamily="18" charset="0"/>
              </a:rPr>
              <a:t>TOOLS</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8" name="Subtitle 7"/>
          <p:cNvSpPr>
            <a:spLocks noGrp="1"/>
          </p:cNvSpPr>
          <p:nvPr>
            <p:ph type="subTitle" idx="1"/>
          </p:nvPr>
        </p:nvSpPr>
        <p:spPr>
          <a:xfrm>
            <a:off x="533400" y="1905000"/>
            <a:ext cx="8382000" cy="4495800"/>
          </a:xfrm>
        </p:spPr>
        <p:txBody>
          <a:bodyPr>
            <a:normAutofit/>
          </a:bodyPr>
          <a:lstStyle/>
          <a:p>
            <a:pPr>
              <a:lnSpc>
                <a:spcPct val="110000"/>
              </a:lnSpc>
              <a:spcBef>
                <a:spcPts val="600"/>
              </a:spcBef>
              <a:spcAft>
                <a:spcPts val="0"/>
              </a:spcAft>
              <a:buClr>
                <a:srgbClr val="FF0000"/>
              </a:buClr>
            </a:pPr>
            <a:r>
              <a:rPr lang="en-US" sz="3200" b="1" dirty="0" smtClean="0">
                <a:solidFill>
                  <a:srgbClr val="0000FF"/>
                </a:solidFill>
                <a:latin typeface="Times New Roman" panose="02020603050405020304" pitchFamily="18" charset="0"/>
                <a:cs typeface="Times New Roman" panose="02020603050405020304" pitchFamily="18" charset="0"/>
              </a:rPr>
              <a:t>Performance</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smtClean="0">
                <a:solidFill>
                  <a:srgbClr val="0000FF"/>
                </a:solidFill>
                <a:latin typeface="Times New Roman" panose="02020603050405020304" pitchFamily="18" charset="0"/>
                <a:cs typeface="Times New Roman" panose="02020603050405020304" pitchFamily="18" charset="0"/>
              </a:rPr>
              <a:t>Improvement Tools</a:t>
            </a:r>
          </a:p>
          <a:p>
            <a:pPr>
              <a:lnSpc>
                <a:spcPct val="110000"/>
              </a:lnSpc>
              <a:spcBef>
                <a:spcPts val="0"/>
              </a:spcBef>
              <a:buClr>
                <a:srgbClr val="FF0000"/>
              </a:buClr>
            </a:pPr>
            <a:r>
              <a:rPr lang="en-US" sz="3200" b="1" dirty="0">
                <a:solidFill>
                  <a:srgbClr val="0000FF"/>
                </a:solidFill>
                <a:latin typeface="Times New Roman" panose="02020603050405020304" pitchFamily="18" charset="0"/>
                <a:cs typeface="Times New Roman" panose="02020603050405020304" pitchFamily="18" charset="0"/>
              </a:rPr>
              <a:t>Nominal Group Technique</a:t>
            </a:r>
            <a:r>
              <a:rPr lang="en-US" sz="3200" b="1" dirty="0" smtClean="0">
                <a:solidFill>
                  <a:srgbClr val="0000FF"/>
                </a:solidFill>
                <a:latin typeface="Times New Roman" panose="02020603050405020304" pitchFamily="18" charset="0"/>
                <a:cs typeface="Times New Roman" panose="02020603050405020304" pitchFamily="18" charset="0"/>
              </a:rPr>
              <a:t> </a:t>
            </a:r>
          </a:p>
          <a:p>
            <a:pPr marL="342900" indent="-342900">
              <a:buClr>
                <a:srgbClr val="FF0000"/>
              </a:buClr>
              <a:buFont typeface="Wingdings" panose="05000000000000000000" pitchFamily="2" charset="2"/>
              <a:buChar char="v"/>
            </a:pPr>
            <a:r>
              <a:rPr lang="en-US" sz="2800" b="1" dirty="0">
                <a:solidFill>
                  <a:schemeClr val="tx1"/>
                </a:solidFill>
                <a:latin typeface="Times New Roman" panose="02020603050405020304" pitchFamily="18" charset="0"/>
                <a:cs typeface="Times New Roman" panose="02020603050405020304" pitchFamily="18" charset="0"/>
              </a:rPr>
              <a:t>The primary difference between the results of multi-voting and the results of nominal group technique is that the improvement team considers the total point count for each item (adding up the values of each vote) as well as the number of votes each item received.</a:t>
            </a:r>
          </a:p>
          <a:p>
            <a:pPr>
              <a:lnSpc>
                <a:spcPct val="110000"/>
              </a:lnSpc>
              <a:spcBef>
                <a:spcPts val="0"/>
              </a:spcBef>
              <a:buClr>
                <a:srgbClr val="FF0000"/>
              </a:buClr>
            </a:pPr>
            <a:endParaRPr lang="en-US" sz="2800" b="1"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4180585"/>
      </p:ext>
    </p:extLst>
  </p:cSld>
  <p:clrMapOvr>
    <a:masterClrMapping/>
  </p:clrMapOvr>
  <p:transition>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F67A9478-C422-4BC5-80F9-D0C1467BA6A5}" type="datetime1">
              <a:rPr lang="en-US" smtClean="0"/>
              <a:t>12/11/2016</a:t>
            </a:fld>
            <a:endParaRPr lang="en-GB" dirty="0"/>
          </a:p>
        </p:txBody>
      </p:sp>
      <p:sp>
        <p:nvSpPr>
          <p:cNvPr id="7" name="Footer Placeholder 6"/>
          <p:cNvSpPr>
            <a:spLocks noGrp="1"/>
          </p:cNvSpPr>
          <p:nvPr>
            <p:ph type="ftr" sz="quarter" idx="11"/>
          </p:nvPr>
        </p:nvSpPr>
        <p:spPr>
          <a:xfrm>
            <a:off x="659165" y="6356350"/>
            <a:ext cx="2847975" cy="365125"/>
          </a:xfrm>
          <a:prstGeom prst="rect">
            <a:avLst/>
          </a:prstGeom>
        </p:spPr>
        <p:txBody>
          <a:bodyPr/>
          <a:lstStyle/>
          <a:p>
            <a:r>
              <a:rPr lang="en-US" dirty="0" smtClean="0"/>
              <a:t>Mohammed Alnaif Ph.D.</a:t>
            </a:r>
            <a:endParaRPr lang="en-US" dirty="0"/>
          </a:p>
        </p:txBody>
      </p:sp>
      <p:sp>
        <p:nvSpPr>
          <p:cNvPr id="6" name="Slide Number Placeholder 5"/>
          <p:cNvSpPr>
            <a:spLocks noGrp="1"/>
          </p:cNvSpPr>
          <p:nvPr>
            <p:ph type="sldNum" sz="quarter" idx="12"/>
          </p:nvPr>
        </p:nvSpPr>
        <p:spPr/>
        <p:txBody>
          <a:bodyPr/>
          <a:lstStyle/>
          <a:p>
            <a:fld id="{EEEECDCC-63C2-4492-ADC6-A6890B1EB79E}" type="slidenum">
              <a:rPr lang="en-US" smtClean="0"/>
              <a:t>29</a:t>
            </a:fld>
            <a:endParaRPr lang="en-US"/>
          </a:p>
        </p:txBody>
      </p:sp>
      <p:sp>
        <p:nvSpPr>
          <p:cNvPr id="5" name="Title 4"/>
          <p:cNvSpPr>
            <a:spLocks noGrp="1"/>
          </p:cNvSpPr>
          <p:nvPr>
            <p:ph type="ctrTitle"/>
          </p:nvPr>
        </p:nvSpPr>
        <p:spPr>
          <a:xfrm>
            <a:off x="914400" y="152401"/>
            <a:ext cx="7117180" cy="1219200"/>
          </a:xfrm>
        </p:spPr>
        <p:txBody>
          <a:bodyPr/>
          <a:lstStyle/>
          <a:p>
            <a:pPr algn="ctr"/>
            <a:r>
              <a:rPr lang="en-US" sz="3600" b="1" dirty="0">
                <a:solidFill>
                  <a:schemeClr val="tx1"/>
                </a:solidFill>
                <a:latin typeface="Times New Roman" panose="02020603050405020304" pitchFamily="18" charset="0"/>
                <a:cs typeface="Times New Roman" panose="02020603050405020304" pitchFamily="18" charset="0"/>
              </a:rPr>
              <a:t>PERFORMANCE IMPROVEMENT </a:t>
            </a:r>
            <a:r>
              <a:rPr lang="en-US" sz="3600" b="1" dirty="0" smtClean="0">
                <a:solidFill>
                  <a:schemeClr val="tx1"/>
                </a:solidFill>
                <a:latin typeface="Times New Roman" panose="02020603050405020304" pitchFamily="18" charset="0"/>
                <a:cs typeface="Times New Roman" panose="02020603050405020304" pitchFamily="18" charset="0"/>
              </a:rPr>
              <a:t>TOOLS</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8" name="Subtitle 7"/>
          <p:cNvSpPr>
            <a:spLocks noGrp="1"/>
          </p:cNvSpPr>
          <p:nvPr>
            <p:ph type="subTitle" idx="1"/>
          </p:nvPr>
        </p:nvSpPr>
        <p:spPr>
          <a:xfrm>
            <a:off x="533400" y="1524000"/>
            <a:ext cx="8382000" cy="4876800"/>
          </a:xfrm>
        </p:spPr>
        <p:txBody>
          <a:bodyPr>
            <a:normAutofit fontScale="85000" lnSpcReduction="20000"/>
          </a:bodyPr>
          <a:lstStyle/>
          <a:p>
            <a:pPr>
              <a:lnSpc>
                <a:spcPct val="110000"/>
              </a:lnSpc>
              <a:spcBef>
                <a:spcPts val="600"/>
              </a:spcBef>
              <a:spcAft>
                <a:spcPts val="0"/>
              </a:spcAft>
              <a:buClr>
                <a:srgbClr val="FF0000"/>
              </a:buClr>
            </a:pPr>
            <a:r>
              <a:rPr lang="en-US" sz="3200" b="1" dirty="0" smtClean="0">
                <a:solidFill>
                  <a:srgbClr val="0000FF"/>
                </a:solidFill>
                <a:latin typeface="Times New Roman" panose="02020603050405020304" pitchFamily="18" charset="0"/>
                <a:cs typeface="Times New Roman" panose="02020603050405020304" pitchFamily="18" charset="0"/>
              </a:rPr>
              <a:t>Performance</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smtClean="0">
                <a:solidFill>
                  <a:srgbClr val="0000FF"/>
                </a:solidFill>
                <a:latin typeface="Times New Roman" panose="02020603050405020304" pitchFamily="18" charset="0"/>
                <a:cs typeface="Times New Roman" panose="02020603050405020304" pitchFamily="18" charset="0"/>
              </a:rPr>
              <a:t>Improvement Tools</a:t>
            </a:r>
          </a:p>
          <a:p>
            <a:r>
              <a:rPr lang="en-US" sz="3200" b="1" dirty="0">
                <a:solidFill>
                  <a:srgbClr val="0000FF"/>
                </a:solidFill>
                <a:latin typeface="Times New Roman" panose="02020603050405020304" pitchFamily="18" charset="0"/>
                <a:cs typeface="Times New Roman" panose="02020603050405020304" pitchFamily="18" charset="0"/>
              </a:rPr>
              <a:t>Affinity Diagrams</a:t>
            </a:r>
          </a:p>
          <a:p>
            <a:pPr marL="457200" indent="-457200">
              <a:buClr>
                <a:srgbClr val="FF0000"/>
              </a:buClr>
              <a:buFont typeface="Wingdings" panose="05000000000000000000" pitchFamily="2" charset="2"/>
              <a:buChar char="v"/>
            </a:pPr>
            <a:r>
              <a:rPr lang="en-US" sz="3200" b="1" dirty="0">
                <a:solidFill>
                  <a:srgbClr val="0000FF"/>
                </a:solidFill>
                <a:latin typeface="Times New Roman" panose="02020603050405020304" pitchFamily="18" charset="0"/>
                <a:cs typeface="Times New Roman" panose="02020603050405020304" pitchFamily="18" charset="0"/>
              </a:rPr>
              <a:t>Affinity diagrams </a:t>
            </a:r>
            <a:r>
              <a:rPr lang="en-US" sz="3200" b="1" dirty="0">
                <a:solidFill>
                  <a:schemeClr val="tx1"/>
                </a:solidFill>
                <a:latin typeface="Times New Roman" panose="02020603050405020304" pitchFamily="18" charset="0"/>
                <a:cs typeface="Times New Roman" panose="02020603050405020304" pitchFamily="18" charset="0"/>
              </a:rPr>
              <a:t>are used to organize large amounts of language data (ideas, issues, opinions) generated by brainstorming into groupings on the basis of the relationships between data items. </a:t>
            </a:r>
            <a:endParaRPr lang="en-US" sz="3200" b="1" dirty="0" smtClean="0">
              <a:solidFill>
                <a:schemeClr val="tx1"/>
              </a:solidFill>
              <a:latin typeface="Times New Roman" panose="02020603050405020304" pitchFamily="18" charset="0"/>
              <a:cs typeface="Times New Roman" panose="02020603050405020304" pitchFamily="18" charset="0"/>
            </a:endParaRPr>
          </a:p>
          <a:p>
            <a:pPr marL="457200" indent="-457200">
              <a:buClr>
                <a:srgbClr val="FF0000"/>
              </a:buClr>
              <a:buFont typeface="Wingdings" panose="05000000000000000000" pitchFamily="2" charset="2"/>
              <a:buChar char="v"/>
            </a:pPr>
            <a:r>
              <a:rPr lang="en-US" sz="3200" b="1" dirty="0" smtClean="0">
                <a:solidFill>
                  <a:schemeClr val="tx1"/>
                </a:solidFill>
                <a:latin typeface="Times New Roman" panose="02020603050405020304" pitchFamily="18" charset="0"/>
                <a:cs typeface="Times New Roman" panose="02020603050405020304" pitchFamily="18" charset="0"/>
              </a:rPr>
              <a:t>This </a:t>
            </a:r>
            <a:r>
              <a:rPr lang="en-US" sz="3200" b="1" dirty="0">
                <a:solidFill>
                  <a:schemeClr val="tx1"/>
                </a:solidFill>
                <a:latin typeface="Times New Roman" panose="02020603050405020304" pitchFamily="18" charset="0"/>
                <a:cs typeface="Times New Roman" panose="02020603050405020304" pitchFamily="18" charset="0"/>
              </a:rPr>
              <a:t>process helps improvement teams sift through large volumes of information and encourages new patterns of thinking. </a:t>
            </a:r>
            <a:endParaRPr lang="en-US" sz="3200" b="1" dirty="0" smtClean="0">
              <a:solidFill>
                <a:schemeClr val="tx1"/>
              </a:solidFill>
              <a:latin typeface="Times New Roman" panose="02020603050405020304" pitchFamily="18" charset="0"/>
              <a:cs typeface="Times New Roman" panose="02020603050405020304" pitchFamily="18" charset="0"/>
            </a:endParaRPr>
          </a:p>
          <a:p>
            <a:pPr marL="457200" indent="-457200">
              <a:buClr>
                <a:srgbClr val="FF0000"/>
              </a:buClr>
              <a:buFont typeface="Wingdings" panose="05000000000000000000" pitchFamily="2" charset="2"/>
              <a:buChar char="v"/>
            </a:pPr>
            <a:r>
              <a:rPr lang="en-US" sz="3200" b="1" dirty="0" smtClean="0">
                <a:solidFill>
                  <a:srgbClr val="0000FF"/>
                </a:solidFill>
                <a:latin typeface="Times New Roman" panose="02020603050405020304" pitchFamily="18" charset="0"/>
                <a:cs typeface="Times New Roman" panose="02020603050405020304" pitchFamily="18" charset="0"/>
              </a:rPr>
              <a:t>Affinity </a:t>
            </a:r>
            <a:r>
              <a:rPr lang="en-US" sz="3200" b="1" dirty="0">
                <a:solidFill>
                  <a:srgbClr val="0000FF"/>
                </a:solidFill>
                <a:latin typeface="Times New Roman" panose="02020603050405020304" pitchFamily="18" charset="0"/>
                <a:cs typeface="Times New Roman" panose="02020603050405020304" pitchFamily="18" charset="0"/>
              </a:rPr>
              <a:t>diagrams </a:t>
            </a:r>
            <a:r>
              <a:rPr lang="en-US" sz="3200" b="1" dirty="0">
                <a:solidFill>
                  <a:schemeClr val="tx1"/>
                </a:solidFill>
                <a:latin typeface="Times New Roman" panose="02020603050405020304" pitchFamily="18" charset="0"/>
                <a:cs typeface="Times New Roman" panose="02020603050405020304" pitchFamily="18" charset="0"/>
              </a:rPr>
              <a:t>also help improvement teams identify difficult, confusing, unknown, or disorganized performance concerns</a:t>
            </a:r>
            <a:r>
              <a:rPr lang="en-US" sz="3200" b="1" dirty="0" smtClean="0">
                <a:solidFill>
                  <a:schemeClr val="tx1"/>
                </a:solidFill>
                <a:latin typeface="Times New Roman" panose="02020603050405020304" pitchFamily="18" charset="0"/>
                <a:cs typeface="Times New Roman" panose="02020603050405020304" pitchFamily="18" charset="0"/>
              </a:rPr>
              <a:t>.</a:t>
            </a:r>
            <a:endParaRPr lang="en-US" sz="2800" b="1"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8891451"/>
      </p:ext>
    </p:extLst>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29C9CC65-3F38-4C87-B87C-F87F452176E2}" type="datetime1">
              <a:rPr lang="en-US" smtClean="0"/>
              <a:t>12/11/2016</a:t>
            </a:fld>
            <a:endParaRPr lang="en-GB" dirty="0"/>
          </a:p>
        </p:txBody>
      </p:sp>
      <p:sp>
        <p:nvSpPr>
          <p:cNvPr id="7" name="Footer Placeholder 6"/>
          <p:cNvSpPr>
            <a:spLocks noGrp="1"/>
          </p:cNvSpPr>
          <p:nvPr>
            <p:ph type="ftr" sz="quarter" idx="11"/>
          </p:nvPr>
        </p:nvSpPr>
        <p:spPr>
          <a:xfrm>
            <a:off x="659165" y="6356350"/>
            <a:ext cx="2847975" cy="365125"/>
          </a:xfrm>
          <a:prstGeom prst="rect">
            <a:avLst/>
          </a:prstGeom>
        </p:spPr>
        <p:txBody>
          <a:bodyPr/>
          <a:lstStyle/>
          <a:p>
            <a:r>
              <a:rPr lang="en-US" smtClean="0"/>
              <a:t>Mohammed Alnaif Ph.D.</a:t>
            </a:r>
            <a:endParaRPr lang="en-US"/>
          </a:p>
        </p:txBody>
      </p:sp>
      <p:sp>
        <p:nvSpPr>
          <p:cNvPr id="6" name="Slide Number Placeholder 5"/>
          <p:cNvSpPr>
            <a:spLocks noGrp="1"/>
          </p:cNvSpPr>
          <p:nvPr>
            <p:ph type="sldNum" sz="quarter" idx="12"/>
          </p:nvPr>
        </p:nvSpPr>
        <p:spPr/>
        <p:txBody>
          <a:bodyPr/>
          <a:lstStyle/>
          <a:p>
            <a:fld id="{EEEECDCC-63C2-4492-ADC6-A6890B1EB79E}" type="slidenum">
              <a:rPr lang="en-US" smtClean="0"/>
              <a:t>3</a:t>
            </a:fld>
            <a:endParaRPr lang="en-US"/>
          </a:p>
        </p:txBody>
      </p:sp>
      <p:sp>
        <p:nvSpPr>
          <p:cNvPr id="5" name="Title 4"/>
          <p:cNvSpPr>
            <a:spLocks noGrp="1"/>
          </p:cNvSpPr>
          <p:nvPr>
            <p:ph type="ctrTitle"/>
          </p:nvPr>
        </p:nvSpPr>
        <p:spPr>
          <a:xfrm>
            <a:off x="914400" y="304800"/>
            <a:ext cx="7117180" cy="1470025"/>
          </a:xfrm>
        </p:spPr>
        <p:txBody>
          <a:bodyPr/>
          <a:lstStyle/>
          <a:p>
            <a:pPr algn="ctr"/>
            <a:r>
              <a:rPr lang="en-US" b="1" dirty="0">
                <a:solidFill>
                  <a:schemeClr val="tx1"/>
                </a:solidFill>
                <a:latin typeface="Times New Roman" panose="02020603050405020304" pitchFamily="18" charset="0"/>
                <a:cs typeface="Times New Roman" panose="02020603050405020304" pitchFamily="18" charset="0"/>
              </a:rPr>
              <a:t>PERFORMANCE IMPROVEMENT </a:t>
            </a:r>
            <a:r>
              <a:rPr lang="en-US" b="1" dirty="0" smtClean="0">
                <a:solidFill>
                  <a:schemeClr val="tx1"/>
                </a:solidFill>
                <a:latin typeface="Times New Roman" panose="02020603050405020304" pitchFamily="18" charset="0"/>
                <a:cs typeface="Times New Roman" panose="02020603050405020304" pitchFamily="18" charset="0"/>
              </a:rPr>
              <a:t>TOOLS</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8" name="Subtitle 7"/>
          <p:cNvSpPr>
            <a:spLocks noGrp="1"/>
          </p:cNvSpPr>
          <p:nvPr>
            <p:ph type="subTitle" idx="1"/>
          </p:nvPr>
        </p:nvSpPr>
        <p:spPr>
          <a:xfrm>
            <a:off x="533400" y="2209800"/>
            <a:ext cx="8077200" cy="3962400"/>
          </a:xfrm>
        </p:spPr>
        <p:txBody>
          <a:bodyPr>
            <a:normAutofit/>
          </a:bodyPr>
          <a:lstStyle/>
          <a:p>
            <a:pPr>
              <a:buClr>
                <a:srgbClr val="FF0000"/>
              </a:buClr>
            </a:pPr>
            <a:r>
              <a:rPr lang="en-US" sz="2800" b="1" dirty="0" smtClean="0">
                <a:solidFill>
                  <a:srgbClr val="0000FF"/>
                </a:solidFill>
                <a:latin typeface="Times New Roman" panose="02020603050405020304" pitchFamily="18" charset="0"/>
                <a:cs typeface="Times New Roman" panose="02020603050405020304" pitchFamily="18" charset="0"/>
              </a:rPr>
              <a:t>Performance</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smtClean="0">
                <a:solidFill>
                  <a:srgbClr val="0000FF"/>
                </a:solidFill>
                <a:latin typeface="Times New Roman" panose="02020603050405020304" pitchFamily="18" charset="0"/>
                <a:cs typeface="Times New Roman" panose="02020603050405020304" pitchFamily="18" charset="0"/>
              </a:rPr>
              <a:t>Improvement Tools</a:t>
            </a:r>
          </a:p>
          <a:p>
            <a:pPr marL="457200" indent="-457200">
              <a:buClr>
                <a:srgbClr val="FF0000"/>
              </a:buClr>
              <a:buFont typeface="Wingdings" panose="05000000000000000000" pitchFamily="2" charset="2"/>
              <a:buChar char="v"/>
            </a:pPr>
            <a:r>
              <a:rPr lang="en-US" sz="2800" b="1" dirty="0" smtClean="0">
                <a:solidFill>
                  <a:schemeClr val="tx1"/>
                </a:solidFill>
                <a:latin typeface="Times New Roman" panose="02020603050405020304" pitchFamily="18" charset="0"/>
                <a:cs typeface="Times New Roman" panose="02020603050405020304" pitchFamily="18" charset="0"/>
              </a:rPr>
              <a:t>During </a:t>
            </a:r>
            <a:r>
              <a:rPr lang="en-US" sz="2800" b="1" dirty="0">
                <a:solidFill>
                  <a:schemeClr val="tx1"/>
                </a:solidFill>
                <a:latin typeface="Times New Roman" panose="02020603050405020304" pitchFamily="18" charset="0"/>
                <a:cs typeface="Times New Roman" panose="02020603050405020304" pitchFamily="18" charset="0"/>
              </a:rPr>
              <a:t>an improvement project, various analytic tools are used to discover the causes of undesirable performance and to plan solutions.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buClr>
                <a:srgbClr val="FF0000"/>
              </a:buClr>
              <a:buFont typeface="Wingdings" panose="05000000000000000000" pitchFamily="2" charset="2"/>
              <a:buChar char="v"/>
            </a:pPr>
            <a:r>
              <a:rPr lang="en-US" sz="2800" b="1" dirty="0" smtClean="0">
                <a:solidFill>
                  <a:schemeClr val="tx1"/>
                </a:solidFill>
                <a:latin typeface="Times New Roman" panose="02020603050405020304" pitchFamily="18" charset="0"/>
                <a:cs typeface="Times New Roman" panose="02020603050405020304" pitchFamily="18" charset="0"/>
              </a:rPr>
              <a:t>Do </a:t>
            </a:r>
            <a:r>
              <a:rPr lang="en-US" sz="2800" b="1" dirty="0">
                <a:solidFill>
                  <a:schemeClr val="tx1"/>
                </a:solidFill>
                <a:latin typeface="Times New Roman" panose="02020603050405020304" pitchFamily="18" charset="0"/>
                <a:cs typeface="Times New Roman" panose="02020603050405020304" pitchFamily="18" charset="0"/>
              </a:rPr>
              <a:t>not confuse performance improvement models with the analytic tools used throughout an improvement project. </a:t>
            </a:r>
          </a:p>
        </p:txBody>
      </p:sp>
    </p:spTree>
    <p:extLst>
      <p:ext uri="{BB962C8B-B14F-4D97-AF65-F5344CB8AC3E}">
        <p14:creationId xmlns:p14="http://schemas.microsoft.com/office/powerpoint/2010/main" val="3056728098"/>
      </p:ext>
    </p:extLst>
  </p:cSld>
  <p:clrMapOvr>
    <a:masterClrMapping/>
  </p:clrMapOvr>
  <p:transition>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F67A9478-C422-4BC5-80F9-D0C1467BA6A5}" type="datetime1">
              <a:rPr lang="en-US" smtClean="0"/>
              <a:t>12/11/2016</a:t>
            </a:fld>
            <a:endParaRPr lang="en-GB" dirty="0"/>
          </a:p>
        </p:txBody>
      </p:sp>
      <p:sp>
        <p:nvSpPr>
          <p:cNvPr id="7" name="Footer Placeholder 6"/>
          <p:cNvSpPr>
            <a:spLocks noGrp="1"/>
          </p:cNvSpPr>
          <p:nvPr>
            <p:ph type="ftr" sz="quarter" idx="11"/>
          </p:nvPr>
        </p:nvSpPr>
        <p:spPr>
          <a:xfrm>
            <a:off x="659165" y="6356350"/>
            <a:ext cx="2847975" cy="365125"/>
          </a:xfrm>
          <a:prstGeom prst="rect">
            <a:avLst/>
          </a:prstGeom>
        </p:spPr>
        <p:txBody>
          <a:bodyPr/>
          <a:lstStyle/>
          <a:p>
            <a:r>
              <a:rPr lang="en-US" dirty="0" smtClean="0"/>
              <a:t>Mohammed Alnaif Ph.D.</a:t>
            </a:r>
            <a:endParaRPr lang="en-US" dirty="0"/>
          </a:p>
        </p:txBody>
      </p:sp>
      <p:sp>
        <p:nvSpPr>
          <p:cNvPr id="6" name="Slide Number Placeholder 5"/>
          <p:cNvSpPr>
            <a:spLocks noGrp="1"/>
          </p:cNvSpPr>
          <p:nvPr>
            <p:ph type="sldNum" sz="quarter" idx="12"/>
          </p:nvPr>
        </p:nvSpPr>
        <p:spPr/>
        <p:txBody>
          <a:bodyPr/>
          <a:lstStyle/>
          <a:p>
            <a:fld id="{EEEECDCC-63C2-4492-ADC6-A6890B1EB79E}" type="slidenum">
              <a:rPr lang="en-US" smtClean="0"/>
              <a:t>30</a:t>
            </a:fld>
            <a:endParaRPr lang="en-US"/>
          </a:p>
        </p:txBody>
      </p:sp>
      <p:sp>
        <p:nvSpPr>
          <p:cNvPr id="5" name="Title 4"/>
          <p:cNvSpPr>
            <a:spLocks noGrp="1"/>
          </p:cNvSpPr>
          <p:nvPr>
            <p:ph type="ctrTitle"/>
          </p:nvPr>
        </p:nvSpPr>
        <p:spPr>
          <a:xfrm>
            <a:off x="914400" y="152401"/>
            <a:ext cx="7117180" cy="1219200"/>
          </a:xfrm>
        </p:spPr>
        <p:txBody>
          <a:bodyPr/>
          <a:lstStyle/>
          <a:p>
            <a:pPr algn="ctr"/>
            <a:r>
              <a:rPr lang="en-US" sz="3600" b="1" dirty="0">
                <a:solidFill>
                  <a:schemeClr val="tx1"/>
                </a:solidFill>
                <a:latin typeface="Times New Roman" panose="02020603050405020304" pitchFamily="18" charset="0"/>
                <a:cs typeface="Times New Roman" panose="02020603050405020304" pitchFamily="18" charset="0"/>
              </a:rPr>
              <a:t>PERFORMANCE IMPROVEMENT </a:t>
            </a:r>
            <a:r>
              <a:rPr lang="en-US" sz="3600" b="1" dirty="0" smtClean="0">
                <a:solidFill>
                  <a:schemeClr val="tx1"/>
                </a:solidFill>
                <a:latin typeface="Times New Roman" panose="02020603050405020304" pitchFamily="18" charset="0"/>
                <a:cs typeface="Times New Roman" panose="02020603050405020304" pitchFamily="18" charset="0"/>
              </a:rPr>
              <a:t>TOOLS</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8" name="Subtitle 7"/>
          <p:cNvSpPr>
            <a:spLocks noGrp="1"/>
          </p:cNvSpPr>
          <p:nvPr>
            <p:ph type="subTitle" idx="1"/>
          </p:nvPr>
        </p:nvSpPr>
        <p:spPr>
          <a:xfrm>
            <a:off x="533400" y="1524000"/>
            <a:ext cx="8382000" cy="4876800"/>
          </a:xfrm>
        </p:spPr>
        <p:txBody>
          <a:bodyPr>
            <a:normAutofit fontScale="77500" lnSpcReduction="20000"/>
          </a:bodyPr>
          <a:lstStyle/>
          <a:p>
            <a:pPr>
              <a:lnSpc>
                <a:spcPct val="110000"/>
              </a:lnSpc>
              <a:spcBef>
                <a:spcPts val="600"/>
              </a:spcBef>
              <a:spcAft>
                <a:spcPts val="0"/>
              </a:spcAft>
              <a:buClr>
                <a:srgbClr val="FF0000"/>
              </a:buClr>
            </a:pPr>
            <a:r>
              <a:rPr lang="en-US" sz="3200" b="1" dirty="0" smtClean="0">
                <a:solidFill>
                  <a:srgbClr val="0000FF"/>
                </a:solidFill>
                <a:latin typeface="Times New Roman" panose="02020603050405020304" pitchFamily="18" charset="0"/>
                <a:cs typeface="Times New Roman" panose="02020603050405020304" pitchFamily="18" charset="0"/>
              </a:rPr>
              <a:t>Performance</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smtClean="0">
                <a:solidFill>
                  <a:srgbClr val="0000FF"/>
                </a:solidFill>
                <a:latin typeface="Times New Roman" panose="02020603050405020304" pitchFamily="18" charset="0"/>
                <a:cs typeface="Times New Roman" panose="02020603050405020304" pitchFamily="18" charset="0"/>
              </a:rPr>
              <a:t>Improvement Tools</a:t>
            </a:r>
          </a:p>
          <a:p>
            <a:pPr>
              <a:lnSpc>
                <a:spcPct val="120000"/>
              </a:lnSpc>
              <a:spcBef>
                <a:spcPts val="0"/>
              </a:spcBef>
            </a:pPr>
            <a:r>
              <a:rPr lang="en-US" sz="3200" b="1" dirty="0">
                <a:solidFill>
                  <a:srgbClr val="0000FF"/>
                </a:solidFill>
                <a:latin typeface="Times New Roman" panose="02020603050405020304" pitchFamily="18" charset="0"/>
                <a:cs typeface="Times New Roman" panose="02020603050405020304" pitchFamily="18" charset="0"/>
              </a:rPr>
              <a:t>Affinity Diagrams</a:t>
            </a:r>
          </a:p>
          <a:p>
            <a:pPr marL="457200" indent="-457200">
              <a:lnSpc>
                <a:spcPct val="120000"/>
              </a:lnSpc>
              <a:spcBef>
                <a:spcPts val="0"/>
              </a:spcBef>
              <a:buClr>
                <a:srgbClr val="FF0000"/>
              </a:buClr>
              <a:buFont typeface="Wingdings" panose="05000000000000000000" pitchFamily="2" charset="2"/>
              <a:buChar char="v"/>
            </a:pPr>
            <a:r>
              <a:rPr lang="en-US" sz="3100" b="1" dirty="0">
                <a:solidFill>
                  <a:schemeClr val="tx1"/>
                </a:solidFill>
                <a:latin typeface="Times New Roman" panose="02020603050405020304" pitchFamily="18" charset="0"/>
                <a:cs typeface="Times New Roman" panose="02020603050405020304" pitchFamily="18" charset="0"/>
              </a:rPr>
              <a:t>To create an affinity diagram, team members write their ideas, issues, or opinions on separate pieces of paper or index cards and scatter them on a large table. </a:t>
            </a:r>
            <a:endParaRPr lang="en-US" sz="3100" b="1" dirty="0" smtClean="0">
              <a:solidFill>
                <a:schemeClr val="tx1"/>
              </a:solidFill>
              <a:latin typeface="Times New Roman" panose="02020603050405020304" pitchFamily="18" charset="0"/>
              <a:cs typeface="Times New Roman" panose="02020603050405020304" pitchFamily="18" charset="0"/>
            </a:endParaRPr>
          </a:p>
          <a:p>
            <a:pPr marL="457200" indent="-457200">
              <a:lnSpc>
                <a:spcPct val="120000"/>
              </a:lnSpc>
              <a:spcBef>
                <a:spcPts val="0"/>
              </a:spcBef>
              <a:buClr>
                <a:srgbClr val="FF0000"/>
              </a:buClr>
              <a:buFont typeface="Wingdings" panose="05000000000000000000" pitchFamily="2" charset="2"/>
              <a:buChar char="v"/>
            </a:pPr>
            <a:r>
              <a:rPr lang="en-US" sz="3100" b="1" dirty="0" smtClean="0">
                <a:solidFill>
                  <a:schemeClr val="tx1"/>
                </a:solidFill>
                <a:latin typeface="Times New Roman" panose="02020603050405020304" pitchFamily="18" charset="0"/>
                <a:cs typeface="Times New Roman" panose="02020603050405020304" pitchFamily="18" charset="0"/>
              </a:rPr>
              <a:t>Together</a:t>
            </a:r>
            <a:r>
              <a:rPr lang="en-US" sz="3100" b="1" dirty="0">
                <a:solidFill>
                  <a:schemeClr val="tx1"/>
                </a:solidFill>
                <a:latin typeface="Times New Roman" panose="02020603050405020304" pitchFamily="18" charset="0"/>
                <a:cs typeface="Times New Roman" panose="02020603050405020304" pitchFamily="18" charset="0"/>
              </a:rPr>
              <a:t>, and without speaking, the team sorts related ideas into no more than eight groups. </a:t>
            </a:r>
            <a:endParaRPr lang="en-US" sz="3100" b="1" dirty="0" smtClean="0">
              <a:solidFill>
                <a:schemeClr val="tx1"/>
              </a:solidFill>
              <a:latin typeface="Times New Roman" panose="02020603050405020304" pitchFamily="18" charset="0"/>
              <a:cs typeface="Times New Roman" panose="02020603050405020304" pitchFamily="18" charset="0"/>
            </a:endParaRPr>
          </a:p>
          <a:p>
            <a:pPr marL="457200" indent="-457200">
              <a:lnSpc>
                <a:spcPct val="120000"/>
              </a:lnSpc>
              <a:spcBef>
                <a:spcPts val="0"/>
              </a:spcBef>
              <a:buClr>
                <a:srgbClr val="FF0000"/>
              </a:buClr>
              <a:buFont typeface="Wingdings" panose="05000000000000000000" pitchFamily="2" charset="2"/>
              <a:buChar char="v"/>
            </a:pPr>
            <a:r>
              <a:rPr lang="en-US" sz="3100" b="1" dirty="0" smtClean="0">
                <a:solidFill>
                  <a:schemeClr val="tx1"/>
                </a:solidFill>
                <a:latin typeface="Times New Roman" panose="02020603050405020304" pitchFamily="18" charset="0"/>
                <a:cs typeface="Times New Roman" panose="02020603050405020304" pitchFamily="18" charset="0"/>
              </a:rPr>
              <a:t>Sorting </a:t>
            </a:r>
            <a:r>
              <a:rPr lang="en-US" sz="3100" b="1" dirty="0">
                <a:solidFill>
                  <a:schemeClr val="tx1"/>
                </a:solidFill>
                <a:latin typeface="Times New Roman" panose="02020603050405020304" pitchFamily="18" charset="0"/>
                <a:cs typeface="Times New Roman" panose="02020603050405020304" pitchFamily="18" charset="0"/>
              </a:rPr>
              <a:t>the ideas into an affinity diagram should be a creative process, so the groups should not be named until later. </a:t>
            </a:r>
            <a:endParaRPr lang="en-US" sz="3100" b="1" dirty="0" smtClean="0">
              <a:solidFill>
                <a:schemeClr val="tx1"/>
              </a:solidFill>
              <a:latin typeface="Times New Roman" panose="02020603050405020304" pitchFamily="18" charset="0"/>
              <a:cs typeface="Times New Roman" panose="02020603050405020304" pitchFamily="18" charset="0"/>
            </a:endParaRPr>
          </a:p>
          <a:p>
            <a:pPr marL="457200" indent="-457200">
              <a:lnSpc>
                <a:spcPct val="120000"/>
              </a:lnSpc>
              <a:spcBef>
                <a:spcPts val="0"/>
              </a:spcBef>
              <a:buClr>
                <a:srgbClr val="FF0000"/>
              </a:buClr>
              <a:buFont typeface="Wingdings" panose="05000000000000000000" pitchFamily="2" charset="2"/>
              <a:buChar char="v"/>
            </a:pPr>
            <a:r>
              <a:rPr lang="en-US" sz="3100" b="1" dirty="0" smtClean="0">
                <a:solidFill>
                  <a:schemeClr val="tx1"/>
                </a:solidFill>
                <a:latin typeface="Times New Roman" panose="02020603050405020304" pitchFamily="18" charset="0"/>
                <a:cs typeface="Times New Roman" panose="02020603050405020304" pitchFamily="18" charset="0"/>
              </a:rPr>
              <a:t>This </a:t>
            </a:r>
            <a:r>
              <a:rPr lang="en-US" sz="3100" b="1" dirty="0">
                <a:solidFill>
                  <a:schemeClr val="tx1"/>
                </a:solidFill>
                <a:latin typeface="Times New Roman" panose="02020603050405020304" pitchFamily="18" charset="0"/>
                <a:cs typeface="Times New Roman" panose="02020603050405020304" pitchFamily="18" charset="0"/>
              </a:rPr>
              <a:t>categorization process takes from 10 to 20 minutes, depending on the number of ideas</a:t>
            </a:r>
            <a:r>
              <a:rPr lang="en-US" sz="3100" b="1" dirty="0" smtClean="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5443876"/>
      </p:ext>
    </p:extLst>
  </p:cSld>
  <p:clrMapOvr>
    <a:masterClrMapping/>
  </p:clrMapOvr>
  <p:transition>
    <p:wedg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F67A9478-C422-4BC5-80F9-D0C1467BA6A5}" type="datetime1">
              <a:rPr lang="en-US" smtClean="0"/>
              <a:t>12/11/2016</a:t>
            </a:fld>
            <a:endParaRPr lang="en-GB" dirty="0"/>
          </a:p>
        </p:txBody>
      </p:sp>
      <p:sp>
        <p:nvSpPr>
          <p:cNvPr id="7" name="Footer Placeholder 6"/>
          <p:cNvSpPr>
            <a:spLocks noGrp="1"/>
          </p:cNvSpPr>
          <p:nvPr>
            <p:ph type="ftr" sz="quarter" idx="11"/>
          </p:nvPr>
        </p:nvSpPr>
        <p:spPr>
          <a:xfrm>
            <a:off x="659165" y="6356350"/>
            <a:ext cx="2847975" cy="365125"/>
          </a:xfrm>
          <a:prstGeom prst="rect">
            <a:avLst/>
          </a:prstGeom>
        </p:spPr>
        <p:txBody>
          <a:bodyPr/>
          <a:lstStyle/>
          <a:p>
            <a:r>
              <a:rPr lang="en-US" dirty="0" smtClean="0"/>
              <a:t>Mohammed Alnaif Ph.D.</a:t>
            </a:r>
            <a:endParaRPr lang="en-US" dirty="0"/>
          </a:p>
        </p:txBody>
      </p:sp>
      <p:sp>
        <p:nvSpPr>
          <p:cNvPr id="6" name="Slide Number Placeholder 5"/>
          <p:cNvSpPr>
            <a:spLocks noGrp="1"/>
          </p:cNvSpPr>
          <p:nvPr>
            <p:ph type="sldNum" sz="quarter" idx="12"/>
          </p:nvPr>
        </p:nvSpPr>
        <p:spPr/>
        <p:txBody>
          <a:bodyPr/>
          <a:lstStyle/>
          <a:p>
            <a:fld id="{EEEECDCC-63C2-4492-ADC6-A6890B1EB79E}" type="slidenum">
              <a:rPr lang="en-US" smtClean="0"/>
              <a:t>31</a:t>
            </a:fld>
            <a:endParaRPr lang="en-US"/>
          </a:p>
        </p:txBody>
      </p:sp>
      <p:sp>
        <p:nvSpPr>
          <p:cNvPr id="5" name="Title 4"/>
          <p:cNvSpPr>
            <a:spLocks noGrp="1"/>
          </p:cNvSpPr>
          <p:nvPr>
            <p:ph type="ctrTitle"/>
          </p:nvPr>
        </p:nvSpPr>
        <p:spPr>
          <a:xfrm>
            <a:off x="914400" y="152401"/>
            <a:ext cx="7117180" cy="1219200"/>
          </a:xfrm>
        </p:spPr>
        <p:txBody>
          <a:bodyPr/>
          <a:lstStyle/>
          <a:p>
            <a:pPr algn="ctr"/>
            <a:r>
              <a:rPr lang="en-US" sz="3600" b="1" dirty="0">
                <a:solidFill>
                  <a:schemeClr val="tx1"/>
                </a:solidFill>
                <a:latin typeface="Times New Roman" panose="02020603050405020304" pitchFamily="18" charset="0"/>
                <a:cs typeface="Times New Roman" panose="02020603050405020304" pitchFamily="18" charset="0"/>
              </a:rPr>
              <a:t>PERFORMANCE IMPROVEMENT </a:t>
            </a:r>
            <a:r>
              <a:rPr lang="en-US" sz="3600" b="1" dirty="0" smtClean="0">
                <a:solidFill>
                  <a:schemeClr val="tx1"/>
                </a:solidFill>
                <a:latin typeface="Times New Roman" panose="02020603050405020304" pitchFamily="18" charset="0"/>
                <a:cs typeface="Times New Roman" panose="02020603050405020304" pitchFamily="18" charset="0"/>
              </a:rPr>
              <a:t>TOOLS</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8" name="Subtitle 7"/>
          <p:cNvSpPr>
            <a:spLocks noGrp="1"/>
          </p:cNvSpPr>
          <p:nvPr>
            <p:ph type="subTitle" idx="1"/>
          </p:nvPr>
        </p:nvSpPr>
        <p:spPr>
          <a:xfrm>
            <a:off x="533400" y="1524000"/>
            <a:ext cx="8382000" cy="4876800"/>
          </a:xfrm>
        </p:spPr>
        <p:txBody>
          <a:bodyPr>
            <a:normAutofit lnSpcReduction="10000"/>
          </a:bodyPr>
          <a:lstStyle/>
          <a:p>
            <a:pPr>
              <a:lnSpc>
                <a:spcPct val="110000"/>
              </a:lnSpc>
              <a:spcBef>
                <a:spcPts val="600"/>
              </a:spcBef>
              <a:spcAft>
                <a:spcPts val="0"/>
              </a:spcAft>
              <a:buClr>
                <a:srgbClr val="FF0000"/>
              </a:buClr>
            </a:pPr>
            <a:r>
              <a:rPr lang="en-US" sz="3200" b="1" dirty="0" smtClean="0">
                <a:solidFill>
                  <a:srgbClr val="0000FF"/>
                </a:solidFill>
                <a:latin typeface="Times New Roman" panose="02020603050405020304" pitchFamily="18" charset="0"/>
                <a:cs typeface="Times New Roman" panose="02020603050405020304" pitchFamily="18" charset="0"/>
              </a:rPr>
              <a:t>Performance</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smtClean="0">
                <a:solidFill>
                  <a:srgbClr val="0000FF"/>
                </a:solidFill>
                <a:latin typeface="Times New Roman" panose="02020603050405020304" pitchFamily="18" charset="0"/>
                <a:cs typeface="Times New Roman" panose="02020603050405020304" pitchFamily="18" charset="0"/>
              </a:rPr>
              <a:t>Improvement Tools</a:t>
            </a:r>
          </a:p>
          <a:p>
            <a:pPr>
              <a:lnSpc>
                <a:spcPct val="120000"/>
              </a:lnSpc>
              <a:spcBef>
                <a:spcPts val="0"/>
              </a:spcBef>
            </a:pPr>
            <a:r>
              <a:rPr lang="en-US" sz="3200" b="1" dirty="0">
                <a:solidFill>
                  <a:srgbClr val="0000FF"/>
                </a:solidFill>
                <a:latin typeface="Times New Roman" panose="02020603050405020304" pitchFamily="18" charset="0"/>
                <a:cs typeface="Times New Roman" panose="02020603050405020304" pitchFamily="18" charset="0"/>
              </a:rPr>
              <a:t>Affinity Diagrams</a:t>
            </a:r>
          </a:p>
          <a:p>
            <a:pPr marL="342900" indent="-342900">
              <a:buClr>
                <a:srgbClr val="FF0000"/>
              </a:buClr>
              <a:buFont typeface="Wingdings" panose="05000000000000000000" pitchFamily="2" charset="2"/>
              <a:buChar char="v"/>
            </a:pPr>
            <a:r>
              <a:rPr lang="en-US" sz="2400" b="1" dirty="0">
                <a:solidFill>
                  <a:schemeClr val="tx1"/>
                </a:solidFill>
                <a:latin typeface="Times New Roman" panose="02020603050405020304" pitchFamily="18" charset="0"/>
                <a:cs typeface="Times New Roman" panose="02020603050405020304" pitchFamily="18" charset="0"/>
              </a:rPr>
              <a:t>Once the ideas are sorted, the team names the groups by creating header cards and placing one at the top of each stack.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342900" indent="-342900">
              <a:buClr>
                <a:srgbClr val="FF0000"/>
              </a:buClr>
              <a:buFont typeface="Wingdings" panose="05000000000000000000" pitchFamily="2" charset="2"/>
              <a:buChar char="v"/>
            </a:pPr>
            <a:r>
              <a:rPr lang="en-US" sz="2400" b="1" dirty="0" smtClean="0">
                <a:solidFill>
                  <a:schemeClr val="tx1"/>
                </a:solidFill>
                <a:latin typeface="Times New Roman" panose="02020603050405020304" pitchFamily="18" charset="0"/>
                <a:cs typeface="Times New Roman" panose="02020603050405020304" pitchFamily="18" charset="0"/>
              </a:rPr>
              <a:t>The </a:t>
            </a:r>
            <a:r>
              <a:rPr lang="en-US" sz="2400" b="1" dirty="0">
                <a:solidFill>
                  <a:schemeClr val="tx1"/>
                </a:solidFill>
                <a:latin typeface="Times New Roman" panose="02020603050405020304" pitchFamily="18" charset="0"/>
                <a:cs typeface="Times New Roman" panose="02020603050405020304" pitchFamily="18" charset="0"/>
              </a:rPr>
              <a:t>name should describe the thread or topic that ties the cards in the group together. Exhibit 6.2 is a partially completed affinity diagram created by an improvement team in a hospital’s business office.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342900" indent="-342900">
              <a:buClr>
                <a:srgbClr val="FF0000"/>
              </a:buClr>
              <a:buFont typeface="Wingdings" panose="05000000000000000000" pitchFamily="2" charset="2"/>
              <a:buChar char="v"/>
            </a:pPr>
            <a:r>
              <a:rPr lang="en-US" sz="2400" b="1" dirty="0" smtClean="0">
                <a:solidFill>
                  <a:schemeClr val="tx1"/>
                </a:solidFill>
                <a:latin typeface="Times New Roman" panose="02020603050405020304" pitchFamily="18" charset="0"/>
                <a:cs typeface="Times New Roman" panose="02020603050405020304" pitchFamily="18" charset="0"/>
              </a:rPr>
              <a:t>The </a:t>
            </a:r>
            <a:r>
              <a:rPr lang="en-US" sz="2400" b="1" dirty="0">
                <a:solidFill>
                  <a:schemeClr val="tx1"/>
                </a:solidFill>
                <a:latin typeface="Times New Roman" panose="02020603050405020304" pitchFamily="18" charset="0"/>
                <a:cs typeface="Times New Roman" panose="02020603050405020304" pitchFamily="18" charset="0"/>
              </a:rPr>
              <a:t>team brainstormed the problems associated with billing errors and grouped these problems into categories.</a:t>
            </a:r>
          </a:p>
          <a:p>
            <a:pPr>
              <a:lnSpc>
                <a:spcPct val="120000"/>
              </a:lnSpc>
              <a:spcBef>
                <a:spcPts val="0"/>
              </a:spcBef>
              <a:buClr>
                <a:srgbClr val="FF0000"/>
              </a:buClr>
            </a:pPr>
            <a:endParaRPr lang="en-US" sz="3100" b="1"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4401087"/>
      </p:ext>
    </p:extLst>
  </p:cSld>
  <p:clrMapOvr>
    <a:masterClrMapping/>
  </p:clrMapOvr>
  <p:transition>
    <p:wedg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C9F9C1-CA37-4660-9D38-140D89C44B98}" type="datetime1">
              <a:rPr lang="en-US" smtClean="0"/>
              <a:t>12/11/2016</a:t>
            </a:fld>
            <a:endParaRPr lang="en-US"/>
          </a:p>
        </p:txBody>
      </p:sp>
      <p:sp>
        <p:nvSpPr>
          <p:cNvPr id="3" name="Footer Placeholder 2"/>
          <p:cNvSpPr>
            <a:spLocks noGrp="1"/>
          </p:cNvSpPr>
          <p:nvPr>
            <p:ph type="ftr" sz="quarter" idx="11"/>
          </p:nvPr>
        </p:nvSpPr>
        <p:spPr/>
        <p:txBody>
          <a:bodyPr/>
          <a:lstStyle/>
          <a:p>
            <a:r>
              <a:rPr lang="en-US" smtClean="0"/>
              <a:t>Mohammed Alnaif Ph.D.</a:t>
            </a:r>
            <a:endParaRPr lang="en-US"/>
          </a:p>
        </p:txBody>
      </p:sp>
      <p:sp>
        <p:nvSpPr>
          <p:cNvPr id="4" name="Slide Number Placeholder 3"/>
          <p:cNvSpPr>
            <a:spLocks noGrp="1"/>
          </p:cNvSpPr>
          <p:nvPr>
            <p:ph type="sldNum" sz="quarter" idx="12"/>
          </p:nvPr>
        </p:nvSpPr>
        <p:spPr/>
        <p:txBody>
          <a:bodyPr/>
          <a:lstStyle/>
          <a:p>
            <a:fld id="{EEEECDCC-63C2-4492-ADC6-A6890B1EB79E}" type="slidenum">
              <a:rPr lang="en-US" smtClean="0"/>
              <a:t>32</a:t>
            </a:fld>
            <a:endParaRPr lang="en-US"/>
          </a:p>
        </p:txBody>
      </p:sp>
      <p:sp>
        <p:nvSpPr>
          <p:cNvPr id="5" name="TextBox 4"/>
          <p:cNvSpPr txBox="1"/>
          <p:nvPr/>
        </p:nvSpPr>
        <p:spPr>
          <a:xfrm>
            <a:off x="890153" y="1494234"/>
            <a:ext cx="2310247" cy="954107"/>
          </a:xfrm>
          <a:prstGeom prst="rect">
            <a:avLst/>
          </a:prstGeom>
          <a:solidFill>
            <a:srgbClr val="FFFF00"/>
          </a:solidFill>
          <a:ln w="28575">
            <a:solidFill>
              <a:schemeClr val="tx1"/>
            </a:solidFill>
          </a:ln>
        </p:spPr>
        <p:txBody>
          <a:bodyPr wrap="square" rtlCol="0">
            <a:spAutoFit/>
          </a:bodyPr>
          <a:lstStyle/>
          <a:p>
            <a:pPr algn="ctr">
              <a:spcBef>
                <a:spcPts val="1200"/>
              </a:spcBef>
            </a:pPr>
            <a:r>
              <a:rPr lang="en-US" sz="2800" b="1" dirty="0" smtClean="0">
                <a:latin typeface="Times New Roman" panose="02020603050405020304" pitchFamily="18" charset="0"/>
                <a:cs typeface="Times New Roman" panose="02020603050405020304" pitchFamily="18" charset="0"/>
              </a:rPr>
              <a:t>Training</a:t>
            </a:r>
          </a:p>
          <a:p>
            <a:pPr algn="ctr"/>
            <a:endParaRPr lang="en-US" sz="28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200400" y="1494234"/>
            <a:ext cx="2667000" cy="954107"/>
          </a:xfrm>
          <a:prstGeom prst="rect">
            <a:avLst/>
          </a:prstGeom>
          <a:solidFill>
            <a:srgbClr val="FFFF00"/>
          </a:solidFill>
          <a:ln w="28575">
            <a:solidFill>
              <a:schemeClr val="tx1"/>
            </a:solidFill>
          </a:ln>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Internal Communication</a:t>
            </a:r>
          </a:p>
        </p:txBody>
      </p:sp>
      <p:sp>
        <p:nvSpPr>
          <p:cNvPr id="7" name="TextBox 6"/>
          <p:cNvSpPr txBox="1"/>
          <p:nvPr/>
        </p:nvSpPr>
        <p:spPr>
          <a:xfrm>
            <a:off x="5891646" y="1494233"/>
            <a:ext cx="2642754" cy="954107"/>
          </a:xfrm>
          <a:prstGeom prst="rect">
            <a:avLst/>
          </a:prstGeom>
          <a:solidFill>
            <a:srgbClr val="FFFF00"/>
          </a:solidFill>
          <a:ln w="28575">
            <a:solidFill>
              <a:schemeClr val="tx1"/>
            </a:solidFill>
          </a:ln>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Insurance Relations</a:t>
            </a:r>
          </a:p>
        </p:txBody>
      </p:sp>
      <p:sp>
        <p:nvSpPr>
          <p:cNvPr id="8" name="TextBox 7"/>
          <p:cNvSpPr txBox="1"/>
          <p:nvPr/>
        </p:nvSpPr>
        <p:spPr>
          <a:xfrm>
            <a:off x="890153" y="2448341"/>
            <a:ext cx="2299856" cy="923330"/>
          </a:xfrm>
          <a:prstGeom prst="rect">
            <a:avLst/>
          </a:prstGeom>
          <a:solidFill>
            <a:schemeClr val="accent3">
              <a:lumMod val="60000"/>
              <a:lumOff val="40000"/>
            </a:schemeClr>
          </a:solidFill>
          <a:ln w="28575">
            <a:solidFill>
              <a:schemeClr val="tx1"/>
            </a:solidFill>
          </a:ln>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New billing clerks are not adequately trained.</a:t>
            </a:r>
          </a:p>
        </p:txBody>
      </p:sp>
      <p:sp>
        <p:nvSpPr>
          <p:cNvPr id="9" name="TextBox 8"/>
          <p:cNvSpPr txBox="1"/>
          <p:nvPr/>
        </p:nvSpPr>
        <p:spPr>
          <a:xfrm>
            <a:off x="890154" y="3371671"/>
            <a:ext cx="2299856" cy="1200329"/>
          </a:xfrm>
          <a:prstGeom prst="rect">
            <a:avLst/>
          </a:prstGeom>
          <a:solidFill>
            <a:schemeClr val="accent3">
              <a:lumMod val="60000"/>
              <a:lumOff val="40000"/>
            </a:schemeClr>
          </a:solidFill>
          <a:ln w="28575">
            <a:solidFill>
              <a:schemeClr val="tx1"/>
            </a:solidFill>
          </a:ln>
        </p:spPr>
        <p:txBody>
          <a:bodyPr wrap="square" rtlCol="0">
            <a:spAutoFit/>
          </a:bodyPr>
          <a:lstStyle/>
          <a:p>
            <a:pPr algn="ctr">
              <a:spcBef>
                <a:spcPts val="1200"/>
              </a:spcBef>
            </a:pPr>
            <a:r>
              <a:rPr lang="en-US" b="1" dirty="0">
                <a:latin typeface="Times New Roman" panose="02020603050405020304" pitchFamily="18" charset="0"/>
                <a:cs typeface="Times New Roman" panose="02020603050405020304" pitchFamily="18" charset="0"/>
              </a:rPr>
              <a:t>Nurses don’t understand the charge process for supplies</a:t>
            </a:r>
          </a:p>
        </p:txBody>
      </p:sp>
      <p:sp>
        <p:nvSpPr>
          <p:cNvPr id="10" name="TextBox 9"/>
          <p:cNvSpPr txBox="1"/>
          <p:nvPr/>
        </p:nvSpPr>
        <p:spPr>
          <a:xfrm>
            <a:off x="890153" y="4572000"/>
            <a:ext cx="2310247" cy="1200329"/>
          </a:xfrm>
          <a:prstGeom prst="rect">
            <a:avLst/>
          </a:prstGeom>
          <a:solidFill>
            <a:schemeClr val="accent3">
              <a:lumMod val="60000"/>
              <a:lumOff val="40000"/>
            </a:schemeClr>
          </a:solidFill>
          <a:ln w="28575">
            <a:solidFill>
              <a:schemeClr val="tx1"/>
            </a:solidFill>
          </a:ln>
        </p:spPr>
        <p:txBody>
          <a:bodyPr wrap="square" rtlCol="0">
            <a:spAutoFit/>
          </a:bodyPr>
          <a:lstStyle/>
          <a:p>
            <a:pPr algn="ctr">
              <a:spcBef>
                <a:spcPts val="1200"/>
              </a:spcBef>
            </a:pPr>
            <a:r>
              <a:rPr lang="en-US" b="1" dirty="0">
                <a:latin typeface="Times New Roman" panose="02020603050405020304" pitchFamily="18" charset="0"/>
                <a:cs typeface="Times New Roman" panose="02020603050405020304" pitchFamily="18" charset="0"/>
              </a:rPr>
              <a:t>Despite training on new IT system, some clerks still have difficulty using it</a:t>
            </a:r>
          </a:p>
        </p:txBody>
      </p:sp>
      <p:sp>
        <p:nvSpPr>
          <p:cNvPr id="11" name="TextBox 10"/>
          <p:cNvSpPr txBox="1"/>
          <p:nvPr/>
        </p:nvSpPr>
        <p:spPr>
          <a:xfrm>
            <a:off x="3203864" y="2448341"/>
            <a:ext cx="2667000" cy="923330"/>
          </a:xfrm>
          <a:prstGeom prst="rect">
            <a:avLst/>
          </a:prstGeom>
          <a:solidFill>
            <a:schemeClr val="accent3">
              <a:lumMod val="60000"/>
              <a:lumOff val="40000"/>
            </a:schemeClr>
          </a:solidFill>
          <a:ln w="28575">
            <a:solidFill>
              <a:schemeClr val="tx1"/>
            </a:solidFill>
          </a:ln>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Procedure charges are not consistently captured in IT system</a:t>
            </a:r>
          </a:p>
        </p:txBody>
      </p:sp>
      <p:sp>
        <p:nvSpPr>
          <p:cNvPr id="12" name="TextBox 11"/>
          <p:cNvSpPr txBox="1"/>
          <p:nvPr/>
        </p:nvSpPr>
        <p:spPr>
          <a:xfrm>
            <a:off x="3203864" y="3387382"/>
            <a:ext cx="2667000" cy="1200329"/>
          </a:xfrm>
          <a:prstGeom prst="rect">
            <a:avLst/>
          </a:prstGeom>
          <a:solidFill>
            <a:schemeClr val="accent3">
              <a:lumMod val="60000"/>
              <a:lumOff val="40000"/>
            </a:schemeClr>
          </a:solidFill>
          <a:ln w="28575">
            <a:solidFill>
              <a:schemeClr val="tx1"/>
            </a:solidFill>
          </a:ln>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Getting everyone together to fix charge problems is </a:t>
            </a:r>
            <a:r>
              <a:rPr lang="en-US" b="1" dirty="0" smtClean="0">
                <a:latin typeface="Times New Roman" panose="02020603050405020304" pitchFamily="18" charset="0"/>
                <a:cs typeface="Times New Roman" panose="02020603050405020304" pitchFamily="18" charset="0"/>
              </a:rPr>
              <a:t>difficult</a:t>
            </a:r>
          </a:p>
          <a:p>
            <a:pPr algn="ctr"/>
            <a:endParaRPr lang="en-US" b="1"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3200400" y="4572000"/>
            <a:ext cx="2667000" cy="1200329"/>
          </a:xfrm>
          <a:prstGeom prst="rect">
            <a:avLst/>
          </a:prstGeom>
          <a:solidFill>
            <a:schemeClr val="accent3">
              <a:lumMod val="60000"/>
              <a:lumOff val="40000"/>
            </a:schemeClr>
          </a:solidFill>
          <a:ln w="28575">
            <a:solidFill>
              <a:schemeClr val="tx1"/>
            </a:solidFill>
          </a:ln>
        </p:spPr>
        <p:txBody>
          <a:bodyPr wrap="square" rtlCol="0">
            <a:spAutoFit/>
          </a:bodyPr>
          <a:lstStyle/>
          <a:p>
            <a:pPr algn="ctr"/>
            <a:r>
              <a:rPr lang="en-US" b="1" dirty="0" smtClean="0">
                <a:latin typeface="Times New Roman" panose="02020603050405020304" pitchFamily="18" charset="0"/>
                <a:cs typeface="Times New Roman" panose="02020603050405020304" pitchFamily="18" charset="0"/>
              </a:rPr>
              <a:t>Clerks </a:t>
            </a:r>
            <a:r>
              <a:rPr lang="en-US" b="1" dirty="0">
                <a:latin typeface="Times New Roman" panose="02020603050405020304" pitchFamily="18" charset="0"/>
                <a:cs typeface="Times New Roman" panose="02020603050405020304" pitchFamily="18" charset="0"/>
              </a:rPr>
              <a:t>can wait up to two weeks to be informed of billing process </a:t>
            </a:r>
            <a:r>
              <a:rPr lang="en-US" b="1" dirty="0" smtClean="0">
                <a:latin typeface="Times New Roman" panose="02020603050405020304" pitchFamily="18" charset="0"/>
                <a:cs typeface="Times New Roman" panose="02020603050405020304" pitchFamily="18" charset="0"/>
              </a:rPr>
              <a:t>changes</a:t>
            </a:r>
            <a:endParaRPr lang="en-US" b="1"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5867400" y="2448341"/>
            <a:ext cx="2667000" cy="923330"/>
          </a:xfrm>
          <a:prstGeom prst="rect">
            <a:avLst/>
          </a:prstGeom>
          <a:solidFill>
            <a:schemeClr val="accent3">
              <a:lumMod val="60000"/>
              <a:lumOff val="40000"/>
            </a:schemeClr>
          </a:solidFill>
          <a:ln w="28575">
            <a:solidFill>
              <a:schemeClr val="tx1"/>
            </a:solidFill>
          </a:ln>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Insurance companies don’t provide timely feedback</a:t>
            </a:r>
          </a:p>
        </p:txBody>
      </p:sp>
      <p:sp>
        <p:nvSpPr>
          <p:cNvPr id="15" name="TextBox 14"/>
          <p:cNvSpPr txBox="1"/>
          <p:nvPr/>
        </p:nvSpPr>
        <p:spPr>
          <a:xfrm>
            <a:off x="5867400" y="3371671"/>
            <a:ext cx="2667000" cy="1200329"/>
          </a:xfrm>
          <a:prstGeom prst="rect">
            <a:avLst/>
          </a:prstGeom>
          <a:solidFill>
            <a:schemeClr val="accent3">
              <a:lumMod val="60000"/>
              <a:lumOff val="40000"/>
            </a:schemeClr>
          </a:solidFill>
          <a:ln w="28575">
            <a:solidFill>
              <a:schemeClr val="tx1"/>
            </a:solidFill>
          </a:ln>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There is no consistent procedure for confirming patient’s insurance before billing</a:t>
            </a:r>
          </a:p>
        </p:txBody>
      </p:sp>
      <p:sp>
        <p:nvSpPr>
          <p:cNvPr id="16" name="TextBox 15"/>
          <p:cNvSpPr txBox="1"/>
          <p:nvPr/>
        </p:nvSpPr>
        <p:spPr>
          <a:xfrm>
            <a:off x="5867400" y="4566984"/>
            <a:ext cx="2667000" cy="1200329"/>
          </a:xfrm>
          <a:prstGeom prst="rect">
            <a:avLst/>
          </a:prstGeom>
          <a:solidFill>
            <a:schemeClr val="accent3">
              <a:lumMod val="60000"/>
              <a:lumOff val="40000"/>
            </a:schemeClr>
          </a:solidFill>
          <a:ln w="28575">
            <a:solidFill>
              <a:schemeClr val="tx1"/>
            </a:solidFill>
          </a:ln>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Insurance companies keep hospital billing clerks on hold too </a:t>
            </a:r>
            <a:r>
              <a:rPr lang="en-US" b="1" dirty="0" smtClean="0">
                <a:latin typeface="Times New Roman" panose="02020603050405020304" pitchFamily="18" charset="0"/>
                <a:cs typeface="Times New Roman" panose="02020603050405020304" pitchFamily="18" charset="0"/>
              </a:rPr>
              <a:t>long</a:t>
            </a:r>
          </a:p>
          <a:p>
            <a:pPr algn="ctr"/>
            <a:endParaRPr lang="en-US" b="1"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2040081" y="457200"/>
            <a:ext cx="4817919" cy="523220"/>
          </a:xfrm>
          <a:prstGeom prst="rect">
            <a:avLst/>
          </a:prstGeom>
          <a:noFill/>
          <a:ln w="38100">
            <a:solidFill>
              <a:srgbClr val="0000FF"/>
            </a:solidFill>
          </a:ln>
        </p:spPr>
        <p:txBody>
          <a:bodyPr wrap="square" rtlCol="0">
            <a:spAutoFit/>
          </a:bodyPr>
          <a:lstStyle/>
          <a:p>
            <a:r>
              <a:rPr lang="en-US" sz="2800" b="1" dirty="0">
                <a:solidFill>
                  <a:srgbClr val="0000FF"/>
                </a:solidFill>
                <a:latin typeface="Times New Roman" panose="02020603050405020304" pitchFamily="18" charset="0"/>
                <a:cs typeface="Times New Roman" panose="02020603050405020304" pitchFamily="18" charset="0"/>
              </a:rPr>
              <a:t>Exhibit 6.2</a:t>
            </a:r>
            <a:r>
              <a:rPr lang="en-US" sz="2800" b="1" dirty="0" smtClean="0">
                <a:solidFill>
                  <a:srgbClr val="0000FF"/>
                </a:solidFill>
                <a:latin typeface="Times New Roman" panose="02020603050405020304" pitchFamily="18" charset="0"/>
                <a:cs typeface="Times New Roman" panose="02020603050405020304" pitchFamily="18" charset="0"/>
              </a:rPr>
              <a:t>. Affinity Diagram</a:t>
            </a:r>
            <a:endParaRPr lang="en-US" sz="28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25952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subTitle" idx="1"/>
          </p:nvPr>
        </p:nvSpPr>
        <p:spPr>
          <a:xfrm>
            <a:off x="457200" y="1752600"/>
            <a:ext cx="8382000" cy="4419600"/>
          </a:xfrm>
        </p:spPr>
        <p:txBody>
          <a:bodyPr>
            <a:noAutofit/>
          </a:bodyPr>
          <a:lstStyle/>
          <a:p>
            <a:pPr>
              <a:lnSpc>
                <a:spcPct val="110000"/>
              </a:lnSpc>
              <a:spcBef>
                <a:spcPts val="600"/>
              </a:spcBef>
              <a:spcAft>
                <a:spcPts val="0"/>
              </a:spcAft>
              <a:buClr>
                <a:srgbClr val="FF0000"/>
              </a:buClr>
            </a:pPr>
            <a:r>
              <a:rPr lang="en-US" sz="3200" b="1" dirty="0">
                <a:solidFill>
                  <a:srgbClr val="0000FF"/>
                </a:solidFill>
                <a:latin typeface="Times New Roman" panose="02020603050405020304" pitchFamily="18" charset="0"/>
                <a:cs typeface="Times New Roman" panose="02020603050405020304" pitchFamily="18" charset="0"/>
              </a:rPr>
              <a:t>Performance Improvement Tools</a:t>
            </a:r>
          </a:p>
          <a:p>
            <a:pPr algn="l">
              <a:spcBef>
                <a:spcPts val="600"/>
              </a:spcBef>
            </a:pPr>
            <a:r>
              <a:rPr lang="en-US" sz="2800" b="1" dirty="0" smtClean="0">
                <a:solidFill>
                  <a:schemeClr val="tx1"/>
                </a:solidFill>
                <a:latin typeface="Times New Roman" panose="02020603050405020304" pitchFamily="18" charset="0"/>
                <a:cs typeface="Times New Roman" panose="02020603050405020304" pitchFamily="18" charset="0"/>
              </a:rPr>
              <a:t>Control </a:t>
            </a:r>
            <a:r>
              <a:rPr lang="en-US" sz="2800" b="1" dirty="0">
                <a:solidFill>
                  <a:schemeClr val="tx1"/>
                </a:solidFill>
                <a:latin typeface="Times New Roman" panose="02020603050405020304" pitchFamily="18" charset="0"/>
                <a:cs typeface="Times New Roman" panose="02020603050405020304" pitchFamily="18" charset="0"/>
              </a:rPr>
              <a:t>Chart</a:t>
            </a:r>
          </a:p>
          <a:p>
            <a:pPr algn="l">
              <a:spcBef>
                <a:spcPts val="600"/>
              </a:spcBef>
            </a:pPr>
            <a:r>
              <a:rPr lang="en-US" sz="2800" b="1" dirty="0">
                <a:solidFill>
                  <a:schemeClr val="tx1"/>
                </a:solidFill>
                <a:latin typeface="Times New Roman" panose="02020603050405020304" pitchFamily="18" charset="0"/>
                <a:cs typeface="Times New Roman" panose="02020603050405020304" pitchFamily="18" charset="0"/>
              </a:rPr>
              <a:t>A line graph that contains a mean line and upper and lower limits of the normal range (known as control limits) is called a statistical control chart. Developed by </a:t>
            </a:r>
            <a:r>
              <a:rPr lang="en-US" sz="2800" b="1" dirty="0" err="1">
                <a:solidFill>
                  <a:schemeClr val="tx1"/>
                </a:solidFill>
                <a:latin typeface="Times New Roman" panose="02020603050405020304" pitchFamily="18" charset="0"/>
                <a:cs typeface="Times New Roman" panose="02020603050405020304" pitchFamily="18" charset="0"/>
              </a:rPr>
              <a:t>Shewhart</a:t>
            </a:r>
            <a:r>
              <a:rPr lang="en-US" sz="2800" b="1" dirty="0">
                <a:solidFill>
                  <a:schemeClr val="tx1"/>
                </a:solidFill>
                <a:latin typeface="Times New Roman" panose="02020603050405020304" pitchFamily="18" charset="0"/>
                <a:cs typeface="Times New Roman" panose="02020603050405020304" pitchFamily="18" charset="0"/>
              </a:rPr>
              <a:t> (1925) in 1924, it has become a primary tool of modern performance assessment. </a:t>
            </a:r>
          </a:p>
        </p:txBody>
      </p:sp>
      <p:sp>
        <p:nvSpPr>
          <p:cNvPr id="4" name="Rectangle 24"/>
          <p:cNvSpPr>
            <a:spLocks noGrp="1" noChangeArrowheads="1"/>
          </p:cNvSpPr>
          <p:nvPr>
            <p:ph type="dt" sz="half" idx="10"/>
          </p:nvPr>
        </p:nvSpPr>
        <p:spPr>
          <a:xfrm>
            <a:off x="457200" y="6248400"/>
            <a:ext cx="2133600" cy="457200"/>
          </a:xfrm>
          <a:prstGeom prst="rect">
            <a:avLst/>
          </a:prstGeom>
        </p:spPr>
        <p:txBody>
          <a:bodyPr/>
          <a:lstStyle/>
          <a:p>
            <a:fld id="{0013CC13-95F0-45D1-9404-271EC5702687}" type="datetime1">
              <a:rPr lang="en-US" altLang="en-US" smtClean="0"/>
              <a:t>12/11/2016</a:t>
            </a:fld>
            <a:endParaRPr lang="en-US" altLang="en-US" dirty="0"/>
          </a:p>
        </p:txBody>
      </p:sp>
      <p:sp>
        <p:nvSpPr>
          <p:cNvPr id="5" name="Rectangle 25"/>
          <p:cNvSpPr>
            <a:spLocks noGrp="1" noChangeArrowheads="1"/>
          </p:cNvSpPr>
          <p:nvPr>
            <p:ph type="sldNum" sz="quarter" idx="11"/>
          </p:nvPr>
        </p:nvSpPr>
        <p:spPr>
          <a:xfrm>
            <a:off x="6553200" y="6172200"/>
            <a:ext cx="2133600" cy="457200"/>
          </a:xfrm>
          <a:prstGeom prst="rect">
            <a:avLst/>
          </a:prstGeom>
        </p:spPr>
        <p:txBody>
          <a:bodyPr/>
          <a:lstStyle/>
          <a:p>
            <a:fld id="{5B5FC22F-D543-45F4-AFC2-C4C2879A4A46}" type="slidenum">
              <a:rPr lang="en-US" altLang="en-US"/>
              <a:pPr/>
              <a:t>33</a:t>
            </a:fld>
            <a:endParaRPr lang="en-US" altLang="en-US"/>
          </a:p>
        </p:txBody>
      </p:sp>
      <p:sp>
        <p:nvSpPr>
          <p:cNvPr id="6" name="Rectangle 26"/>
          <p:cNvSpPr>
            <a:spLocks noGrp="1" noChangeArrowheads="1"/>
          </p:cNvSpPr>
          <p:nvPr>
            <p:ph type="ftr" sz="quarter" idx="12"/>
          </p:nvPr>
        </p:nvSpPr>
        <p:spPr>
          <a:xfrm>
            <a:off x="3124200" y="6248400"/>
            <a:ext cx="2895600" cy="457200"/>
          </a:xfrm>
          <a:prstGeom prst="rect">
            <a:avLst/>
          </a:prstGeom>
        </p:spPr>
        <p:txBody>
          <a:bodyPr/>
          <a:lstStyle/>
          <a:p>
            <a:r>
              <a:rPr lang="en-US" altLang="en-US" dirty="0"/>
              <a:t>Dr. Mohammed Alnaif</a:t>
            </a:r>
          </a:p>
        </p:txBody>
      </p:sp>
      <p:sp>
        <p:nvSpPr>
          <p:cNvPr id="8" name="Title 4"/>
          <p:cNvSpPr>
            <a:spLocks noGrp="1"/>
          </p:cNvSpPr>
          <p:nvPr>
            <p:ph type="ctrTitle"/>
          </p:nvPr>
        </p:nvSpPr>
        <p:spPr>
          <a:xfrm>
            <a:off x="838200" y="304800"/>
            <a:ext cx="7117180" cy="1219200"/>
          </a:xfrm>
        </p:spPr>
        <p:txBody>
          <a:bodyPr/>
          <a:lstStyle/>
          <a:p>
            <a:pPr algn="ctr"/>
            <a:r>
              <a:rPr lang="en-US" sz="3600" b="1" dirty="0">
                <a:solidFill>
                  <a:schemeClr val="tx1"/>
                </a:solidFill>
                <a:latin typeface="Times New Roman" panose="02020603050405020304" pitchFamily="18" charset="0"/>
                <a:cs typeface="Times New Roman" panose="02020603050405020304" pitchFamily="18" charset="0"/>
              </a:rPr>
              <a:t>PERFORMANCE IMPROVEMENT </a:t>
            </a:r>
            <a:r>
              <a:rPr lang="en-US" sz="3600" b="1" dirty="0" smtClean="0">
                <a:solidFill>
                  <a:schemeClr val="tx1"/>
                </a:solidFill>
                <a:latin typeface="Times New Roman" panose="02020603050405020304" pitchFamily="18" charset="0"/>
                <a:cs typeface="Times New Roman" panose="02020603050405020304" pitchFamily="18" charset="0"/>
              </a:rPr>
              <a:t>TOOLS</a:t>
            </a:r>
            <a:endParaRPr lang="en-US"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37473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C8629B-6950-4B61-B985-DA2DC4423D29}" type="datetime1">
              <a:rPr lang="en-US" smtClean="0"/>
              <a:t>12/11/2016</a:t>
            </a:fld>
            <a:endParaRPr lang="en-US"/>
          </a:p>
        </p:txBody>
      </p:sp>
      <p:sp>
        <p:nvSpPr>
          <p:cNvPr id="3" name="Footer Placeholder 2"/>
          <p:cNvSpPr>
            <a:spLocks noGrp="1"/>
          </p:cNvSpPr>
          <p:nvPr>
            <p:ph type="ftr" sz="quarter" idx="11"/>
          </p:nvPr>
        </p:nvSpPr>
        <p:spPr/>
        <p:txBody>
          <a:bodyPr/>
          <a:lstStyle/>
          <a:p>
            <a:r>
              <a:rPr lang="en-US" smtClean="0"/>
              <a:t>Dr. Mohammed Alnaif</a:t>
            </a:r>
            <a:endParaRPr lang="en-US"/>
          </a:p>
        </p:txBody>
      </p:sp>
      <p:sp>
        <p:nvSpPr>
          <p:cNvPr id="4" name="Slide Number Placeholder 3"/>
          <p:cNvSpPr>
            <a:spLocks noGrp="1"/>
          </p:cNvSpPr>
          <p:nvPr>
            <p:ph type="sldNum" sz="quarter" idx="12"/>
          </p:nvPr>
        </p:nvSpPr>
        <p:spPr/>
        <p:txBody>
          <a:bodyPr/>
          <a:lstStyle/>
          <a:p>
            <a:fld id="{EEEECDCC-63C2-4492-ADC6-A6890B1EB79E}" type="slidenum">
              <a:rPr lang="en-US" smtClean="0"/>
              <a:t>34</a:t>
            </a:fld>
            <a:endParaRPr lang="en-US"/>
          </a:p>
        </p:txBody>
      </p:sp>
      <p:graphicFrame>
        <p:nvGraphicFramePr>
          <p:cNvPr id="5" name="Chart 4"/>
          <p:cNvGraphicFramePr>
            <a:graphicFrameLocks/>
          </p:cNvGraphicFramePr>
          <p:nvPr>
            <p:extLst>
              <p:ext uri="{D42A27DB-BD31-4B8C-83A1-F6EECF244321}">
                <p14:modId xmlns:p14="http://schemas.microsoft.com/office/powerpoint/2010/main" val="2198976733"/>
              </p:ext>
            </p:extLst>
          </p:nvPr>
        </p:nvGraphicFramePr>
        <p:xfrm>
          <a:off x="457200" y="914400"/>
          <a:ext cx="8229600" cy="516255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533400" y="152400"/>
            <a:ext cx="7696200" cy="707886"/>
          </a:xfrm>
          <a:prstGeom prst="rect">
            <a:avLst/>
          </a:prstGeom>
          <a:noFill/>
        </p:spPr>
        <p:txBody>
          <a:bodyPr wrap="square" rtlCol="0">
            <a:spAutoFit/>
          </a:bodyPr>
          <a:lstStyle/>
          <a:p>
            <a:r>
              <a:rPr lang="en-US" sz="2000" b="1" dirty="0">
                <a:solidFill>
                  <a:srgbClr val="2818FA"/>
                </a:solidFill>
                <a:latin typeface="Times New Roman" panose="02020603050405020304" pitchFamily="18" charset="0"/>
                <a:cs typeface="Times New Roman" panose="02020603050405020304" pitchFamily="18" charset="0"/>
              </a:rPr>
              <a:t>Exhibit </a:t>
            </a:r>
            <a:r>
              <a:rPr lang="en-US" sz="2000" b="1" dirty="0" smtClean="0">
                <a:solidFill>
                  <a:srgbClr val="2818FA"/>
                </a:solidFill>
                <a:latin typeface="Times New Roman" panose="02020603050405020304" pitchFamily="18" charset="0"/>
                <a:cs typeface="Times New Roman" panose="02020603050405020304" pitchFamily="18" charset="0"/>
              </a:rPr>
              <a:t>4.24 Control </a:t>
            </a:r>
            <a:r>
              <a:rPr lang="en-US" sz="2000" b="1" dirty="0">
                <a:solidFill>
                  <a:srgbClr val="2818FA"/>
                </a:solidFill>
                <a:latin typeface="Times New Roman" panose="02020603050405020304" pitchFamily="18" charset="0"/>
                <a:cs typeface="Times New Roman" panose="02020603050405020304" pitchFamily="18" charset="0"/>
              </a:rPr>
              <a:t>Chart of Number of  Rejected Insurance Claims—Process in </a:t>
            </a:r>
            <a:r>
              <a:rPr lang="en-US" sz="2000" b="1" dirty="0" smtClean="0">
                <a:solidFill>
                  <a:srgbClr val="2818FA"/>
                </a:solidFill>
                <a:latin typeface="Times New Roman" panose="02020603050405020304" pitchFamily="18" charset="0"/>
                <a:cs typeface="Times New Roman" panose="02020603050405020304" pitchFamily="18" charset="0"/>
              </a:rPr>
              <a:t>Control</a:t>
            </a:r>
            <a:endParaRPr lang="en-US" sz="2000" dirty="0">
              <a:solidFill>
                <a:srgbClr val="2818FA"/>
              </a:solidFill>
            </a:endParaRPr>
          </a:p>
        </p:txBody>
      </p:sp>
    </p:spTree>
    <p:extLst>
      <p:ext uri="{BB962C8B-B14F-4D97-AF65-F5344CB8AC3E}">
        <p14:creationId xmlns:p14="http://schemas.microsoft.com/office/powerpoint/2010/main" val="13697377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subTitle" idx="1"/>
          </p:nvPr>
        </p:nvSpPr>
        <p:spPr>
          <a:xfrm>
            <a:off x="304800" y="1600200"/>
            <a:ext cx="8534400" cy="4421188"/>
          </a:xfrm>
        </p:spPr>
        <p:txBody>
          <a:bodyPr>
            <a:normAutofit fontScale="85000" lnSpcReduction="10000"/>
          </a:bodyPr>
          <a:lstStyle/>
          <a:p>
            <a:pPr>
              <a:lnSpc>
                <a:spcPct val="110000"/>
              </a:lnSpc>
              <a:spcBef>
                <a:spcPts val="600"/>
              </a:spcBef>
              <a:spcAft>
                <a:spcPts val="0"/>
              </a:spcAft>
              <a:buClr>
                <a:srgbClr val="FF0000"/>
              </a:buClr>
            </a:pPr>
            <a:r>
              <a:rPr lang="en-US" sz="3800" b="1" dirty="0">
                <a:solidFill>
                  <a:srgbClr val="0000FF"/>
                </a:solidFill>
                <a:latin typeface="Times New Roman" panose="02020603050405020304" pitchFamily="18" charset="0"/>
                <a:cs typeface="Times New Roman" panose="02020603050405020304" pitchFamily="18" charset="0"/>
              </a:rPr>
              <a:t>Performance Improvement Tools</a:t>
            </a:r>
          </a:p>
          <a:p>
            <a:pPr marL="457200" indent="-457200">
              <a:buClr>
                <a:srgbClr val="0000FF"/>
              </a:buClr>
              <a:buFont typeface="Wingdings" panose="05000000000000000000" pitchFamily="2" charset="2"/>
              <a:buChar char="v"/>
            </a:pPr>
            <a:r>
              <a:rPr lang="en-US" sz="3100" b="1" dirty="0" smtClean="0">
                <a:solidFill>
                  <a:srgbClr val="0000FF"/>
                </a:solidFill>
                <a:latin typeface="Times New Roman" panose="02020603050405020304" pitchFamily="18" charset="0"/>
                <a:cs typeface="Times New Roman" panose="02020603050405020304" pitchFamily="18" charset="0"/>
              </a:rPr>
              <a:t>Histograms</a:t>
            </a:r>
            <a:r>
              <a:rPr lang="en-US" sz="3100" b="1" dirty="0">
                <a:solidFill>
                  <a:srgbClr val="0000FF"/>
                </a:solidFill>
                <a:latin typeface="Times New Roman" panose="02020603050405020304" pitchFamily="18" charset="0"/>
                <a:cs typeface="Times New Roman" panose="02020603050405020304" pitchFamily="18" charset="0"/>
              </a:rPr>
              <a:t>, </a:t>
            </a:r>
            <a:r>
              <a:rPr lang="en-US" sz="3100" b="1" dirty="0">
                <a:solidFill>
                  <a:schemeClr val="tx1"/>
                </a:solidFill>
                <a:latin typeface="Times New Roman" panose="02020603050405020304" pitchFamily="18" charset="0"/>
                <a:cs typeface="Times New Roman" panose="02020603050405020304" pitchFamily="18" charset="0"/>
              </a:rPr>
              <a:t>is a graphical display of the frequency distribution of a quality characteristic of interest. A histogram makes variation in a group of data apparent and aids analysis of the distribution of data around an average or median value</a:t>
            </a:r>
            <a:r>
              <a:rPr lang="en-US" sz="3100" b="1" dirty="0" smtClean="0">
                <a:solidFill>
                  <a:schemeClr val="tx1"/>
                </a:solidFill>
                <a:latin typeface="Times New Roman" panose="02020603050405020304" pitchFamily="18" charset="0"/>
                <a:cs typeface="Times New Roman" panose="02020603050405020304" pitchFamily="18" charset="0"/>
              </a:rPr>
              <a:t>.</a:t>
            </a:r>
          </a:p>
          <a:p>
            <a:pPr marL="457200" indent="-457200" algn="l">
              <a:buClr>
                <a:srgbClr val="2818FA"/>
              </a:buClr>
              <a:buFont typeface="Wingdings" panose="05000000000000000000" pitchFamily="2" charset="2"/>
              <a:buChar char="v"/>
            </a:pPr>
            <a:r>
              <a:rPr lang="en-US" sz="2800" b="1" dirty="0">
                <a:solidFill>
                  <a:srgbClr val="2818FA"/>
                </a:solidFill>
                <a:latin typeface="Times New Roman" panose="02020603050405020304" pitchFamily="18" charset="0"/>
                <a:cs typeface="Times New Roman" panose="02020603050405020304" pitchFamily="18" charset="0"/>
              </a:rPr>
              <a:t>Exhibit 4.11 </a:t>
            </a:r>
            <a:r>
              <a:rPr lang="en-US" sz="2800" b="1" dirty="0">
                <a:solidFill>
                  <a:schemeClr val="tx1"/>
                </a:solidFill>
                <a:latin typeface="Times New Roman" panose="02020603050405020304" pitchFamily="18" charset="0"/>
                <a:cs typeface="Times New Roman" panose="02020603050405020304" pitchFamily="18" charset="0"/>
              </a:rPr>
              <a:t>is a histogram illustrating the distribution of patient wait times in a clinic. Wait time data were gathered for one week, and the data were grouped into three wait time categories. The number of patients in each category is also shown</a:t>
            </a:r>
            <a:r>
              <a:rPr lang="en-US" sz="2800" b="1" dirty="0" smtClean="0">
                <a:solidFill>
                  <a:schemeClr val="tx1"/>
                </a:solidFill>
                <a:latin typeface="Times New Roman" panose="02020603050405020304" pitchFamily="18" charset="0"/>
                <a:cs typeface="Times New Roman" panose="02020603050405020304" pitchFamily="18" charset="0"/>
              </a:rPr>
              <a:t>.</a:t>
            </a:r>
          </a:p>
          <a:p>
            <a:pPr marL="457200" indent="-457200" algn="l">
              <a:buFont typeface="Wingdings" panose="05000000000000000000" pitchFamily="2" charset="2"/>
              <a:buChar char="v"/>
            </a:pPr>
            <a:endParaRPr lang="en-US" sz="2800" b="1" dirty="0" smtClean="0">
              <a:solidFill>
                <a:schemeClr val="tx1"/>
              </a:solidFill>
              <a:latin typeface="Times New Roman" panose="02020603050405020304" pitchFamily="18" charset="0"/>
              <a:cs typeface="Times New Roman" panose="02020603050405020304" pitchFamily="18" charset="0"/>
            </a:endParaRPr>
          </a:p>
        </p:txBody>
      </p:sp>
      <p:sp>
        <p:nvSpPr>
          <p:cNvPr id="4" name="Rectangle 24"/>
          <p:cNvSpPr>
            <a:spLocks noGrp="1" noChangeArrowheads="1"/>
          </p:cNvSpPr>
          <p:nvPr>
            <p:ph type="dt" sz="half" idx="10"/>
          </p:nvPr>
        </p:nvSpPr>
        <p:spPr>
          <a:xfrm>
            <a:off x="457200" y="6248400"/>
            <a:ext cx="2133600" cy="457200"/>
          </a:xfrm>
          <a:prstGeom prst="rect">
            <a:avLst/>
          </a:prstGeom>
        </p:spPr>
        <p:txBody>
          <a:bodyPr/>
          <a:lstStyle/>
          <a:p>
            <a:fld id="{F2EC0FED-468C-4304-BC78-F3F7F0962C49}" type="datetime1">
              <a:rPr lang="en-US" altLang="en-US" smtClean="0"/>
              <a:t>12/11/2016</a:t>
            </a:fld>
            <a:endParaRPr lang="en-US" altLang="en-US" dirty="0"/>
          </a:p>
        </p:txBody>
      </p:sp>
      <p:sp>
        <p:nvSpPr>
          <p:cNvPr id="5" name="Rectangle 25"/>
          <p:cNvSpPr>
            <a:spLocks noGrp="1" noChangeArrowheads="1"/>
          </p:cNvSpPr>
          <p:nvPr>
            <p:ph type="sldNum" sz="quarter" idx="11"/>
          </p:nvPr>
        </p:nvSpPr>
        <p:spPr>
          <a:xfrm>
            <a:off x="6553200" y="6248400"/>
            <a:ext cx="2133600" cy="457200"/>
          </a:xfrm>
          <a:prstGeom prst="rect">
            <a:avLst/>
          </a:prstGeom>
        </p:spPr>
        <p:txBody>
          <a:bodyPr/>
          <a:lstStyle/>
          <a:p>
            <a:fld id="{5B5FC22F-D543-45F4-AFC2-C4C2879A4A46}" type="slidenum">
              <a:rPr lang="en-US" altLang="en-US"/>
              <a:pPr/>
              <a:t>35</a:t>
            </a:fld>
            <a:endParaRPr lang="en-US" altLang="en-US"/>
          </a:p>
        </p:txBody>
      </p:sp>
      <p:sp>
        <p:nvSpPr>
          <p:cNvPr id="6" name="Rectangle 26"/>
          <p:cNvSpPr>
            <a:spLocks noGrp="1" noChangeArrowheads="1"/>
          </p:cNvSpPr>
          <p:nvPr>
            <p:ph type="ftr" sz="quarter" idx="12"/>
          </p:nvPr>
        </p:nvSpPr>
        <p:spPr>
          <a:xfrm>
            <a:off x="3124200" y="6248400"/>
            <a:ext cx="2895600" cy="457200"/>
          </a:xfrm>
          <a:prstGeom prst="rect">
            <a:avLst/>
          </a:prstGeom>
        </p:spPr>
        <p:txBody>
          <a:bodyPr/>
          <a:lstStyle/>
          <a:p>
            <a:r>
              <a:rPr lang="en-US" altLang="en-US"/>
              <a:t>Dr. Mohammed Alnaif</a:t>
            </a:r>
          </a:p>
        </p:txBody>
      </p:sp>
      <p:sp>
        <p:nvSpPr>
          <p:cNvPr id="8" name="Title 4"/>
          <p:cNvSpPr>
            <a:spLocks noGrp="1"/>
          </p:cNvSpPr>
          <p:nvPr>
            <p:ph type="ctrTitle"/>
          </p:nvPr>
        </p:nvSpPr>
        <p:spPr>
          <a:xfrm>
            <a:off x="914400" y="152401"/>
            <a:ext cx="7117180" cy="1219200"/>
          </a:xfrm>
        </p:spPr>
        <p:txBody>
          <a:bodyPr/>
          <a:lstStyle/>
          <a:p>
            <a:pPr algn="ctr"/>
            <a:r>
              <a:rPr lang="en-US" sz="3600" b="1" dirty="0">
                <a:solidFill>
                  <a:schemeClr val="tx1"/>
                </a:solidFill>
                <a:latin typeface="Times New Roman" panose="02020603050405020304" pitchFamily="18" charset="0"/>
                <a:cs typeface="Times New Roman" panose="02020603050405020304" pitchFamily="18" charset="0"/>
              </a:rPr>
              <a:t>PERFORMANCE IMPROVEMENT </a:t>
            </a:r>
            <a:r>
              <a:rPr lang="en-US" sz="3600" b="1" dirty="0" smtClean="0">
                <a:solidFill>
                  <a:schemeClr val="tx1"/>
                </a:solidFill>
                <a:latin typeface="Times New Roman" panose="02020603050405020304" pitchFamily="18" charset="0"/>
                <a:cs typeface="Times New Roman" panose="02020603050405020304" pitchFamily="18" charset="0"/>
              </a:rPr>
              <a:t>TOOLS</a:t>
            </a:r>
            <a:endParaRPr lang="en-US"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87100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685800"/>
          </a:xfrm>
        </p:spPr>
        <p:txBody>
          <a:bodyPr/>
          <a:lstStyle/>
          <a:p>
            <a:pPr algn="l"/>
            <a:r>
              <a:rPr lang="en-US" sz="2800" b="1" dirty="0">
                <a:solidFill>
                  <a:srgbClr val="2818FA"/>
                </a:solidFill>
                <a:effectLst/>
                <a:latin typeface="Times New Roman" panose="02020603050405020304" pitchFamily="18" charset="0"/>
                <a:cs typeface="Times New Roman" panose="02020603050405020304" pitchFamily="18" charset="0"/>
              </a:rPr>
              <a:t>Exhibit 4.11 Histogram of Clinic Wait Times</a:t>
            </a:r>
          </a:p>
        </p:txBody>
      </p:sp>
      <p:sp>
        <p:nvSpPr>
          <p:cNvPr id="3" name="Date Placeholder 2"/>
          <p:cNvSpPr>
            <a:spLocks noGrp="1"/>
          </p:cNvSpPr>
          <p:nvPr>
            <p:ph type="dt" sz="half" idx="10"/>
          </p:nvPr>
        </p:nvSpPr>
        <p:spPr/>
        <p:txBody>
          <a:bodyPr/>
          <a:lstStyle/>
          <a:p>
            <a:fld id="{27EB4822-C04B-43D6-9623-76B0F35A4F65}" type="datetime1">
              <a:rPr lang="en-US" smtClean="0"/>
              <a:t>12/11/2016</a:t>
            </a:fld>
            <a:endParaRPr lang="en-US"/>
          </a:p>
        </p:txBody>
      </p:sp>
      <p:sp>
        <p:nvSpPr>
          <p:cNvPr id="4" name="Footer Placeholder 3"/>
          <p:cNvSpPr>
            <a:spLocks noGrp="1"/>
          </p:cNvSpPr>
          <p:nvPr>
            <p:ph type="ftr" sz="quarter" idx="11"/>
          </p:nvPr>
        </p:nvSpPr>
        <p:spPr/>
        <p:txBody>
          <a:bodyPr/>
          <a:lstStyle/>
          <a:p>
            <a:r>
              <a:rPr lang="en-US" smtClean="0"/>
              <a:t>Dr. Mohammed Alnaif</a:t>
            </a:r>
            <a:endParaRPr lang="en-US"/>
          </a:p>
        </p:txBody>
      </p:sp>
      <p:sp>
        <p:nvSpPr>
          <p:cNvPr id="5" name="Slide Number Placeholder 4"/>
          <p:cNvSpPr>
            <a:spLocks noGrp="1"/>
          </p:cNvSpPr>
          <p:nvPr>
            <p:ph type="sldNum" sz="quarter" idx="12"/>
          </p:nvPr>
        </p:nvSpPr>
        <p:spPr/>
        <p:txBody>
          <a:bodyPr/>
          <a:lstStyle/>
          <a:p>
            <a:fld id="{EEEECDCC-63C2-4492-ADC6-A6890B1EB79E}" type="slidenum">
              <a:rPr lang="en-US" smtClean="0"/>
              <a:t>36</a:t>
            </a:fld>
            <a:endParaRPr lang="en-US"/>
          </a:p>
        </p:txBody>
      </p:sp>
      <p:graphicFrame>
        <p:nvGraphicFramePr>
          <p:cNvPr id="7" name="Chart 6"/>
          <p:cNvGraphicFramePr>
            <a:graphicFrameLocks/>
          </p:cNvGraphicFramePr>
          <p:nvPr>
            <p:extLst>
              <p:ext uri="{D42A27DB-BD31-4B8C-83A1-F6EECF244321}">
                <p14:modId xmlns:p14="http://schemas.microsoft.com/office/powerpoint/2010/main" val="1318321890"/>
              </p:ext>
            </p:extLst>
          </p:nvPr>
        </p:nvGraphicFramePr>
        <p:xfrm>
          <a:off x="990600" y="1752600"/>
          <a:ext cx="7010400" cy="4495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989021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F67A9478-C422-4BC5-80F9-D0C1467BA6A5}" type="datetime1">
              <a:rPr lang="en-US" smtClean="0"/>
              <a:t>12/11/2016</a:t>
            </a:fld>
            <a:endParaRPr lang="en-GB" dirty="0"/>
          </a:p>
        </p:txBody>
      </p:sp>
      <p:sp>
        <p:nvSpPr>
          <p:cNvPr id="7" name="Footer Placeholder 6"/>
          <p:cNvSpPr>
            <a:spLocks noGrp="1"/>
          </p:cNvSpPr>
          <p:nvPr>
            <p:ph type="ftr" sz="quarter" idx="11"/>
          </p:nvPr>
        </p:nvSpPr>
        <p:spPr>
          <a:xfrm>
            <a:off x="659165" y="6356350"/>
            <a:ext cx="2847975" cy="365125"/>
          </a:xfrm>
          <a:prstGeom prst="rect">
            <a:avLst/>
          </a:prstGeom>
        </p:spPr>
        <p:txBody>
          <a:bodyPr/>
          <a:lstStyle/>
          <a:p>
            <a:r>
              <a:rPr lang="en-US" dirty="0" smtClean="0"/>
              <a:t>Mohammed Alnaif Ph.D.</a:t>
            </a:r>
            <a:endParaRPr lang="en-US" dirty="0"/>
          </a:p>
        </p:txBody>
      </p:sp>
      <p:sp>
        <p:nvSpPr>
          <p:cNvPr id="6" name="Slide Number Placeholder 5"/>
          <p:cNvSpPr>
            <a:spLocks noGrp="1"/>
          </p:cNvSpPr>
          <p:nvPr>
            <p:ph type="sldNum" sz="quarter" idx="12"/>
          </p:nvPr>
        </p:nvSpPr>
        <p:spPr/>
        <p:txBody>
          <a:bodyPr/>
          <a:lstStyle/>
          <a:p>
            <a:fld id="{EEEECDCC-63C2-4492-ADC6-A6890B1EB79E}" type="slidenum">
              <a:rPr lang="en-US" smtClean="0"/>
              <a:t>37</a:t>
            </a:fld>
            <a:endParaRPr lang="en-US"/>
          </a:p>
        </p:txBody>
      </p:sp>
      <p:sp>
        <p:nvSpPr>
          <p:cNvPr id="5" name="Title 4"/>
          <p:cNvSpPr>
            <a:spLocks noGrp="1"/>
          </p:cNvSpPr>
          <p:nvPr>
            <p:ph type="ctrTitle"/>
          </p:nvPr>
        </p:nvSpPr>
        <p:spPr>
          <a:xfrm>
            <a:off x="914400" y="152401"/>
            <a:ext cx="7117180" cy="1219200"/>
          </a:xfrm>
        </p:spPr>
        <p:txBody>
          <a:bodyPr/>
          <a:lstStyle/>
          <a:p>
            <a:pPr algn="ctr"/>
            <a:r>
              <a:rPr lang="en-US" sz="3600" b="1" dirty="0">
                <a:solidFill>
                  <a:schemeClr val="tx1"/>
                </a:solidFill>
                <a:latin typeface="Times New Roman" panose="02020603050405020304" pitchFamily="18" charset="0"/>
                <a:cs typeface="Times New Roman" panose="02020603050405020304" pitchFamily="18" charset="0"/>
              </a:rPr>
              <a:t>PERFORMANCE IMPROVEMENT </a:t>
            </a:r>
            <a:r>
              <a:rPr lang="en-US" sz="3600" b="1" dirty="0" smtClean="0">
                <a:solidFill>
                  <a:schemeClr val="tx1"/>
                </a:solidFill>
                <a:latin typeface="Times New Roman" panose="02020603050405020304" pitchFamily="18" charset="0"/>
                <a:cs typeface="Times New Roman" panose="02020603050405020304" pitchFamily="18" charset="0"/>
              </a:rPr>
              <a:t>TOOLS</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8" name="Subtitle 7"/>
          <p:cNvSpPr>
            <a:spLocks noGrp="1"/>
          </p:cNvSpPr>
          <p:nvPr>
            <p:ph type="subTitle" idx="1"/>
          </p:nvPr>
        </p:nvSpPr>
        <p:spPr>
          <a:xfrm>
            <a:off x="533400" y="1524000"/>
            <a:ext cx="8382000" cy="4876800"/>
          </a:xfrm>
        </p:spPr>
        <p:txBody>
          <a:bodyPr>
            <a:normAutofit fontScale="85000" lnSpcReduction="20000"/>
          </a:bodyPr>
          <a:lstStyle/>
          <a:p>
            <a:pPr>
              <a:lnSpc>
                <a:spcPct val="110000"/>
              </a:lnSpc>
              <a:spcBef>
                <a:spcPts val="600"/>
              </a:spcBef>
              <a:spcAft>
                <a:spcPts val="0"/>
              </a:spcAft>
              <a:buClr>
                <a:srgbClr val="FF0000"/>
              </a:buClr>
            </a:pPr>
            <a:r>
              <a:rPr lang="en-US" sz="3200" b="1" dirty="0" smtClean="0">
                <a:solidFill>
                  <a:srgbClr val="0000FF"/>
                </a:solidFill>
                <a:latin typeface="Times New Roman" panose="02020603050405020304" pitchFamily="18" charset="0"/>
                <a:cs typeface="Times New Roman" panose="02020603050405020304" pitchFamily="18" charset="0"/>
              </a:rPr>
              <a:t>Performance</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smtClean="0">
                <a:solidFill>
                  <a:srgbClr val="0000FF"/>
                </a:solidFill>
                <a:latin typeface="Times New Roman" panose="02020603050405020304" pitchFamily="18" charset="0"/>
                <a:cs typeface="Times New Roman" panose="02020603050405020304" pitchFamily="18" charset="0"/>
              </a:rPr>
              <a:t>Improvement Tools</a:t>
            </a:r>
          </a:p>
          <a:p>
            <a:r>
              <a:rPr lang="en-US" sz="3000" b="1" dirty="0">
                <a:solidFill>
                  <a:srgbClr val="0000FF"/>
                </a:solidFill>
                <a:latin typeface="Times New Roman" panose="02020603050405020304" pitchFamily="18" charset="0"/>
                <a:cs typeface="Times New Roman" panose="02020603050405020304" pitchFamily="18" charset="0"/>
              </a:rPr>
              <a:t>Cause and Effect Diagrams</a:t>
            </a:r>
          </a:p>
          <a:p>
            <a:pPr marL="457200" indent="-457200">
              <a:buClr>
                <a:srgbClr val="FF0000"/>
              </a:buClr>
              <a:buFont typeface="Wingdings" panose="05000000000000000000" pitchFamily="2" charset="2"/>
              <a:buChar char="v"/>
            </a:pPr>
            <a:r>
              <a:rPr lang="en-US" sz="3000" b="1" dirty="0">
                <a:solidFill>
                  <a:srgbClr val="0000FF"/>
                </a:solidFill>
                <a:latin typeface="Times New Roman" panose="02020603050405020304" pitchFamily="18" charset="0"/>
                <a:cs typeface="Times New Roman" panose="02020603050405020304" pitchFamily="18" charset="0"/>
              </a:rPr>
              <a:t>Cause and effect diagrams </a:t>
            </a:r>
            <a:r>
              <a:rPr lang="en-US" sz="3000" b="1" dirty="0">
                <a:solidFill>
                  <a:schemeClr val="tx1"/>
                </a:solidFill>
                <a:latin typeface="Times New Roman" panose="02020603050405020304" pitchFamily="18" charset="0"/>
                <a:cs typeface="Times New Roman" panose="02020603050405020304" pitchFamily="18" charset="0"/>
              </a:rPr>
              <a:t>are a structured brainstorming technique used to identify all possible causes of an effect (a problem or an objective). </a:t>
            </a:r>
            <a:endParaRPr lang="en-US" sz="3000" b="1" dirty="0" smtClean="0">
              <a:solidFill>
                <a:schemeClr val="tx1"/>
              </a:solidFill>
              <a:latin typeface="Times New Roman" panose="02020603050405020304" pitchFamily="18" charset="0"/>
              <a:cs typeface="Times New Roman" panose="02020603050405020304" pitchFamily="18" charset="0"/>
            </a:endParaRPr>
          </a:p>
          <a:p>
            <a:pPr marL="457200" indent="-457200">
              <a:buClr>
                <a:srgbClr val="FF0000"/>
              </a:buClr>
              <a:buFont typeface="Wingdings" panose="05000000000000000000" pitchFamily="2" charset="2"/>
              <a:buChar char="v"/>
            </a:pPr>
            <a:r>
              <a:rPr lang="en-US" sz="3000" b="1" dirty="0" smtClean="0">
                <a:solidFill>
                  <a:schemeClr val="tx1"/>
                </a:solidFill>
                <a:latin typeface="Times New Roman" panose="02020603050405020304" pitchFamily="18" charset="0"/>
                <a:cs typeface="Times New Roman" panose="02020603050405020304" pitchFamily="18" charset="0"/>
              </a:rPr>
              <a:t>They </a:t>
            </a:r>
            <a:r>
              <a:rPr lang="en-US" sz="3000" b="1" dirty="0">
                <a:solidFill>
                  <a:schemeClr val="tx1"/>
                </a:solidFill>
                <a:latin typeface="Times New Roman" panose="02020603050405020304" pitchFamily="18" charset="0"/>
                <a:cs typeface="Times New Roman" panose="02020603050405020304" pitchFamily="18" charset="0"/>
              </a:rPr>
              <a:t>are sometimes called Ishikawa diagrams—after Kaoru Ishikawa, a quality pioneer who created and first used them in the 1960s for quality control purposes. </a:t>
            </a:r>
            <a:endParaRPr lang="en-US" sz="3000" b="1" dirty="0" smtClean="0">
              <a:solidFill>
                <a:schemeClr val="tx1"/>
              </a:solidFill>
              <a:latin typeface="Times New Roman" panose="02020603050405020304" pitchFamily="18" charset="0"/>
              <a:cs typeface="Times New Roman" panose="02020603050405020304" pitchFamily="18" charset="0"/>
            </a:endParaRPr>
          </a:p>
          <a:p>
            <a:pPr marL="457200" indent="-457200">
              <a:buClr>
                <a:srgbClr val="FF0000"/>
              </a:buClr>
              <a:buFont typeface="Wingdings" panose="05000000000000000000" pitchFamily="2" charset="2"/>
              <a:buChar char="v"/>
            </a:pPr>
            <a:r>
              <a:rPr lang="en-US" sz="3000" b="1" dirty="0" smtClean="0">
                <a:solidFill>
                  <a:schemeClr val="tx1"/>
                </a:solidFill>
                <a:latin typeface="Times New Roman" panose="02020603050405020304" pitchFamily="18" charset="0"/>
                <a:cs typeface="Times New Roman" panose="02020603050405020304" pitchFamily="18" charset="0"/>
              </a:rPr>
              <a:t>They </a:t>
            </a:r>
            <a:r>
              <a:rPr lang="en-US" sz="3000" b="1" dirty="0">
                <a:solidFill>
                  <a:schemeClr val="tx1"/>
                </a:solidFill>
                <a:latin typeface="Times New Roman" panose="02020603050405020304" pitchFamily="18" charset="0"/>
                <a:cs typeface="Times New Roman" panose="02020603050405020304" pitchFamily="18" charset="0"/>
              </a:rPr>
              <a:t>are also called fishbone diagrams because the lines connecting major cause categories resemble the backbone of a fish</a:t>
            </a:r>
            <a:r>
              <a:rPr lang="en-US" sz="3000" b="1" dirty="0" smtClean="0">
                <a:solidFill>
                  <a:schemeClr val="tx1"/>
                </a:solidFill>
                <a:latin typeface="Times New Roman" panose="02020603050405020304" pitchFamily="18" charset="0"/>
                <a:cs typeface="Times New Roman" panose="02020603050405020304" pitchFamily="18" charset="0"/>
              </a:rPr>
              <a:t>.</a:t>
            </a:r>
            <a:endParaRPr lang="en-US" sz="2400" b="1" dirty="0">
              <a:solidFill>
                <a:schemeClr val="tx1"/>
              </a:solidFill>
              <a:latin typeface="Times New Roman" panose="02020603050405020304" pitchFamily="18" charset="0"/>
              <a:cs typeface="Times New Roman" panose="02020603050405020304" pitchFamily="18" charset="0"/>
            </a:endParaRPr>
          </a:p>
          <a:p>
            <a:pPr>
              <a:lnSpc>
                <a:spcPct val="120000"/>
              </a:lnSpc>
              <a:spcBef>
                <a:spcPts val="0"/>
              </a:spcBef>
              <a:buClr>
                <a:srgbClr val="FF0000"/>
              </a:buClr>
            </a:pPr>
            <a:endParaRPr lang="en-US" sz="3100" b="1"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6740508"/>
      </p:ext>
    </p:extLst>
  </p:cSld>
  <p:clrMapOvr>
    <a:masterClrMapping/>
  </p:clrMapOvr>
  <p:transition>
    <p:wedg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F67A9478-C422-4BC5-80F9-D0C1467BA6A5}" type="datetime1">
              <a:rPr lang="en-US" smtClean="0"/>
              <a:t>12/11/2016</a:t>
            </a:fld>
            <a:endParaRPr lang="en-GB" dirty="0"/>
          </a:p>
        </p:txBody>
      </p:sp>
      <p:sp>
        <p:nvSpPr>
          <p:cNvPr id="7" name="Footer Placeholder 6"/>
          <p:cNvSpPr>
            <a:spLocks noGrp="1"/>
          </p:cNvSpPr>
          <p:nvPr>
            <p:ph type="ftr" sz="quarter" idx="11"/>
          </p:nvPr>
        </p:nvSpPr>
        <p:spPr>
          <a:xfrm>
            <a:off x="659165" y="6356350"/>
            <a:ext cx="2847975" cy="365125"/>
          </a:xfrm>
          <a:prstGeom prst="rect">
            <a:avLst/>
          </a:prstGeom>
        </p:spPr>
        <p:txBody>
          <a:bodyPr/>
          <a:lstStyle/>
          <a:p>
            <a:r>
              <a:rPr lang="en-US" dirty="0" smtClean="0"/>
              <a:t>Mohammed Alnaif Ph.D.</a:t>
            </a:r>
            <a:endParaRPr lang="en-US" dirty="0"/>
          </a:p>
        </p:txBody>
      </p:sp>
      <p:sp>
        <p:nvSpPr>
          <p:cNvPr id="6" name="Slide Number Placeholder 5"/>
          <p:cNvSpPr>
            <a:spLocks noGrp="1"/>
          </p:cNvSpPr>
          <p:nvPr>
            <p:ph type="sldNum" sz="quarter" idx="12"/>
          </p:nvPr>
        </p:nvSpPr>
        <p:spPr/>
        <p:txBody>
          <a:bodyPr/>
          <a:lstStyle/>
          <a:p>
            <a:fld id="{EEEECDCC-63C2-4492-ADC6-A6890B1EB79E}" type="slidenum">
              <a:rPr lang="en-US" smtClean="0"/>
              <a:t>38</a:t>
            </a:fld>
            <a:endParaRPr lang="en-US"/>
          </a:p>
        </p:txBody>
      </p:sp>
      <p:sp>
        <p:nvSpPr>
          <p:cNvPr id="5" name="Title 4"/>
          <p:cNvSpPr>
            <a:spLocks noGrp="1"/>
          </p:cNvSpPr>
          <p:nvPr>
            <p:ph type="ctrTitle"/>
          </p:nvPr>
        </p:nvSpPr>
        <p:spPr>
          <a:xfrm>
            <a:off x="914400" y="152401"/>
            <a:ext cx="7117180" cy="1219200"/>
          </a:xfrm>
        </p:spPr>
        <p:txBody>
          <a:bodyPr/>
          <a:lstStyle/>
          <a:p>
            <a:pPr algn="ctr"/>
            <a:r>
              <a:rPr lang="en-US" sz="3600" b="1" dirty="0">
                <a:solidFill>
                  <a:schemeClr val="tx1"/>
                </a:solidFill>
                <a:latin typeface="Times New Roman" panose="02020603050405020304" pitchFamily="18" charset="0"/>
                <a:cs typeface="Times New Roman" panose="02020603050405020304" pitchFamily="18" charset="0"/>
              </a:rPr>
              <a:t>PERFORMANCE IMPROVEMENT </a:t>
            </a:r>
            <a:r>
              <a:rPr lang="en-US" sz="3600" b="1" dirty="0" smtClean="0">
                <a:solidFill>
                  <a:schemeClr val="tx1"/>
                </a:solidFill>
                <a:latin typeface="Times New Roman" panose="02020603050405020304" pitchFamily="18" charset="0"/>
                <a:cs typeface="Times New Roman" panose="02020603050405020304" pitchFamily="18" charset="0"/>
              </a:rPr>
              <a:t>TOOLS</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8" name="Subtitle 7"/>
          <p:cNvSpPr>
            <a:spLocks noGrp="1"/>
          </p:cNvSpPr>
          <p:nvPr>
            <p:ph type="subTitle" idx="1"/>
          </p:nvPr>
        </p:nvSpPr>
        <p:spPr>
          <a:xfrm>
            <a:off x="533400" y="1524000"/>
            <a:ext cx="8382000" cy="4876800"/>
          </a:xfrm>
        </p:spPr>
        <p:txBody>
          <a:bodyPr>
            <a:normAutofit fontScale="92500" lnSpcReduction="20000"/>
          </a:bodyPr>
          <a:lstStyle/>
          <a:p>
            <a:pPr>
              <a:lnSpc>
                <a:spcPct val="110000"/>
              </a:lnSpc>
              <a:spcBef>
                <a:spcPts val="600"/>
              </a:spcBef>
              <a:spcAft>
                <a:spcPts val="0"/>
              </a:spcAft>
              <a:buClr>
                <a:srgbClr val="FF0000"/>
              </a:buClr>
            </a:pPr>
            <a:r>
              <a:rPr lang="en-US" sz="3200" b="1" dirty="0" smtClean="0">
                <a:solidFill>
                  <a:srgbClr val="0000FF"/>
                </a:solidFill>
                <a:latin typeface="Times New Roman" panose="02020603050405020304" pitchFamily="18" charset="0"/>
                <a:cs typeface="Times New Roman" panose="02020603050405020304" pitchFamily="18" charset="0"/>
              </a:rPr>
              <a:t>Performance</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smtClean="0">
                <a:solidFill>
                  <a:srgbClr val="0000FF"/>
                </a:solidFill>
                <a:latin typeface="Times New Roman" panose="02020603050405020304" pitchFamily="18" charset="0"/>
                <a:cs typeface="Times New Roman" panose="02020603050405020304" pitchFamily="18" charset="0"/>
              </a:rPr>
              <a:t>Improvement Tools</a:t>
            </a:r>
          </a:p>
          <a:p>
            <a:r>
              <a:rPr lang="en-US" sz="3000" b="1" dirty="0">
                <a:solidFill>
                  <a:srgbClr val="0000FF"/>
                </a:solidFill>
                <a:latin typeface="Times New Roman" panose="02020603050405020304" pitchFamily="18" charset="0"/>
                <a:cs typeface="Times New Roman" panose="02020603050405020304" pitchFamily="18" charset="0"/>
              </a:rPr>
              <a:t>Cause and Effect Diagrams</a:t>
            </a:r>
          </a:p>
          <a:p>
            <a:pPr marL="457200" indent="-457200">
              <a:buClr>
                <a:srgbClr val="FF0000"/>
              </a:buClr>
              <a:buFont typeface="Wingdings" panose="05000000000000000000" pitchFamily="2" charset="2"/>
              <a:buChar char="v"/>
            </a:pPr>
            <a:r>
              <a:rPr lang="en-US" sz="2600" b="1" dirty="0">
                <a:solidFill>
                  <a:schemeClr val="tx1"/>
                </a:solidFill>
                <a:latin typeface="Times New Roman" panose="02020603050405020304" pitchFamily="18" charset="0"/>
                <a:cs typeface="Times New Roman" panose="02020603050405020304" pitchFamily="18" charset="0"/>
              </a:rPr>
              <a:t>The first step in creating a cause and effect diagram is to identify the effect to be placed in the box at the right side of the diagram. The effect can be positive (an objective) or negative (a problem</a:t>
            </a:r>
            <a:r>
              <a:rPr lang="en-US" sz="2600" b="1" dirty="0" smtClean="0">
                <a:solidFill>
                  <a:schemeClr val="tx1"/>
                </a:solidFill>
                <a:latin typeface="Times New Roman" panose="02020603050405020304" pitchFamily="18" charset="0"/>
                <a:cs typeface="Times New Roman" panose="02020603050405020304" pitchFamily="18" charset="0"/>
              </a:rPr>
              <a:t>).</a:t>
            </a:r>
          </a:p>
          <a:p>
            <a:pPr marL="457200" indent="-457200">
              <a:buClr>
                <a:srgbClr val="FF0000"/>
              </a:buClr>
              <a:buFont typeface="Wingdings" panose="05000000000000000000" pitchFamily="2" charset="2"/>
              <a:buChar char="v"/>
            </a:pPr>
            <a:r>
              <a:rPr lang="en-US" sz="2600" b="1" dirty="0">
                <a:solidFill>
                  <a:schemeClr val="tx1"/>
                </a:solidFill>
                <a:latin typeface="Times New Roman" panose="02020603050405020304" pitchFamily="18" charset="0"/>
                <a:cs typeface="Times New Roman" panose="02020603050405020304" pitchFamily="18" charset="0"/>
              </a:rPr>
              <a:t>The next step is to identify major factors that influence the effect. The four </a:t>
            </a:r>
            <a:r>
              <a:rPr lang="en-US" sz="2600" b="1" dirty="0">
                <a:solidFill>
                  <a:srgbClr val="0000FF"/>
                </a:solidFill>
                <a:latin typeface="Times New Roman" panose="02020603050405020304" pitchFamily="18" charset="0"/>
                <a:cs typeface="Times New Roman" panose="02020603050405020304" pitchFamily="18" charset="0"/>
              </a:rPr>
              <a:t>Ms</a:t>
            </a:r>
            <a:r>
              <a:rPr lang="en-US" sz="2600" b="1" dirty="0">
                <a:solidFill>
                  <a:schemeClr val="tx1"/>
                </a:solidFill>
                <a:latin typeface="Times New Roman" panose="02020603050405020304" pitchFamily="18" charset="0"/>
                <a:cs typeface="Times New Roman" panose="02020603050405020304" pitchFamily="18" charset="0"/>
              </a:rPr>
              <a:t>—methods, manpower, materials, and machinery—or the four </a:t>
            </a:r>
            <a:r>
              <a:rPr lang="en-US" sz="2600" b="1" dirty="0">
                <a:solidFill>
                  <a:srgbClr val="0000FF"/>
                </a:solidFill>
                <a:latin typeface="Times New Roman" panose="02020603050405020304" pitchFamily="18" charset="0"/>
                <a:cs typeface="Times New Roman" panose="02020603050405020304" pitchFamily="18" charset="0"/>
              </a:rPr>
              <a:t>Ps</a:t>
            </a:r>
            <a:r>
              <a:rPr lang="en-US" sz="2600" b="1" dirty="0">
                <a:solidFill>
                  <a:schemeClr val="tx1"/>
                </a:solidFill>
                <a:latin typeface="Times New Roman" panose="02020603050405020304" pitchFamily="18" charset="0"/>
                <a:cs typeface="Times New Roman" panose="02020603050405020304" pitchFamily="18" charset="0"/>
              </a:rPr>
              <a:t>—policies, procedures, people, and plant—are commonly used as starting points. </a:t>
            </a:r>
            <a:r>
              <a:rPr lang="en-US" sz="2600" b="1" dirty="0">
                <a:solidFill>
                  <a:srgbClr val="0000FF"/>
                </a:solidFill>
                <a:latin typeface="Times New Roman" panose="02020603050405020304" pitchFamily="18" charset="0"/>
                <a:cs typeface="Times New Roman" panose="02020603050405020304" pitchFamily="18" charset="0"/>
              </a:rPr>
              <a:t>More than four factors may be identified </a:t>
            </a:r>
            <a:r>
              <a:rPr lang="en-US" sz="2600" b="1" dirty="0">
                <a:solidFill>
                  <a:schemeClr val="tx1"/>
                </a:solidFill>
                <a:latin typeface="Times New Roman" panose="02020603050405020304" pitchFamily="18" charset="0"/>
                <a:cs typeface="Times New Roman" panose="02020603050405020304" pitchFamily="18" charset="0"/>
              </a:rPr>
              <a:t>for complex topics. The factors are placed in boxes at the end of each rib of the backbone</a:t>
            </a:r>
            <a:r>
              <a:rPr lang="en-US" sz="2600" b="1" dirty="0" smtClean="0">
                <a:solidFill>
                  <a:schemeClr val="tx1"/>
                </a:solidFill>
                <a:latin typeface="Times New Roman" panose="02020603050405020304" pitchFamily="18" charset="0"/>
                <a:cs typeface="Times New Roman" panose="02020603050405020304" pitchFamily="18" charset="0"/>
              </a:rPr>
              <a:t>.</a:t>
            </a:r>
            <a:endParaRPr lang="en-US" sz="2600" b="1" dirty="0">
              <a:solidFill>
                <a:schemeClr val="tx1"/>
              </a:solidFill>
              <a:latin typeface="Times New Roman" panose="02020603050405020304" pitchFamily="18" charset="0"/>
              <a:cs typeface="Times New Roman" panose="02020603050405020304" pitchFamily="18" charset="0"/>
            </a:endParaRPr>
          </a:p>
          <a:p>
            <a:pPr>
              <a:lnSpc>
                <a:spcPct val="120000"/>
              </a:lnSpc>
              <a:spcBef>
                <a:spcPts val="0"/>
              </a:spcBef>
              <a:buClr>
                <a:srgbClr val="FF0000"/>
              </a:buClr>
            </a:pPr>
            <a:endParaRPr lang="en-US" sz="3100" b="1"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0150240"/>
      </p:ext>
    </p:extLst>
  </p:cSld>
  <p:clrMapOvr>
    <a:masterClrMapping/>
  </p:clrMapOvr>
  <p:transition>
    <p:wedg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F67A9478-C422-4BC5-80F9-D0C1467BA6A5}" type="datetime1">
              <a:rPr lang="en-US" smtClean="0"/>
              <a:t>12/11/2016</a:t>
            </a:fld>
            <a:endParaRPr lang="en-GB" dirty="0"/>
          </a:p>
        </p:txBody>
      </p:sp>
      <p:sp>
        <p:nvSpPr>
          <p:cNvPr id="7" name="Footer Placeholder 6"/>
          <p:cNvSpPr>
            <a:spLocks noGrp="1"/>
          </p:cNvSpPr>
          <p:nvPr>
            <p:ph type="ftr" sz="quarter" idx="11"/>
          </p:nvPr>
        </p:nvSpPr>
        <p:spPr>
          <a:xfrm>
            <a:off x="659165" y="6356350"/>
            <a:ext cx="2847975" cy="365125"/>
          </a:xfrm>
          <a:prstGeom prst="rect">
            <a:avLst/>
          </a:prstGeom>
        </p:spPr>
        <p:txBody>
          <a:bodyPr/>
          <a:lstStyle/>
          <a:p>
            <a:r>
              <a:rPr lang="en-US" dirty="0" smtClean="0"/>
              <a:t>Mohammed Alnaif Ph.D.</a:t>
            </a:r>
            <a:endParaRPr lang="en-US" dirty="0"/>
          </a:p>
        </p:txBody>
      </p:sp>
      <p:sp>
        <p:nvSpPr>
          <p:cNvPr id="6" name="Slide Number Placeholder 5"/>
          <p:cNvSpPr>
            <a:spLocks noGrp="1"/>
          </p:cNvSpPr>
          <p:nvPr>
            <p:ph type="sldNum" sz="quarter" idx="12"/>
          </p:nvPr>
        </p:nvSpPr>
        <p:spPr/>
        <p:txBody>
          <a:bodyPr/>
          <a:lstStyle/>
          <a:p>
            <a:fld id="{EEEECDCC-63C2-4492-ADC6-A6890B1EB79E}" type="slidenum">
              <a:rPr lang="en-US" smtClean="0"/>
              <a:t>39</a:t>
            </a:fld>
            <a:endParaRPr lang="en-US"/>
          </a:p>
        </p:txBody>
      </p:sp>
      <p:sp>
        <p:nvSpPr>
          <p:cNvPr id="5" name="Title 4"/>
          <p:cNvSpPr>
            <a:spLocks noGrp="1"/>
          </p:cNvSpPr>
          <p:nvPr>
            <p:ph type="ctrTitle"/>
          </p:nvPr>
        </p:nvSpPr>
        <p:spPr>
          <a:xfrm>
            <a:off x="914400" y="152401"/>
            <a:ext cx="7117180" cy="1219200"/>
          </a:xfrm>
        </p:spPr>
        <p:txBody>
          <a:bodyPr/>
          <a:lstStyle/>
          <a:p>
            <a:pPr algn="ctr"/>
            <a:r>
              <a:rPr lang="en-US" sz="3600" b="1" dirty="0">
                <a:solidFill>
                  <a:schemeClr val="tx1"/>
                </a:solidFill>
                <a:latin typeface="Times New Roman" panose="02020603050405020304" pitchFamily="18" charset="0"/>
                <a:cs typeface="Times New Roman" panose="02020603050405020304" pitchFamily="18" charset="0"/>
              </a:rPr>
              <a:t>PERFORMANCE IMPROVEMENT </a:t>
            </a:r>
            <a:r>
              <a:rPr lang="en-US" sz="3600" b="1" dirty="0" smtClean="0">
                <a:solidFill>
                  <a:schemeClr val="tx1"/>
                </a:solidFill>
                <a:latin typeface="Times New Roman" panose="02020603050405020304" pitchFamily="18" charset="0"/>
                <a:cs typeface="Times New Roman" panose="02020603050405020304" pitchFamily="18" charset="0"/>
              </a:rPr>
              <a:t>TOOLS</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8" name="Subtitle 7"/>
          <p:cNvSpPr>
            <a:spLocks noGrp="1"/>
          </p:cNvSpPr>
          <p:nvPr>
            <p:ph type="subTitle" idx="1"/>
          </p:nvPr>
        </p:nvSpPr>
        <p:spPr>
          <a:xfrm>
            <a:off x="533400" y="1524000"/>
            <a:ext cx="8382000" cy="4876800"/>
          </a:xfrm>
        </p:spPr>
        <p:txBody>
          <a:bodyPr>
            <a:normAutofit lnSpcReduction="10000"/>
          </a:bodyPr>
          <a:lstStyle/>
          <a:p>
            <a:pPr>
              <a:lnSpc>
                <a:spcPct val="110000"/>
              </a:lnSpc>
              <a:spcBef>
                <a:spcPts val="600"/>
              </a:spcBef>
              <a:spcAft>
                <a:spcPts val="0"/>
              </a:spcAft>
              <a:buClr>
                <a:srgbClr val="FF0000"/>
              </a:buClr>
            </a:pPr>
            <a:r>
              <a:rPr lang="en-US" sz="3200" b="1" dirty="0" smtClean="0">
                <a:solidFill>
                  <a:srgbClr val="0000FF"/>
                </a:solidFill>
                <a:latin typeface="Times New Roman" panose="02020603050405020304" pitchFamily="18" charset="0"/>
                <a:cs typeface="Times New Roman" panose="02020603050405020304" pitchFamily="18" charset="0"/>
              </a:rPr>
              <a:t>Performance</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smtClean="0">
                <a:solidFill>
                  <a:srgbClr val="0000FF"/>
                </a:solidFill>
                <a:latin typeface="Times New Roman" panose="02020603050405020304" pitchFamily="18" charset="0"/>
                <a:cs typeface="Times New Roman" panose="02020603050405020304" pitchFamily="18" charset="0"/>
              </a:rPr>
              <a:t>Improvement Tools</a:t>
            </a:r>
          </a:p>
          <a:p>
            <a:r>
              <a:rPr lang="en-US" sz="3000" b="1" dirty="0">
                <a:solidFill>
                  <a:srgbClr val="0000FF"/>
                </a:solidFill>
                <a:latin typeface="Times New Roman" panose="02020603050405020304" pitchFamily="18" charset="0"/>
                <a:cs typeface="Times New Roman" panose="02020603050405020304" pitchFamily="18" charset="0"/>
              </a:rPr>
              <a:t>Cause and Effect Diagrams</a:t>
            </a:r>
          </a:p>
          <a:p>
            <a:pPr marL="457200" indent="-457200">
              <a:buClr>
                <a:srgbClr val="FF0000"/>
              </a:buClr>
              <a:buFont typeface="Wingdings" panose="05000000000000000000" pitchFamily="2" charset="2"/>
              <a:buChar char="v"/>
            </a:pPr>
            <a:r>
              <a:rPr lang="en-US" sz="2800" b="1" dirty="0">
                <a:solidFill>
                  <a:schemeClr val="tx1"/>
                </a:solidFill>
                <a:latin typeface="Times New Roman" panose="02020603050405020304" pitchFamily="18" charset="0"/>
                <a:cs typeface="Times New Roman" panose="02020603050405020304" pitchFamily="18" charset="0"/>
              </a:rPr>
              <a:t>Once the major factors are selected, the team identifies and categorizes the significant causes, which are usually identified through brainstorming and group members’ knowledge and expertise.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buClr>
                <a:srgbClr val="FF0000"/>
              </a:buClr>
              <a:buFont typeface="Wingdings" panose="05000000000000000000" pitchFamily="2" charset="2"/>
              <a:buChar char="v"/>
            </a:pPr>
            <a:r>
              <a:rPr lang="en-US" sz="2800" b="1" dirty="0" smtClean="0">
                <a:solidFill>
                  <a:schemeClr val="tx1"/>
                </a:solidFill>
                <a:latin typeface="Times New Roman" panose="02020603050405020304" pitchFamily="18" charset="0"/>
                <a:cs typeface="Times New Roman" panose="02020603050405020304" pitchFamily="18" charset="0"/>
              </a:rPr>
              <a:t>After </a:t>
            </a:r>
            <a:r>
              <a:rPr lang="en-US" sz="2800" b="1" dirty="0">
                <a:solidFill>
                  <a:schemeClr val="tx1"/>
                </a:solidFill>
                <a:latin typeface="Times New Roman" panose="02020603050405020304" pitchFamily="18" charset="0"/>
                <a:cs typeface="Times New Roman" panose="02020603050405020304" pitchFamily="18" charset="0"/>
              </a:rPr>
              <a:t>the major causes are positioned on the diagram, the team digs deeper to identify the sub factors influencing the major causes</a:t>
            </a:r>
            <a:r>
              <a:rPr lang="en-US" sz="2800" b="1" dirty="0" smtClean="0">
                <a:solidFill>
                  <a:schemeClr val="tx1"/>
                </a:solidFill>
                <a:latin typeface="Times New Roman" panose="02020603050405020304" pitchFamily="18" charset="0"/>
                <a:cs typeface="Times New Roman" panose="02020603050405020304" pitchFamily="18" charset="0"/>
              </a:rPr>
              <a:t>.</a:t>
            </a:r>
            <a:endParaRPr lang="en-US" sz="2400" b="1" dirty="0">
              <a:solidFill>
                <a:schemeClr val="tx1"/>
              </a:solidFill>
              <a:latin typeface="Times New Roman" panose="02020603050405020304" pitchFamily="18" charset="0"/>
              <a:cs typeface="Times New Roman" panose="02020603050405020304" pitchFamily="18" charset="0"/>
            </a:endParaRPr>
          </a:p>
          <a:p>
            <a:pPr>
              <a:lnSpc>
                <a:spcPct val="120000"/>
              </a:lnSpc>
              <a:spcBef>
                <a:spcPts val="0"/>
              </a:spcBef>
              <a:buClr>
                <a:srgbClr val="FF0000"/>
              </a:buClr>
            </a:pPr>
            <a:endParaRPr lang="en-US" sz="3100" b="1"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0150240"/>
      </p:ext>
    </p:extLst>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56FCE4E0-1BCC-4A16-80BF-B72A473C9E4F}" type="datetime1">
              <a:rPr lang="en-US" smtClean="0"/>
              <a:t>12/11/2016</a:t>
            </a:fld>
            <a:endParaRPr lang="en-US" dirty="0"/>
          </a:p>
        </p:txBody>
      </p:sp>
      <p:sp>
        <p:nvSpPr>
          <p:cNvPr id="8" name="Footer Placeholder 7"/>
          <p:cNvSpPr>
            <a:spLocks noGrp="1"/>
          </p:cNvSpPr>
          <p:nvPr>
            <p:ph type="ftr" sz="quarter" idx="11"/>
          </p:nvPr>
        </p:nvSpPr>
        <p:spPr/>
        <p:txBody>
          <a:bodyPr/>
          <a:lstStyle/>
          <a:p>
            <a:r>
              <a:rPr lang="en-US" smtClean="0"/>
              <a:t>Mohammed Alnaif Ph.D.</a:t>
            </a:r>
            <a:endParaRPr lang="en-US" dirty="0"/>
          </a:p>
        </p:txBody>
      </p:sp>
      <p:sp>
        <p:nvSpPr>
          <p:cNvPr id="9" name="Slide Number Placeholder 8"/>
          <p:cNvSpPr>
            <a:spLocks noGrp="1"/>
          </p:cNvSpPr>
          <p:nvPr>
            <p:ph type="sldNum" idx="10"/>
          </p:nvPr>
        </p:nvSpPr>
        <p:spPr/>
        <p:txBody>
          <a:bodyPr/>
          <a:lstStyle/>
          <a:p>
            <a:fld id="{EEEECDCC-63C2-4492-ADC6-A6890B1EB79E}" type="slidenum">
              <a:rPr lang="en-US" smtClean="0"/>
              <a:t>4</a:t>
            </a:fld>
            <a:endParaRPr lang="en-US"/>
          </a:p>
        </p:txBody>
      </p:sp>
      <p:sp>
        <p:nvSpPr>
          <p:cNvPr id="11" name="Subtitle 10"/>
          <p:cNvSpPr>
            <a:spLocks noGrp="1"/>
          </p:cNvSpPr>
          <p:nvPr>
            <p:ph type="subTitle" idx="1"/>
          </p:nvPr>
        </p:nvSpPr>
        <p:spPr>
          <a:xfrm>
            <a:off x="533400" y="1615228"/>
            <a:ext cx="8305799" cy="4556972"/>
          </a:xfrm>
        </p:spPr>
        <p:txBody>
          <a:bodyPr>
            <a:noAutofit/>
          </a:bodyPr>
          <a:lstStyle/>
          <a:p>
            <a:pPr algn="l"/>
            <a:r>
              <a:rPr lang="en-US" sz="2400" b="1" dirty="0">
                <a:solidFill>
                  <a:srgbClr val="0000FF"/>
                </a:solidFill>
                <a:latin typeface="Times New Roman" panose="02020603050405020304" pitchFamily="18" charset="0"/>
                <a:cs typeface="Times New Roman" panose="02020603050405020304" pitchFamily="18" charset="0"/>
              </a:rPr>
              <a:t>Quality tools</a:t>
            </a:r>
          </a:p>
          <a:p>
            <a:pPr marL="457200" indent="-457200" algn="l">
              <a:spcBef>
                <a:spcPts val="600"/>
              </a:spcBef>
              <a:spcAft>
                <a:spcPts val="0"/>
              </a:spcAft>
              <a:buClr>
                <a:srgbClr val="C00000"/>
              </a:buClr>
              <a:buFont typeface="Wingdings" panose="05000000000000000000" pitchFamily="2" charset="2"/>
              <a:buChar char="v"/>
            </a:pPr>
            <a:r>
              <a:rPr lang="en-US" sz="2400" b="1" dirty="0">
                <a:solidFill>
                  <a:schemeClr val="tx1"/>
                </a:solidFill>
                <a:latin typeface="Times New Roman" panose="02020603050405020304" pitchFamily="18" charset="0"/>
                <a:cs typeface="Times New Roman" panose="02020603050405020304" pitchFamily="18" charset="0"/>
              </a:rPr>
              <a:t>One of the difficult things about quality is explaining how a tool is different from a process or a system.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457200" indent="-457200" algn="l">
              <a:spcBef>
                <a:spcPts val="600"/>
              </a:spcBef>
              <a:spcAft>
                <a:spcPts val="0"/>
              </a:spcAft>
              <a:buClr>
                <a:srgbClr val="C00000"/>
              </a:buClr>
              <a:buFont typeface="Wingdings" panose="05000000000000000000" pitchFamily="2" charset="2"/>
              <a:buChar char="v"/>
            </a:pPr>
            <a:r>
              <a:rPr lang="en-US" sz="2400" b="1" dirty="0" smtClean="0">
                <a:solidFill>
                  <a:schemeClr val="tx1"/>
                </a:solidFill>
                <a:latin typeface="Times New Roman" panose="02020603050405020304" pitchFamily="18" charset="0"/>
                <a:cs typeface="Times New Roman" panose="02020603050405020304" pitchFamily="18" charset="0"/>
              </a:rPr>
              <a:t>We </a:t>
            </a:r>
            <a:r>
              <a:rPr lang="en-US" sz="2400" b="1" dirty="0">
                <a:solidFill>
                  <a:schemeClr val="tx1"/>
                </a:solidFill>
                <a:latin typeface="Times New Roman" panose="02020603050405020304" pitchFamily="18" charset="0"/>
                <a:cs typeface="Times New Roman" panose="02020603050405020304" pitchFamily="18" charset="0"/>
              </a:rPr>
              <a:t>can observe people using tools and methods for improvement.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457200" indent="-457200" algn="l">
              <a:spcBef>
                <a:spcPts val="600"/>
              </a:spcBef>
              <a:spcAft>
                <a:spcPts val="0"/>
              </a:spcAft>
              <a:buClr>
                <a:srgbClr val="C00000"/>
              </a:buClr>
              <a:buFont typeface="Wingdings" panose="05000000000000000000" pitchFamily="2" charset="2"/>
              <a:buChar char="v"/>
            </a:pPr>
            <a:r>
              <a:rPr lang="en-US" sz="2400" b="1" dirty="0" smtClean="0">
                <a:solidFill>
                  <a:schemeClr val="tx1"/>
                </a:solidFill>
                <a:latin typeface="Times New Roman" panose="02020603050405020304" pitchFamily="18" charset="0"/>
                <a:cs typeface="Times New Roman" panose="02020603050405020304" pitchFamily="18" charset="0"/>
              </a:rPr>
              <a:t>We </a:t>
            </a:r>
            <a:r>
              <a:rPr lang="en-US" sz="2400" b="1" dirty="0">
                <a:solidFill>
                  <a:schemeClr val="tx1"/>
                </a:solidFill>
                <a:latin typeface="Times New Roman" panose="02020603050405020304" pitchFamily="18" charset="0"/>
                <a:cs typeface="Times New Roman" panose="02020603050405020304" pitchFamily="18" charset="0"/>
              </a:rPr>
              <a:t>can see them making a flowchart, plotting a control chart, or using a checklist.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457200" indent="-457200" algn="l">
              <a:spcBef>
                <a:spcPts val="600"/>
              </a:spcBef>
              <a:spcAft>
                <a:spcPts val="0"/>
              </a:spcAft>
              <a:buClr>
                <a:srgbClr val="C00000"/>
              </a:buClr>
              <a:buFont typeface="Wingdings" panose="05000000000000000000" pitchFamily="2" charset="2"/>
              <a:buChar char="v"/>
            </a:pPr>
            <a:r>
              <a:rPr lang="en-US" sz="2400" b="1" dirty="0" smtClean="0">
                <a:solidFill>
                  <a:schemeClr val="tx1"/>
                </a:solidFill>
                <a:latin typeface="Times New Roman" panose="02020603050405020304" pitchFamily="18" charset="0"/>
                <a:cs typeface="Times New Roman" panose="02020603050405020304" pitchFamily="18" charset="0"/>
              </a:rPr>
              <a:t>These </a:t>
            </a:r>
            <a:r>
              <a:rPr lang="en-US" sz="2400" b="1" dirty="0">
                <a:solidFill>
                  <a:schemeClr val="tx1"/>
                </a:solidFill>
                <a:latin typeface="Times New Roman" panose="02020603050405020304" pitchFamily="18" charset="0"/>
                <a:cs typeface="Times New Roman" panose="02020603050405020304" pitchFamily="18" charset="0"/>
              </a:rPr>
              <a:t>tools and procedures are the logical outcomes of process and system changes that people have put in place or implemented to make improvements or identify a problem. </a:t>
            </a:r>
          </a:p>
        </p:txBody>
      </p:sp>
      <p:sp>
        <p:nvSpPr>
          <p:cNvPr id="10" name="Title 4"/>
          <p:cNvSpPr txBox="1">
            <a:spLocks/>
          </p:cNvSpPr>
          <p:nvPr/>
        </p:nvSpPr>
        <p:spPr>
          <a:xfrm>
            <a:off x="914400" y="304801"/>
            <a:ext cx="7117180" cy="1295400"/>
          </a:xfrm>
          <a:prstGeom prst="rect">
            <a:avLst/>
          </a:prstGeom>
        </p:spPr>
        <p:txBody>
          <a:bodyPr vert="horz" lIns="91440" tIns="45720" rIns="91440" bIns="45720" rtlCol="0" anchor="b">
            <a:noAutofit/>
          </a:bodyPr>
          <a:lstStyle>
            <a:lvl1pPr algn="l" defTabSz="457200" rtl="0" eaLnBrk="1" latinLnBrk="0" hangingPunct="1">
              <a:spcBef>
                <a:spcPct val="0"/>
              </a:spcBef>
              <a:buNone/>
              <a:defRPr sz="40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smtClean="0">
                <a:solidFill>
                  <a:schemeClr val="tx1"/>
                </a:solidFill>
                <a:latin typeface="Times New Roman" panose="02020603050405020304" pitchFamily="18" charset="0"/>
                <a:cs typeface="Times New Roman" panose="02020603050405020304" pitchFamily="18" charset="0"/>
              </a:rPr>
              <a:t>PERFORMANCE IMPROVEMENT TOOLS</a:t>
            </a:r>
            <a:endParaRPr lang="en-US"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15335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C9F9C1-CA37-4660-9D38-140D89C44B98}" type="datetime1">
              <a:rPr lang="en-US" smtClean="0"/>
              <a:t>12/11/2016</a:t>
            </a:fld>
            <a:endParaRPr lang="en-US"/>
          </a:p>
        </p:txBody>
      </p:sp>
      <p:sp>
        <p:nvSpPr>
          <p:cNvPr id="3" name="Footer Placeholder 2"/>
          <p:cNvSpPr>
            <a:spLocks noGrp="1"/>
          </p:cNvSpPr>
          <p:nvPr>
            <p:ph type="ftr" sz="quarter" idx="11"/>
          </p:nvPr>
        </p:nvSpPr>
        <p:spPr/>
        <p:txBody>
          <a:bodyPr/>
          <a:lstStyle/>
          <a:p>
            <a:r>
              <a:rPr lang="en-US" smtClean="0"/>
              <a:t>Mohammed Alnaif Ph.D.</a:t>
            </a:r>
            <a:endParaRPr lang="en-US"/>
          </a:p>
        </p:txBody>
      </p:sp>
      <p:sp>
        <p:nvSpPr>
          <p:cNvPr id="4" name="Slide Number Placeholder 3"/>
          <p:cNvSpPr>
            <a:spLocks noGrp="1"/>
          </p:cNvSpPr>
          <p:nvPr>
            <p:ph type="sldNum" sz="quarter" idx="12"/>
          </p:nvPr>
        </p:nvSpPr>
        <p:spPr/>
        <p:txBody>
          <a:bodyPr/>
          <a:lstStyle/>
          <a:p>
            <a:fld id="{EEEECDCC-63C2-4492-ADC6-A6890B1EB79E}" type="slidenum">
              <a:rPr lang="en-US" smtClean="0"/>
              <a:t>40</a:t>
            </a:fld>
            <a:endParaRPr lang="en-US"/>
          </a:p>
        </p:txBody>
      </p:sp>
      <p:pic>
        <p:nvPicPr>
          <p:cNvPr id="1028" name="Picture 4" descr="https://ceufast.com/imgs/ishikawa-diagra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88473"/>
            <a:ext cx="8143672" cy="4739970"/>
          </a:xfrm>
          <a:prstGeom prst="rect">
            <a:avLst/>
          </a:prstGeom>
          <a:solidFill>
            <a:srgbClr val="FFC000"/>
          </a:solidFill>
        </p:spPr>
      </p:pic>
      <p:sp>
        <p:nvSpPr>
          <p:cNvPr id="5" name="TextBox 4"/>
          <p:cNvSpPr txBox="1"/>
          <p:nvPr/>
        </p:nvSpPr>
        <p:spPr>
          <a:xfrm>
            <a:off x="457200" y="304800"/>
            <a:ext cx="8143672" cy="830997"/>
          </a:xfrm>
          <a:prstGeom prst="rect">
            <a:avLst/>
          </a:prstGeom>
          <a:noFill/>
        </p:spPr>
        <p:txBody>
          <a:bodyPr wrap="square" rtlCol="0">
            <a:spAutoFit/>
          </a:bodyPr>
          <a:lstStyle/>
          <a:p>
            <a:r>
              <a:rPr lang="en-US" sz="2400" b="1" dirty="0">
                <a:solidFill>
                  <a:srgbClr val="0000FF"/>
                </a:solidFill>
                <a:latin typeface="Times New Roman" panose="02020603050405020304" pitchFamily="18" charset="0"/>
                <a:cs typeface="Times New Roman" panose="02020603050405020304" pitchFamily="18" charset="0"/>
              </a:rPr>
              <a:t>Exhibit 6.3 is a cause and effect diagram created by an improvement team charged with reducing medication </a:t>
            </a:r>
            <a:r>
              <a:rPr lang="en-US" sz="2400" b="1" dirty="0" smtClean="0">
                <a:solidFill>
                  <a:srgbClr val="0000FF"/>
                </a:solidFill>
                <a:latin typeface="Times New Roman" panose="02020603050405020304" pitchFamily="18" charset="0"/>
                <a:cs typeface="Times New Roman" panose="02020603050405020304" pitchFamily="18" charset="0"/>
              </a:rPr>
              <a:t>error</a:t>
            </a:r>
            <a:endParaRPr lang="en-US" sz="2400" b="1" dirty="0">
              <a:solidFill>
                <a:srgbClr val="0000FF"/>
              </a:solidFill>
              <a:latin typeface="Times New Roman" panose="02020603050405020304" pitchFamily="18" charset="0"/>
              <a:cs typeface="Times New Roman" panose="02020603050405020304" pitchFamily="18" charset="0"/>
            </a:endParaRPr>
          </a:p>
        </p:txBody>
      </p:sp>
      <p:sp>
        <p:nvSpPr>
          <p:cNvPr id="6" name="Rectangle 5"/>
          <p:cNvSpPr/>
          <p:nvPr/>
        </p:nvSpPr>
        <p:spPr>
          <a:xfrm>
            <a:off x="704850" y="1371600"/>
            <a:ext cx="1790700" cy="381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Environment</a:t>
            </a:r>
            <a:endParaRPr lang="en-US" sz="1600" b="1" dirty="0">
              <a:solidFill>
                <a:schemeClr val="tx1"/>
              </a:solidFill>
            </a:endParaRPr>
          </a:p>
        </p:txBody>
      </p:sp>
      <p:sp>
        <p:nvSpPr>
          <p:cNvPr id="9" name="Rectangle 8"/>
          <p:cNvSpPr/>
          <p:nvPr/>
        </p:nvSpPr>
        <p:spPr>
          <a:xfrm>
            <a:off x="7665690" y="3352800"/>
            <a:ext cx="1285672" cy="496158"/>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Times New Roman" panose="02020603050405020304" pitchFamily="18" charset="0"/>
                <a:cs typeface="Times New Roman" panose="02020603050405020304" pitchFamily="18" charset="0"/>
              </a:rPr>
              <a:t>Medication</a:t>
            </a:r>
          </a:p>
          <a:p>
            <a:pPr algn="ctr"/>
            <a:r>
              <a:rPr lang="en-US" sz="1600" b="1" dirty="0" smtClean="0">
                <a:solidFill>
                  <a:schemeClr val="tx1"/>
                </a:solidFill>
                <a:latin typeface="Times New Roman" panose="02020603050405020304" pitchFamily="18" charset="0"/>
                <a:cs typeface="Times New Roman" panose="02020603050405020304" pitchFamily="18" charset="0"/>
              </a:rPr>
              <a:t>Error</a:t>
            </a:r>
            <a:endParaRPr lang="en-US" sz="1600" b="1" dirty="0">
              <a:solidFill>
                <a:schemeClr val="tx1"/>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3048000" y="1371600"/>
            <a:ext cx="1565564" cy="381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Equipment</a:t>
            </a:r>
            <a:endParaRPr lang="en-US" sz="1600" b="1" dirty="0">
              <a:solidFill>
                <a:schemeClr val="tx1"/>
              </a:solidFill>
            </a:endParaRPr>
          </a:p>
        </p:txBody>
      </p:sp>
      <p:sp>
        <p:nvSpPr>
          <p:cNvPr id="12" name="Rectangle 11"/>
          <p:cNvSpPr/>
          <p:nvPr/>
        </p:nvSpPr>
        <p:spPr>
          <a:xfrm>
            <a:off x="5181600" y="1371600"/>
            <a:ext cx="1565564" cy="381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Leadership</a:t>
            </a:r>
            <a:endParaRPr lang="en-US" sz="1600" b="1" dirty="0">
              <a:solidFill>
                <a:schemeClr val="tx1"/>
              </a:solidFill>
            </a:endParaRPr>
          </a:p>
        </p:txBody>
      </p:sp>
      <p:sp>
        <p:nvSpPr>
          <p:cNvPr id="13" name="Rectangle 12"/>
          <p:cNvSpPr/>
          <p:nvPr/>
        </p:nvSpPr>
        <p:spPr>
          <a:xfrm>
            <a:off x="690995" y="5257800"/>
            <a:ext cx="1981200" cy="381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Communication</a:t>
            </a:r>
            <a:endParaRPr lang="en-US" sz="1600" b="1" dirty="0">
              <a:solidFill>
                <a:schemeClr val="tx1"/>
              </a:solidFill>
            </a:endParaRPr>
          </a:p>
        </p:txBody>
      </p:sp>
      <p:sp>
        <p:nvSpPr>
          <p:cNvPr id="14" name="Rectangle 13"/>
          <p:cNvSpPr/>
          <p:nvPr/>
        </p:nvSpPr>
        <p:spPr>
          <a:xfrm>
            <a:off x="3034145" y="5257800"/>
            <a:ext cx="1295400" cy="381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People</a:t>
            </a:r>
            <a:endParaRPr lang="en-US" sz="1600" b="1" dirty="0">
              <a:solidFill>
                <a:schemeClr val="tx1"/>
              </a:solidFill>
            </a:endParaRPr>
          </a:p>
        </p:txBody>
      </p:sp>
      <p:sp>
        <p:nvSpPr>
          <p:cNvPr id="15" name="Rectangle 14"/>
          <p:cNvSpPr/>
          <p:nvPr/>
        </p:nvSpPr>
        <p:spPr>
          <a:xfrm>
            <a:off x="4641273" y="5257800"/>
            <a:ext cx="1565564" cy="381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Procedures</a:t>
            </a:r>
            <a:endParaRPr lang="en-US" sz="1600" b="1" dirty="0">
              <a:solidFill>
                <a:schemeClr val="tx1"/>
              </a:solidFill>
            </a:endParaRPr>
          </a:p>
        </p:txBody>
      </p:sp>
    </p:spTree>
    <p:extLst>
      <p:ext uri="{BB962C8B-B14F-4D97-AF65-F5344CB8AC3E}">
        <p14:creationId xmlns:p14="http://schemas.microsoft.com/office/powerpoint/2010/main" val="36802345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F67A9478-C422-4BC5-80F9-D0C1467BA6A5}" type="datetime1">
              <a:rPr lang="en-US" smtClean="0"/>
              <a:t>12/11/2016</a:t>
            </a:fld>
            <a:endParaRPr lang="en-GB" dirty="0"/>
          </a:p>
        </p:txBody>
      </p:sp>
      <p:sp>
        <p:nvSpPr>
          <p:cNvPr id="7" name="Footer Placeholder 6"/>
          <p:cNvSpPr>
            <a:spLocks noGrp="1"/>
          </p:cNvSpPr>
          <p:nvPr>
            <p:ph type="ftr" sz="quarter" idx="11"/>
          </p:nvPr>
        </p:nvSpPr>
        <p:spPr>
          <a:xfrm>
            <a:off x="659165" y="6356350"/>
            <a:ext cx="2847975" cy="365125"/>
          </a:xfrm>
          <a:prstGeom prst="rect">
            <a:avLst/>
          </a:prstGeom>
        </p:spPr>
        <p:txBody>
          <a:bodyPr/>
          <a:lstStyle/>
          <a:p>
            <a:r>
              <a:rPr lang="en-US" dirty="0" smtClean="0"/>
              <a:t>Mohammed Alnaif Ph.D.</a:t>
            </a:r>
            <a:endParaRPr lang="en-US" dirty="0"/>
          </a:p>
        </p:txBody>
      </p:sp>
      <p:sp>
        <p:nvSpPr>
          <p:cNvPr id="6" name="Slide Number Placeholder 5"/>
          <p:cNvSpPr>
            <a:spLocks noGrp="1"/>
          </p:cNvSpPr>
          <p:nvPr>
            <p:ph type="sldNum" sz="quarter" idx="12"/>
          </p:nvPr>
        </p:nvSpPr>
        <p:spPr/>
        <p:txBody>
          <a:bodyPr/>
          <a:lstStyle/>
          <a:p>
            <a:fld id="{EEEECDCC-63C2-4492-ADC6-A6890B1EB79E}" type="slidenum">
              <a:rPr lang="en-US" smtClean="0"/>
              <a:t>41</a:t>
            </a:fld>
            <a:endParaRPr lang="en-US"/>
          </a:p>
        </p:txBody>
      </p:sp>
      <p:sp>
        <p:nvSpPr>
          <p:cNvPr id="5" name="Title 4"/>
          <p:cNvSpPr>
            <a:spLocks noGrp="1"/>
          </p:cNvSpPr>
          <p:nvPr>
            <p:ph type="ctrTitle"/>
          </p:nvPr>
        </p:nvSpPr>
        <p:spPr>
          <a:xfrm>
            <a:off x="914400" y="152401"/>
            <a:ext cx="7117180" cy="1219200"/>
          </a:xfrm>
        </p:spPr>
        <p:txBody>
          <a:bodyPr/>
          <a:lstStyle/>
          <a:p>
            <a:pPr algn="ctr"/>
            <a:r>
              <a:rPr lang="en-US" sz="3600" b="1" dirty="0">
                <a:solidFill>
                  <a:schemeClr val="tx1"/>
                </a:solidFill>
                <a:latin typeface="Times New Roman" panose="02020603050405020304" pitchFamily="18" charset="0"/>
                <a:cs typeface="Times New Roman" panose="02020603050405020304" pitchFamily="18" charset="0"/>
              </a:rPr>
              <a:t>PERFORMANCE IMPROVEMENT </a:t>
            </a:r>
            <a:r>
              <a:rPr lang="en-US" sz="3600" b="1" dirty="0" smtClean="0">
                <a:solidFill>
                  <a:schemeClr val="tx1"/>
                </a:solidFill>
                <a:latin typeface="Times New Roman" panose="02020603050405020304" pitchFamily="18" charset="0"/>
                <a:cs typeface="Times New Roman" panose="02020603050405020304" pitchFamily="18" charset="0"/>
              </a:rPr>
              <a:t>TOOLS</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8" name="Subtitle 7"/>
          <p:cNvSpPr>
            <a:spLocks noGrp="1"/>
          </p:cNvSpPr>
          <p:nvPr>
            <p:ph type="subTitle" idx="1"/>
          </p:nvPr>
        </p:nvSpPr>
        <p:spPr>
          <a:xfrm>
            <a:off x="533400" y="1371600"/>
            <a:ext cx="8382000" cy="5029200"/>
          </a:xfrm>
        </p:spPr>
        <p:txBody>
          <a:bodyPr>
            <a:normAutofit fontScale="85000" lnSpcReduction="20000"/>
          </a:bodyPr>
          <a:lstStyle/>
          <a:p>
            <a:pPr>
              <a:lnSpc>
                <a:spcPct val="120000"/>
              </a:lnSpc>
              <a:spcBef>
                <a:spcPts val="0"/>
              </a:spcBef>
              <a:buClr>
                <a:srgbClr val="FF0000"/>
              </a:buClr>
            </a:pPr>
            <a:r>
              <a:rPr lang="en-US" sz="3200" b="1" dirty="0" smtClean="0">
                <a:solidFill>
                  <a:srgbClr val="0000FF"/>
                </a:solidFill>
                <a:latin typeface="Times New Roman" panose="02020603050405020304" pitchFamily="18" charset="0"/>
                <a:cs typeface="Times New Roman" panose="02020603050405020304" pitchFamily="18" charset="0"/>
              </a:rPr>
              <a:t>Performance</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smtClean="0">
                <a:solidFill>
                  <a:srgbClr val="0000FF"/>
                </a:solidFill>
                <a:latin typeface="Times New Roman" panose="02020603050405020304" pitchFamily="18" charset="0"/>
                <a:cs typeface="Times New Roman" panose="02020603050405020304" pitchFamily="18" charset="0"/>
              </a:rPr>
              <a:t>Improvement Tools</a:t>
            </a:r>
          </a:p>
          <a:p>
            <a:pPr>
              <a:lnSpc>
                <a:spcPct val="120000"/>
              </a:lnSpc>
              <a:spcBef>
                <a:spcPts val="0"/>
              </a:spcBef>
            </a:pPr>
            <a:r>
              <a:rPr lang="en-US" sz="3000" b="1" dirty="0">
                <a:solidFill>
                  <a:srgbClr val="0000FF"/>
                </a:solidFill>
                <a:latin typeface="Times New Roman" panose="02020603050405020304" pitchFamily="18" charset="0"/>
                <a:cs typeface="Times New Roman" panose="02020603050405020304" pitchFamily="18" charset="0"/>
              </a:rPr>
              <a:t>Cause and Effect Diagrams</a:t>
            </a:r>
          </a:p>
          <a:p>
            <a:pPr marL="457200" indent="-457200">
              <a:lnSpc>
                <a:spcPct val="120000"/>
              </a:lnSpc>
              <a:spcBef>
                <a:spcPts val="0"/>
              </a:spcBef>
              <a:buClr>
                <a:srgbClr val="FF0000"/>
              </a:buClr>
              <a:buFont typeface="Wingdings" panose="05000000000000000000" pitchFamily="2" charset="2"/>
              <a:buChar char="v"/>
            </a:pPr>
            <a:r>
              <a:rPr lang="en-US" sz="2600" b="1" dirty="0">
                <a:solidFill>
                  <a:schemeClr val="tx1"/>
                </a:solidFill>
                <a:latin typeface="Times New Roman" panose="02020603050405020304" pitchFamily="18" charset="0"/>
                <a:cs typeface="Times New Roman" panose="02020603050405020304" pitchFamily="18" charset="0"/>
              </a:rPr>
              <a:t>Improvement teams usually create a cause and effect diagram at the beginning of an improvement project to clarify the problem. They then use quantitative tools to determine the scope of the problem</a:t>
            </a:r>
            <a:r>
              <a:rPr lang="en-US" sz="2600" b="1" dirty="0" smtClean="0">
                <a:solidFill>
                  <a:schemeClr val="tx1"/>
                </a:solidFill>
                <a:latin typeface="Times New Roman" panose="02020603050405020304" pitchFamily="18" charset="0"/>
                <a:cs typeface="Times New Roman" panose="02020603050405020304" pitchFamily="18" charset="0"/>
              </a:rPr>
              <a:t>.</a:t>
            </a:r>
          </a:p>
          <a:p>
            <a:pPr marL="457200" indent="-457200">
              <a:lnSpc>
                <a:spcPct val="120000"/>
              </a:lnSpc>
              <a:spcBef>
                <a:spcPts val="0"/>
              </a:spcBef>
              <a:buClr>
                <a:srgbClr val="FF0000"/>
              </a:buClr>
              <a:buFont typeface="Wingdings" panose="05000000000000000000" pitchFamily="2" charset="2"/>
              <a:buChar char="v"/>
            </a:pPr>
            <a:r>
              <a:rPr lang="en-US" sz="2600" b="1" dirty="0">
                <a:solidFill>
                  <a:schemeClr val="tx1"/>
                </a:solidFill>
                <a:latin typeface="Times New Roman" panose="02020603050405020304" pitchFamily="18" charset="0"/>
                <a:cs typeface="Times New Roman" panose="02020603050405020304" pitchFamily="18" charset="0"/>
              </a:rPr>
              <a:t>After completing the cause and effect diagram, the clinic will need to gather data to determine which of the presumed causes are in fact contributing to the problem. </a:t>
            </a:r>
            <a:endParaRPr lang="en-US" sz="2600" b="1" dirty="0" smtClean="0">
              <a:solidFill>
                <a:schemeClr val="tx1"/>
              </a:solidFill>
              <a:latin typeface="Times New Roman" panose="02020603050405020304" pitchFamily="18" charset="0"/>
              <a:cs typeface="Times New Roman" panose="02020603050405020304" pitchFamily="18" charset="0"/>
            </a:endParaRPr>
          </a:p>
          <a:p>
            <a:pPr marL="457200" indent="-457200">
              <a:lnSpc>
                <a:spcPct val="120000"/>
              </a:lnSpc>
              <a:spcBef>
                <a:spcPts val="0"/>
              </a:spcBef>
              <a:buClr>
                <a:srgbClr val="FF0000"/>
              </a:buClr>
              <a:buFont typeface="Wingdings" panose="05000000000000000000" pitchFamily="2" charset="2"/>
              <a:buChar char="v"/>
            </a:pPr>
            <a:r>
              <a:rPr lang="en-US" sz="2600" b="1" dirty="0" smtClean="0">
                <a:solidFill>
                  <a:schemeClr val="tx1"/>
                </a:solidFill>
                <a:latin typeface="Times New Roman" panose="02020603050405020304" pitchFamily="18" charset="0"/>
                <a:cs typeface="Times New Roman" panose="02020603050405020304" pitchFamily="18" charset="0"/>
              </a:rPr>
              <a:t>These </a:t>
            </a:r>
            <a:r>
              <a:rPr lang="en-US" sz="2600" b="1" dirty="0">
                <a:solidFill>
                  <a:schemeClr val="tx1"/>
                </a:solidFill>
                <a:latin typeface="Times New Roman" panose="02020603050405020304" pitchFamily="18" charset="0"/>
                <a:cs typeface="Times New Roman" panose="02020603050405020304" pitchFamily="18" charset="0"/>
              </a:rPr>
              <a:t>data could be displayed in bar graphs, histograms, Pareto charts, or other graphic or tabular data reports. If the data indicate several problems, the team may use qualitative tools, such as multi-voting or a decision matrix, to prioritize them.</a:t>
            </a:r>
          </a:p>
          <a:p>
            <a:pPr marL="457200" indent="-457200">
              <a:buClr>
                <a:srgbClr val="FF0000"/>
              </a:buClr>
              <a:buFont typeface="Wingdings" panose="05000000000000000000" pitchFamily="2" charset="2"/>
              <a:buChar char="v"/>
            </a:pPr>
            <a:endParaRPr lang="en-US" sz="2400" b="1" dirty="0">
              <a:solidFill>
                <a:schemeClr val="tx1"/>
              </a:solidFill>
              <a:latin typeface="Times New Roman" panose="02020603050405020304" pitchFamily="18" charset="0"/>
              <a:cs typeface="Times New Roman" panose="02020603050405020304" pitchFamily="18" charset="0"/>
            </a:endParaRPr>
          </a:p>
          <a:p>
            <a:pPr>
              <a:lnSpc>
                <a:spcPct val="120000"/>
              </a:lnSpc>
              <a:spcBef>
                <a:spcPts val="0"/>
              </a:spcBef>
              <a:buClr>
                <a:srgbClr val="FF0000"/>
              </a:buClr>
            </a:pPr>
            <a:endParaRPr lang="en-US" sz="3100" b="1"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2223775"/>
      </p:ext>
    </p:extLst>
  </p:cSld>
  <p:clrMapOvr>
    <a:masterClrMapping/>
  </p:clrMapOvr>
  <p:transition>
    <p:wedg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subTitle" idx="1"/>
          </p:nvPr>
        </p:nvSpPr>
        <p:spPr>
          <a:xfrm>
            <a:off x="533400" y="1676400"/>
            <a:ext cx="7924800" cy="4421188"/>
          </a:xfrm>
        </p:spPr>
        <p:txBody>
          <a:bodyPr>
            <a:normAutofit/>
          </a:bodyPr>
          <a:lstStyle/>
          <a:p>
            <a:pPr>
              <a:lnSpc>
                <a:spcPct val="110000"/>
              </a:lnSpc>
              <a:spcBef>
                <a:spcPts val="600"/>
              </a:spcBef>
              <a:spcAft>
                <a:spcPts val="0"/>
              </a:spcAft>
              <a:buClr>
                <a:srgbClr val="FF0000"/>
              </a:buClr>
            </a:pPr>
            <a:r>
              <a:rPr lang="en-US" sz="3200" b="1" dirty="0">
                <a:solidFill>
                  <a:srgbClr val="0000FF"/>
                </a:solidFill>
                <a:latin typeface="Times New Roman" panose="02020603050405020304" pitchFamily="18" charset="0"/>
                <a:cs typeface="Times New Roman" panose="02020603050405020304" pitchFamily="18" charset="0"/>
              </a:rPr>
              <a:t>Performance Improvement Tools</a:t>
            </a:r>
          </a:p>
          <a:p>
            <a:pPr marL="457200" indent="-457200" algn="l">
              <a:buClr>
                <a:srgbClr val="0000FF"/>
              </a:buClr>
              <a:buFont typeface="Wingdings" panose="05000000000000000000" pitchFamily="2" charset="2"/>
              <a:buChar char="v"/>
            </a:pPr>
            <a:r>
              <a:rPr lang="en-US" sz="2800" b="1" dirty="0" smtClean="0">
                <a:solidFill>
                  <a:srgbClr val="2818FA"/>
                </a:solidFill>
                <a:latin typeface="Times New Roman" panose="02020603050405020304" pitchFamily="18" charset="0"/>
                <a:cs typeface="Times New Roman" panose="02020603050405020304" pitchFamily="18" charset="0"/>
              </a:rPr>
              <a:t>Pareto </a:t>
            </a:r>
            <a:r>
              <a:rPr lang="en-US" sz="2800" b="1" dirty="0">
                <a:solidFill>
                  <a:srgbClr val="2818FA"/>
                </a:solidFill>
                <a:latin typeface="Times New Roman" panose="02020603050405020304" pitchFamily="18" charset="0"/>
                <a:cs typeface="Times New Roman" panose="02020603050405020304" pitchFamily="18" charset="0"/>
              </a:rPr>
              <a:t>charts</a:t>
            </a:r>
            <a:r>
              <a:rPr lang="en-US" sz="2800" b="1" dirty="0">
                <a:solidFill>
                  <a:schemeClr val="tx1"/>
                </a:solidFill>
                <a:latin typeface="Times New Roman" panose="02020603050405020304" pitchFamily="18" charset="0"/>
                <a:cs typeface="Times New Roman" panose="02020603050405020304" pitchFamily="18" charset="0"/>
              </a:rPr>
              <a:t>, are special types of bar graphs that display the most frequent problem as the first bar, the next most frequent as the next bar, and so on; also called Pareto diagrams</a:t>
            </a:r>
            <a:r>
              <a:rPr lang="en-US" sz="2800" b="1" dirty="0" smtClean="0">
                <a:solidFill>
                  <a:schemeClr val="tx1"/>
                </a:solidFill>
                <a:latin typeface="Times New Roman" panose="02020603050405020304" pitchFamily="18" charset="0"/>
                <a:cs typeface="Times New Roman" panose="02020603050405020304" pitchFamily="18" charset="0"/>
              </a:rPr>
              <a:t>.</a:t>
            </a:r>
          </a:p>
          <a:p>
            <a:pPr marL="457200" indent="-457200" algn="l">
              <a:buClr>
                <a:srgbClr val="2818FA"/>
              </a:buClr>
              <a:buFont typeface="Wingdings" panose="05000000000000000000" pitchFamily="2" charset="2"/>
              <a:buChar char="v"/>
            </a:pPr>
            <a:r>
              <a:rPr lang="en-US" sz="2800" b="1" dirty="0">
                <a:solidFill>
                  <a:srgbClr val="2818FA"/>
                </a:solidFill>
                <a:latin typeface="Times New Roman" panose="02020603050405020304" pitchFamily="18" charset="0"/>
                <a:cs typeface="Times New Roman" panose="02020603050405020304" pitchFamily="18" charset="0"/>
              </a:rPr>
              <a:t>Pareto charts </a:t>
            </a:r>
            <a:r>
              <a:rPr lang="en-US" sz="2800" b="1" dirty="0">
                <a:solidFill>
                  <a:schemeClr val="tx1"/>
                </a:solidFill>
                <a:latin typeface="Times New Roman" panose="02020603050405020304" pitchFamily="18" charset="0"/>
                <a:cs typeface="Times New Roman" panose="02020603050405020304" pitchFamily="18" charset="0"/>
              </a:rPr>
              <a:t>are similar to bar graphs, except that they sort performance data in order of decreasing frequency and include notation of other factors to highlight the Pareto </a:t>
            </a:r>
            <a:r>
              <a:rPr lang="en-US" sz="2800" b="1" dirty="0" smtClean="0">
                <a:solidFill>
                  <a:schemeClr val="tx1"/>
                </a:solidFill>
                <a:latin typeface="Times New Roman" panose="02020603050405020304" pitchFamily="18" charset="0"/>
                <a:cs typeface="Times New Roman" panose="02020603050405020304" pitchFamily="18" charset="0"/>
              </a:rPr>
              <a:t>Principle</a:t>
            </a:r>
            <a:endParaRPr lang="en-US" sz="2800" b="1" dirty="0">
              <a:solidFill>
                <a:schemeClr val="tx1"/>
              </a:solidFill>
              <a:latin typeface="Times New Roman" panose="02020603050405020304" pitchFamily="18" charset="0"/>
              <a:cs typeface="Times New Roman" panose="02020603050405020304" pitchFamily="18" charset="0"/>
            </a:endParaRPr>
          </a:p>
          <a:p>
            <a:pPr marL="457200" indent="-457200" algn="l">
              <a:buFont typeface="Wingdings" panose="05000000000000000000" pitchFamily="2" charset="2"/>
              <a:buChar char="v"/>
            </a:pPr>
            <a:endParaRPr lang="en-US" sz="2800" b="1" dirty="0" smtClean="0">
              <a:solidFill>
                <a:schemeClr val="tx1"/>
              </a:solidFill>
              <a:latin typeface="Times New Roman" panose="02020603050405020304" pitchFamily="18" charset="0"/>
              <a:cs typeface="Times New Roman" panose="02020603050405020304" pitchFamily="18" charset="0"/>
            </a:endParaRPr>
          </a:p>
        </p:txBody>
      </p:sp>
      <p:sp>
        <p:nvSpPr>
          <p:cNvPr id="4" name="Rectangle 24"/>
          <p:cNvSpPr>
            <a:spLocks noGrp="1" noChangeArrowheads="1"/>
          </p:cNvSpPr>
          <p:nvPr>
            <p:ph type="dt" sz="half" idx="10"/>
          </p:nvPr>
        </p:nvSpPr>
        <p:spPr>
          <a:xfrm>
            <a:off x="457200" y="6248400"/>
            <a:ext cx="2133600" cy="457200"/>
          </a:xfrm>
          <a:prstGeom prst="rect">
            <a:avLst/>
          </a:prstGeom>
        </p:spPr>
        <p:txBody>
          <a:bodyPr/>
          <a:lstStyle/>
          <a:p>
            <a:fld id="{F2EC0FED-468C-4304-BC78-F3F7F0962C49}" type="datetime1">
              <a:rPr lang="en-US" altLang="en-US" smtClean="0"/>
              <a:t>12/11/2016</a:t>
            </a:fld>
            <a:endParaRPr lang="en-US" altLang="en-US" dirty="0"/>
          </a:p>
        </p:txBody>
      </p:sp>
      <p:sp>
        <p:nvSpPr>
          <p:cNvPr id="5" name="Rectangle 25"/>
          <p:cNvSpPr>
            <a:spLocks noGrp="1" noChangeArrowheads="1"/>
          </p:cNvSpPr>
          <p:nvPr>
            <p:ph type="sldNum" sz="quarter" idx="11"/>
          </p:nvPr>
        </p:nvSpPr>
        <p:spPr>
          <a:xfrm>
            <a:off x="6553200" y="6248400"/>
            <a:ext cx="2133600" cy="457200"/>
          </a:xfrm>
          <a:prstGeom prst="rect">
            <a:avLst/>
          </a:prstGeom>
        </p:spPr>
        <p:txBody>
          <a:bodyPr/>
          <a:lstStyle/>
          <a:p>
            <a:fld id="{5B5FC22F-D543-45F4-AFC2-C4C2879A4A46}" type="slidenum">
              <a:rPr lang="en-US" altLang="en-US"/>
              <a:pPr/>
              <a:t>42</a:t>
            </a:fld>
            <a:endParaRPr lang="en-US" altLang="en-US"/>
          </a:p>
        </p:txBody>
      </p:sp>
      <p:sp>
        <p:nvSpPr>
          <p:cNvPr id="6" name="Rectangle 26"/>
          <p:cNvSpPr>
            <a:spLocks noGrp="1" noChangeArrowheads="1"/>
          </p:cNvSpPr>
          <p:nvPr>
            <p:ph type="ftr" sz="quarter" idx="12"/>
          </p:nvPr>
        </p:nvSpPr>
        <p:spPr>
          <a:xfrm>
            <a:off x="3124200" y="6248400"/>
            <a:ext cx="2895600" cy="457200"/>
          </a:xfrm>
          <a:prstGeom prst="rect">
            <a:avLst/>
          </a:prstGeom>
        </p:spPr>
        <p:txBody>
          <a:bodyPr/>
          <a:lstStyle/>
          <a:p>
            <a:r>
              <a:rPr lang="en-US" altLang="en-US"/>
              <a:t>Dr. Mohammed Alnaif</a:t>
            </a:r>
          </a:p>
        </p:txBody>
      </p:sp>
      <p:sp>
        <p:nvSpPr>
          <p:cNvPr id="8" name="Title 4"/>
          <p:cNvSpPr>
            <a:spLocks noGrp="1"/>
          </p:cNvSpPr>
          <p:nvPr>
            <p:ph type="ctrTitle"/>
          </p:nvPr>
        </p:nvSpPr>
        <p:spPr>
          <a:xfrm>
            <a:off x="914400" y="152401"/>
            <a:ext cx="7117180" cy="1219200"/>
          </a:xfrm>
        </p:spPr>
        <p:txBody>
          <a:bodyPr/>
          <a:lstStyle/>
          <a:p>
            <a:pPr algn="ctr"/>
            <a:r>
              <a:rPr lang="en-US" sz="3600" b="1" dirty="0">
                <a:solidFill>
                  <a:schemeClr val="tx1"/>
                </a:solidFill>
                <a:latin typeface="Times New Roman" panose="02020603050405020304" pitchFamily="18" charset="0"/>
                <a:cs typeface="Times New Roman" panose="02020603050405020304" pitchFamily="18" charset="0"/>
              </a:rPr>
              <a:t>PERFORMANCE IMPROVEMENT </a:t>
            </a:r>
            <a:r>
              <a:rPr lang="en-US" sz="3600" b="1" dirty="0" smtClean="0">
                <a:solidFill>
                  <a:schemeClr val="tx1"/>
                </a:solidFill>
                <a:latin typeface="Times New Roman" panose="02020603050405020304" pitchFamily="18" charset="0"/>
                <a:cs typeface="Times New Roman" panose="02020603050405020304" pitchFamily="18" charset="0"/>
              </a:rPr>
              <a:t>TOOLS</a:t>
            </a:r>
            <a:endParaRPr lang="en-US"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89459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C8629B-6950-4B61-B985-DA2DC4423D29}" type="datetime1">
              <a:rPr lang="en-US" smtClean="0"/>
              <a:t>12/11/2016</a:t>
            </a:fld>
            <a:endParaRPr lang="en-US"/>
          </a:p>
        </p:txBody>
      </p:sp>
      <p:sp>
        <p:nvSpPr>
          <p:cNvPr id="3" name="Footer Placeholder 2"/>
          <p:cNvSpPr>
            <a:spLocks noGrp="1"/>
          </p:cNvSpPr>
          <p:nvPr>
            <p:ph type="ftr" sz="quarter" idx="11"/>
          </p:nvPr>
        </p:nvSpPr>
        <p:spPr/>
        <p:txBody>
          <a:bodyPr/>
          <a:lstStyle/>
          <a:p>
            <a:r>
              <a:rPr lang="en-US" smtClean="0"/>
              <a:t>Dr. Mohammed Alnaif</a:t>
            </a:r>
            <a:endParaRPr lang="en-US"/>
          </a:p>
        </p:txBody>
      </p:sp>
      <p:sp>
        <p:nvSpPr>
          <p:cNvPr id="4" name="Slide Number Placeholder 3"/>
          <p:cNvSpPr>
            <a:spLocks noGrp="1"/>
          </p:cNvSpPr>
          <p:nvPr>
            <p:ph type="sldNum" sz="quarter" idx="12"/>
          </p:nvPr>
        </p:nvSpPr>
        <p:spPr/>
        <p:txBody>
          <a:bodyPr/>
          <a:lstStyle/>
          <a:p>
            <a:fld id="{EEEECDCC-63C2-4492-ADC6-A6890B1EB79E}" type="slidenum">
              <a:rPr lang="en-US" smtClean="0"/>
              <a:t>43</a:t>
            </a:fld>
            <a:endParaRPr lang="en-US"/>
          </a:p>
        </p:txBody>
      </p:sp>
      <p:graphicFrame>
        <p:nvGraphicFramePr>
          <p:cNvPr id="7" name="Chart 6"/>
          <p:cNvGraphicFramePr>
            <a:graphicFrameLocks/>
          </p:cNvGraphicFramePr>
          <p:nvPr>
            <p:extLst>
              <p:ext uri="{D42A27DB-BD31-4B8C-83A1-F6EECF244321}">
                <p14:modId xmlns:p14="http://schemas.microsoft.com/office/powerpoint/2010/main" val="3781342953"/>
              </p:ext>
            </p:extLst>
          </p:nvPr>
        </p:nvGraphicFramePr>
        <p:xfrm>
          <a:off x="533400" y="1828800"/>
          <a:ext cx="7848600"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990600" y="533400"/>
            <a:ext cx="7391400" cy="954107"/>
          </a:xfrm>
          <a:prstGeom prst="rect">
            <a:avLst/>
          </a:prstGeom>
          <a:noFill/>
        </p:spPr>
        <p:txBody>
          <a:bodyPr wrap="square" rtlCol="0">
            <a:spAutoFit/>
          </a:bodyPr>
          <a:lstStyle/>
          <a:p>
            <a:r>
              <a:rPr lang="en-US" sz="2800" b="1" dirty="0">
                <a:solidFill>
                  <a:srgbClr val="2818FA"/>
                </a:solidFill>
                <a:latin typeface="Times New Roman" panose="02020603050405020304" pitchFamily="18" charset="0"/>
                <a:cs typeface="Times New Roman" panose="02020603050405020304" pitchFamily="18" charset="0"/>
              </a:rPr>
              <a:t>Exhibit 4.12 Pareto Chart Showing ID Band </a:t>
            </a:r>
            <a:r>
              <a:rPr lang="en-US" sz="2800" b="1" dirty="0" smtClean="0">
                <a:solidFill>
                  <a:srgbClr val="2818FA"/>
                </a:solidFill>
                <a:latin typeface="Times New Roman" panose="02020603050405020304" pitchFamily="18" charset="0"/>
                <a:cs typeface="Times New Roman" panose="02020603050405020304" pitchFamily="18" charset="0"/>
              </a:rPr>
              <a:t>Problems</a:t>
            </a:r>
            <a:endParaRPr lang="en-US" sz="2800" b="1" dirty="0">
              <a:solidFill>
                <a:srgbClr val="2818FA"/>
              </a:solidFill>
              <a:latin typeface="Times New Roman" panose="02020603050405020304" pitchFamily="18" charset="0"/>
              <a:cs typeface="Times New Roman" panose="02020603050405020304" pitchFamily="18" charset="0"/>
            </a:endParaRPr>
          </a:p>
        </p:txBody>
      </p:sp>
      <p:cxnSp>
        <p:nvCxnSpPr>
          <p:cNvPr id="8" name="Straight Connector 7"/>
          <p:cNvCxnSpPr/>
          <p:nvPr/>
        </p:nvCxnSpPr>
        <p:spPr>
          <a:xfrm>
            <a:off x="5638800" y="2057400"/>
            <a:ext cx="0" cy="411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4455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F67A9478-C422-4BC5-80F9-D0C1467BA6A5}" type="datetime1">
              <a:rPr lang="en-US" smtClean="0"/>
              <a:t>12/11/2016</a:t>
            </a:fld>
            <a:endParaRPr lang="en-GB" dirty="0"/>
          </a:p>
        </p:txBody>
      </p:sp>
      <p:sp>
        <p:nvSpPr>
          <p:cNvPr id="7" name="Footer Placeholder 6"/>
          <p:cNvSpPr>
            <a:spLocks noGrp="1"/>
          </p:cNvSpPr>
          <p:nvPr>
            <p:ph type="ftr" sz="quarter" idx="11"/>
          </p:nvPr>
        </p:nvSpPr>
        <p:spPr>
          <a:xfrm>
            <a:off x="659165" y="6356350"/>
            <a:ext cx="2847975" cy="365125"/>
          </a:xfrm>
          <a:prstGeom prst="rect">
            <a:avLst/>
          </a:prstGeom>
        </p:spPr>
        <p:txBody>
          <a:bodyPr/>
          <a:lstStyle/>
          <a:p>
            <a:r>
              <a:rPr lang="en-US" dirty="0" smtClean="0"/>
              <a:t>Mohammed Alnaif Ph.D.</a:t>
            </a:r>
            <a:endParaRPr lang="en-US" dirty="0"/>
          </a:p>
        </p:txBody>
      </p:sp>
      <p:sp>
        <p:nvSpPr>
          <p:cNvPr id="6" name="Slide Number Placeholder 5"/>
          <p:cNvSpPr>
            <a:spLocks noGrp="1"/>
          </p:cNvSpPr>
          <p:nvPr>
            <p:ph type="sldNum" sz="quarter" idx="12"/>
          </p:nvPr>
        </p:nvSpPr>
        <p:spPr/>
        <p:txBody>
          <a:bodyPr/>
          <a:lstStyle/>
          <a:p>
            <a:fld id="{EEEECDCC-63C2-4492-ADC6-A6890B1EB79E}" type="slidenum">
              <a:rPr lang="en-US" smtClean="0"/>
              <a:t>44</a:t>
            </a:fld>
            <a:endParaRPr lang="en-US"/>
          </a:p>
        </p:txBody>
      </p:sp>
      <p:sp>
        <p:nvSpPr>
          <p:cNvPr id="5" name="Title 4"/>
          <p:cNvSpPr>
            <a:spLocks noGrp="1"/>
          </p:cNvSpPr>
          <p:nvPr>
            <p:ph type="ctrTitle"/>
          </p:nvPr>
        </p:nvSpPr>
        <p:spPr>
          <a:xfrm>
            <a:off x="914400" y="152401"/>
            <a:ext cx="7117180" cy="1219200"/>
          </a:xfrm>
        </p:spPr>
        <p:txBody>
          <a:bodyPr/>
          <a:lstStyle/>
          <a:p>
            <a:pPr algn="ctr"/>
            <a:r>
              <a:rPr lang="en-US" sz="3600" b="1" dirty="0">
                <a:solidFill>
                  <a:schemeClr val="tx1"/>
                </a:solidFill>
                <a:latin typeface="Times New Roman" panose="02020603050405020304" pitchFamily="18" charset="0"/>
                <a:cs typeface="Times New Roman" panose="02020603050405020304" pitchFamily="18" charset="0"/>
              </a:rPr>
              <a:t>PERFORMANCE IMPROVEMENT </a:t>
            </a:r>
            <a:r>
              <a:rPr lang="en-US" sz="3600" b="1" dirty="0" smtClean="0">
                <a:solidFill>
                  <a:schemeClr val="tx1"/>
                </a:solidFill>
                <a:latin typeface="Times New Roman" panose="02020603050405020304" pitchFamily="18" charset="0"/>
                <a:cs typeface="Times New Roman" panose="02020603050405020304" pitchFamily="18" charset="0"/>
              </a:rPr>
              <a:t>TOOLS</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8" name="Subtitle 7"/>
          <p:cNvSpPr>
            <a:spLocks noGrp="1"/>
          </p:cNvSpPr>
          <p:nvPr>
            <p:ph type="subTitle" idx="1"/>
          </p:nvPr>
        </p:nvSpPr>
        <p:spPr>
          <a:xfrm>
            <a:off x="533400" y="1371600"/>
            <a:ext cx="8382000" cy="5029200"/>
          </a:xfrm>
        </p:spPr>
        <p:txBody>
          <a:bodyPr>
            <a:normAutofit/>
          </a:bodyPr>
          <a:lstStyle/>
          <a:p>
            <a:pPr>
              <a:spcBef>
                <a:spcPts val="0"/>
              </a:spcBef>
              <a:buClr>
                <a:srgbClr val="FF0000"/>
              </a:buClr>
            </a:pPr>
            <a:r>
              <a:rPr lang="en-US" sz="3200" b="1" dirty="0" smtClean="0">
                <a:solidFill>
                  <a:srgbClr val="0000FF"/>
                </a:solidFill>
                <a:latin typeface="Times New Roman" panose="02020603050405020304" pitchFamily="18" charset="0"/>
                <a:cs typeface="Times New Roman" panose="02020603050405020304" pitchFamily="18" charset="0"/>
              </a:rPr>
              <a:t>Performance</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smtClean="0">
                <a:solidFill>
                  <a:srgbClr val="0000FF"/>
                </a:solidFill>
                <a:latin typeface="Times New Roman" panose="02020603050405020304" pitchFamily="18" charset="0"/>
                <a:cs typeface="Times New Roman" panose="02020603050405020304" pitchFamily="18" charset="0"/>
              </a:rPr>
              <a:t>Improvement Tools</a:t>
            </a:r>
          </a:p>
          <a:p>
            <a:r>
              <a:rPr lang="en-US" sz="2800" b="1" dirty="0">
                <a:solidFill>
                  <a:srgbClr val="0000FF"/>
                </a:solidFill>
                <a:latin typeface="Times New Roman" panose="02020603050405020304" pitchFamily="18" charset="0"/>
                <a:cs typeface="Times New Roman" panose="02020603050405020304" pitchFamily="18" charset="0"/>
              </a:rPr>
              <a:t>Checksheet</a:t>
            </a:r>
          </a:p>
          <a:p>
            <a:r>
              <a:rPr lang="en-US" sz="2800" b="1" dirty="0">
                <a:solidFill>
                  <a:srgbClr val="0000FF"/>
                </a:solidFill>
                <a:latin typeface="Times New Roman" panose="02020603050405020304" pitchFamily="18" charset="0"/>
                <a:cs typeface="Times New Roman" panose="02020603050405020304" pitchFamily="18" charset="0"/>
              </a:rPr>
              <a:t>Checksheets</a:t>
            </a:r>
            <a:r>
              <a:rPr lang="en-US" sz="2800" b="1" dirty="0">
                <a:solidFill>
                  <a:schemeClr val="tx1"/>
                </a:solidFill>
                <a:latin typeface="Times New Roman" panose="02020603050405020304" pitchFamily="18" charset="0"/>
                <a:cs typeface="Times New Roman" panose="02020603050405020304" pitchFamily="18" charset="0"/>
              </a:rPr>
              <a:t> are a generic tool designed for multiple data-collection purposes. They are used to capture data measured repeatedly over time for purposes of identifying patterns, trends, defects, or causes of defects. Data collected using a </a:t>
            </a:r>
            <a:r>
              <a:rPr lang="en-US" sz="2800" b="1" dirty="0">
                <a:solidFill>
                  <a:srgbClr val="0000FF"/>
                </a:solidFill>
                <a:latin typeface="Times New Roman" panose="02020603050405020304" pitchFamily="18" charset="0"/>
                <a:cs typeface="Times New Roman" panose="02020603050405020304" pitchFamily="18" charset="0"/>
              </a:rPr>
              <a:t>checksheet</a:t>
            </a:r>
            <a:r>
              <a:rPr lang="en-US" sz="2800" b="1" dirty="0">
                <a:solidFill>
                  <a:schemeClr val="tx1"/>
                </a:solidFill>
                <a:latin typeface="Times New Roman" panose="02020603050405020304" pitchFamily="18" charset="0"/>
                <a:cs typeface="Times New Roman" panose="02020603050405020304" pitchFamily="18" charset="0"/>
              </a:rPr>
              <a:t> can be easily converted into data performance tools such as histograms or Pareto charts</a:t>
            </a:r>
            <a:r>
              <a:rPr lang="en-US" sz="2800" b="1" dirty="0" smtClean="0">
                <a:solidFill>
                  <a:schemeClr val="tx1"/>
                </a:solidFill>
                <a:latin typeface="Times New Roman" panose="02020603050405020304" pitchFamily="18" charset="0"/>
                <a:cs typeface="Times New Roman" panose="02020603050405020304" pitchFamily="18" charset="0"/>
              </a:rPr>
              <a:t>.</a:t>
            </a:r>
            <a:endParaRPr lang="en-US" sz="2800" b="1" dirty="0">
              <a:solidFill>
                <a:schemeClr val="tx1"/>
              </a:solidFill>
              <a:latin typeface="Times New Roman" panose="02020603050405020304" pitchFamily="18" charset="0"/>
              <a:cs typeface="Times New Roman" panose="02020603050405020304" pitchFamily="18" charset="0"/>
            </a:endParaRPr>
          </a:p>
          <a:p>
            <a:pPr>
              <a:lnSpc>
                <a:spcPct val="120000"/>
              </a:lnSpc>
              <a:spcBef>
                <a:spcPts val="0"/>
              </a:spcBef>
              <a:buClr>
                <a:srgbClr val="FF0000"/>
              </a:buClr>
            </a:pPr>
            <a:endParaRPr lang="en-US" sz="3100" b="1"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6582568"/>
      </p:ext>
    </p:extLst>
  </p:cSld>
  <p:clrMapOvr>
    <a:masterClrMapping/>
  </p:clrMapOvr>
  <p:transition>
    <p:wedg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645" y="228600"/>
            <a:ext cx="5848556" cy="924475"/>
          </a:xfrm>
        </p:spPr>
        <p:txBody>
          <a:bodyPr/>
          <a:lstStyle/>
          <a:p>
            <a:r>
              <a:rPr lang="en-US" b="1" dirty="0" smtClean="0">
                <a:solidFill>
                  <a:srgbClr val="0000FF"/>
                </a:solidFill>
                <a:latin typeface="Times New Roman" panose="02020603050405020304" pitchFamily="18" charset="0"/>
                <a:cs typeface="Times New Roman" panose="02020603050405020304" pitchFamily="18" charset="0"/>
              </a:rPr>
              <a:t>Checksheet</a:t>
            </a:r>
            <a:endParaRPr lang="en-US" dirty="0"/>
          </a:p>
        </p:txBody>
      </p:sp>
      <p:sp>
        <p:nvSpPr>
          <p:cNvPr id="3" name="Date Placeholder 2"/>
          <p:cNvSpPr>
            <a:spLocks noGrp="1"/>
          </p:cNvSpPr>
          <p:nvPr>
            <p:ph type="dt" sz="half" idx="10"/>
          </p:nvPr>
        </p:nvSpPr>
        <p:spPr/>
        <p:txBody>
          <a:bodyPr/>
          <a:lstStyle/>
          <a:p>
            <a:fld id="{42431EDD-7413-4A10-803B-0EAE8B5E1AA7}" type="datetime1">
              <a:rPr lang="en-US" smtClean="0"/>
              <a:t>12/11/2016</a:t>
            </a:fld>
            <a:endParaRPr lang="en-US"/>
          </a:p>
        </p:txBody>
      </p:sp>
      <p:sp>
        <p:nvSpPr>
          <p:cNvPr id="4" name="Footer Placeholder 3"/>
          <p:cNvSpPr>
            <a:spLocks noGrp="1"/>
          </p:cNvSpPr>
          <p:nvPr>
            <p:ph type="ftr" sz="quarter" idx="11"/>
          </p:nvPr>
        </p:nvSpPr>
        <p:spPr/>
        <p:txBody>
          <a:bodyPr/>
          <a:lstStyle/>
          <a:p>
            <a:r>
              <a:rPr lang="en-US" smtClean="0"/>
              <a:t>Mohammed Alnaif Ph.D.</a:t>
            </a:r>
            <a:endParaRPr lang="en-US"/>
          </a:p>
        </p:txBody>
      </p:sp>
      <p:sp>
        <p:nvSpPr>
          <p:cNvPr id="5" name="Slide Number Placeholder 4"/>
          <p:cNvSpPr>
            <a:spLocks noGrp="1"/>
          </p:cNvSpPr>
          <p:nvPr>
            <p:ph type="sldNum" sz="quarter" idx="12"/>
          </p:nvPr>
        </p:nvSpPr>
        <p:spPr/>
        <p:txBody>
          <a:bodyPr/>
          <a:lstStyle/>
          <a:p>
            <a:fld id="{EEEECDCC-63C2-4492-ADC6-A6890B1EB79E}" type="slidenum">
              <a:rPr lang="en-US" smtClean="0"/>
              <a:t>45</a:t>
            </a:fld>
            <a:endParaRPr lang="en-US"/>
          </a:p>
        </p:txBody>
      </p:sp>
      <p:pic>
        <p:nvPicPr>
          <p:cNvPr id="6" name="Picture 5" descr="https://eriskusnadi.files.wordpress.com/2012/03/check-sheet-defect-item.png"/>
          <p:cNvPicPr/>
          <p:nvPr/>
        </p:nvPicPr>
        <p:blipFill>
          <a:blip r:embed="rId2">
            <a:extLst>
              <a:ext uri="{28A0092B-C50C-407E-A947-70E740481C1C}">
                <a14:useLocalDpi xmlns:a14="http://schemas.microsoft.com/office/drawing/2010/main" val="0"/>
              </a:ext>
            </a:extLst>
          </a:blip>
          <a:srcRect/>
          <a:stretch>
            <a:fillRect/>
          </a:stretch>
        </p:blipFill>
        <p:spPr bwMode="auto">
          <a:xfrm>
            <a:off x="533401" y="1143000"/>
            <a:ext cx="8229600" cy="5029199"/>
          </a:xfrm>
          <a:prstGeom prst="rect">
            <a:avLst/>
          </a:prstGeom>
          <a:solidFill>
            <a:schemeClr val="accent1"/>
          </a:solidFill>
          <a:ln>
            <a:noFill/>
          </a:ln>
        </p:spPr>
      </p:pic>
    </p:spTree>
    <p:extLst>
      <p:ext uri="{BB962C8B-B14F-4D97-AF65-F5344CB8AC3E}">
        <p14:creationId xmlns:p14="http://schemas.microsoft.com/office/powerpoint/2010/main" val="38923787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F67A9478-C422-4BC5-80F9-D0C1467BA6A5}" type="datetime1">
              <a:rPr lang="en-US" smtClean="0"/>
              <a:t>12/11/2016</a:t>
            </a:fld>
            <a:endParaRPr lang="en-GB" dirty="0"/>
          </a:p>
        </p:txBody>
      </p:sp>
      <p:sp>
        <p:nvSpPr>
          <p:cNvPr id="7" name="Footer Placeholder 6"/>
          <p:cNvSpPr>
            <a:spLocks noGrp="1"/>
          </p:cNvSpPr>
          <p:nvPr>
            <p:ph type="ftr" sz="quarter" idx="11"/>
          </p:nvPr>
        </p:nvSpPr>
        <p:spPr>
          <a:xfrm>
            <a:off x="659165" y="6356350"/>
            <a:ext cx="2847975" cy="365125"/>
          </a:xfrm>
          <a:prstGeom prst="rect">
            <a:avLst/>
          </a:prstGeom>
        </p:spPr>
        <p:txBody>
          <a:bodyPr/>
          <a:lstStyle/>
          <a:p>
            <a:r>
              <a:rPr lang="en-US" dirty="0" smtClean="0"/>
              <a:t>Mohammed Alnaif Ph.D.</a:t>
            </a:r>
            <a:endParaRPr lang="en-US" dirty="0"/>
          </a:p>
        </p:txBody>
      </p:sp>
      <p:sp>
        <p:nvSpPr>
          <p:cNvPr id="6" name="Slide Number Placeholder 5"/>
          <p:cNvSpPr>
            <a:spLocks noGrp="1"/>
          </p:cNvSpPr>
          <p:nvPr>
            <p:ph type="sldNum" sz="quarter" idx="12"/>
          </p:nvPr>
        </p:nvSpPr>
        <p:spPr/>
        <p:txBody>
          <a:bodyPr/>
          <a:lstStyle/>
          <a:p>
            <a:fld id="{EEEECDCC-63C2-4492-ADC6-A6890B1EB79E}" type="slidenum">
              <a:rPr lang="en-US" smtClean="0"/>
              <a:t>46</a:t>
            </a:fld>
            <a:endParaRPr lang="en-US"/>
          </a:p>
        </p:txBody>
      </p:sp>
      <p:sp>
        <p:nvSpPr>
          <p:cNvPr id="5" name="Title 4"/>
          <p:cNvSpPr>
            <a:spLocks noGrp="1"/>
          </p:cNvSpPr>
          <p:nvPr>
            <p:ph type="ctrTitle"/>
          </p:nvPr>
        </p:nvSpPr>
        <p:spPr>
          <a:xfrm>
            <a:off x="914400" y="152401"/>
            <a:ext cx="7117180" cy="1219200"/>
          </a:xfrm>
        </p:spPr>
        <p:txBody>
          <a:bodyPr/>
          <a:lstStyle/>
          <a:p>
            <a:pPr algn="ctr"/>
            <a:r>
              <a:rPr lang="en-US" sz="3600" b="1" dirty="0">
                <a:solidFill>
                  <a:schemeClr val="tx1"/>
                </a:solidFill>
                <a:latin typeface="Times New Roman" panose="02020603050405020304" pitchFamily="18" charset="0"/>
                <a:cs typeface="Times New Roman" panose="02020603050405020304" pitchFamily="18" charset="0"/>
              </a:rPr>
              <a:t>PERFORMANCE IMPROVEMENT </a:t>
            </a:r>
            <a:r>
              <a:rPr lang="en-US" sz="3600" b="1" dirty="0" smtClean="0">
                <a:solidFill>
                  <a:schemeClr val="tx1"/>
                </a:solidFill>
                <a:latin typeface="Times New Roman" panose="02020603050405020304" pitchFamily="18" charset="0"/>
                <a:cs typeface="Times New Roman" panose="02020603050405020304" pitchFamily="18" charset="0"/>
              </a:rPr>
              <a:t>TOOLS</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8" name="Subtitle 7"/>
          <p:cNvSpPr>
            <a:spLocks noGrp="1"/>
          </p:cNvSpPr>
          <p:nvPr>
            <p:ph type="subTitle" idx="1"/>
          </p:nvPr>
        </p:nvSpPr>
        <p:spPr>
          <a:xfrm>
            <a:off x="533400" y="1371600"/>
            <a:ext cx="8382000" cy="5029200"/>
          </a:xfrm>
        </p:spPr>
        <p:txBody>
          <a:bodyPr>
            <a:normAutofit/>
          </a:bodyPr>
          <a:lstStyle/>
          <a:p>
            <a:pPr>
              <a:spcBef>
                <a:spcPts val="0"/>
              </a:spcBef>
              <a:buClr>
                <a:srgbClr val="FF0000"/>
              </a:buClr>
            </a:pPr>
            <a:r>
              <a:rPr lang="en-US" sz="3200" b="1" dirty="0" smtClean="0">
                <a:solidFill>
                  <a:srgbClr val="0000FF"/>
                </a:solidFill>
                <a:latin typeface="Times New Roman" panose="02020603050405020304" pitchFamily="18" charset="0"/>
                <a:cs typeface="Times New Roman" panose="02020603050405020304" pitchFamily="18" charset="0"/>
              </a:rPr>
              <a:t>Performance</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smtClean="0">
                <a:solidFill>
                  <a:srgbClr val="0000FF"/>
                </a:solidFill>
                <a:latin typeface="Times New Roman" panose="02020603050405020304" pitchFamily="18" charset="0"/>
                <a:cs typeface="Times New Roman" panose="02020603050405020304" pitchFamily="18" charset="0"/>
              </a:rPr>
              <a:t>Improvement Tools</a:t>
            </a:r>
          </a:p>
          <a:p>
            <a:pPr>
              <a:spcBef>
                <a:spcPts val="0"/>
              </a:spcBef>
            </a:pPr>
            <a:r>
              <a:rPr lang="en-US" sz="2800" b="1" dirty="0" smtClean="0">
                <a:solidFill>
                  <a:srgbClr val="0000FF"/>
                </a:solidFill>
                <a:latin typeface="Times New Roman" panose="02020603050405020304" pitchFamily="18" charset="0"/>
                <a:cs typeface="Times New Roman" panose="02020603050405020304" pitchFamily="18" charset="0"/>
              </a:rPr>
              <a:t>Decision </a:t>
            </a:r>
            <a:r>
              <a:rPr lang="en-US" sz="2800" b="1" dirty="0">
                <a:solidFill>
                  <a:srgbClr val="0000FF"/>
                </a:solidFill>
                <a:latin typeface="Times New Roman" panose="02020603050405020304" pitchFamily="18" charset="0"/>
                <a:cs typeface="Times New Roman" panose="02020603050405020304" pitchFamily="18" charset="0"/>
              </a:rPr>
              <a:t>Matrix</a:t>
            </a:r>
          </a:p>
          <a:p>
            <a:pPr marL="342900" indent="-342900">
              <a:spcBef>
                <a:spcPts val="0"/>
              </a:spcBef>
              <a:buClr>
                <a:srgbClr val="FF0000"/>
              </a:buClr>
              <a:buFont typeface="Wingdings" panose="05000000000000000000" pitchFamily="2" charset="2"/>
              <a:buChar char="v"/>
            </a:pPr>
            <a:r>
              <a:rPr lang="en-US" sz="2400" b="1" dirty="0">
                <a:solidFill>
                  <a:schemeClr val="tx1"/>
                </a:solidFill>
                <a:latin typeface="Times New Roman" panose="02020603050405020304" pitchFamily="18" charset="0"/>
                <a:cs typeface="Times New Roman" panose="02020603050405020304" pitchFamily="18" charset="0"/>
              </a:rPr>
              <a:t>Improvement teams can use a decision matrix (sometimes called a selection matrix or prioritization matrix) to systematically identify, analyze, and rate the strength of relationships between sets of information.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342900" indent="-342900">
              <a:spcBef>
                <a:spcPts val="0"/>
              </a:spcBef>
              <a:buClr>
                <a:srgbClr val="FF0000"/>
              </a:buClr>
              <a:buFont typeface="Wingdings" panose="05000000000000000000" pitchFamily="2" charset="2"/>
              <a:buChar char="v"/>
            </a:pPr>
            <a:r>
              <a:rPr lang="en-US" sz="2400" b="1" dirty="0" smtClean="0">
                <a:solidFill>
                  <a:schemeClr val="tx1"/>
                </a:solidFill>
                <a:latin typeface="Times New Roman" panose="02020603050405020304" pitchFamily="18" charset="0"/>
                <a:cs typeface="Times New Roman" panose="02020603050405020304" pitchFamily="18" charset="0"/>
              </a:rPr>
              <a:t>This </a:t>
            </a:r>
            <a:r>
              <a:rPr lang="en-US" sz="2400" b="1" dirty="0">
                <a:solidFill>
                  <a:schemeClr val="tx1"/>
                </a:solidFill>
                <a:latin typeface="Times New Roman" panose="02020603050405020304" pitchFamily="18" charset="0"/>
                <a:cs typeface="Times New Roman" panose="02020603050405020304" pitchFamily="18" charset="0"/>
              </a:rPr>
              <a:t>type of matrix is especially useful when considering a large number of decision factors and assessing each factor’s relative importance.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342900" indent="-342900">
              <a:spcBef>
                <a:spcPts val="0"/>
              </a:spcBef>
              <a:buClr>
                <a:srgbClr val="FF0000"/>
              </a:buClr>
              <a:buFont typeface="Wingdings" panose="05000000000000000000" pitchFamily="2" charset="2"/>
              <a:buChar char="v"/>
            </a:pPr>
            <a:r>
              <a:rPr lang="en-US" sz="2400" b="1" dirty="0" smtClean="0">
                <a:solidFill>
                  <a:schemeClr val="tx1"/>
                </a:solidFill>
                <a:latin typeface="Times New Roman" panose="02020603050405020304" pitchFamily="18" charset="0"/>
                <a:cs typeface="Times New Roman" panose="02020603050405020304" pitchFamily="18" charset="0"/>
              </a:rPr>
              <a:t>Teams </a:t>
            </a:r>
            <a:r>
              <a:rPr lang="en-US" sz="2400" b="1" dirty="0">
                <a:solidFill>
                  <a:schemeClr val="tx1"/>
                </a:solidFill>
                <a:latin typeface="Times New Roman" panose="02020603050405020304" pitchFamily="18" charset="0"/>
                <a:cs typeface="Times New Roman" panose="02020603050405020304" pitchFamily="18" charset="0"/>
              </a:rPr>
              <a:t>frequently use this tool to select improvement priorities and evaluate alternative solutions</a:t>
            </a:r>
            <a:r>
              <a:rPr lang="en-US" sz="2400" b="1" dirty="0" smtClean="0">
                <a:solidFill>
                  <a:schemeClr val="tx1"/>
                </a:solidFill>
                <a:latin typeface="Times New Roman" panose="02020603050405020304" pitchFamily="18" charset="0"/>
                <a:cs typeface="Times New Roman" panose="02020603050405020304" pitchFamily="18" charset="0"/>
              </a:rPr>
              <a:t>.</a:t>
            </a:r>
            <a:endParaRPr lang="en-US" sz="2400" b="1" dirty="0">
              <a:solidFill>
                <a:schemeClr val="tx1"/>
              </a:solidFill>
              <a:latin typeface="Times New Roman" panose="02020603050405020304" pitchFamily="18" charset="0"/>
              <a:cs typeface="Times New Roman" panose="02020603050405020304" pitchFamily="18" charset="0"/>
            </a:endParaRPr>
          </a:p>
          <a:p>
            <a:pPr>
              <a:lnSpc>
                <a:spcPct val="120000"/>
              </a:lnSpc>
              <a:spcBef>
                <a:spcPts val="0"/>
              </a:spcBef>
              <a:buClr>
                <a:srgbClr val="FF0000"/>
              </a:buClr>
            </a:pPr>
            <a:endParaRPr lang="en-US" sz="3100" b="1"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7751938"/>
      </p:ext>
    </p:extLst>
  </p:cSld>
  <p:clrMapOvr>
    <a:masterClrMapping/>
  </p:clrMapOvr>
  <p:transition>
    <p:wedg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F67A9478-C422-4BC5-80F9-D0C1467BA6A5}" type="datetime1">
              <a:rPr lang="en-US" smtClean="0"/>
              <a:t>12/11/2016</a:t>
            </a:fld>
            <a:endParaRPr lang="en-GB" dirty="0"/>
          </a:p>
        </p:txBody>
      </p:sp>
      <p:sp>
        <p:nvSpPr>
          <p:cNvPr id="7" name="Footer Placeholder 6"/>
          <p:cNvSpPr>
            <a:spLocks noGrp="1"/>
          </p:cNvSpPr>
          <p:nvPr>
            <p:ph type="ftr" sz="quarter" idx="11"/>
          </p:nvPr>
        </p:nvSpPr>
        <p:spPr>
          <a:xfrm>
            <a:off x="659165" y="6356350"/>
            <a:ext cx="2847975" cy="365125"/>
          </a:xfrm>
          <a:prstGeom prst="rect">
            <a:avLst/>
          </a:prstGeom>
        </p:spPr>
        <p:txBody>
          <a:bodyPr/>
          <a:lstStyle/>
          <a:p>
            <a:r>
              <a:rPr lang="en-US" dirty="0" smtClean="0"/>
              <a:t>Mohammed Alnaif Ph.D.</a:t>
            </a:r>
            <a:endParaRPr lang="en-US" dirty="0"/>
          </a:p>
        </p:txBody>
      </p:sp>
      <p:sp>
        <p:nvSpPr>
          <p:cNvPr id="6" name="Slide Number Placeholder 5"/>
          <p:cNvSpPr>
            <a:spLocks noGrp="1"/>
          </p:cNvSpPr>
          <p:nvPr>
            <p:ph type="sldNum" sz="quarter" idx="12"/>
          </p:nvPr>
        </p:nvSpPr>
        <p:spPr/>
        <p:txBody>
          <a:bodyPr/>
          <a:lstStyle/>
          <a:p>
            <a:fld id="{EEEECDCC-63C2-4492-ADC6-A6890B1EB79E}" type="slidenum">
              <a:rPr lang="en-US" smtClean="0"/>
              <a:t>47</a:t>
            </a:fld>
            <a:endParaRPr lang="en-US"/>
          </a:p>
        </p:txBody>
      </p:sp>
      <p:sp>
        <p:nvSpPr>
          <p:cNvPr id="5" name="Title 4"/>
          <p:cNvSpPr>
            <a:spLocks noGrp="1"/>
          </p:cNvSpPr>
          <p:nvPr>
            <p:ph type="ctrTitle"/>
          </p:nvPr>
        </p:nvSpPr>
        <p:spPr>
          <a:xfrm>
            <a:off x="914400" y="152401"/>
            <a:ext cx="7117180" cy="1219200"/>
          </a:xfrm>
        </p:spPr>
        <p:txBody>
          <a:bodyPr/>
          <a:lstStyle/>
          <a:p>
            <a:pPr algn="ctr"/>
            <a:r>
              <a:rPr lang="en-US" sz="3600" b="1" dirty="0">
                <a:solidFill>
                  <a:schemeClr val="tx1"/>
                </a:solidFill>
                <a:latin typeface="Times New Roman" panose="02020603050405020304" pitchFamily="18" charset="0"/>
                <a:cs typeface="Times New Roman" panose="02020603050405020304" pitchFamily="18" charset="0"/>
              </a:rPr>
              <a:t>PERFORMANCE IMPROVEMENT </a:t>
            </a:r>
            <a:r>
              <a:rPr lang="en-US" sz="3600" b="1" dirty="0" smtClean="0">
                <a:solidFill>
                  <a:schemeClr val="tx1"/>
                </a:solidFill>
                <a:latin typeface="Times New Roman" panose="02020603050405020304" pitchFamily="18" charset="0"/>
                <a:cs typeface="Times New Roman" panose="02020603050405020304" pitchFamily="18" charset="0"/>
              </a:rPr>
              <a:t>TOOLS</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8" name="Subtitle 7"/>
          <p:cNvSpPr>
            <a:spLocks noGrp="1"/>
          </p:cNvSpPr>
          <p:nvPr>
            <p:ph type="subTitle" idx="1"/>
          </p:nvPr>
        </p:nvSpPr>
        <p:spPr>
          <a:xfrm>
            <a:off x="533400" y="1371600"/>
            <a:ext cx="8382000" cy="5029200"/>
          </a:xfrm>
        </p:spPr>
        <p:txBody>
          <a:bodyPr>
            <a:normAutofit/>
          </a:bodyPr>
          <a:lstStyle/>
          <a:p>
            <a:pPr>
              <a:spcBef>
                <a:spcPts val="0"/>
              </a:spcBef>
              <a:buClr>
                <a:srgbClr val="FF0000"/>
              </a:buClr>
            </a:pPr>
            <a:r>
              <a:rPr lang="en-US" sz="3200" b="1" dirty="0" smtClean="0">
                <a:solidFill>
                  <a:srgbClr val="0000FF"/>
                </a:solidFill>
                <a:latin typeface="Times New Roman" panose="02020603050405020304" pitchFamily="18" charset="0"/>
                <a:cs typeface="Times New Roman" panose="02020603050405020304" pitchFamily="18" charset="0"/>
              </a:rPr>
              <a:t>Performance</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smtClean="0">
                <a:solidFill>
                  <a:srgbClr val="0000FF"/>
                </a:solidFill>
                <a:latin typeface="Times New Roman" panose="02020603050405020304" pitchFamily="18" charset="0"/>
                <a:cs typeface="Times New Roman" panose="02020603050405020304" pitchFamily="18" charset="0"/>
              </a:rPr>
              <a:t>Improvement Tools</a:t>
            </a:r>
          </a:p>
          <a:p>
            <a:pPr>
              <a:spcBef>
                <a:spcPts val="0"/>
              </a:spcBef>
            </a:pPr>
            <a:r>
              <a:rPr lang="en-US" sz="2800" b="1" dirty="0" smtClean="0">
                <a:solidFill>
                  <a:srgbClr val="0000FF"/>
                </a:solidFill>
                <a:latin typeface="Times New Roman" panose="02020603050405020304" pitchFamily="18" charset="0"/>
                <a:cs typeface="Times New Roman" panose="02020603050405020304" pitchFamily="18" charset="0"/>
              </a:rPr>
              <a:t>Decision </a:t>
            </a:r>
            <a:r>
              <a:rPr lang="en-US" sz="2800" b="1" dirty="0">
                <a:solidFill>
                  <a:srgbClr val="0000FF"/>
                </a:solidFill>
                <a:latin typeface="Times New Roman" panose="02020603050405020304" pitchFamily="18" charset="0"/>
                <a:cs typeface="Times New Roman" panose="02020603050405020304" pitchFamily="18" charset="0"/>
              </a:rPr>
              <a:t>Matrix</a:t>
            </a:r>
          </a:p>
          <a:p>
            <a:pPr marL="342900" indent="-342900">
              <a:spcBef>
                <a:spcPts val="0"/>
              </a:spcBef>
              <a:buClr>
                <a:srgbClr val="FF0000"/>
              </a:buClr>
              <a:buFont typeface="Wingdings" panose="05000000000000000000" pitchFamily="2" charset="2"/>
              <a:buChar char="v"/>
            </a:pPr>
            <a:r>
              <a:rPr lang="en-US" sz="2400" b="1" dirty="0">
                <a:solidFill>
                  <a:schemeClr val="tx1"/>
                </a:solidFill>
                <a:latin typeface="Times New Roman" panose="02020603050405020304" pitchFamily="18" charset="0"/>
                <a:cs typeface="Times New Roman" panose="02020603050405020304" pitchFamily="18" charset="0"/>
              </a:rPr>
              <a:t>Improvement teams can use a decision matrix (sometimes called a selection matrix or prioritization matrix) to systematically identify, analyze, and rate the strength of relationships between sets of information.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342900" indent="-342900">
              <a:spcBef>
                <a:spcPts val="0"/>
              </a:spcBef>
              <a:buClr>
                <a:srgbClr val="FF0000"/>
              </a:buClr>
              <a:buFont typeface="Wingdings" panose="05000000000000000000" pitchFamily="2" charset="2"/>
              <a:buChar char="v"/>
            </a:pPr>
            <a:r>
              <a:rPr lang="en-US" sz="2400" b="1" smtClean="0">
                <a:solidFill>
                  <a:schemeClr val="tx1"/>
                </a:solidFill>
                <a:latin typeface="Times New Roman" panose="02020603050405020304" pitchFamily="18" charset="0"/>
                <a:cs typeface="Times New Roman" panose="02020603050405020304" pitchFamily="18" charset="0"/>
              </a:rPr>
              <a:t>This </a:t>
            </a:r>
            <a:r>
              <a:rPr lang="en-US" sz="2400" b="1" dirty="0">
                <a:solidFill>
                  <a:schemeClr val="tx1"/>
                </a:solidFill>
                <a:latin typeface="Times New Roman" panose="02020603050405020304" pitchFamily="18" charset="0"/>
                <a:cs typeface="Times New Roman" panose="02020603050405020304" pitchFamily="18" charset="0"/>
              </a:rPr>
              <a:t>type of matrix is especially useful when considering a large number of decision factors and assessing each factor’s relative importance</a:t>
            </a:r>
            <a:r>
              <a:rPr lang="en-US" sz="2400" b="1">
                <a:solidFill>
                  <a:schemeClr val="tx1"/>
                </a:solidFill>
                <a:latin typeface="Times New Roman" panose="02020603050405020304" pitchFamily="18" charset="0"/>
                <a:cs typeface="Times New Roman" panose="02020603050405020304" pitchFamily="18" charset="0"/>
              </a:rPr>
              <a:t>. </a:t>
            </a:r>
            <a:endParaRPr lang="en-US" sz="2400" b="1" smtClean="0">
              <a:solidFill>
                <a:schemeClr val="tx1"/>
              </a:solidFill>
              <a:latin typeface="Times New Roman" panose="02020603050405020304" pitchFamily="18" charset="0"/>
              <a:cs typeface="Times New Roman" panose="02020603050405020304" pitchFamily="18" charset="0"/>
            </a:endParaRPr>
          </a:p>
          <a:p>
            <a:pPr marL="342900" indent="-342900">
              <a:spcBef>
                <a:spcPts val="0"/>
              </a:spcBef>
              <a:buClr>
                <a:srgbClr val="FF0000"/>
              </a:buClr>
              <a:buFont typeface="Wingdings" panose="05000000000000000000" pitchFamily="2" charset="2"/>
              <a:buChar char="v"/>
            </a:pPr>
            <a:r>
              <a:rPr lang="en-US" sz="2400" b="1" smtClean="0">
                <a:solidFill>
                  <a:schemeClr val="tx1"/>
                </a:solidFill>
                <a:latin typeface="Times New Roman" panose="02020603050405020304" pitchFamily="18" charset="0"/>
                <a:cs typeface="Times New Roman" panose="02020603050405020304" pitchFamily="18" charset="0"/>
              </a:rPr>
              <a:t>Teams </a:t>
            </a:r>
            <a:r>
              <a:rPr lang="en-US" sz="2400" b="1" dirty="0">
                <a:solidFill>
                  <a:schemeClr val="tx1"/>
                </a:solidFill>
                <a:latin typeface="Times New Roman" panose="02020603050405020304" pitchFamily="18" charset="0"/>
                <a:cs typeface="Times New Roman" panose="02020603050405020304" pitchFamily="18" charset="0"/>
              </a:rPr>
              <a:t>frequently use this tool to select improvement priorities and evaluate alternative solutions</a:t>
            </a:r>
            <a:r>
              <a:rPr lang="en-US" sz="2400" b="1" dirty="0" smtClean="0">
                <a:solidFill>
                  <a:schemeClr val="tx1"/>
                </a:solidFill>
                <a:latin typeface="Times New Roman" panose="02020603050405020304" pitchFamily="18" charset="0"/>
                <a:cs typeface="Times New Roman" panose="02020603050405020304" pitchFamily="18" charset="0"/>
              </a:rPr>
              <a:t>.</a:t>
            </a:r>
            <a:endParaRPr lang="en-US" sz="2400" b="1" dirty="0">
              <a:solidFill>
                <a:schemeClr val="tx1"/>
              </a:solidFill>
              <a:latin typeface="Times New Roman" panose="02020603050405020304" pitchFamily="18" charset="0"/>
              <a:cs typeface="Times New Roman" panose="02020603050405020304" pitchFamily="18" charset="0"/>
            </a:endParaRPr>
          </a:p>
          <a:p>
            <a:pPr>
              <a:lnSpc>
                <a:spcPct val="120000"/>
              </a:lnSpc>
              <a:spcBef>
                <a:spcPts val="0"/>
              </a:spcBef>
              <a:buClr>
                <a:srgbClr val="FF0000"/>
              </a:buClr>
            </a:pPr>
            <a:endParaRPr lang="en-US" sz="3100" b="1"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595065"/>
      </p:ext>
    </p:extLst>
  </p:cSld>
  <p:clrMapOvr>
    <a:masterClrMapping/>
  </p:clrMapOvr>
  <p:transition>
    <p:wedg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F67A9478-C422-4BC5-80F9-D0C1467BA6A5}" type="datetime1">
              <a:rPr lang="en-US" smtClean="0"/>
              <a:t>12/11/2016</a:t>
            </a:fld>
            <a:endParaRPr lang="en-GB" dirty="0"/>
          </a:p>
        </p:txBody>
      </p:sp>
      <p:sp>
        <p:nvSpPr>
          <p:cNvPr id="7" name="Footer Placeholder 6"/>
          <p:cNvSpPr>
            <a:spLocks noGrp="1"/>
          </p:cNvSpPr>
          <p:nvPr>
            <p:ph type="ftr" sz="quarter" idx="11"/>
          </p:nvPr>
        </p:nvSpPr>
        <p:spPr>
          <a:xfrm>
            <a:off x="659165" y="6356350"/>
            <a:ext cx="2847975" cy="365125"/>
          </a:xfrm>
          <a:prstGeom prst="rect">
            <a:avLst/>
          </a:prstGeom>
        </p:spPr>
        <p:txBody>
          <a:bodyPr/>
          <a:lstStyle/>
          <a:p>
            <a:r>
              <a:rPr lang="en-US" dirty="0" smtClean="0"/>
              <a:t>Mohammed Alnaif Ph.D.</a:t>
            </a:r>
            <a:endParaRPr lang="en-US" dirty="0"/>
          </a:p>
        </p:txBody>
      </p:sp>
      <p:sp>
        <p:nvSpPr>
          <p:cNvPr id="6" name="Slide Number Placeholder 5"/>
          <p:cNvSpPr>
            <a:spLocks noGrp="1"/>
          </p:cNvSpPr>
          <p:nvPr>
            <p:ph type="sldNum" sz="quarter" idx="12"/>
          </p:nvPr>
        </p:nvSpPr>
        <p:spPr/>
        <p:txBody>
          <a:bodyPr/>
          <a:lstStyle/>
          <a:p>
            <a:fld id="{EEEECDCC-63C2-4492-ADC6-A6890B1EB79E}" type="slidenum">
              <a:rPr lang="en-US" smtClean="0"/>
              <a:t>48</a:t>
            </a:fld>
            <a:endParaRPr lang="en-US"/>
          </a:p>
        </p:txBody>
      </p:sp>
      <p:sp>
        <p:nvSpPr>
          <p:cNvPr id="5" name="Title 4"/>
          <p:cNvSpPr>
            <a:spLocks noGrp="1"/>
          </p:cNvSpPr>
          <p:nvPr>
            <p:ph type="ctrTitle"/>
          </p:nvPr>
        </p:nvSpPr>
        <p:spPr>
          <a:xfrm>
            <a:off x="914400" y="152401"/>
            <a:ext cx="7117180" cy="990599"/>
          </a:xfrm>
        </p:spPr>
        <p:txBody>
          <a:bodyPr/>
          <a:lstStyle/>
          <a:p>
            <a:pPr algn="ctr"/>
            <a:r>
              <a:rPr lang="en-US" sz="3200" b="1" dirty="0">
                <a:solidFill>
                  <a:schemeClr val="tx1"/>
                </a:solidFill>
                <a:latin typeface="Times New Roman" panose="02020603050405020304" pitchFamily="18" charset="0"/>
                <a:cs typeface="Times New Roman" panose="02020603050405020304" pitchFamily="18" charset="0"/>
              </a:rPr>
              <a:t>PERFORMANCE IMPROVEMENT </a:t>
            </a:r>
            <a:r>
              <a:rPr lang="en-US" sz="3200" b="1" dirty="0" smtClean="0">
                <a:solidFill>
                  <a:schemeClr val="tx1"/>
                </a:solidFill>
                <a:latin typeface="Times New Roman" panose="02020603050405020304" pitchFamily="18" charset="0"/>
                <a:cs typeface="Times New Roman" panose="02020603050405020304" pitchFamily="18" charset="0"/>
              </a:rPr>
              <a:t>TOOLS</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8" name="Subtitle 7"/>
          <p:cNvSpPr>
            <a:spLocks noGrp="1"/>
          </p:cNvSpPr>
          <p:nvPr>
            <p:ph type="subTitle" idx="1"/>
          </p:nvPr>
        </p:nvSpPr>
        <p:spPr>
          <a:xfrm>
            <a:off x="381000" y="1371600"/>
            <a:ext cx="8534400" cy="5029200"/>
          </a:xfrm>
        </p:spPr>
        <p:txBody>
          <a:bodyPr>
            <a:normAutofit fontScale="92500" lnSpcReduction="20000"/>
          </a:bodyPr>
          <a:lstStyle/>
          <a:p>
            <a:pPr>
              <a:spcBef>
                <a:spcPts val="0"/>
              </a:spcBef>
            </a:pPr>
            <a:r>
              <a:rPr lang="en-US" sz="2800" b="1" dirty="0" smtClean="0">
                <a:solidFill>
                  <a:srgbClr val="0000FF"/>
                </a:solidFill>
                <a:latin typeface="Times New Roman" panose="02020603050405020304" pitchFamily="18" charset="0"/>
                <a:cs typeface="Times New Roman" panose="02020603050405020304" pitchFamily="18" charset="0"/>
              </a:rPr>
              <a:t>Decision </a:t>
            </a:r>
            <a:r>
              <a:rPr lang="en-US" sz="2800" b="1" dirty="0">
                <a:solidFill>
                  <a:srgbClr val="0000FF"/>
                </a:solidFill>
                <a:latin typeface="Times New Roman" panose="02020603050405020304" pitchFamily="18" charset="0"/>
                <a:cs typeface="Times New Roman" panose="02020603050405020304" pitchFamily="18" charset="0"/>
              </a:rPr>
              <a:t>Matrix</a:t>
            </a:r>
          </a:p>
          <a:p>
            <a:pPr marL="342900" indent="-342900">
              <a:spcBef>
                <a:spcPts val="0"/>
              </a:spcBef>
              <a:buClr>
                <a:srgbClr val="FF0000"/>
              </a:buClr>
              <a:buFont typeface="Wingdings" panose="05000000000000000000" pitchFamily="2" charset="2"/>
              <a:buChar char="v"/>
            </a:pPr>
            <a:r>
              <a:rPr lang="en-US" sz="2400" b="1" dirty="0">
                <a:solidFill>
                  <a:schemeClr val="tx1"/>
                </a:solidFill>
                <a:latin typeface="Times New Roman" panose="02020603050405020304" pitchFamily="18" charset="0"/>
                <a:cs typeface="Times New Roman" panose="02020603050405020304" pitchFamily="18" charset="0"/>
              </a:rPr>
              <a:t>In the case study involving Sunrise Home Health Agency in the previous chapter, the director conducted a brainstorming session to solicit ideas on how to make monthly staff meetings more valuable to staff.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342900" indent="-342900">
              <a:spcBef>
                <a:spcPts val="0"/>
              </a:spcBef>
              <a:buClr>
                <a:srgbClr val="FF0000"/>
              </a:buClr>
              <a:buFont typeface="Wingdings" panose="05000000000000000000" pitchFamily="2" charset="2"/>
              <a:buChar char="v"/>
            </a:pPr>
            <a:r>
              <a:rPr lang="en-US" sz="2400" b="1" dirty="0" smtClean="0">
                <a:solidFill>
                  <a:schemeClr val="tx1"/>
                </a:solidFill>
                <a:latin typeface="Times New Roman" panose="02020603050405020304" pitchFamily="18" charset="0"/>
                <a:cs typeface="Times New Roman" panose="02020603050405020304" pitchFamily="18" charset="0"/>
              </a:rPr>
              <a:t>Suppose </a:t>
            </a:r>
            <a:r>
              <a:rPr lang="en-US" sz="2400" b="1" dirty="0">
                <a:solidFill>
                  <a:schemeClr val="tx1"/>
                </a:solidFill>
                <a:latin typeface="Times New Roman" panose="02020603050405020304" pitchFamily="18" charset="0"/>
                <a:cs typeface="Times New Roman" panose="02020603050405020304" pitchFamily="18" charset="0"/>
              </a:rPr>
              <a:t>the director had used a decision matrix (Exhibit 6.5) to evaluate the suggested solutions more systematically.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342900" indent="-342900">
              <a:spcBef>
                <a:spcPts val="0"/>
              </a:spcBef>
              <a:buClr>
                <a:srgbClr val="FF0000"/>
              </a:buClr>
              <a:buFont typeface="Wingdings" panose="05000000000000000000" pitchFamily="2" charset="2"/>
              <a:buChar char="v"/>
            </a:pPr>
            <a:r>
              <a:rPr lang="en-US" sz="2400" b="1" dirty="0" smtClean="0">
                <a:solidFill>
                  <a:schemeClr val="tx1"/>
                </a:solidFill>
                <a:latin typeface="Times New Roman" panose="02020603050405020304" pitchFamily="18" charset="0"/>
                <a:cs typeface="Times New Roman" panose="02020603050405020304" pitchFamily="18" charset="0"/>
              </a:rPr>
              <a:t>He </a:t>
            </a:r>
            <a:r>
              <a:rPr lang="en-US" sz="2400" b="1" dirty="0">
                <a:solidFill>
                  <a:schemeClr val="tx1"/>
                </a:solidFill>
                <a:latin typeface="Times New Roman" panose="02020603050405020304" pitchFamily="18" charset="0"/>
                <a:cs typeface="Times New Roman" panose="02020603050405020304" pitchFamily="18" charset="0"/>
              </a:rPr>
              <a:t>would list the staff’s recommendations in the first column and list the criteria for evaluating each solution across the top of the remaining columns.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342900" indent="-342900">
              <a:spcBef>
                <a:spcPts val="0"/>
              </a:spcBef>
              <a:buClr>
                <a:srgbClr val="FF0000"/>
              </a:buClr>
              <a:buFont typeface="Wingdings" panose="05000000000000000000" pitchFamily="2" charset="2"/>
              <a:buChar char="v"/>
            </a:pPr>
            <a:r>
              <a:rPr lang="en-US" sz="2400" b="1" dirty="0" smtClean="0">
                <a:solidFill>
                  <a:schemeClr val="tx1"/>
                </a:solidFill>
                <a:latin typeface="Times New Roman" panose="02020603050405020304" pitchFamily="18" charset="0"/>
                <a:cs typeface="Times New Roman" panose="02020603050405020304" pitchFamily="18" charset="0"/>
              </a:rPr>
              <a:t>He </a:t>
            </a:r>
            <a:r>
              <a:rPr lang="en-US" sz="2400" b="1" dirty="0">
                <a:solidFill>
                  <a:schemeClr val="tx1"/>
                </a:solidFill>
                <a:latin typeface="Times New Roman" panose="02020603050405020304" pitchFamily="18" charset="0"/>
                <a:cs typeface="Times New Roman" panose="02020603050405020304" pitchFamily="18" charset="0"/>
              </a:rPr>
              <a:t>would then ask each staff member to score the solutions according to the ranking key.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342900" indent="-342900">
              <a:spcBef>
                <a:spcPts val="0"/>
              </a:spcBef>
              <a:buClr>
                <a:srgbClr val="FF0000"/>
              </a:buClr>
              <a:buFont typeface="Wingdings" panose="05000000000000000000" pitchFamily="2" charset="2"/>
              <a:buChar char="v"/>
            </a:pPr>
            <a:r>
              <a:rPr lang="en-US" sz="2400" b="1" dirty="0" smtClean="0">
                <a:solidFill>
                  <a:schemeClr val="tx1"/>
                </a:solidFill>
                <a:latin typeface="Times New Roman" panose="02020603050405020304" pitchFamily="18" charset="0"/>
                <a:cs typeface="Times New Roman" panose="02020603050405020304" pitchFamily="18" charset="0"/>
              </a:rPr>
              <a:t>The </a:t>
            </a:r>
            <a:r>
              <a:rPr lang="en-US" sz="2400" b="1" dirty="0">
                <a:solidFill>
                  <a:schemeClr val="tx1"/>
                </a:solidFill>
                <a:latin typeface="Times New Roman" panose="02020603050405020304" pitchFamily="18" charset="0"/>
                <a:cs typeface="Times New Roman" panose="02020603050405020304" pitchFamily="18" charset="0"/>
              </a:rPr>
              <a:t>scores are tallied, and a group average is calculated for each solution.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342900" indent="-342900">
              <a:spcBef>
                <a:spcPts val="0"/>
              </a:spcBef>
              <a:buClr>
                <a:srgbClr val="FF0000"/>
              </a:buClr>
              <a:buFont typeface="Wingdings" panose="05000000000000000000" pitchFamily="2" charset="2"/>
              <a:buChar char="v"/>
            </a:pPr>
            <a:r>
              <a:rPr lang="en-US" sz="2400" b="1" dirty="0" smtClean="0">
                <a:solidFill>
                  <a:schemeClr val="tx1"/>
                </a:solidFill>
                <a:latin typeface="Times New Roman" panose="02020603050405020304" pitchFamily="18" charset="0"/>
                <a:cs typeface="Times New Roman" panose="02020603050405020304" pitchFamily="18" charset="0"/>
              </a:rPr>
              <a:t>Solutions </a:t>
            </a:r>
            <a:r>
              <a:rPr lang="en-US" sz="2400" b="1" dirty="0">
                <a:solidFill>
                  <a:schemeClr val="tx1"/>
                </a:solidFill>
                <a:latin typeface="Times New Roman" panose="02020603050405020304" pitchFamily="18" charset="0"/>
                <a:cs typeface="Times New Roman" panose="02020603050405020304" pitchFamily="18" charset="0"/>
              </a:rPr>
              <a:t>with the highest group average are selected for implementation</a:t>
            </a:r>
            <a:r>
              <a:rPr lang="en-US" sz="2400" b="1" dirty="0" smtClean="0">
                <a:solidFill>
                  <a:schemeClr val="tx1"/>
                </a:solidFill>
                <a:latin typeface="Times New Roman" panose="02020603050405020304" pitchFamily="18" charset="0"/>
                <a:cs typeface="Times New Roman" panose="02020603050405020304" pitchFamily="18" charset="0"/>
              </a:rPr>
              <a:t>.</a:t>
            </a:r>
            <a:endParaRPr lang="en-US" sz="2400" b="1" dirty="0">
              <a:solidFill>
                <a:schemeClr val="tx1"/>
              </a:solidFill>
              <a:latin typeface="Times New Roman" panose="02020603050405020304" pitchFamily="18" charset="0"/>
              <a:cs typeface="Times New Roman" panose="02020603050405020304" pitchFamily="18" charset="0"/>
            </a:endParaRPr>
          </a:p>
          <a:p>
            <a:pPr>
              <a:lnSpc>
                <a:spcPct val="120000"/>
              </a:lnSpc>
              <a:spcBef>
                <a:spcPts val="0"/>
              </a:spcBef>
              <a:buClr>
                <a:srgbClr val="FF0000"/>
              </a:buClr>
            </a:pPr>
            <a:endParaRPr lang="en-US" sz="3100" b="1"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1698160"/>
      </p:ext>
    </p:extLst>
  </p:cSld>
  <p:clrMapOvr>
    <a:masterClrMapping/>
  </p:clrMapOvr>
  <p:transition>
    <p:wedg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C9F9C1-CA37-4660-9D38-140D89C44B98}" type="datetime1">
              <a:rPr lang="en-US" smtClean="0"/>
              <a:t>12/11/2016</a:t>
            </a:fld>
            <a:endParaRPr lang="en-US"/>
          </a:p>
        </p:txBody>
      </p:sp>
      <p:sp>
        <p:nvSpPr>
          <p:cNvPr id="3" name="Footer Placeholder 2"/>
          <p:cNvSpPr>
            <a:spLocks noGrp="1"/>
          </p:cNvSpPr>
          <p:nvPr>
            <p:ph type="ftr" sz="quarter" idx="11"/>
          </p:nvPr>
        </p:nvSpPr>
        <p:spPr>
          <a:xfrm>
            <a:off x="1143000" y="6019800"/>
            <a:ext cx="5256399" cy="365125"/>
          </a:xfrm>
        </p:spPr>
        <p:txBody>
          <a:bodyPr/>
          <a:lstStyle/>
          <a:p>
            <a:r>
              <a:rPr lang="en-US" smtClean="0"/>
              <a:t>Mohammed Alnaif Ph.D.</a:t>
            </a:r>
            <a:endParaRPr lang="en-US"/>
          </a:p>
        </p:txBody>
      </p:sp>
      <p:sp>
        <p:nvSpPr>
          <p:cNvPr id="4" name="Slide Number Placeholder 3"/>
          <p:cNvSpPr>
            <a:spLocks noGrp="1"/>
          </p:cNvSpPr>
          <p:nvPr>
            <p:ph type="sldNum" sz="quarter" idx="12"/>
          </p:nvPr>
        </p:nvSpPr>
        <p:spPr/>
        <p:txBody>
          <a:bodyPr/>
          <a:lstStyle/>
          <a:p>
            <a:fld id="{EEEECDCC-63C2-4492-ADC6-A6890B1EB79E}" type="slidenum">
              <a:rPr lang="en-US" smtClean="0"/>
              <a:t>49</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963739399"/>
              </p:ext>
            </p:extLst>
          </p:nvPr>
        </p:nvGraphicFramePr>
        <p:xfrm>
          <a:off x="609600" y="918865"/>
          <a:ext cx="8153402" cy="4876800"/>
        </p:xfrm>
        <a:graphic>
          <a:graphicData uri="http://schemas.openxmlformats.org/drawingml/2006/table">
            <a:tbl>
              <a:tblPr firstRow="1" firstCol="1" bandRow="1">
                <a:tableStyleId>{5C22544A-7EE6-4342-B048-85BDC9FD1C3A}</a:tableStyleId>
              </a:tblPr>
              <a:tblGrid>
                <a:gridCol w="1164640"/>
                <a:gridCol w="1121360"/>
                <a:gridCol w="1600200"/>
                <a:gridCol w="1295400"/>
                <a:gridCol w="1219200"/>
                <a:gridCol w="743131"/>
                <a:gridCol w="1009471"/>
              </a:tblGrid>
              <a:tr h="573741">
                <a:tc>
                  <a:txBody>
                    <a:bodyPr/>
                    <a:lstStyle/>
                    <a:p>
                      <a:pPr marL="0" marR="0" algn="ctr">
                        <a:lnSpc>
                          <a:spcPct val="107000"/>
                        </a:lnSpc>
                        <a:spcBef>
                          <a:spcPts val="0"/>
                        </a:spcBef>
                        <a:spcAft>
                          <a:spcPts val="0"/>
                        </a:spcAft>
                      </a:pPr>
                      <a:r>
                        <a:rPr lang="en-US" sz="1600" b="1" dirty="0">
                          <a:solidFill>
                            <a:schemeClr val="tx1"/>
                          </a:solidFill>
                          <a:effectLst/>
                          <a:latin typeface="Times New Roman" panose="02020603050405020304" pitchFamily="18" charset="0"/>
                          <a:cs typeface="Times New Roman" panose="02020603050405020304" pitchFamily="18" charset="0"/>
                        </a:rPr>
                        <a:t> </a:t>
                      </a:r>
                      <a:endParaRPr lang="en-US" sz="16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gridSpan="4">
                  <a:txBody>
                    <a:bodyPr/>
                    <a:lstStyle/>
                    <a:p>
                      <a:pPr marL="0" marR="0" algn="ctr">
                        <a:lnSpc>
                          <a:spcPct val="107000"/>
                        </a:lnSpc>
                        <a:spcBef>
                          <a:spcPts val="0"/>
                        </a:spcBef>
                        <a:spcAft>
                          <a:spcPts val="0"/>
                        </a:spcAft>
                      </a:pPr>
                      <a:r>
                        <a:rPr lang="en-US" sz="1600" b="1" dirty="0">
                          <a:solidFill>
                            <a:schemeClr val="tx1"/>
                          </a:solidFill>
                          <a:effectLst/>
                          <a:latin typeface="Times New Roman" panose="02020603050405020304" pitchFamily="18" charset="0"/>
                          <a:cs typeface="Times New Roman" panose="02020603050405020304" pitchFamily="18" charset="0"/>
                        </a:rPr>
                        <a:t>Evaluation Criteria</a:t>
                      </a:r>
                      <a:endParaRPr lang="en-US" sz="16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1600" b="1" dirty="0">
                          <a:solidFill>
                            <a:schemeClr val="tx1"/>
                          </a:solidFill>
                          <a:effectLst/>
                          <a:latin typeface="Times New Roman" panose="02020603050405020304" pitchFamily="18" charset="0"/>
                          <a:cs typeface="Times New Roman" panose="02020603050405020304" pitchFamily="18" charset="0"/>
                        </a:rPr>
                        <a:t>Your Total</a:t>
                      </a:r>
                      <a:endParaRPr lang="en-US" sz="16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600" b="1" dirty="0">
                          <a:solidFill>
                            <a:schemeClr val="tx1"/>
                          </a:solidFill>
                          <a:effectLst/>
                          <a:latin typeface="Times New Roman" panose="02020603050405020304" pitchFamily="18" charset="0"/>
                          <a:cs typeface="Times New Roman" panose="02020603050405020304" pitchFamily="18" charset="0"/>
                        </a:rPr>
                        <a:t>Group Average</a:t>
                      </a:r>
                      <a:endParaRPr lang="en-US" sz="16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r>
              <a:tr h="860612">
                <a:tc>
                  <a:txBody>
                    <a:bodyPr/>
                    <a:lstStyle/>
                    <a:p>
                      <a:pPr marL="0" marR="0" algn="ctr">
                        <a:lnSpc>
                          <a:spcPct val="107000"/>
                        </a:lnSpc>
                        <a:spcBef>
                          <a:spcPts val="0"/>
                        </a:spcBef>
                        <a:spcAft>
                          <a:spcPts val="0"/>
                        </a:spcAft>
                      </a:pPr>
                      <a:r>
                        <a:rPr lang="en-US" sz="1600" b="1" dirty="0">
                          <a:solidFill>
                            <a:schemeClr val="tx1"/>
                          </a:solidFill>
                          <a:effectLst/>
                          <a:latin typeface="Times New Roman" panose="02020603050405020304" pitchFamily="18" charset="0"/>
                          <a:cs typeface="Times New Roman" panose="02020603050405020304" pitchFamily="18" charset="0"/>
                        </a:rPr>
                        <a:t>Proposed Solution</a:t>
                      </a:r>
                      <a:endParaRPr lang="en-US" sz="16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solidFill>
                  </a:tcPr>
                </a:tc>
                <a:tc>
                  <a:txBody>
                    <a:bodyPr/>
                    <a:lstStyle/>
                    <a:p>
                      <a:pPr marL="0" marR="0" algn="ctr">
                        <a:lnSpc>
                          <a:spcPct val="107000"/>
                        </a:lnSpc>
                        <a:spcBef>
                          <a:spcPts val="0"/>
                        </a:spcBef>
                        <a:spcAft>
                          <a:spcPts val="0"/>
                        </a:spcAft>
                      </a:pPr>
                      <a:r>
                        <a:rPr lang="en-US" sz="1600" b="1" dirty="0">
                          <a:solidFill>
                            <a:schemeClr val="tx1"/>
                          </a:solidFill>
                          <a:effectLst/>
                          <a:latin typeface="Times New Roman" panose="02020603050405020304" pitchFamily="18" charset="0"/>
                          <a:cs typeface="Times New Roman" panose="02020603050405020304" pitchFamily="18" charset="0"/>
                        </a:rPr>
                        <a:t>Probability of Success</a:t>
                      </a:r>
                      <a:endParaRPr lang="en-US" sz="16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07000"/>
                        </a:lnSpc>
                        <a:spcBef>
                          <a:spcPts val="0"/>
                        </a:spcBef>
                        <a:spcAft>
                          <a:spcPts val="0"/>
                        </a:spcAft>
                      </a:pPr>
                      <a:r>
                        <a:rPr lang="en-US" sz="1600" b="1" dirty="0">
                          <a:solidFill>
                            <a:schemeClr val="tx1"/>
                          </a:solidFill>
                          <a:effectLst/>
                          <a:latin typeface="Times New Roman" panose="02020603050405020304" pitchFamily="18" charset="0"/>
                          <a:cs typeface="Times New Roman" panose="02020603050405020304" pitchFamily="18" charset="0"/>
                        </a:rPr>
                        <a:t>Ease of Implementation</a:t>
                      </a:r>
                      <a:endParaRPr lang="en-US" sz="16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07000"/>
                        </a:lnSpc>
                        <a:spcBef>
                          <a:spcPts val="0"/>
                        </a:spcBef>
                        <a:spcAft>
                          <a:spcPts val="0"/>
                        </a:spcAft>
                      </a:pPr>
                      <a:r>
                        <a:rPr lang="en-US" sz="1600" b="1" dirty="0">
                          <a:solidFill>
                            <a:schemeClr val="tx1"/>
                          </a:solidFill>
                          <a:effectLst/>
                          <a:latin typeface="Times New Roman" panose="02020603050405020304" pitchFamily="18" charset="0"/>
                          <a:cs typeface="Times New Roman" panose="02020603050405020304" pitchFamily="18" charset="0"/>
                        </a:rPr>
                        <a:t>Cost- Effectiveness</a:t>
                      </a:r>
                      <a:endParaRPr lang="en-US" sz="16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07000"/>
                        </a:lnSpc>
                        <a:spcBef>
                          <a:spcPts val="0"/>
                        </a:spcBef>
                        <a:spcAft>
                          <a:spcPts val="0"/>
                        </a:spcAft>
                      </a:pPr>
                      <a:r>
                        <a:rPr lang="en-US" sz="1600" b="1" dirty="0">
                          <a:solidFill>
                            <a:schemeClr val="tx1"/>
                          </a:solidFill>
                          <a:effectLst/>
                          <a:latin typeface="Times New Roman" panose="02020603050405020304" pitchFamily="18" charset="0"/>
                          <a:cs typeface="Times New Roman" panose="02020603050405020304" pitchFamily="18" charset="0"/>
                        </a:rPr>
                        <a:t>Impact on Staff Satisfaction</a:t>
                      </a:r>
                      <a:endParaRPr lang="en-US" sz="16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07000"/>
                        </a:lnSpc>
                        <a:spcBef>
                          <a:spcPts val="0"/>
                        </a:spcBef>
                        <a:spcAft>
                          <a:spcPts val="0"/>
                        </a:spcAft>
                      </a:pPr>
                      <a:r>
                        <a:rPr lang="en-US" sz="1600" b="1">
                          <a:solidFill>
                            <a:schemeClr val="tx1"/>
                          </a:solidFill>
                          <a:effectLst/>
                          <a:latin typeface="Times New Roman" panose="02020603050405020304" pitchFamily="18" charset="0"/>
                          <a:cs typeface="Times New Roman" panose="02020603050405020304" pitchFamily="18" charset="0"/>
                        </a:rPr>
                        <a:t> </a:t>
                      </a:r>
                      <a:endParaRPr lang="en-US" sz="1600" b="1">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600" b="1" dirty="0">
                          <a:solidFill>
                            <a:schemeClr val="tx1"/>
                          </a:solidFill>
                          <a:effectLst/>
                          <a:latin typeface="Times New Roman" panose="02020603050405020304" pitchFamily="18" charset="0"/>
                          <a:cs typeface="Times New Roman" panose="02020603050405020304" pitchFamily="18" charset="0"/>
                        </a:rPr>
                        <a:t> </a:t>
                      </a:r>
                      <a:endParaRPr lang="en-US" sz="16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r>
              <a:tr h="573741">
                <a:tc>
                  <a:txBody>
                    <a:bodyPr/>
                    <a:lstStyle/>
                    <a:p>
                      <a:pPr marL="0" marR="0" algn="ctr">
                        <a:lnSpc>
                          <a:spcPct val="107000"/>
                        </a:lnSpc>
                        <a:spcBef>
                          <a:spcPts val="0"/>
                        </a:spcBef>
                        <a:spcAft>
                          <a:spcPts val="0"/>
                        </a:spcAft>
                      </a:pPr>
                      <a:r>
                        <a:rPr lang="en-US" sz="1600" b="1" dirty="0">
                          <a:solidFill>
                            <a:schemeClr val="tx1"/>
                          </a:solidFill>
                          <a:effectLst/>
                          <a:latin typeface="Times New Roman" panose="02020603050405020304" pitchFamily="18" charset="0"/>
                          <a:cs typeface="Times New Roman" panose="02020603050405020304" pitchFamily="18" charset="0"/>
                        </a:rPr>
                        <a:t>Hold online meetings</a:t>
                      </a:r>
                      <a:endParaRPr lang="en-US" sz="16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solidFill>
                  </a:tcPr>
                </a:tc>
                <a:tc>
                  <a:txBody>
                    <a:bodyPr/>
                    <a:lstStyle/>
                    <a:p>
                      <a:pPr marL="0" marR="0" algn="ctr">
                        <a:lnSpc>
                          <a:spcPct val="107000"/>
                        </a:lnSpc>
                        <a:spcBef>
                          <a:spcPts val="0"/>
                        </a:spcBef>
                        <a:spcAft>
                          <a:spcPts val="0"/>
                        </a:spcAft>
                      </a:pPr>
                      <a:r>
                        <a:rPr lang="en-US" sz="1600" b="1">
                          <a:solidFill>
                            <a:schemeClr val="tx1"/>
                          </a:solidFill>
                          <a:effectLst/>
                          <a:latin typeface="Times New Roman" panose="02020603050405020304" pitchFamily="18" charset="0"/>
                          <a:cs typeface="Times New Roman" panose="02020603050405020304" pitchFamily="18" charset="0"/>
                        </a:rPr>
                        <a:t> </a:t>
                      </a:r>
                      <a:endParaRPr lang="en-US" sz="1600" b="1">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600" b="1">
                          <a:solidFill>
                            <a:schemeClr val="tx1"/>
                          </a:solidFill>
                          <a:effectLst/>
                          <a:latin typeface="Times New Roman" panose="02020603050405020304" pitchFamily="18" charset="0"/>
                          <a:cs typeface="Times New Roman" panose="02020603050405020304" pitchFamily="18" charset="0"/>
                        </a:rPr>
                        <a:t> </a:t>
                      </a:r>
                      <a:endParaRPr lang="en-US" sz="1600" b="1">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600" b="1">
                          <a:solidFill>
                            <a:schemeClr val="tx1"/>
                          </a:solidFill>
                          <a:effectLst/>
                          <a:latin typeface="Times New Roman" panose="02020603050405020304" pitchFamily="18" charset="0"/>
                          <a:cs typeface="Times New Roman" panose="02020603050405020304" pitchFamily="18" charset="0"/>
                        </a:rPr>
                        <a:t> </a:t>
                      </a:r>
                      <a:endParaRPr lang="en-US" sz="1600" b="1">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600" b="1" dirty="0">
                          <a:solidFill>
                            <a:schemeClr val="tx1"/>
                          </a:solidFill>
                          <a:effectLst/>
                          <a:latin typeface="Times New Roman" panose="02020603050405020304" pitchFamily="18" charset="0"/>
                          <a:cs typeface="Times New Roman" panose="02020603050405020304" pitchFamily="18" charset="0"/>
                        </a:rPr>
                        <a:t> </a:t>
                      </a:r>
                      <a:endParaRPr lang="en-US" sz="16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600" b="1">
                          <a:solidFill>
                            <a:schemeClr val="tx1"/>
                          </a:solidFill>
                          <a:effectLst/>
                          <a:latin typeface="Times New Roman" panose="02020603050405020304" pitchFamily="18" charset="0"/>
                          <a:cs typeface="Times New Roman" panose="02020603050405020304" pitchFamily="18" charset="0"/>
                        </a:rPr>
                        <a:t> </a:t>
                      </a:r>
                      <a:endParaRPr lang="en-US" sz="1600" b="1">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600" b="1" dirty="0">
                          <a:solidFill>
                            <a:schemeClr val="tx1"/>
                          </a:solidFill>
                          <a:effectLst/>
                          <a:latin typeface="Times New Roman" panose="02020603050405020304" pitchFamily="18" charset="0"/>
                          <a:cs typeface="Times New Roman" panose="02020603050405020304" pitchFamily="18" charset="0"/>
                        </a:rPr>
                        <a:t> </a:t>
                      </a:r>
                      <a:endParaRPr lang="en-US" sz="16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r>
              <a:tr h="860612">
                <a:tc>
                  <a:txBody>
                    <a:bodyPr/>
                    <a:lstStyle/>
                    <a:p>
                      <a:pPr marL="0" marR="0" algn="ctr">
                        <a:lnSpc>
                          <a:spcPct val="107000"/>
                        </a:lnSpc>
                        <a:spcBef>
                          <a:spcPts val="0"/>
                        </a:spcBef>
                        <a:spcAft>
                          <a:spcPts val="0"/>
                        </a:spcAft>
                      </a:pPr>
                      <a:r>
                        <a:rPr lang="en-US" sz="1600" b="1" dirty="0">
                          <a:solidFill>
                            <a:schemeClr val="tx1"/>
                          </a:solidFill>
                          <a:effectLst/>
                          <a:latin typeface="Times New Roman" panose="02020603050405020304" pitchFamily="18" charset="0"/>
                          <a:cs typeface="Times New Roman" panose="02020603050405020304" pitchFamily="18" charset="0"/>
                        </a:rPr>
                        <a:t>Start meetings on time</a:t>
                      </a:r>
                      <a:endParaRPr lang="en-US" sz="16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solidFill>
                  </a:tcPr>
                </a:tc>
                <a:tc>
                  <a:txBody>
                    <a:bodyPr/>
                    <a:lstStyle/>
                    <a:p>
                      <a:pPr marL="0" marR="0" algn="ctr">
                        <a:lnSpc>
                          <a:spcPct val="107000"/>
                        </a:lnSpc>
                        <a:spcBef>
                          <a:spcPts val="0"/>
                        </a:spcBef>
                        <a:spcAft>
                          <a:spcPts val="0"/>
                        </a:spcAft>
                      </a:pPr>
                      <a:r>
                        <a:rPr lang="en-US" sz="1600" b="1">
                          <a:solidFill>
                            <a:schemeClr val="tx1"/>
                          </a:solidFill>
                          <a:effectLst/>
                          <a:latin typeface="Times New Roman" panose="02020603050405020304" pitchFamily="18" charset="0"/>
                          <a:cs typeface="Times New Roman" panose="02020603050405020304" pitchFamily="18" charset="0"/>
                        </a:rPr>
                        <a:t> </a:t>
                      </a:r>
                      <a:endParaRPr lang="en-US" sz="1600" b="1">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600" b="1" dirty="0">
                          <a:solidFill>
                            <a:schemeClr val="tx1"/>
                          </a:solidFill>
                          <a:effectLst/>
                          <a:latin typeface="Times New Roman" panose="02020603050405020304" pitchFamily="18" charset="0"/>
                          <a:cs typeface="Times New Roman" panose="02020603050405020304" pitchFamily="18" charset="0"/>
                        </a:rPr>
                        <a:t> </a:t>
                      </a:r>
                      <a:endParaRPr lang="en-US" sz="16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600" b="1" dirty="0">
                          <a:solidFill>
                            <a:schemeClr val="tx1"/>
                          </a:solidFill>
                          <a:effectLst/>
                          <a:latin typeface="Times New Roman" panose="02020603050405020304" pitchFamily="18" charset="0"/>
                          <a:cs typeface="Times New Roman" panose="02020603050405020304" pitchFamily="18" charset="0"/>
                        </a:rPr>
                        <a:t> </a:t>
                      </a:r>
                      <a:endParaRPr lang="en-US" sz="16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600" b="1" dirty="0">
                          <a:solidFill>
                            <a:schemeClr val="tx1"/>
                          </a:solidFill>
                          <a:effectLst/>
                          <a:latin typeface="Times New Roman" panose="02020603050405020304" pitchFamily="18" charset="0"/>
                          <a:cs typeface="Times New Roman" panose="02020603050405020304" pitchFamily="18" charset="0"/>
                        </a:rPr>
                        <a:t> </a:t>
                      </a:r>
                      <a:endParaRPr lang="en-US" sz="16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600" b="1">
                          <a:solidFill>
                            <a:schemeClr val="tx1"/>
                          </a:solidFill>
                          <a:effectLst/>
                          <a:latin typeface="Times New Roman" panose="02020603050405020304" pitchFamily="18" charset="0"/>
                          <a:cs typeface="Times New Roman" panose="02020603050405020304" pitchFamily="18" charset="0"/>
                        </a:rPr>
                        <a:t> </a:t>
                      </a:r>
                      <a:endParaRPr lang="en-US" sz="1600" b="1">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600" b="1" dirty="0">
                          <a:solidFill>
                            <a:schemeClr val="tx1"/>
                          </a:solidFill>
                          <a:effectLst/>
                          <a:latin typeface="Times New Roman" panose="02020603050405020304" pitchFamily="18" charset="0"/>
                          <a:cs typeface="Times New Roman" panose="02020603050405020304" pitchFamily="18" charset="0"/>
                        </a:rPr>
                        <a:t> </a:t>
                      </a:r>
                      <a:endParaRPr lang="en-US" sz="16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r>
              <a:tr h="860612">
                <a:tc>
                  <a:txBody>
                    <a:bodyPr/>
                    <a:lstStyle/>
                    <a:p>
                      <a:pPr marL="0" marR="0" algn="ctr">
                        <a:lnSpc>
                          <a:spcPct val="107000"/>
                        </a:lnSpc>
                        <a:spcBef>
                          <a:spcPts val="0"/>
                        </a:spcBef>
                        <a:spcAft>
                          <a:spcPts val="0"/>
                        </a:spcAft>
                      </a:pPr>
                      <a:r>
                        <a:rPr lang="en-US" sz="1600" b="1" dirty="0">
                          <a:solidFill>
                            <a:schemeClr val="tx1"/>
                          </a:solidFill>
                          <a:effectLst/>
                          <a:latin typeface="Times New Roman" panose="02020603050405020304" pitchFamily="18" charset="0"/>
                          <a:cs typeface="Times New Roman" panose="02020603050405020304" pitchFamily="18" charset="0"/>
                        </a:rPr>
                        <a:t>Create meeting agenda</a:t>
                      </a:r>
                      <a:endParaRPr lang="en-US" sz="16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solidFill>
                  </a:tcPr>
                </a:tc>
                <a:tc>
                  <a:txBody>
                    <a:bodyPr/>
                    <a:lstStyle/>
                    <a:p>
                      <a:pPr marL="0" marR="0" algn="ctr">
                        <a:lnSpc>
                          <a:spcPct val="107000"/>
                        </a:lnSpc>
                        <a:spcBef>
                          <a:spcPts val="0"/>
                        </a:spcBef>
                        <a:spcAft>
                          <a:spcPts val="0"/>
                        </a:spcAft>
                      </a:pPr>
                      <a:r>
                        <a:rPr lang="en-US" sz="1600" b="1">
                          <a:solidFill>
                            <a:schemeClr val="tx1"/>
                          </a:solidFill>
                          <a:effectLst/>
                          <a:latin typeface="Times New Roman" panose="02020603050405020304" pitchFamily="18" charset="0"/>
                          <a:cs typeface="Times New Roman" panose="02020603050405020304" pitchFamily="18" charset="0"/>
                        </a:rPr>
                        <a:t> </a:t>
                      </a:r>
                      <a:endParaRPr lang="en-US" sz="1600" b="1">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600" b="1">
                          <a:solidFill>
                            <a:schemeClr val="tx1"/>
                          </a:solidFill>
                          <a:effectLst/>
                          <a:latin typeface="Times New Roman" panose="02020603050405020304" pitchFamily="18" charset="0"/>
                          <a:cs typeface="Times New Roman" panose="02020603050405020304" pitchFamily="18" charset="0"/>
                        </a:rPr>
                        <a:t> </a:t>
                      </a:r>
                      <a:endParaRPr lang="en-US" sz="1600" b="1">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600" b="1">
                          <a:solidFill>
                            <a:schemeClr val="tx1"/>
                          </a:solidFill>
                          <a:effectLst/>
                          <a:latin typeface="Times New Roman" panose="02020603050405020304" pitchFamily="18" charset="0"/>
                          <a:cs typeface="Times New Roman" panose="02020603050405020304" pitchFamily="18" charset="0"/>
                        </a:rPr>
                        <a:t> </a:t>
                      </a:r>
                      <a:endParaRPr lang="en-US" sz="1600" b="1">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600" b="1" dirty="0">
                          <a:solidFill>
                            <a:schemeClr val="tx1"/>
                          </a:solidFill>
                          <a:effectLst/>
                          <a:latin typeface="Times New Roman" panose="02020603050405020304" pitchFamily="18" charset="0"/>
                          <a:cs typeface="Times New Roman" panose="02020603050405020304" pitchFamily="18" charset="0"/>
                        </a:rPr>
                        <a:t> </a:t>
                      </a:r>
                      <a:endParaRPr lang="en-US" sz="16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600" b="1">
                          <a:solidFill>
                            <a:schemeClr val="tx1"/>
                          </a:solidFill>
                          <a:effectLst/>
                          <a:latin typeface="Times New Roman" panose="02020603050405020304" pitchFamily="18" charset="0"/>
                          <a:cs typeface="Times New Roman" panose="02020603050405020304" pitchFamily="18" charset="0"/>
                        </a:rPr>
                        <a:t> </a:t>
                      </a:r>
                      <a:endParaRPr lang="en-US" sz="1600" b="1">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600" b="1" dirty="0">
                          <a:solidFill>
                            <a:schemeClr val="tx1"/>
                          </a:solidFill>
                          <a:effectLst/>
                          <a:latin typeface="Times New Roman" panose="02020603050405020304" pitchFamily="18" charset="0"/>
                          <a:cs typeface="Times New Roman" panose="02020603050405020304" pitchFamily="18" charset="0"/>
                        </a:rPr>
                        <a:t> </a:t>
                      </a:r>
                      <a:endParaRPr lang="en-US" sz="16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r>
              <a:tr h="1147482">
                <a:tc>
                  <a:txBody>
                    <a:bodyPr/>
                    <a:lstStyle/>
                    <a:p>
                      <a:pPr marL="0" marR="0" algn="ctr">
                        <a:lnSpc>
                          <a:spcPct val="107000"/>
                        </a:lnSpc>
                        <a:spcBef>
                          <a:spcPts val="0"/>
                        </a:spcBef>
                        <a:spcAft>
                          <a:spcPts val="0"/>
                        </a:spcAft>
                      </a:pPr>
                      <a:r>
                        <a:rPr lang="en-US" sz="1600" b="1" dirty="0">
                          <a:solidFill>
                            <a:schemeClr val="tx1"/>
                          </a:solidFill>
                          <a:effectLst/>
                          <a:latin typeface="Times New Roman" panose="02020603050405020304" pitchFamily="18" charset="0"/>
                          <a:cs typeface="Times New Roman" panose="02020603050405020304" pitchFamily="18" charset="0"/>
                        </a:rPr>
                        <a:t>Allow staff to suggest agenda items</a:t>
                      </a:r>
                      <a:endParaRPr lang="en-US" sz="16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solidFill>
                  </a:tcPr>
                </a:tc>
                <a:tc>
                  <a:txBody>
                    <a:bodyPr/>
                    <a:lstStyle/>
                    <a:p>
                      <a:pPr marL="0" marR="0" algn="ctr">
                        <a:lnSpc>
                          <a:spcPct val="107000"/>
                        </a:lnSpc>
                        <a:spcBef>
                          <a:spcPts val="0"/>
                        </a:spcBef>
                        <a:spcAft>
                          <a:spcPts val="0"/>
                        </a:spcAft>
                      </a:pPr>
                      <a:r>
                        <a:rPr lang="en-US" sz="1600" b="1">
                          <a:solidFill>
                            <a:schemeClr val="tx1"/>
                          </a:solidFill>
                          <a:effectLst/>
                          <a:latin typeface="Times New Roman" panose="02020603050405020304" pitchFamily="18" charset="0"/>
                          <a:cs typeface="Times New Roman" panose="02020603050405020304" pitchFamily="18" charset="0"/>
                        </a:rPr>
                        <a:t> </a:t>
                      </a:r>
                      <a:endParaRPr lang="en-US" sz="1600" b="1">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600" b="1">
                          <a:solidFill>
                            <a:schemeClr val="tx1"/>
                          </a:solidFill>
                          <a:effectLst/>
                          <a:latin typeface="Times New Roman" panose="02020603050405020304" pitchFamily="18" charset="0"/>
                          <a:cs typeface="Times New Roman" panose="02020603050405020304" pitchFamily="18" charset="0"/>
                        </a:rPr>
                        <a:t> </a:t>
                      </a:r>
                      <a:endParaRPr lang="en-US" sz="1600" b="1">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600" b="1">
                          <a:solidFill>
                            <a:schemeClr val="tx1"/>
                          </a:solidFill>
                          <a:effectLst/>
                          <a:latin typeface="Times New Roman" panose="02020603050405020304" pitchFamily="18" charset="0"/>
                          <a:cs typeface="Times New Roman" panose="02020603050405020304" pitchFamily="18" charset="0"/>
                        </a:rPr>
                        <a:t> </a:t>
                      </a:r>
                      <a:endParaRPr lang="en-US" sz="1600" b="1">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600" b="1" dirty="0">
                          <a:solidFill>
                            <a:schemeClr val="tx1"/>
                          </a:solidFill>
                          <a:effectLst/>
                          <a:latin typeface="Times New Roman" panose="02020603050405020304" pitchFamily="18" charset="0"/>
                          <a:cs typeface="Times New Roman" panose="02020603050405020304" pitchFamily="18" charset="0"/>
                        </a:rPr>
                        <a:t> </a:t>
                      </a:r>
                      <a:endParaRPr lang="en-US" sz="16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600" b="1">
                          <a:solidFill>
                            <a:schemeClr val="tx1"/>
                          </a:solidFill>
                          <a:effectLst/>
                          <a:latin typeface="Times New Roman" panose="02020603050405020304" pitchFamily="18" charset="0"/>
                          <a:cs typeface="Times New Roman" panose="02020603050405020304" pitchFamily="18" charset="0"/>
                        </a:rPr>
                        <a:t> </a:t>
                      </a:r>
                      <a:endParaRPr lang="en-US" sz="1600" b="1">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600" b="1" dirty="0">
                          <a:solidFill>
                            <a:schemeClr val="tx1"/>
                          </a:solidFill>
                          <a:effectLst/>
                          <a:latin typeface="Times New Roman" panose="02020603050405020304" pitchFamily="18" charset="0"/>
                          <a:cs typeface="Times New Roman" panose="02020603050405020304" pitchFamily="18" charset="0"/>
                        </a:rPr>
                        <a:t> </a:t>
                      </a:r>
                      <a:endParaRPr lang="en-US" sz="16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r>
            </a:tbl>
          </a:graphicData>
        </a:graphic>
      </p:graphicFrame>
      <p:sp>
        <p:nvSpPr>
          <p:cNvPr id="6" name="TextBox 5"/>
          <p:cNvSpPr txBox="1"/>
          <p:nvPr/>
        </p:nvSpPr>
        <p:spPr>
          <a:xfrm>
            <a:off x="1724891" y="226367"/>
            <a:ext cx="4724400" cy="461665"/>
          </a:xfrm>
          <a:prstGeom prst="rect">
            <a:avLst/>
          </a:prstGeom>
          <a:noFill/>
        </p:spPr>
        <p:txBody>
          <a:bodyPr wrap="square" rtlCol="0">
            <a:spAutoFit/>
          </a:bodyPr>
          <a:lstStyle/>
          <a:p>
            <a:r>
              <a:rPr lang="en-US" sz="2400" b="1" dirty="0">
                <a:solidFill>
                  <a:srgbClr val="0000FF"/>
                </a:solidFill>
                <a:latin typeface="Times New Roman" panose="02020603050405020304" pitchFamily="18" charset="0"/>
                <a:cs typeface="Times New Roman" panose="02020603050405020304" pitchFamily="18" charset="0"/>
              </a:rPr>
              <a:t>Exhibit 6.5</a:t>
            </a:r>
            <a:r>
              <a:rPr lang="en-US" sz="2400" b="1" dirty="0" smtClean="0">
                <a:solidFill>
                  <a:srgbClr val="0000FF"/>
                </a:solidFill>
                <a:latin typeface="Times New Roman" panose="02020603050405020304" pitchFamily="18" charset="0"/>
                <a:cs typeface="Times New Roman" panose="02020603050405020304" pitchFamily="18" charset="0"/>
              </a:rPr>
              <a:t>. Decision Matrix</a:t>
            </a:r>
            <a:endParaRPr lang="en-US" sz="2400" b="1" dirty="0">
              <a:solidFill>
                <a:srgbClr val="0000FF"/>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066800" y="5850523"/>
            <a:ext cx="6705600" cy="338554"/>
          </a:xfrm>
          <a:prstGeom prst="rect">
            <a:avLst/>
          </a:prstGeom>
          <a:noFill/>
        </p:spPr>
        <p:txBody>
          <a:bodyPr wrap="square" rtlCol="0">
            <a:spAutoFit/>
          </a:bodyPr>
          <a:lstStyle/>
          <a:p>
            <a:r>
              <a:rPr lang="en-US" sz="1600" b="1" dirty="0">
                <a:solidFill>
                  <a:srgbClr val="C00000"/>
                </a:solidFill>
                <a:latin typeface="Times New Roman" panose="02020603050405020304" pitchFamily="18" charset="0"/>
                <a:cs typeface="Times New Roman" panose="02020603050405020304" pitchFamily="18" charset="0"/>
              </a:rPr>
              <a:t>Ranking key: 4 = excellent; 3 = very good; 2 = satisfactory; 1 = </a:t>
            </a:r>
            <a:r>
              <a:rPr lang="en-US" sz="1600" b="1" dirty="0" smtClean="0">
                <a:solidFill>
                  <a:srgbClr val="C00000"/>
                </a:solidFill>
                <a:latin typeface="Times New Roman" panose="02020603050405020304" pitchFamily="18" charset="0"/>
                <a:cs typeface="Times New Roman" panose="02020603050405020304" pitchFamily="18" charset="0"/>
              </a:rPr>
              <a:t>poor</a:t>
            </a:r>
            <a:endParaRPr lang="en-US" sz="16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63549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56FCE4E0-1BCC-4A16-80BF-B72A473C9E4F}" type="datetime1">
              <a:rPr lang="en-US" smtClean="0"/>
              <a:t>12/11/2016</a:t>
            </a:fld>
            <a:endParaRPr lang="en-US" dirty="0"/>
          </a:p>
        </p:txBody>
      </p:sp>
      <p:sp>
        <p:nvSpPr>
          <p:cNvPr id="8" name="Footer Placeholder 7"/>
          <p:cNvSpPr>
            <a:spLocks noGrp="1"/>
          </p:cNvSpPr>
          <p:nvPr>
            <p:ph type="ftr" sz="quarter" idx="11"/>
          </p:nvPr>
        </p:nvSpPr>
        <p:spPr/>
        <p:txBody>
          <a:bodyPr/>
          <a:lstStyle/>
          <a:p>
            <a:r>
              <a:rPr lang="en-US" smtClean="0"/>
              <a:t>Mohammed Alnaif Ph.D.</a:t>
            </a:r>
            <a:endParaRPr lang="en-US" dirty="0"/>
          </a:p>
        </p:txBody>
      </p:sp>
      <p:sp>
        <p:nvSpPr>
          <p:cNvPr id="9" name="Slide Number Placeholder 8"/>
          <p:cNvSpPr>
            <a:spLocks noGrp="1"/>
          </p:cNvSpPr>
          <p:nvPr>
            <p:ph type="sldNum" idx="10"/>
          </p:nvPr>
        </p:nvSpPr>
        <p:spPr/>
        <p:txBody>
          <a:bodyPr/>
          <a:lstStyle/>
          <a:p>
            <a:fld id="{EEEECDCC-63C2-4492-ADC6-A6890B1EB79E}" type="slidenum">
              <a:rPr lang="en-US" smtClean="0"/>
              <a:t>5</a:t>
            </a:fld>
            <a:endParaRPr lang="en-US"/>
          </a:p>
        </p:txBody>
      </p:sp>
      <p:sp>
        <p:nvSpPr>
          <p:cNvPr id="11" name="Subtitle 10"/>
          <p:cNvSpPr>
            <a:spLocks noGrp="1"/>
          </p:cNvSpPr>
          <p:nvPr>
            <p:ph type="subTitle" idx="1"/>
          </p:nvPr>
        </p:nvSpPr>
        <p:spPr>
          <a:xfrm>
            <a:off x="533401" y="1615228"/>
            <a:ext cx="8153400" cy="4556972"/>
          </a:xfrm>
        </p:spPr>
        <p:txBody>
          <a:bodyPr>
            <a:noAutofit/>
          </a:bodyPr>
          <a:lstStyle/>
          <a:p>
            <a:pPr algn="l">
              <a:spcBef>
                <a:spcPts val="600"/>
              </a:spcBef>
              <a:spcAft>
                <a:spcPts val="0"/>
              </a:spcAft>
            </a:pPr>
            <a:r>
              <a:rPr lang="en-US" sz="3200" b="1" dirty="0">
                <a:solidFill>
                  <a:srgbClr val="0000FF"/>
                </a:solidFill>
                <a:latin typeface="Times New Roman" panose="02020603050405020304" pitchFamily="18" charset="0"/>
                <a:cs typeface="Times New Roman" panose="02020603050405020304" pitchFamily="18" charset="0"/>
              </a:rPr>
              <a:t>Quality tools</a:t>
            </a:r>
          </a:p>
          <a:p>
            <a:pPr marL="457200" indent="-457200" algn="l">
              <a:spcBef>
                <a:spcPts val="600"/>
              </a:spcBef>
              <a:spcAft>
                <a:spcPts val="0"/>
              </a:spcAft>
              <a:buClr>
                <a:srgbClr val="C00000"/>
              </a:buClr>
              <a:buFont typeface="Wingdings" panose="05000000000000000000" pitchFamily="2" charset="2"/>
              <a:buChar char="v"/>
            </a:pPr>
            <a:r>
              <a:rPr lang="en-US" sz="2600" b="1" dirty="0">
                <a:solidFill>
                  <a:schemeClr val="tx1"/>
                </a:solidFill>
                <a:latin typeface="Times New Roman" panose="02020603050405020304" pitchFamily="18" charset="0"/>
                <a:cs typeface="Times New Roman" panose="02020603050405020304" pitchFamily="18" charset="0"/>
              </a:rPr>
              <a:t>People may use several tools and procedures to make improvements, and these tools may form one part of an improvement system. </a:t>
            </a:r>
            <a:endParaRPr lang="en-US" sz="2600" b="1" dirty="0" smtClean="0">
              <a:solidFill>
                <a:schemeClr val="tx1"/>
              </a:solidFill>
              <a:latin typeface="Times New Roman" panose="02020603050405020304" pitchFamily="18" charset="0"/>
              <a:cs typeface="Times New Roman" panose="02020603050405020304" pitchFamily="18" charset="0"/>
            </a:endParaRPr>
          </a:p>
          <a:p>
            <a:pPr marL="457200" indent="-457200" algn="l">
              <a:spcBef>
                <a:spcPts val="600"/>
              </a:spcBef>
              <a:spcAft>
                <a:spcPts val="0"/>
              </a:spcAft>
              <a:buClr>
                <a:srgbClr val="C00000"/>
              </a:buClr>
              <a:buFont typeface="Wingdings" panose="05000000000000000000" pitchFamily="2" charset="2"/>
              <a:buChar char="v"/>
            </a:pPr>
            <a:r>
              <a:rPr lang="en-US" sz="2600" b="1" dirty="0" smtClean="0">
                <a:solidFill>
                  <a:schemeClr val="tx1"/>
                </a:solidFill>
                <a:latin typeface="Times New Roman" panose="02020603050405020304" pitchFamily="18" charset="0"/>
                <a:cs typeface="Times New Roman" panose="02020603050405020304" pitchFamily="18" charset="0"/>
              </a:rPr>
              <a:t>Although </a:t>
            </a:r>
            <a:r>
              <a:rPr lang="en-US" sz="2600" b="1" dirty="0">
                <a:solidFill>
                  <a:schemeClr val="tx1"/>
                </a:solidFill>
                <a:latin typeface="Times New Roman" panose="02020603050405020304" pitchFamily="18" charset="0"/>
                <a:cs typeface="Times New Roman" panose="02020603050405020304" pitchFamily="18" charset="0"/>
              </a:rPr>
              <a:t>we can observe people using the tools of the system, the system (e.g., Six Sigma, Lean) itself is invisible and cannot be observed</a:t>
            </a:r>
            <a:r>
              <a:rPr lang="en-US" sz="2600" b="1" dirty="0" smtClean="0">
                <a:solidFill>
                  <a:schemeClr val="tx1"/>
                </a:solidFill>
                <a:latin typeface="Times New Roman" panose="02020603050405020304" pitchFamily="18" charset="0"/>
                <a:cs typeface="Times New Roman" panose="02020603050405020304" pitchFamily="18" charset="0"/>
              </a:rPr>
              <a:t>. </a:t>
            </a:r>
          </a:p>
          <a:p>
            <a:pPr marL="457200" indent="-457200" algn="l">
              <a:spcBef>
                <a:spcPts val="600"/>
              </a:spcBef>
              <a:spcAft>
                <a:spcPts val="0"/>
              </a:spcAft>
              <a:buClr>
                <a:srgbClr val="C00000"/>
              </a:buClr>
              <a:buFont typeface="Wingdings" panose="05000000000000000000" pitchFamily="2" charset="2"/>
              <a:buChar char="v"/>
            </a:pPr>
            <a:r>
              <a:rPr lang="en-US" sz="2600" b="1" dirty="0">
                <a:solidFill>
                  <a:schemeClr val="tx1"/>
                </a:solidFill>
                <a:latin typeface="Times New Roman" panose="02020603050405020304" pitchFamily="18" charset="0"/>
                <a:cs typeface="Times New Roman" panose="02020603050405020304" pitchFamily="18" charset="0"/>
              </a:rPr>
              <a:t>Many of the more than 50 quality tools available today were developed to “see” the quality system they are designed to support. </a:t>
            </a:r>
          </a:p>
        </p:txBody>
      </p:sp>
      <p:sp>
        <p:nvSpPr>
          <p:cNvPr id="10" name="Title 4"/>
          <p:cNvSpPr txBox="1">
            <a:spLocks/>
          </p:cNvSpPr>
          <p:nvPr/>
        </p:nvSpPr>
        <p:spPr>
          <a:xfrm>
            <a:off x="914400" y="304801"/>
            <a:ext cx="7117180" cy="1295400"/>
          </a:xfrm>
          <a:prstGeom prst="rect">
            <a:avLst/>
          </a:prstGeom>
        </p:spPr>
        <p:txBody>
          <a:bodyPr vert="horz" lIns="91440" tIns="45720" rIns="91440" bIns="45720" rtlCol="0" anchor="b">
            <a:noAutofit/>
          </a:bodyPr>
          <a:lstStyle>
            <a:lvl1pPr algn="l" defTabSz="457200" rtl="0" eaLnBrk="1" latinLnBrk="0" hangingPunct="1">
              <a:spcBef>
                <a:spcPct val="0"/>
              </a:spcBef>
              <a:buNone/>
              <a:defRPr sz="40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smtClean="0">
                <a:solidFill>
                  <a:schemeClr val="tx1"/>
                </a:solidFill>
                <a:latin typeface="Times New Roman" panose="02020603050405020304" pitchFamily="18" charset="0"/>
                <a:cs typeface="Times New Roman" panose="02020603050405020304" pitchFamily="18" charset="0"/>
              </a:rPr>
              <a:t>PERFORMANCE IMPROVEMENT TOOLS</a:t>
            </a:r>
            <a:endParaRPr lang="en-US"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47365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F67A9478-C422-4BC5-80F9-D0C1467BA6A5}" type="datetime1">
              <a:rPr lang="en-US" smtClean="0"/>
              <a:t>12/11/2016</a:t>
            </a:fld>
            <a:endParaRPr lang="en-GB" dirty="0"/>
          </a:p>
        </p:txBody>
      </p:sp>
      <p:sp>
        <p:nvSpPr>
          <p:cNvPr id="7" name="Footer Placeholder 6"/>
          <p:cNvSpPr>
            <a:spLocks noGrp="1"/>
          </p:cNvSpPr>
          <p:nvPr>
            <p:ph type="ftr" sz="quarter" idx="11"/>
          </p:nvPr>
        </p:nvSpPr>
        <p:spPr>
          <a:xfrm>
            <a:off x="659165" y="6356350"/>
            <a:ext cx="2847975" cy="365125"/>
          </a:xfrm>
          <a:prstGeom prst="rect">
            <a:avLst/>
          </a:prstGeom>
        </p:spPr>
        <p:txBody>
          <a:bodyPr/>
          <a:lstStyle/>
          <a:p>
            <a:r>
              <a:rPr lang="en-US" dirty="0" smtClean="0"/>
              <a:t>Mohammed Alnaif Ph.D.</a:t>
            </a:r>
            <a:endParaRPr lang="en-US" dirty="0"/>
          </a:p>
        </p:txBody>
      </p:sp>
      <p:sp>
        <p:nvSpPr>
          <p:cNvPr id="6" name="Slide Number Placeholder 5"/>
          <p:cNvSpPr>
            <a:spLocks noGrp="1"/>
          </p:cNvSpPr>
          <p:nvPr>
            <p:ph type="sldNum" sz="quarter" idx="12"/>
          </p:nvPr>
        </p:nvSpPr>
        <p:spPr/>
        <p:txBody>
          <a:bodyPr/>
          <a:lstStyle/>
          <a:p>
            <a:fld id="{EEEECDCC-63C2-4492-ADC6-A6890B1EB79E}" type="slidenum">
              <a:rPr lang="en-US" smtClean="0"/>
              <a:t>50</a:t>
            </a:fld>
            <a:endParaRPr lang="en-US"/>
          </a:p>
        </p:txBody>
      </p:sp>
      <p:sp>
        <p:nvSpPr>
          <p:cNvPr id="5" name="Title 4"/>
          <p:cNvSpPr>
            <a:spLocks noGrp="1"/>
          </p:cNvSpPr>
          <p:nvPr>
            <p:ph type="ctrTitle"/>
          </p:nvPr>
        </p:nvSpPr>
        <p:spPr>
          <a:xfrm>
            <a:off x="914400" y="152401"/>
            <a:ext cx="7117180" cy="1219200"/>
          </a:xfrm>
        </p:spPr>
        <p:txBody>
          <a:bodyPr/>
          <a:lstStyle/>
          <a:p>
            <a:pPr algn="ctr"/>
            <a:r>
              <a:rPr lang="en-US" sz="3600" b="1" dirty="0">
                <a:solidFill>
                  <a:schemeClr val="tx1"/>
                </a:solidFill>
                <a:latin typeface="Times New Roman" panose="02020603050405020304" pitchFamily="18" charset="0"/>
                <a:cs typeface="Times New Roman" panose="02020603050405020304" pitchFamily="18" charset="0"/>
              </a:rPr>
              <a:t>PERFORMANCE IMPROVEMENT </a:t>
            </a:r>
            <a:r>
              <a:rPr lang="en-US" sz="3600" b="1" dirty="0" smtClean="0">
                <a:solidFill>
                  <a:schemeClr val="tx1"/>
                </a:solidFill>
                <a:latin typeface="Times New Roman" panose="02020603050405020304" pitchFamily="18" charset="0"/>
                <a:cs typeface="Times New Roman" panose="02020603050405020304" pitchFamily="18" charset="0"/>
              </a:rPr>
              <a:t>TOOLS</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8" name="Subtitle 7"/>
          <p:cNvSpPr>
            <a:spLocks noGrp="1"/>
          </p:cNvSpPr>
          <p:nvPr>
            <p:ph type="subTitle" idx="1"/>
          </p:nvPr>
        </p:nvSpPr>
        <p:spPr>
          <a:xfrm>
            <a:off x="533400" y="1371600"/>
            <a:ext cx="8382000" cy="5029200"/>
          </a:xfrm>
        </p:spPr>
        <p:txBody>
          <a:bodyPr>
            <a:normAutofit/>
          </a:bodyPr>
          <a:lstStyle/>
          <a:p>
            <a:pPr>
              <a:spcBef>
                <a:spcPts val="0"/>
              </a:spcBef>
              <a:spcAft>
                <a:spcPts val="0"/>
              </a:spcAft>
              <a:buClr>
                <a:srgbClr val="FF0000"/>
              </a:buClr>
            </a:pPr>
            <a:r>
              <a:rPr lang="en-US" sz="2800" b="1" dirty="0" smtClean="0">
                <a:solidFill>
                  <a:srgbClr val="0000FF"/>
                </a:solidFill>
                <a:latin typeface="Times New Roman" panose="02020603050405020304" pitchFamily="18" charset="0"/>
                <a:cs typeface="Times New Roman" panose="02020603050405020304" pitchFamily="18" charset="0"/>
              </a:rPr>
              <a:t>Performance</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smtClean="0">
                <a:solidFill>
                  <a:srgbClr val="0000FF"/>
                </a:solidFill>
                <a:latin typeface="Times New Roman" panose="02020603050405020304" pitchFamily="18" charset="0"/>
                <a:cs typeface="Times New Roman" panose="02020603050405020304" pitchFamily="18" charset="0"/>
              </a:rPr>
              <a:t>Improvement Tools</a:t>
            </a:r>
          </a:p>
          <a:p>
            <a:pPr>
              <a:spcBef>
                <a:spcPts val="0"/>
              </a:spcBef>
              <a:spcAft>
                <a:spcPts val="0"/>
              </a:spcAft>
            </a:pPr>
            <a:r>
              <a:rPr lang="en-US" sz="2800" b="1" dirty="0" smtClean="0">
                <a:solidFill>
                  <a:srgbClr val="0000FF"/>
                </a:solidFill>
                <a:latin typeface="Times New Roman" panose="02020603050405020304" pitchFamily="18" charset="0"/>
                <a:cs typeface="Times New Roman" panose="02020603050405020304" pitchFamily="18" charset="0"/>
              </a:rPr>
              <a:t>Decision </a:t>
            </a:r>
            <a:r>
              <a:rPr lang="en-US" sz="2800" b="1" dirty="0">
                <a:solidFill>
                  <a:srgbClr val="0000FF"/>
                </a:solidFill>
                <a:latin typeface="Times New Roman" panose="02020603050405020304" pitchFamily="18" charset="0"/>
                <a:cs typeface="Times New Roman" panose="02020603050405020304" pitchFamily="18" charset="0"/>
              </a:rPr>
              <a:t>Matrix</a:t>
            </a:r>
          </a:p>
          <a:p>
            <a:pPr marL="342900" indent="-342900">
              <a:spcBef>
                <a:spcPts val="0"/>
              </a:spcBef>
              <a:buClr>
                <a:srgbClr val="FF0000"/>
              </a:buClr>
              <a:buFont typeface="Wingdings" panose="05000000000000000000" pitchFamily="2" charset="2"/>
              <a:buChar char="v"/>
            </a:pPr>
            <a:r>
              <a:rPr lang="en-US" sz="2200" b="1" dirty="0">
                <a:solidFill>
                  <a:schemeClr val="tx1"/>
                </a:solidFill>
                <a:latin typeface="Times New Roman" panose="02020603050405020304" pitchFamily="18" charset="0"/>
                <a:cs typeface="Times New Roman" panose="02020603050405020304" pitchFamily="18" charset="0"/>
              </a:rPr>
              <a:t>Selection criteria may come from a previously prepared affinity diagram or from a brainstorming activity. </a:t>
            </a:r>
            <a:endParaRPr lang="en-US" sz="2200" b="1" dirty="0" smtClean="0">
              <a:solidFill>
                <a:schemeClr val="tx1"/>
              </a:solidFill>
              <a:latin typeface="Times New Roman" panose="02020603050405020304" pitchFamily="18" charset="0"/>
              <a:cs typeface="Times New Roman" panose="02020603050405020304" pitchFamily="18" charset="0"/>
            </a:endParaRPr>
          </a:p>
          <a:p>
            <a:pPr marL="342900" indent="-342900">
              <a:spcBef>
                <a:spcPts val="0"/>
              </a:spcBef>
              <a:buClr>
                <a:srgbClr val="FF0000"/>
              </a:buClr>
              <a:buFont typeface="Wingdings" panose="05000000000000000000" pitchFamily="2" charset="2"/>
              <a:buChar char="v"/>
            </a:pPr>
            <a:r>
              <a:rPr lang="en-US" sz="2200" b="1" dirty="0" smtClean="0">
                <a:solidFill>
                  <a:schemeClr val="tx1"/>
                </a:solidFill>
                <a:latin typeface="Times New Roman" panose="02020603050405020304" pitchFamily="18" charset="0"/>
                <a:cs typeface="Times New Roman" panose="02020603050405020304" pitchFamily="18" charset="0"/>
              </a:rPr>
              <a:t>Everyone </a:t>
            </a:r>
            <a:r>
              <a:rPr lang="en-US" sz="2200" b="1" dirty="0">
                <a:solidFill>
                  <a:schemeClr val="tx1"/>
                </a:solidFill>
                <a:latin typeface="Times New Roman" panose="02020603050405020304" pitchFamily="18" charset="0"/>
                <a:cs typeface="Times New Roman" panose="02020603050405020304" pitchFamily="18" charset="0"/>
              </a:rPr>
              <a:t>involved in the improvement initiative should have a clear and common understanding of what the criteria mean</a:t>
            </a:r>
            <a:r>
              <a:rPr lang="en-US" sz="2200" b="1" dirty="0" smtClean="0">
                <a:solidFill>
                  <a:schemeClr val="tx1"/>
                </a:solidFill>
                <a:latin typeface="Times New Roman" panose="02020603050405020304" pitchFamily="18" charset="0"/>
                <a:cs typeface="Times New Roman" panose="02020603050405020304" pitchFamily="18" charset="0"/>
              </a:rPr>
              <a:t>.</a:t>
            </a:r>
          </a:p>
          <a:p>
            <a:pPr marL="342900" indent="-342900">
              <a:spcBef>
                <a:spcPts val="0"/>
              </a:spcBef>
              <a:buClr>
                <a:srgbClr val="FF0000"/>
              </a:buClr>
              <a:buFont typeface="Wingdings" panose="05000000000000000000" pitchFamily="2" charset="2"/>
              <a:buChar char="v"/>
            </a:pPr>
            <a:r>
              <a:rPr lang="en-US" sz="2200" b="1" dirty="0" smtClean="0">
                <a:solidFill>
                  <a:schemeClr val="tx1"/>
                </a:solidFill>
                <a:latin typeface="Times New Roman" panose="02020603050405020304" pitchFamily="18" charset="0"/>
                <a:cs typeface="Times New Roman" panose="02020603050405020304" pitchFamily="18" charset="0"/>
              </a:rPr>
              <a:t>The </a:t>
            </a:r>
            <a:r>
              <a:rPr lang="en-US" sz="2200" b="1" dirty="0">
                <a:solidFill>
                  <a:schemeClr val="tx1"/>
                </a:solidFill>
                <a:latin typeface="Times New Roman" panose="02020603050405020304" pitchFamily="18" charset="0"/>
                <a:cs typeface="Times New Roman" panose="02020603050405020304" pitchFamily="18" charset="0"/>
              </a:rPr>
              <a:t>selection criteria should be written in a way that makes a high score for each criterion represent a favorable result and a low score represent an unfavorable result. </a:t>
            </a:r>
            <a:endParaRPr lang="en-US" sz="2200" b="1" dirty="0" smtClean="0">
              <a:solidFill>
                <a:schemeClr val="tx1"/>
              </a:solidFill>
              <a:latin typeface="Times New Roman" panose="02020603050405020304" pitchFamily="18" charset="0"/>
              <a:cs typeface="Times New Roman" panose="02020603050405020304" pitchFamily="18" charset="0"/>
            </a:endParaRPr>
          </a:p>
          <a:p>
            <a:pPr marL="342900" indent="-342900">
              <a:spcBef>
                <a:spcPts val="0"/>
              </a:spcBef>
              <a:buClr>
                <a:srgbClr val="FF0000"/>
              </a:buClr>
              <a:buFont typeface="Wingdings" panose="05000000000000000000" pitchFamily="2" charset="2"/>
              <a:buChar char="v"/>
            </a:pPr>
            <a:r>
              <a:rPr lang="en-US" sz="2200" b="1" dirty="0" smtClean="0">
                <a:solidFill>
                  <a:schemeClr val="tx1"/>
                </a:solidFill>
                <a:latin typeface="Times New Roman" panose="02020603050405020304" pitchFamily="18" charset="0"/>
                <a:cs typeface="Times New Roman" panose="02020603050405020304" pitchFamily="18" charset="0"/>
              </a:rPr>
              <a:t>If </a:t>
            </a:r>
            <a:r>
              <a:rPr lang="en-US" sz="2200" b="1" dirty="0">
                <a:solidFill>
                  <a:schemeClr val="tx1"/>
                </a:solidFill>
                <a:latin typeface="Times New Roman" panose="02020603050405020304" pitchFamily="18" charset="0"/>
                <a:cs typeface="Times New Roman" panose="02020603050405020304" pitchFamily="18" charset="0"/>
              </a:rPr>
              <a:t>some decision criteria are more important than others, appropriate weights can be assigned to </a:t>
            </a:r>
            <a:r>
              <a:rPr lang="en-US" sz="2200" b="1" smtClean="0">
                <a:solidFill>
                  <a:schemeClr val="tx1"/>
                </a:solidFill>
                <a:latin typeface="Times New Roman" panose="02020603050405020304" pitchFamily="18" charset="0"/>
                <a:cs typeface="Times New Roman" panose="02020603050405020304" pitchFamily="18" charset="0"/>
              </a:rPr>
              <a:t>them.</a:t>
            </a:r>
          </a:p>
          <a:p>
            <a:pPr marL="342900" indent="-342900">
              <a:spcBef>
                <a:spcPts val="0"/>
              </a:spcBef>
              <a:buClr>
                <a:srgbClr val="FF0000"/>
              </a:buClr>
              <a:buFont typeface="Wingdings" panose="05000000000000000000" pitchFamily="2" charset="2"/>
              <a:buChar char="v"/>
            </a:pPr>
            <a:r>
              <a:rPr lang="en-US" sz="2200" b="1" smtClean="0">
                <a:solidFill>
                  <a:schemeClr val="tx1"/>
                </a:solidFill>
                <a:latin typeface="Times New Roman" panose="02020603050405020304" pitchFamily="18" charset="0"/>
                <a:cs typeface="Times New Roman" panose="02020603050405020304" pitchFamily="18" charset="0"/>
              </a:rPr>
              <a:t>The </a:t>
            </a:r>
            <a:r>
              <a:rPr lang="en-US" sz="2200" b="1" dirty="0">
                <a:solidFill>
                  <a:schemeClr val="tx1"/>
                </a:solidFill>
                <a:latin typeface="Times New Roman" panose="02020603050405020304" pitchFamily="18" charset="0"/>
                <a:cs typeface="Times New Roman" panose="02020603050405020304" pitchFamily="18" charset="0"/>
              </a:rPr>
              <a:t>total score for each alternative is then multiplied by the weight</a:t>
            </a:r>
            <a:endParaRPr lang="en-US" sz="2200" b="1"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7449353"/>
      </p:ext>
    </p:extLst>
  </p:cSld>
  <p:clrMapOvr>
    <a:masterClrMapping/>
  </p:clrMapOvr>
  <p:transition>
    <p:wedg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F67A9478-C422-4BC5-80F9-D0C1467BA6A5}" type="datetime1">
              <a:rPr lang="en-US" smtClean="0"/>
              <a:t>12/11/2016</a:t>
            </a:fld>
            <a:endParaRPr lang="en-GB" dirty="0"/>
          </a:p>
        </p:txBody>
      </p:sp>
      <p:sp>
        <p:nvSpPr>
          <p:cNvPr id="7" name="Footer Placeholder 6"/>
          <p:cNvSpPr>
            <a:spLocks noGrp="1"/>
          </p:cNvSpPr>
          <p:nvPr>
            <p:ph type="ftr" sz="quarter" idx="11"/>
          </p:nvPr>
        </p:nvSpPr>
        <p:spPr>
          <a:xfrm>
            <a:off x="659165" y="6356350"/>
            <a:ext cx="2847975" cy="365125"/>
          </a:xfrm>
          <a:prstGeom prst="rect">
            <a:avLst/>
          </a:prstGeom>
        </p:spPr>
        <p:txBody>
          <a:bodyPr/>
          <a:lstStyle/>
          <a:p>
            <a:r>
              <a:rPr lang="en-US" dirty="0" smtClean="0"/>
              <a:t>Mohammed Alnaif Ph.D.</a:t>
            </a:r>
            <a:endParaRPr lang="en-US" dirty="0"/>
          </a:p>
        </p:txBody>
      </p:sp>
      <p:sp>
        <p:nvSpPr>
          <p:cNvPr id="6" name="Slide Number Placeholder 5"/>
          <p:cNvSpPr>
            <a:spLocks noGrp="1"/>
          </p:cNvSpPr>
          <p:nvPr>
            <p:ph type="sldNum" sz="quarter" idx="12"/>
          </p:nvPr>
        </p:nvSpPr>
        <p:spPr/>
        <p:txBody>
          <a:bodyPr/>
          <a:lstStyle/>
          <a:p>
            <a:fld id="{EEEECDCC-63C2-4492-ADC6-A6890B1EB79E}" type="slidenum">
              <a:rPr lang="en-US" smtClean="0"/>
              <a:t>51</a:t>
            </a:fld>
            <a:endParaRPr lang="en-US"/>
          </a:p>
        </p:txBody>
      </p:sp>
      <p:sp>
        <p:nvSpPr>
          <p:cNvPr id="5" name="Title 4"/>
          <p:cNvSpPr>
            <a:spLocks noGrp="1"/>
          </p:cNvSpPr>
          <p:nvPr>
            <p:ph type="ctrTitle"/>
          </p:nvPr>
        </p:nvSpPr>
        <p:spPr>
          <a:xfrm>
            <a:off x="914400" y="152401"/>
            <a:ext cx="7117180" cy="1219200"/>
          </a:xfrm>
        </p:spPr>
        <p:txBody>
          <a:bodyPr/>
          <a:lstStyle/>
          <a:p>
            <a:pPr algn="ctr"/>
            <a:r>
              <a:rPr lang="en-US" sz="3600" b="1" dirty="0">
                <a:solidFill>
                  <a:schemeClr val="tx1"/>
                </a:solidFill>
                <a:latin typeface="Times New Roman" panose="02020603050405020304" pitchFamily="18" charset="0"/>
                <a:cs typeface="Times New Roman" panose="02020603050405020304" pitchFamily="18" charset="0"/>
              </a:rPr>
              <a:t>PERFORMANCE IMPROVEMENT </a:t>
            </a:r>
            <a:r>
              <a:rPr lang="en-US" sz="3600" b="1" dirty="0" smtClean="0">
                <a:solidFill>
                  <a:schemeClr val="tx1"/>
                </a:solidFill>
                <a:latin typeface="Times New Roman" panose="02020603050405020304" pitchFamily="18" charset="0"/>
                <a:cs typeface="Times New Roman" panose="02020603050405020304" pitchFamily="18" charset="0"/>
              </a:rPr>
              <a:t>TOOLS</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8" name="Subtitle 7"/>
          <p:cNvSpPr>
            <a:spLocks noGrp="1"/>
          </p:cNvSpPr>
          <p:nvPr>
            <p:ph type="subTitle" idx="1"/>
          </p:nvPr>
        </p:nvSpPr>
        <p:spPr>
          <a:xfrm>
            <a:off x="533400" y="1371600"/>
            <a:ext cx="8382000" cy="5029200"/>
          </a:xfrm>
        </p:spPr>
        <p:txBody>
          <a:bodyPr>
            <a:normAutofit/>
          </a:bodyPr>
          <a:lstStyle/>
          <a:p>
            <a:pPr>
              <a:spcBef>
                <a:spcPts val="0"/>
              </a:spcBef>
              <a:spcAft>
                <a:spcPts val="0"/>
              </a:spcAft>
              <a:buClr>
                <a:srgbClr val="FF0000"/>
              </a:buClr>
            </a:pPr>
            <a:r>
              <a:rPr lang="en-US" sz="2800" b="1" dirty="0" smtClean="0">
                <a:solidFill>
                  <a:srgbClr val="0000FF"/>
                </a:solidFill>
                <a:latin typeface="Times New Roman" panose="02020603050405020304" pitchFamily="18" charset="0"/>
                <a:cs typeface="Times New Roman" panose="02020603050405020304" pitchFamily="18" charset="0"/>
              </a:rPr>
              <a:t>Performance</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smtClean="0">
                <a:solidFill>
                  <a:srgbClr val="0000FF"/>
                </a:solidFill>
                <a:latin typeface="Times New Roman" panose="02020603050405020304" pitchFamily="18" charset="0"/>
                <a:cs typeface="Times New Roman" panose="02020603050405020304" pitchFamily="18" charset="0"/>
              </a:rPr>
              <a:t>Improvement Tools</a:t>
            </a:r>
          </a:p>
          <a:p>
            <a:r>
              <a:rPr lang="en-US" sz="2800" b="1" dirty="0">
                <a:solidFill>
                  <a:srgbClr val="0000FF"/>
                </a:solidFill>
                <a:latin typeface="Times New Roman" panose="02020603050405020304" pitchFamily="18" charset="0"/>
                <a:cs typeface="Times New Roman" panose="02020603050405020304" pitchFamily="18" charset="0"/>
              </a:rPr>
              <a:t>Five Whys</a:t>
            </a:r>
          </a:p>
          <a:p>
            <a:pPr marL="457200" indent="-457200">
              <a:buClr>
                <a:srgbClr val="FF0000"/>
              </a:buClr>
              <a:buFont typeface="Wingdings" panose="05000000000000000000" pitchFamily="2" charset="2"/>
              <a:buChar char="v"/>
            </a:pPr>
            <a:r>
              <a:rPr lang="en-US" sz="2800" b="1" dirty="0">
                <a:solidFill>
                  <a:schemeClr val="tx1"/>
                </a:solidFill>
                <a:latin typeface="Times New Roman" panose="02020603050405020304" pitchFamily="18" charset="0"/>
                <a:cs typeface="Times New Roman" panose="02020603050405020304" pitchFamily="18" charset="0"/>
              </a:rPr>
              <a:t>Before developing solutions, teams need to confirm that they have found the underlying causes of a performance problem.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buClr>
                <a:srgbClr val="FF0000"/>
              </a:buClr>
              <a:buFont typeface="Wingdings" panose="05000000000000000000" pitchFamily="2" charset="2"/>
              <a:buChar char="v"/>
            </a:pPr>
            <a:r>
              <a:rPr lang="en-US" sz="2800" b="1" dirty="0" smtClean="0">
                <a:solidFill>
                  <a:schemeClr val="tx1"/>
                </a:solidFill>
                <a:latin typeface="Times New Roman" panose="02020603050405020304" pitchFamily="18" charset="0"/>
                <a:cs typeface="Times New Roman" panose="02020603050405020304" pitchFamily="18" charset="0"/>
              </a:rPr>
              <a:t>The </a:t>
            </a:r>
            <a:r>
              <a:rPr lang="en-US" sz="2800" b="1" dirty="0">
                <a:solidFill>
                  <a:schemeClr val="tx1"/>
                </a:solidFill>
                <a:latin typeface="Times New Roman" panose="02020603050405020304" pitchFamily="18" charset="0"/>
                <a:cs typeface="Times New Roman" panose="02020603050405020304" pitchFamily="18" charset="0"/>
              </a:rPr>
              <a:t>Five Whys tool helps an improvement team dig deeper into the causes of problems by successively asking what and why until all aspects of the situation are reviewed and the underlying contributing factors are considered. </a:t>
            </a:r>
            <a:endParaRPr lang="en-US" sz="2200" b="1"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5999510"/>
      </p:ext>
    </p:extLst>
  </p:cSld>
  <p:clrMapOvr>
    <a:masterClrMapping/>
  </p:clrMapOvr>
  <p:transition>
    <p:wedg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F67A9478-C422-4BC5-80F9-D0C1467BA6A5}" type="datetime1">
              <a:rPr lang="en-US" smtClean="0"/>
              <a:t>12/11/2016</a:t>
            </a:fld>
            <a:endParaRPr lang="en-GB" dirty="0"/>
          </a:p>
        </p:txBody>
      </p:sp>
      <p:sp>
        <p:nvSpPr>
          <p:cNvPr id="7" name="Footer Placeholder 6"/>
          <p:cNvSpPr>
            <a:spLocks noGrp="1"/>
          </p:cNvSpPr>
          <p:nvPr>
            <p:ph type="ftr" sz="quarter" idx="11"/>
          </p:nvPr>
        </p:nvSpPr>
        <p:spPr>
          <a:xfrm>
            <a:off x="659165" y="6356350"/>
            <a:ext cx="2847975" cy="365125"/>
          </a:xfrm>
          <a:prstGeom prst="rect">
            <a:avLst/>
          </a:prstGeom>
        </p:spPr>
        <p:txBody>
          <a:bodyPr/>
          <a:lstStyle/>
          <a:p>
            <a:r>
              <a:rPr lang="en-US" dirty="0" smtClean="0"/>
              <a:t>Mohammed Alnaif Ph.D.</a:t>
            </a:r>
            <a:endParaRPr lang="en-US" dirty="0"/>
          </a:p>
        </p:txBody>
      </p:sp>
      <p:sp>
        <p:nvSpPr>
          <p:cNvPr id="6" name="Slide Number Placeholder 5"/>
          <p:cNvSpPr>
            <a:spLocks noGrp="1"/>
          </p:cNvSpPr>
          <p:nvPr>
            <p:ph type="sldNum" sz="quarter" idx="12"/>
          </p:nvPr>
        </p:nvSpPr>
        <p:spPr/>
        <p:txBody>
          <a:bodyPr/>
          <a:lstStyle/>
          <a:p>
            <a:fld id="{EEEECDCC-63C2-4492-ADC6-A6890B1EB79E}" type="slidenum">
              <a:rPr lang="en-US" smtClean="0"/>
              <a:t>52</a:t>
            </a:fld>
            <a:endParaRPr lang="en-US"/>
          </a:p>
        </p:txBody>
      </p:sp>
      <p:sp>
        <p:nvSpPr>
          <p:cNvPr id="5" name="Title 4"/>
          <p:cNvSpPr>
            <a:spLocks noGrp="1"/>
          </p:cNvSpPr>
          <p:nvPr>
            <p:ph type="ctrTitle"/>
          </p:nvPr>
        </p:nvSpPr>
        <p:spPr>
          <a:xfrm>
            <a:off x="914400" y="152401"/>
            <a:ext cx="7117180" cy="1219200"/>
          </a:xfrm>
        </p:spPr>
        <p:txBody>
          <a:bodyPr/>
          <a:lstStyle/>
          <a:p>
            <a:pPr algn="ctr"/>
            <a:r>
              <a:rPr lang="en-US" sz="3600" b="1" dirty="0">
                <a:solidFill>
                  <a:schemeClr val="tx1"/>
                </a:solidFill>
                <a:latin typeface="Times New Roman" panose="02020603050405020304" pitchFamily="18" charset="0"/>
                <a:cs typeface="Times New Roman" panose="02020603050405020304" pitchFamily="18" charset="0"/>
              </a:rPr>
              <a:t>PERFORMANCE IMPROVEMENT </a:t>
            </a:r>
            <a:r>
              <a:rPr lang="en-US" sz="3600" b="1" dirty="0" smtClean="0">
                <a:solidFill>
                  <a:schemeClr val="tx1"/>
                </a:solidFill>
                <a:latin typeface="Times New Roman" panose="02020603050405020304" pitchFamily="18" charset="0"/>
                <a:cs typeface="Times New Roman" panose="02020603050405020304" pitchFamily="18" charset="0"/>
              </a:rPr>
              <a:t>TOOLS</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8" name="Subtitle 7"/>
          <p:cNvSpPr>
            <a:spLocks noGrp="1"/>
          </p:cNvSpPr>
          <p:nvPr>
            <p:ph type="subTitle" idx="1"/>
          </p:nvPr>
        </p:nvSpPr>
        <p:spPr>
          <a:xfrm>
            <a:off x="533400" y="1371600"/>
            <a:ext cx="8382000" cy="5029200"/>
          </a:xfrm>
        </p:spPr>
        <p:txBody>
          <a:bodyPr>
            <a:normAutofit lnSpcReduction="10000"/>
          </a:bodyPr>
          <a:lstStyle/>
          <a:p>
            <a:pPr>
              <a:spcBef>
                <a:spcPts val="0"/>
              </a:spcBef>
              <a:spcAft>
                <a:spcPts val="0"/>
              </a:spcAft>
              <a:buClr>
                <a:srgbClr val="FF0000"/>
              </a:buClr>
            </a:pPr>
            <a:r>
              <a:rPr lang="en-US" sz="2800" b="1" dirty="0" smtClean="0">
                <a:solidFill>
                  <a:srgbClr val="0000FF"/>
                </a:solidFill>
                <a:latin typeface="Times New Roman" panose="02020603050405020304" pitchFamily="18" charset="0"/>
                <a:cs typeface="Times New Roman" panose="02020603050405020304" pitchFamily="18" charset="0"/>
              </a:rPr>
              <a:t>Performance</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smtClean="0">
                <a:solidFill>
                  <a:srgbClr val="0000FF"/>
                </a:solidFill>
                <a:latin typeface="Times New Roman" panose="02020603050405020304" pitchFamily="18" charset="0"/>
                <a:cs typeface="Times New Roman" panose="02020603050405020304" pitchFamily="18" charset="0"/>
              </a:rPr>
              <a:t>Improvement Tools</a:t>
            </a:r>
          </a:p>
          <a:p>
            <a:r>
              <a:rPr lang="en-US" sz="2800" b="1" dirty="0">
                <a:solidFill>
                  <a:srgbClr val="0000FF"/>
                </a:solidFill>
                <a:latin typeface="Times New Roman" panose="02020603050405020304" pitchFamily="18" charset="0"/>
                <a:cs typeface="Times New Roman" panose="02020603050405020304" pitchFamily="18" charset="0"/>
              </a:rPr>
              <a:t>Five Whys</a:t>
            </a:r>
          </a:p>
          <a:p>
            <a:pPr marL="457200" indent="-457200">
              <a:buClr>
                <a:srgbClr val="FF0000"/>
              </a:buClr>
              <a:buFont typeface="Wingdings" panose="05000000000000000000" pitchFamily="2" charset="2"/>
              <a:buChar char="v"/>
            </a:pPr>
            <a:r>
              <a:rPr lang="en-US" sz="2800" b="1" dirty="0">
                <a:solidFill>
                  <a:schemeClr val="tx1"/>
                </a:solidFill>
                <a:latin typeface="Times New Roman" panose="02020603050405020304" pitchFamily="18" charset="0"/>
                <a:cs typeface="Times New Roman" panose="02020603050405020304" pitchFamily="18" charset="0"/>
              </a:rPr>
              <a:t>Usually by the time the team has asked and answered five why questions, it will have reached the core problem. Teams often uncover multiple underlying root causes during this </a:t>
            </a:r>
            <a:r>
              <a:rPr lang="en-US" sz="2800" b="1">
                <a:solidFill>
                  <a:schemeClr val="tx1"/>
                </a:solidFill>
                <a:latin typeface="Times New Roman" panose="02020603050405020304" pitchFamily="18" charset="0"/>
                <a:cs typeface="Times New Roman" panose="02020603050405020304" pitchFamily="18" charset="0"/>
              </a:rPr>
              <a:t>exercise</a:t>
            </a:r>
            <a:r>
              <a:rPr lang="en-US" sz="2800" b="1" smtClean="0">
                <a:solidFill>
                  <a:schemeClr val="tx1"/>
                </a:solidFill>
                <a:latin typeface="Times New Roman" panose="02020603050405020304" pitchFamily="18" charset="0"/>
                <a:cs typeface="Times New Roman" panose="02020603050405020304" pitchFamily="18" charset="0"/>
              </a:rPr>
              <a:t>.</a:t>
            </a:r>
          </a:p>
          <a:p>
            <a:pPr marL="457200" indent="-457200">
              <a:buClr>
                <a:srgbClr val="FF0000"/>
              </a:buClr>
              <a:buFont typeface="Wingdings" panose="05000000000000000000" pitchFamily="2" charset="2"/>
              <a:buChar char="v"/>
            </a:pPr>
            <a:r>
              <a:rPr lang="en-US" sz="2800" b="1" smtClean="0">
                <a:solidFill>
                  <a:schemeClr val="tx1"/>
                </a:solidFill>
                <a:latin typeface="Times New Roman" panose="02020603050405020304" pitchFamily="18" charset="0"/>
                <a:cs typeface="Times New Roman" panose="02020603050405020304" pitchFamily="18" charset="0"/>
              </a:rPr>
              <a:t>Exhibit </a:t>
            </a:r>
            <a:r>
              <a:rPr lang="en-US" sz="2800" b="1" dirty="0">
                <a:solidFill>
                  <a:schemeClr val="tx1"/>
                </a:solidFill>
                <a:latin typeface="Times New Roman" panose="02020603050405020304" pitchFamily="18" charset="0"/>
                <a:cs typeface="Times New Roman" panose="02020603050405020304" pitchFamily="18" charset="0"/>
              </a:rPr>
              <a:t>6.6 is an illustration of the Five Whys process for a common problem— water in a sink is draining too slowly. The root cause is eventually discovered by asking why repeatedly—in this case, only four whys are necessary</a:t>
            </a:r>
            <a:r>
              <a:rPr lang="en-US" sz="2800" b="1" dirty="0" smtClean="0">
                <a:solidFill>
                  <a:schemeClr val="tx1"/>
                </a:solidFill>
                <a:latin typeface="Times New Roman" panose="02020603050405020304" pitchFamily="18" charset="0"/>
                <a:cs typeface="Times New Roman" panose="02020603050405020304" pitchFamily="18" charset="0"/>
              </a:rPr>
              <a:t>. </a:t>
            </a:r>
            <a:endParaRPr lang="en-US" sz="2200" b="1"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366082"/>
      </p:ext>
    </p:extLst>
  </p:cSld>
  <p:clrMapOvr>
    <a:masterClrMapping/>
  </p:clrMapOvr>
  <p:transition>
    <p:wedg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125113" cy="924475"/>
          </a:xfrm>
        </p:spPr>
        <p:txBody>
          <a:bodyPr/>
          <a:lstStyle/>
          <a:p>
            <a:r>
              <a:rPr lang="en-US" sz="2800" b="1" dirty="0">
                <a:solidFill>
                  <a:schemeClr val="tx1"/>
                </a:solidFill>
                <a:latin typeface="Times New Roman" panose="02020603050405020304" pitchFamily="18" charset="0"/>
                <a:cs typeface="Times New Roman" panose="02020603050405020304" pitchFamily="18" charset="0"/>
              </a:rPr>
              <a:t>Exhibit 6.6. The Five Whys Process</a:t>
            </a:r>
          </a:p>
        </p:txBody>
      </p:sp>
      <p:sp>
        <p:nvSpPr>
          <p:cNvPr id="3" name="Date Placeholder 2"/>
          <p:cNvSpPr>
            <a:spLocks noGrp="1"/>
          </p:cNvSpPr>
          <p:nvPr>
            <p:ph type="dt" sz="half" idx="10"/>
          </p:nvPr>
        </p:nvSpPr>
        <p:spPr/>
        <p:txBody>
          <a:bodyPr/>
          <a:lstStyle/>
          <a:p>
            <a:fld id="{42431EDD-7413-4A10-803B-0EAE8B5E1AA7}" type="datetime1">
              <a:rPr lang="en-US" smtClean="0"/>
              <a:t>12/11/2016</a:t>
            </a:fld>
            <a:endParaRPr lang="en-US"/>
          </a:p>
        </p:txBody>
      </p:sp>
      <p:sp>
        <p:nvSpPr>
          <p:cNvPr id="4" name="Footer Placeholder 3"/>
          <p:cNvSpPr>
            <a:spLocks noGrp="1"/>
          </p:cNvSpPr>
          <p:nvPr>
            <p:ph type="ftr" sz="quarter" idx="11"/>
          </p:nvPr>
        </p:nvSpPr>
        <p:spPr/>
        <p:txBody>
          <a:bodyPr/>
          <a:lstStyle/>
          <a:p>
            <a:r>
              <a:rPr lang="en-US" smtClean="0"/>
              <a:t>Mohammed Alnaif Ph.D.</a:t>
            </a:r>
            <a:endParaRPr lang="en-US"/>
          </a:p>
        </p:txBody>
      </p:sp>
      <p:sp>
        <p:nvSpPr>
          <p:cNvPr id="5" name="Slide Number Placeholder 4"/>
          <p:cNvSpPr>
            <a:spLocks noGrp="1"/>
          </p:cNvSpPr>
          <p:nvPr>
            <p:ph type="sldNum" sz="quarter" idx="12"/>
          </p:nvPr>
        </p:nvSpPr>
        <p:spPr/>
        <p:txBody>
          <a:bodyPr/>
          <a:lstStyle/>
          <a:p>
            <a:fld id="{EEEECDCC-63C2-4492-ADC6-A6890B1EB79E}" type="slidenum">
              <a:rPr lang="en-US" smtClean="0"/>
              <a:t>53</a:t>
            </a:fld>
            <a:endParaRPr lang="en-US"/>
          </a:p>
        </p:txBody>
      </p:sp>
      <p:sp>
        <p:nvSpPr>
          <p:cNvPr id="6" name="Rectangle 5"/>
          <p:cNvSpPr/>
          <p:nvPr/>
        </p:nvSpPr>
        <p:spPr>
          <a:xfrm>
            <a:off x="852055" y="1366859"/>
            <a:ext cx="1905000" cy="838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Water in sink drains too slowly</a:t>
            </a:r>
          </a:p>
        </p:txBody>
      </p:sp>
      <p:sp>
        <p:nvSpPr>
          <p:cNvPr id="7" name="TextBox 6"/>
          <p:cNvSpPr txBox="1"/>
          <p:nvPr/>
        </p:nvSpPr>
        <p:spPr>
          <a:xfrm>
            <a:off x="2795155" y="1601293"/>
            <a:ext cx="1143000" cy="369332"/>
          </a:xfrm>
          <a:prstGeom prst="rect">
            <a:avLst/>
          </a:prstGeom>
          <a:noFill/>
        </p:spPr>
        <p:txBody>
          <a:bodyPr wrap="square" rtlCol="0">
            <a:spAutoFit/>
          </a:bodyPr>
          <a:lstStyle/>
          <a:p>
            <a:r>
              <a:rPr lang="en-US" b="1" dirty="0" smtClean="0">
                <a:solidFill>
                  <a:srgbClr val="0000FF"/>
                </a:solidFill>
                <a:latin typeface="Times New Roman" panose="02020603050405020304" pitchFamily="18" charset="0"/>
                <a:cs typeface="Times New Roman" panose="02020603050405020304" pitchFamily="18" charset="0"/>
              </a:rPr>
              <a:t>Problem</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8" name="Rectangle 7"/>
          <p:cNvSpPr/>
          <p:nvPr/>
        </p:nvSpPr>
        <p:spPr>
          <a:xfrm>
            <a:off x="1790700" y="2362200"/>
            <a:ext cx="1905000" cy="838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Pipe keeps clogging</a:t>
            </a:r>
          </a:p>
        </p:txBody>
      </p:sp>
      <p:sp>
        <p:nvSpPr>
          <p:cNvPr id="9" name="Rectangle 8"/>
          <p:cNvSpPr/>
          <p:nvPr/>
        </p:nvSpPr>
        <p:spPr>
          <a:xfrm>
            <a:off x="2743200" y="3352800"/>
            <a:ext cx="1905000" cy="838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Food stuck in drain</a:t>
            </a:r>
          </a:p>
        </p:txBody>
      </p:sp>
      <p:sp>
        <p:nvSpPr>
          <p:cNvPr id="10" name="Rectangle 9"/>
          <p:cNvSpPr/>
          <p:nvPr/>
        </p:nvSpPr>
        <p:spPr>
          <a:xfrm>
            <a:off x="3695700" y="4343400"/>
            <a:ext cx="1905000" cy="838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Garbage disposal broken</a:t>
            </a:r>
          </a:p>
        </p:txBody>
      </p:sp>
      <p:sp>
        <p:nvSpPr>
          <p:cNvPr id="11" name="Rectangle 10"/>
          <p:cNvSpPr/>
          <p:nvPr/>
        </p:nvSpPr>
        <p:spPr>
          <a:xfrm>
            <a:off x="4648200" y="5355420"/>
            <a:ext cx="1905000" cy="838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Spoon jammed in disposal</a:t>
            </a:r>
          </a:p>
        </p:txBody>
      </p:sp>
      <p:sp>
        <p:nvSpPr>
          <p:cNvPr id="12" name="TextBox 11"/>
          <p:cNvSpPr txBox="1"/>
          <p:nvPr/>
        </p:nvSpPr>
        <p:spPr>
          <a:xfrm>
            <a:off x="6553200" y="5589854"/>
            <a:ext cx="1447800" cy="369332"/>
          </a:xfrm>
          <a:prstGeom prst="rect">
            <a:avLst/>
          </a:prstGeom>
          <a:noFill/>
        </p:spPr>
        <p:txBody>
          <a:bodyPr wrap="square" rtlCol="0">
            <a:spAutoFit/>
          </a:bodyPr>
          <a:lstStyle/>
          <a:p>
            <a:r>
              <a:rPr lang="en-US" b="1" dirty="0">
                <a:solidFill>
                  <a:srgbClr val="0000FF"/>
                </a:solidFill>
                <a:latin typeface="Times New Roman" panose="02020603050405020304" pitchFamily="18" charset="0"/>
                <a:cs typeface="Times New Roman" panose="02020603050405020304" pitchFamily="18" charset="0"/>
              </a:rPr>
              <a:t>Root Cause</a:t>
            </a:r>
          </a:p>
        </p:txBody>
      </p:sp>
      <p:cxnSp>
        <p:nvCxnSpPr>
          <p:cNvPr id="14" name="Straight Connector 13"/>
          <p:cNvCxnSpPr/>
          <p:nvPr/>
        </p:nvCxnSpPr>
        <p:spPr>
          <a:xfrm>
            <a:off x="1143000" y="2205059"/>
            <a:ext cx="0" cy="5762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8" idx="1"/>
          </p:cNvCxnSpPr>
          <p:nvPr/>
        </p:nvCxnSpPr>
        <p:spPr>
          <a:xfrm>
            <a:off x="1143000" y="2781300"/>
            <a:ext cx="6477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109355" y="3790496"/>
            <a:ext cx="6477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042805" y="4776355"/>
            <a:ext cx="6477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000500" y="5771695"/>
            <a:ext cx="6477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109355" y="3200400"/>
            <a:ext cx="0" cy="5762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032415" y="4200114"/>
            <a:ext cx="0" cy="5762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000500" y="5198279"/>
            <a:ext cx="0" cy="5762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997527" y="2895600"/>
            <a:ext cx="938645" cy="400110"/>
          </a:xfrm>
          <a:prstGeom prst="rect">
            <a:avLst/>
          </a:prstGeom>
          <a:noFill/>
        </p:spPr>
        <p:txBody>
          <a:bodyPr wrap="square" rtlCol="0">
            <a:spAutoFit/>
          </a:bodyPr>
          <a:lstStyle/>
          <a:p>
            <a:r>
              <a:rPr lang="en-US" sz="2000" b="1" dirty="0" smtClean="0">
                <a:solidFill>
                  <a:srgbClr val="0000FF"/>
                </a:solidFill>
                <a:latin typeface="Times New Roman" panose="02020603050405020304" pitchFamily="18" charset="0"/>
                <a:cs typeface="Times New Roman" panose="02020603050405020304" pitchFamily="18" charset="0"/>
              </a:rPr>
              <a:t>Why?</a:t>
            </a:r>
            <a:endParaRPr lang="en-US" sz="2000" b="1" dirty="0">
              <a:solidFill>
                <a:srgbClr val="0000FF"/>
              </a:solidFill>
              <a:latin typeface="Times New Roman" panose="02020603050405020304" pitchFamily="18" charset="0"/>
              <a:cs typeface="Times New Roman" panose="02020603050405020304" pitchFamily="18" charset="0"/>
            </a:endParaRPr>
          </a:p>
        </p:txBody>
      </p:sp>
      <p:sp>
        <p:nvSpPr>
          <p:cNvPr id="28" name="TextBox 27"/>
          <p:cNvSpPr txBox="1"/>
          <p:nvPr/>
        </p:nvSpPr>
        <p:spPr>
          <a:xfrm>
            <a:off x="1936172" y="3800004"/>
            <a:ext cx="904009" cy="400110"/>
          </a:xfrm>
          <a:prstGeom prst="rect">
            <a:avLst/>
          </a:prstGeom>
          <a:noFill/>
        </p:spPr>
        <p:txBody>
          <a:bodyPr wrap="square" rtlCol="0">
            <a:spAutoFit/>
          </a:bodyPr>
          <a:lstStyle/>
          <a:p>
            <a:r>
              <a:rPr lang="en-US" sz="2000" b="1" dirty="0" smtClean="0">
                <a:solidFill>
                  <a:srgbClr val="0000FF"/>
                </a:solidFill>
                <a:latin typeface="Times New Roman" panose="02020603050405020304" pitchFamily="18" charset="0"/>
                <a:cs typeface="Times New Roman" panose="02020603050405020304" pitchFamily="18" charset="0"/>
              </a:rPr>
              <a:t>Why?</a:t>
            </a:r>
            <a:endParaRPr lang="en-US" sz="2000" b="1" dirty="0">
              <a:solidFill>
                <a:srgbClr val="0000FF"/>
              </a:solidFill>
              <a:latin typeface="Times New Roman" panose="02020603050405020304" pitchFamily="18" charset="0"/>
              <a:cs typeface="Times New Roman" panose="02020603050405020304" pitchFamily="18" charset="0"/>
            </a:endParaRPr>
          </a:p>
        </p:txBody>
      </p:sp>
      <p:sp>
        <p:nvSpPr>
          <p:cNvPr id="29" name="TextBox 28"/>
          <p:cNvSpPr txBox="1"/>
          <p:nvPr/>
        </p:nvSpPr>
        <p:spPr>
          <a:xfrm>
            <a:off x="2840181" y="4802272"/>
            <a:ext cx="833006" cy="400110"/>
          </a:xfrm>
          <a:prstGeom prst="rect">
            <a:avLst/>
          </a:prstGeom>
          <a:noFill/>
        </p:spPr>
        <p:txBody>
          <a:bodyPr wrap="square" rtlCol="0">
            <a:spAutoFit/>
          </a:bodyPr>
          <a:lstStyle/>
          <a:p>
            <a:r>
              <a:rPr lang="en-US" sz="2000" b="1" dirty="0" smtClean="0">
                <a:solidFill>
                  <a:srgbClr val="0000FF"/>
                </a:solidFill>
                <a:latin typeface="Times New Roman" panose="02020603050405020304" pitchFamily="18" charset="0"/>
                <a:cs typeface="Times New Roman" panose="02020603050405020304" pitchFamily="18" charset="0"/>
              </a:rPr>
              <a:t>Why?</a:t>
            </a:r>
            <a:endParaRPr lang="en-US" sz="2000" b="1" dirty="0">
              <a:solidFill>
                <a:srgbClr val="0000FF"/>
              </a:solidFill>
              <a:latin typeface="Times New Roman" panose="02020603050405020304" pitchFamily="18" charset="0"/>
              <a:cs typeface="Times New Roman" panose="02020603050405020304" pitchFamily="18" charset="0"/>
            </a:endParaRPr>
          </a:p>
        </p:txBody>
      </p:sp>
      <p:sp>
        <p:nvSpPr>
          <p:cNvPr id="30" name="TextBox 29"/>
          <p:cNvSpPr txBox="1"/>
          <p:nvPr/>
        </p:nvSpPr>
        <p:spPr>
          <a:xfrm>
            <a:off x="3810000" y="5793510"/>
            <a:ext cx="838200" cy="400110"/>
          </a:xfrm>
          <a:prstGeom prst="rect">
            <a:avLst/>
          </a:prstGeom>
          <a:noFill/>
        </p:spPr>
        <p:txBody>
          <a:bodyPr wrap="square" rtlCol="0">
            <a:spAutoFit/>
          </a:bodyPr>
          <a:lstStyle/>
          <a:p>
            <a:r>
              <a:rPr lang="en-US" sz="2000" b="1" dirty="0" smtClean="0">
                <a:solidFill>
                  <a:srgbClr val="0000FF"/>
                </a:solidFill>
                <a:latin typeface="Times New Roman" panose="02020603050405020304" pitchFamily="18" charset="0"/>
                <a:cs typeface="Times New Roman" panose="02020603050405020304" pitchFamily="18" charset="0"/>
              </a:rPr>
              <a:t>Why?</a:t>
            </a:r>
            <a:endParaRPr lang="en-US" sz="20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271160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F67A9478-C422-4BC5-80F9-D0C1467BA6A5}" type="datetime1">
              <a:rPr lang="en-US" smtClean="0"/>
              <a:t>12/11/2016</a:t>
            </a:fld>
            <a:endParaRPr lang="en-GB" dirty="0"/>
          </a:p>
        </p:txBody>
      </p:sp>
      <p:sp>
        <p:nvSpPr>
          <p:cNvPr id="7" name="Footer Placeholder 6"/>
          <p:cNvSpPr>
            <a:spLocks noGrp="1"/>
          </p:cNvSpPr>
          <p:nvPr>
            <p:ph type="ftr" sz="quarter" idx="11"/>
          </p:nvPr>
        </p:nvSpPr>
        <p:spPr>
          <a:xfrm>
            <a:off x="659165" y="6356350"/>
            <a:ext cx="2847975" cy="365125"/>
          </a:xfrm>
          <a:prstGeom prst="rect">
            <a:avLst/>
          </a:prstGeom>
        </p:spPr>
        <p:txBody>
          <a:bodyPr/>
          <a:lstStyle/>
          <a:p>
            <a:r>
              <a:rPr lang="en-US" dirty="0" smtClean="0"/>
              <a:t>Mohammed Alnaif Ph.D.</a:t>
            </a:r>
            <a:endParaRPr lang="en-US" dirty="0"/>
          </a:p>
        </p:txBody>
      </p:sp>
      <p:sp>
        <p:nvSpPr>
          <p:cNvPr id="6" name="Slide Number Placeholder 5"/>
          <p:cNvSpPr>
            <a:spLocks noGrp="1"/>
          </p:cNvSpPr>
          <p:nvPr>
            <p:ph type="sldNum" sz="quarter" idx="12"/>
          </p:nvPr>
        </p:nvSpPr>
        <p:spPr/>
        <p:txBody>
          <a:bodyPr/>
          <a:lstStyle/>
          <a:p>
            <a:fld id="{EEEECDCC-63C2-4492-ADC6-A6890B1EB79E}" type="slidenum">
              <a:rPr lang="en-US" smtClean="0"/>
              <a:t>54</a:t>
            </a:fld>
            <a:endParaRPr lang="en-US"/>
          </a:p>
        </p:txBody>
      </p:sp>
      <p:sp>
        <p:nvSpPr>
          <p:cNvPr id="5" name="Title 4"/>
          <p:cNvSpPr>
            <a:spLocks noGrp="1"/>
          </p:cNvSpPr>
          <p:nvPr>
            <p:ph type="ctrTitle"/>
          </p:nvPr>
        </p:nvSpPr>
        <p:spPr>
          <a:xfrm>
            <a:off x="914400" y="152401"/>
            <a:ext cx="7117180" cy="1219200"/>
          </a:xfrm>
        </p:spPr>
        <p:txBody>
          <a:bodyPr/>
          <a:lstStyle/>
          <a:p>
            <a:pPr algn="ctr"/>
            <a:r>
              <a:rPr lang="en-US" sz="3600" b="1" dirty="0">
                <a:solidFill>
                  <a:schemeClr val="tx1"/>
                </a:solidFill>
                <a:latin typeface="Times New Roman" panose="02020603050405020304" pitchFamily="18" charset="0"/>
                <a:cs typeface="Times New Roman" panose="02020603050405020304" pitchFamily="18" charset="0"/>
              </a:rPr>
              <a:t>PERFORMANCE IMPROVEMENT </a:t>
            </a:r>
            <a:r>
              <a:rPr lang="en-US" sz="3600" b="1" dirty="0" smtClean="0">
                <a:solidFill>
                  <a:schemeClr val="tx1"/>
                </a:solidFill>
                <a:latin typeface="Times New Roman" panose="02020603050405020304" pitchFamily="18" charset="0"/>
                <a:cs typeface="Times New Roman" panose="02020603050405020304" pitchFamily="18" charset="0"/>
              </a:rPr>
              <a:t>TOOLS</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8" name="Subtitle 7"/>
          <p:cNvSpPr>
            <a:spLocks noGrp="1"/>
          </p:cNvSpPr>
          <p:nvPr>
            <p:ph type="subTitle" idx="1"/>
          </p:nvPr>
        </p:nvSpPr>
        <p:spPr>
          <a:xfrm>
            <a:off x="533400" y="1600200"/>
            <a:ext cx="8382000" cy="4800600"/>
          </a:xfrm>
        </p:spPr>
        <p:txBody>
          <a:bodyPr>
            <a:normAutofit fontScale="92500" lnSpcReduction="20000"/>
          </a:bodyPr>
          <a:lstStyle/>
          <a:p>
            <a:pPr>
              <a:spcBef>
                <a:spcPts val="0"/>
              </a:spcBef>
              <a:spcAft>
                <a:spcPts val="0"/>
              </a:spcAft>
              <a:buClr>
                <a:srgbClr val="FF0000"/>
              </a:buClr>
            </a:pPr>
            <a:r>
              <a:rPr lang="en-US" sz="3000" b="1" dirty="0" smtClean="0">
                <a:solidFill>
                  <a:srgbClr val="0000FF"/>
                </a:solidFill>
                <a:latin typeface="Times New Roman" panose="02020603050405020304" pitchFamily="18" charset="0"/>
                <a:cs typeface="Times New Roman" panose="02020603050405020304" pitchFamily="18" charset="0"/>
              </a:rPr>
              <a:t>Performance</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smtClean="0">
                <a:solidFill>
                  <a:srgbClr val="0000FF"/>
                </a:solidFill>
                <a:latin typeface="Times New Roman" panose="02020603050405020304" pitchFamily="18" charset="0"/>
                <a:cs typeface="Times New Roman" panose="02020603050405020304" pitchFamily="18" charset="0"/>
              </a:rPr>
              <a:t>Improvement Tools</a:t>
            </a:r>
          </a:p>
          <a:p>
            <a:r>
              <a:rPr lang="en-US" sz="3000" b="1" dirty="0">
                <a:solidFill>
                  <a:srgbClr val="0000FF"/>
                </a:solidFill>
                <a:latin typeface="Times New Roman" panose="02020603050405020304" pitchFamily="18" charset="0"/>
                <a:cs typeface="Times New Roman" panose="02020603050405020304" pitchFamily="18" charset="0"/>
              </a:rPr>
              <a:t>Flowcharts</a:t>
            </a:r>
            <a:endParaRPr lang="en-US" sz="3000" b="1" dirty="0" smtClean="0">
              <a:solidFill>
                <a:srgbClr val="0000FF"/>
              </a:solidFill>
              <a:latin typeface="Times New Roman" panose="02020603050405020304" pitchFamily="18" charset="0"/>
              <a:cs typeface="Times New Roman" panose="02020603050405020304" pitchFamily="18" charset="0"/>
            </a:endParaRPr>
          </a:p>
          <a:p>
            <a:pPr marL="457200" indent="-457200">
              <a:buClr>
                <a:srgbClr val="FF0000"/>
              </a:buClr>
              <a:buFont typeface="Wingdings" panose="05000000000000000000" pitchFamily="2" charset="2"/>
              <a:buChar char="v"/>
            </a:pPr>
            <a:r>
              <a:rPr lang="en-US" sz="2800" b="1" dirty="0" smtClean="0">
                <a:solidFill>
                  <a:srgbClr val="0000FF"/>
                </a:solidFill>
                <a:latin typeface="Times New Roman" panose="02020603050405020304" pitchFamily="18" charset="0"/>
                <a:cs typeface="Times New Roman" panose="02020603050405020304" pitchFamily="18" charset="0"/>
              </a:rPr>
              <a:t>Flowcharts</a:t>
            </a:r>
            <a:r>
              <a:rPr lang="en-US" sz="2800" b="1" dirty="0">
                <a:solidFill>
                  <a:schemeClr val="tx1"/>
                </a:solidFill>
                <a:latin typeface="Times New Roman" panose="02020603050405020304" pitchFamily="18" charset="0"/>
                <a:cs typeface="Times New Roman" panose="02020603050405020304" pitchFamily="18" charset="0"/>
              </a:rPr>
              <a:t>, sometimes referred to as process maps, are used to document the flow or sequence of events in a process or to develop an optimal new process during the solution stage of improvement.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buClr>
                <a:srgbClr val="FF0000"/>
              </a:buClr>
              <a:buFont typeface="Wingdings" panose="05000000000000000000" pitchFamily="2" charset="2"/>
              <a:buChar char="v"/>
            </a:pPr>
            <a:r>
              <a:rPr lang="en-US" sz="2800" b="1" dirty="0" smtClean="0">
                <a:solidFill>
                  <a:schemeClr val="tx1"/>
                </a:solidFill>
                <a:latin typeface="Times New Roman" panose="02020603050405020304" pitchFamily="18" charset="0"/>
                <a:cs typeface="Times New Roman" panose="02020603050405020304" pitchFamily="18" charset="0"/>
              </a:rPr>
              <a:t>They </a:t>
            </a:r>
            <a:r>
              <a:rPr lang="en-US" sz="2800" b="1" dirty="0">
                <a:solidFill>
                  <a:schemeClr val="tx1"/>
                </a:solidFill>
                <a:latin typeface="Times New Roman" panose="02020603050405020304" pitchFamily="18" charset="0"/>
                <a:cs typeface="Times New Roman" panose="02020603050405020304" pitchFamily="18" charset="0"/>
              </a:rPr>
              <a:t>can be used to detect unexpected complexity, problem areas, redundancies, unnecessary steps, and opportunities for simplification.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buClr>
                <a:srgbClr val="FF0000"/>
              </a:buClr>
              <a:buFont typeface="Wingdings" panose="05000000000000000000" pitchFamily="2" charset="2"/>
              <a:buChar char="v"/>
            </a:pPr>
            <a:r>
              <a:rPr lang="en-US" sz="2800" b="1" dirty="0" smtClean="0">
                <a:solidFill>
                  <a:schemeClr val="tx1"/>
                </a:solidFill>
                <a:latin typeface="Times New Roman" panose="02020603050405020304" pitchFamily="18" charset="0"/>
                <a:cs typeface="Times New Roman" panose="02020603050405020304" pitchFamily="18" charset="0"/>
              </a:rPr>
              <a:t>They </a:t>
            </a:r>
            <a:r>
              <a:rPr lang="en-US" sz="2800" b="1" dirty="0">
                <a:solidFill>
                  <a:schemeClr val="tx1"/>
                </a:solidFill>
                <a:latin typeface="Times New Roman" panose="02020603050405020304" pitchFamily="18" charset="0"/>
                <a:cs typeface="Times New Roman" panose="02020603050405020304" pitchFamily="18" charset="0"/>
              </a:rPr>
              <a:t>also help teams agree on process steps and examine activities that most influence performance.</a:t>
            </a:r>
          </a:p>
          <a:p>
            <a:pPr>
              <a:buClr>
                <a:srgbClr val="FF0000"/>
              </a:buClr>
            </a:pPr>
            <a:r>
              <a:rPr lang="en-US" sz="2800" b="1" dirty="0" smtClean="0">
                <a:solidFill>
                  <a:schemeClr val="tx1"/>
                </a:solidFill>
                <a:latin typeface="Times New Roman" panose="02020603050405020304" pitchFamily="18" charset="0"/>
                <a:cs typeface="Times New Roman" panose="02020603050405020304" pitchFamily="18" charset="0"/>
              </a:rPr>
              <a:t> </a:t>
            </a:r>
            <a:endParaRPr lang="en-US" sz="2200" b="1"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3478879"/>
      </p:ext>
    </p:extLst>
  </p:cSld>
  <p:clrMapOvr>
    <a:masterClrMapping/>
  </p:clrMapOvr>
  <p:transition>
    <p:wedg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F67A9478-C422-4BC5-80F9-D0C1467BA6A5}" type="datetime1">
              <a:rPr lang="en-US" smtClean="0"/>
              <a:t>12/11/2016</a:t>
            </a:fld>
            <a:endParaRPr lang="en-GB" dirty="0"/>
          </a:p>
        </p:txBody>
      </p:sp>
      <p:sp>
        <p:nvSpPr>
          <p:cNvPr id="7" name="Footer Placeholder 6"/>
          <p:cNvSpPr>
            <a:spLocks noGrp="1"/>
          </p:cNvSpPr>
          <p:nvPr>
            <p:ph type="ftr" sz="quarter" idx="11"/>
          </p:nvPr>
        </p:nvSpPr>
        <p:spPr>
          <a:xfrm>
            <a:off x="659165" y="6356350"/>
            <a:ext cx="2847975" cy="365125"/>
          </a:xfrm>
          <a:prstGeom prst="rect">
            <a:avLst/>
          </a:prstGeom>
        </p:spPr>
        <p:txBody>
          <a:bodyPr/>
          <a:lstStyle/>
          <a:p>
            <a:r>
              <a:rPr lang="en-US" dirty="0" smtClean="0"/>
              <a:t>Mohammed Alnaif Ph.D.</a:t>
            </a:r>
            <a:endParaRPr lang="en-US" dirty="0"/>
          </a:p>
        </p:txBody>
      </p:sp>
      <p:sp>
        <p:nvSpPr>
          <p:cNvPr id="6" name="Slide Number Placeholder 5"/>
          <p:cNvSpPr>
            <a:spLocks noGrp="1"/>
          </p:cNvSpPr>
          <p:nvPr>
            <p:ph type="sldNum" sz="quarter" idx="12"/>
          </p:nvPr>
        </p:nvSpPr>
        <p:spPr/>
        <p:txBody>
          <a:bodyPr/>
          <a:lstStyle/>
          <a:p>
            <a:fld id="{EEEECDCC-63C2-4492-ADC6-A6890B1EB79E}" type="slidenum">
              <a:rPr lang="en-US" smtClean="0"/>
              <a:t>55</a:t>
            </a:fld>
            <a:endParaRPr lang="en-US"/>
          </a:p>
        </p:txBody>
      </p:sp>
      <p:sp>
        <p:nvSpPr>
          <p:cNvPr id="5" name="Title 4"/>
          <p:cNvSpPr>
            <a:spLocks noGrp="1"/>
          </p:cNvSpPr>
          <p:nvPr>
            <p:ph type="ctrTitle"/>
          </p:nvPr>
        </p:nvSpPr>
        <p:spPr>
          <a:xfrm>
            <a:off x="914400" y="152401"/>
            <a:ext cx="7117180" cy="1219200"/>
          </a:xfrm>
        </p:spPr>
        <p:txBody>
          <a:bodyPr/>
          <a:lstStyle/>
          <a:p>
            <a:pPr algn="ctr"/>
            <a:r>
              <a:rPr lang="en-US" sz="3600" b="1" dirty="0">
                <a:solidFill>
                  <a:schemeClr val="tx1"/>
                </a:solidFill>
                <a:latin typeface="Times New Roman" panose="02020603050405020304" pitchFamily="18" charset="0"/>
                <a:cs typeface="Times New Roman" panose="02020603050405020304" pitchFamily="18" charset="0"/>
              </a:rPr>
              <a:t>PERFORMANCE IMPROVEMENT </a:t>
            </a:r>
            <a:r>
              <a:rPr lang="en-US" sz="3600" b="1" dirty="0" smtClean="0">
                <a:solidFill>
                  <a:schemeClr val="tx1"/>
                </a:solidFill>
                <a:latin typeface="Times New Roman" panose="02020603050405020304" pitchFamily="18" charset="0"/>
                <a:cs typeface="Times New Roman" panose="02020603050405020304" pitchFamily="18" charset="0"/>
              </a:rPr>
              <a:t>TOOLS</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8" name="Subtitle 7"/>
          <p:cNvSpPr>
            <a:spLocks noGrp="1"/>
          </p:cNvSpPr>
          <p:nvPr>
            <p:ph type="subTitle" idx="1"/>
          </p:nvPr>
        </p:nvSpPr>
        <p:spPr>
          <a:xfrm>
            <a:off x="533400" y="1752600"/>
            <a:ext cx="8382000" cy="4648200"/>
          </a:xfrm>
        </p:spPr>
        <p:txBody>
          <a:bodyPr>
            <a:normAutofit fontScale="92500" lnSpcReduction="10000"/>
          </a:bodyPr>
          <a:lstStyle/>
          <a:p>
            <a:pPr>
              <a:spcBef>
                <a:spcPts val="0"/>
              </a:spcBef>
              <a:spcAft>
                <a:spcPts val="0"/>
              </a:spcAft>
              <a:buClr>
                <a:srgbClr val="FF0000"/>
              </a:buClr>
            </a:pPr>
            <a:r>
              <a:rPr lang="en-US" sz="3000" b="1" dirty="0" smtClean="0">
                <a:solidFill>
                  <a:srgbClr val="0000FF"/>
                </a:solidFill>
                <a:latin typeface="Times New Roman" panose="02020603050405020304" pitchFamily="18" charset="0"/>
                <a:cs typeface="Times New Roman" panose="02020603050405020304" pitchFamily="18" charset="0"/>
              </a:rPr>
              <a:t>Performance</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smtClean="0">
                <a:solidFill>
                  <a:srgbClr val="0000FF"/>
                </a:solidFill>
                <a:latin typeface="Times New Roman" panose="02020603050405020304" pitchFamily="18" charset="0"/>
                <a:cs typeface="Times New Roman" panose="02020603050405020304" pitchFamily="18" charset="0"/>
              </a:rPr>
              <a:t>Improvement Tools</a:t>
            </a:r>
          </a:p>
          <a:p>
            <a:r>
              <a:rPr lang="en-US" sz="3000" b="1" dirty="0">
                <a:solidFill>
                  <a:srgbClr val="0000FF"/>
                </a:solidFill>
                <a:latin typeface="Times New Roman" panose="02020603050405020304" pitchFamily="18" charset="0"/>
                <a:cs typeface="Times New Roman" panose="02020603050405020304" pitchFamily="18" charset="0"/>
              </a:rPr>
              <a:t>Flowcharts</a:t>
            </a:r>
            <a:endParaRPr lang="en-US" sz="3000" b="1" dirty="0" smtClean="0">
              <a:solidFill>
                <a:srgbClr val="0000FF"/>
              </a:solidFill>
              <a:latin typeface="Times New Roman" panose="02020603050405020304" pitchFamily="18" charset="0"/>
              <a:cs typeface="Times New Roman" panose="02020603050405020304" pitchFamily="18" charset="0"/>
            </a:endParaRPr>
          </a:p>
          <a:p>
            <a:pPr marL="342900" indent="-342900">
              <a:buClr>
                <a:srgbClr val="FF0000"/>
              </a:buClr>
              <a:buFont typeface="Wingdings" panose="05000000000000000000" pitchFamily="2" charset="2"/>
              <a:buChar char="v"/>
            </a:pPr>
            <a:r>
              <a:rPr lang="en-US" sz="2400" b="1" dirty="0">
                <a:solidFill>
                  <a:schemeClr val="tx1"/>
                </a:solidFill>
                <a:latin typeface="Times New Roman" panose="02020603050405020304" pitchFamily="18" charset="0"/>
                <a:cs typeface="Times New Roman" panose="02020603050405020304" pitchFamily="18" charset="0"/>
              </a:rPr>
              <a:t>When developing a flowchart, especially in a group environment, the goal is to illustrate the process.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342900" indent="-342900">
              <a:buClr>
                <a:srgbClr val="FF0000"/>
              </a:buClr>
              <a:buFont typeface="Wingdings" panose="05000000000000000000" pitchFamily="2" charset="2"/>
              <a:buChar char="v"/>
            </a:pPr>
            <a:r>
              <a:rPr lang="en-US" sz="2400" b="1" dirty="0" smtClean="0">
                <a:solidFill>
                  <a:schemeClr val="tx1"/>
                </a:solidFill>
                <a:latin typeface="Times New Roman" panose="02020603050405020304" pitchFamily="18" charset="0"/>
                <a:cs typeface="Times New Roman" panose="02020603050405020304" pitchFamily="18" charset="0"/>
              </a:rPr>
              <a:t>Do </a:t>
            </a:r>
            <a:r>
              <a:rPr lang="en-US" sz="2400" b="1" dirty="0">
                <a:solidFill>
                  <a:schemeClr val="tx1"/>
                </a:solidFill>
                <a:latin typeface="Times New Roman" panose="02020603050405020304" pitchFamily="18" charset="0"/>
                <a:cs typeface="Times New Roman" panose="02020603050405020304" pitchFamily="18" charset="0"/>
              </a:rPr>
              <a:t>not waste time debating the best shapes to use.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342900" indent="-342900">
              <a:buClr>
                <a:srgbClr val="FF0000"/>
              </a:buClr>
              <a:buFont typeface="Wingdings" panose="05000000000000000000" pitchFamily="2" charset="2"/>
              <a:buChar char="v"/>
            </a:pPr>
            <a:r>
              <a:rPr lang="en-US" sz="2400" b="1" dirty="0" smtClean="0">
                <a:solidFill>
                  <a:schemeClr val="tx1"/>
                </a:solidFill>
                <a:latin typeface="Times New Roman" panose="02020603050405020304" pitchFamily="18" charset="0"/>
                <a:cs typeface="Times New Roman" panose="02020603050405020304" pitchFamily="18" charset="0"/>
              </a:rPr>
              <a:t>A </a:t>
            </a:r>
            <a:r>
              <a:rPr lang="en-US" sz="2400" b="1" dirty="0">
                <a:solidFill>
                  <a:schemeClr val="tx1"/>
                </a:solidFill>
                <a:latin typeface="Times New Roman" panose="02020603050405020304" pitchFamily="18" charset="0"/>
                <a:cs typeface="Times New Roman" panose="02020603050405020304" pitchFamily="18" charset="0"/>
              </a:rPr>
              <a:t>flowchart that does not use these symbols can be just as useful as a chart that does.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342900" indent="-342900">
              <a:buClr>
                <a:srgbClr val="FF0000"/>
              </a:buClr>
              <a:buFont typeface="Wingdings" panose="05000000000000000000" pitchFamily="2" charset="2"/>
              <a:buChar char="v"/>
            </a:pPr>
            <a:r>
              <a:rPr lang="en-US" sz="2400" b="1" dirty="0" smtClean="0">
                <a:solidFill>
                  <a:schemeClr val="tx1"/>
                </a:solidFill>
                <a:latin typeface="Times New Roman" panose="02020603050405020304" pitchFamily="18" charset="0"/>
                <a:cs typeface="Times New Roman" panose="02020603050405020304" pitchFamily="18" charset="0"/>
              </a:rPr>
              <a:t>When </a:t>
            </a:r>
            <a:r>
              <a:rPr lang="en-US" sz="2400" b="1" dirty="0">
                <a:solidFill>
                  <a:schemeClr val="tx1"/>
                </a:solidFill>
                <a:latin typeface="Times New Roman" panose="02020603050405020304" pitchFamily="18" charset="0"/>
                <a:cs typeface="Times New Roman" panose="02020603050405020304" pitchFamily="18" charset="0"/>
              </a:rPr>
              <a:t>designing a flowchart, write the process steps on index cards or sticky notes.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342900" indent="-342900">
              <a:buClr>
                <a:srgbClr val="FF0000"/>
              </a:buClr>
              <a:buFont typeface="Wingdings" panose="05000000000000000000" pitchFamily="2" charset="2"/>
              <a:buChar char="v"/>
            </a:pPr>
            <a:r>
              <a:rPr lang="en-US" sz="2400" b="1" dirty="0" smtClean="0">
                <a:solidFill>
                  <a:schemeClr val="tx1"/>
                </a:solidFill>
                <a:latin typeface="Times New Roman" panose="02020603050405020304" pitchFamily="18" charset="0"/>
                <a:cs typeface="Times New Roman" panose="02020603050405020304" pitchFamily="18" charset="0"/>
              </a:rPr>
              <a:t>The </a:t>
            </a:r>
            <a:r>
              <a:rPr lang="en-US" sz="2400" b="1" dirty="0">
                <a:solidFill>
                  <a:schemeClr val="tx1"/>
                </a:solidFill>
                <a:latin typeface="Times New Roman" panose="02020603050405020304" pitchFamily="18" charset="0"/>
                <a:cs typeface="Times New Roman" panose="02020603050405020304" pitchFamily="18" charset="0"/>
              </a:rPr>
              <a:t>team can then rearrange the diagram without erasing and redrawing the chart</a:t>
            </a:r>
            <a:r>
              <a:rPr lang="en-US" sz="2400" b="1" dirty="0" smtClean="0">
                <a:solidFill>
                  <a:schemeClr val="tx1"/>
                </a:solidFill>
                <a:latin typeface="Times New Roman" panose="02020603050405020304" pitchFamily="18" charset="0"/>
                <a:cs typeface="Times New Roman" panose="02020603050405020304" pitchFamily="18" charset="0"/>
              </a:rPr>
              <a:t>.</a:t>
            </a:r>
            <a:r>
              <a:rPr lang="en-US" sz="2800" b="1" dirty="0" smtClean="0">
                <a:solidFill>
                  <a:schemeClr val="tx1"/>
                </a:solidFill>
                <a:latin typeface="Times New Roman" panose="02020603050405020304" pitchFamily="18" charset="0"/>
                <a:cs typeface="Times New Roman" panose="02020603050405020304" pitchFamily="18" charset="0"/>
              </a:rPr>
              <a:t> </a:t>
            </a:r>
            <a:endParaRPr lang="en-US" sz="2200" b="1"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7832313"/>
      </p:ext>
    </p:extLst>
  </p:cSld>
  <p:clrMapOvr>
    <a:masterClrMapping/>
  </p:clrMapOvr>
  <p:transition>
    <p:wedg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F67A9478-C422-4BC5-80F9-D0C1467BA6A5}" type="datetime1">
              <a:rPr lang="en-US" smtClean="0"/>
              <a:t>12/11/2016</a:t>
            </a:fld>
            <a:endParaRPr lang="en-GB" dirty="0"/>
          </a:p>
        </p:txBody>
      </p:sp>
      <p:sp>
        <p:nvSpPr>
          <p:cNvPr id="7" name="Footer Placeholder 6"/>
          <p:cNvSpPr>
            <a:spLocks noGrp="1"/>
          </p:cNvSpPr>
          <p:nvPr>
            <p:ph type="ftr" sz="quarter" idx="11"/>
          </p:nvPr>
        </p:nvSpPr>
        <p:spPr>
          <a:xfrm>
            <a:off x="659165" y="6356350"/>
            <a:ext cx="2847975" cy="365125"/>
          </a:xfrm>
          <a:prstGeom prst="rect">
            <a:avLst/>
          </a:prstGeom>
        </p:spPr>
        <p:txBody>
          <a:bodyPr/>
          <a:lstStyle/>
          <a:p>
            <a:r>
              <a:rPr lang="en-US" dirty="0" smtClean="0"/>
              <a:t>Mohammed Alnaif Ph.D.</a:t>
            </a:r>
            <a:endParaRPr lang="en-US" dirty="0"/>
          </a:p>
        </p:txBody>
      </p:sp>
      <p:sp>
        <p:nvSpPr>
          <p:cNvPr id="6" name="Slide Number Placeholder 5"/>
          <p:cNvSpPr>
            <a:spLocks noGrp="1"/>
          </p:cNvSpPr>
          <p:nvPr>
            <p:ph type="sldNum" sz="quarter" idx="12"/>
          </p:nvPr>
        </p:nvSpPr>
        <p:spPr/>
        <p:txBody>
          <a:bodyPr/>
          <a:lstStyle/>
          <a:p>
            <a:fld id="{EEEECDCC-63C2-4492-ADC6-A6890B1EB79E}" type="slidenum">
              <a:rPr lang="en-US" smtClean="0"/>
              <a:t>56</a:t>
            </a:fld>
            <a:endParaRPr lang="en-US"/>
          </a:p>
        </p:txBody>
      </p:sp>
      <p:sp>
        <p:nvSpPr>
          <p:cNvPr id="5" name="Title 4"/>
          <p:cNvSpPr>
            <a:spLocks noGrp="1"/>
          </p:cNvSpPr>
          <p:nvPr>
            <p:ph type="ctrTitle"/>
          </p:nvPr>
        </p:nvSpPr>
        <p:spPr>
          <a:xfrm>
            <a:off x="914400" y="152401"/>
            <a:ext cx="7117180" cy="1219200"/>
          </a:xfrm>
        </p:spPr>
        <p:txBody>
          <a:bodyPr/>
          <a:lstStyle/>
          <a:p>
            <a:pPr algn="ctr"/>
            <a:r>
              <a:rPr lang="en-US" sz="3600" b="1" dirty="0">
                <a:solidFill>
                  <a:schemeClr val="tx1"/>
                </a:solidFill>
                <a:latin typeface="Times New Roman" panose="02020603050405020304" pitchFamily="18" charset="0"/>
                <a:cs typeface="Times New Roman" panose="02020603050405020304" pitchFamily="18" charset="0"/>
              </a:rPr>
              <a:t>PERFORMANCE IMPROVEMENT </a:t>
            </a:r>
            <a:r>
              <a:rPr lang="en-US" sz="3600" b="1" dirty="0" smtClean="0">
                <a:solidFill>
                  <a:schemeClr val="tx1"/>
                </a:solidFill>
                <a:latin typeface="Times New Roman" panose="02020603050405020304" pitchFamily="18" charset="0"/>
                <a:cs typeface="Times New Roman" panose="02020603050405020304" pitchFamily="18" charset="0"/>
              </a:rPr>
              <a:t>TOOLS</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8" name="Subtitle 7"/>
          <p:cNvSpPr>
            <a:spLocks noGrp="1"/>
          </p:cNvSpPr>
          <p:nvPr>
            <p:ph type="subTitle" idx="1"/>
          </p:nvPr>
        </p:nvSpPr>
        <p:spPr>
          <a:xfrm>
            <a:off x="533400" y="1524000"/>
            <a:ext cx="8382000" cy="4876800"/>
          </a:xfrm>
        </p:spPr>
        <p:txBody>
          <a:bodyPr>
            <a:normAutofit fontScale="92500"/>
          </a:bodyPr>
          <a:lstStyle/>
          <a:p>
            <a:pPr>
              <a:spcBef>
                <a:spcPts val="0"/>
              </a:spcBef>
              <a:spcAft>
                <a:spcPts val="0"/>
              </a:spcAft>
              <a:buClr>
                <a:srgbClr val="FF0000"/>
              </a:buClr>
            </a:pPr>
            <a:r>
              <a:rPr lang="en-US" sz="3000" b="1" dirty="0" smtClean="0">
                <a:solidFill>
                  <a:srgbClr val="0000FF"/>
                </a:solidFill>
                <a:latin typeface="Times New Roman" panose="02020603050405020304" pitchFamily="18" charset="0"/>
                <a:cs typeface="Times New Roman" panose="02020603050405020304" pitchFamily="18" charset="0"/>
              </a:rPr>
              <a:t>Performance</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smtClean="0">
                <a:solidFill>
                  <a:srgbClr val="0000FF"/>
                </a:solidFill>
                <a:latin typeface="Times New Roman" panose="02020603050405020304" pitchFamily="18" charset="0"/>
                <a:cs typeface="Times New Roman" panose="02020603050405020304" pitchFamily="18" charset="0"/>
              </a:rPr>
              <a:t>Improvement Tools</a:t>
            </a:r>
          </a:p>
          <a:p>
            <a:r>
              <a:rPr lang="en-US" sz="3000" b="1" dirty="0">
                <a:solidFill>
                  <a:srgbClr val="0000FF"/>
                </a:solidFill>
                <a:latin typeface="Times New Roman" panose="02020603050405020304" pitchFamily="18" charset="0"/>
                <a:cs typeface="Times New Roman" panose="02020603050405020304" pitchFamily="18" charset="0"/>
              </a:rPr>
              <a:t>Flowcharts</a:t>
            </a:r>
            <a:endParaRPr lang="en-US" sz="3000" b="1" dirty="0" smtClean="0">
              <a:solidFill>
                <a:srgbClr val="0000FF"/>
              </a:solidFill>
              <a:latin typeface="Times New Roman" panose="02020603050405020304" pitchFamily="18" charset="0"/>
              <a:cs typeface="Times New Roman" panose="02020603050405020304" pitchFamily="18" charset="0"/>
            </a:endParaRPr>
          </a:p>
          <a:p>
            <a:pPr marL="342900" indent="-342900">
              <a:buClr>
                <a:srgbClr val="FF0000"/>
              </a:buClr>
              <a:buFont typeface="Wingdings" panose="05000000000000000000" pitchFamily="2" charset="2"/>
              <a:buChar char="v"/>
            </a:pPr>
            <a:r>
              <a:rPr lang="en-US" sz="2400" b="1" dirty="0">
                <a:solidFill>
                  <a:schemeClr val="tx1"/>
                </a:solidFill>
                <a:latin typeface="Times New Roman" panose="02020603050405020304" pitchFamily="18" charset="0"/>
                <a:cs typeface="Times New Roman" panose="02020603050405020304" pitchFamily="18" charset="0"/>
              </a:rPr>
              <a:t>After identifying the process adversely affecting performance, the improvement team defines the beginning and end of the process and the steps between these two points.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342900" indent="-342900">
              <a:buClr>
                <a:srgbClr val="FF0000"/>
              </a:buClr>
              <a:buFont typeface="Wingdings" panose="05000000000000000000" pitchFamily="2" charset="2"/>
              <a:buChar char="v"/>
            </a:pPr>
            <a:r>
              <a:rPr lang="en-US" sz="2400" b="1" dirty="0" smtClean="0">
                <a:solidFill>
                  <a:schemeClr val="tx1"/>
                </a:solidFill>
                <a:latin typeface="Times New Roman" panose="02020603050405020304" pitchFamily="18" charset="0"/>
                <a:cs typeface="Times New Roman" panose="02020603050405020304" pitchFamily="18" charset="0"/>
              </a:rPr>
              <a:t>It </a:t>
            </a:r>
            <a:r>
              <a:rPr lang="en-US" sz="2400" b="1" dirty="0">
                <a:solidFill>
                  <a:schemeClr val="tx1"/>
                </a:solidFill>
                <a:latin typeface="Times New Roman" panose="02020603050405020304" pitchFamily="18" charset="0"/>
                <a:cs typeface="Times New Roman" panose="02020603050405020304" pitchFamily="18" charset="0"/>
              </a:rPr>
              <a:t>then sequences the steps in the order in which they are executed.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342900" indent="-342900">
              <a:buClr>
                <a:srgbClr val="FF0000"/>
              </a:buClr>
              <a:buFont typeface="Wingdings" panose="05000000000000000000" pitchFamily="2" charset="2"/>
              <a:buChar char="v"/>
            </a:pPr>
            <a:r>
              <a:rPr lang="en-US" sz="2400" b="1" dirty="0" smtClean="0">
                <a:solidFill>
                  <a:schemeClr val="tx1"/>
                </a:solidFill>
                <a:latin typeface="Times New Roman" panose="02020603050405020304" pitchFamily="18" charset="0"/>
                <a:cs typeface="Times New Roman" panose="02020603050405020304" pitchFamily="18" charset="0"/>
              </a:rPr>
              <a:t>The </a:t>
            </a:r>
            <a:r>
              <a:rPr lang="en-US" sz="2400" b="1" dirty="0">
                <a:solidFill>
                  <a:schemeClr val="tx1"/>
                </a:solidFill>
                <a:latin typeface="Times New Roman" panose="02020603050405020304" pitchFamily="18" charset="0"/>
                <a:cs typeface="Times New Roman" panose="02020603050405020304" pitchFamily="18" charset="0"/>
              </a:rPr>
              <a:t>flowchart should illustrate the process in its current state—the way it is operating at that moment.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342900" indent="-342900">
              <a:buClr>
                <a:srgbClr val="FF0000"/>
              </a:buClr>
              <a:buFont typeface="Wingdings" panose="05000000000000000000" pitchFamily="2" charset="2"/>
              <a:buChar char="v"/>
            </a:pPr>
            <a:r>
              <a:rPr lang="en-US" sz="2400" b="1" dirty="0" smtClean="0">
                <a:solidFill>
                  <a:schemeClr val="tx1"/>
                </a:solidFill>
                <a:latin typeface="Times New Roman" panose="02020603050405020304" pitchFamily="18" charset="0"/>
                <a:cs typeface="Times New Roman" panose="02020603050405020304" pitchFamily="18" charset="0"/>
              </a:rPr>
              <a:t>To </a:t>
            </a:r>
            <a:r>
              <a:rPr lang="en-US" sz="2400" b="1" dirty="0">
                <a:solidFill>
                  <a:schemeClr val="tx1"/>
                </a:solidFill>
                <a:latin typeface="Times New Roman" panose="02020603050405020304" pitchFamily="18" charset="0"/>
                <a:cs typeface="Times New Roman" panose="02020603050405020304" pitchFamily="18" charset="0"/>
              </a:rPr>
              <a:t>test for completeness, the team may validate the flowchart with people outside the team or those who execute the process.</a:t>
            </a:r>
            <a:endParaRPr lang="en-US" sz="2200" b="1"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0779929"/>
      </p:ext>
    </p:extLst>
  </p:cSld>
  <p:clrMapOvr>
    <a:masterClrMapping/>
  </p:clrMapOvr>
  <p:transition>
    <p:wedg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F67A9478-C422-4BC5-80F9-D0C1467BA6A5}" type="datetime1">
              <a:rPr lang="en-US" smtClean="0"/>
              <a:t>12/11/2016</a:t>
            </a:fld>
            <a:endParaRPr lang="en-GB" dirty="0"/>
          </a:p>
        </p:txBody>
      </p:sp>
      <p:sp>
        <p:nvSpPr>
          <p:cNvPr id="7" name="Footer Placeholder 6"/>
          <p:cNvSpPr>
            <a:spLocks noGrp="1"/>
          </p:cNvSpPr>
          <p:nvPr>
            <p:ph type="ftr" sz="quarter" idx="11"/>
          </p:nvPr>
        </p:nvSpPr>
        <p:spPr>
          <a:xfrm>
            <a:off x="659165" y="6356350"/>
            <a:ext cx="2847975" cy="365125"/>
          </a:xfrm>
          <a:prstGeom prst="rect">
            <a:avLst/>
          </a:prstGeom>
        </p:spPr>
        <p:txBody>
          <a:bodyPr/>
          <a:lstStyle/>
          <a:p>
            <a:r>
              <a:rPr lang="en-US" dirty="0" smtClean="0"/>
              <a:t>Mohammed Alnaif Ph.D.</a:t>
            </a:r>
            <a:endParaRPr lang="en-US" dirty="0"/>
          </a:p>
        </p:txBody>
      </p:sp>
      <p:sp>
        <p:nvSpPr>
          <p:cNvPr id="6" name="Slide Number Placeholder 5"/>
          <p:cNvSpPr>
            <a:spLocks noGrp="1"/>
          </p:cNvSpPr>
          <p:nvPr>
            <p:ph type="sldNum" sz="quarter" idx="12"/>
          </p:nvPr>
        </p:nvSpPr>
        <p:spPr/>
        <p:txBody>
          <a:bodyPr/>
          <a:lstStyle/>
          <a:p>
            <a:fld id="{EEEECDCC-63C2-4492-ADC6-A6890B1EB79E}" type="slidenum">
              <a:rPr lang="en-US" smtClean="0"/>
              <a:t>57</a:t>
            </a:fld>
            <a:endParaRPr lang="en-US"/>
          </a:p>
        </p:txBody>
      </p:sp>
      <p:sp>
        <p:nvSpPr>
          <p:cNvPr id="5" name="Title 4"/>
          <p:cNvSpPr>
            <a:spLocks noGrp="1"/>
          </p:cNvSpPr>
          <p:nvPr>
            <p:ph type="ctrTitle"/>
          </p:nvPr>
        </p:nvSpPr>
        <p:spPr>
          <a:xfrm>
            <a:off x="914400" y="152401"/>
            <a:ext cx="7117180" cy="1219200"/>
          </a:xfrm>
        </p:spPr>
        <p:txBody>
          <a:bodyPr/>
          <a:lstStyle/>
          <a:p>
            <a:pPr algn="ctr"/>
            <a:r>
              <a:rPr lang="en-US" sz="3600" b="1" dirty="0">
                <a:solidFill>
                  <a:schemeClr val="tx1"/>
                </a:solidFill>
                <a:latin typeface="Times New Roman" panose="02020603050405020304" pitchFamily="18" charset="0"/>
                <a:cs typeface="Times New Roman" panose="02020603050405020304" pitchFamily="18" charset="0"/>
              </a:rPr>
              <a:t>PERFORMANCE IMPROVEMENT </a:t>
            </a:r>
            <a:r>
              <a:rPr lang="en-US" sz="3600" b="1" dirty="0" smtClean="0">
                <a:solidFill>
                  <a:schemeClr val="tx1"/>
                </a:solidFill>
                <a:latin typeface="Times New Roman" panose="02020603050405020304" pitchFamily="18" charset="0"/>
                <a:cs typeface="Times New Roman" panose="02020603050405020304" pitchFamily="18" charset="0"/>
              </a:rPr>
              <a:t>TOOLS</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8" name="Subtitle 7"/>
          <p:cNvSpPr>
            <a:spLocks noGrp="1"/>
          </p:cNvSpPr>
          <p:nvPr>
            <p:ph type="subTitle" idx="1"/>
          </p:nvPr>
        </p:nvSpPr>
        <p:spPr>
          <a:xfrm>
            <a:off x="533400" y="1371600"/>
            <a:ext cx="8382000" cy="5029200"/>
          </a:xfrm>
        </p:spPr>
        <p:txBody>
          <a:bodyPr>
            <a:normAutofit fontScale="92500" lnSpcReduction="10000"/>
          </a:bodyPr>
          <a:lstStyle/>
          <a:p>
            <a:pPr>
              <a:spcBef>
                <a:spcPts val="0"/>
              </a:spcBef>
              <a:spcAft>
                <a:spcPts val="0"/>
              </a:spcAft>
              <a:buClr>
                <a:srgbClr val="FF0000"/>
              </a:buClr>
            </a:pPr>
            <a:r>
              <a:rPr lang="en-US" sz="3000" b="1" dirty="0" smtClean="0">
                <a:solidFill>
                  <a:srgbClr val="0000FF"/>
                </a:solidFill>
                <a:latin typeface="Times New Roman" panose="02020603050405020304" pitchFamily="18" charset="0"/>
                <a:cs typeface="Times New Roman" panose="02020603050405020304" pitchFamily="18" charset="0"/>
              </a:rPr>
              <a:t>Performance</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smtClean="0">
                <a:solidFill>
                  <a:srgbClr val="0000FF"/>
                </a:solidFill>
                <a:latin typeface="Times New Roman" panose="02020603050405020304" pitchFamily="18" charset="0"/>
                <a:cs typeface="Times New Roman" panose="02020603050405020304" pitchFamily="18" charset="0"/>
              </a:rPr>
              <a:t>Improvement Tools</a:t>
            </a:r>
          </a:p>
          <a:p>
            <a:r>
              <a:rPr lang="en-US" sz="3000" b="1" dirty="0">
                <a:solidFill>
                  <a:srgbClr val="0000FF"/>
                </a:solidFill>
                <a:latin typeface="Times New Roman" panose="02020603050405020304" pitchFamily="18" charset="0"/>
                <a:cs typeface="Times New Roman" panose="02020603050405020304" pitchFamily="18" charset="0"/>
              </a:rPr>
              <a:t>Flowcharts</a:t>
            </a:r>
            <a:endParaRPr lang="en-US" sz="3000" b="1" dirty="0" smtClean="0">
              <a:solidFill>
                <a:srgbClr val="0000FF"/>
              </a:solidFill>
              <a:latin typeface="Times New Roman" panose="02020603050405020304" pitchFamily="18" charset="0"/>
              <a:cs typeface="Times New Roman" panose="02020603050405020304" pitchFamily="18" charset="0"/>
            </a:endParaRPr>
          </a:p>
          <a:p>
            <a:pPr marL="182880">
              <a:spcBef>
                <a:spcPts val="0"/>
              </a:spcBef>
            </a:pPr>
            <a:r>
              <a:rPr lang="en-US" sz="2400" b="1" dirty="0">
                <a:solidFill>
                  <a:schemeClr val="tx1"/>
                </a:solidFill>
                <a:latin typeface="Times New Roman" panose="02020603050405020304" pitchFamily="18" charset="0"/>
                <a:cs typeface="Times New Roman" panose="02020603050405020304" pitchFamily="18" charset="0"/>
              </a:rPr>
              <a:t>When the team is satisfied that the chart represents the process accurately, it asks questions to locate improvement opportunities:</a:t>
            </a:r>
          </a:p>
          <a:p>
            <a:pPr marL="342900" indent="-342900">
              <a:buClr>
                <a:srgbClr val="FF0000"/>
              </a:buClr>
              <a:buFont typeface="Wingdings" panose="05000000000000000000" pitchFamily="2" charset="2"/>
              <a:buChar char="v"/>
            </a:pPr>
            <a:r>
              <a:rPr lang="en-US" sz="2400" b="1" dirty="0">
                <a:solidFill>
                  <a:schemeClr val="tx1"/>
                </a:solidFill>
                <a:latin typeface="Times New Roman" panose="02020603050405020304" pitchFamily="18" charset="0"/>
                <a:cs typeface="Times New Roman" panose="02020603050405020304" pitchFamily="18" charset="0"/>
              </a:rPr>
              <a:t>Can any steps be eliminated? </a:t>
            </a:r>
          </a:p>
          <a:p>
            <a:pPr marL="342900" indent="-342900">
              <a:buClr>
                <a:srgbClr val="FF0000"/>
              </a:buClr>
              <a:buFont typeface="Wingdings" panose="05000000000000000000" pitchFamily="2" charset="2"/>
              <a:buChar char="v"/>
            </a:pPr>
            <a:r>
              <a:rPr lang="en-US" sz="2400" b="1" dirty="0">
                <a:solidFill>
                  <a:schemeClr val="tx1"/>
                </a:solidFill>
                <a:latin typeface="Times New Roman" panose="02020603050405020304" pitchFamily="18" charset="0"/>
                <a:cs typeface="Times New Roman" panose="02020603050405020304" pitchFamily="18" charset="0"/>
              </a:rPr>
              <a:t>Can any steps be combined with others? </a:t>
            </a:r>
          </a:p>
          <a:p>
            <a:pPr marL="342900" indent="-342900">
              <a:buClr>
                <a:srgbClr val="FF0000"/>
              </a:buClr>
              <a:buFont typeface="Wingdings" panose="05000000000000000000" pitchFamily="2" charset="2"/>
              <a:buChar char="v"/>
            </a:pPr>
            <a:r>
              <a:rPr lang="en-US" sz="2400" b="1" dirty="0">
                <a:solidFill>
                  <a:schemeClr val="tx1"/>
                </a:solidFill>
                <a:latin typeface="Times New Roman" panose="02020603050405020304" pitchFamily="18" charset="0"/>
                <a:cs typeface="Times New Roman" panose="02020603050405020304" pitchFamily="18" charset="0"/>
              </a:rPr>
              <a:t>Can any steps be simplified? </a:t>
            </a:r>
          </a:p>
          <a:p>
            <a:pPr marL="342900" indent="-342900">
              <a:buClr>
                <a:srgbClr val="FF0000"/>
              </a:buClr>
              <a:buFont typeface="Wingdings" panose="05000000000000000000" pitchFamily="2" charset="2"/>
              <a:buChar char="v"/>
            </a:pPr>
            <a:r>
              <a:rPr lang="en-US" sz="2400" b="1" dirty="0">
                <a:solidFill>
                  <a:schemeClr val="tx1"/>
                </a:solidFill>
                <a:latin typeface="Times New Roman" panose="02020603050405020304" pitchFamily="18" charset="0"/>
                <a:cs typeface="Times New Roman" panose="02020603050405020304" pitchFamily="18" charset="0"/>
              </a:rPr>
              <a:t>Can delays in the process be eliminated? </a:t>
            </a:r>
          </a:p>
          <a:p>
            <a:pPr marL="342900" indent="-342900">
              <a:buClr>
                <a:srgbClr val="FF0000"/>
              </a:buClr>
              <a:buFont typeface="Wingdings" panose="05000000000000000000" pitchFamily="2" charset="2"/>
              <a:buChar char="v"/>
            </a:pPr>
            <a:r>
              <a:rPr lang="en-US" sz="2400" b="1" dirty="0">
                <a:solidFill>
                  <a:schemeClr val="tx1"/>
                </a:solidFill>
                <a:latin typeface="Times New Roman" panose="02020603050405020304" pitchFamily="18" charset="0"/>
                <a:cs typeface="Times New Roman" panose="02020603050405020304" pitchFamily="18" charset="0"/>
              </a:rPr>
              <a:t>Can rework loops be eliminated? </a:t>
            </a:r>
          </a:p>
          <a:p>
            <a:pPr marL="342900" indent="-342900">
              <a:buClr>
                <a:srgbClr val="FF0000"/>
              </a:buClr>
              <a:buFont typeface="Wingdings" panose="05000000000000000000" pitchFamily="2" charset="2"/>
              <a:buChar char="v"/>
            </a:pPr>
            <a:r>
              <a:rPr lang="en-US" sz="2400" b="1" dirty="0">
                <a:solidFill>
                  <a:schemeClr val="tx1"/>
                </a:solidFill>
                <a:latin typeface="Times New Roman" panose="02020603050405020304" pitchFamily="18" charset="0"/>
                <a:cs typeface="Times New Roman" panose="02020603050405020304" pitchFamily="18" charset="0"/>
              </a:rPr>
              <a:t>Can buildup of paperwork be minimized? </a:t>
            </a:r>
          </a:p>
          <a:p>
            <a:pPr marL="342900" indent="-342900">
              <a:buClr>
                <a:srgbClr val="FF0000"/>
              </a:buClr>
              <a:buFont typeface="Wingdings" panose="05000000000000000000" pitchFamily="2" charset="2"/>
              <a:buChar char="v"/>
            </a:pPr>
            <a:r>
              <a:rPr lang="en-US" sz="2400" b="1" dirty="0">
                <a:solidFill>
                  <a:schemeClr val="tx1"/>
                </a:solidFill>
                <a:latin typeface="Times New Roman" panose="02020603050405020304" pitchFamily="18" charset="0"/>
                <a:cs typeface="Times New Roman" panose="02020603050405020304" pitchFamily="18" charset="0"/>
              </a:rPr>
              <a:t>Can handoffs between people or departments be streamlined?</a:t>
            </a:r>
          </a:p>
        </p:txBody>
      </p:sp>
    </p:spTree>
    <p:extLst>
      <p:ext uri="{BB962C8B-B14F-4D97-AF65-F5344CB8AC3E}">
        <p14:creationId xmlns:p14="http://schemas.microsoft.com/office/powerpoint/2010/main" val="3656069636"/>
      </p:ext>
    </p:extLst>
  </p:cSld>
  <p:clrMapOvr>
    <a:masterClrMapping/>
  </p:clrMapOvr>
  <p:transition>
    <p:wedg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2431EDD-7413-4A10-803B-0EAE8B5E1AA7}" type="datetime1">
              <a:rPr lang="en-US" smtClean="0"/>
              <a:t>12/11/2016</a:t>
            </a:fld>
            <a:endParaRPr lang="en-US"/>
          </a:p>
        </p:txBody>
      </p:sp>
      <p:sp>
        <p:nvSpPr>
          <p:cNvPr id="4" name="Footer Placeholder 3"/>
          <p:cNvSpPr>
            <a:spLocks noGrp="1"/>
          </p:cNvSpPr>
          <p:nvPr>
            <p:ph type="ftr" sz="quarter" idx="11"/>
          </p:nvPr>
        </p:nvSpPr>
        <p:spPr/>
        <p:txBody>
          <a:bodyPr/>
          <a:lstStyle/>
          <a:p>
            <a:r>
              <a:rPr lang="en-US" smtClean="0"/>
              <a:t>Mohammed Alnaif Ph.D.</a:t>
            </a:r>
            <a:endParaRPr lang="en-US"/>
          </a:p>
        </p:txBody>
      </p:sp>
      <p:sp>
        <p:nvSpPr>
          <p:cNvPr id="5" name="Slide Number Placeholder 4"/>
          <p:cNvSpPr>
            <a:spLocks noGrp="1"/>
          </p:cNvSpPr>
          <p:nvPr>
            <p:ph type="sldNum" sz="quarter" idx="12"/>
          </p:nvPr>
        </p:nvSpPr>
        <p:spPr/>
        <p:txBody>
          <a:bodyPr/>
          <a:lstStyle/>
          <a:p>
            <a:fld id="{EEEECDCC-63C2-4492-ADC6-A6890B1EB79E}" type="slidenum">
              <a:rPr lang="en-US" smtClean="0"/>
              <a:t>58</a:t>
            </a:fld>
            <a:endParaRPr lang="en-US"/>
          </a:p>
        </p:txBody>
      </p:sp>
      <p:pic>
        <p:nvPicPr>
          <p:cNvPr id="6" name="Picture 5" descr="https://www.dmaictools.com/wp-content/uploads/2009/11/flowcharting0001.PNG"/>
          <p:cNvPicPr/>
          <p:nvPr/>
        </p:nvPicPr>
        <p:blipFill>
          <a:blip r:embed="rId2">
            <a:extLst>
              <a:ext uri="{28A0092B-C50C-407E-A947-70E740481C1C}">
                <a14:useLocalDpi xmlns:a14="http://schemas.microsoft.com/office/drawing/2010/main" val="0"/>
              </a:ext>
            </a:extLst>
          </a:blip>
          <a:srcRect/>
          <a:stretch>
            <a:fillRect/>
          </a:stretch>
        </p:blipFill>
        <p:spPr bwMode="auto">
          <a:xfrm>
            <a:off x="914400" y="685801"/>
            <a:ext cx="7391400" cy="5257800"/>
          </a:xfrm>
          <a:prstGeom prst="rect">
            <a:avLst/>
          </a:prstGeom>
          <a:solidFill>
            <a:srgbClr val="FFC000"/>
          </a:solidFill>
          <a:ln>
            <a:noFill/>
          </a:ln>
        </p:spPr>
      </p:pic>
      <p:cxnSp>
        <p:nvCxnSpPr>
          <p:cNvPr id="8" name="Straight Arrow Connector 7"/>
          <p:cNvCxnSpPr/>
          <p:nvPr/>
        </p:nvCxnSpPr>
        <p:spPr>
          <a:xfrm>
            <a:off x="5044786" y="4648200"/>
            <a:ext cx="11811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5044786" y="5001490"/>
            <a:ext cx="11811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553200" y="4419600"/>
            <a:ext cx="1600200"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The direction or flow of the process steps</a:t>
            </a:r>
          </a:p>
        </p:txBody>
      </p:sp>
    </p:spTree>
    <p:extLst>
      <p:ext uri="{BB962C8B-B14F-4D97-AF65-F5344CB8AC3E}">
        <p14:creationId xmlns:p14="http://schemas.microsoft.com/office/powerpoint/2010/main" val="127813958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C9F9C1-CA37-4660-9D38-140D89C44B98}" type="datetime1">
              <a:rPr lang="en-US" smtClean="0"/>
              <a:t>12/11/2016</a:t>
            </a:fld>
            <a:endParaRPr lang="en-US"/>
          </a:p>
        </p:txBody>
      </p:sp>
      <p:sp>
        <p:nvSpPr>
          <p:cNvPr id="3" name="Footer Placeholder 2"/>
          <p:cNvSpPr>
            <a:spLocks noGrp="1"/>
          </p:cNvSpPr>
          <p:nvPr>
            <p:ph type="ftr" sz="quarter" idx="11"/>
          </p:nvPr>
        </p:nvSpPr>
        <p:spPr/>
        <p:txBody>
          <a:bodyPr/>
          <a:lstStyle/>
          <a:p>
            <a:r>
              <a:rPr lang="en-US" smtClean="0"/>
              <a:t>Mohammed Alnaif Ph.D.</a:t>
            </a:r>
            <a:endParaRPr lang="en-US"/>
          </a:p>
        </p:txBody>
      </p:sp>
      <p:sp>
        <p:nvSpPr>
          <p:cNvPr id="4" name="Slide Number Placeholder 3"/>
          <p:cNvSpPr>
            <a:spLocks noGrp="1"/>
          </p:cNvSpPr>
          <p:nvPr>
            <p:ph type="sldNum" sz="quarter" idx="12"/>
          </p:nvPr>
        </p:nvSpPr>
        <p:spPr/>
        <p:txBody>
          <a:bodyPr/>
          <a:lstStyle/>
          <a:p>
            <a:fld id="{EEEECDCC-63C2-4492-ADC6-A6890B1EB79E}" type="slidenum">
              <a:rPr lang="en-US" smtClean="0"/>
              <a:t>59</a:t>
            </a:fld>
            <a:endParaRPr lang="en-US"/>
          </a:p>
        </p:txBody>
      </p:sp>
      <p:pic>
        <p:nvPicPr>
          <p:cNvPr id="1026" name="Picture 2" descr="http://www.wiley.com/college/busin/icmis/oakman/outline/chap05/images/f5_0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838200"/>
            <a:ext cx="8077200" cy="516940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19200" y="170949"/>
            <a:ext cx="6553200" cy="461665"/>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Exhibit 6.7. Standard Flowchart Symbols</a:t>
            </a:r>
          </a:p>
        </p:txBody>
      </p:sp>
    </p:spTree>
    <p:extLst>
      <p:ext uri="{BB962C8B-B14F-4D97-AF65-F5344CB8AC3E}">
        <p14:creationId xmlns:p14="http://schemas.microsoft.com/office/powerpoint/2010/main" val="33777695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329A3AB8-3789-4435-BA3A-671782420A9F}" type="datetime1">
              <a:rPr lang="en-US" smtClean="0"/>
              <a:t>12/11/2016</a:t>
            </a:fld>
            <a:endParaRPr lang="en-GB" dirty="0"/>
          </a:p>
        </p:txBody>
      </p:sp>
      <p:sp>
        <p:nvSpPr>
          <p:cNvPr id="7" name="Footer Placeholder 6"/>
          <p:cNvSpPr>
            <a:spLocks noGrp="1"/>
          </p:cNvSpPr>
          <p:nvPr>
            <p:ph type="ftr" sz="quarter" idx="11"/>
          </p:nvPr>
        </p:nvSpPr>
        <p:spPr>
          <a:xfrm>
            <a:off x="659165" y="6356350"/>
            <a:ext cx="2847975" cy="365125"/>
          </a:xfrm>
          <a:prstGeom prst="rect">
            <a:avLst/>
          </a:prstGeom>
        </p:spPr>
        <p:txBody>
          <a:bodyPr/>
          <a:lstStyle/>
          <a:p>
            <a:r>
              <a:rPr lang="en-US" smtClean="0"/>
              <a:t>Mohammed Alnaif Ph.D.</a:t>
            </a:r>
            <a:endParaRPr lang="en-US"/>
          </a:p>
        </p:txBody>
      </p:sp>
      <p:sp>
        <p:nvSpPr>
          <p:cNvPr id="6" name="Slide Number Placeholder 5"/>
          <p:cNvSpPr>
            <a:spLocks noGrp="1"/>
          </p:cNvSpPr>
          <p:nvPr>
            <p:ph type="sldNum" sz="quarter" idx="12"/>
          </p:nvPr>
        </p:nvSpPr>
        <p:spPr/>
        <p:txBody>
          <a:bodyPr/>
          <a:lstStyle/>
          <a:p>
            <a:fld id="{EEEECDCC-63C2-4492-ADC6-A6890B1EB79E}" type="slidenum">
              <a:rPr lang="en-US" smtClean="0"/>
              <a:t>6</a:t>
            </a:fld>
            <a:endParaRPr lang="en-US"/>
          </a:p>
        </p:txBody>
      </p:sp>
      <p:sp>
        <p:nvSpPr>
          <p:cNvPr id="5" name="Title 4"/>
          <p:cNvSpPr>
            <a:spLocks noGrp="1"/>
          </p:cNvSpPr>
          <p:nvPr>
            <p:ph type="ctrTitle"/>
          </p:nvPr>
        </p:nvSpPr>
        <p:spPr>
          <a:xfrm>
            <a:off x="914400" y="304800"/>
            <a:ext cx="7117180" cy="1470025"/>
          </a:xfrm>
        </p:spPr>
        <p:txBody>
          <a:bodyPr/>
          <a:lstStyle/>
          <a:p>
            <a:pPr algn="ctr"/>
            <a:r>
              <a:rPr lang="en-US" b="1" dirty="0">
                <a:solidFill>
                  <a:schemeClr val="tx1"/>
                </a:solidFill>
                <a:latin typeface="Times New Roman" panose="02020603050405020304" pitchFamily="18" charset="0"/>
                <a:cs typeface="Times New Roman" panose="02020603050405020304" pitchFamily="18" charset="0"/>
              </a:rPr>
              <a:t>PERFORMANCE IMPROVEMENT </a:t>
            </a:r>
            <a:r>
              <a:rPr lang="en-US" b="1" dirty="0" smtClean="0">
                <a:solidFill>
                  <a:schemeClr val="tx1"/>
                </a:solidFill>
                <a:latin typeface="Times New Roman" panose="02020603050405020304" pitchFamily="18" charset="0"/>
                <a:cs typeface="Times New Roman" panose="02020603050405020304" pitchFamily="18" charset="0"/>
              </a:rPr>
              <a:t>TOOLS</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8" name="Subtitle 7"/>
          <p:cNvSpPr>
            <a:spLocks noGrp="1"/>
          </p:cNvSpPr>
          <p:nvPr>
            <p:ph type="subTitle" idx="1"/>
          </p:nvPr>
        </p:nvSpPr>
        <p:spPr>
          <a:xfrm>
            <a:off x="533400" y="2209800"/>
            <a:ext cx="8077200" cy="3962400"/>
          </a:xfrm>
        </p:spPr>
        <p:txBody>
          <a:bodyPr>
            <a:normAutofit fontScale="85000" lnSpcReduction="10000"/>
          </a:bodyPr>
          <a:lstStyle/>
          <a:p>
            <a:pPr>
              <a:buClr>
                <a:srgbClr val="FF0000"/>
              </a:buClr>
            </a:pPr>
            <a:r>
              <a:rPr lang="en-US" sz="3000" b="1" dirty="0" smtClean="0">
                <a:solidFill>
                  <a:srgbClr val="0000FF"/>
                </a:solidFill>
                <a:latin typeface="Times New Roman" panose="02020603050405020304" pitchFamily="18" charset="0"/>
                <a:cs typeface="Times New Roman" panose="02020603050405020304" pitchFamily="18" charset="0"/>
              </a:rPr>
              <a:t>Performance</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smtClean="0">
                <a:solidFill>
                  <a:srgbClr val="0000FF"/>
                </a:solidFill>
                <a:latin typeface="Times New Roman" panose="02020603050405020304" pitchFamily="18" charset="0"/>
                <a:cs typeface="Times New Roman" panose="02020603050405020304" pitchFamily="18" charset="0"/>
              </a:rPr>
              <a:t>Improvement Tools</a:t>
            </a:r>
          </a:p>
          <a:p>
            <a:pPr marL="457200" indent="-457200">
              <a:buClr>
                <a:srgbClr val="FF0000"/>
              </a:buClr>
              <a:buFont typeface="Wingdings" panose="05000000000000000000" pitchFamily="2" charset="2"/>
              <a:buChar char="v"/>
            </a:pPr>
            <a:r>
              <a:rPr lang="en-US" sz="3000" b="1" dirty="0">
                <a:solidFill>
                  <a:schemeClr val="tx1"/>
                </a:solidFill>
                <a:latin typeface="Times New Roman" panose="02020603050405020304" pitchFamily="18" charset="0"/>
                <a:cs typeface="Times New Roman" panose="02020603050405020304" pitchFamily="18" charset="0"/>
              </a:rPr>
              <a:t>Think of the improvement model as the recipe—for instance, the steps you follow when baking a cake. </a:t>
            </a:r>
            <a:endParaRPr lang="en-US" sz="3000" b="1" dirty="0" smtClean="0">
              <a:solidFill>
                <a:schemeClr val="tx1"/>
              </a:solidFill>
              <a:latin typeface="Times New Roman" panose="02020603050405020304" pitchFamily="18" charset="0"/>
              <a:cs typeface="Times New Roman" panose="02020603050405020304" pitchFamily="18" charset="0"/>
            </a:endParaRPr>
          </a:p>
          <a:p>
            <a:pPr marL="457200" indent="-457200">
              <a:buClr>
                <a:srgbClr val="FF0000"/>
              </a:buClr>
              <a:buFont typeface="Wingdings" panose="05000000000000000000" pitchFamily="2" charset="2"/>
              <a:buChar char="v"/>
            </a:pPr>
            <a:r>
              <a:rPr lang="en-US" sz="3000" b="1" dirty="0" smtClean="0">
                <a:solidFill>
                  <a:schemeClr val="tx1"/>
                </a:solidFill>
                <a:latin typeface="Times New Roman" panose="02020603050405020304" pitchFamily="18" charset="0"/>
                <a:cs typeface="Times New Roman" panose="02020603050405020304" pitchFamily="18" charset="0"/>
              </a:rPr>
              <a:t>Analytic </a:t>
            </a:r>
            <a:r>
              <a:rPr lang="en-US" sz="3000" b="1" dirty="0">
                <a:solidFill>
                  <a:schemeClr val="tx1"/>
                </a:solidFill>
                <a:latin typeface="Times New Roman" panose="02020603050405020304" pitchFamily="18" charset="0"/>
                <a:cs typeface="Times New Roman" panose="02020603050405020304" pitchFamily="18" charset="0"/>
              </a:rPr>
              <a:t>tools are the ingredients—the materials you use while following the recipe. When baking a cake, you want to use the correct ingredients and add them to the cake mixture at the right time</a:t>
            </a:r>
            <a:r>
              <a:rPr lang="en-US" sz="3000" b="1" dirty="0" smtClean="0">
                <a:solidFill>
                  <a:schemeClr val="tx1"/>
                </a:solidFill>
                <a:latin typeface="Times New Roman" panose="02020603050405020304" pitchFamily="18" charset="0"/>
                <a:cs typeface="Times New Roman" panose="02020603050405020304" pitchFamily="18" charset="0"/>
              </a:rPr>
              <a:t>.</a:t>
            </a:r>
          </a:p>
          <a:p>
            <a:pPr marL="457200" indent="-457200">
              <a:buClr>
                <a:srgbClr val="FF0000"/>
              </a:buClr>
              <a:buFont typeface="Wingdings" panose="05000000000000000000" pitchFamily="2" charset="2"/>
              <a:buChar char="v"/>
            </a:pPr>
            <a:r>
              <a:rPr lang="en-US" sz="3000" b="1" dirty="0" smtClean="0">
                <a:solidFill>
                  <a:schemeClr val="tx1"/>
                </a:solidFill>
                <a:latin typeface="Times New Roman" panose="02020603050405020304" pitchFamily="18" charset="0"/>
                <a:cs typeface="Times New Roman" panose="02020603050405020304" pitchFamily="18" charset="0"/>
              </a:rPr>
              <a:t>The </a:t>
            </a:r>
            <a:r>
              <a:rPr lang="en-US" sz="3000" b="1" dirty="0">
                <a:solidFill>
                  <a:schemeClr val="tx1"/>
                </a:solidFill>
                <a:latin typeface="Times New Roman" panose="02020603050405020304" pitchFamily="18" charset="0"/>
                <a:cs typeface="Times New Roman" panose="02020603050405020304" pitchFamily="18" charset="0"/>
              </a:rPr>
              <a:t>same is true for the analytic tools used during an improvement project</a:t>
            </a:r>
            <a:r>
              <a:rPr lang="en-US" sz="3000" b="1" dirty="0" smtClean="0">
                <a:solidFill>
                  <a:schemeClr val="tx1"/>
                </a:solidFill>
                <a:latin typeface="Times New Roman" panose="02020603050405020304" pitchFamily="18" charset="0"/>
                <a:cs typeface="Times New Roman" panose="02020603050405020304" pitchFamily="18" charset="0"/>
              </a:rPr>
              <a:t>.</a:t>
            </a:r>
            <a:r>
              <a:rPr lang="en-US" sz="2800" b="1" dirty="0" smtClean="0">
                <a:solidFill>
                  <a:schemeClr val="tx1"/>
                </a:solidFill>
                <a:latin typeface="Times New Roman" panose="02020603050405020304" pitchFamily="18" charset="0"/>
                <a:cs typeface="Times New Roman" panose="02020603050405020304" pitchFamily="18" charset="0"/>
              </a:rPr>
              <a:t> </a:t>
            </a:r>
            <a:endParaRPr lang="en-US"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0539859"/>
      </p:ext>
    </p:extLst>
  </p:cSld>
  <p:clrMapOvr>
    <a:masterClrMapping/>
  </p:clrMapOvr>
  <p:transition>
    <p:wedg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F67A9478-C422-4BC5-80F9-D0C1467BA6A5}" type="datetime1">
              <a:rPr lang="en-US" smtClean="0"/>
              <a:t>12/11/2016</a:t>
            </a:fld>
            <a:endParaRPr lang="en-GB" dirty="0"/>
          </a:p>
        </p:txBody>
      </p:sp>
      <p:sp>
        <p:nvSpPr>
          <p:cNvPr id="7" name="Footer Placeholder 6"/>
          <p:cNvSpPr>
            <a:spLocks noGrp="1"/>
          </p:cNvSpPr>
          <p:nvPr>
            <p:ph type="ftr" sz="quarter" idx="11"/>
          </p:nvPr>
        </p:nvSpPr>
        <p:spPr>
          <a:xfrm>
            <a:off x="659165" y="6356350"/>
            <a:ext cx="2847975" cy="365125"/>
          </a:xfrm>
          <a:prstGeom prst="rect">
            <a:avLst/>
          </a:prstGeom>
        </p:spPr>
        <p:txBody>
          <a:bodyPr/>
          <a:lstStyle/>
          <a:p>
            <a:r>
              <a:rPr lang="en-US" dirty="0" smtClean="0"/>
              <a:t>Mohammed Alnaif Ph.D.</a:t>
            </a:r>
            <a:endParaRPr lang="en-US" dirty="0"/>
          </a:p>
        </p:txBody>
      </p:sp>
      <p:sp>
        <p:nvSpPr>
          <p:cNvPr id="6" name="Slide Number Placeholder 5"/>
          <p:cNvSpPr>
            <a:spLocks noGrp="1"/>
          </p:cNvSpPr>
          <p:nvPr>
            <p:ph type="sldNum" sz="quarter" idx="12"/>
          </p:nvPr>
        </p:nvSpPr>
        <p:spPr/>
        <p:txBody>
          <a:bodyPr/>
          <a:lstStyle/>
          <a:p>
            <a:fld id="{EEEECDCC-63C2-4492-ADC6-A6890B1EB79E}" type="slidenum">
              <a:rPr lang="en-US" smtClean="0"/>
              <a:t>60</a:t>
            </a:fld>
            <a:endParaRPr lang="en-US"/>
          </a:p>
        </p:txBody>
      </p:sp>
      <p:sp>
        <p:nvSpPr>
          <p:cNvPr id="5" name="Title 4"/>
          <p:cNvSpPr>
            <a:spLocks noGrp="1"/>
          </p:cNvSpPr>
          <p:nvPr>
            <p:ph type="ctrTitle"/>
          </p:nvPr>
        </p:nvSpPr>
        <p:spPr>
          <a:xfrm>
            <a:off x="914400" y="152401"/>
            <a:ext cx="7117180" cy="1219200"/>
          </a:xfrm>
        </p:spPr>
        <p:txBody>
          <a:bodyPr/>
          <a:lstStyle/>
          <a:p>
            <a:pPr algn="ctr"/>
            <a:r>
              <a:rPr lang="en-US" sz="3600" b="1" dirty="0">
                <a:solidFill>
                  <a:schemeClr val="tx1"/>
                </a:solidFill>
                <a:latin typeface="Times New Roman" panose="02020603050405020304" pitchFamily="18" charset="0"/>
                <a:cs typeface="Times New Roman" panose="02020603050405020304" pitchFamily="18" charset="0"/>
              </a:rPr>
              <a:t>PERFORMANCE IMPROVEMENT </a:t>
            </a:r>
            <a:r>
              <a:rPr lang="en-US" sz="3600" b="1" dirty="0" smtClean="0">
                <a:solidFill>
                  <a:schemeClr val="tx1"/>
                </a:solidFill>
                <a:latin typeface="Times New Roman" panose="02020603050405020304" pitchFamily="18" charset="0"/>
                <a:cs typeface="Times New Roman" panose="02020603050405020304" pitchFamily="18" charset="0"/>
              </a:rPr>
              <a:t>TOOLS</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8" name="Subtitle 7"/>
          <p:cNvSpPr>
            <a:spLocks noGrp="1"/>
          </p:cNvSpPr>
          <p:nvPr>
            <p:ph type="subTitle" idx="1"/>
          </p:nvPr>
        </p:nvSpPr>
        <p:spPr>
          <a:xfrm>
            <a:off x="533400" y="1371600"/>
            <a:ext cx="8382000" cy="5029200"/>
          </a:xfrm>
        </p:spPr>
        <p:txBody>
          <a:bodyPr>
            <a:normAutofit fontScale="92500" lnSpcReduction="10000"/>
          </a:bodyPr>
          <a:lstStyle/>
          <a:p>
            <a:pPr>
              <a:spcBef>
                <a:spcPts val="0"/>
              </a:spcBef>
              <a:spcAft>
                <a:spcPts val="0"/>
              </a:spcAft>
              <a:buClr>
                <a:srgbClr val="FF0000"/>
              </a:buClr>
            </a:pPr>
            <a:r>
              <a:rPr lang="en-US" sz="3000" b="1" dirty="0" smtClean="0">
                <a:solidFill>
                  <a:srgbClr val="0000FF"/>
                </a:solidFill>
                <a:latin typeface="Times New Roman" panose="02020603050405020304" pitchFamily="18" charset="0"/>
                <a:cs typeface="Times New Roman" panose="02020603050405020304" pitchFamily="18" charset="0"/>
              </a:rPr>
              <a:t>Performance</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smtClean="0">
                <a:solidFill>
                  <a:srgbClr val="0000FF"/>
                </a:solidFill>
                <a:latin typeface="Times New Roman" panose="02020603050405020304" pitchFamily="18" charset="0"/>
                <a:cs typeface="Times New Roman" panose="02020603050405020304" pitchFamily="18" charset="0"/>
              </a:rPr>
              <a:t>Improvement Tools</a:t>
            </a:r>
          </a:p>
          <a:p>
            <a:r>
              <a:rPr lang="en-US" sz="3000" b="1" dirty="0">
                <a:solidFill>
                  <a:srgbClr val="0000FF"/>
                </a:solidFill>
                <a:latin typeface="Times New Roman" panose="02020603050405020304" pitchFamily="18" charset="0"/>
                <a:cs typeface="Times New Roman" panose="02020603050405020304" pitchFamily="18" charset="0"/>
              </a:rPr>
              <a:t>Flowcharts</a:t>
            </a:r>
            <a:endParaRPr lang="en-US" sz="3000" b="1" dirty="0" smtClean="0">
              <a:solidFill>
                <a:srgbClr val="0000FF"/>
              </a:solidFill>
              <a:latin typeface="Times New Roman" panose="02020603050405020304" pitchFamily="18" charset="0"/>
              <a:cs typeface="Times New Roman" panose="02020603050405020304" pitchFamily="18" charset="0"/>
            </a:endParaRPr>
          </a:p>
          <a:p>
            <a:pPr marL="182880">
              <a:spcBef>
                <a:spcPts val="0"/>
              </a:spcBef>
            </a:pPr>
            <a:r>
              <a:rPr lang="en-US" sz="2400" b="1" dirty="0">
                <a:solidFill>
                  <a:schemeClr val="tx1"/>
                </a:solidFill>
                <a:latin typeface="Times New Roman" panose="02020603050405020304" pitchFamily="18" charset="0"/>
                <a:cs typeface="Times New Roman" panose="02020603050405020304" pitchFamily="18" charset="0"/>
              </a:rPr>
              <a:t>When the team is satisfied that the chart represents the process accurately, it asks questions to locate improvement opportunities:</a:t>
            </a:r>
          </a:p>
          <a:p>
            <a:pPr marL="342900" indent="-342900">
              <a:buClr>
                <a:srgbClr val="FF0000"/>
              </a:buClr>
              <a:buFont typeface="Wingdings" panose="05000000000000000000" pitchFamily="2" charset="2"/>
              <a:buChar char="v"/>
            </a:pPr>
            <a:r>
              <a:rPr lang="en-US" sz="2400" b="1" dirty="0">
                <a:solidFill>
                  <a:schemeClr val="tx1"/>
                </a:solidFill>
                <a:latin typeface="Times New Roman" panose="02020603050405020304" pitchFamily="18" charset="0"/>
                <a:cs typeface="Times New Roman" panose="02020603050405020304" pitchFamily="18" charset="0"/>
              </a:rPr>
              <a:t>Can any steps be eliminated? </a:t>
            </a:r>
          </a:p>
          <a:p>
            <a:pPr marL="342900" indent="-342900">
              <a:buClr>
                <a:srgbClr val="FF0000"/>
              </a:buClr>
              <a:buFont typeface="Wingdings" panose="05000000000000000000" pitchFamily="2" charset="2"/>
              <a:buChar char="v"/>
            </a:pPr>
            <a:r>
              <a:rPr lang="en-US" sz="2400" b="1" dirty="0">
                <a:solidFill>
                  <a:schemeClr val="tx1"/>
                </a:solidFill>
                <a:latin typeface="Times New Roman" panose="02020603050405020304" pitchFamily="18" charset="0"/>
                <a:cs typeface="Times New Roman" panose="02020603050405020304" pitchFamily="18" charset="0"/>
              </a:rPr>
              <a:t>Can any steps be combined with others? </a:t>
            </a:r>
          </a:p>
          <a:p>
            <a:pPr marL="342900" indent="-342900">
              <a:buClr>
                <a:srgbClr val="FF0000"/>
              </a:buClr>
              <a:buFont typeface="Wingdings" panose="05000000000000000000" pitchFamily="2" charset="2"/>
              <a:buChar char="v"/>
            </a:pPr>
            <a:r>
              <a:rPr lang="en-US" sz="2400" b="1" dirty="0">
                <a:solidFill>
                  <a:schemeClr val="tx1"/>
                </a:solidFill>
                <a:latin typeface="Times New Roman" panose="02020603050405020304" pitchFamily="18" charset="0"/>
                <a:cs typeface="Times New Roman" panose="02020603050405020304" pitchFamily="18" charset="0"/>
              </a:rPr>
              <a:t>Can any steps be simplified? </a:t>
            </a:r>
          </a:p>
          <a:p>
            <a:pPr marL="342900" indent="-342900">
              <a:buClr>
                <a:srgbClr val="FF0000"/>
              </a:buClr>
              <a:buFont typeface="Wingdings" panose="05000000000000000000" pitchFamily="2" charset="2"/>
              <a:buChar char="v"/>
            </a:pPr>
            <a:r>
              <a:rPr lang="en-US" sz="2400" b="1" dirty="0">
                <a:solidFill>
                  <a:schemeClr val="tx1"/>
                </a:solidFill>
                <a:latin typeface="Times New Roman" panose="02020603050405020304" pitchFamily="18" charset="0"/>
                <a:cs typeface="Times New Roman" panose="02020603050405020304" pitchFamily="18" charset="0"/>
              </a:rPr>
              <a:t>Can delays in the process be eliminated? </a:t>
            </a:r>
          </a:p>
          <a:p>
            <a:pPr marL="342900" indent="-342900">
              <a:buClr>
                <a:srgbClr val="FF0000"/>
              </a:buClr>
              <a:buFont typeface="Wingdings" panose="05000000000000000000" pitchFamily="2" charset="2"/>
              <a:buChar char="v"/>
            </a:pPr>
            <a:r>
              <a:rPr lang="en-US" sz="2400" b="1" dirty="0">
                <a:solidFill>
                  <a:schemeClr val="tx1"/>
                </a:solidFill>
                <a:latin typeface="Times New Roman" panose="02020603050405020304" pitchFamily="18" charset="0"/>
                <a:cs typeface="Times New Roman" panose="02020603050405020304" pitchFamily="18" charset="0"/>
              </a:rPr>
              <a:t>Can rework loops be eliminated? </a:t>
            </a:r>
          </a:p>
          <a:p>
            <a:pPr marL="342900" indent="-342900">
              <a:buClr>
                <a:srgbClr val="FF0000"/>
              </a:buClr>
              <a:buFont typeface="Wingdings" panose="05000000000000000000" pitchFamily="2" charset="2"/>
              <a:buChar char="v"/>
            </a:pPr>
            <a:r>
              <a:rPr lang="en-US" sz="2400" b="1" dirty="0">
                <a:solidFill>
                  <a:schemeClr val="tx1"/>
                </a:solidFill>
                <a:latin typeface="Times New Roman" panose="02020603050405020304" pitchFamily="18" charset="0"/>
                <a:cs typeface="Times New Roman" panose="02020603050405020304" pitchFamily="18" charset="0"/>
              </a:rPr>
              <a:t>Can buildup of paperwork be minimized? </a:t>
            </a:r>
          </a:p>
          <a:p>
            <a:pPr marL="342900" indent="-342900">
              <a:buClr>
                <a:srgbClr val="FF0000"/>
              </a:buClr>
              <a:buFont typeface="Wingdings" panose="05000000000000000000" pitchFamily="2" charset="2"/>
              <a:buChar char="v"/>
            </a:pPr>
            <a:r>
              <a:rPr lang="en-US" sz="2400" b="1" dirty="0">
                <a:solidFill>
                  <a:schemeClr val="tx1"/>
                </a:solidFill>
                <a:latin typeface="Times New Roman" panose="02020603050405020304" pitchFamily="18" charset="0"/>
                <a:cs typeface="Times New Roman" panose="02020603050405020304" pitchFamily="18" charset="0"/>
              </a:rPr>
              <a:t>Can handoffs between people or departments be streamlined?</a:t>
            </a:r>
          </a:p>
        </p:txBody>
      </p:sp>
    </p:spTree>
    <p:extLst>
      <p:ext uri="{BB962C8B-B14F-4D97-AF65-F5344CB8AC3E}">
        <p14:creationId xmlns:p14="http://schemas.microsoft.com/office/powerpoint/2010/main" val="1433111200"/>
      </p:ext>
    </p:extLst>
  </p:cSld>
  <p:clrMapOvr>
    <a:masterClrMapping/>
  </p:clrMapOvr>
  <p:transition>
    <p:wedg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C9F9C1-CA37-4660-9D38-140D89C44B98}" type="datetime1">
              <a:rPr lang="en-US" smtClean="0"/>
              <a:t>12/11/2016</a:t>
            </a:fld>
            <a:endParaRPr lang="en-US"/>
          </a:p>
        </p:txBody>
      </p:sp>
      <p:sp>
        <p:nvSpPr>
          <p:cNvPr id="3" name="Footer Placeholder 2"/>
          <p:cNvSpPr>
            <a:spLocks noGrp="1"/>
          </p:cNvSpPr>
          <p:nvPr>
            <p:ph type="ftr" sz="quarter" idx="11"/>
          </p:nvPr>
        </p:nvSpPr>
        <p:spPr/>
        <p:txBody>
          <a:bodyPr/>
          <a:lstStyle/>
          <a:p>
            <a:r>
              <a:rPr lang="en-US" smtClean="0"/>
              <a:t>Mohammed Alnaif Ph.D.</a:t>
            </a:r>
            <a:endParaRPr lang="en-US"/>
          </a:p>
        </p:txBody>
      </p:sp>
      <p:sp>
        <p:nvSpPr>
          <p:cNvPr id="4" name="Slide Number Placeholder 3"/>
          <p:cNvSpPr>
            <a:spLocks noGrp="1"/>
          </p:cNvSpPr>
          <p:nvPr>
            <p:ph type="sldNum" sz="quarter" idx="12"/>
          </p:nvPr>
        </p:nvSpPr>
        <p:spPr/>
        <p:txBody>
          <a:bodyPr/>
          <a:lstStyle/>
          <a:p>
            <a:fld id="{EEEECDCC-63C2-4492-ADC6-A6890B1EB79E}" type="slidenum">
              <a:rPr lang="en-US" smtClean="0"/>
              <a:t>61</a:t>
            </a:fld>
            <a:endParaRPr lang="en-US"/>
          </a:p>
        </p:txBody>
      </p:sp>
      <p:sp>
        <p:nvSpPr>
          <p:cNvPr id="6" name="TextBox 5"/>
          <p:cNvSpPr txBox="1"/>
          <p:nvPr/>
        </p:nvSpPr>
        <p:spPr>
          <a:xfrm>
            <a:off x="533400" y="1631108"/>
            <a:ext cx="7924800" cy="2677656"/>
          </a:xfrm>
          <a:prstGeom prst="rect">
            <a:avLst/>
          </a:prstGeom>
          <a:noFill/>
        </p:spPr>
        <p:txBody>
          <a:bodyPr wrap="squar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High Level Flowchart</a:t>
            </a:r>
          </a:p>
          <a:p>
            <a:r>
              <a:rPr lang="en-US" sz="2800" b="1" dirty="0" smtClean="0">
                <a:latin typeface="Times New Roman" panose="02020603050405020304" pitchFamily="18" charset="0"/>
                <a:cs typeface="Times New Roman" panose="02020603050405020304" pitchFamily="18" charset="0"/>
              </a:rPr>
              <a:t>Among </a:t>
            </a:r>
            <a:r>
              <a:rPr lang="en-US" sz="2800" b="1" dirty="0">
                <a:latin typeface="Times New Roman" panose="02020603050405020304" pitchFamily="18" charset="0"/>
                <a:cs typeface="Times New Roman" panose="02020603050405020304" pitchFamily="18" charset="0"/>
              </a:rPr>
              <a:t>the different types of flowcharts, </a:t>
            </a:r>
            <a:r>
              <a:rPr lang="en-US" sz="2800" b="1" dirty="0">
                <a:solidFill>
                  <a:srgbClr val="0000FF"/>
                </a:solidFill>
                <a:latin typeface="Times New Roman" panose="02020603050405020304" pitchFamily="18" charset="0"/>
                <a:cs typeface="Times New Roman" panose="02020603050405020304" pitchFamily="18" charset="0"/>
              </a:rPr>
              <a:t>high-level, detailed, deployment, and top-down charts </a:t>
            </a:r>
            <a:r>
              <a:rPr lang="en-US" sz="2800" b="1" dirty="0">
                <a:latin typeface="Times New Roman" panose="02020603050405020304" pitchFamily="18" charset="0"/>
                <a:cs typeface="Times New Roman" panose="02020603050405020304" pitchFamily="18" charset="0"/>
              </a:rPr>
              <a:t>are most commonly used. This flowchart is considered high level because minor steps in the process have not been included.</a:t>
            </a:r>
          </a:p>
        </p:txBody>
      </p:sp>
      <p:pic>
        <p:nvPicPr>
          <p:cNvPr id="7" name="Picture 6" descr="https://www.usaidassist.org/sites/assist/files/styles/content-zoom/public/prenatal_care_flowchart.jpg?itok=htD2bZDX"/>
          <p:cNvPicPr/>
          <p:nvPr/>
        </p:nvPicPr>
        <p:blipFill>
          <a:blip r:embed="rId2">
            <a:extLst>
              <a:ext uri="{28A0092B-C50C-407E-A947-70E740481C1C}">
                <a14:useLocalDpi xmlns:a14="http://schemas.microsoft.com/office/drawing/2010/main" val="0"/>
              </a:ext>
            </a:extLst>
          </a:blip>
          <a:srcRect/>
          <a:stretch>
            <a:fillRect/>
          </a:stretch>
        </p:blipFill>
        <p:spPr bwMode="auto">
          <a:xfrm>
            <a:off x="616527" y="4267200"/>
            <a:ext cx="7924800" cy="1752600"/>
          </a:xfrm>
          <a:prstGeom prst="rect">
            <a:avLst/>
          </a:prstGeom>
          <a:noFill/>
          <a:ln>
            <a:noFill/>
          </a:ln>
        </p:spPr>
      </p:pic>
      <p:sp>
        <p:nvSpPr>
          <p:cNvPr id="8" name="Title 4"/>
          <p:cNvSpPr txBox="1">
            <a:spLocks/>
          </p:cNvSpPr>
          <p:nvPr/>
        </p:nvSpPr>
        <p:spPr>
          <a:xfrm>
            <a:off x="1149927" y="304800"/>
            <a:ext cx="6858000" cy="1142999"/>
          </a:xfrm>
          <a:prstGeom prst="rect">
            <a:avLst/>
          </a:prstGeom>
        </p:spPr>
        <p:txBody>
          <a:bodyPr/>
          <a:lst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b="1" dirty="0" smtClean="0">
                <a:solidFill>
                  <a:schemeClr val="tx1"/>
                </a:solidFill>
                <a:latin typeface="Times New Roman" panose="02020603050405020304" pitchFamily="18" charset="0"/>
                <a:cs typeface="Times New Roman" panose="02020603050405020304" pitchFamily="18" charset="0"/>
              </a:rPr>
              <a:t>PERFORMANCE IMPROVEMENT TOOLS</a:t>
            </a:r>
            <a:endParaRPr lang="en-US"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756392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C9F9C1-CA37-4660-9D38-140D89C44B98}" type="datetime1">
              <a:rPr lang="en-US" smtClean="0"/>
              <a:t>12/11/2016</a:t>
            </a:fld>
            <a:endParaRPr lang="en-US"/>
          </a:p>
        </p:txBody>
      </p:sp>
      <p:sp>
        <p:nvSpPr>
          <p:cNvPr id="3" name="Footer Placeholder 2"/>
          <p:cNvSpPr>
            <a:spLocks noGrp="1"/>
          </p:cNvSpPr>
          <p:nvPr>
            <p:ph type="ftr" sz="quarter" idx="11"/>
          </p:nvPr>
        </p:nvSpPr>
        <p:spPr/>
        <p:txBody>
          <a:bodyPr/>
          <a:lstStyle/>
          <a:p>
            <a:r>
              <a:rPr lang="en-US" smtClean="0"/>
              <a:t>Mohammed Alnaif Ph.D.</a:t>
            </a:r>
            <a:endParaRPr lang="en-US"/>
          </a:p>
        </p:txBody>
      </p:sp>
      <p:sp>
        <p:nvSpPr>
          <p:cNvPr id="4" name="Slide Number Placeholder 3"/>
          <p:cNvSpPr>
            <a:spLocks noGrp="1"/>
          </p:cNvSpPr>
          <p:nvPr>
            <p:ph type="sldNum" sz="quarter" idx="12"/>
          </p:nvPr>
        </p:nvSpPr>
        <p:spPr/>
        <p:txBody>
          <a:bodyPr/>
          <a:lstStyle/>
          <a:p>
            <a:fld id="{EEEECDCC-63C2-4492-ADC6-A6890B1EB79E}" type="slidenum">
              <a:rPr lang="en-US" smtClean="0"/>
              <a:t>62</a:t>
            </a:fld>
            <a:endParaRPr lang="en-US"/>
          </a:p>
        </p:txBody>
      </p:sp>
      <p:sp>
        <p:nvSpPr>
          <p:cNvPr id="6" name="TextBox 5"/>
          <p:cNvSpPr txBox="1"/>
          <p:nvPr/>
        </p:nvSpPr>
        <p:spPr>
          <a:xfrm>
            <a:off x="533400" y="1631108"/>
            <a:ext cx="7924800" cy="523220"/>
          </a:xfrm>
          <a:prstGeom prst="rect">
            <a:avLst/>
          </a:prstGeom>
          <a:noFill/>
        </p:spPr>
        <p:txBody>
          <a:bodyPr wrap="squar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High Level Flowchart</a:t>
            </a:r>
          </a:p>
        </p:txBody>
      </p:sp>
      <p:sp>
        <p:nvSpPr>
          <p:cNvPr id="8" name="Title 4"/>
          <p:cNvSpPr txBox="1">
            <a:spLocks/>
          </p:cNvSpPr>
          <p:nvPr/>
        </p:nvSpPr>
        <p:spPr>
          <a:xfrm>
            <a:off x="1149927" y="304800"/>
            <a:ext cx="6858000" cy="1142999"/>
          </a:xfrm>
          <a:prstGeom prst="rect">
            <a:avLst/>
          </a:prstGeom>
        </p:spPr>
        <p:txBody>
          <a:bodyPr/>
          <a:lst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b="1" dirty="0" smtClean="0">
                <a:solidFill>
                  <a:schemeClr val="tx1"/>
                </a:solidFill>
                <a:latin typeface="Times New Roman" panose="02020603050405020304" pitchFamily="18" charset="0"/>
                <a:cs typeface="Times New Roman" panose="02020603050405020304" pitchFamily="18" charset="0"/>
              </a:rPr>
              <a:t>PERFORMANCE IMPROVEMENT TOOLS</a:t>
            </a:r>
            <a:endParaRPr lang="en-US" sz="3600" b="1" dirty="0">
              <a:solidFill>
                <a:schemeClr val="tx1"/>
              </a:solidFill>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2362200"/>
            <a:ext cx="8305800" cy="3793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015757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381000"/>
            <a:ext cx="7117180" cy="1219201"/>
          </a:xfrm>
        </p:spPr>
        <p:txBody>
          <a:bodyPr/>
          <a:lstStyle/>
          <a:p>
            <a:pPr algn="ctr"/>
            <a:r>
              <a:rPr lang="en-US" sz="3600" b="1" dirty="0">
                <a:solidFill>
                  <a:schemeClr val="tx1"/>
                </a:solidFill>
                <a:latin typeface="Times New Roman" panose="02020603050405020304" pitchFamily="18" charset="0"/>
                <a:cs typeface="Times New Roman" panose="02020603050405020304" pitchFamily="18" charset="0"/>
              </a:rPr>
              <a:t>PERFORMANCE IMPROVEMENT TOOLS</a:t>
            </a:r>
            <a:endParaRPr lang="en-US" sz="3600" dirty="0"/>
          </a:p>
        </p:txBody>
      </p:sp>
      <p:sp>
        <p:nvSpPr>
          <p:cNvPr id="3" name="Subtitle 2"/>
          <p:cNvSpPr>
            <a:spLocks noGrp="1"/>
          </p:cNvSpPr>
          <p:nvPr>
            <p:ph type="subTitle" idx="1"/>
          </p:nvPr>
        </p:nvSpPr>
        <p:spPr>
          <a:xfrm>
            <a:off x="762000" y="1600200"/>
            <a:ext cx="7745622" cy="4114800"/>
          </a:xfrm>
        </p:spPr>
        <p:txBody>
          <a:bodyPr/>
          <a:lstStyle/>
          <a:p>
            <a:r>
              <a:rPr lang="en-US" sz="2800" b="1" dirty="0" smtClean="0">
                <a:solidFill>
                  <a:srgbClr val="0000FF"/>
                </a:solidFill>
                <a:latin typeface="Times New Roman" panose="02020603050405020304" pitchFamily="18" charset="0"/>
                <a:cs typeface="Times New Roman" panose="02020603050405020304" pitchFamily="18" charset="0"/>
              </a:rPr>
              <a:t>Detailed Flowchart</a:t>
            </a:r>
          </a:p>
          <a:p>
            <a:pPr marL="457200" indent="-457200">
              <a:buClr>
                <a:srgbClr val="FF0000"/>
              </a:buClr>
              <a:buFont typeface="Wingdings" panose="05000000000000000000" pitchFamily="2" charset="2"/>
              <a:buChar char="v"/>
            </a:pPr>
            <a:r>
              <a:rPr lang="en-US" sz="2200" b="1" dirty="0" smtClean="0">
                <a:solidFill>
                  <a:schemeClr val="tx1"/>
                </a:solidFill>
                <a:latin typeface="Times New Roman" panose="02020603050405020304" pitchFamily="18" charset="0"/>
                <a:cs typeface="Times New Roman" panose="02020603050405020304" pitchFamily="18" charset="0"/>
              </a:rPr>
              <a:t>A detailed flowchart maps all the steps and activities that occur in the process and includes decision points, waiting periods, tasks frequently redone, and feedback loops. </a:t>
            </a:r>
          </a:p>
          <a:p>
            <a:pPr marL="457200" indent="-457200">
              <a:buClr>
                <a:srgbClr val="FF0000"/>
              </a:buClr>
              <a:buFont typeface="Wingdings" panose="05000000000000000000" pitchFamily="2" charset="2"/>
              <a:buChar char="v"/>
            </a:pPr>
            <a:r>
              <a:rPr lang="en-US" sz="2200" b="1" dirty="0" smtClean="0">
                <a:solidFill>
                  <a:schemeClr val="tx1"/>
                </a:solidFill>
                <a:latin typeface="Times New Roman" panose="02020603050405020304" pitchFamily="18" charset="0"/>
                <a:cs typeface="Times New Roman" panose="02020603050405020304" pitchFamily="18" charset="0"/>
              </a:rPr>
              <a:t>This type of flowchart is particularly useful when looking for problems or inefficiencies</a:t>
            </a:r>
            <a:r>
              <a:rPr lang="en-US" sz="2200" dirty="0" smtClean="0">
                <a:solidFill>
                  <a:schemeClr val="tx1"/>
                </a:solidFill>
                <a:latin typeface="Times New Roman" panose="02020603050405020304" pitchFamily="18" charset="0"/>
                <a:cs typeface="Times New Roman" panose="02020603050405020304" pitchFamily="18" charset="0"/>
              </a:rPr>
              <a:t>.</a:t>
            </a:r>
          </a:p>
          <a:p>
            <a:pPr marL="457200" indent="-457200">
              <a:buClr>
                <a:srgbClr val="FF0000"/>
              </a:buClr>
              <a:buFont typeface="Wingdings" panose="05000000000000000000" pitchFamily="2" charset="2"/>
              <a:buChar char="v"/>
            </a:pP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A574D66F-379B-40A6-964D-FDA1FF2C7909}" type="datetime1">
              <a:rPr lang="en-US" smtClean="0"/>
              <a:t>12/11/2016</a:t>
            </a:fld>
            <a:endParaRPr lang="en-US"/>
          </a:p>
        </p:txBody>
      </p:sp>
      <p:sp>
        <p:nvSpPr>
          <p:cNvPr id="5" name="Footer Placeholder 4"/>
          <p:cNvSpPr>
            <a:spLocks noGrp="1"/>
          </p:cNvSpPr>
          <p:nvPr>
            <p:ph type="ftr" sz="quarter" idx="11"/>
          </p:nvPr>
        </p:nvSpPr>
        <p:spPr/>
        <p:txBody>
          <a:bodyPr/>
          <a:lstStyle/>
          <a:p>
            <a:r>
              <a:rPr lang="en-US" smtClean="0"/>
              <a:t>Mohammed Alnaif Ph.D.</a:t>
            </a:r>
            <a:endParaRPr lang="en-US"/>
          </a:p>
        </p:txBody>
      </p:sp>
      <p:sp>
        <p:nvSpPr>
          <p:cNvPr id="6" name="Slide Number Placeholder 5"/>
          <p:cNvSpPr>
            <a:spLocks noGrp="1"/>
          </p:cNvSpPr>
          <p:nvPr>
            <p:ph type="sldNum" sz="quarter" idx="12"/>
          </p:nvPr>
        </p:nvSpPr>
        <p:spPr/>
        <p:txBody>
          <a:bodyPr/>
          <a:lstStyle/>
          <a:p>
            <a:fld id="{EEEECDCC-63C2-4492-ADC6-A6890B1EB79E}" type="slidenum">
              <a:rPr lang="en-US" smtClean="0"/>
              <a:t>63</a:t>
            </a:fld>
            <a:endParaRPr lang="en-US"/>
          </a:p>
        </p:txBody>
      </p:sp>
      <p:pic>
        <p:nvPicPr>
          <p:cNvPr id="7" name="Picture 2" descr="https://www.usaidassist.org/sites/assist/files/styles/content-zoom/public/patient_registration_flowchart.jpg?itok=99W7VA4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191000"/>
            <a:ext cx="76200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26259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C9F9C1-CA37-4660-9D38-140D89C44B98}" type="datetime1">
              <a:rPr lang="en-US" smtClean="0"/>
              <a:t>12/11/2016</a:t>
            </a:fld>
            <a:endParaRPr lang="en-US"/>
          </a:p>
        </p:txBody>
      </p:sp>
      <p:sp>
        <p:nvSpPr>
          <p:cNvPr id="3" name="Footer Placeholder 2"/>
          <p:cNvSpPr>
            <a:spLocks noGrp="1"/>
          </p:cNvSpPr>
          <p:nvPr>
            <p:ph type="ftr" sz="quarter" idx="11"/>
          </p:nvPr>
        </p:nvSpPr>
        <p:spPr/>
        <p:txBody>
          <a:bodyPr/>
          <a:lstStyle/>
          <a:p>
            <a:r>
              <a:rPr lang="en-US" smtClean="0"/>
              <a:t>Mohammed Alnaif Ph.D.</a:t>
            </a:r>
            <a:endParaRPr lang="en-US"/>
          </a:p>
        </p:txBody>
      </p:sp>
      <p:sp>
        <p:nvSpPr>
          <p:cNvPr id="4" name="Slide Number Placeholder 3"/>
          <p:cNvSpPr>
            <a:spLocks noGrp="1"/>
          </p:cNvSpPr>
          <p:nvPr>
            <p:ph type="sldNum" sz="quarter" idx="12"/>
          </p:nvPr>
        </p:nvSpPr>
        <p:spPr/>
        <p:txBody>
          <a:bodyPr/>
          <a:lstStyle/>
          <a:p>
            <a:fld id="{EEEECDCC-63C2-4492-ADC6-A6890B1EB79E}" type="slidenum">
              <a:rPr lang="en-US" smtClean="0"/>
              <a:t>64</a:t>
            </a:fld>
            <a:endParaRPr lang="en-US"/>
          </a:p>
        </p:txBody>
      </p:sp>
      <p:pic>
        <p:nvPicPr>
          <p:cNvPr id="5" name="Picture 4" descr="http://www.wjem.org/public/upload/6_1.jpg"/>
          <p:cNvPicPr/>
          <p:nvPr/>
        </p:nvPicPr>
        <p:blipFill>
          <a:blip r:embed="rId2">
            <a:extLst>
              <a:ext uri="{28A0092B-C50C-407E-A947-70E740481C1C}">
                <a14:useLocalDpi xmlns:a14="http://schemas.microsoft.com/office/drawing/2010/main" val="0"/>
              </a:ext>
            </a:extLst>
          </a:blip>
          <a:srcRect/>
          <a:stretch>
            <a:fillRect/>
          </a:stretch>
        </p:blipFill>
        <p:spPr bwMode="auto">
          <a:xfrm>
            <a:off x="457200" y="533400"/>
            <a:ext cx="8382000" cy="5791200"/>
          </a:xfrm>
          <a:prstGeom prst="rect">
            <a:avLst/>
          </a:prstGeom>
          <a:noFill/>
          <a:ln>
            <a:noFill/>
          </a:ln>
        </p:spPr>
      </p:pic>
    </p:spTree>
    <p:extLst>
      <p:ext uri="{BB962C8B-B14F-4D97-AF65-F5344CB8AC3E}">
        <p14:creationId xmlns:p14="http://schemas.microsoft.com/office/powerpoint/2010/main" val="293930367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C9F9C1-CA37-4660-9D38-140D89C44B98}" type="datetime1">
              <a:rPr lang="en-US" smtClean="0"/>
              <a:t>12/11/2016</a:t>
            </a:fld>
            <a:endParaRPr lang="en-US"/>
          </a:p>
        </p:txBody>
      </p:sp>
      <p:sp>
        <p:nvSpPr>
          <p:cNvPr id="3" name="Footer Placeholder 2"/>
          <p:cNvSpPr>
            <a:spLocks noGrp="1"/>
          </p:cNvSpPr>
          <p:nvPr>
            <p:ph type="ftr" sz="quarter" idx="11"/>
          </p:nvPr>
        </p:nvSpPr>
        <p:spPr/>
        <p:txBody>
          <a:bodyPr/>
          <a:lstStyle/>
          <a:p>
            <a:r>
              <a:rPr lang="en-US" smtClean="0"/>
              <a:t>Mohammed Alnaif Ph.D.</a:t>
            </a:r>
            <a:endParaRPr lang="en-US"/>
          </a:p>
        </p:txBody>
      </p:sp>
      <p:sp>
        <p:nvSpPr>
          <p:cNvPr id="4" name="Slide Number Placeholder 3"/>
          <p:cNvSpPr>
            <a:spLocks noGrp="1"/>
          </p:cNvSpPr>
          <p:nvPr>
            <p:ph type="sldNum" sz="quarter" idx="12"/>
          </p:nvPr>
        </p:nvSpPr>
        <p:spPr/>
        <p:txBody>
          <a:bodyPr/>
          <a:lstStyle/>
          <a:p>
            <a:fld id="{EEEECDCC-63C2-4492-ADC6-A6890B1EB79E}" type="slidenum">
              <a:rPr lang="en-US" smtClean="0"/>
              <a:t>65</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64594"/>
            <a:ext cx="8382000" cy="5694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981200" y="172333"/>
            <a:ext cx="4572000" cy="523220"/>
          </a:xfrm>
          <a:prstGeom prst="rect">
            <a:avLst/>
          </a:prstGeom>
          <a:noFill/>
        </p:spPr>
        <p:txBody>
          <a:bodyPr wrap="square" rtlCol="0">
            <a:spAutoFit/>
          </a:bodyPr>
          <a:lstStyle/>
          <a:p>
            <a:pPr algn="ctr"/>
            <a:r>
              <a:rPr lang="en-US" sz="2800" b="1" dirty="0">
                <a:solidFill>
                  <a:srgbClr val="0000FF"/>
                </a:solidFill>
                <a:latin typeface="Times New Roman" panose="02020603050405020304" pitchFamily="18" charset="0"/>
                <a:cs typeface="Times New Roman" panose="02020603050405020304" pitchFamily="18" charset="0"/>
              </a:rPr>
              <a:t>Detailed </a:t>
            </a:r>
            <a:r>
              <a:rPr lang="en-US" sz="2800" b="1" dirty="0" smtClean="0">
                <a:solidFill>
                  <a:srgbClr val="0000FF"/>
                </a:solidFill>
                <a:latin typeface="Times New Roman" panose="02020603050405020304" pitchFamily="18" charset="0"/>
                <a:cs typeface="Times New Roman" panose="02020603050405020304" pitchFamily="18" charset="0"/>
              </a:rPr>
              <a:t>Flowchart</a:t>
            </a:r>
            <a:endParaRPr lang="en-US" sz="2800" dirty="0"/>
          </a:p>
        </p:txBody>
      </p:sp>
    </p:spTree>
    <p:extLst>
      <p:ext uri="{BB962C8B-B14F-4D97-AF65-F5344CB8AC3E}">
        <p14:creationId xmlns:p14="http://schemas.microsoft.com/office/powerpoint/2010/main" val="19169828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C9F9C1-CA37-4660-9D38-140D89C44B98}" type="datetime1">
              <a:rPr lang="en-US" smtClean="0"/>
              <a:t>12/11/2016</a:t>
            </a:fld>
            <a:endParaRPr lang="en-US"/>
          </a:p>
        </p:txBody>
      </p:sp>
      <p:sp>
        <p:nvSpPr>
          <p:cNvPr id="3" name="Footer Placeholder 2"/>
          <p:cNvSpPr>
            <a:spLocks noGrp="1"/>
          </p:cNvSpPr>
          <p:nvPr>
            <p:ph type="ftr" sz="quarter" idx="11"/>
          </p:nvPr>
        </p:nvSpPr>
        <p:spPr/>
        <p:txBody>
          <a:bodyPr/>
          <a:lstStyle/>
          <a:p>
            <a:r>
              <a:rPr lang="en-US" smtClean="0"/>
              <a:t>Mohammed Alnaif Ph.D.</a:t>
            </a:r>
            <a:endParaRPr lang="en-US"/>
          </a:p>
        </p:txBody>
      </p:sp>
      <p:sp>
        <p:nvSpPr>
          <p:cNvPr id="4" name="Slide Number Placeholder 3"/>
          <p:cNvSpPr>
            <a:spLocks noGrp="1"/>
          </p:cNvSpPr>
          <p:nvPr>
            <p:ph type="sldNum" sz="quarter" idx="12"/>
          </p:nvPr>
        </p:nvSpPr>
        <p:spPr/>
        <p:txBody>
          <a:bodyPr/>
          <a:lstStyle/>
          <a:p>
            <a:fld id="{EEEECDCC-63C2-4492-ADC6-A6890B1EB79E}" type="slidenum">
              <a:rPr lang="en-US" smtClean="0"/>
              <a:t>66</a:t>
            </a:fld>
            <a:endParaRPr lang="en-US"/>
          </a:p>
        </p:txBody>
      </p:sp>
      <p:sp>
        <p:nvSpPr>
          <p:cNvPr id="6" name="TextBox 5"/>
          <p:cNvSpPr txBox="1"/>
          <p:nvPr/>
        </p:nvSpPr>
        <p:spPr>
          <a:xfrm>
            <a:off x="533400" y="1828800"/>
            <a:ext cx="7924800" cy="3970318"/>
          </a:xfrm>
          <a:prstGeom prst="rect">
            <a:avLst/>
          </a:prstGeom>
          <a:noFill/>
        </p:spPr>
        <p:txBody>
          <a:bodyPr wrap="squar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Deployment Flowchart</a:t>
            </a:r>
          </a:p>
          <a:p>
            <a:pPr marL="457200" indent="-457200">
              <a:buClr>
                <a:srgbClr val="FF0000"/>
              </a:buClr>
              <a:buFont typeface="Wingdings" panose="05000000000000000000" pitchFamily="2" charset="2"/>
              <a:buChar char="v"/>
            </a:pPr>
            <a:r>
              <a:rPr lang="en-US" sz="2800" b="1" dirty="0" smtClean="0">
                <a:solidFill>
                  <a:srgbClr val="0000FF"/>
                </a:solidFill>
                <a:latin typeface="Times New Roman" panose="02020603050405020304" pitchFamily="18" charset="0"/>
                <a:cs typeface="Times New Roman" panose="02020603050405020304" pitchFamily="18" charset="0"/>
              </a:rPr>
              <a:t>Deployment </a:t>
            </a:r>
            <a:r>
              <a:rPr lang="en-US" sz="2800" b="1" dirty="0">
                <a:solidFill>
                  <a:srgbClr val="0000FF"/>
                </a:solidFill>
                <a:latin typeface="Times New Roman" panose="02020603050405020304" pitchFamily="18" charset="0"/>
                <a:cs typeface="Times New Roman" panose="02020603050405020304" pitchFamily="18" charset="0"/>
              </a:rPr>
              <a:t>flowchart</a:t>
            </a:r>
            <a:r>
              <a:rPr lang="en-US" sz="2800" b="1" dirty="0">
                <a:latin typeface="Times New Roman" panose="02020603050405020304" pitchFamily="18" charset="0"/>
                <a:cs typeface="Times New Roman" panose="02020603050405020304" pitchFamily="18" charset="0"/>
              </a:rPr>
              <a:t>, shows detailed process steps and the people involved in each </a:t>
            </a:r>
            <a:r>
              <a:rPr lang="en-US" sz="2800" b="1" dirty="0" smtClean="0">
                <a:latin typeface="Times New Roman" panose="02020603050405020304" pitchFamily="18" charset="0"/>
                <a:cs typeface="Times New Roman" panose="02020603050405020304" pitchFamily="18" charset="0"/>
              </a:rPr>
              <a:t>step.</a:t>
            </a:r>
          </a:p>
          <a:p>
            <a:pPr marL="457200" indent="-457200">
              <a:buClr>
                <a:srgbClr val="FF0000"/>
              </a:buClr>
              <a:buFont typeface="Wingdings" panose="05000000000000000000" pitchFamily="2" charset="2"/>
              <a:buChar char="v"/>
            </a:pPr>
            <a:r>
              <a:rPr lang="en-US" sz="2800" b="1" dirty="0" smtClean="0">
                <a:latin typeface="Times New Roman" panose="02020603050405020304" pitchFamily="18" charset="0"/>
                <a:cs typeface="Times New Roman" panose="02020603050405020304" pitchFamily="18" charset="0"/>
              </a:rPr>
              <a:t>A </a:t>
            </a:r>
            <a:r>
              <a:rPr lang="en-US" sz="2800" b="1" dirty="0">
                <a:solidFill>
                  <a:srgbClr val="0000FF"/>
                </a:solidFill>
                <a:latin typeface="Times New Roman" panose="02020603050405020304" pitchFamily="18" charset="0"/>
                <a:cs typeface="Times New Roman" panose="02020603050405020304" pitchFamily="18" charset="0"/>
              </a:rPr>
              <a:t>deployment flowchart </a:t>
            </a:r>
            <a:r>
              <a:rPr lang="en-US" sz="2800" b="1" dirty="0">
                <a:latin typeface="Times New Roman" panose="02020603050405020304" pitchFamily="18" charset="0"/>
                <a:cs typeface="Times New Roman" panose="02020603050405020304" pitchFamily="18" charset="0"/>
              </a:rPr>
              <a:t>is particularly useful for mapping processes in which information or services are passed between people and groups</a:t>
            </a:r>
            <a:r>
              <a:rPr lang="en-US" sz="2800" b="1" dirty="0" smtClean="0">
                <a:latin typeface="Times New Roman" panose="02020603050405020304" pitchFamily="18" charset="0"/>
                <a:cs typeface="Times New Roman" panose="02020603050405020304" pitchFamily="18" charset="0"/>
              </a:rPr>
              <a:t>.</a:t>
            </a:r>
          </a:p>
          <a:p>
            <a:pPr marL="457200" indent="-457200">
              <a:buClr>
                <a:srgbClr val="FF0000"/>
              </a:buClr>
              <a:buFont typeface="Wingdings" panose="05000000000000000000" pitchFamily="2" charset="2"/>
              <a:buChar char="v"/>
            </a:pPr>
            <a:r>
              <a:rPr lang="en-US" sz="2800" b="1" dirty="0" smtClean="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It also may reveal unclear responsibilities, missing information, and unshared expectations that contribute to performance problems.</a:t>
            </a:r>
          </a:p>
        </p:txBody>
      </p:sp>
      <p:sp>
        <p:nvSpPr>
          <p:cNvPr id="8" name="Title 4"/>
          <p:cNvSpPr txBox="1">
            <a:spLocks/>
          </p:cNvSpPr>
          <p:nvPr/>
        </p:nvSpPr>
        <p:spPr>
          <a:xfrm>
            <a:off x="1149927" y="304800"/>
            <a:ext cx="6858000" cy="1142999"/>
          </a:xfrm>
          <a:prstGeom prst="rect">
            <a:avLst/>
          </a:prstGeom>
        </p:spPr>
        <p:txBody>
          <a:bodyPr/>
          <a:lst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b="1" dirty="0" smtClean="0">
                <a:solidFill>
                  <a:schemeClr val="tx1"/>
                </a:solidFill>
                <a:latin typeface="Times New Roman" panose="02020603050405020304" pitchFamily="18" charset="0"/>
                <a:cs typeface="Times New Roman" panose="02020603050405020304" pitchFamily="18" charset="0"/>
              </a:rPr>
              <a:t>PERFORMANCE IMPROVEMENT TOOLS</a:t>
            </a:r>
            <a:endParaRPr lang="en-US"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597273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C9F9C1-CA37-4660-9D38-140D89C44B98}" type="datetime1">
              <a:rPr lang="en-US" smtClean="0"/>
              <a:t>12/11/2016</a:t>
            </a:fld>
            <a:endParaRPr lang="en-US"/>
          </a:p>
        </p:txBody>
      </p:sp>
      <p:sp>
        <p:nvSpPr>
          <p:cNvPr id="3" name="Footer Placeholder 2"/>
          <p:cNvSpPr>
            <a:spLocks noGrp="1"/>
          </p:cNvSpPr>
          <p:nvPr>
            <p:ph type="ftr" sz="quarter" idx="11"/>
          </p:nvPr>
        </p:nvSpPr>
        <p:spPr/>
        <p:txBody>
          <a:bodyPr/>
          <a:lstStyle/>
          <a:p>
            <a:r>
              <a:rPr lang="en-US" smtClean="0"/>
              <a:t>Mohammed Alnaif Ph.D.</a:t>
            </a:r>
            <a:endParaRPr lang="en-US"/>
          </a:p>
        </p:txBody>
      </p:sp>
      <p:sp>
        <p:nvSpPr>
          <p:cNvPr id="4" name="Slide Number Placeholder 3"/>
          <p:cNvSpPr>
            <a:spLocks noGrp="1"/>
          </p:cNvSpPr>
          <p:nvPr>
            <p:ph type="sldNum" sz="quarter" idx="12"/>
          </p:nvPr>
        </p:nvSpPr>
        <p:spPr/>
        <p:txBody>
          <a:bodyPr/>
          <a:lstStyle/>
          <a:p>
            <a:fld id="{EEEECDCC-63C2-4492-ADC6-A6890B1EB79E}" type="slidenum">
              <a:rPr lang="en-US" smtClean="0"/>
              <a:t>67</a:t>
            </a:fld>
            <a:endParaRPr lang="en-US"/>
          </a:p>
        </p:txBody>
      </p:sp>
      <p:sp>
        <p:nvSpPr>
          <p:cNvPr id="6" name="TextBox 5"/>
          <p:cNvSpPr txBox="1"/>
          <p:nvPr/>
        </p:nvSpPr>
        <p:spPr>
          <a:xfrm>
            <a:off x="304800" y="1676399"/>
            <a:ext cx="8610600" cy="4585871"/>
          </a:xfrm>
          <a:prstGeom prst="rect">
            <a:avLst/>
          </a:prstGeom>
          <a:noFill/>
        </p:spPr>
        <p:txBody>
          <a:bodyPr wrap="squar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Deployment Flowchart</a:t>
            </a:r>
          </a:p>
          <a:p>
            <a:pPr marL="182880"/>
            <a:r>
              <a:rPr lang="en-US" sz="2400" b="1" dirty="0">
                <a:latin typeface="Times New Roman" panose="02020603050405020304" pitchFamily="18" charset="0"/>
                <a:cs typeface="Times New Roman" panose="02020603050405020304" pitchFamily="18" charset="0"/>
              </a:rPr>
              <a:t>Exhibit 6.10 is a deployment flowchart of an employee training process. To create this flowchart, the improvement team listed the departments involved across the top of the chart. Next, it arranged the process steps in sequence and positioned each step in the column of the department that executes the step. The process steps are connected with arrows to show where the flow lines cross from one column to the next. A handoff occurs each time the flow line crosses columns. The project team focused improvement solutions on the handoffs in the process because these transitions are prone to errors, miscommunications, and delays.</a:t>
            </a:r>
          </a:p>
        </p:txBody>
      </p:sp>
      <p:sp>
        <p:nvSpPr>
          <p:cNvPr id="8" name="Title 4"/>
          <p:cNvSpPr txBox="1">
            <a:spLocks/>
          </p:cNvSpPr>
          <p:nvPr/>
        </p:nvSpPr>
        <p:spPr>
          <a:xfrm>
            <a:off x="1149927" y="304800"/>
            <a:ext cx="6858000" cy="1142999"/>
          </a:xfrm>
          <a:prstGeom prst="rect">
            <a:avLst/>
          </a:prstGeom>
        </p:spPr>
        <p:txBody>
          <a:bodyPr/>
          <a:lst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b="1" dirty="0" smtClean="0">
                <a:solidFill>
                  <a:schemeClr val="tx1"/>
                </a:solidFill>
                <a:latin typeface="Times New Roman" panose="02020603050405020304" pitchFamily="18" charset="0"/>
                <a:cs typeface="Times New Roman" panose="02020603050405020304" pitchFamily="18" charset="0"/>
              </a:rPr>
              <a:t>PERFORMANCE IMPROVEMENT TOOLS</a:t>
            </a:r>
            <a:endParaRPr lang="en-US"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011060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C9F9C1-CA37-4660-9D38-140D89C44B98}" type="datetime1">
              <a:rPr lang="en-US" smtClean="0"/>
              <a:t>12/11/2016</a:t>
            </a:fld>
            <a:endParaRPr lang="en-US"/>
          </a:p>
        </p:txBody>
      </p:sp>
      <p:sp>
        <p:nvSpPr>
          <p:cNvPr id="3" name="Footer Placeholder 2"/>
          <p:cNvSpPr>
            <a:spLocks noGrp="1"/>
          </p:cNvSpPr>
          <p:nvPr>
            <p:ph type="ftr" sz="quarter" idx="11"/>
          </p:nvPr>
        </p:nvSpPr>
        <p:spPr/>
        <p:txBody>
          <a:bodyPr/>
          <a:lstStyle/>
          <a:p>
            <a:r>
              <a:rPr lang="en-US" smtClean="0"/>
              <a:t>Mohammed Alnaif Ph.D.</a:t>
            </a:r>
            <a:endParaRPr lang="en-US"/>
          </a:p>
        </p:txBody>
      </p:sp>
      <p:sp>
        <p:nvSpPr>
          <p:cNvPr id="4" name="Slide Number Placeholder 3"/>
          <p:cNvSpPr>
            <a:spLocks noGrp="1"/>
          </p:cNvSpPr>
          <p:nvPr>
            <p:ph type="sldNum" sz="quarter" idx="12"/>
          </p:nvPr>
        </p:nvSpPr>
        <p:spPr/>
        <p:txBody>
          <a:bodyPr/>
          <a:lstStyle/>
          <a:p>
            <a:fld id="{EEEECDCC-63C2-4492-ADC6-A6890B1EB79E}" type="slidenum">
              <a:rPr lang="en-US" smtClean="0"/>
              <a:t>68</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762000"/>
            <a:ext cx="7452372" cy="5453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981200" y="177225"/>
            <a:ext cx="5410200" cy="584775"/>
          </a:xfrm>
          <a:prstGeom prst="rect">
            <a:avLst/>
          </a:prstGeom>
          <a:noFill/>
        </p:spPr>
        <p:txBody>
          <a:bodyPr wrap="square" rtlCol="0">
            <a:spAutoFit/>
          </a:bodyPr>
          <a:lstStyle/>
          <a:p>
            <a:pPr algn="ctr"/>
            <a:r>
              <a:rPr lang="en-US" sz="3200" b="1" dirty="0">
                <a:solidFill>
                  <a:srgbClr val="0000FF"/>
                </a:solidFill>
                <a:latin typeface="Times New Roman" panose="02020603050405020304" pitchFamily="18" charset="0"/>
                <a:cs typeface="Times New Roman" panose="02020603050405020304" pitchFamily="18" charset="0"/>
              </a:rPr>
              <a:t>Deployment </a:t>
            </a:r>
            <a:r>
              <a:rPr lang="en-US" sz="3200" b="1" dirty="0" smtClean="0">
                <a:solidFill>
                  <a:srgbClr val="0000FF"/>
                </a:solidFill>
                <a:latin typeface="Times New Roman" panose="02020603050405020304" pitchFamily="18" charset="0"/>
                <a:cs typeface="Times New Roman" panose="02020603050405020304" pitchFamily="18" charset="0"/>
              </a:rPr>
              <a:t>Flowchart</a:t>
            </a:r>
            <a:endParaRPr lang="en-US" sz="3200" dirty="0"/>
          </a:p>
        </p:txBody>
      </p:sp>
    </p:spTree>
    <p:extLst>
      <p:ext uri="{BB962C8B-B14F-4D97-AF65-F5344CB8AC3E}">
        <p14:creationId xmlns:p14="http://schemas.microsoft.com/office/powerpoint/2010/main" val="60554878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C9F9C1-CA37-4660-9D38-140D89C44B98}" type="datetime1">
              <a:rPr lang="en-US" smtClean="0"/>
              <a:t>12/11/2016</a:t>
            </a:fld>
            <a:endParaRPr lang="en-US"/>
          </a:p>
        </p:txBody>
      </p:sp>
      <p:sp>
        <p:nvSpPr>
          <p:cNvPr id="3" name="Footer Placeholder 2"/>
          <p:cNvSpPr>
            <a:spLocks noGrp="1"/>
          </p:cNvSpPr>
          <p:nvPr>
            <p:ph type="ftr" sz="quarter" idx="11"/>
          </p:nvPr>
        </p:nvSpPr>
        <p:spPr/>
        <p:txBody>
          <a:bodyPr/>
          <a:lstStyle/>
          <a:p>
            <a:r>
              <a:rPr lang="en-US" smtClean="0"/>
              <a:t>Mohammed Alnaif Ph.D.</a:t>
            </a:r>
            <a:endParaRPr lang="en-US"/>
          </a:p>
        </p:txBody>
      </p:sp>
      <p:sp>
        <p:nvSpPr>
          <p:cNvPr id="4" name="Slide Number Placeholder 3"/>
          <p:cNvSpPr>
            <a:spLocks noGrp="1"/>
          </p:cNvSpPr>
          <p:nvPr>
            <p:ph type="sldNum" sz="quarter" idx="12"/>
          </p:nvPr>
        </p:nvSpPr>
        <p:spPr/>
        <p:txBody>
          <a:bodyPr/>
          <a:lstStyle/>
          <a:p>
            <a:fld id="{EEEECDCC-63C2-4492-ADC6-A6890B1EB79E}" type="slidenum">
              <a:rPr lang="en-US" smtClean="0"/>
              <a:t>69</a:t>
            </a:fld>
            <a:endParaRPr lang="en-US"/>
          </a:p>
        </p:txBody>
      </p:sp>
      <p:sp>
        <p:nvSpPr>
          <p:cNvPr id="6" name="TextBox 5"/>
          <p:cNvSpPr txBox="1"/>
          <p:nvPr/>
        </p:nvSpPr>
        <p:spPr>
          <a:xfrm>
            <a:off x="304800" y="1676399"/>
            <a:ext cx="8610600" cy="4124206"/>
          </a:xfrm>
          <a:prstGeom prst="rect">
            <a:avLst/>
          </a:prstGeom>
          <a:noFill/>
        </p:spPr>
        <p:txBody>
          <a:bodyPr wrap="squar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Top-Down Flowchart</a:t>
            </a:r>
          </a:p>
          <a:p>
            <a:pPr marL="457200" indent="-457200">
              <a:buClr>
                <a:srgbClr val="FF0000"/>
              </a:buClr>
              <a:buFont typeface="Wingdings" panose="05000000000000000000" pitchFamily="2" charset="2"/>
              <a:buChar char="v"/>
            </a:pPr>
            <a:r>
              <a:rPr lang="en-US" sz="2600" b="1" dirty="0">
                <a:latin typeface="Times New Roman" panose="02020603050405020304" pitchFamily="18" charset="0"/>
                <a:cs typeface="Times New Roman" panose="02020603050405020304" pitchFamily="18" charset="0"/>
              </a:rPr>
              <a:t>In a </a:t>
            </a:r>
            <a:r>
              <a:rPr lang="en-US" sz="2600" b="1" dirty="0">
                <a:solidFill>
                  <a:srgbClr val="0000FF"/>
                </a:solidFill>
                <a:latin typeface="Times New Roman" panose="02020603050405020304" pitchFamily="18" charset="0"/>
                <a:cs typeface="Times New Roman" panose="02020603050405020304" pitchFamily="18" charset="0"/>
              </a:rPr>
              <a:t>top-down flowchart</a:t>
            </a:r>
            <a:r>
              <a:rPr lang="en-US" sz="2600" b="1" dirty="0">
                <a:latin typeface="Times New Roman" panose="02020603050405020304" pitchFamily="18" charset="0"/>
                <a:cs typeface="Times New Roman" panose="02020603050405020304" pitchFamily="18" charset="0"/>
              </a:rPr>
              <a:t>, the major steps in a process are arranged sequentially across the top and the detailed steps are listed under each major step (Exhibit 6.11). </a:t>
            </a:r>
            <a:endParaRPr lang="en-US" sz="2600" b="1" dirty="0" smtClean="0">
              <a:latin typeface="Times New Roman" panose="02020603050405020304" pitchFamily="18" charset="0"/>
              <a:cs typeface="Times New Roman" panose="02020603050405020304" pitchFamily="18" charset="0"/>
            </a:endParaRPr>
          </a:p>
          <a:p>
            <a:pPr marL="457200" indent="-457200">
              <a:buClr>
                <a:srgbClr val="FF0000"/>
              </a:buClr>
              <a:buFont typeface="Wingdings" panose="05000000000000000000" pitchFamily="2" charset="2"/>
              <a:buChar char="v"/>
            </a:pPr>
            <a:r>
              <a:rPr lang="en-US" sz="2600" b="1" dirty="0" smtClean="0">
                <a:latin typeface="Times New Roman" panose="02020603050405020304" pitchFamily="18" charset="0"/>
                <a:cs typeface="Times New Roman" panose="02020603050405020304" pitchFamily="18" charset="0"/>
              </a:rPr>
              <a:t>Unlike </a:t>
            </a:r>
            <a:r>
              <a:rPr lang="en-US" sz="2600" b="1" dirty="0">
                <a:latin typeface="Times New Roman" panose="02020603050405020304" pitchFamily="18" charset="0"/>
                <a:cs typeface="Times New Roman" panose="02020603050405020304" pitchFamily="18" charset="0"/>
              </a:rPr>
              <a:t>a detailed flowchart, a top-down flowchart does not include decision points or other steps that might be causing inefficiencies. </a:t>
            </a:r>
            <a:endParaRPr lang="en-US" sz="2600" b="1" dirty="0" smtClean="0">
              <a:latin typeface="Times New Roman" panose="02020603050405020304" pitchFamily="18" charset="0"/>
              <a:cs typeface="Times New Roman" panose="02020603050405020304" pitchFamily="18" charset="0"/>
            </a:endParaRPr>
          </a:p>
          <a:p>
            <a:pPr marL="457200" indent="-457200">
              <a:buClr>
                <a:srgbClr val="FF0000"/>
              </a:buClr>
              <a:buFont typeface="Wingdings" panose="05000000000000000000" pitchFamily="2" charset="2"/>
              <a:buChar char="v"/>
            </a:pPr>
            <a:r>
              <a:rPr lang="en-US" sz="2600" b="1" dirty="0" smtClean="0">
                <a:latin typeface="Times New Roman" panose="02020603050405020304" pitchFamily="18" charset="0"/>
                <a:cs typeface="Times New Roman" panose="02020603050405020304" pitchFamily="18" charset="0"/>
              </a:rPr>
              <a:t>A </a:t>
            </a:r>
            <a:r>
              <a:rPr lang="en-US" sz="2600" b="1" dirty="0">
                <a:latin typeface="Times New Roman" panose="02020603050405020304" pitchFamily="18" charset="0"/>
                <a:cs typeface="Times New Roman" panose="02020603050405020304" pitchFamily="18" charset="0"/>
              </a:rPr>
              <a:t>top-down flowchart is useful for viewing the process in a systematic manner to better understand the activities involved and their interconnectedness</a:t>
            </a:r>
            <a:r>
              <a:rPr lang="en-US" sz="2600" b="1" dirty="0" smtClean="0">
                <a:latin typeface="Times New Roman" panose="02020603050405020304" pitchFamily="18" charset="0"/>
                <a:cs typeface="Times New Roman" panose="02020603050405020304" pitchFamily="18" charset="0"/>
              </a:rPr>
              <a:t>.</a:t>
            </a:r>
            <a:endParaRPr lang="en-US" sz="2600" b="1" dirty="0">
              <a:latin typeface="Times New Roman" panose="02020603050405020304" pitchFamily="18" charset="0"/>
              <a:cs typeface="Times New Roman" panose="02020603050405020304" pitchFamily="18" charset="0"/>
            </a:endParaRPr>
          </a:p>
        </p:txBody>
      </p:sp>
      <p:sp>
        <p:nvSpPr>
          <p:cNvPr id="8" name="Title 4"/>
          <p:cNvSpPr txBox="1">
            <a:spLocks/>
          </p:cNvSpPr>
          <p:nvPr/>
        </p:nvSpPr>
        <p:spPr>
          <a:xfrm>
            <a:off x="1149927" y="304800"/>
            <a:ext cx="6858000" cy="1142999"/>
          </a:xfrm>
          <a:prstGeom prst="rect">
            <a:avLst/>
          </a:prstGeom>
        </p:spPr>
        <p:txBody>
          <a:bodyPr/>
          <a:lst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b="1" dirty="0" smtClean="0">
                <a:solidFill>
                  <a:schemeClr val="tx1"/>
                </a:solidFill>
                <a:latin typeface="Times New Roman" panose="02020603050405020304" pitchFamily="18" charset="0"/>
                <a:cs typeface="Times New Roman" panose="02020603050405020304" pitchFamily="18" charset="0"/>
              </a:rPr>
              <a:t>PERFORMANCE IMPROVEMENT TOOLS</a:t>
            </a:r>
            <a:endParaRPr lang="en-US"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00311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56FCE4E0-1BCC-4A16-80BF-B72A473C9E4F}" type="datetime1">
              <a:rPr lang="en-US" smtClean="0"/>
              <a:t>12/11/2016</a:t>
            </a:fld>
            <a:endParaRPr lang="en-US" dirty="0"/>
          </a:p>
        </p:txBody>
      </p:sp>
      <p:sp>
        <p:nvSpPr>
          <p:cNvPr id="8" name="Footer Placeholder 7"/>
          <p:cNvSpPr>
            <a:spLocks noGrp="1"/>
          </p:cNvSpPr>
          <p:nvPr>
            <p:ph type="ftr" sz="quarter" idx="11"/>
          </p:nvPr>
        </p:nvSpPr>
        <p:spPr/>
        <p:txBody>
          <a:bodyPr/>
          <a:lstStyle/>
          <a:p>
            <a:r>
              <a:rPr lang="en-US" smtClean="0"/>
              <a:t>Mohammed Alnaif Ph.D.</a:t>
            </a:r>
            <a:endParaRPr lang="en-US" dirty="0"/>
          </a:p>
        </p:txBody>
      </p:sp>
      <p:sp>
        <p:nvSpPr>
          <p:cNvPr id="9" name="Slide Number Placeholder 8"/>
          <p:cNvSpPr>
            <a:spLocks noGrp="1"/>
          </p:cNvSpPr>
          <p:nvPr>
            <p:ph type="sldNum" idx="10"/>
          </p:nvPr>
        </p:nvSpPr>
        <p:spPr/>
        <p:txBody>
          <a:bodyPr/>
          <a:lstStyle/>
          <a:p>
            <a:fld id="{EEEECDCC-63C2-4492-ADC6-A6890B1EB79E}" type="slidenum">
              <a:rPr lang="en-US" smtClean="0"/>
              <a:t>7</a:t>
            </a:fld>
            <a:endParaRPr lang="en-US"/>
          </a:p>
        </p:txBody>
      </p:sp>
      <p:sp>
        <p:nvSpPr>
          <p:cNvPr id="11" name="Subtitle 10"/>
          <p:cNvSpPr>
            <a:spLocks noGrp="1"/>
          </p:cNvSpPr>
          <p:nvPr>
            <p:ph type="subTitle" idx="1"/>
          </p:nvPr>
        </p:nvSpPr>
        <p:spPr>
          <a:xfrm>
            <a:off x="533401" y="1615228"/>
            <a:ext cx="8153400" cy="4556972"/>
          </a:xfrm>
        </p:spPr>
        <p:txBody>
          <a:bodyPr>
            <a:normAutofit/>
          </a:bodyPr>
          <a:lstStyle/>
          <a:p>
            <a:pPr algn="l">
              <a:spcBef>
                <a:spcPts val="0"/>
              </a:spcBef>
              <a:spcAft>
                <a:spcPts val="0"/>
              </a:spcAft>
            </a:pPr>
            <a:r>
              <a:rPr lang="en-US" sz="3200" b="1" dirty="0">
                <a:solidFill>
                  <a:srgbClr val="0000FF"/>
                </a:solidFill>
                <a:latin typeface="Times New Roman" panose="02020603050405020304" pitchFamily="18" charset="0"/>
                <a:cs typeface="Times New Roman" panose="02020603050405020304" pitchFamily="18" charset="0"/>
              </a:rPr>
              <a:t>Quality tools</a:t>
            </a:r>
          </a:p>
          <a:p>
            <a:pPr lvl="1" algn="l">
              <a:spcBef>
                <a:spcPts val="0"/>
              </a:spcBef>
              <a:spcAft>
                <a:spcPts val="0"/>
              </a:spcAft>
            </a:pPr>
            <a:r>
              <a:rPr lang="en-US" sz="2800" b="1" dirty="0">
                <a:solidFill>
                  <a:schemeClr val="tx1"/>
                </a:solidFill>
                <a:latin typeface="Times New Roman" panose="02020603050405020304" pitchFamily="18" charset="0"/>
                <a:cs typeface="Times New Roman" panose="02020603050405020304" pitchFamily="18" charset="0"/>
              </a:rPr>
              <a:t>The American Society for Quality has classified quality tools into six categories:</a:t>
            </a:r>
          </a:p>
          <a:p>
            <a:pPr marL="514350" indent="-514350" algn="l">
              <a:spcBef>
                <a:spcPts val="0"/>
              </a:spcBef>
              <a:spcAft>
                <a:spcPts val="0"/>
              </a:spcAft>
              <a:buClr>
                <a:srgbClr val="C00000"/>
              </a:buClr>
              <a:buFont typeface="+mj-lt"/>
              <a:buAutoNum type="arabicPeriod"/>
            </a:pPr>
            <a:r>
              <a:rPr lang="en-US" sz="2800" b="1" dirty="0">
                <a:solidFill>
                  <a:schemeClr val="tx1"/>
                </a:solidFill>
                <a:latin typeface="Times New Roman" panose="02020603050405020304" pitchFamily="18" charset="0"/>
                <a:cs typeface="Times New Roman" panose="02020603050405020304" pitchFamily="18" charset="0"/>
              </a:rPr>
              <a:t>Cause analysis </a:t>
            </a:r>
          </a:p>
          <a:p>
            <a:pPr marL="514350" indent="-514350" algn="l">
              <a:spcBef>
                <a:spcPts val="0"/>
              </a:spcBef>
              <a:spcAft>
                <a:spcPts val="0"/>
              </a:spcAft>
              <a:buClr>
                <a:srgbClr val="C00000"/>
              </a:buClr>
              <a:buFont typeface="+mj-lt"/>
              <a:buAutoNum type="arabicPeriod"/>
            </a:pPr>
            <a:r>
              <a:rPr lang="en-US" sz="2800" b="1" dirty="0">
                <a:solidFill>
                  <a:schemeClr val="tx1"/>
                </a:solidFill>
                <a:latin typeface="Times New Roman" panose="02020603050405020304" pitchFamily="18" charset="0"/>
                <a:cs typeface="Times New Roman" panose="02020603050405020304" pitchFamily="18" charset="0"/>
              </a:rPr>
              <a:t>Evaluation and decision making </a:t>
            </a:r>
          </a:p>
          <a:p>
            <a:pPr marL="514350" indent="-514350" algn="l">
              <a:spcBef>
                <a:spcPts val="0"/>
              </a:spcBef>
              <a:spcAft>
                <a:spcPts val="0"/>
              </a:spcAft>
              <a:buClr>
                <a:srgbClr val="C00000"/>
              </a:buClr>
              <a:buFont typeface="+mj-lt"/>
              <a:buAutoNum type="arabicPeriod"/>
            </a:pPr>
            <a:r>
              <a:rPr lang="en-US" sz="2800" b="1" dirty="0">
                <a:solidFill>
                  <a:schemeClr val="tx1"/>
                </a:solidFill>
                <a:latin typeface="Times New Roman" panose="02020603050405020304" pitchFamily="18" charset="0"/>
                <a:cs typeface="Times New Roman" panose="02020603050405020304" pitchFamily="18" charset="0"/>
              </a:rPr>
              <a:t>Process analysis </a:t>
            </a:r>
          </a:p>
          <a:p>
            <a:pPr marL="514350" indent="-514350" algn="l">
              <a:spcBef>
                <a:spcPts val="0"/>
              </a:spcBef>
              <a:spcAft>
                <a:spcPts val="0"/>
              </a:spcAft>
              <a:buClr>
                <a:srgbClr val="C00000"/>
              </a:buClr>
              <a:buFont typeface="+mj-lt"/>
              <a:buAutoNum type="arabicPeriod"/>
            </a:pPr>
            <a:r>
              <a:rPr lang="en-US" sz="2800" b="1" dirty="0">
                <a:solidFill>
                  <a:schemeClr val="tx1"/>
                </a:solidFill>
                <a:latin typeface="Times New Roman" panose="02020603050405020304" pitchFamily="18" charset="0"/>
                <a:cs typeface="Times New Roman" panose="02020603050405020304" pitchFamily="18" charset="0"/>
              </a:rPr>
              <a:t>Data collection and analysis </a:t>
            </a:r>
          </a:p>
          <a:p>
            <a:pPr marL="514350" indent="-514350" algn="l">
              <a:spcBef>
                <a:spcPts val="0"/>
              </a:spcBef>
              <a:spcAft>
                <a:spcPts val="0"/>
              </a:spcAft>
              <a:buClr>
                <a:srgbClr val="C00000"/>
              </a:buClr>
              <a:buFont typeface="+mj-lt"/>
              <a:buAutoNum type="arabicPeriod"/>
            </a:pPr>
            <a:r>
              <a:rPr lang="en-US" sz="2800" b="1" dirty="0">
                <a:solidFill>
                  <a:schemeClr val="tx1"/>
                </a:solidFill>
                <a:latin typeface="Times New Roman" panose="02020603050405020304" pitchFamily="18" charset="0"/>
                <a:cs typeface="Times New Roman" panose="02020603050405020304" pitchFamily="18" charset="0"/>
              </a:rPr>
              <a:t>Idea creation </a:t>
            </a:r>
          </a:p>
          <a:p>
            <a:pPr marL="514350" indent="-514350" algn="l">
              <a:spcBef>
                <a:spcPts val="0"/>
              </a:spcBef>
              <a:spcAft>
                <a:spcPts val="0"/>
              </a:spcAft>
              <a:buClr>
                <a:srgbClr val="C00000"/>
              </a:buClr>
              <a:buFont typeface="+mj-lt"/>
              <a:buAutoNum type="arabicPeriod"/>
            </a:pPr>
            <a:r>
              <a:rPr lang="en-US" sz="2800" b="1" dirty="0">
                <a:solidFill>
                  <a:schemeClr val="tx1"/>
                </a:solidFill>
                <a:latin typeface="Times New Roman" panose="02020603050405020304" pitchFamily="18" charset="0"/>
                <a:cs typeface="Times New Roman" panose="02020603050405020304" pitchFamily="18" charset="0"/>
              </a:rPr>
              <a:t>Project planning and </a:t>
            </a:r>
            <a:r>
              <a:rPr lang="en-US" sz="2800" b="1" dirty="0" smtClean="0">
                <a:solidFill>
                  <a:schemeClr val="tx1"/>
                </a:solidFill>
                <a:latin typeface="Times New Roman" panose="02020603050405020304" pitchFamily="18" charset="0"/>
                <a:cs typeface="Times New Roman" panose="02020603050405020304" pitchFamily="18" charset="0"/>
              </a:rPr>
              <a:t>implementation. </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0" name="Title 4"/>
          <p:cNvSpPr>
            <a:spLocks noGrp="1"/>
          </p:cNvSpPr>
          <p:nvPr>
            <p:ph type="ctrTitle"/>
          </p:nvPr>
        </p:nvSpPr>
        <p:spPr>
          <a:xfrm>
            <a:off x="914400" y="304801"/>
            <a:ext cx="7117180" cy="1295400"/>
          </a:xfrm>
        </p:spPr>
        <p:txBody>
          <a:bodyPr/>
          <a:lstStyle/>
          <a:p>
            <a:pPr algn="ctr"/>
            <a:r>
              <a:rPr lang="en-US" b="1" dirty="0">
                <a:solidFill>
                  <a:schemeClr val="tx1"/>
                </a:solidFill>
                <a:latin typeface="Times New Roman" panose="02020603050405020304" pitchFamily="18" charset="0"/>
                <a:cs typeface="Times New Roman" panose="02020603050405020304" pitchFamily="18" charset="0"/>
              </a:rPr>
              <a:t>PERFORMANCE IMPROVEMENT </a:t>
            </a:r>
            <a:r>
              <a:rPr lang="en-US" b="1" dirty="0" smtClean="0">
                <a:solidFill>
                  <a:schemeClr val="tx1"/>
                </a:solidFill>
                <a:latin typeface="Times New Roman" panose="02020603050405020304" pitchFamily="18" charset="0"/>
                <a:cs typeface="Times New Roman" panose="02020603050405020304" pitchFamily="18" charset="0"/>
              </a:rPr>
              <a:t>TOOLS</a:t>
            </a:r>
            <a:endParaRPr lang="en-US"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577016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C9F9C1-CA37-4660-9D38-140D89C44B98}" type="datetime1">
              <a:rPr lang="en-US" smtClean="0"/>
              <a:t>12/11/2016</a:t>
            </a:fld>
            <a:endParaRPr lang="en-US"/>
          </a:p>
        </p:txBody>
      </p:sp>
      <p:sp>
        <p:nvSpPr>
          <p:cNvPr id="3" name="Footer Placeholder 2"/>
          <p:cNvSpPr>
            <a:spLocks noGrp="1"/>
          </p:cNvSpPr>
          <p:nvPr>
            <p:ph type="ftr" sz="quarter" idx="11"/>
          </p:nvPr>
        </p:nvSpPr>
        <p:spPr/>
        <p:txBody>
          <a:bodyPr/>
          <a:lstStyle/>
          <a:p>
            <a:r>
              <a:rPr lang="en-US" smtClean="0"/>
              <a:t>Mohammed Alnaif Ph.D.</a:t>
            </a:r>
            <a:endParaRPr lang="en-US"/>
          </a:p>
        </p:txBody>
      </p:sp>
      <p:sp>
        <p:nvSpPr>
          <p:cNvPr id="4" name="Slide Number Placeholder 3"/>
          <p:cNvSpPr>
            <a:spLocks noGrp="1"/>
          </p:cNvSpPr>
          <p:nvPr>
            <p:ph type="sldNum" sz="quarter" idx="12"/>
          </p:nvPr>
        </p:nvSpPr>
        <p:spPr/>
        <p:txBody>
          <a:bodyPr/>
          <a:lstStyle/>
          <a:p>
            <a:fld id="{EEEECDCC-63C2-4492-ADC6-A6890B1EB79E}" type="slidenum">
              <a:rPr lang="en-US" smtClean="0"/>
              <a:t>70</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824345"/>
            <a:ext cx="8061477" cy="5300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230582" y="239570"/>
            <a:ext cx="5181600" cy="584775"/>
          </a:xfrm>
          <a:prstGeom prst="rect">
            <a:avLst/>
          </a:prstGeom>
          <a:noFill/>
        </p:spPr>
        <p:txBody>
          <a:bodyPr wrap="square" rtlCol="0">
            <a:spAutoFit/>
          </a:bodyPr>
          <a:lstStyle/>
          <a:p>
            <a:pPr algn="ctr"/>
            <a:r>
              <a:rPr lang="en-US" sz="3200" b="1" dirty="0">
                <a:solidFill>
                  <a:srgbClr val="0000FF"/>
                </a:solidFill>
                <a:latin typeface="Times New Roman" panose="02020603050405020304" pitchFamily="18" charset="0"/>
                <a:cs typeface="Times New Roman" panose="02020603050405020304" pitchFamily="18" charset="0"/>
              </a:rPr>
              <a:t>Top-Down </a:t>
            </a:r>
            <a:r>
              <a:rPr lang="en-US" sz="3200" b="1" dirty="0" smtClean="0">
                <a:solidFill>
                  <a:srgbClr val="0000FF"/>
                </a:solidFill>
                <a:latin typeface="Times New Roman" panose="02020603050405020304" pitchFamily="18" charset="0"/>
                <a:cs typeface="Times New Roman" panose="02020603050405020304" pitchFamily="18" charset="0"/>
              </a:rPr>
              <a:t>Flowchart</a:t>
            </a:r>
            <a:endParaRPr lang="en-US" sz="32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651234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C9F9C1-CA37-4660-9D38-140D89C44B98}" type="datetime1">
              <a:rPr lang="en-US" smtClean="0"/>
              <a:t>12/11/2016</a:t>
            </a:fld>
            <a:endParaRPr lang="en-US"/>
          </a:p>
        </p:txBody>
      </p:sp>
      <p:sp>
        <p:nvSpPr>
          <p:cNvPr id="3" name="Footer Placeholder 2"/>
          <p:cNvSpPr>
            <a:spLocks noGrp="1"/>
          </p:cNvSpPr>
          <p:nvPr>
            <p:ph type="ftr" sz="quarter" idx="11"/>
          </p:nvPr>
        </p:nvSpPr>
        <p:spPr/>
        <p:txBody>
          <a:bodyPr/>
          <a:lstStyle/>
          <a:p>
            <a:r>
              <a:rPr lang="en-US" smtClean="0"/>
              <a:t>Mohammed Alnaif Ph.D.</a:t>
            </a:r>
            <a:endParaRPr lang="en-US"/>
          </a:p>
        </p:txBody>
      </p:sp>
      <p:sp>
        <p:nvSpPr>
          <p:cNvPr id="4" name="Slide Number Placeholder 3"/>
          <p:cNvSpPr>
            <a:spLocks noGrp="1"/>
          </p:cNvSpPr>
          <p:nvPr>
            <p:ph type="sldNum" sz="quarter" idx="12"/>
          </p:nvPr>
        </p:nvSpPr>
        <p:spPr/>
        <p:txBody>
          <a:bodyPr/>
          <a:lstStyle/>
          <a:p>
            <a:fld id="{EEEECDCC-63C2-4492-ADC6-A6890B1EB79E}" type="slidenum">
              <a:rPr lang="en-US" smtClean="0"/>
              <a:t>71</a:t>
            </a:fld>
            <a:endParaRPr lang="en-US"/>
          </a:p>
        </p:txBody>
      </p:sp>
      <p:sp>
        <p:nvSpPr>
          <p:cNvPr id="6" name="TextBox 5"/>
          <p:cNvSpPr txBox="1"/>
          <p:nvPr/>
        </p:nvSpPr>
        <p:spPr>
          <a:xfrm>
            <a:off x="304800" y="1676399"/>
            <a:ext cx="8610600" cy="4524315"/>
          </a:xfrm>
          <a:prstGeom prst="rect">
            <a:avLst/>
          </a:prstGeom>
          <a:noFill/>
        </p:spPr>
        <p:txBody>
          <a:bodyPr wrap="squar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Flowchart</a:t>
            </a:r>
          </a:p>
          <a:p>
            <a:pPr marL="457200" indent="-457200">
              <a:buClr>
                <a:srgbClr val="FF0000"/>
              </a:buClr>
              <a:buFont typeface="Wingdings" panose="05000000000000000000" pitchFamily="2" charset="2"/>
              <a:buChar char="v"/>
            </a:pPr>
            <a:r>
              <a:rPr lang="en-US" sz="2600" b="1" dirty="0">
                <a:latin typeface="Times New Roman" panose="02020603050405020304" pitchFamily="18" charset="0"/>
                <a:cs typeface="Times New Roman" panose="02020603050405020304" pitchFamily="18" charset="0"/>
              </a:rPr>
              <a:t>Each type of flowchart has its strengths and weaknesses. </a:t>
            </a:r>
            <a:endParaRPr lang="en-US" sz="2600" b="1" dirty="0" smtClean="0">
              <a:latin typeface="Times New Roman" panose="02020603050405020304" pitchFamily="18" charset="0"/>
              <a:cs typeface="Times New Roman" panose="02020603050405020304" pitchFamily="18" charset="0"/>
            </a:endParaRPr>
          </a:p>
          <a:p>
            <a:pPr marL="457200" indent="-457200">
              <a:buClr>
                <a:srgbClr val="FF0000"/>
              </a:buClr>
              <a:buFont typeface="Wingdings" panose="05000000000000000000" pitchFamily="2" charset="2"/>
              <a:buChar char="v"/>
            </a:pPr>
            <a:r>
              <a:rPr lang="en-US" sz="2600" b="1" dirty="0" smtClean="0">
                <a:latin typeface="Times New Roman" panose="02020603050405020304" pitchFamily="18" charset="0"/>
                <a:cs typeface="Times New Roman" panose="02020603050405020304" pitchFamily="18" charset="0"/>
              </a:rPr>
              <a:t>To </a:t>
            </a:r>
            <a:r>
              <a:rPr lang="en-US" sz="2600" b="1" dirty="0">
                <a:latin typeface="Times New Roman" panose="02020603050405020304" pitchFamily="18" charset="0"/>
                <a:cs typeface="Times New Roman" panose="02020603050405020304" pitchFamily="18" charset="0"/>
              </a:rPr>
              <a:t>choose the best format for the project, the improvement team needs to understand the reason for creating the flowchart. </a:t>
            </a:r>
            <a:endParaRPr lang="en-US" sz="2600" b="1" dirty="0" smtClean="0">
              <a:latin typeface="Times New Roman" panose="02020603050405020304" pitchFamily="18" charset="0"/>
              <a:cs typeface="Times New Roman" panose="02020603050405020304" pitchFamily="18" charset="0"/>
            </a:endParaRPr>
          </a:p>
          <a:p>
            <a:pPr marL="457200" indent="-457200">
              <a:buClr>
                <a:srgbClr val="FF0000"/>
              </a:buClr>
              <a:buFont typeface="Wingdings" panose="05000000000000000000" pitchFamily="2" charset="2"/>
              <a:buChar char="v"/>
            </a:pPr>
            <a:r>
              <a:rPr lang="en-US" sz="2600" b="1" dirty="0" smtClean="0">
                <a:latin typeface="Times New Roman" panose="02020603050405020304" pitchFamily="18" charset="0"/>
                <a:cs typeface="Times New Roman" panose="02020603050405020304" pitchFamily="18" charset="0"/>
              </a:rPr>
              <a:t>If </a:t>
            </a:r>
            <a:r>
              <a:rPr lang="en-US" sz="2600" b="1" dirty="0">
                <a:latin typeface="Times New Roman" panose="02020603050405020304" pitchFamily="18" charset="0"/>
                <a:cs typeface="Times New Roman" panose="02020603050405020304" pitchFamily="18" charset="0"/>
              </a:rPr>
              <a:t>the team is unsure about the sub-steps in the process, it should create a high-level flowchart. </a:t>
            </a:r>
            <a:endParaRPr lang="en-US" sz="2600" b="1" dirty="0" smtClean="0">
              <a:latin typeface="Times New Roman" panose="02020603050405020304" pitchFamily="18" charset="0"/>
              <a:cs typeface="Times New Roman" panose="02020603050405020304" pitchFamily="18" charset="0"/>
            </a:endParaRPr>
          </a:p>
          <a:p>
            <a:pPr marL="457200" indent="-457200">
              <a:buClr>
                <a:srgbClr val="FF0000"/>
              </a:buClr>
              <a:buFont typeface="Wingdings" panose="05000000000000000000" pitchFamily="2" charset="2"/>
              <a:buChar char="v"/>
            </a:pPr>
            <a:r>
              <a:rPr lang="en-US" sz="2600" b="1" dirty="0" smtClean="0">
                <a:latin typeface="Times New Roman" panose="02020603050405020304" pitchFamily="18" charset="0"/>
                <a:cs typeface="Times New Roman" panose="02020603050405020304" pitchFamily="18" charset="0"/>
              </a:rPr>
              <a:t>When </a:t>
            </a:r>
            <a:r>
              <a:rPr lang="en-US" sz="2600" b="1" dirty="0">
                <a:latin typeface="Times New Roman" panose="02020603050405020304" pitchFamily="18" charset="0"/>
                <a:cs typeface="Times New Roman" panose="02020603050405020304" pitchFamily="18" charset="0"/>
              </a:rPr>
              <a:t>the team understands the process sub-steps and wants to better understand how the steps are carried out, it should create a detailed, deployment, or top-down flowchart.</a:t>
            </a:r>
          </a:p>
        </p:txBody>
      </p:sp>
      <p:sp>
        <p:nvSpPr>
          <p:cNvPr id="8" name="Title 4"/>
          <p:cNvSpPr txBox="1">
            <a:spLocks/>
          </p:cNvSpPr>
          <p:nvPr/>
        </p:nvSpPr>
        <p:spPr>
          <a:xfrm>
            <a:off x="1149927" y="304800"/>
            <a:ext cx="6858000" cy="1142999"/>
          </a:xfrm>
          <a:prstGeom prst="rect">
            <a:avLst/>
          </a:prstGeom>
        </p:spPr>
        <p:txBody>
          <a:bodyPr/>
          <a:lst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b="1" dirty="0" smtClean="0">
                <a:solidFill>
                  <a:schemeClr val="tx1"/>
                </a:solidFill>
                <a:latin typeface="Times New Roman" panose="02020603050405020304" pitchFamily="18" charset="0"/>
                <a:cs typeface="Times New Roman" panose="02020603050405020304" pitchFamily="18" charset="0"/>
              </a:rPr>
              <a:t>PERFORMANCE IMPROVEMENT TOOLS</a:t>
            </a:r>
            <a:endParaRPr lang="en-US"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998115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C9F9C1-CA37-4660-9D38-140D89C44B98}" type="datetime1">
              <a:rPr lang="en-US" smtClean="0"/>
              <a:t>12/11/2016</a:t>
            </a:fld>
            <a:endParaRPr lang="en-US"/>
          </a:p>
        </p:txBody>
      </p:sp>
      <p:sp>
        <p:nvSpPr>
          <p:cNvPr id="3" name="Footer Placeholder 2"/>
          <p:cNvSpPr>
            <a:spLocks noGrp="1"/>
          </p:cNvSpPr>
          <p:nvPr>
            <p:ph type="ftr" sz="quarter" idx="11"/>
          </p:nvPr>
        </p:nvSpPr>
        <p:spPr/>
        <p:txBody>
          <a:bodyPr/>
          <a:lstStyle/>
          <a:p>
            <a:r>
              <a:rPr lang="en-US" smtClean="0"/>
              <a:t>Mohammed Alnaif Ph.D.</a:t>
            </a:r>
            <a:endParaRPr lang="en-US"/>
          </a:p>
        </p:txBody>
      </p:sp>
      <p:sp>
        <p:nvSpPr>
          <p:cNvPr id="4" name="Slide Number Placeholder 3"/>
          <p:cNvSpPr>
            <a:spLocks noGrp="1"/>
          </p:cNvSpPr>
          <p:nvPr>
            <p:ph type="sldNum" sz="quarter" idx="12"/>
          </p:nvPr>
        </p:nvSpPr>
        <p:spPr/>
        <p:txBody>
          <a:bodyPr/>
          <a:lstStyle/>
          <a:p>
            <a:fld id="{EEEECDCC-63C2-4492-ADC6-A6890B1EB79E}" type="slidenum">
              <a:rPr lang="en-US" smtClean="0"/>
              <a:t>72</a:t>
            </a:fld>
            <a:endParaRPr lang="en-US"/>
          </a:p>
        </p:txBody>
      </p:sp>
      <p:sp>
        <p:nvSpPr>
          <p:cNvPr id="6" name="TextBox 5"/>
          <p:cNvSpPr txBox="1"/>
          <p:nvPr/>
        </p:nvSpPr>
        <p:spPr>
          <a:xfrm>
            <a:off x="304800" y="1676399"/>
            <a:ext cx="8458200" cy="4355038"/>
          </a:xfrm>
          <a:prstGeom prst="rect">
            <a:avLst/>
          </a:prstGeom>
          <a:noFill/>
        </p:spPr>
        <p:txBody>
          <a:bodyPr wrap="square" rtlCol="0">
            <a:spAutoFit/>
          </a:bodyPr>
          <a:lstStyle/>
          <a:p>
            <a:pPr>
              <a:spcAft>
                <a:spcPts val="600"/>
              </a:spcAft>
            </a:pPr>
            <a:r>
              <a:rPr lang="en-US" sz="2800" b="1" dirty="0">
                <a:solidFill>
                  <a:srgbClr val="0000FF"/>
                </a:solidFill>
                <a:latin typeface="Times New Roman" panose="02020603050405020304" pitchFamily="18" charset="0"/>
                <a:cs typeface="Times New Roman" panose="02020603050405020304" pitchFamily="18" charset="0"/>
              </a:rPr>
              <a:t>Workflow Diagram</a:t>
            </a:r>
          </a:p>
          <a:p>
            <a:pPr marL="457200" indent="-457200">
              <a:spcAft>
                <a:spcPts val="600"/>
              </a:spcAft>
              <a:buClr>
                <a:srgbClr val="FF0000"/>
              </a:buClr>
              <a:buFont typeface="Wingdings" panose="05000000000000000000" pitchFamily="2" charset="2"/>
              <a:buChar char="v"/>
            </a:pPr>
            <a:r>
              <a:rPr lang="en-US" sz="2600" b="1" dirty="0">
                <a:latin typeface="Times New Roman" panose="02020603050405020304" pitchFamily="18" charset="0"/>
                <a:cs typeface="Times New Roman" panose="02020603050405020304" pitchFamily="18" charset="0"/>
              </a:rPr>
              <a:t>A </a:t>
            </a:r>
            <a:r>
              <a:rPr lang="en-US" sz="2600" b="1" dirty="0">
                <a:solidFill>
                  <a:srgbClr val="0000FF"/>
                </a:solidFill>
                <a:latin typeface="Times New Roman" panose="02020603050405020304" pitchFamily="18" charset="0"/>
                <a:cs typeface="Times New Roman" panose="02020603050405020304" pitchFamily="18" charset="0"/>
              </a:rPr>
              <a:t>workflow diagram </a:t>
            </a:r>
            <a:r>
              <a:rPr lang="en-US" sz="2600" b="1" dirty="0">
                <a:latin typeface="Times New Roman" panose="02020603050405020304" pitchFamily="18" charset="0"/>
                <a:cs typeface="Times New Roman" panose="02020603050405020304" pitchFamily="18" charset="0"/>
              </a:rPr>
              <a:t>is a visual representation of the movement of people, materials, paperwork, or information during a process. </a:t>
            </a:r>
            <a:endParaRPr lang="en-US" sz="2600" b="1" dirty="0" smtClean="0">
              <a:latin typeface="Times New Roman" panose="02020603050405020304" pitchFamily="18" charset="0"/>
              <a:cs typeface="Times New Roman" panose="02020603050405020304" pitchFamily="18" charset="0"/>
            </a:endParaRPr>
          </a:p>
          <a:p>
            <a:pPr marL="457200" indent="-457200">
              <a:spcAft>
                <a:spcPts val="600"/>
              </a:spcAft>
              <a:buClr>
                <a:srgbClr val="FF0000"/>
              </a:buClr>
              <a:buFont typeface="Wingdings" panose="05000000000000000000" pitchFamily="2" charset="2"/>
              <a:buChar char="v"/>
            </a:pPr>
            <a:r>
              <a:rPr lang="en-US" sz="2600" b="1" dirty="0" smtClean="0">
                <a:latin typeface="Times New Roman" panose="02020603050405020304" pitchFamily="18" charset="0"/>
                <a:cs typeface="Times New Roman" panose="02020603050405020304" pitchFamily="18" charset="0"/>
              </a:rPr>
              <a:t>The </a:t>
            </a:r>
            <a:r>
              <a:rPr lang="en-US" sz="2600" b="1" dirty="0">
                <a:latin typeface="Times New Roman" panose="02020603050405020304" pitchFamily="18" charset="0"/>
                <a:cs typeface="Times New Roman" panose="02020603050405020304" pitchFamily="18" charset="0"/>
              </a:rPr>
              <a:t>diagram can also illustrate general relationships or patterns of activity among interrelated processes (e.g., all processes occurring in the radiology department). </a:t>
            </a:r>
            <a:endParaRPr lang="en-US" sz="2600" b="1" dirty="0" smtClean="0">
              <a:latin typeface="Times New Roman" panose="02020603050405020304" pitchFamily="18" charset="0"/>
              <a:cs typeface="Times New Roman" panose="02020603050405020304" pitchFamily="18" charset="0"/>
            </a:endParaRPr>
          </a:p>
          <a:p>
            <a:pPr marL="457200" indent="-457200">
              <a:spcAft>
                <a:spcPts val="600"/>
              </a:spcAft>
              <a:buClr>
                <a:srgbClr val="FF0000"/>
              </a:buClr>
              <a:buFont typeface="Wingdings" panose="05000000000000000000" pitchFamily="2" charset="2"/>
              <a:buChar char="v"/>
            </a:pPr>
            <a:r>
              <a:rPr lang="en-US" sz="2600" b="1" dirty="0" smtClean="0">
                <a:latin typeface="Times New Roman" panose="02020603050405020304" pitchFamily="18" charset="0"/>
                <a:cs typeface="Times New Roman" panose="02020603050405020304" pitchFamily="18" charset="0"/>
              </a:rPr>
              <a:t>Workflow </a:t>
            </a:r>
            <a:r>
              <a:rPr lang="en-US" sz="2600" b="1" dirty="0">
                <a:latin typeface="Times New Roman" panose="02020603050405020304" pitchFamily="18" charset="0"/>
                <a:cs typeface="Times New Roman" panose="02020603050405020304" pitchFamily="18" charset="0"/>
              </a:rPr>
              <a:t>diagrams are used to document how work is executed and to identify opportunities for improvement.</a:t>
            </a:r>
          </a:p>
        </p:txBody>
      </p:sp>
      <p:sp>
        <p:nvSpPr>
          <p:cNvPr id="8" name="Title 4"/>
          <p:cNvSpPr txBox="1">
            <a:spLocks/>
          </p:cNvSpPr>
          <p:nvPr/>
        </p:nvSpPr>
        <p:spPr>
          <a:xfrm>
            <a:off x="1149927" y="304800"/>
            <a:ext cx="6858000" cy="1142999"/>
          </a:xfrm>
          <a:prstGeom prst="rect">
            <a:avLst/>
          </a:prstGeom>
        </p:spPr>
        <p:txBody>
          <a:bodyPr/>
          <a:lst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b="1" dirty="0" smtClean="0">
                <a:solidFill>
                  <a:schemeClr val="tx1"/>
                </a:solidFill>
                <a:latin typeface="Times New Roman" panose="02020603050405020304" pitchFamily="18" charset="0"/>
                <a:cs typeface="Times New Roman" panose="02020603050405020304" pitchFamily="18" charset="0"/>
              </a:rPr>
              <a:t>PERFORMANCE IMPROVEMENT TOOLS</a:t>
            </a:r>
            <a:endParaRPr lang="en-US"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281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C9F9C1-CA37-4660-9D38-140D89C44B98}" type="datetime1">
              <a:rPr lang="en-US" smtClean="0"/>
              <a:t>12/11/2016</a:t>
            </a:fld>
            <a:endParaRPr lang="en-US"/>
          </a:p>
        </p:txBody>
      </p:sp>
      <p:sp>
        <p:nvSpPr>
          <p:cNvPr id="3" name="Footer Placeholder 2"/>
          <p:cNvSpPr>
            <a:spLocks noGrp="1"/>
          </p:cNvSpPr>
          <p:nvPr>
            <p:ph type="ftr" sz="quarter" idx="11"/>
          </p:nvPr>
        </p:nvSpPr>
        <p:spPr/>
        <p:txBody>
          <a:bodyPr/>
          <a:lstStyle/>
          <a:p>
            <a:r>
              <a:rPr lang="en-US" smtClean="0"/>
              <a:t>Mohammed Alnaif Ph.D.</a:t>
            </a:r>
            <a:endParaRPr lang="en-US"/>
          </a:p>
        </p:txBody>
      </p:sp>
      <p:sp>
        <p:nvSpPr>
          <p:cNvPr id="4" name="Slide Number Placeholder 3"/>
          <p:cNvSpPr>
            <a:spLocks noGrp="1"/>
          </p:cNvSpPr>
          <p:nvPr>
            <p:ph type="sldNum" sz="quarter" idx="12"/>
          </p:nvPr>
        </p:nvSpPr>
        <p:spPr/>
        <p:txBody>
          <a:bodyPr/>
          <a:lstStyle/>
          <a:p>
            <a:fld id="{EEEECDCC-63C2-4492-ADC6-A6890B1EB79E}" type="slidenum">
              <a:rPr lang="en-US" smtClean="0"/>
              <a:t>73</a:t>
            </a:fld>
            <a:endParaRPr lang="en-US"/>
          </a:p>
        </p:txBody>
      </p:sp>
      <p:sp>
        <p:nvSpPr>
          <p:cNvPr id="6" name="TextBox 5"/>
          <p:cNvSpPr txBox="1"/>
          <p:nvPr/>
        </p:nvSpPr>
        <p:spPr>
          <a:xfrm>
            <a:off x="304800" y="1447799"/>
            <a:ext cx="8458200" cy="4662815"/>
          </a:xfrm>
          <a:prstGeom prst="rect">
            <a:avLst/>
          </a:prstGeom>
          <a:noFill/>
        </p:spPr>
        <p:txBody>
          <a:bodyPr wrap="square" rtlCol="0">
            <a:spAutoFit/>
          </a:bodyPr>
          <a:lstStyle/>
          <a:p>
            <a:pPr>
              <a:spcAft>
                <a:spcPts val="600"/>
              </a:spcAft>
            </a:pPr>
            <a:r>
              <a:rPr lang="en-US" sz="2800" b="1" dirty="0">
                <a:solidFill>
                  <a:srgbClr val="0000FF"/>
                </a:solidFill>
                <a:latin typeface="Times New Roman" panose="02020603050405020304" pitchFamily="18" charset="0"/>
                <a:cs typeface="Times New Roman" panose="02020603050405020304" pitchFamily="18" charset="0"/>
              </a:rPr>
              <a:t>Workflow Diagram</a:t>
            </a:r>
          </a:p>
          <a:p>
            <a:pPr marL="342900" indent="-342900">
              <a:buClr>
                <a:srgbClr val="FF0000"/>
              </a:buClr>
              <a:buFont typeface="Wingdings" panose="05000000000000000000" pitchFamily="2" charset="2"/>
              <a:buChar char="v"/>
            </a:pPr>
            <a:r>
              <a:rPr lang="en-US" sz="2400" b="1" dirty="0">
                <a:latin typeface="Times New Roman" panose="02020603050405020304" pitchFamily="18" charset="0"/>
                <a:cs typeface="Times New Roman" panose="02020603050405020304" pitchFamily="18" charset="0"/>
              </a:rPr>
              <a:t>A common type of workflow diagram is a floor plan of a work site. </a:t>
            </a:r>
            <a:endParaRPr lang="en-US" sz="2400" b="1" dirty="0" smtClean="0">
              <a:latin typeface="Times New Roman" panose="02020603050405020304" pitchFamily="18" charset="0"/>
              <a:cs typeface="Times New Roman" panose="02020603050405020304" pitchFamily="18" charset="0"/>
            </a:endParaRPr>
          </a:p>
          <a:p>
            <a:pPr marL="342900" indent="-342900">
              <a:buClr>
                <a:srgbClr val="FF0000"/>
              </a:buClr>
              <a:buFont typeface="Wingdings" panose="05000000000000000000" pitchFamily="2" charset="2"/>
              <a:buChar char="v"/>
            </a:pPr>
            <a:r>
              <a:rPr lang="en-US" sz="2400" b="1" dirty="0" smtClean="0">
                <a:latin typeface="Times New Roman" panose="02020603050405020304" pitchFamily="18" charset="0"/>
                <a:cs typeface="Times New Roman" panose="02020603050405020304" pitchFamily="18" charset="0"/>
              </a:rPr>
              <a:t>Lines </a:t>
            </a:r>
            <a:r>
              <a:rPr lang="en-US" sz="2400" b="1" dirty="0">
                <a:latin typeface="Times New Roman" panose="02020603050405020304" pitchFamily="18" charset="0"/>
                <a:cs typeface="Times New Roman" panose="02020603050405020304" pitchFamily="18" charset="0"/>
              </a:rPr>
              <a:t>are drawn on the floor plan to trace the movement of people, paper, data, and so forth, </a:t>
            </a:r>
            <a:r>
              <a:rPr lang="en-US" sz="2400" b="1" dirty="0" smtClean="0">
                <a:latin typeface="Times New Roman" panose="02020603050405020304" pitchFamily="18" charset="0"/>
                <a:cs typeface="Times New Roman" panose="02020603050405020304" pitchFamily="18" charset="0"/>
              </a:rPr>
              <a:t>to identify </a:t>
            </a:r>
            <a:r>
              <a:rPr lang="en-US" sz="2400" b="1" dirty="0">
                <a:latin typeface="Times New Roman" panose="02020603050405020304" pitchFamily="18" charset="0"/>
                <a:cs typeface="Times New Roman" panose="02020603050405020304" pitchFamily="18" charset="0"/>
              </a:rPr>
              <a:t>redundant travel and inefficiencies. </a:t>
            </a:r>
            <a:endParaRPr lang="en-US" sz="2400" b="1" dirty="0" smtClean="0">
              <a:latin typeface="Times New Roman" panose="02020603050405020304" pitchFamily="18" charset="0"/>
              <a:cs typeface="Times New Roman" panose="02020603050405020304" pitchFamily="18" charset="0"/>
            </a:endParaRPr>
          </a:p>
          <a:p>
            <a:pPr marL="342900" indent="-342900">
              <a:buClr>
                <a:srgbClr val="FF0000"/>
              </a:buClr>
              <a:buFont typeface="Wingdings" panose="05000000000000000000" pitchFamily="2" charset="2"/>
              <a:buChar char="v"/>
            </a:pPr>
            <a:r>
              <a:rPr lang="en-US" sz="2400" b="1" dirty="0" smtClean="0">
                <a:latin typeface="Times New Roman" panose="02020603050405020304" pitchFamily="18" charset="0"/>
                <a:cs typeface="Times New Roman" panose="02020603050405020304" pitchFamily="18" charset="0"/>
              </a:rPr>
              <a:t>Exhibit </a:t>
            </a:r>
            <a:r>
              <a:rPr lang="en-US" sz="2400" b="1" dirty="0">
                <a:latin typeface="Times New Roman" panose="02020603050405020304" pitchFamily="18" charset="0"/>
                <a:cs typeface="Times New Roman" panose="02020603050405020304" pitchFamily="18" charset="0"/>
              </a:rPr>
              <a:t>6.12 is a floor plan of a hospital pharmacy department. The lines on the floor plan trace the movements of a pharmacy technician during the process of filling a prescription. To create this workflow diagram, staff from the quality department observed traffic flow in the pharmacy at 12:30 p.m. on a typical day</a:t>
            </a:r>
            <a:r>
              <a:rPr lang="en-US"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sp>
        <p:nvSpPr>
          <p:cNvPr id="8" name="Title 4"/>
          <p:cNvSpPr txBox="1">
            <a:spLocks/>
          </p:cNvSpPr>
          <p:nvPr/>
        </p:nvSpPr>
        <p:spPr>
          <a:xfrm>
            <a:off x="1149927" y="304800"/>
            <a:ext cx="6858000" cy="1142999"/>
          </a:xfrm>
          <a:prstGeom prst="rect">
            <a:avLst/>
          </a:prstGeom>
        </p:spPr>
        <p:txBody>
          <a:bodyPr/>
          <a:lst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b="1" dirty="0" smtClean="0">
                <a:solidFill>
                  <a:schemeClr val="tx1"/>
                </a:solidFill>
                <a:latin typeface="Times New Roman" panose="02020603050405020304" pitchFamily="18" charset="0"/>
                <a:cs typeface="Times New Roman" panose="02020603050405020304" pitchFamily="18" charset="0"/>
              </a:rPr>
              <a:t>PERFORMANCE IMPROVEMENT TOOLS</a:t>
            </a:r>
            <a:endParaRPr lang="en-US"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677128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C9F9C1-CA37-4660-9D38-140D89C44B98}" type="datetime1">
              <a:rPr lang="en-US" smtClean="0"/>
              <a:t>12/11/2016</a:t>
            </a:fld>
            <a:endParaRPr lang="en-US"/>
          </a:p>
        </p:txBody>
      </p:sp>
      <p:sp>
        <p:nvSpPr>
          <p:cNvPr id="3" name="Footer Placeholder 2"/>
          <p:cNvSpPr>
            <a:spLocks noGrp="1"/>
          </p:cNvSpPr>
          <p:nvPr>
            <p:ph type="ftr" sz="quarter" idx="11"/>
          </p:nvPr>
        </p:nvSpPr>
        <p:spPr/>
        <p:txBody>
          <a:bodyPr/>
          <a:lstStyle/>
          <a:p>
            <a:r>
              <a:rPr lang="en-US" smtClean="0"/>
              <a:t>Mohammed Alnaif Ph.D.</a:t>
            </a:r>
            <a:endParaRPr lang="en-US"/>
          </a:p>
        </p:txBody>
      </p:sp>
      <p:sp>
        <p:nvSpPr>
          <p:cNvPr id="4" name="Slide Number Placeholder 3"/>
          <p:cNvSpPr>
            <a:spLocks noGrp="1"/>
          </p:cNvSpPr>
          <p:nvPr>
            <p:ph type="sldNum" sz="quarter" idx="12"/>
          </p:nvPr>
        </p:nvSpPr>
        <p:spPr/>
        <p:txBody>
          <a:bodyPr/>
          <a:lstStyle/>
          <a:p>
            <a:fld id="{EEEECDCC-63C2-4492-ADC6-A6890B1EB79E}" type="slidenum">
              <a:rPr lang="en-US" smtClean="0"/>
              <a:t>74</a:t>
            </a:fld>
            <a:endParaRPr lang="en-US"/>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71600"/>
            <a:ext cx="8229600" cy="4733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209800" y="597932"/>
            <a:ext cx="4876800" cy="584775"/>
          </a:xfrm>
          <a:prstGeom prst="rect">
            <a:avLst/>
          </a:prstGeom>
          <a:noFill/>
        </p:spPr>
        <p:txBody>
          <a:bodyPr wrap="square" rtlCol="0">
            <a:spAutoFit/>
          </a:bodyPr>
          <a:lstStyle/>
          <a:p>
            <a:pPr algn="ctr"/>
            <a:r>
              <a:rPr lang="en-US" sz="3200" b="1" dirty="0">
                <a:solidFill>
                  <a:srgbClr val="0000FF"/>
                </a:solidFill>
                <a:latin typeface="Times New Roman" panose="02020603050405020304" pitchFamily="18" charset="0"/>
                <a:cs typeface="Times New Roman" panose="02020603050405020304" pitchFamily="18" charset="0"/>
              </a:rPr>
              <a:t>Workflow </a:t>
            </a:r>
            <a:r>
              <a:rPr lang="en-US" sz="3200" b="1" dirty="0" smtClean="0">
                <a:solidFill>
                  <a:srgbClr val="0000FF"/>
                </a:solidFill>
                <a:latin typeface="Times New Roman" panose="02020603050405020304" pitchFamily="18" charset="0"/>
                <a:cs typeface="Times New Roman" panose="02020603050405020304" pitchFamily="18" charset="0"/>
              </a:rPr>
              <a:t>Diagram</a:t>
            </a:r>
            <a:endParaRPr lang="en-US" sz="32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08101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C9F9C1-CA37-4660-9D38-140D89C44B98}" type="datetime1">
              <a:rPr lang="en-US" smtClean="0"/>
              <a:t>12/11/2016</a:t>
            </a:fld>
            <a:endParaRPr lang="en-US"/>
          </a:p>
        </p:txBody>
      </p:sp>
      <p:sp>
        <p:nvSpPr>
          <p:cNvPr id="3" name="Footer Placeholder 2"/>
          <p:cNvSpPr>
            <a:spLocks noGrp="1"/>
          </p:cNvSpPr>
          <p:nvPr>
            <p:ph type="ftr" sz="quarter" idx="11"/>
          </p:nvPr>
        </p:nvSpPr>
        <p:spPr/>
        <p:txBody>
          <a:bodyPr/>
          <a:lstStyle/>
          <a:p>
            <a:r>
              <a:rPr lang="en-US" smtClean="0"/>
              <a:t>Mohammed Alnaif Ph.D.</a:t>
            </a:r>
            <a:endParaRPr lang="en-US"/>
          </a:p>
        </p:txBody>
      </p:sp>
      <p:sp>
        <p:nvSpPr>
          <p:cNvPr id="4" name="Slide Number Placeholder 3"/>
          <p:cNvSpPr>
            <a:spLocks noGrp="1"/>
          </p:cNvSpPr>
          <p:nvPr>
            <p:ph type="sldNum" sz="quarter" idx="12"/>
          </p:nvPr>
        </p:nvSpPr>
        <p:spPr/>
        <p:txBody>
          <a:bodyPr/>
          <a:lstStyle/>
          <a:p>
            <a:fld id="{EEEECDCC-63C2-4492-ADC6-A6890B1EB79E}" type="slidenum">
              <a:rPr lang="en-US" smtClean="0"/>
              <a:t>75</a:t>
            </a:fld>
            <a:endParaRPr lang="en-US"/>
          </a:p>
        </p:txBody>
      </p:sp>
      <p:sp>
        <p:nvSpPr>
          <p:cNvPr id="6" name="TextBox 5"/>
          <p:cNvSpPr txBox="1"/>
          <p:nvPr/>
        </p:nvSpPr>
        <p:spPr>
          <a:xfrm>
            <a:off x="304800" y="1447799"/>
            <a:ext cx="8458200" cy="4539704"/>
          </a:xfrm>
          <a:prstGeom prst="rect">
            <a:avLst/>
          </a:prstGeom>
          <a:noFill/>
        </p:spPr>
        <p:txBody>
          <a:bodyPr wrap="square" rtlCol="0">
            <a:spAutoFit/>
          </a:bodyPr>
          <a:lstStyle/>
          <a:p>
            <a:pPr>
              <a:spcAft>
                <a:spcPts val="600"/>
              </a:spcAft>
            </a:pPr>
            <a:r>
              <a:rPr lang="en-US" sz="3200" b="1" dirty="0">
                <a:solidFill>
                  <a:srgbClr val="0000FF"/>
                </a:solidFill>
                <a:latin typeface="Times New Roman" panose="02020603050405020304" pitchFamily="18" charset="0"/>
                <a:cs typeface="Times New Roman" panose="02020603050405020304" pitchFamily="18" charset="0"/>
              </a:rPr>
              <a:t>Surveys</a:t>
            </a:r>
            <a:endParaRPr lang="en-US" sz="3200" b="1" dirty="0" smtClean="0">
              <a:solidFill>
                <a:srgbClr val="0000FF"/>
              </a:solidFill>
              <a:latin typeface="Times New Roman" panose="02020603050405020304" pitchFamily="18" charset="0"/>
              <a:cs typeface="Times New Roman" panose="02020603050405020304" pitchFamily="18" charset="0"/>
            </a:endParaRPr>
          </a:p>
          <a:p>
            <a:pPr marL="182880">
              <a:spcAft>
                <a:spcPts val="600"/>
              </a:spcAft>
            </a:pPr>
            <a:r>
              <a:rPr lang="en-US" sz="2800" b="1" dirty="0" smtClean="0">
                <a:solidFill>
                  <a:srgbClr val="0000FF"/>
                </a:solidFill>
                <a:latin typeface="Times New Roman" panose="02020603050405020304" pitchFamily="18" charset="0"/>
                <a:cs typeface="Times New Roman" panose="02020603050405020304" pitchFamily="18" charset="0"/>
              </a:rPr>
              <a:t>Surveys</a:t>
            </a:r>
            <a:r>
              <a:rPr lang="en-US" sz="2800" b="1" dirty="0" smtClean="0">
                <a:latin typeface="Times New Roman" panose="02020603050405020304" pitchFamily="18" charset="0"/>
                <a:cs typeface="Times New Roman" panose="02020603050405020304" pitchFamily="18" charset="0"/>
              </a:rPr>
              <a:t> are </a:t>
            </a:r>
            <a:r>
              <a:rPr lang="en-US" sz="2800" b="1" dirty="0">
                <a:latin typeface="Times New Roman" panose="02020603050405020304" pitchFamily="18" charset="0"/>
                <a:cs typeface="Times New Roman" panose="02020603050405020304" pitchFamily="18" charset="0"/>
              </a:rPr>
              <a:t>instruments used to gather data or information. The case study at the beginning of Chapter 3 described a survey used at the Redwood Health Center to gather satisfaction information from patients. This survey gathered quantitative (numeric rankings) and qualitative (comments) information. Researchers disagree as to whether surveys are a quantitative tool, a qualitative tool, or a combination of both. </a:t>
            </a:r>
            <a:endParaRPr lang="en-US" sz="2400" b="1" dirty="0">
              <a:latin typeface="Times New Roman" panose="02020603050405020304" pitchFamily="18" charset="0"/>
              <a:cs typeface="Times New Roman" panose="02020603050405020304" pitchFamily="18" charset="0"/>
            </a:endParaRPr>
          </a:p>
        </p:txBody>
      </p:sp>
      <p:sp>
        <p:nvSpPr>
          <p:cNvPr id="8" name="Title 4"/>
          <p:cNvSpPr txBox="1">
            <a:spLocks/>
          </p:cNvSpPr>
          <p:nvPr/>
        </p:nvSpPr>
        <p:spPr>
          <a:xfrm>
            <a:off x="1149927" y="304800"/>
            <a:ext cx="6858000" cy="1142999"/>
          </a:xfrm>
          <a:prstGeom prst="rect">
            <a:avLst/>
          </a:prstGeom>
        </p:spPr>
        <p:txBody>
          <a:bodyPr/>
          <a:lst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b="1" dirty="0" smtClean="0">
                <a:solidFill>
                  <a:schemeClr val="tx1"/>
                </a:solidFill>
                <a:latin typeface="Times New Roman" panose="02020603050405020304" pitchFamily="18" charset="0"/>
                <a:cs typeface="Times New Roman" panose="02020603050405020304" pitchFamily="18" charset="0"/>
              </a:rPr>
              <a:t>PERFORMANCE IMPROVEMENT TOOLS</a:t>
            </a:r>
            <a:endParaRPr lang="en-US"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711335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C9F9C1-CA37-4660-9D38-140D89C44B98}" type="datetime1">
              <a:rPr lang="en-US" smtClean="0"/>
              <a:t>12/11/2016</a:t>
            </a:fld>
            <a:endParaRPr lang="en-US"/>
          </a:p>
        </p:txBody>
      </p:sp>
      <p:sp>
        <p:nvSpPr>
          <p:cNvPr id="3" name="Footer Placeholder 2"/>
          <p:cNvSpPr>
            <a:spLocks noGrp="1"/>
          </p:cNvSpPr>
          <p:nvPr>
            <p:ph type="ftr" sz="quarter" idx="11"/>
          </p:nvPr>
        </p:nvSpPr>
        <p:spPr/>
        <p:txBody>
          <a:bodyPr/>
          <a:lstStyle/>
          <a:p>
            <a:r>
              <a:rPr lang="en-US" smtClean="0"/>
              <a:t>Mohammed Alnaif Ph.D.</a:t>
            </a:r>
            <a:endParaRPr lang="en-US"/>
          </a:p>
        </p:txBody>
      </p:sp>
      <p:sp>
        <p:nvSpPr>
          <p:cNvPr id="4" name="Slide Number Placeholder 3"/>
          <p:cNvSpPr>
            <a:spLocks noGrp="1"/>
          </p:cNvSpPr>
          <p:nvPr>
            <p:ph type="sldNum" sz="quarter" idx="12"/>
          </p:nvPr>
        </p:nvSpPr>
        <p:spPr/>
        <p:txBody>
          <a:bodyPr/>
          <a:lstStyle/>
          <a:p>
            <a:fld id="{EEEECDCC-63C2-4492-ADC6-A6890B1EB79E}" type="slidenum">
              <a:rPr lang="en-US" smtClean="0"/>
              <a:t>76</a:t>
            </a:fld>
            <a:endParaRPr lang="en-US"/>
          </a:p>
        </p:txBody>
      </p:sp>
      <p:sp>
        <p:nvSpPr>
          <p:cNvPr id="6" name="TextBox 5"/>
          <p:cNvSpPr txBox="1"/>
          <p:nvPr/>
        </p:nvSpPr>
        <p:spPr>
          <a:xfrm>
            <a:off x="524740" y="1447799"/>
            <a:ext cx="8108373" cy="4539704"/>
          </a:xfrm>
          <a:prstGeom prst="rect">
            <a:avLst/>
          </a:prstGeom>
          <a:noFill/>
        </p:spPr>
        <p:txBody>
          <a:bodyPr wrap="square" rtlCol="0">
            <a:spAutoFit/>
          </a:bodyPr>
          <a:lstStyle/>
          <a:p>
            <a:pPr>
              <a:spcAft>
                <a:spcPts val="600"/>
              </a:spcAft>
            </a:pPr>
            <a:r>
              <a:rPr lang="en-US" sz="3200" b="1" dirty="0">
                <a:solidFill>
                  <a:srgbClr val="0000FF"/>
                </a:solidFill>
                <a:latin typeface="Times New Roman" panose="02020603050405020304" pitchFamily="18" charset="0"/>
                <a:cs typeface="Times New Roman" panose="02020603050405020304" pitchFamily="18" charset="0"/>
              </a:rPr>
              <a:t>Surveys</a:t>
            </a:r>
            <a:endParaRPr lang="en-US" sz="3200" b="1" dirty="0" smtClean="0">
              <a:solidFill>
                <a:srgbClr val="0000FF"/>
              </a:solidFill>
              <a:latin typeface="Times New Roman" panose="02020603050405020304" pitchFamily="18" charset="0"/>
              <a:cs typeface="Times New Roman" panose="02020603050405020304" pitchFamily="18" charset="0"/>
            </a:endParaRPr>
          </a:p>
          <a:p>
            <a:pPr marL="457200" indent="-457200">
              <a:buClr>
                <a:srgbClr val="FF0000"/>
              </a:buClr>
              <a:buFont typeface="Wingdings" panose="05000000000000000000" pitchFamily="2" charset="2"/>
              <a:buChar char="v"/>
            </a:pPr>
            <a:r>
              <a:rPr lang="en-US" sz="2800" b="1" dirty="0">
                <a:latin typeface="Times New Roman" panose="02020603050405020304" pitchFamily="18" charset="0"/>
                <a:cs typeface="Times New Roman" panose="02020603050405020304" pitchFamily="18" charset="0"/>
              </a:rPr>
              <a:t>The two types of surveys are questionnaires and interviews. </a:t>
            </a:r>
            <a:endParaRPr lang="en-US" sz="2800" b="1" dirty="0" smtClean="0">
              <a:latin typeface="Times New Roman" panose="02020603050405020304" pitchFamily="18" charset="0"/>
              <a:cs typeface="Times New Roman" panose="02020603050405020304" pitchFamily="18" charset="0"/>
            </a:endParaRPr>
          </a:p>
          <a:p>
            <a:pPr marL="457200" indent="-457200">
              <a:buClr>
                <a:srgbClr val="FF0000"/>
              </a:buClr>
              <a:buFont typeface="Wingdings" panose="05000000000000000000" pitchFamily="2" charset="2"/>
              <a:buChar char="v"/>
            </a:pPr>
            <a:r>
              <a:rPr lang="en-US" sz="2800" b="1" dirty="0" smtClean="0">
                <a:latin typeface="Times New Roman" panose="02020603050405020304" pitchFamily="18" charset="0"/>
                <a:cs typeface="Times New Roman" panose="02020603050405020304" pitchFamily="18" charset="0"/>
              </a:rPr>
              <a:t>Questionnaires </a:t>
            </a:r>
            <a:r>
              <a:rPr lang="en-US" sz="2800" b="1" dirty="0">
                <a:latin typeface="Times New Roman" panose="02020603050405020304" pitchFamily="18" charset="0"/>
                <a:cs typeface="Times New Roman" panose="02020603050405020304" pitchFamily="18" charset="0"/>
              </a:rPr>
              <a:t>are usually paper or electronic instruments that the respondent completes independently. </a:t>
            </a:r>
            <a:endParaRPr lang="en-US" sz="2800" b="1" dirty="0" smtClean="0">
              <a:latin typeface="Times New Roman" panose="02020603050405020304" pitchFamily="18" charset="0"/>
              <a:cs typeface="Times New Roman" panose="02020603050405020304" pitchFamily="18" charset="0"/>
            </a:endParaRPr>
          </a:p>
          <a:p>
            <a:pPr marL="457200" indent="-457200">
              <a:buClr>
                <a:srgbClr val="FF0000"/>
              </a:buClr>
              <a:buFont typeface="Wingdings" panose="05000000000000000000" pitchFamily="2" charset="2"/>
              <a:buChar char="v"/>
            </a:pPr>
            <a:r>
              <a:rPr lang="en-US" sz="2800" b="1" dirty="0" smtClean="0">
                <a:latin typeface="Times New Roman" panose="02020603050405020304" pitchFamily="18" charset="0"/>
                <a:cs typeface="Times New Roman" panose="02020603050405020304" pitchFamily="18" charset="0"/>
              </a:rPr>
              <a:t>Interviews </a:t>
            </a:r>
            <a:r>
              <a:rPr lang="en-US" sz="2800" b="1" dirty="0">
                <a:latin typeface="Times New Roman" panose="02020603050405020304" pitchFamily="18" charset="0"/>
                <a:cs typeface="Times New Roman" panose="02020603050405020304" pitchFamily="18" charset="0"/>
              </a:rPr>
              <a:t>are conducted with the respondent face-to-face or over the phone. </a:t>
            </a:r>
            <a:endParaRPr lang="en-US" sz="2800" b="1" dirty="0" smtClean="0">
              <a:latin typeface="Times New Roman" panose="02020603050405020304" pitchFamily="18" charset="0"/>
              <a:cs typeface="Times New Roman" panose="02020603050405020304" pitchFamily="18" charset="0"/>
            </a:endParaRPr>
          </a:p>
          <a:p>
            <a:pPr marL="457200" indent="-457200">
              <a:buClr>
                <a:srgbClr val="FF0000"/>
              </a:buClr>
              <a:buFont typeface="Wingdings" panose="05000000000000000000" pitchFamily="2" charset="2"/>
              <a:buChar char="v"/>
            </a:pPr>
            <a:r>
              <a:rPr lang="en-US" sz="2800" b="1" dirty="0" smtClean="0">
                <a:latin typeface="Times New Roman" panose="02020603050405020304" pitchFamily="18" charset="0"/>
                <a:cs typeface="Times New Roman" panose="02020603050405020304" pitchFamily="18" charset="0"/>
              </a:rPr>
              <a:t>The </a:t>
            </a:r>
            <a:r>
              <a:rPr lang="en-US" sz="2800" b="1" dirty="0">
                <a:latin typeface="Times New Roman" panose="02020603050405020304" pitchFamily="18" charset="0"/>
                <a:cs typeface="Times New Roman" panose="02020603050405020304" pitchFamily="18" charset="0"/>
              </a:rPr>
              <a:t>interviewer is responsible for documenting the respondent’s comments.</a:t>
            </a:r>
          </a:p>
        </p:txBody>
      </p:sp>
      <p:sp>
        <p:nvSpPr>
          <p:cNvPr id="8" name="Title 4"/>
          <p:cNvSpPr txBox="1">
            <a:spLocks/>
          </p:cNvSpPr>
          <p:nvPr/>
        </p:nvSpPr>
        <p:spPr>
          <a:xfrm>
            <a:off x="1149927" y="304800"/>
            <a:ext cx="6858000" cy="1142999"/>
          </a:xfrm>
          <a:prstGeom prst="rect">
            <a:avLst/>
          </a:prstGeom>
        </p:spPr>
        <p:txBody>
          <a:bodyPr/>
          <a:lst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b="1" dirty="0" smtClean="0">
                <a:solidFill>
                  <a:schemeClr val="tx1"/>
                </a:solidFill>
                <a:latin typeface="Times New Roman" panose="02020603050405020304" pitchFamily="18" charset="0"/>
                <a:cs typeface="Times New Roman" panose="02020603050405020304" pitchFamily="18" charset="0"/>
              </a:rPr>
              <a:t>PERFORMANCE IMPROVEMENT TOOLS</a:t>
            </a:r>
            <a:endParaRPr lang="en-US"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831462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C9F9C1-CA37-4660-9D38-140D89C44B98}" type="datetime1">
              <a:rPr lang="en-US" smtClean="0"/>
              <a:t>12/11/2016</a:t>
            </a:fld>
            <a:endParaRPr lang="en-US"/>
          </a:p>
        </p:txBody>
      </p:sp>
      <p:sp>
        <p:nvSpPr>
          <p:cNvPr id="3" name="Footer Placeholder 2"/>
          <p:cNvSpPr>
            <a:spLocks noGrp="1"/>
          </p:cNvSpPr>
          <p:nvPr>
            <p:ph type="ftr" sz="quarter" idx="11"/>
          </p:nvPr>
        </p:nvSpPr>
        <p:spPr/>
        <p:txBody>
          <a:bodyPr/>
          <a:lstStyle/>
          <a:p>
            <a:r>
              <a:rPr lang="en-US" smtClean="0"/>
              <a:t>Mohammed Alnaif Ph.D.</a:t>
            </a:r>
            <a:endParaRPr lang="en-US"/>
          </a:p>
        </p:txBody>
      </p:sp>
      <p:sp>
        <p:nvSpPr>
          <p:cNvPr id="4" name="Slide Number Placeholder 3"/>
          <p:cNvSpPr>
            <a:spLocks noGrp="1"/>
          </p:cNvSpPr>
          <p:nvPr>
            <p:ph type="sldNum" sz="quarter" idx="12"/>
          </p:nvPr>
        </p:nvSpPr>
        <p:spPr/>
        <p:txBody>
          <a:bodyPr/>
          <a:lstStyle/>
          <a:p>
            <a:fld id="{EEEECDCC-63C2-4492-ADC6-A6890B1EB79E}" type="slidenum">
              <a:rPr lang="en-US" smtClean="0"/>
              <a:t>77</a:t>
            </a:fld>
            <a:endParaRPr lang="en-US"/>
          </a:p>
        </p:txBody>
      </p:sp>
      <p:sp>
        <p:nvSpPr>
          <p:cNvPr id="6" name="TextBox 5"/>
          <p:cNvSpPr txBox="1"/>
          <p:nvPr/>
        </p:nvSpPr>
        <p:spPr>
          <a:xfrm>
            <a:off x="524739" y="1905000"/>
            <a:ext cx="8108373" cy="4108817"/>
          </a:xfrm>
          <a:prstGeom prst="rect">
            <a:avLst/>
          </a:prstGeom>
          <a:noFill/>
        </p:spPr>
        <p:txBody>
          <a:bodyPr wrap="square" rtlCol="0">
            <a:spAutoFit/>
          </a:bodyPr>
          <a:lstStyle/>
          <a:p>
            <a:pPr>
              <a:spcAft>
                <a:spcPts val="600"/>
              </a:spcAft>
            </a:pPr>
            <a:r>
              <a:rPr lang="en-US" sz="3200" b="1" dirty="0">
                <a:solidFill>
                  <a:srgbClr val="0000FF"/>
                </a:solidFill>
                <a:latin typeface="Times New Roman" panose="02020603050405020304" pitchFamily="18" charset="0"/>
                <a:cs typeface="Times New Roman" panose="02020603050405020304" pitchFamily="18" charset="0"/>
              </a:rPr>
              <a:t>Surveys</a:t>
            </a:r>
            <a:endParaRPr lang="en-US" sz="3200" b="1" dirty="0" smtClean="0">
              <a:solidFill>
                <a:srgbClr val="0000FF"/>
              </a:solidFill>
              <a:latin typeface="Times New Roman" panose="02020603050405020304" pitchFamily="18" charset="0"/>
              <a:cs typeface="Times New Roman" panose="02020603050405020304" pitchFamily="18" charset="0"/>
            </a:endParaRPr>
          </a:p>
          <a:p>
            <a:pPr marL="457200" indent="-457200">
              <a:buClr>
                <a:srgbClr val="FF0000"/>
              </a:buClr>
              <a:buFont typeface="Wingdings" panose="05000000000000000000" pitchFamily="2" charset="2"/>
              <a:buChar char="v"/>
            </a:pPr>
            <a:r>
              <a:rPr lang="en-US" sz="2800" b="1" dirty="0">
                <a:latin typeface="Times New Roman" panose="02020603050405020304" pitchFamily="18" charset="0"/>
                <a:cs typeface="Times New Roman" panose="02020603050405020304" pitchFamily="18" charset="0"/>
              </a:rPr>
              <a:t>Improvement teams typically use questionnaires to gather people’s perceptions of a service or process. </a:t>
            </a:r>
            <a:endParaRPr lang="en-US" sz="2800" b="1" dirty="0" smtClean="0">
              <a:latin typeface="Times New Roman" panose="02020603050405020304" pitchFamily="18" charset="0"/>
              <a:cs typeface="Times New Roman" panose="02020603050405020304" pitchFamily="18" charset="0"/>
            </a:endParaRPr>
          </a:p>
          <a:p>
            <a:pPr marL="457200" indent="-457200">
              <a:buClr>
                <a:srgbClr val="FF0000"/>
              </a:buClr>
              <a:buFont typeface="Wingdings" panose="05000000000000000000" pitchFamily="2" charset="2"/>
              <a:buChar char="v"/>
            </a:pPr>
            <a:r>
              <a:rPr lang="en-US" sz="2800" b="1" dirty="0" smtClean="0">
                <a:latin typeface="Times New Roman" panose="02020603050405020304" pitchFamily="18" charset="0"/>
                <a:cs typeface="Times New Roman" panose="02020603050405020304" pitchFamily="18" charset="0"/>
              </a:rPr>
              <a:t>These </a:t>
            </a:r>
            <a:r>
              <a:rPr lang="en-US" sz="2800" b="1" dirty="0">
                <a:latin typeface="Times New Roman" panose="02020603050405020304" pitchFamily="18" charset="0"/>
                <a:cs typeface="Times New Roman" panose="02020603050405020304" pitchFamily="18" charset="0"/>
              </a:rPr>
              <a:t>perceptions are not necessarily factual. </a:t>
            </a:r>
            <a:endParaRPr lang="en-US" sz="2800" b="1" dirty="0" smtClean="0">
              <a:latin typeface="Times New Roman" panose="02020603050405020304" pitchFamily="18" charset="0"/>
              <a:cs typeface="Times New Roman" panose="02020603050405020304" pitchFamily="18" charset="0"/>
            </a:endParaRPr>
          </a:p>
          <a:p>
            <a:pPr marL="457200" indent="-457200">
              <a:buClr>
                <a:srgbClr val="FF0000"/>
              </a:buClr>
              <a:buFont typeface="Wingdings" panose="05000000000000000000" pitchFamily="2" charset="2"/>
              <a:buChar char="v"/>
            </a:pPr>
            <a:r>
              <a:rPr lang="en-US" sz="2800" b="1" dirty="0" smtClean="0">
                <a:latin typeface="Times New Roman" panose="02020603050405020304" pitchFamily="18" charset="0"/>
                <a:cs typeface="Times New Roman" panose="02020603050405020304" pitchFamily="18" charset="0"/>
              </a:rPr>
              <a:t>For </a:t>
            </a:r>
            <a:r>
              <a:rPr lang="en-US" sz="2800" b="1" dirty="0">
                <a:latin typeface="Times New Roman" panose="02020603050405020304" pitchFamily="18" charset="0"/>
                <a:cs typeface="Times New Roman" panose="02020603050405020304" pitchFamily="18" charset="0"/>
              </a:rPr>
              <a:t>instance, suppose an improvement team at the Redwood Health Center wants to know how long patients wait in the reception area before they are escorted to an exam room.</a:t>
            </a:r>
          </a:p>
        </p:txBody>
      </p:sp>
      <p:sp>
        <p:nvSpPr>
          <p:cNvPr id="8" name="Title 4"/>
          <p:cNvSpPr txBox="1">
            <a:spLocks/>
          </p:cNvSpPr>
          <p:nvPr/>
        </p:nvSpPr>
        <p:spPr>
          <a:xfrm>
            <a:off x="1149927" y="304800"/>
            <a:ext cx="6858000" cy="1142999"/>
          </a:xfrm>
          <a:prstGeom prst="rect">
            <a:avLst/>
          </a:prstGeom>
        </p:spPr>
        <p:txBody>
          <a:bodyPr/>
          <a:lst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b="1" dirty="0" smtClean="0">
                <a:solidFill>
                  <a:schemeClr val="tx1"/>
                </a:solidFill>
                <a:latin typeface="Times New Roman" panose="02020603050405020304" pitchFamily="18" charset="0"/>
                <a:cs typeface="Times New Roman" panose="02020603050405020304" pitchFamily="18" charset="0"/>
              </a:rPr>
              <a:t>PERFORMANCE IMPROVEMENT TOOLS</a:t>
            </a:r>
            <a:endParaRPr lang="en-US"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304255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C9F9C1-CA37-4660-9D38-140D89C44B98}" type="datetime1">
              <a:rPr lang="en-US" smtClean="0"/>
              <a:t>12/11/2016</a:t>
            </a:fld>
            <a:endParaRPr lang="en-US"/>
          </a:p>
        </p:txBody>
      </p:sp>
      <p:sp>
        <p:nvSpPr>
          <p:cNvPr id="3" name="Footer Placeholder 2"/>
          <p:cNvSpPr>
            <a:spLocks noGrp="1"/>
          </p:cNvSpPr>
          <p:nvPr>
            <p:ph type="ftr" sz="quarter" idx="11"/>
          </p:nvPr>
        </p:nvSpPr>
        <p:spPr/>
        <p:txBody>
          <a:bodyPr/>
          <a:lstStyle/>
          <a:p>
            <a:r>
              <a:rPr lang="en-US" smtClean="0"/>
              <a:t>Mohammed Alnaif Ph.D.</a:t>
            </a:r>
            <a:endParaRPr lang="en-US"/>
          </a:p>
        </p:txBody>
      </p:sp>
      <p:sp>
        <p:nvSpPr>
          <p:cNvPr id="4" name="Slide Number Placeholder 3"/>
          <p:cNvSpPr>
            <a:spLocks noGrp="1"/>
          </p:cNvSpPr>
          <p:nvPr>
            <p:ph type="sldNum" sz="quarter" idx="12"/>
          </p:nvPr>
        </p:nvSpPr>
        <p:spPr/>
        <p:txBody>
          <a:bodyPr/>
          <a:lstStyle/>
          <a:p>
            <a:fld id="{EEEECDCC-63C2-4492-ADC6-A6890B1EB79E}" type="slidenum">
              <a:rPr lang="en-US" smtClean="0"/>
              <a:t>78</a:t>
            </a:fld>
            <a:endParaRPr lang="en-US"/>
          </a:p>
        </p:txBody>
      </p:sp>
      <p:sp>
        <p:nvSpPr>
          <p:cNvPr id="6" name="TextBox 5"/>
          <p:cNvSpPr txBox="1"/>
          <p:nvPr/>
        </p:nvSpPr>
        <p:spPr>
          <a:xfrm>
            <a:off x="524739" y="1905000"/>
            <a:ext cx="8108373" cy="3677930"/>
          </a:xfrm>
          <a:prstGeom prst="rect">
            <a:avLst/>
          </a:prstGeom>
          <a:noFill/>
        </p:spPr>
        <p:txBody>
          <a:bodyPr wrap="square" rtlCol="0">
            <a:spAutoFit/>
          </a:bodyPr>
          <a:lstStyle/>
          <a:p>
            <a:pPr>
              <a:spcAft>
                <a:spcPts val="600"/>
              </a:spcAft>
            </a:pPr>
            <a:r>
              <a:rPr lang="en-US" sz="3200" b="1" dirty="0">
                <a:solidFill>
                  <a:srgbClr val="0000FF"/>
                </a:solidFill>
                <a:latin typeface="Times New Roman" panose="02020603050405020304" pitchFamily="18" charset="0"/>
                <a:cs typeface="Times New Roman" panose="02020603050405020304" pitchFamily="18" charset="0"/>
              </a:rPr>
              <a:t>Surveys</a:t>
            </a:r>
            <a:endParaRPr lang="en-US" sz="3200" b="1" dirty="0" smtClean="0">
              <a:solidFill>
                <a:srgbClr val="0000FF"/>
              </a:solidFill>
              <a:latin typeface="Times New Roman" panose="02020603050405020304" pitchFamily="18" charset="0"/>
              <a:cs typeface="Times New Roman" panose="02020603050405020304" pitchFamily="18" charset="0"/>
            </a:endParaRPr>
          </a:p>
          <a:p>
            <a:pPr marL="457200" indent="-457200">
              <a:buClr>
                <a:srgbClr val="FF0000"/>
              </a:buClr>
              <a:buFont typeface="Wingdings" panose="05000000000000000000" pitchFamily="2" charset="2"/>
              <a:buChar char="v"/>
            </a:pPr>
            <a:r>
              <a:rPr lang="en-US" sz="2800" b="1" dirty="0">
                <a:latin typeface="Times New Roman" panose="02020603050405020304" pitchFamily="18" charset="0"/>
                <a:cs typeface="Times New Roman" panose="02020603050405020304" pitchFamily="18" charset="0"/>
              </a:rPr>
              <a:t>To determine the number of minutes patients wait, the team will need to devise a system that registers the time patients arrive at the clinic and the time they are taken to an exam room. </a:t>
            </a:r>
            <a:endParaRPr lang="en-US" sz="2800" b="1" dirty="0" smtClean="0">
              <a:latin typeface="Times New Roman" panose="02020603050405020304" pitchFamily="18" charset="0"/>
              <a:cs typeface="Times New Roman" panose="02020603050405020304" pitchFamily="18" charset="0"/>
            </a:endParaRPr>
          </a:p>
          <a:p>
            <a:pPr marL="457200" indent="-457200">
              <a:buClr>
                <a:srgbClr val="FF0000"/>
              </a:buClr>
              <a:buFont typeface="Wingdings" panose="05000000000000000000" pitchFamily="2" charset="2"/>
              <a:buChar char="v"/>
            </a:pPr>
            <a:r>
              <a:rPr lang="en-US" sz="2800" b="1" dirty="0" smtClean="0">
                <a:latin typeface="Times New Roman" panose="02020603050405020304" pitchFamily="18" charset="0"/>
                <a:cs typeface="Times New Roman" panose="02020603050405020304" pitchFamily="18" charset="0"/>
              </a:rPr>
              <a:t>If </a:t>
            </a:r>
            <a:r>
              <a:rPr lang="en-US" sz="2800" b="1" dirty="0">
                <a:latin typeface="Times New Roman" panose="02020603050405020304" pitchFamily="18" charset="0"/>
                <a:cs typeface="Times New Roman" panose="02020603050405020304" pitchFamily="18" charset="0"/>
              </a:rPr>
              <a:t>the center used a survey to gather wait time data, patients may over- or underestimate the time they spent in the reception area. </a:t>
            </a:r>
          </a:p>
        </p:txBody>
      </p:sp>
      <p:sp>
        <p:nvSpPr>
          <p:cNvPr id="8" name="Title 4"/>
          <p:cNvSpPr txBox="1">
            <a:spLocks/>
          </p:cNvSpPr>
          <p:nvPr/>
        </p:nvSpPr>
        <p:spPr>
          <a:xfrm>
            <a:off x="1149927" y="304800"/>
            <a:ext cx="6858000" cy="1142999"/>
          </a:xfrm>
          <a:prstGeom prst="rect">
            <a:avLst/>
          </a:prstGeom>
        </p:spPr>
        <p:txBody>
          <a:bodyPr/>
          <a:lst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b="1" dirty="0" smtClean="0">
                <a:solidFill>
                  <a:schemeClr val="tx1"/>
                </a:solidFill>
                <a:latin typeface="Times New Roman" panose="02020603050405020304" pitchFamily="18" charset="0"/>
                <a:cs typeface="Times New Roman" panose="02020603050405020304" pitchFamily="18" charset="0"/>
              </a:rPr>
              <a:t>PERFORMANCE IMPROVEMENT TOOLS</a:t>
            </a:r>
            <a:endParaRPr lang="en-US"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049280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C9F9C1-CA37-4660-9D38-140D89C44B98}" type="datetime1">
              <a:rPr lang="en-US" smtClean="0"/>
              <a:t>12/11/2016</a:t>
            </a:fld>
            <a:endParaRPr lang="en-US"/>
          </a:p>
        </p:txBody>
      </p:sp>
      <p:sp>
        <p:nvSpPr>
          <p:cNvPr id="3" name="Footer Placeholder 2"/>
          <p:cNvSpPr>
            <a:spLocks noGrp="1"/>
          </p:cNvSpPr>
          <p:nvPr>
            <p:ph type="ftr" sz="quarter" idx="11"/>
          </p:nvPr>
        </p:nvSpPr>
        <p:spPr/>
        <p:txBody>
          <a:bodyPr/>
          <a:lstStyle/>
          <a:p>
            <a:r>
              <a:rPr lang="en-US" smtClean="0"/>
              <a:t>Mohammed Alnaif Ph.D.</a:t>
            </a:r>
            <a:endParaRPr lang="en-US"/>
          </a:p>
        </p:txBody>
      </p:sp>
      <p:sp>
        <p:nvSpPr>
          <p:cNvPr id="4" name="Slide Number Placeholder 3"/>
          <p:cNvSpPr>
            <a:spLocks noGrp="1"/>
          </p:cNvSpPr>
          <p:nvPr>
            <p:ph type="sldNum" sz="quarter" idx="12"/>
          </p:nvPr>
        </p:nvSpPr>
        <p:spPr/>
        <p:txBody>
          <a:bodyPr/>
          <a:lstStyle/>
          <a:p>
            <a:fld id="{EEEECDCC-63C2-4492-ADC6-A6890B1EB79E}" type="slidenum">
              <a:rPr lang="en-US" smtClean="0"/>
              <a:t>79</a:t>
            </a:fld>
            <a:endParaRPr lang="en-US"/>
          </a:p>
        </p:txBody>
      </p:sp>
      <p:sp>
        <p:nvSpPr>
          <p:cNvPr id="6" name="TextBox 5"/>
          <p:cNvSpPr txBox="1"/>
          <p:nvPr/>
        </p:nvSpPr>
        <p:spPr>
          <a:xfrm>
            <a:off x="510884" y="1447799"/>
            <a:ext cx="8108373" cy="4724370"/>
          </a:xfrm>
          <a:prstGeom prst="rect">
            <a:avLst/>
          </a:prstGeom>
          <a:noFill/>
        </p:spPr>
        <p:txBody>
          <a:bodyPr wrap="square" rtlCol="0">
            <a:spAutoFit/>
          </a:bodyPr>
          <a:lstStyle/>
          <a:p>
            <a:pPr>
              <a:spcAft>
                <a:spcPts val="600"/>
              </a:spcAft>
            </a:pPr>
            <a:r>
              <a:rPr lang="en-US" sz="3200" b="1" dirty="0">
                <a:solidFill>
                  <a:srgbClr val="0000FF"/>
                </a:solidFill>
                <a:latin typeface="Times New Roman" panose="02020603050405020304" pitchFamily="18" charset="0"/>
                <a:cs typeface="Times New Roman" panose="02020603050405020304" pitchFamily="18" charset="0"/>
              </a:rPr>
              <a:t>Surveys</a:t>
            </a:r>
            <a:endParaRPr lang="en-US" sz="3200" b="1" dirty="0" smtClean="0">
              <a:solidFill>
                <a:srgbClr val="0000FF"/>
              </a:solidFill>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Without adequate planning, the survey results may not yield useful information. Follow the steps listed below when developing and administering surveys:</a:t>
            </a:r>
          </a:p>
          <a:p>
            <a:pPr marL="457200" indent="-457200">
              <a:buClr>
                <a:srgbClr val="FF0000"/>
              </a:buClr>
              <a:buFont typeface="+mj-lt"/>
              <a:buAutoNum type="arabicPeriod"/>
            </a:pPr>
            <a:r>
              <a:rPr lang="en-US" sz="2400" b="1" i="1" dirty="0" smtClean="0">
                <a:solidFill>
                  <a:srgbClr val="0000FF"/>
                </a:solidFill>
                <a:latin typeface="Times New Roman" panose="02020603050405020304" pitchFamily="18" charset="0"/>
                <a:cs typeface="Times New Roman" panose="02020603050405020304" pitchFamily="18" charset="0"/>
              </a:rPr>
              <a:t>Define </a:t>
            </a:r>
            <a:r>
              <a:rPr lang="en-US" sz="2400" b="1" i="1" dirty="0">
                <a:solidFill>
                  <a:srgbClr val="0000FF"/>
                </a:solidFill>
                <a:latin typeface="Times New Roman" panose="02020603050405020304" pitchFamily="18" charset="0"/>
                <a:cs typeface="Times New Roman" panose="02020603050405020304" pitchFamily="18" charset="0"/>
              </a:rPr>
              <a:t>the survey objectives</a:t>
            </a:r>
            <a:r>
              <a:rPr lang="en-US" sz="2400" b="1" dirty="0">
                <a:latin typeface="Times New Roman" panose="02020603050405020304" pitchFamily="18" charset="0"/>
                <a:cs typeface="Times New Roman" panose="02020603050405020304" pitchFamily="18" charset="0"/>
              </a:rPr>
              <a:t>. Clearly define the purpose or intent of the survey. What are you trying to find out, and why do you need this information? Do not select more than five topics; otherwise, the survey will be too long. People may not respond to a request to complete a long survey. Keep the survey focused on high-priority questions that need to be answered to meet your objectives.</a:t>
            </a:r>
          </a:p>
        </p:txBody>
      </p:sp>
      <p:sp>
        <p:nvSpPr>
          <p:cNvPr id="8" name="Title 4"/>
          <p:cNvSpPr txBox="1">
            <a:spLocks/>
          </p:cNvSpPr>
          <p:nvPr/>
        </p:nvSpPr>
        <p:spPr>
          <a:xfrm>
            <a:off x="1149927" y="304800"/>
            <a:ext cx="6858000" cy="1142999"/>
          </a:xfrm>
          <a:prstGeom prst="rect">
            <a:avLst/>
          </a:prstGeom>
        </p:spPr>
        <p:txBody>
          <a:bodyPr/>
          <a:lst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b="1" dirty="0" smtClean="0">
                <a:solidFill>
                  <a:schemeClr val="tx1"/>
                </a:solidFill>
                <a:latin typeface="Times New Roman" panose="02020603050405020304" pitchFamily="18" charset="0"/>
                <a:cs typeface="Times New Roman" panose="02020603050405020304" pitchFamily="18" charset="0"/>
              </a:rPr>
              <a:t>PERFORMANCE IMPROVEMENT TOOLS</a:t>
            </a:r>
            <a:endParaRPr lang="en-US"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79509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56FCE4E0-1BCC-4A16-80BF-B72A473C9E4F}" type="datetime1">
              <a:rPr lang="en-US" smtClean="0"/>
              <a:t>12/11/2016</a:t>
            </a:fld>
            <a:endParaRPr lang="en-US" dirty="0"/>
          </a:p>
        </p:txBody>
      </p:sp>
      <p:sp>
        <p:nvSpPr>
          <p:cNvPr id="8" name="Footer Placeholder 7"/>
          <p:cNvSpPr>
            <a:spLocks noGrp="1"/>
          </p:cNvSpPr>
          <p:nvPr>
            <p:ph type="ftr" sz="quarter" idx="11"/>
          </p:nvPr>
        </p:nvSpPr>
        <p:spPr/>
        <p:txBody>
          <a:bodyPr/>
          <a:lstStyle/>
          <a:p>
            <a:r>
              <a:rPr lang="en-US" smtClean="0"/>
              <a:t>Mohammed Alnaif Ph.D.</a:t>
            </a:r>
            <a:endParaRPr lang="en-US" dirty="0"/>
          </a:p>
        </p:txBody>
      </p:sp>
      <p:sp>
        <p:nvSpPr>
          <p:cNvPr id="9" name="Slide Number Placeholder 8"/>
          <p:cNvSpPr>
            <a:spLocks noGrp="1"/>
          </p:cNvSpPr>
          <p:nvPr>
            <p:ph type="sldNum" idx="10"/>
          </p:nvPr>
        </p:nvSpPr>
        <p:spPr/>
        <p:txBody>
          <a:bodyPr/>
          <a:lstStyle/>
          <a:p>
            <a:fld id="{EEEECDCC-63C2-4492-ADC6-A6890B1EB79E}" type="slidenum">
              <a:rPr lang="en-US" smtClean="0"/>
              <a:t>8</a:t>
            </a:fld>
            <a:endParaRPr lang="en-US"/>
          </a:p>
        </p:txBody>
      </p:sp>
      <p:sp>
        <p:nvSpPr>
          <p:cNvPr id="11" name="Subtitle 10"/>
          <p:cNvSpPr>
            <a:spLocks noGrp="1"/>
          </p:cNvSpPr>
          <p:nvPr>
            <p:ph type="subTitle" idx="1"/>
          </p:nvPr>
        </p:nvSpPr>
        <p:spPr>
          <a:xfrm>
            <a:off x="533401" y="1615228"/>
            <a:ext cx="8456248" cy="4556972"/>
          </a:xfrm>
        </p:spPr>
        <p:txBody>
          <a:bodyPr>
            <a:normAutofit/>
          </a:bodyPr>
          <a:lstStyle/>
          <a:p>
            <a:pPr algn="l">
              <a:lnSpc>
                <a:spcPct val="110000"/>
              </a:lnSpc>
              <a:spcBef>
                <a:spcPts val="0"/>
              </a:spcBef>
              <a:spcAft>
                <a:spcPts val="0"/>
              </a:spcAft>
            </a:pPr>
            <a:r>
              <a:rPr lang="en-US" sz="3200" b="1" dirty="0">
                <a:solidFill>
                  <a:srgbClr val="0000FF"/>
                </a:solidFill>
                <a:latin typeface="Times New Roman" panose="02020603050405020304" pitchFamily="18" charset="0"/>
                <a:cs typeface="Times New Roman" panose="02020603050405020304" pitchFamily="18" charset="0"/>
              </a:rPr>
              <a:t>Quality tools</a:t>
            </a:r>
          </a:p>
          <a:p>
            <a:pPr marL="457200" indent="-457200" algn="l">
              <a:lnSpc>
                <a:spcPct val="110000"/>
              </a:lnSpc>
              <a:spcBef>
                <a:spcPts val="0"/>
              </a:spcBef>
              <a:spcAft>
                <a:spcPts val="0"/>
              </a:spcAft>
              <a:buClr>
                <a:srgbClr val="C00000"/>
              </a:buClr>
              <a:buFont typeface="Wingdings" panose="05000000000000000000" pitchFamily="2" charset="2"/>
              <a:buChar char="v"/>
            </a:pPr>
            <a:r>
              <a:rPr lang="en-US" sz="2600" b="1" dirty="0">
                <a:solidFill>
                  <a:schemeClr val="tx1"/>
                </a:solidFill>
                <a:latin typeface="Times New Roman" panose="02020603050405020304" pitchFamily="18" charset="0"/>
                <a:cs typeface="Times New Roman" panose="02020603050405020304" pitchFamily="18" charset="0"/>
              </a:rPr>
              <a:t>This section of the lecture is not intended to be a comprehensive reference on quality tools and techniques but rather highlights some of the more widely used tools. </a:t>
            </a:r>
            <a:endParaRPr lang="en-US" sz="2600" b="1" dirty="0" smtClean="0">
              <a:solidFill>
                <a:schemeClr val="tx1"/>
              </a:solidFill>
              <a:latin typeface="Times New Roman" panose="02020603050405020304" pitchFamily="18" charset="0"/>
              <a:cs typeface="Times New Roman" panose="02020603050405020304" pitchFamily="18" charset="0"/>
            </a:endParaRPr>
          </a:p>
          <a:p>
            <a:pPr marL="457200" indent="-457200" algn="l">
              <a:lnSpc>
                <a:spcPct val="110000"/>
              </a:lnSpc>
              <a:spcBef>
                <a:spcPts val="0"/>
              </a:spcBef>
              <a:spcAft>
                <a:spcPts val="0"/>
              </a:spcAft>
              <a:buClr>
                <a:srgbClr val="C00000"/>
              </a:buClr>
              <a:buFont typeface="Wingdings" panose="05000000000000000000" pitchFamily="2" charset="2"/>
              <a:buChar char="v"/>
            </a:pPr>
            <a:r>
              <a:rPr lang="en-US" sz="2600" b="1" dirty="0" smtClean="0">
                <a:solidFill>
                  <a:schemeClr val="tx1"/>
                </a:solidFill>
                <a:latin typeface="Times New Roman" panose="02020603050405020304" pitchFamily="18" charset="0"/>
                <a:cs typeface="Times New Roman" panose="02020603050405020304" pitchFamily="18" charset="0"/>
              </a:rPr>
              <a:t>The </a:t>
            </a:r>
            <a:r>
              <a:rPr lang="en-US" sz="2600" b="1" dirty="0">
                <a:solidFill>
                  <a:schemeClr val="tx1"/>
                </a:solidFill>
                <a:latin typeface="Times New Roman" panose="02020603050405020304" pitchFamily="18" charset="0"/>
                <a:cs typeface="Times New Roman" panose="02020603050405020304" pitchFamily="18" charset="0"/>
              </a:rPr>
              <a:t>following discussion organizes the tools into </a:t>
            </a:r>
            <a:r>
              <a:rPr lang="en-US" sz="2600" b="1" dirty="0" smtClean="0">
                <a:solidFill>
                  <a:schemeClr val="tx1"/>
                </a:solidFill>
                <a:latin typeface="Times New Roman" panose="02020603050405020304" pitchFamily="18" charset="0"/>
                <a:cs typeface="Times New Roman" panose="02020603050405020304" pitchFamily="18" charset="0"/>
              </a:rPr>
              <a:t>two categories</a:t>
            </a:r>
            <a:r>
              <a:rPr lang="en-US" sz="2600" b="1" dirty="0">
                <a:solidFill>
                  <a:schemeClr val="tx1"/>
                </a:solidFill>
                <a:latin typeface="Times New Roman" panose="02020603050405020304" pitchFamily="18" charset="0"/>
                <a:cs typeface="Times New Roman" panose="02020603050405020304" pitchFamily="18" charset="0"/>
              </a:rPr>
              <a:t>:</a:t>
            </a:r>
          </a:p>
          <a:p>
            <a:pPr marL="514350" indent="-514350">
              <a:lnSpc>
                <a:spcPct val="110000"/>
              </a:lnSpc>
              <a:spcBef>
                <a:spcPts val="0"/>
              </a:spcBef>
              <a:spcAft>
                <a:spcPts val="0"/>
              </a:spcAft>
              <a:buClr>
                <a:srgbClr val="C00000"/>
              </a:buClr>
              <a:buFont typeface="+mj-lt"/>
              <a:buAutoNum type="arabicPeriod"/>
            </a:pPr>
            <a:r>
              <a:rPr lang="en-US" sz="2400" b="1" dirty="0">
                <a:solidFill>
                  <a:schemeClr val="tx1"/>
                </a:solidFill>
                <a:latin typeface="Times New Roman" panose="02020603050405020304" pitchFamily="18" charset="0"/>
                <a:cs typeface="Times New Roman" panose="02020603050405020304" pitchFamily="18" charset="0"/>
              </a:rPr>
              <a:t>Qualitative </a:t>
            </a:r>
            <a:r>
              <a:rPr lang="en-US" sz="2400" b="1" dirty="0" smtClean="0">
                <a:solidFill>
                  <a:schemeClr val="tx1"/>
                </a:solidFill>
                <a:latin typeface="Times New Roman" panose="02020603050405020304" pitchFamily="18" charset="0"/>
                <a:cs typeface="Times New Roman" panose="02020603050405020304" pitchFamily="18" charset="0"/>
              </a:rPr>
              <a:t>tools</a:t>
            </a:r>
            <a:endParaRPr lang="en-US" sz="2600" b="1" dirty="0">
              <a:solidFill>
                <a:schemeClr val="tx1"/>
              </a:solidFill>
              <a:latin typeface="Times New Roman" panose="02020603050405020304" pitchFamily="18" charset="0"/>
              <a:cs typeface="Times New Roman" panose="02020603050405020304" pitchFamily="18" charset="0"/>
            </a:endParaRPr>
          </a:p>
          <a:p>
            <a:pPr marL="514350" indent="-514350">
              <a:lnSpc>
                <a:spcPct val="110000"/>
              </a:lnSpc>
              <a:spcBef>
                <a:spcPts val="0"/>
              </a:spcBef>
              <a:spcAft>
                <a:spcPts val="0"/>
              </a:spcAft>
              <a:buClr>
                <a:srgbClr val="C00000"/>
              </a:buClr>
              <a:buFont typeface="+mj-lt"/>
              <a:buAutoNum type="arabicPeriod"/>
            </a:pPr>
            <a:r>
              <a:rPr lang="en-US" sz="2400" b="1" dirty="0">
                <a:solidFill>
                  <a:schemeClr val="tx1"/>
                </a:solidFill>
                <a:latin typeface="Times New Roman" panose="02020603050405020304" pitchFamily="18" charset="0"/>
                <a:cs typeface="Times New Roman" panose="02020603050405020304" pitchFamily="18" charset="0"/>
              </a:rPr>
              <a:t>Quantitative tools</a:t>
            </a:r>
            <a:endParaRPr lang="en-US" sz="2600" b="1" dirty="0">
              <a:solidFill>
                <a:schemeClr val="tx1"/>
              </a:solidFill>
              <a:latin typeface="Times New Roman" panose="02020603050405020304" pitchFamily="18" charset="0"/>
              <a:cs typeface="Times New Roman" panose="02020603050405020304" pitchFamily="18" charset="0"/>
            </a:endParaRPr>
          </a:p>
        </p:txBody>
      </p:sp>
      <p:sp>
        <p:nvSpPr>
          <p:cNvPr id="10" name="Title 4"/>
          <p:cNvSpPr>
            <a:spLocks noGrp="1"/>
          </p:cNvSpPr>
          <p:nvPr>
            <p:ph type="ctrTitle"/>
          </p:nvPr>
        </p:nvSpPr>
        <p:spPr>
          <a:xfrm>
            <a:off x="914400" y="304801"/>
            <a:ext cx="7117180" cy="1295400"/>
          </a:xfrm>
        </p:spPr>
        <p:txBody>
          <a:bodyPr/>
          <a:lstStyle/>
          <a:p>
            <a:pPr algn="ctr"/>
            <a:r>
              <a:rPr lang="en-US" b="1" dirty="0">
                <a:solidFill>
                  <a:schemeClr val="tx1"/>
                </a:solidFill>
                <a:latin typeface="Times New Roman" panose="02020603050405020304" pitchFamily="18" charset="0"/>
                <a:cs typeface="Times New Roman" panose="02020603050405020304" pitchFamily="18" charset="0"/>
              </a:rPr>
              <a:t>PERFORMANCE IMPROVEMENT </a:t>
            </a:r>
            <a:r>
              <a:rPr lang="en-US" b="1" dirty="0" smtClean="0">
                <a:solidFill>
                  <a:schemeClr val="tx1"/>
                </a:solidFill>
                <a:latin typeface="Times New Roman" panose="02020603050405020304" pitchFamily="18" charset="0"/>
                <a:cs typeface="Times New Roman" panose="02020603050405020304" pitchFamily="18" charset="0"/>
              </a:rPr>
              <a:t>TOOLS</a:t>
            </a:r>
            <a:endParaRPr lang="en-US"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882756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C9F9C1-CA37-4660-9D38-140D89C44B98}" type="datetime1">
              <a:rPr lang="en-US" smtClean="0"/>
              <a:t>12/11/2016</a:t>
            </a:fld>
            <a:endParaRPr lang="en-US"/>
          </a:p>
        </p:txBody>
      </p:sp>
      <p:sp>
        <p:nvSpPr>
          <p:cNvPr id="3" name="Footer Placeholder 2"/>
          <p:cNvSpPr>
            <a:spLocks noGrp="1"/>
          </p:cNvSpPr>
          <p:nvPr>
            <p:ph type="ftr" sz="quarter" idx="11"/>
          </p:nvPr>
        </p:nvSpPr>
        <p:spPr/>
        <p:txBody>
          <a:bodyPr/>
          <a:lstStyle/>
          <a:p>
            <a:r>
              <a:rPr lang="en-US" smtClean="0"/>
              <a:t>Mohammed Alnaif Ph.D.</a:t>
            </a:r>
            <a:endParaRPr lang="en-US"/>
          </a:p>
        </p:txBody>
      </p:sp>
      <p:sp>
        <p:nvSpPr>
          <p:cNvPr id="4" name="Slide Number Placeholder 3"/>
          <p:cNvSpPr>
            <a:spLocks noGrp="1"/>
          </p:cNvSpPr>
          <p:nvPr>
            <p:ph type="sldNum" sz="quarter" idx="12"/>
          </p:nvPr>
        </p:nvSpPr>
        <p:spPr/>
        <p:txBody>
          <a:bodyPr/>
          <a:lstStyle/>
          <a:p>
            <a:fld id="{EEEECDCC-63C2-4492-ADC6-A6890B1EB79E}" type="slidenum">
              <a:rPr lang="en-US" smtClean="0"/>
              <a:t>80</a:t>
            </a:fld>
            <a:endParaRPr lang="en-US"/>
          </a:p>
        </p:txBody>
      </p:sp>
      <p:sp>
        <p:nvSpPr>
          <p:cNvPr id="6" name="TextBox 5"/>
          <p:cNvSpPr txBox="1"/>
          <p:nvPr/>
        </p:nvSpPr>
        <p:spPr>
          <a:xfrm>
            <a:off x="510884" y="1447799"/>
            <a:ext cx="8108373" cy="4970591"/>
          </a:xfrm>
          <a:prstGeom prst="rect">
            <a:avLst/>
          </a:prstGeom>
          <a:noFill/>
        </p:spPr>
        <p:txBody>
          <a:bodyPr wrap="square" rtlCol="0">
            <a:spAutoFit/>
          </a:bodyPr>
          <a:lstStyle/>
          <a:p>
            <a:pPr>
              <a:spcAft>
                <a:spcPts val="600"/>
              </a:spcAft>
            </a:pPr>
            <a:r>
              <a:rPr lang="en-US" sz="3200" b="1" dirty="0">
                <a:solidFill>
                  <a:srgbClr val="0000FF"/>
                </a:solidFill>
                <a:latin typeface="Times New Roman" panose="02020603050405020304" pitchFamily="18" charset="0"/>
                <a:cs typeface="Times New Roman" panose="02020603050405020304" pitchFamily="18" charset="0"/>
              </a:rPr>
              <a:t>Surveys</a:t>
            </a:r>
            <a:endParaRPr lang="en-US" sz="3200" b="1" dirty="0" smtClean="0">
              <a:solidFill>
                <a:srgbClr val="0000FF"/>
              </a:solidFill>
              <a:latin typeface="Times New Roman" panose="02020603050405020304" pitchFamily="18" charset="0"/>
              <a:cs typeface="Times New Roman" panose="02020603050405020304" pitchFamily="18" charset="0"/>
            </a:endParaRPr>
          </a:p>
          <a:p>
            <a:pPr marL="514350" indent="-514350">
              <a:buClr>
                <a:srgbClr val="FF0000"/>
              </a:buClr>
              <a:buFont typeface="+mj-lt"/>
              <a:buAutoNum type="arabicPeriod" startAt="2"/>
            </a:pPr>
            <a:r>
              <a:rPr lang="en-US" sz="2800" b="1" i="1" dirty="0">
                <a:solidFill>
                  <a:srgbClr val="0000FF"/>
                </a:solidFill>
                <a:latin typeface="Times New Roman" panose="02020603050405020304" pitchFamily="18" charset="0"/>
                <a:cs typeface="Times New Roman" panose="02020603050405020304" pitchFamily="18" charset="0"/>
              </a:rPr>
              <a:t>Identify the people to be surveyed</a:t>
            </a:r>
            <a:r>
              <a:rPr lang="en-US" sz="2800" b="1" dirty="0">
                <a:latin typeface="Times New Roman" panose="02020603050405020304" pitchFamily="18" charset="0"/>
                <a:cs typeface="Times New Roman" panose="02020603050405020304" pitchFamily="18" charset="0"/>
              </a:rPr>
              <a:t>. Whom do you need to survey to gather the information you seek? If you know what group of people you want to survey, you will be able to determine the best way to gather their responses. Will you distribute the survey at participants’ work location, or will you mail it to their home? Will you bring participants together to complete the survey, or will you have them complete it on their own time</a:t>
            </a:r>
            <a:r>
              <a:rPr lang="en-US" sz="2800" b="1" dirty="0" smtClean="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sp>
        <p:nvSpPr>
          <p:cNvPr id="8" name="Title 4"/>
          <p:cNvSpPr txBox="1">
            <a:spLocks/>
          </p:cNvSpPr>
          <p:nvPr/>
        </p:nvSpPr>
        <p:spPr>
          <a:xfrm>
            <a:off x="1149927" y="304800"/>
            <a:ext cx="6858000" cy="1142999"/>
          </a:xfrm>
          <a:prstGeom prst="rect">
            <a:avLst/>
          </a:prstGeom>
        </p:spPr>
        <p:txBody>
          <a:bodyPr/>
          <a:lst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b="1" dirty="0" smtClean="0">
                <a:solidFill>
                  <a:schemeClr val="tx1"/>
                </a:solidFill>
                <a:latin typeface="Times New Roman" panose="02020603050405020304" pitchFamily="18" charset="0"/>
                <a:cs typeface="Times New Roman" panose="02020603050405020304" pitchFamily="18" charset="0"/>
              </a:rPr>
              <a:t>PERFORMANCE IMPROVEMENT TOOLS</a:t>
            </a:r>
            <a:endParaRPr lang="en-US"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398893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C9F9C1-CA37-4660-9D38-140D89C44B98}" type="datetime1">
              <a:rPr lang="en-US" smtClean="0"/>
              <a:t>12/11/2016</a:t>
            </a:fld>
            <a:endParaRPr lang="en-US"/>
          </a:p>
        </p:txBody>
      </p:sp>
      <p:sp>
        <p:nvSpPr>
          <p:cNvPr id="3" name="Footer Placeholder 2"/>
          <p:cNvSpPr>
            <a:spLocks noGrp="1"/>
          </p:cNvSpPr>
          <p:nvPr>
            <p:ph type="ftr" sz="quarter" idx="11"/>
          </p:nvPr>
        </p:nvSpPr>
        <p:spPr/>
        <p:txBody>
          <a:bodyPr/>
          <a:lstStyle/>
          <a:p>
            <a:r>
              <a:rPr lang="en-US" smtClean="0"/>
              <a:t>Mohammed Alnaif Ph.D.</a:t>
            </a:r>
            <a:endParaRPr lang="en-US"/>
          </a:p>
        </p:txBody>
      </p:sp>
      <p:sp>
        <p:nvSpPr>
          <p:cNvPr id="4" name="Slide Number Placeholder 3"/>
          <p:cNvSpPr>
            <a:spLocks noGrp="1"/>
          </p:cNvSpPr>
          <p:nvPr>
            <p:ph type="sldNum" sz="quarter" idx="12"/>
          </p:nvPr>
        </p:nvSpPr>
        <p:spPr/>
        <p:txBody>
          <a:bodyPr/>
          <a:lstStyle/>
          <a:p>
            <a:fld id="{EEEECDCC-63C2-4492-ADC6-A6890B1EB79E}" type="slidenum">
              <a:rPr lang="en-US" smtClean="0"/>
              <a:t>81</a:t>
            </a:fld>
            <a:endParaRPr lang="en-US"/>
          </a:p>
        </p:txBody>
      </p:sp>
      <p:sp>
        <p:nvSpPr>
          <p:cNvPr id="6" name="TextBox 5"/>
          <p:cNvSpPr txBox="1"/>
          <p:nvPr/>
        </p:nvSpPr>
        <p:spPr>
          <a:xfrm>
            <a:off x="510884" y="1447799"/>
            <a:ext cx="8108373" cy="4724370"/>
          </a:xfrm>
          <a:prstGeom prst="rect">
            <a:avLst/>
          </a:prstGeom>
          <a:noFill/>
        </p:spPr>
        <p:txBody>
          <a:bodyPr wrap="square" rtlCol="0">
            <a:spAutoFit/>
          </a:bodyPr>
          <a:lstStyle/>
          <a:p>
            <a:pPr>
              <a:spcAft>
                <a:spcPts val="600"/>
              </a:spcAft>
            </a:pPr>
            <a:r>
              <a:rPr lang="en-US" sz="3200" b="1" dirty="0">
                <a:solidFill>
                  <a:srgbClr val="0000FF"/>
                </a:solidFill>
                <a:latin typeface="Times New Roman" panose="02020603050405020304" pitchFamily="18" charset="0"/>
                <a:cs typeface="Times New Roman" panose="02020603050405020304" pitchFamily="18" charset="0"/>
              </a:rPr>
              <a:t>Surveys</a:t>
            </a:r>
            <a:endParaRPr lang="en-US" sz="3200" b="1" dirty="0" smtClean="0">
              <a:solidFill>
                <a:srgbClr val="0000FF"/>
              </a:solidFill>
              <a:latin typeface="Times New Roman" panose="02020603050405020304" pitchFamily="18" charset="0"/>
              <a:cs typeface="Times New Roman" panose="02020603050405020304" pitchFamily="18" charset="0"/>
            </a:endParaRPr>
          </a:p>
          <a:p>
            <a:pPr marL="514350" indent="-514350">
              <a:buClr>
                <a:srgbClr val="FF0000"/>
              </a:buClr>
              <a:buFont typeface="+mj-lt"/>
              <a:buAutoNum type="arabicPeriod" startAt="3"/>
            </a:pPr>
            <a:r>
              <a:rPr lang="en-US" sz="2400" b="1" i="1" dirty="0">
                <a:solidFill>
                  <a:srgbClr val="0000FF"/>
                </a:solidFill>
                <a:latin typeface="Times New Roman" panose="02020603050405020304" pitchFamily="18" charset="0"/>
                <a:cs typeface="Times New Roman" panose="02020603050405020304" pitchFamily="18" charset="0"/>
              </a:rPr>
              <a:t>Select the survey population</a:t>
            </a:r>
            <a:r>
              <a:rPr lang="en-US" sz="2400" b="1" dirty="0">
                <a:latin typeface="Times New Roman" panose="02020603050405020304" pitchFamily="18" charset="0"/>
                <a:cs typeface="Times New Roman" panose="02020603050405020304" pitchFamily="18" charset="0"/>
              </a:rPr>
              <a:t>. Ideally, you want to ask everyone who holds an opinion about the topic to respond to the survey. If the population is small (e.g., all employees in the health information management department), you may be able to survey everyone. If you have cost or time constraints, however, you may not be able to survey everyone, especially in a large population (e.g., all nurses who work in the hospital). You may need to settle for a sample of the population, preferably a survey sample that is representative of the entire population.</a:t>
            </a:r>
          </a:p>
        </p:txBody>
      </p:sp>
      <p:sp>
        <p:nvSpPr>
          <p:cNvPr id="8" name="Title 4"/>
          <p:cNvSpPr txBox="1">
            <a:spLocks/>
          </p:cNvSpPr>
          <p:nvPr/>
        </p:nvSpPr>
        <p:spPr>
          <a:xfrm>
            <a:off x="1149927" y="304800"/>
            <a:ext cx="6858000" cy="1142999"/>
          </a:xfrm>
          <a:prstGeom prst="rect">
            <a:avLst/>
          </a:prstGeom>
        </p:spPr>
        <p:txBody>
          <a:bodyPr/>
          <a:lst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b="1" dirty="0" smtClean="0">
                <a:solidFill>
                  <a:schemeClr val="tx1"/>
                </a:solidFill>
                <a:latin typeface="Times New Roman" panose="02020603050405020304" pitchFamily="18" charset="0"/>
                <a:cs typeface="Times New Roman" panose="02020603050405020304" pitchFamily="18" charset="0"/>
              </a:rPr>
              <a:t>PERFORMANCE IMPROVEMENT TOOLS</a:t>
            </a:r>
            <a:endParaRPr lang="en-US"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976138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C9F9C1-CA37-4660-9D38-140D89C44B98}" type="datetime1">
              <a:rPr lang="en-US" smtClean="0"/>
              <a:t>12/11/2016</a:t>
            </a:fld>
            <a:endParaRPr lang="en-US"/>
          </a:p>
        </p:txBody>
      </p:sp>
      <p:sp>
        <p:nvSpPr>
          <p:cNvPr id="3" name="Footer Placeholder 2"/>
          <p:cNvSpPr>
            <a:spLocks noGrp="1"/>
          </p:cNvSpPr>
          <p:nvPr>
            <p:ph type="ftr" sz="quarter" idx="11"/>
          </p:nvPr>
        </p:nvSpPr>
        <p:spPr/>
        <p:txBody>
          <a:bodyPr/>
          <a:lstStyle/>
          <a:p>
            <a:r>
              <a:rPr lang="en-US" smtClean="0"/>
              <a:t>Mohammed Alnaif Ph.D.</a:t>
            </a:r>
            <a:endParaRPr lang="en-US"/>
          </a:p>
        </p:txBody>
      </p:sp>
      <p:sp>
        <p:nvSpPr>
          <p:cNvPr id="4" name="Slide Number Placeholder 3"/>
          <p:cNvSpPr>
            <a:spLocks noGrp="1"/>
          </p:cNvSpPr>
          <p:nvPr>
            <p:ph type="sldNum" sz="quarter" idx="12"/>
          </p:nvPr>
        </p:nvSpPr>
        <p:spPr/>
        <p:txBody>
          <a:bodyPr/>
          <a:lstStyle/>
          <a:p>
            <a:fld id="{EEEECDCC-63C2-4492-ADC6-A6890B1EB79E}" type="slidenum">
              <a:rPr lang="en-US" smtClean="0"/>
              <a:t>82</a:t>
            </a:fld>
            <a:endParaRPr lang="en-US"/>
          </a:p>
        </p:txBody>
      </p:sp>
      <p:sp>
        <p:nvSpPr>
          <p:cNvPr id="6" name="TextBox 5"/>
          <p:cNvSpPr txBox="1"/>
          <p:nvPr/>
        </p:nvSpPr>
        <p:spPr>
          <a:xfrm>
            <a:off x="510884" y="1447799"/>
            <a:ext cx="8108373" cy="4478149"/>
          </a:xfrm>
          <a:prstGeom prst="rect">
            <a:avLst/>
          </a:prstGeom>
          <a:noFill/>
        </p:spPr>
        <p:txBody>
          <a:bodyPr wrap="square" rtlCol="0">
            <a:spAutoFit/>
          </a:bodyPr>
          <a:lstStyle/>
          <a:p>
            <a:pPr>
              <a:spcAft>
                <a:spcPts val="600"/>
              </a:spcAft>
            </a:pPr>
            <a:r>
              <a:rPr lang="en-US" sz="3200" b="1" dirty="0">
                <a:solidFill>
                  <a:srgbClr val="0000FF"/>
                </a:solidFill>
                <a:latin typeface="Times New Roman" panose="02020603050405020304" pitchFamily="18" charset="0"/>
                <a:cs typeface="Times New Roman" panose="02020603050405020304" pitchFamily="18" charset="0"/>
              </a:rPr>
              <a:t>Surveys</a:t>
            </a:r>
            <a:endParaRPr lang="en-US" sz="3200" b="1" dirty="0" smtClean="0">
              <a:solidFill>
                <a:srgbClr val="0000FF"/>
              </a:solidFill>
              <a:latin typeface="Times New Roman" panose="02020603050405020304" pitchFamily="18" charset="0"/>
              <a:cs typeface="Times New Roman" panose="02020603050405020304" pitchFamily="18" charset="0"/>
            </a:endParaRPr>
          </a:p>
          <a:p>
            <a:pPr marL="514350" indent="-514350">
              <a:buClr>
                <a:srgbClr val="FF0000"/>
              </a:buClr>
              <a:buFont typeface="+mj-lt"/>
              <a:buAutoNum type="arabicPeriod" startAt="4"/>
            </a:pPr>
            <a:r>
              <a:rPr lang="en-US" sz="2800" b="1" i="1" dirty="0">
                <a:solidFill>
                  <a:srgbClr val="0000FF"/>
                </a:solidFill>
                <a:latin typeface="Times New Roman" panose="02020603050405020304" pitchFamily="18" charset="0"/>
                <a:cs typeface="Times New Roman" panose="02020603050405020304" pitchFamily="18" charset="0"/>
              </a:rPr>
              <a:t>Construct the survey</a:t>
            </a:r>
            <a:r>
              <a:rPr lang="en-US" sz="2800" b="1" dirty="0">
                <a:latin typeface="Times New Roman" panose="02020603050405020304" pitchFamily="18" charset="0"/>
                <a:cs typeface="Times New Roman" panose="02020603050405020304" pitchFamily="18" charset="0"/>
              </a:rPr>
              <a:t>. Create a concise survey that is easy to understand and interpret. Do not include questions that might threaten the respondent. Do not include leading questions (i.e., questions that encourage the respondent to answer the way you want them to), and phrase items objectively. Use common rather than obscure terms, and strive for brevity and clarity.</a:t>
            </a:r>
          </a:p>
          <a:p>
            <a:pPr>
              <a:buClr>
                <a:srgbClr val="FF0000"/>
              </a:buClr>
            </a:pPr>
            <a:endParaRPr lang="en-US" sz="2400" b="1" dirty="0">
              <a:latin typeface="Times New Roman" panose="02020603050405020304" pitchFamily="18" charset="0"/>
              <a:cs typeface="Times New Roman" panose="02020603050405020304" pitchFamily="18" charset="0"/>
            </a:endParaRPr>
          </a:p>
        </p:txBody>
      </p:sp>
      <p:sp>
        <p:nvSpPr>
          <p:cNvPr id="8" name="Title 4"/>
          <p:cNvSpPr txBox="1">
            <a:spLocks/>
          </p:cNvSpPr>
          <p:nvPr/>
        </p:nvSpPr>
        <p:spPr>
          <a:xfrm>
            <a:off x="1149927" y="304800"/>
            <a:ext cx="6858000" cy="1142999"/>
          </a:xfrm>
          <a:prstGeom prst="rect">
            <a:avLst/>
          </a:prstGeom>
        </p:spPr>
        <p:txBody>
          <a:bodyPr/>
          <a:lst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b="1" dirty="0" smtClean="0">
                <a:solidFill>
                  <a:schemeClr val="tx1"/>
                </a:solidFill>
                <a:latin typeface="Times New Roman" panose="02020603050405020304" pitchFamily="18" charset="0"/>
                <a:cs typeface="Times New Roman" panose="02020603050405020304" pitchFamily="18" charset="0"/>
              </a:rPr>
              <a:t>PERFORMANCE IMPROVEMENT TOOLS</a:t>
            </a:r>
            <a:endParaRPr lang="en-US"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045213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C9F9C1-CA37-4660-9D38-140D89C44B98}" type="datetime1">
              <a:rPr lang="en-US" smtClean="0"/>
              <a:t>12/11/2016</a:t>
            </a:fld>
            <a:endParaRPr lang="en-US"/>
          </a:p>
        </p:txBody>
      </p:sp>
      <p:sp>
        <p:nvSpPr>
          <p:cNvPr id="3" name="Footer Placeholder 2"/>
          <p:cNvSpPr>
            <a:spLocks noGrp="1"/>
          </p:cNvSpPr>
          <p:nvPr>
            <p:ph type="ftr" sz="quarter" idx="11"/>
          </p:nvPr>
        </p:nvSpPr>
        <p:spPr/>
        <p:txBody>
          <a:bodyPr/>
          <a:lstStyle/>
          <a:p>
            <a:r>
              <a:rPr lang="en-US" smtClean="0"/>
              <a:t>Mohammed Alnaif Ph.D.</a:t>
            </a:r>
            <a:endParaRPr lang="en-US"/>
          </a:p>
        </p:txBody>
      </p:sp>
      <p:sp>
        <p:nvSpPr>
          <p:cNvPr id="4" name="Slide Number Placeholder 3"/>
          <p:cNvSpPr>
            <a:spLocks noGrp="1"/>
          </p:cNvSpPr>
          <p:nvPr>
            <p:ph type="sldNum" sz="quarter" idx="12"/>
          </p:nvPr>
        </p:nvSpPr>
        <p:spPr/>
        <p:txBody>
          <a:bodyPr/>
          <a:lstStyle/>
          <a:p>
            <a:fld id="{EEEECDCC-63C2-4492-ADC6-A6890B1EB79E}" type="slidenum">
              <a:rPr lang="en-US" smtClean="0"/>
              <a:t>83</a:t>
            </a:fld>
            <a:endParaRPr lang="en-US"/>
          </a:p>
        </p:txBody>
      </p:sp>
      <p:sp>
        <p:nvSpPr>
          <p:cNvPr id="6" name="TextBox 5"/>
          <p:cNvSpPr txBox="1"/>
          <p:nvPr/>
        </p:nvSpPr>
        <p:spPr>
          <a:xfrm>
            <a:off x="510884" y="1447799"/>
            <a:ext cx="8108373" cy="4539704"/>
          </a:xfrm>
          <a:prstGeom prst="rect">
            <a:avLst/>
          </a:prstGeom>
          <a:noFill/>
        </p:spPr>
        <p:txBody>
          <a:bodyPr wrap="square" rtlCol="0">
            <a:spAutoFit/>
          </a:bodyPr>
          <a:lstStyle/>
          <a:p>
            <a:pPr>
              <a:spcAft>
                <a:spcPts val="600"/>
              </a:spcAft>
            </a:pPr>
            <a:r>
              <a:rPr lang="en-US" sz="3200" b="1" dirty="0">
                <a:solidFill>
                  <a:srgbClr val="0000FF"/>
                </a:solidFill>
                <a:latin typeface="Times New Roman" panose="02020603050405020304" pitchFamily="18" charset="0"/>
                <a:cs typeface="Times New Roman" panose="02020603050405020304" pitchFamily="18" charset="0"/>
              </a:rPr>
              <a:t>Surveys</a:t>
            </a:r>
            <a:endParaRPr lang="en-US" sz="3200" b="1" dirty="0" smtClean="0">
              <a:solidFill>
                <a:srgbClr val="0000FF"/>
              </a:solidFill>
              <a:latin typeface="Times New Roman" panose="02020603050405020304" pitchFamily="18" charset="0"/>
              <a:cs typeface="Times New Roman" panose="02020603050405020304" pitchFamily="18" charset="0"/>
            </a:endParaRPr>
          </a:p>
          <a:p>
            <a:pPr marL="514350" indent="-514350">
              <a:buClr>
                <a:srgbClr val="FF0000"/>
              </a:buClr>
              <a:buFont typeface="+mj-lt"/>
              <a:buAutoNum type="arabicPeriod" startAt="5"/>
            </a:pPr>
            <a:r>
              <a:rPr lang="en-US" sz="2800" b="1" i="1" dirty="0">
                <a:solidFill>
                  <a:srgbClr val="0000FF"/>
                </a:solidFill>
                <a:latin typeface="Times New Roman" panose="02020603050405020304" pitchFamily="18" charset="0"/>
                <a:cs typeface="Times New Roman" panose="02020603050405020304" pitchFamily="18" charset="0"/>
              </a:rPr>
              <a:t>Test the survey, and prepare the final draft</a:t>
            </a:r>
            <a:r>
              <a:rPr lang="en-US" sz="2800" b="1" dirty="0">
                <a:latin typeface="Times New Roman" panose="02020603050405020304" pitchFamily="18" charset="0"/>
                <a:cs typeface="Times New Roman" panose="02020603050405020304" pitchFamily="18" charset="0"/>
              </a:rPr>
              <a:t>. Even well-designed surveys can pose problems. Improvement teams conduct pretests to identify and correct these problems. To conduct a pretest, prepare a few mock-ups of the survey and recruit volunteers to complete it. When they have finished, ask them for feedback. Did they find flaws or errors in the survey? Were the instructions and questions clear</a:t>
            </a:r>
            <a:r>
              <a:rPr lang="en-US" sz="28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sp>
        <p:nvSpPr>
          <p:cNvPr id="8" name="Title 4"/>
          <p:cNvSpPr txBox="1">
            <a:spLocks/>
          </p:cNvSpPr>
          <p:nvPr/>
        </p:nvSpPr>
        <p:spPr>
          <a:xfrm>
            <a:off x="1149927" y="304800"/>
            <a:ext cx="6858000" cy="1142999"/>
          </a:xfrm>
          <a:prstGeom prst="rect">
            <a:avLst/>
          </a:prstGeom>
        </p:spPr>
        <p:txBody>
          <a:bodyPr/>
          <a:lst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b="1" dirty="0" smtClean="0">
                <a:solidFill>
                  <a:schemeClr val="tx1"/>
                </a:solidFill>
                <a:latin typeface="Times New Roman" panose="02020603050405020304" pitchFamily="18" charset="0"/>
                <a:cs typeface="Times New Roman" panose="02020603050405020304" pitchFamily="18" charset="0"/>
              </a:rPr>
              <a:t>PERFORMANCE IMPROVEMENT TOOLS</a:t>
            </a:r>
            <a:endParaRPr lang="en-US"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300098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C9F9C1-CA37-4660-9D38-140D89C44B98}" type="datetime1">
              <a:rPr lang="en-US" smtClean="0"/>
              <a:t>12/11/2016</a:t>
            </a:fld>
            <a:endParaRPr lang="en-US"/>
          </a:p>
        </p:txBody>
      </p:sp>
      <p:sp>
        <p:nvSpPr>
          <p:cNvPr id="3" name="Footer Placeholder 2"/>
          <p:cNvSpPr>
            <a:spLocks noGrp="1"/>
          </p:cNvSpPr>
          <p:nvPr>
            <p:ph type="ftr" sz="quarter" idx="11"/>
          </p:nvPr>
        </p:nvSpPr>
        <p:spPr/>
        <p:txBody>
          <a:bodyPr/>
          <a:lstStyle/>
          <a:p>
            <a:r>
              <a:rPr lang="en-US" smtClean="0"/>
              <a:t>Mohammed Alnaif Ph.D.</a:t>
            </a:r>
            <a:endParaRPr lang="en-US"/>
          </a:p>
        </p:txBody>
      </p:sp>
      <p:sp>
        <p:nvSpPr>
          <p:cNvPr id="4" name="Slide Number Placeholder 3"/>
          <p:cNvSpPr>
            <a:spLocks noGrp="1"/>
          </p:cNvSpPr>
          <p:nvPr>
            <p:ph type="sldNum" sz="quarter" idx="12"/>
          </p:nvPr>
        </p:nvSpPr>
        <p:spPr/>
        <p:txBody>
          <a:bodyPr/>
          <a:lstStyle/>
          <a:p>
            <a:fld id="{EEEECDCC-63C2-4492-ADC6-A6890B1EB79E}" type="slidenum">
              <a:rPr lang="en-US" smtClean="0"/>
              <a:t>84</a:t>
            </a:fld>
            <a:endParaRPr lang="en-US"/>
          </a:p>
        </p:txBody>
      </p:sp>
      <p:sp>
        <p:nvSpPr>
          <p:cNvPr id="6" name="TextBox 5"/>
          <p:cNvSpPr txBox="1"/>
          <p:nvPr/>
        </p:nvSpPr>
        <p:spPr>
          <a:xfrm>
            <a:off x="510884" y="1447799"/>
            <a:ext cx="8108373" cy="4539704"/>
          </a:xfrm>
          <a:prstGeom prst="rect">
            <a:avLst/>
          </a:prstGeom>
          <a:noFill/>
        </p:spPr>
        <p:txBody>
          <a:bodyPr wrap="square" rtlCol="0">
            <a:spAutoFit/>
          </a:bodyPr>
          <a:lstStyle/>
          <a:p>
            <a:pPr>
              <a:spcAft>
                <a:spcPts val="600"/>
              </a:spcAft>
            </a:pPr>
            <a:r>
              <a:rPr lang="en-US" sz="3200" b="1" dirty="0">
                <a:solidFill>
                  <a:srgbClr val="0000FF"/>
                </a:solidFill>
                <a:latin typeface="Times New Roman" panose="02020603050405020304" pitchFamily="18" charset="0"/>
                <a:cs typeface="Times New Roman" panose="02020603050405020304" pitchFamily="18" charset="0"/>
              </a:rPr>
              <a:t>Surveys</a:t>
            </a:r>
            <a:endParaRPr lang="en-US" sz="3200" b="1" dirty="0" smtClean="0">
              <a:solidFill>
                <a:srgbClr val="0000FF"/>
              </a:solidFill>
              <a:latin typeface="Times New Roman" panose="02020603050405020304" pitchFamily="18" charset="0"/>
              <a:cs typeface="Times New Roman" panose="02020603050405020304" pitchFamily="18" charset="0"/>
            </a:endParaRPr>
          </a:p>
          <a:p>
            <a:pPr marL="514350" indent="-514350">
              <a:buClr>
                <a:srgbClr val="FF0000"/>
              </a:buClr>
              <a:buFont typeface="+mj-lt"/>
              <a:buAutoNum type="arabicPeriod" startAt="6"/>
            </a:pPr>
            <a:r>
              <a:rPr lang="en-US" sz="2800" b="1" i="1" dirty="0">
                <a:solidFill>
                  <a:srgbClr val="0000FF"/>
                </a:solidFill>
                <a:latin typeface="Times New Roman" panose="02020603050405020304" pitchFamily="18" charset="0"/>
                <a:cs typeface="Times New Roman" panose="02020603050405020304" pitchFamily="18" charset="0"/>
              </a:rPr>
              <a:t>Administer the survey</a:t>
            </a:r>
            <a:r>
              <a:rPr lang="en-US" sz="2800" b="1" dirty="0">
                <a:latin typeface="Times New Roman" panose="02020603050405020304" pitchFamily="18" charset="0"/>
                <a:cs typeface="Times New Roman" panose="02020603050405020304" pitchFamily="18" charset="0"/>
              </a:rPr>
              <a:t>. If possible, have all participants complete the survey at the same time. When completion of the survey is voluntary, the team should encourage a high response rate by using a well-designed survey, offering incentives, making personal appeals, and adopting persuasive techniques. Low response rates are unlikely to produce valid, reliable feedback</a:t>
            </a:r>
            <a:endParaRPr lang="en-US" sz="2400" b="1" dirty="0">
              <a:latin typeface="Times New Roman" panose="02020603050405020304" pitchFamily="18" charset="0"/>
              <a:cs typeface="Times New Roman" panose="02020603050405020304" pitchFamily="18" charset="0"/>
            </a:endParaRPr>
          </a:p>
        </p:txBody>
      </p:sp>
      <p:sp>
        <p:nvSpPr>
          <p:cNvPr id="8" name="Title 4"/>
          <p:cNvSpPr txBox="1">
            <a:spLocks/>
          </p:cNvSpPr>
          <p:nvPr/>
        </p:nvSpPr>
        <p:spPr>
          <a:xfrm>
            <a:off x="1149927" y="304800"/>
            <a:ext cx="6858000" cy="1142999"/>
          </a:xfrm>
          <a:prstGeom prst="rect">
            <a:avLst/>
          </a:prstGeom>
        </p:spPr>
        <p:txBody>
          <a:bodyPr/>
          <a:lst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b="1" dirty="0" smtClean="0">
                <a:solidFill>
                  <a:schemeClr val="tx1"/>
                </a:solidFill>
                <a:latin typeface="Times New Roman" panose="02020603050405020304" pitchFamily="18" charset="0"/>
                <a:cs typeface="Times New Roman" panose="02020603050405020304" pitchFamily="18" charset="0"/>
              </a:rPr>
              <a:t>PERFORMANCE IMPROVEMENT TOOLS</a:t>
            </a:r>
            <a:endParaRPr lang="en-US"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533162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C9F9C1-CA37-4660-9D38-140D89C44B98}" type="datetime1">
              <a:rPr lang="en-US" smtClean="0"/>
              <a:t>12/11/2016</a:t>
            </a:fld>
            <a:endParaRPr lang="en-US"/>
          </a:p>
        </p:txBody>
      </p:sp>
      <p:sp>
        <p:nvSpPr>
          <p:cNvPr id="3" name="Footer Placeholder 2"/>
          <p:cNvSpPr>
            <a:spLocks noGrp="1"/>
          </p:cNvSpPr>
          <p:nvPr>
            <p:ph type="ftr" sz="quarter" idx="11"/>
          </p:nvPr>
        </p:nvSpPr>
        <p:spPr/>
        <p:txBody>
          <a:bodyPr/>
          <a:lstStyle/>
          <a:p>
            <a:r>
              <a:rPr lang="en-US" smtClean="0"/>
              <a:t>Mohammed Alnaif Ph.D.</a:t>
            </a:r>
            <a:endParaRPr lang="en-US"/>
          </a:p>
        </p:txBody>
      </p:sp>
      <p:sp>
        <p:nvSpPr>
          <p:cNvPr id="4" name="Slide Number Placeholder 3"/>
          <p:cNvSpPr>
            <a:spLocks noGrp="1"/>
          </p:cNvSpPr>
          <p:nvPr>
            <p:ph type="sldNum" sz="quarter" idx="12"/>
          </p:nvPr>
        </p:nvSpPr>
        <p:spPr/>
        <p:txBody>
          <a:bodyPr/>
          <a:lstStyle/>
          <a:p>
            <a:fld id="{EEEECDCC-63C2-4492-ADC6-A6890B1EB79E}" type="slidenum">
              <a:rPr lang="en-US" smtClean="0"/>
              <a:t>85</a:t>
            </a:fld>
            <a:endParaRPr lang="en-US"/>
          </a:p>
        </p:txBody>
      </p:sp>
      <p:sp>
        <p:nvSpPr>
          <p:cNvPr id="6" name="TextBox 5"/>
          <p:cNvSpPr txBox="1"/>
          <p:nvPr/>
        </p:nvSpPr>
        <p:spPr>
          <a:xfrm>
            <a:off x="761999" y="2590800"/>
            <a:ext cx="7467601" cy="2816156"/>
          </a:xfrm>
          <a:prstGeom prst="rect">
            <a:avLst/>
          </a:prstGeom>
          <a:noFill/>
        </p:spPr>
        <p:txBody>
          <a:bodyPr wrap="square" rtlCol="0">
            <a:spAutoFit/>
          </a:bodyPr>
          <a:lstStyle/>
          <a:p>
            <a:pPr>
              <a:spcAft>
                <a:spcPts val="600"/>
              </a:spcAft>
            </a:pPr>
            <a:r>
              <a:rPr lang="en-US" sz="3200" b="1" dirty="0">
                <a:solidFill>
                  <a:srgbClr val="0000FF"/>
                </a:solidFill>
                <a:latin typeface="Times New Roman" panose="02020603050405020304" pitchFamily="18" charset="0"/>
                <a:cs typeface="Times New Roman" panose="02020603050405020304" pitchFamily="18" charset="0"/>
              </a:rPr>
              <a:t>Surveys</a:t>
            </a:r>
            <a:endParaRPr lang="en-US" sz="3200" b="1" dirty="0" smtClean="0">
              <a:solidFill>
                <a:srgbClr val="0000FF"/>
              </a:solidFill>
              <a:latin typeface="Times New Roman" panose="02020603050405020304" pitchFamily="18" charset="0"/>
              <a:cs typeface="Times New Roman" panose="02020603050405020304" pitchFamily="18" charset="0"/>
            </a:endParaRPr>
          </a:p>
          <a:p>
            <a:pPr marL="457200" indent="-457200">
              <a:buClr>
                <a:srgbClr val="FF0000"/>
              </a:buClr>
              <a:buFont typeface="Wingdings" panose="05000000000000000000" pitchFamily="2" charset="2"/>
              <a:buChar char="v"/>
            </a:pPr>
            <a:r>
              <a:rPr lang="en-US" sz="2800" b="1" dirty="0">
                <a:latin typeface="Times New Roman" panose="02020603050405020304" pitchFamily="18" charset="0"/>
                <a:cs typeface="Times New Roman" panose="02020603050405020304" pitchFamily="18" charset="0"/>
              </a:rPr>
              <a:t>The qualitative information gathered through questionnaires and interviews must be summarized for analysis. Often the information has to be translated into quantitative results before it can be used. </a:t>
            </a:r>
          </a:p>
        </p:txBody>
      </p:sp>
      <p:sp>
        <p:nvSpPr>
          <p:cNvPr id="8" name="Title 4"/>
          <p:cNvSpPr txBox="1">
            <a:spLocks/>
          </p:cNvSpPr>
          <p:nvPr/>
        </p:nvSpPr>
        <p:spPr>
          <a:xfrm>
            <a:off x="1149927" y="304800"/>
            <a:ext cx="6858000" cy="1142999"/>
          </a:xfrm>
          <a:prstGeom prst="rect">
            <a:avLst/>
          </a:prstGeom>
        </p:spPr>
        <p:txBody>
          <a:bodyPr/>
          <a:lst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b="1" dirty="0" smtClean="0">
                <a:solidFill>
                  <a:schemeClr val="tx1"/>
                </a:solidFill>
                <a:latin typeface="Times New Roman" panose="02020603050405020304" pitchFamily="18" charset="0"/>
                <a:cs typeface="Times New Roman" panose="02020603050405020304" pitchFamily="18" charset="0"/>
              </a:rPr>
              <a:t>PERFORMANCE IMPROVEMENT TOOLS</a:t>
            </a:r>
            <a:endParaRPr lang="en-US"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098906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C9F9C1-CA37-4660-9D38-140D89C44B98}" type="datetime1">
              <a:rPr lang="en-US" smtClean="0"/>
              <a:t>12/11/2016</a:t>
            </a:fld>
            <a:endParaRPr lang="en-US"/>
          </a:p>
        </p:txBody>
      </p:sp>
      <p:sp>
        <p:nvSpPr>
          <p:cNvPr id="3" name="Footer Placeholder 2"/>
          <p:cNvSpPr>
            <a:spLocks noGrp="1"/>
          </p:cNvSpPr>
          <p:nvPr>
            <p:ph type="ftr" sz="quarter" idx="11"/>
          </p:nvPr>
        </p:nvSpPr>
        <p:spPr/>
        <p:txBody>
          <a:bodyPr/>
          <a:lstStyle/>
          <a:p>
            <a:r>
              <a:rPr lang="en-US" smtClean="0"/>
              <a:t>Mohammed Alnaif Ph.D.</a:t>
            </a:r>
            <a:endParaRPr lang="en-US"/>
          </a:p>
        </p:txBody>
      </p:sp>
      <p:sp>
        <p:nvSpPr>
          <p:cNvPr id="4" name="Slide Number Placeholder 3"/>
          <p:cNvSpPr>
            <a:spLocks noGrp="1"/>
          </p:cNvSpPr>
          <p:nvPr>
            <p:ph type="sldNum" sz="quarter" idx="12"/>
          </p:nvPr>
        </p:nvSpPr>
        <p:spPr/>
        <p:txBody>
          <a:bodyPr/>
          <a:lstStyle/>
          <a:p>
            <a:fld id="{EEEECDCC-63C2-4492-ADC6-A6890B1EB79E}" type="slidenum">
              <a:rPr lang="en-US" smtClean="0"/>
              <a:t>86</a:t>
            </a:fld>
            <a:endParaRPr lang="en-US"/>
          </a:p>
        </p:txBody>
      </p:sp>
      <p:sp>
        <p:nvSpPr>
          <p:cNvPr id="6" name="TextBox 5"/>
          <p:cNvSpPr txBox="1"/>
          <p:nvPr/>
        </p:nvSpPr>
        <p:spPr>
          <a:xfrm>
            <a:off x="609600" y="1600200"/>
            <a:ext cx="8229600" cy="4478149"/>
          </a:xfrm>
          <a:prstGeom prst="rect">
            <a:avLst/>
          </a:prstGeom>
          <a:noFill/>
        </p:spPr>
        <p:txBody>
          <a:bodyPr wrap="square" rtlCol="0">
            <a:spAutoFit/>
          </a:bodyPr>
          <a:lstStyle/>
          <a:p>
            <a:pPr>
              <a:spcAft>
                <a:spcPts val="600"/>
              </a:spcAft>
            </a:pPr>
            <a:r>
              <a:rPr lang="en-US" sz="2800" b="1" dirty="0">
                <a:solidFill>
                  <a:srgbClr val="0000FF"/>
                </a:solidFill>
                <a:latin typeface="Times New Roman" panose="02020603050405020304" pitchFamily="18" charset="0"/>
                <a:cs typeface="Times New Roman" panose="02020603050405020304" pitchFamily="18" charset="0"/>
              </a:rPr>
              <a:t>Force Field Analysis</a:t>
            </a:r>
          </a:p>
          <a:p>
            <a:pPr marL="182880"/>
            <a:r>
              <a:rPr lang="en-US" sz="2800" b="1" dirty="0">
                <a:latin typeface="Times New Roman" panose="02020603050405020304" pitchFamily="18" charset="0"/>
                <a:cs typeface="Times New Roman" panose="02020603050405020304" pitchFamily="18" charset="0"/>
              </a:rPr>
              <a:t>The purpose of </a:t>
            </a:r>
            <a:r>
              <a:rPr lang="en-US" sz="2800" b="1" dirty="0">
                <a:solidFill>
                  <a:srgbClr val="0000FF"/>
                </a:solidFill>
                <a:latin typeface="Times New Roman" panose="02020603050405020304" pitchFamily="18" charset="0"/>
                <a:cs typeface="Times New Roman" panose="02020603050405020304" pitchFamily="18" charset="0"/>
              </a:rPr>
              <a:t>force field analysis </a:t>
            </a:r>
            <a:r>
              <a:rPr lang="en-US" sz="2800" b="1" dirty="0">
                <a:latin typeface="Times New Roman" panose="02020603050405020304" pitchFamily="18" charset="0"/>
                <a:cs typeface="Times New Roman" panose="02020603050405020304" pitchFamily="18" charset="0"/>
              </a:rPr>
              <a:t>is to determine the potential support for and against (the forces) a particular plan or idea. Once these forces are identified, plans can be devised to strengthen support for the idea and reduce resistance against it. Teams typically use </a:t>
            </a:r>
            <a:r>
              <a:rPr lang="en-US" sz="2800" b="1" dirty="0">
                <a:solidFill>
                  <a:srgbClr val="0000FF"/>
                </a:solidFill>
                <a:latin typeface="Times New Roman" panose="02020603050405020304" pitchFamily="18" charset="0"/>
                <a:cs typeface="Times New Roman" panose="02020603050405020304" pitchFamily="18" charset="0"/>
              </a:rPr>
              <a:t>force field analysis </a:t>
            </a:r>
            <a:r>
              <a:rPr lang="en-US" sz="2800" b="1" dirty="0">
                <a:latin typeface="Times New Roman" panose="02020603050405020304" pitchFamily="18" charset="0"/>
                <a:cs typeface="Times New Roman" panose="02020603050405020304" pitchFamily="18" charset="0"/>
              </a:rPr>
              <a:t>during the solution phase of an improvement project but may also use it to prioritize their improvement goals.</a:t>
            </a:r>
          </a:p>
        </p:txBody>
      </p:sp>
      <p:sp>
        <p:nvSpPr>
          <p:cNvPr id="8" name="Title 4"/>
          <p:cNvSpPr txBox="1">
            <a:spLocks/>
          </p:cNvSpPr>
          <p:nvPr/>
        </p:nvSpPr>
        <p:spPr>
          <a:xfrm>
            <a:off x="1149927" y="304800"/>
            <a:ext cx="6858000" cy="1142999"/>
          </a:xfrm>
          <a:prstGeom prst="rect">
            <a:avLst/>
          </a:prstGeom>
        </p:spPr>
        <p:txBody>
          <a:bodyPr/>
          <a:lst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b="1" dirty="0" smtClean="0">
                <a:solidFill>
                  <a:schemeClr val="tx1"/>
                </a:solidFill>
                <a:latin typeface="Times New Roman" panose="02020603050405020304" pitchFamily="18" charset="0"/>
                <a:cs typeface="Times New Roman" panose="02020603050405020304" pitchFamily="18" charset="0"/>
              </a:rPr>
              <a:t>PERFORMANCE IMPROVEMENT TOOLS</a:t>
            </a:r>
            <a:endParaRPr lang="en-US"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933827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C9F9C1-CA37-4660-9D38-140D89C44B98}" type="datetime1">
              <a:rPr lang="en-US" smtClean="0"/>
              <a:t>12/11/2016</a:t>
            </a:fld>
            <a:endParaRPr lang="en-US"/>
          </a:p>
        </p:txBody>
      </p:sp>
      <p:sp>
        <p:nvSpPr>
          <p:cNvPr id="3" name="Footer Placeholder 2"/>
          <p:cNvSpPr>
            <a:spLocks noGrp="1"/>
          </p:cNvSpPr>
          <p:nvPr>
            <p:ph type="ftr" sz="quarter" idx="11"/>
          </p:nvPr>
        </p:nvSpPr>
        <p:spPr/>
        <p:txBody>
          <a:bodyPr/>
          <a:lstStyle/>
          <a:p>
            <a:r>
              <a:rPr lang="en-US" smtClean="0"/>
              <a:t>Mohammed Alnaif Ph.D.</a:t>
            </a:r>
            <a:endParaRPr lang="en-US"/>
          </a:p>
        </p:txBody>
      </p:sp>
      <p:sp>
        <p:nvSpPr>
          <p:cNvPr id="4" name="Slide Number Placeholder 3"/>
          <p:cNvSpPr>
            <a:spLocks noGrp="1"/>
          </p:cNvSpPr>
          <p:nvPr>
            <p:ph type="sldNum" sz="quarter" idx="12"/>
          </p:nvPr>
        </p:nvSpPr>
        <p:spPr/>
        <p:txBody>
          <a:bodyPr/>
          <a:lstStyle/>
          <a:p>
            <a:fld id="{EEEECDCC-63C2-4492-ADC6-A6890B1EB79E}" type="slidenum">
              <a:rPr lang="en-US" smtClean="0"/>
              <a:t>87</a:t>
            </a:fld>
            <a:endParaRPr lang="en-US"/>
          </a:p>
        </p:txBody>
      </p:sp>
      <p:sp>
        <p:nvSpPr>
          <p:cNvPr id="6" name="TextBox 5"/>
          <p:cNvSpPr txBox="1"/>
          <p:nvPr/>
        </p:nvSpPr>
        <p:spPr>
          <a:xfrm>
            <a:off x="609600" y="1828800"/>
            <a:ext cx="8229600" cy="4047262"/>
          </a:xfrm>
          <a:prstGeom prst="rect">
            <a:avLst/>
          </a:prstGeom>
          <a:noFill/>
        </p:spPr>
        <p:txBody>
          <a:bodyPr wrap="square" rtlCol="0">
            <a:spAutoFit/>
          </a:bodyPr>
          <a:lstStyle/>
          <a:p>
            <a:pPr>
              <a:spcAft>
                <a:spcPts val="600"/>
              </a:spcAft>
            </a:pPr>
            <a:r>
              <a:rPr lang="en-US" sz="2800" b="1" dirty="0">
                <a:solidFill>
                  <a:srgbClr val="0000FF"/>
                </a:solidFill>
                <a:latin typeface="Times New Roman" panose="02020603050405020304" pitchFamily="18" charset="0"/>
                <a:cs typeface="Times New Roman" panose="02020603050405020304" pitchFamily="18" charset="0"/>
              </a:rPr>
              <a:t>Force Field Analysis</a:t>
            </a:r>
          </a:p>
          <a:p>
            <a:pPr marL="182880"/>
            <a:r>
              <a:rPr lang="en-US" sz="2800" b="1" dirty="0">
                <a:latin typeface="Times New Roman" panose="02020603050405020304" pitchFamily="18" charset="0"/>
                <a:cs typeface="Times New Roman" panose="02020603050405020304" pitchFamily="18" charset="0"/>
              </a:rPr>
              <a:t>Exhibit 6.15 is a </a:t>
            </a:r>
            <a:r>
              <a:rPr lang="en-US" sz="2800" b="1" dirty="0">
                <a:solidFill>
                  <a:srgbClr val="0000FF"/>
                </a:solidFill>
                <a:latin typeface="Times New Roman" panose="02020603050405020304" pitchFamily="18" charset="0"/>
                <a:cs typeface="Times New Roman" panose="02020603050405020304" pitchFamily="18" charset="0"/>
              </a:rPr>
              <a:t>force field analysis </a:t>
            </a:r>
            <a:r>
              <a:rPr lang="en-US" sz="2800" b="1" dirty="0">
                <a:latin typeface="Times New Roman" panose="02020603050405020304" pitchFamily="18" charset="0"/>
                <a:cs typeface="Times New Roman" panose="02020603050405020304" pitchFamily="18" charset="0"/>
              </a:rPr>
              <a:t>completed by an improvement project team in a children’s hospital. The goal of the project is to increase parents’ participation in the hospital’s quality improvement efforts. To achieve this goal, the team suggested that the hospital host quarterly focus groups with the parents of former patients to solicit ways to improve parent satisfaction. </a:t>
            </a:r>
          </a:p>
        </p:txBody>
      </p:sp>
      <p:sp>
        <p:nvSpPr>
          <p:cNvPr id="8" name="Title 4"/>
          <p:cNvSpPr txBox="1">
            <a:spLocks/>
          </p:cNvSpPr>
          <p:nvPr/>
        </p:nvSpPr>
        <p:spPr>
          <a:xfrm>
            <a:off x="1149927" y="304800"/>
            <a:ext cx="6858000" cy="1142999"/>
          </a:xfrm>
          <a:prstGeom prst="rect">
            <a:avLst/>
          </a:prstGeom>
        </p:spPr>
        <p:txBody>
          <a:bodyPr/>
          <a:lst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b="1" dirty="0" smtClean="0">
                <a:solidFill>
                  <a:schemeClr val="tx1"/>
                </a:solidFill>
                <a:latin typeface="Times New Roman" panose="02020603050405020304" pitchFamily="18" charset="0"/>
                <a:cs typeface="Times New Roman" panose="02020603050405020304" pitchFamily="18" charset="0"/>
              </a:rPr>
              <a:t>PERFORMANCE IMPROVEMENT TOOLS</a:t>
            </a:r>
            <a:endParaRPr lang="en-US"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643490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C9F9C1-CA37-4660-9D38-140D89C44B98}" type="datetime1">
              <a:rPr lang="en-US" smtClean="0"/>
              <a:t>12/11/2016</a:t>
            </a:fld>
            <a:endParaRPr lang="en-US"/>
          </a:p>
        </p:txBody>
      </p:sp>
      <p:sp>
        <p:nvSpPr>
          <p:cNvPr id="3" name="Footer Placeholder 2"/>
          <p:cNvSpPr>
            <a:spLocks noGrp="1"/>
          </p:cNvSpPr>
          <p:nvPr>
            <p:ph type="ftr" sz="quarter" idx="11"/>
          </p:nvPr>
        </p:nvSpPr>
        <p:spPr/>
        <p:txBody>
          <a:bodyPr/>
          <a:lstStyle/>
          <a:p>
            <a:r>
              <a:rPr lang="en-US" smtClean="0"/>
              <a:t>Mohammed Alnaif Ph.D.</a:t>
            </a:r>
            <a:endParaRPr lang="en-US"/>
          </a:p>
        </p:txBody>
      </p:sp>
      <p:sp>
        <p:nvSpPr>
          <p:cNvPr id="4" name="Slide Number Placeholder 3"/>
          <p:cNvSpPr>
            <a:spLocks noGrp="1"/>
          </p:cNvSpPr>
          <p:nvPr>
            <p:ph type="sldNum" sz="quarter" idx="12"/>
          </p:nvPr>
        </p:nvSpPr>
        <p:spPr/>
        <p:txBody>
          <a:bodyPr/>
          <a:lstStyle/>
          <a:p>
            <a:fld id="{EEEECDCC-63C2-4492-ADC6-A6890B1EB79E}" type="slidenum">
              <a:rPr lang="en-US" smtClean="0"/>
              <a:t>88</a:t>
            </a:fld>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 y="914400"/>
            <a:ext cx="7696200" cy="5334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219200" y="381000"/>
            <a:ext cx="6934200"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Exhibit 6.15 </a:t>
            </a:r>
            <a:r>
              <a:rPr lang="en-US" sz="3200" b="1" dirty="0" smtClean="0">
                <a:latin typeface="Times New Roman" panose="02020603050405020304" pitchFamily="18" charset="0"/>
                <a:cs typeface="Times New Roman" panose="02020603050405020304" pitchFamily="18" charset="0"/>
              </a:rPr>
              <a:t>a </a:t>
            </a:r>
            <a:r>
              <a:rPr lang="en-US" sz="3200" b="1" dirty="0">
                <a:solidFill>
                  <a:srgbClr val="0000FF"/>
                </a:solidFill>
                <a:latin typeface="Times New Roman" panose="02020603050405020304" pitchFamily="18" charset="0"/>
                <a:cs typeface="Times New Roman" panose="02020603050405020304" pitchFamily="18" charset="0"/>
              </a:rPr>
              <a:t>force field analysis</a:t>
            </a:r>
            <a:endParaRPr lang="en-US" sz="3200" dirty="0"/>
          </a:p>
        </p:txBody>
      </p:sp>
    </p:spTree>
    <p:extLst>
      <p:ext uri="{BB962C8B-B14F-4D97-AF65-F5344CB8AC3E}">
        <p14:creationId xmlns:p14="http://schemas.microsoft.com/office/powerpoint/2010/main" val="135168032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C9F9C1-CA37-4660-9D38-140D89C44B98}" type="datetime1">
              <a:rPr lang="en-US" smtClean="0"/>
              <a:t>12/11/2016</a:t>
            </a:fld>
            <a:endParaRPr lang="en-US"/>
          </a:p>
        </p:txBody>
      </p:sp>
      <p:sp>
        <p:nvSpPr>
          <p:cNvPr id="3" name="Footer Placeholder 2"/>
          <p:cNvSpPr>
            <a:spLocks noGrp="1"/>
          </p:cNvSpPr>
          <p:nvPr>
            <p:ph type="ftr" sz="quarter" idx="11"/>
          </p:nvPr>
        </p:nvSpPr>
        <p:spPr/>
        <p:txBody>
          <a:bodyPr/>
          <a:lstStyle/>
          <a:p>
            <a:r>
              <a:rPr lang="en-US" smtClean="0"/>
              <a:t>Mohammed Alnaif Ph.D.</a:t>
            </a:r>
            <a:endParaRPr lang="en-US"/>
          </a:p>
        </p:txBody>
      </p:sp>
      <p:sp>
        <p:nvSpPr>
          <p:cNvPr id="4" name="Slide Number Placeholder 3"/>
          <p:cNvSpPr>
            <a:spLocks noGrp="1"/>
          </p:cNvSpPr>
          <p:nvPr>
            <p:ph type="sldNum" sz="quarter" idx="12"/>
          </p:nvPr>
        </p:nvSpPr>
        <p:spPr/>
        <p:txBody>
          <a:bodyPr/>
          <a:lstStyle/>
          <a:p>
            <a:fld id="{EEEECDCC-63C2-4492-ADC6-A6890B1EB79E}" type="slidenum">
              <a:rPr lang="en-US" smtClean="0"/>
              <a:t>89</a:t>
            </a:fld>
            <a:endParaRPr lang="en-US"/>
          </a:p>
        </p:txBody>
      </p:sp>
      <p:sp>
        <p:nvSpPr>
          <p:cNvPr id="6" name="TextBox 5"/>
          <p:cNvSpPr txBox="1"/>
          <p:nvPr/>
        </p:nvSpPr>
        <p:spPr>
          <a:xfrm>
            <a:off x="588818" y="1537853"/>
            <a:ext cx="8229600" cy="4524315"/>
          </a:xfrm>
          <a:prstGeom prst="rect">
            <a:avLst/>
          </a:prstGeom>
          <a:noFill/>
        </p:spPr>
        <p:txBody>
          <a:bodyPr wrap="square" rtlCol="0">
            <a:spAutoFit/>
          </a:bodyPr>
          <a:lstStyle/>
          <a:p>
            <a:r>
              <a:rPr lang="en-US" sz="2800" b="1" dirty="0">
                <a:solidFill>
                  <a:srgbClr val="0000FF"/>
                </a:solidFill>
                <a:latin typeface="Times New Roman" panose="02020603050405020304" pitchFamily="18" charset="0"/>
                <a:cs typeface="Times New Roman" panose="02020603050405020304" pitchFamily="18" charset="0"/>
              </a:rPr>
              <a:t>Stakeholder Analysis</a:t>
            </a:r>
          </a:p>
          <a:p>
            <a:pPr marL="640080" indent="-457200">
              <a:buClr>
                <a:srgbClr val="FF0000"/>
              </a:buClr>
              <a:buFont typeface="Wingdings" panose="05000000000000000000" pitchFamily="2" charset="2"/>
              <a:buChar char="v"/>
            </a:pPr>
            <a:r>
              <a:rPr lang="en-US" sz="2600" b="1" dirty="0">
                <a:latin typeface="Times New Roman" panose="02020603050405020304" pitchFamily="18" charset="0"/>
                <a:cs typeface="Times New Roman" panose="02020603050405020304" pitchFamily="18" charset="0"/>
              </a:rPr>
              <a:t>People usually resist change. If the improvement project team does not deal with this resistance, desired performance improvements may not materialize. </a:t>
            </a:r>
            <a:endParaRPr lang="en-US" sz="2600" b="1" dirty="0" smtClean="0">
              <a:latin typeface="Times New Roman" panose="02020603050405020304" pitchFamily="18" charset="0"/>
              <a:cs typeface="Times New Roman" panose="02020603050405020304" pitchFamily="18" charset="0"/>
            </a:endParaRPr>
          </a:p>
          <a:p>
            <a:pPr marL="640080" indent="-457200">
              <a:buClr>
                <a:srgbClr val="FF0000"/>
              </a:buClr>
              <a:buFont typeface="Wingdings" panose="05000000000000000000" pitchFamily="2" charset="2"/>
              <a:buChar char="v"/>
            </a:pPr>
            <a:r>
              <a:rPr lang="en-US" sz="2600" b="1" dirty="0" smtClean="0">
                <a:latin typeface="Times New Roman" panose="02020603050405020304" pitchFamily="18" charset="0"/>
                <a:cs typeface="Times New Roman" panose="02020603050405020304" pitchFamily="18" charset="0"/>
              </a:rPr>
              <a:t>Teams </a:t>
            </a:r>
            <a:r>
              <a:rPr lang="en-US" sz="2600" b="1" dirty="0">
                <a:latin typeface="Times New Roman" panose="02020603050405020304" pitchFamily="18" charset="0"/>
                <a:cs typeface="Times New Roman" panose="02020603050405020304" pitchFamily="18" charset="0"/>
              </a:rPr>
              <a:t>can use a </a:t>
            </a:r>
            <a:r>
              <a:rPr lang="en-US" sz="2600" b="1" dirty="0" smtClean="0">
                <a:latin typeface="Times New Roman" panose="02020603050405020304" pitchFamily="18" charset="0"/>
                <a:cs typeface="Times New Roman" panose="02020603050405020304" pitchFamily="18" charset="0"/>
              </a:rPr>
              <a:t>stakeholder </a:t>
            </a:r>
            <a:r>
              <a:rPr lang="en-US" sz="2600" b="1" dirty="0">
                <a:latin typeface="Times New Roman" panose="02020603050405020304" pitchFamily="18" charset="0"/>
                <a:cs typeface="Times New Roman" panose="02020603050405020304" pitchFamily="18" charset="0"/>
              </a:rPr>
              <a:t>analysis to identify the individuals or groups that would be affected by a proposed process change. </a:t>
            </a:r>
            <a:endParaRPr lang="en-US" sz="2600" b="1" dirty="0" smtClean="0">
              <a:latin typeface="Times New Roman" panose="02020603050405020304" pitchFamily="18" charset="0"/>
              <a:cs typeface="Times New Roman" panose="02020603050405020304" pitchFamily="18" charset="0"/>
            </a:endParaRPr>
          </a:p>
          <a:p>
            <a:pPr marL="640080" indent="-457200">
              <a:buClr>
                <a:srgbClr val="FF0000"/>
              </a:buClr>
              <a:buFont typeface="Wingdings" panose="05000000000000000000" pitchFamily="2" charset="2"/>
              <a:buChar char="v"/>
            </a:pPr>
            <a:r>
              <a:rPr lang="en-US" sz="2600" b="1" dirty="0" smtClean="0">
                <a:latin typeface="Times New Roman" panose="02020603050405020304" pitchFamily="18" charset="0"/>
                <a:cs typeface="Times New Roman" panose="02020603050405020304" pitchFamily="18" charset="0"/>
              </a:rPr>
              <a:t>Each </a:t>
            </a:r>
            <a:r>
              <a:rPr lang="en-US" sz="2600" b="1" dirty="0">
                <a:latin typeface="Times New Roman" panose="02020603050405020304" pitchFamily="18" charset="0"/>
                <a:cs typeface="Times New Roman" panose="02020603050405020304" pitchFamily="18" charset="0"/>
              </a:rPr>
              <a:t>stakeholder is assessed to determine who would readily accept and who would resist the process changes.</a:t>
            </a:r>
          </a:p>
        </p:txBody>
      </p:sp>
      <p:sp>
        <p:nvSpPr>
          <p:cNvPr id="8" name="Title 4"/>
          <p:cNvSpPr txBox="1">
            <a:spLocks/>
          </p:cNvSpPr>
          <p:nvPr/>
        </p:nvSpPr>
        <p:spPr>
          <a:xfrm>
            <a:off x="1149927" y="304800"/>
            <a:ext cx="6858000" cy="1142999"/>
          </a:xfrm>
          <a:prstGeom prst="rect">
            <a:avLst/>
          </a:prstGeom>
        </p:spPr>
        <p:txBody>
          <a:bodyPr/>
          <a:lst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b="1" dirty="0" smtClean="0">
                <a:solidFill>
                  <a:schemeClr val="tx1"/>
                </a:solidFill>
                <a:latin typeface="Times New Roman" panose="02020603050405020304" pitchFamily="18" charset="0"/>
                <a:cs typeface="Times New Roman" panose="02020603050405020304" pitchFamily="18" charset="0"/>
              </a:rPr>
              <a:t>PERFORMANCE IMPROVEMENT TOOLS</a:t>
            </a:r>
            <a:endParaRPr lang="en-US"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50408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6082880E-0D95-4F46-B6DD-AA2DD94FB954}" type="datetime1">
              <a:rPr lang="en-US" smtClean="0"/>
              <a:t>12/11/2016</a:t>
            </a:fld>
            <a:endParaRPr lang="en-GB" dirty="0"/>
          </a:p>
        </p:txBody>
      </p:sp>
      <p:sp>
        <p:nvSpPr>
          <p:cNvPr id="7" name="Footer Placeholder 6"/>
          <p:cNvSpPr>
            <a:spLocks noGrp="1"/>
          </p:cNvSpPr>
          <p:nvPr>
            <p:ph type="ftr" sz="quarter" idx="11"/>
          </p:nvPr>
        </p:nvSpPr>
        <p:spPr>
          <a:xfrm>
            <a:off x="659165" y="6356350"/>
            <a:ext cx="2847975" cy="365125"/>
          </a:xfrm>
          <a:prstGeom prst="rect">
            <a:avLst/>
          </a:prstGeom>
        </p:spPr>
        <p:txBody>
          <a:bodyPr/>
          <a:lstStyle/>
          <a:p>
            <a:r>
              <a:rPr lang="en-US" smtClean="0"/>
              <a:t>Mohammed Alnaif Ph.D.</a:t>
            </a:r>
            <a:endParaRPr lang="en-US"/>
          </a:p>
        </p:txBody>
      </p:sp>
      <p:sp>
        <p:nvSpPr>
          <p:cNvPr id="6" name="Slide Number Placeholder 5"/>
          <p:cNvSpPr>
            <a:spLocks noGrp="1"/>
          </p:cNvSpPr>
          <p:nvPr>
            <p:ph type="sldNum" sz="quarter" idx="12"/>
          </p:nvPr>
        </p:nvSpPr>
        <p:spPr/>
        <p:txBody>
          <a:bodyPr/>
          <a:lstStyle/>
          <a:p>
            <a:fld id="{EEEECDCC-63C2-4492-ADC6-A6890B1EB79E}" type="slidenum">
              <a:rPr lang="en-US" smtClean="0"/>
              <a:t>9</a:t>
            </a:fld>
            <a:endParaRPr lang="en-US"/>
          </a:p>
        </p:txBody>
      </p:sp>
      <p:sp>
        <p:nvSpPr>
          <p:cNvPr id="5" name="Title 4"/>
          <p:cNvSpPr>
            <a:spLocks noGrp="1"/>
          </p:cNvSpPr>
          <p:nvPr>
            <p:ph type="ctrTitle"/>
          </p:nvPr>
        </p:nvSpPr>
        <p:spPr>
          <a:xfrm>
            <a:off x="914400" y="304800"/>
            <a:ext cx="7117180" cy="1470025"/>
          </a:xfrm>
        </p:spPr>
        <p:txBody>
          <a:bodyPr/>
          <a:lstStyle/>
          <a:p>
            <a:pPr algn="ctr"/>
            <a:r>
              <a:rPr lang="en-US" b="1" dirty="0">
                <a:solidFill>
                  <a:schemeClr val="tx1"/>
                </a:solidFill>
                <a:latin typeface="Times New Roman" panose="02020603050405020304" pitchFamily="18" charset="0"/>
                <a:cs typeface="Times New Roman" panose="02020603050405020304" pitchFamily="18" charset="0"/>
              </a:rPr>
              <a:t>PERFORMANCE IMPROVEMENT </a:t>
            </a:r>
            <a:r>
              <a:rPr lang="en-US" b="1" dirty="0" smtClean="0">
                <a:solidFill>
                  <a:schemeClr val="tx1"/>
                </a:solidFill>
                <a:latin typeface="Times New Roman" panose="02020603050405020304" pitchFamily="18" charset="0"/>
                <a:cs typeface="Times New Roman" panose="02020603050405020304" pitchFamily="18" charset="0"/>
              </a:rPr>
              <a:t>TOOLS</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8" name="Subtitle 7"/>
          <p:cNvSpPr>
            <a:spLocks noGrp="1"/>
          </p:cNvSpPr>
          <p:nvPr>
            <p:ph type="subTitle" idx="1"/>
          </p:nvPr>
        </p:nvSpPr>
        <p:spPr>
          <a:xfrm>
            <a:off x="457200" y="1981200"/>
            <a:ext cx="8534400" cy="4191000"/>
          </a:xfrm>
        </p:spPr>
        <p:txBody>
          <a:bodyPr>
            <a:normAutofit fontScale="92500" lnSpcReduction="20000"/>
          </a:bodyPr>
          <a:lstStyle/>
          <a:p>
            <a:pPr>
              <a:buClr>
                <a:srgbClr val="FF0000"/>
              </a:buClr>
            </a:pPr>
            <a:r>
              <a:rPr lang="en-US" sz="3000" b="1" dirty="0" smtClean="0">
                <a:solidFill>
                  <a:srgbClr val="0000FF"/>
                </a:solidFill>
                <a:latin typeface="Times New Roman" panose="02020603050405020304" pitchFamily="18" charset="0"/>
                <a:cs typeface="Times New Roman" panose="02020603050405020304" pitchFamily="18" charset="0"/>
              </a:rPr>
              <a:t>Performance</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smtClean="0">
                <a:solidFill>
                  <a:srgbClr val="0000FF"/>
                </a:solidFill>
                <a:latin typeface="Times New Roman" panose="02020603050405020304" pitchFamily="18" charset="0"/>
                <a:cs typeface="Times New Roman" panose="02020603050405020304" pitchFamily="18" charset="0"/>
              </a:rPr>
              <a:t>Improvement Tools</a:t>
            </a:r>
          </a:p>
          <a:p>
            <a:pPr marL="457200" indent="-457200">
              <a:buClr>
                <a:srgbClr val="FF0000"/>
              </a:buClr>
              <a:buFont typeface="Wingdings" panose="05000000000000000000" pitchFamily="2" charset="2"/>
              <a:buChar char="v"/>
            </a:pPr>
            <a:r>
              <a:rPr lang="en-US" sz="2800" b="1" dirty="0">
                <a:solidFill>
                  <a:schemeClr val="tx1"/>
                </a:solidFill>
                <a:latin typeface="Times New Roman" panose="02020603050405020304" pitchFamily="18" charset="0"/>
                <a:cs typeface="Times New Roman" panose="02020603050405020304" pitchFamily="18" charset="0"/>
              </a:rPr>
              <a:t>Qualitative tools are used to generate ideas, set priorities, maintain direction, determine problem causes, and clarify processes.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buClr>
                <a:srgbClr val="FF0000"/>
              </a:buClr>
              <a:buFont typeface="Wingdings" panose="05000000000000000000" pitchFamily="2" charset="2"/>
              <a:buChar char="v"/>
            </a:pPr>
            <a:r>
              <a:rPr lang="en-US" sz="2800" b="1" dirty="0" smtClean="0">
                <a:solidFill>
                  <a:schemeClr val="tx1"/>
                </a:solidFill>
                <a:latin typeface="Times New Roman" panose="02020603050405020304" pitchFamily="18" charset="0"/>
                <a:cs typeface="Times New Roman" panose="02020603050405020304" pitchFamily="18" charset="0"/>
              </a:rPr>
              <a:t>Quantitative </a:t>
            </a:r>
            <a:r>
              <a:rPr lang="en-US" sz="2800" b="1" dirty="0">
                <a:solidFill>
                  <a:schemeClr val="tx1"/>
                </a:solidFill>
                <a:latin typeface="Times New Roman" panose="02020603050405020304" pitchFamily="18" charset="0"/>
                <a:cs typeface="Times New Roman" panose="02020603050405020304" pitchFamily="18" charset="0"/>
              </a:rPr>
              <a:t>tools are used to measure performance, collect and display data, and monitor performance</a:t>
            </a:r>
            <a:r>
              <a:rPr lang="en-US" sz="2800" b="1" dirty="0" smtClean="0">
                <a:solidFill>
                  <a:schemeClr val="tx1"/>
                </a:solidFill>
                <a:latin typeface="Times New Roman" panose="02020603050405020304" pitchFamily="18" charset="0"/>
                <a:cs typeface="Times New Roman" panose="02020603050405020304" pitchFamily="18" charset="0"/>
              </a:rPr>
              <a:t>. </a:t>
            </a:r>
          </a:p>
          <a:p>
            <a:pPr marL="457200" indent="-457200">
              <a:buClr>
                <a:srgbClr val="FF0000"/>
              </a:buClr>
              <a:buFont typeface="Wingdings" panose="05000000000000000000" pitchFamily="2" charset="2"/>
              <a:buChar char="v"/>
            </a:pPr>
            <a:r>
              <a:rPr lang="en-US" sz="2800" b="1" dirty="0" smtClean="0">
                <a:solidFill>
                  <a:schemeClr val="tx1"/>
                </a:solidFill>
                <a:latin typeface="Times New Roman" panose="02020603050405020304" pitchFamily="18" charset="0"/>
                <a:cs typeface="Times New Roman" panose="02020603050405020304" pitchFamily="18" charset="0"/>
              </a:rPr>
              <a:t>Exhibit </a:t>
            </a:r>
            <a:r>
              <a:rPr lang="en-US" sz="2800" b="1" dirty="0">
                <a:solidFill>
                  <a:schemeClr val="tx1"/>
                </a:solidFill>
                <a:latin typeface="Times New Roman" panose="02020603050405020304" pitchFamily="18" charset="0"/>
                <a:cs typeface="Times New Roman" panose="02020603050405020304" pitchFamily="18" charset="0"/>
              </a:rPr>
              <a:t>6.1 is a quick reference guide to the common qualitative and quantitative analytic tools used in each step of a typical improvement project. Notice that some tools can be used in more than one step.</a:t>
            </a:r>
          </a:p>
          <a:p>
            <a:pPr marL="457200" indent="-457200">
              <a:buClr>
                <a:srgbClr val="FF0000"/>
              </a:buClr>
              <a:buFont typeface="Wingdings" panose="05000000000000000000" pitchFamily="2" charset="2"/>
              <a:buChar char="v"/>
            </a:pPr>
            <a:endParaRPr lang="en-US"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374829"/>
      </p:ext>
    </p:extLst>
  </p:cSld>
  <p:clrMapOvr>
    <a:masterClrMapping/>
  </p:clrMapOvr>
  <p:transition>
    <p:wedg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C9F9C1-CA37-4660-9D38-140D89C44B98}" type="datetime1">
              <a:rPr lang="en-US" smtClean="0"/>
              <a:t>12/11/2016</a:t>
            </a:fld>
            <a:endParaRPr lang="en-US"/>
          </a:p>
        </p:txBody>
      </p:sp>
      <p:sp>
        <p:nvSpPr>
          <p:cNvPr id="3" name="Footer Placeholder 2"/>
          <p:cNvSpPr>
            <a:spLocks noGrp="1"/>
          </p:cNvSpPr>
          <p:nvPr>
            <p:ph type="ftr" sz="quarter" idx="11"/>
          </p:nvPr>
        </p:nvSpPr>
        <p:spPr/>
        <p:txBody>
          <a:bodyPr/>
          <a:lstStyle/>
          <a:p>
            <a:r>
              <a:rPr lang="en-US" smtClean="0"/>
              <a:t>Mohammed Alnaif Ph.D.</a:t>
            </a:r>
            <a:endParaRPr lang="en-US"/>
          </a:p>
        </p:txBody>
      </p:sp>
      <p:sp>
        <p:nvSpPr>
          <p:cNvPr id="4" name="Slide Number Placeholder 3"/>
          <p:cNvSpPr>
            <a:spLocks noGrp="1"/>
          </p:cNvSpPr>
          <p:nvPr>
            <p:ph type="sldNum" sz="quarter" idx="12"/>
          </p:nvPr>
        </p:nvSpPr>
        <p:spPr/>
        <p:txBody>
          <a:bodyPr/>
          <a:lstStyle/>
          <a:p>
            <a:fld id="{EEEECDCC-63C2-4492-ADC6-A6890B1EB79E}" type="slidenum">
              <a:rPr lang="en-US" smtClean="0"/>
              <a:t>90</a:t>
            </a:fld>
            <a:endParaRPr lang="en-US"/>
          </a:p>
        </p:txBody>
      </p:sp>
      <p:sp>
        <p:nvSpPr>
          <p:cNvPr id="6" name="TextBox 5"/>
          <p:cNvSpPr txBox="1"/>
          <p:nvPr/>
        </p:nvSpPr>
        <p:spPr>
          <a:xfrm>
            <a:off x="588818" y="1537853"/>
            <a:ext cx="8229600" cy="4524315"/>
          </a:xfrm>
          <a:prstGeom prst="rect">
            <a:avLst/>
          </a:prstGeom>
          <a:noFill/>
        </p:spPr>
        <p:txBody>
          <a:bodyPr wrap="square" rtlCol="0">
            <a:spAutoFit/>
          </a:bodyPr>
          <a:lstStyle/>
          <a:p>
            <a:r>
              <a:rPr lang="en-US" sz="2800" b="1" dirty="0">
                <a:solidFill>
                  <a:srgbClr val="0000FF"/>
                </a:solidFill>
                <a:latin typeface="Times New Roman" panose="02020603050405020304" pitchFamily="18" charset="0"/>
                <a:cs typeface="Times New Roman" panose="02020603050405020304" pitchFamily="18" charset="0"/>
              </a:rPr>
              <a:t>Stakeholder Analysis</a:t>
            </a:r>
          </a:p>
          <a:p>
            <a:pPr marL="640080" indent="-457200">
              <a:buClr>
                <a:srgbClr val="FF0000"/>
              </a:buClr>
              <a:buFont typeface="Wingdings" panose="05000000000000000000" pitchFamily="2" charset="2"/>
              <a:buChar char="v"/>
            </a:pPr>
            <a:r>
              <a:rPr lang="en-US" sz="2600" b="1" dirty="0">
                <a:latin typeface="Times New Roman" panose="02020603050405020304" pitchFamily="18" charset="0"/>
                <a:cs typeface="Times New Roman" panose="02020603050405020304" pitchFamily="18" charset="0"/>
              </a:rPr>
              <a:t>Stakeholders can be grouped into four main categories: allies, associates, enemies, and opponents. </a:t>
            </a:r>
            <a:endParaRPr lang="en-US" sz="2600" b="1" dirty="0" smtClean="0">
              <a:latin typeface="Times New Roman" panose="02020603050405020304" pitchFamily="18" charset="0"/>
              <a:cs typeface="Times New Roman" panose="02020603050405020304" pitchFamily="18" charset="0"/>
            </a:endParaRPr>
          </a:p>
          <a:p>
            <a:pPr marL="640080" indent="-457200">
              <a:buClr>
                <a:srgbClr val="FF0000"/>
              </a:buClr>
              <a:buFont typeface="Wingdings" panose="05000000000000000000" pitchFamily="2" charset="2"/>
              <a:buChar char="v"/>
            </a:pPr>
            <a:r>
              <a:rPr lang="en-US" sz="2600" b="1" dirty="0" smtClean="0">
                <a:latin typeface="Times New Roman" panose="02020603050405020304" pitchFamily="18" charset="0"/>
                <a:cs typeface="Times New Roman" panose="02020603050405020304" pitchFamily="18" charset="0"/>
              </a:rPr>
              <a:t>Not </a:t>
            </a:r>
            <a:r>
              <a:rPr lang="en-US" sz="2600" b="1" dirty="0">
                <a:latin typeface="Times New Roman" panose="02020603050405020304" pitchFamily="18" charset="0"/>
                <a:cs typeface="Times New Roman" panose="02020603050405020304" pitchFamily="18" charset="0"/>
              </a:rPr>
              <a:t>all stakeholders are equal; some have more influence on the outcome of the improvement plan than others. </a:t>
            </a:r>
            <a:endParaRPr lang="en-US" sz="2600" b="1" dirty="0" smtClean="0">
              <a:latin typeface="Times New Roman" panose="02020603050405020304" pitchFamily="18" charset="0"/>
              <a:cs typeface="Times New Roman" panose="02020603050405020304" pitchFamily="18" charset="0"/>
            </a:endParaRPr>
          </a:p>
          <a:p>
            <a:pPr marL="640080" indent="-457200">
              <a:buClr>
                <a:srgbClr val="FF0000"/>
              </a:buClr>
              <a:buFont typeface="Wingdings" panose="05000000000000000000" pitchFamily="2" charset="2"/>
              <a:buChar char="v"/>
            </a:pPr>
            <a:r>
              <a:rPr lang="en-US" sz="2600" b="1" dirty="0" smtClean="0">
                <a:latin typeface="Times New Roman" panose="02020603050405020304" pitchFamily="18" charset="0"/>
                <a:cs typeface="Times New Roman" panose="02020603050405020304" pitchFamily="18" charset="0"/>
              </a:rPr>
              <a:t>All </a:t>
            </a:r>
            <a:r>
              <a:rPr lang="en-US" sz="2600" b="1" dirty="0">
                <a:latin typeface="Times New Roman" panose="02020603050405020304" pitchFamily="18" charset="0"/>
                <a:cs typeface="Times New Roman" panose="02020603050405020304" pitchFamily="18" charset="0"/>
              </a:rPr>
              <a:t>of these factors are considered in a stakeholder analysis. </a:t>
            </a:r>
            <a:endParaRPr lang="en-US" sz="2600" b="1" dirty="0" smtClean="0">
              <a:latin typeface="Times New Roman" panose="02020603050405020304" pitchFamily="18" charset="0"/>
              <a:cs typeface="Times New Roman" panose="02020603050405020304" pitchFamily="18" charset="0"/>
            </a:endParaRPr>
          </a:p>
          <a:p>
            <a:pPr marL="640080" indent="-457200">
              <a:buClr>
                <a:srgbClr val="FF0000"/>
              </a:buClr>
              <a:buFont typeface="Wingdings" panose="05000000000000000000" pitchFamily="2" charset="2"/>
              <a:buChar char="v"/>
            </a:pPr>
            <a:r>
              <a:rPr lang="en-US" sz="2600" b="1" dirty="0" smtClean="0">
                <a:latin typeface="Times New Roman" panose="02020603050405020304" pitchFamily="18" charset="0"/>
                <a:cs typeface="Times New Roman" panose="02020603050405020304" pitchFamily="18" charset="0"/>
              </a:rPr>
              <a:t>Exhibit </a:t>
            </a:r>
            <a:r>
              <a:rPr lang="en-US" sz="2600" b="1" dirty="0">
                <a:latin typeface="Times New Roman" panose="02020603050405020304" pitchFamily="18" charset="0"/>
                <a:cs typeface="Times New Roman" panose="02020603050405020304" pitchFamily="18" charset="0"/>
              </a:rPr>
              <a:t>6.16, is an example of Stakeholder Analysis of Proposed Radiology Process Change.</a:t>
            </a:r>
          </a:p>
        </p:txBody>
      </p:sp>
      <p:sp>
        <p:nvSpPr>
          <p:cNvPr id="8" name="Title 4"/>
          <p:cNvSpPr txBox="1">
            <a:spLocks/>
          </p:cNvSpPr>
          <p:nvPr/>
        </p:nvSpPr>
        <p:spPr>
          <a:xfrm>
            <a:off x="1149927" y="304800"/>
            <a:ext cx="6858000" cy="1142999"/>
          </a:xfrm>
          <a:prstGeom prst="rect">
            <a:avLst/>
          </a:prstGeom>
        </p:spPr>
        <p:txBody>
          <a:bodyPr/>
          <a:lst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b="1" dirty="0" smtClean="0">
                <a:solidFill>
                  <a:schemeClr val="tx1"/>
                </a:solidFill>
                <a:latin typeface="Times New Roman" panose="02020603050405020304" pitchFamily="18" charset="0"/>
                <a:cs typeface="Times New Roman" panose="02020603050405020304" pitchFamily="18" charset="0"/>
              </a:rPr>
              <a:t>PERFORMANCE IMPROVEMENT TOOLS</a:t>
            </a:r>
            <a:endParaRPr lang="en-US"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453036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2431EDD-7413-4A10-803B-0EAE8B5E1AA7}" type="datetime1">
              <a:rPr lang="en-US" smtClean="0"/>
              <a:t>12/11/2016</a:t>
            </a:fld>
            <a:endParaRPr lang="en-US"/>
          </a:p>
        </p:txBody>
      </p:sp>
      <p:sp>
        <p:nvSpPr>
          <p:cNvPr id="4" name="Footer Placeholder 3"/>
          <p:cNvSpPr>
            <a:spLocks noGrp="1"/>
          </p:cNvSpPr>
          <p:nvPr>
            <p:ph type="ftr" sz="quarter" idx="11"/>
          </p:nvPr>
        </p:nvSpPr>
        <p:spPr/>
        <p:txBody>
          <a:bodyPr/>
          <a:lstStyle/>
          <a:p>
            <a:r>
              <a:rPr lang="en-US" smtClean="0"/>
              <a:t>Mohammed Alnaif Ph.D.</a:t>
            </a:r>
            <a:endParaRPr lang="en-US"/>
          </a:p>
        </p:txBody>
      </p:sp>
      <p:sp>
        <p:nvSpPr>
          <p:cNvPr id="5" name="Slide Number Placeholder 4"/>
          <p:cNvSpPr>
            <a:spLocks noGrp="1"/>
          </p:cNvSpPr>
          <p:nvPr>
            <p:ph type="sldNum" sz="quarter" idx="12"/>
          </p:nvPr>
        </p:nvSpPr>
        <p:spPr/>
        <p:txBody>
          <a:bodyPr/>
          <a:lstStyle/>
          <a:p>
            <a:fld id="{EEEECDCC-63C2-4492-ADC6-A6890B1EB79E}" type="slidenum">
              <a:rPr lang="en-US" smtClean="0"/>
              <a:t>91</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3196"/>
            <a:ext cx="8670420" cy="6580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894028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C9F9C1-CA37-4660-9D38-140D89C44B98}" type="datetime1">
              <a:rPr lang="en-US" smtClean="0"/>
              <a:t>12/11/2016</a:t>
            </a:fld>
            <a:endParaRPr lang="en-US"/>
          </a:p>
        </p:txBody>
      </p:sp>
      <p:sp>
        <p:nvSpPr>
          <p:cNvPr id="3" name="Footer Placeholder 2"/>
          <p:cNvSpPr>
            <a:spLocks noGrp="1"/>
          </p:cNvSpPr>
          <p:nvPr>
            <p:ph type="ftr" sz="quarter" idx="11"/>
          </p:nvPr>
        </p:nvSpPr>
        <p:spPr/>
        <p:txBody>
          <a:bodyPr/>
          <a:lstStyle/>
          <a:p>
            <a:r>
              <a:rPr lang="en-US" smtClean="0"/>
              <a:t>Mohammed Alnaif Ph.D.</a:t>
            </a:r>
            <a:endParaRPr lang="en-US"/>
          </a:p>
        </p:txBody>
      </p:sp>
      <p:sp>
        <p:nvSpPr>
          <p:cNvPr id="4" name="Slide Number Placeholder 3"/>
          <p:cNvSpPr>
            <a:spLocks noGrp="1"/>
          </p:cNvSpPr>
          <p:nvPr>
            <p:ph type="sldNum" sz="quarter" idx="12"/>
          </p:nvPr>
        </p:nvSpPr>
        <p:spPr/>
        <p:txBody>
          <a:bodyPr/>
          <a:lstStyle/>
          <a:p>
            <a:fld id="{EEEECDCC-63C2-4492-ADC6-A6890B1EB79E}" type="slidenum">
              <a:rPr lang="en-US" smtClean="0"/>
              <a:t>92</a:t>
            </a:fld>
            <a:endParaRPr lang="en-US"/>
          </a:p>
        </p:txBody>
      </p:sp>
      <p:sp>
        <p:nvSpPr>
          <p:cNvPr id="6" name="TextBox 5"/>
          <p:cNvSpPr txBox="1"/>
          <p:nvPr/>
        </p:nvSpPr>
        <p:spPr>
          <a:xfrm>
            <a:off x="498763" y="1981200"/>
            <a:ext cx="8229600" cy="3877985"/>
          </a:xfrm>
          <a:prstGeom prst="rect">
            <a:avLst/>
          </a:prstGeom>
          <a:noFill/>
        </p:spPr>
        <p:txBody>
          <a:bodyPr wrap="square" rtlCol="0">
            <a:spAutoFit/>
          </a:bodyPr>
          <a:lstStyle/>
          <a:p>
            <a:pPr>
              <a:spcAft>
                <a:spcPts val="600"/>
              </a:spcAft>
            </a:pPr>
            <a:r>
              <a:rPr lang="en-US" sz="2800" b="1" dirty="0">
                <a:solidFill>
                  <a:srgbClr val="0000FF"/>
                </a:solidFill>
                <a:latin typeface="Times New Roman" panose="02020603050405020304" pitchFamily="18" charset="0"/>
                <a:cs typeface="Times New Roman" panose="02020603050405020304" pitchFamily="18" charset="0"/>
              </a:rPr>
              <a:t>Planning Matrix</a:t>
            </a:r>
          </a:p>
          <a:p>
            <a:pPr marL="457200" indent="-457200">
              <a:spcAft>
                <a:spcPts val="600"/>
              </a:spcAft>
              <a:buClr>
                <a:srgbClr val="FF0000"/>
              </a:buClr>
              <a:buFont typeface="Wingdings" panose="05000000000000000000" pitchFamily="2" charset="2"/>
              <a:buChar char="v"/>
            </a:pPr>
            <a:r>
              <a:rPr lang="en-US" sz="2600" b="1" dirty="0">
                <a:latin typeface="Times New Roman" panose="02020603050405020304" pitchFamily="18" charset="0"/>
                <a:cs typeface="Times New Roman" panose="02020603050405020304" pitchFamily="18" charset="0"/>
              </a:rPr>
              <a:t>A </a:t>
            </a:r>
            <a:r>
              <a:rPr lang="en-US" sz="2600" b="1" dirty="0">
                <a:solidFill>
                  <a:srgbClr val="0000FF"/>
                </a:solidFill>
                <a:latin typeface="Times New Roman" panose="02020603050405020304" pitchFamily="18" charset="0"/>
                <a:cs typeface="Times New Roman" panose="02020603050405020304" pitchFamily="18" charset="0"/>
              </a:rPr>
              <a:t>planning matrix </a:t>
            </a:r>
            <a:r>
              <a:rPr lang="en-US" sz="2600" b="1" dirty="0">
                <a:latin typeface="Times New Roman" panose="02020603050405020304" pitchFamily="18" charset="0"/>
                <a:cs typeface="Times New Roman" panose="02020603050405020304" pitchFamily="18" charset="0"/>
              </a:rPr>
              <a:t>is a diagram that shows the tasks needed to complete an activity, the people or groups responsible for completing the tasks, and an activity schedule with deadlines for task completion. </a:t>
            </a:r>
            <a:endParaRPr lang="en-US" sz="2600" b="1" dirty="0" smtClean="0">
              <a:latin typeface="Times New Roman" panose="02020603050405020304" pitchFamily="18" charset="0"/>
              <a:cs typeface="Times New Roman" panose="02020603050405020304" pitchFamily="18" charset="0"/>
            </a:endParaRPr>
          </a:p>
          <a:p>
            <a:pPr marL="457200" indent="-457200">
              <a:spcAft>
                <a:spcPts val="600"/>
              </a:spcAft>
              <a:buClr>
                <a:srgbClr val="FF0000"/>
              </a:buClr>
              <a:buFont typeface="Wingdings" panose="05000000000000000000" pitchFamily="2" charset="2"/>
              <a:buChar char="v"/>
            </a:pPr>
            <a:r>
              <a:rPr lang="en-US" sz="2600" b="1" dirty="0" smtClean="0">
                <a:latin typeface="Times New Roman" panose="02020603050405020304" pitchFamily="18" charset="0"/>
                <a:cs typeface="Times New Roman" panose="02020603050405020304" pitchFamily="18" charset="0"/>
              </a:rPr>
              <a:t>A </a:t>
            </a:r>
            <a:r>
              <a:rPr lang="en-US" sz="2600" b="1" dirty="0">
                <a:solidFill>
                  <a:srgbClr val="0000FF"/>
                </a:solidFill>
                <a:latin typeface="Times New Roman" panose="02020603050405020304" pitchFamily="18" charset="0"/>
                <a:cs typeface="Times New Roman" panose="02020603050405020304" pitchFamily="18" charset="0"/>
              </a:rPr>
              <a:t>Gantt chart </a:t>
            </a:r>
            <a:r>
              <a:rPr lang="en-US" sz="2600" b="1" dirty="0">
                <a:latin typeface="Times New Roman" panose="02020603050405020304" pitchFamily="18" charset="0"/>
                <a:cs typeface="Times New Roman" panose="02020603050405020304" pitchFamily="18" charset="0"/>
              </a:rPr>
              <a:t>is a graphic planning matrix that displays project activities as bars measured against a horizontal time scale. Most electronic spreadsheet programs have templates for creating Gantt charts.</a:t>
            </a:r>
          </a:p>
        </p:txBody>
      </p:sp>
      <p:sp>
        <p:nvSpPr>
          <p:cNvPr id="8" name="Title 4"/>
          <p:cNvSpPr txBox="1">
            <a:spLocks/>
          </p:cNvSpPr>
          <p:nvPr/>
        </p:nvSpPr>
        <p:spPr>
          <a:xfrm>
            <a:off x="1149927" y="304800"/>
            <a:ext cx="6858000" cy="1142999"/>
          </a:xfrm>
          <a:prstGeom prst="rect">
            <a:avLst/>
          </a:prstGeom>
        </p:spPr>
        <p:txBody>
          <a:bodyPr/>
          <a:lst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b="1" dirty="0" smtClean="0">
                <a:solidFill>
                  <a:schemeClr val="tx1"/>
                </a:solidFill>
                <a:latin typeface="Times New Roman" panose="02020603050405020304" pitchFamily="18" charset="0"/>
                <a:cs typeface="Times New Roman" panose="02020603050405020304" pitchFamily="18" charset="0"/>
              </a:rPr>
              <a:t>PERFORMANCE IMPROVEMENT TOOLS</a:t>
            </a:r>
            <a:endParaRPr lang="en-US"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759306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C9F9C1-CA37-4660-9D38-140D89C44B98}" type="datetime1">
              <a:rPr lang="en-US" smtClean="0"/>
              <a:t>12/11/2016</a:t>
            </a:fld>
            <a:endParaRPr lang="en-US"/>
          </a:p>
        </p:txBody>
      </p:sp>
      <p:sp>
        <p:nvSpPr>
          <p:cNvPr id="3" name="Footer Placeholder 2"/>
          <p:cNvSpPr>
            <a:spLocks noGrp="1"/>
          </p:cNvSpPr>
          <p:nvPr>
            <p:ph type="ftr" sz="quarter" idx="11"/>
          </p:nvPr>
        </p:nvSpPr>
        <p:spPr/>
        <p:txBody>
          <a:bodyPr/>
          <a:lstStyle/>
          <a:p>
            <a:r>
              <a:rPr lang="en-US" smtClean="0"/>
              <a:t>Mohammed Alnaif Ph.D.</a:t>
            </a:r>
            <a:endParaRPr lang="en-US"/>
          </a:p>
        </p:txBody>
      </p:sp>
      <p:sp>
        <p:nvSpPr>
          <p:cNvPr id="4" name="Slide Number Placeholder 3"/>
          <p:cNvSpPr>
            <a:spLocks noGrp="1"/>
          </p:cNvSpPr>
          <p:nvPr>
            <p:ph type="sldNum" sz="quarter" idx="12"/>
          </p:nvPr>
        </p:nvSpPr>
        <p:spPr/>
        <p:txBody>
          <a:bodyPr/>
          <a:lstStyle/>
          <a:p>
            <a:fld id="{EEEECDCC-63C2-4492-ADC6-A6890B1EB79E}" type="slidenum">
              <a:rPr lang="en-US" smtClean="0"/>
              <a:t>93</a:t>
            </a:fld>
            <a:endParaRPr lang="en-US"/>
          </a:p>
        </p:txBody>
      </p:sp>
      <p:pic>
        <p:nvPicPr>
          <p:cNvPr id="5" name="Picture 4" descr="http://www.advsofteng.com/doc/cdpydoc/images/gantt.pn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85800" y="990600"/>
            <a:ext cx="7924800" cy="4800600"/>
          </a:xfrm>
          <a:prstGeom prst="rect">
            <a:avLst/>
          </a:prstGeom>
          <a:noFill/>
          <a:ln>
            <a:noFill/>
          </a:ln>
        </p:spPr>
      </p:pic>
      <p:sp>
        <p:nvSpPr>
          <p:cNvPr id="6" name="TextBox 5"/>
          <p:cNvSpPr txBox="1"/>
          <p:nvPr/>
        </p:nvSpPr>
        <p:spPr>
          <a:xfrm>
            <a:off x="2542309" y="323165"/>
            <a:ext cx="3657600" cy="646331"/>
          </a:xfrm>
          <a:prstGeom prst="rect">
            <a:avLst/>
          </a:prstGeom>
          <a:noFill/>
        </p:spPr>
        <p:txBody>
          <a:bodyPr wrap="square" rtlCol="0">
            <a:spAutoFit/>
          </a:bodyPr>
          <a:lstStyle/>
          <a:p>
            <a:pPr algn="ctr"/>
            <a:r>
              <a:rPr lang="en-US" sz="3600" b="1" dirty="0">
                <a:solidFill>
                  <a:srgbClr val="0000FF"/>
                </a:solidFill>
                <a:latin typeface="Times New Roman" panose="02020603050405020304" pitchFamily="18" charset="0"/>
                <a:cs typeface="Times New Roman" panose="02020603050405020304" pitchFamily="18" charset="0"/>
              </a:rPr>
              <a:t>Gantt chart</a:t>
            </a:r>
            <a:endParaRPr lang="en-US" sz="3600" dirty="0"/>
          </a:p>
        </p:txBody>
      </p:sp>
    </p:spTree>
    <p:extLst>
      <p:ext uri="{BB962C8B-B14F-4D97-AF65-F5344CB8AC3E}">
        <p14:creationId xmlns:p14="http://schemas.microsoft.com/office/powerpoint/2010/main" val="343393044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C9F9C1-CA37-4660-9D38-140D89C44B98}" type="datetime1">
              <a:rPr lang="en-US" smtClean="0"/>
              <a:t>12/11/2016</a:t>
            </a:fld>
            <a:endParaRPr lang="en-US"/>
          </a:p>
        </p:txBody>
      </p:sp>
      <p:sp>
        <p:nvSpPr>
          <p:cNvPr id="3" name="Footer Placeholder 2"/>
          <p:cNvSpPr>
            <a:spLocks noGrp="1"/>
          </p:cNvSpPr>
          <p:nvPr>
            <p:ph type="ftr" sz="quarter" idx="11"/>
          </p:nvPr>
        </p:nvSpPr>
        <p:spPr/>
        <p:txBody>
          <a:bodyPr/>
          <a:lstStyle/>
          <a:p>
            <a:r>
              <a:rPr lang="en-US" smtClean="0"/>
              <a:t>Mohammed Alnaif Ph.D.</a:t>
            </a:r>
            <a:endParaRPr lang="en-US"/>
          </a:p>
        </p:txBody>
      </p:sp>
      <p:sp>
        <p:nvSpPr>
          <p:cNvPr id="4" name="Slide Number Placeholder 3"/>
          <p:cNvSpPr>
            <a:spLocks noGrp="1"/>
          </p:cNvSpPr>
          <p:nvPr>
            <p:ph type="sldNum" sz="quarter" idx="12"/>
          </p:nvPr>
        </p:nvSpPr>
        <p:spPr/>
        <p:txBody>
          <a:bodyPr/>
          <a:lstStyle/>
          <a:p>
            <a:fld id="{EEEECDCC-63C2-4492-ADC6-A6890B1EB79E}" type="slidenum">
              <a:rPr lang="en-US" smtClean="0"/>
              <a:t>94</a:t>
            </a:fld>
            <a:endParaRPr lang="en-US"/>
          </a:p>
        </p:txBody>
      </p:sp>
      <p:sp>
        <p:nvSpPr>
          <p:cNvPr id="6" name="TextBox 5"/>
          <p:cNvSpPr txBox="1"/>
          <p:nvPr/>
        </p:nvSpPr>
        <p:spPr>
          <a:xfrm>
            <a:off x="613063" y="1981199"/>
            <a:ext cx="7931727" cy="3508653"/>
          </a:xfrm>
          <a:prstGeom prst="rect">
            <a:avLst/>
          </a:prstGeom>
          <a:noFill/>
        </p:spPr>
        <p:txBody>
          <a:bodyPr wrap="square" rtlCol="0">
            <a:spAutoFit/>
          </a:bodyPr>
          <a:lstStyle/>
          <a:p>
            <a:r>
              <a:rPr lang="en-US" sz="2800" b="1" dirty="0">
                <a:solidFill>
                  <a:srgbClr val="0000FF"/>
                </a:solidFill>
                <a:latin typeface="Times New Roman" panose="02020603050405020304" pitchFamily="18" charset="0"/>
                <a:cs typeface="Times New Roman" panose="02020603050405020304" pitchFamily="18" charset="0"/>
              </a:rPr>
              <a:t>Quality Storyboard</a:t>
            </a:r>
          </a:p>
          <a:p>
            <a:r>
              <a:rPr lang="en-US" sz="2800" b="1" dirty="0">
                <a:latin typeface="Times New Roman" panose="02020603050405020304" pitchFamily="18" charset="0"/>
                <a:cs typeface="Times New Roman" panose="02020603050405020304" pitchFamily="18" charset="0"/>
              </a:rPr>
              <a:t>The series of events involved in a quality improvement project can be summarized in a report called a quality storyboard. </a:t>
            </a:r>
            <a:endParaRPr lang="en-US" sz="2800" b="1" dirty="0" smtClean="0">
              <a:latin typeface="Times New Roman" panose="02020603050405020304" pitchFamily="18" charset="0"/>
              <a:cs typeface="Times New Roman" panose="02020603050405020304" pitchFamily="18" charset="0"/>
            </a:endParaRPr>
          </a:p>
          <a:p>
            <a:r>
              <a:rPr lang="en-US" sz="2800" b="1" dirty="0">
                <a:solidFill>
                  <a:srgbClr val="0000FF"/>
                </a:solidFill>
                <a:latin typeface="Times New Roman" panose="02020603050405020304" pitchFamily="18" charset="0"/>
                <a:cs typeface="Times New Roman" panose="02020603050405020304" pitchFamily="18" charset="0"/>
              </a:rPr>
              <a:t>Q</a:t>
            </a:r>
            <a:r>
              <a:rPr lang="en-US" sz="2800" b="1" dirty="0" smtClean="0">
                <a:solidFill>
                  <a:srgbClr val="0000FF"/>
                </a:solidFill>
                <a:latin typeface="Times New Roman" panose="02020603050405020304" pitchFamily="18" charset="0"/>
                <a:cs typeface="Times New Roman" panose="02020603050405020304" pitchFamily="18" charset="0"/>
              </a:rPr>
              <a:t>uality </a:t>
            </a:r>
            <a:r>
              <a:rPr lang="en-US" sz="2800" b="1" dirty="0">
                <a:solidFill>
                  <a:srgbClr val="0000FF"/>
                </a:solidFill>
                <a:latin typeface="Times New Roman" panose="02020603050405020304" pitchFamily="18" charset="0"/>
                <a:cs typeface="Times New Roman" panose="02020603050405020304" pitchFamily="18" charset="0"/>
              </a:rPr>
              <a:t>S</a:t>
            </a:r>
            <a:r>
              <a:rPr lang="en-US" sz="2800" b="1" dirty="0" smtClean="0">
                <a:solidFill>
                  <a:srgbClr val="0000FF"/>
                </a:solidFill>
                <a:latin typeface="Times New Roman" panose="02020603050405020304" pitchFamily="18" charset="0"/>
                <a:cs typeface="Times New Roman" panose="02020603050405020304" pitchFamily="18" charset="0"/>
              </a:rPr>
              <a:t>toryboards </a:t>
            </a:r>
            <a:r>
              <a:rPr lang="en-US" sz="2800" b="1" dirty="0">
                <a:latin typeface="Times New Roman" panose="02020603050405020304" pitchFamily="18" charset="0"/>
                <a:cs typeface="Times New Roman" panose="02020603050405020304" pitchFamily="18" charset="0"/>
              </a:rPr>
              <a:t>are made up of a series of words and pictures that illustrate an improvement project from start to finish. </a:t>
            </a:r>
            <a:endParaRPr lang="en-US" sz="2800" b="1" dirty="0" smtClean="0">
              <a:latin typeface="Times New Roman" panose="02020603050405020304" pitchFamily="18" charset="0"/>
              <a:cs typeface="Times New Roman" panose="02020603050405020304" pitchFamily="18" charset="0"/>
            </a:endParaRPr>
          </a:p>
          <a:p>
            <a:endParaRPr lang="en-US" sz="2600" b="1" dirty="0">
              <a:latin typeface="Times New Roman" panose="02020603050405020304" pitchFamily="18" charset="0"/>
              <a:cs typeface="Times New Roman" panose="02020603050405020304" pitchFamily="18" charset="0"/>
            </a:endParaRPr>
          </a:p>
        </p:txBody>
      </p:sp>
      <p:sp>
        <p:nvSpPr>
          <p:cNvPr id="8" name="Title 4"/>
          <p:cNvSpPr txBox="1">
            <a:spLocks/>
          </p:cNvSpPr>
          <p:nvPr/>
        </p:nvSpPr>
        <p:spPr>
          <a:xfrm>
            <a:off x="1149927" y="304800"/>
            <a:ext cx="6858000" cy="1142999"/>
          </a:xfrm>
          <a:prstGeom prst="rect">
            <a:avLst/>
          </a:prstGeom>
        </p:spPr>
        <p:txBody>
          <a:bodyPr/>
          <a:lst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b="1" dirty="0" smtClean="0">
                <a:solidFill>
                  <a:schemeClr val="tx1"/>
                </a:solidFill>
                <a:latin typeface="Times New Roman" panose="02020603050405020304" pitchFamily="18" charset="0"/>
                <a:cs typeface="Times New Roman" panose="02020603050405020304" pitchFamily="18" charset="0"/>
              </a:rPr>
              <a:t>PERFORMANCE IMPROVEMENT TOOLS</a:t>
            </a:r>
            <a:endParaRPr lang="en-US"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925759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C9F9C1-CA37-4660-9D38-140D89C44B98}" type="datetime1">
              <a:rPr lang="en-US" smtClean="0"/>
              <a:t>12/11/2016</a:t>
            </a:fld>
            <a:endParaRPr lang="en-US"/>
          </a:p>
        </p:txBody>
      </p:sp>
      <p:sp>
        <p:nvSpPr>
          <p:cNvPr id="3" name="Footer Placeholder 2"/>
          <p:cNvSpPr>
            <a:spLocks noGrp="1"/>
          </p:cNvSpPr>
          <p:nvPr>
            <p:ph type="ftr" sz="quarter" idx="11"/>
          </p:nvPr>
        </p:nvSpPr>
        <p:spPr/>
        <p:txBody>
          <a:bodyPr/>
          <a:lstStyle/>
          <a:p>
            <a:r>
              <a:rPr lang="en-US" dirty="0" smtClean="0"/>
              <a:t>Mohammed Alnaif Ph.D.</a:t>
            </a:r>
            <a:endParaRPr lang="en-US" dirty="0"/>
          </a:p>
        </p:txBody>
      </p:sp>
      <p:sp>
        <p:nvSpPr>
          <p:cNvPr id="4" name="Slide Number Placeholder 3"/>
          <p:cNvSpPr>
            <a:spLocks noGrp="1"/>
          </p:cNvSpPr>
          <p:nvPr>
            <p:ph type="sldNum" sz="quarter" idx="12"/>
          </p:nvPr>
        </p:nvSpPr>
        <p:spPr/>
        <p:txBody>
          <a:bodyPr/>
          <a:lstStyle/>
          <a:p>
            <a:fld id="{EEEECDCC-63C2-4492-ADC6-A6890B1EB79E}" type="slidenum">
              <a:rPr lang="en-US" smtClean="0"/>
              <a:t>95</a:t>
            </a:fld>
            <a:endParaRPr lang="en-US"/>
          </a:p>
        </p:txBody>
      </p:sp>
      <p:sp>
        <p:nvSpPr>
          <p:cNvPr id="6" name="TextBox 5"/>
          <p:cNvSpPr txBox="1"/>
          <p:nvPr/>
        </p:nvSpPr>
        <p:spPr>
          <a:xfrm>
            <a:off x="599208" y="1905000"/>
            <a:ext cx="7931727" cy="3616375"/>
          </a:xfrm>
          <a:prstGeom prst="rect">
            <a:avLst/>
          </a:prstGeom>
          <a:noFill/>
        </p:spPr>
        <p:txBody>
          <a:bodyPr wrap="square" rtlCol="0">
            <a:spAutoFit/>
          </a:bodyPr>
          <a:lstStyle/>
          <a:p>
            <a:pPr>
              <a:spcAft>
                <a:spcPts val="600"/>
              </a:spcAft>
            </a:pPr>
            <a:r>
              <a:rPr lang="en-US" sz="2800" b="1" dirty="0">
                <a:solidFill>
                  <a:srgbClr val="0000FF"/>
                </a:solidFill>
                <a:latin typeface="Times New Roman" panose="02020603050405020304" pitchFamily="18" charset="0"/>
                <a:cs typeface="Times New Roman" panose="02020603050405020304" pitchFamily="18" charset="0"/>
              </a:rPr>
              <a:t>Quality Storyboard</a:t>
            </a:r>
          </a:p>
          <a:p>
            <a:pPr>
              <a:spcAft>
                <a:spcPts val="600"/>
              </a:spcAft>
            </a:pPr>
            <a:r>
              <a:rPr lang="en-US" sz="2800" b="1" dirty="0">
                <a:solidFill>
                  <a:srgbClr val="0000FF"/>
                </a:solidFill>
                <a:latin typeface="Times New Roman" panose="02020603050405020304" pitchFamily="18" charset="0"/>
                <a:cs typeface="Times New Roman" panose="02020603050405020304" pitchFamily="18" charset="0"/>
              </a:rPr>
              <a:t>Quality storyboards </a:t>
            </a:r>
            <a:r>
              <a:rPr lang="en-US" sz="2800" b="1" dirty="0">
                <a:latin typeface="Times New Roman" panose="02020603050405020304" pitchFamily="18" charset="0"/>
                <a:cs typeface="Times New Roman" panose="02020603050405020304" pitchFamily="18" charset="0"/>
              </a:rPr>
              <a:t>communicate more information and clues about intentionality through graphs and pictures than through words. Someone unfamiliar with the improvement project should be able to determine what was done and why, by following the logic of the storyboards’ graphical displays, data analyses, and conclusions. </a:t>
            </a:r>
            <a:endParaRPr lang="en-US" sz="2600" b="1" dirty="0">
              <a:latin typeface="Times New Roman" panose="02020603050405020304" pitchFamily="18" charset="0"/>
              <a:cs typeface="Times New Roman" panose="02020603050405020304" pitchFamily="18" charset="0"/>
            </a:endParaRPr>
          </a:p>
        </p:txBody>
      </p:sp>
      <p:sp>
        <p:nvSpPr>
          <p:cNvPr id="8" name="Title 4"/>
          <p:cNvSpPr txBox="1">
            <a:spLocks/>
          </p:cNvSpPr>
          <p:nvPr/>
        </p:nvSpPr>
        <p:spPr>
          <a:xfrm>
            <a:off x="1149927" y="304800"/>
            <a:ext cx="6858000" cy="1142999"/>
          </a:xfrm>
          <a:prstGeom prst="rect">
            <a:avLst/>
          </a:prstGeom>
        </p:spPr>
        <p:txBody>
          <a:bodyPr/>
          <a:lst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b="1" dirty="0" smtClean="0">
                <a:solidFill>
                  <a:schemeClr val="tx1"/>
                </a:solidFill>
                <a:latin typeface="Times New Roman" panose="02020603050405020304" pitchFamily="18" charset="0"/>
                <a:cs typeface="Times New Roman" panose="02020603050405020304" pitchFamily="18" charset="0"/>
              </a:rPr>
              <a:t>PERFORMANCE IMPROVEMENT TOOLS</a:t>
            </a:r>
            <a:endParaRPr lang="en-US"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885262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C9F9C1-CA37-4660-9D38-140D89C44B98}" type="datetime1">
              <a:rPr lang="en-US" smtClean="0"/>
              <a:t>12/11/2016</a:t>
            </a:fld>
            <a:endParaRPr lang="en-US"/>
          </a:p>
        </p:txBody>
      </p:sp>
      <p:sp>
        <p:nvSpPr>
          <p:cNvPr id="3" name="Footer Placeholder 2"/>
          <p:cNvSpPr>
            <a:spLocks noGrp="1"/>
          </p:cNvSpPr>
          <p:nvPr>
            <p:ph type="ftr" sz="quarter" idx="11"/>
          </p:nvPr>
        </p:nvSpPr>
        <p:spPr/>
        <p:txBody>
          <a:bodyPr/>
          <a:lstStyle/>
          <a:p>
            <a:r>
              <a:rPr lang="en-US" dirty="0" smtClean="0"/>
              <a:t>Mohammed Alnaif Ph.D.</a:t>
            </a:r>
            <a:endParaRPr lang="en-US" dirty="0"/>
          </a:p>
        </p:txBody>
      </p:sp>
      <p:sp>
        <p:nvSpPr>
          <p:cNvPr id="4" name="Slide Number Placeholder 3"/>
          <p:cNvSpPr>
            <a:spLocks noGrp="1"/>
          </p:cNvSpPr>
          <p:nvPr>
            <p:ph type="sldNum" sz="quarter" idx="12"/>
          </p:nvPr>
        </p:nvSpPr>
        <p:spPr/>
        <p:txBody>
          <a:bodyPr/>
          <a:lstStyle/>
          <a:p>
            <a:fld id="{EEEECDCC-63C2-4492-ADC6-A6890B1EB79E}" type="slidenum">
              <a:rPr lang="en-US" smtClean="0"/>
              <a:t>96</a:t>
            </a:fld>
            <a:endParaRPr lang="en-US"/>
          </a:p>
        </p:txBody>
      </p:sp>
      <p:sp>
        <p:nvSpPr>
          <p:cNvPr id="6" name="TextBox 5"/>
          <p:cNvSpPr txBox="1"/>
          <p:nvPr/>
        </p:nvSpPr>
        <p:spPr>
          <a:xfrm>
            <a:off x="457200" y="2133600"/>
            <a:ext cx="8305800" cy="4170372"/>
          </a:xfrm>
          <a:prstGeom prst="rect">
            <a:avLst/>
          </a:prstGeom>
          <a:noFill/>
        </p:spPr>
        <p:txBody>
          <a:bodyPr wrap="square" rtlCol="0">
            <a:spAutoFit/>
          </a:bodyPr>
          <a:lstStyle/>
          <a:p>
            <a:pPr>
              <a:spcAft>
                <a:spcPts val="600"/>
              </a:spcAft>
            </a:pPr>
            <a:r>
              <a:rPr lang="en-US" sz="2800" b="1" dirty="0">
                <a:solidFill>
                  <a:srgbClr val="0000FF"/>
                </a:solidFill>
                <a:latin typeface="Times New Roman" panose="02020603050405020304" pitchFamily="18" charset="0"/>
                <a:cs typeface="Times New Roman" panose="02020603050405020304" pitchFamily="18" charset="0"/>
              </a:rPr>
              <a:t>Quality Storyboard</a:t>
            </a:r>
          </a:p>
          <a:p>
            <a:pPr marL="457200" indent="-457200">
              <a:spcAft>
                <a:spcPts val="600"/>
              </a:spcAft>
              <a:buClr>
                <a:srgbClr val="FF0000"/>
              </a:buClr>
              <a:buFont typeface="Wingdings" panose="05000000000000000000" pitchFamily="2" charset="2"/>
              <a:buChar char="v"/>
            </a:pPr>
            <a:r>
              <a:rPr lang="en-US" sz="2800" b="1" dirty="0">
                <a:latin typeface="Times New Roman" panose="02020603050405020304" pitchFamily="18" charset="0"/>
                <a:cs typeface="Times New Roman" panose="02020603050405020304" pitchFamily="18" charset="0"/>
              </a:rPr>
              <a:t>Teams usually create quality storyboards at the end of an improvement project for communication purposes, but some teams use them throughout their projects as a visual record of their progress. </a:t>
            </a:r>
            <a:endParaRPr lang="en-US" sz="2800" b="1" dirty="0" smtClean="0">
              <a:latin typeface="Times New Roman" panose="02020603050405020304" pitchFamily="18" charset="0"/>
              <a:cs typeface="Times New Roman" panose="02020603050405020304" pitchFamily="18" charset="0"/>
            </a:endParaRPr>
          </a:p>
          <a:p>
            <a:pPr marL="457200" indent="-457200">
              <a:spcAft>
                <a:spcPts val="600"/>
              </a:spcAft>
              <a:buClr>
                <a:srgbClr val="FF0000"/>
              </a:buClr>
              <a:buFont typeface="Wingdings" panose="05000000000000000000" pitchFamily="2" charset="2"/>
              <a:buChar char="v"/>
            </a:pPr>
            <a:r>
              <a:rPr lang="en-US" sz="2800" b="1" dirty="0" smtClean="0">
                <a:latin typeface="Times New Roman" panose="02020603050405020304" pitchFamily="18" charset="0"/>
                <a:cs typeface="Times New Roman" panose="02020603050405020304" pitchFamily="18" charset="0"/>
              </a:rPr>
              <a:t>Quality </a:t>
            </a:r>
            <a:r>
              <a:rPr lang="en-US" sz="2800" b="1" dirty="0">
                <a:latin typeface="Times New Roman" panose="02020603050405020304" pitchFamily="18" charset="0"/>
                <a:cs typeface="Times New Roman" panose="02020603050405020304" pitchFamily="18" charset="0"/>
              </a:rPr>
              <a:t>storyboards also keep team members focused on the project goal. </a:t>
            </a:r>
            <a:endParaRPr lang="en-US" sz="2800" b="1" dirty="0" smtClean="0">
              <a:latin typeface="Times New Roman" panose="02020603050405020304" pitchFamily="18" charset="0"/>
              <a:cs typeface="Times New Roman" panose="02020603050405020304" pitchFamily="18" charset="0"/>
            </a:endParaRPr>
          </a:p>
          <a:p>
            <a:pPr>
              <a:spcAft>
                <a:spcPts val="600"/>
              </a:spcAft>
            </a:pPr>
            <a:endParaRPr lang="en-US" sz="2600" b="1" dirty="0">
              <a:latin typeface="Times New Roman" panose="02020603050405020304" pitchFamily="18" charset="0"/>
              <a:cs typeface="Times New Roman" panose="02020603050405020304" pitchFamily="18" charset="0"/>
            </a:endParaRPr>
          </a:p>
        </p:txBody>
      </p:sp>
      <p:sp>
        <p:nvSpPr>
          <p:cNvPr id="8" name="Title 4"/>
          <p:cNvSpPr txBox="1">
            <a:spLocks/>
          </p:cNvSpPr>
          <p:nvPr/>
        </p:nvSpPr>
        <p:spPr>
          <a:xfrm>
            <a:off x="1149927" y="304800"/>
            <a:ext cx="6858000" cy="1142999"/>
          </a:xfrm>
          <a:prstGeom prst="rect">
            <a:avLst/>
          </a:prstGeom>
        </p:spPr>
        <p:txBody>
          <a:bodyPr/>
          <a:lst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b="1" dirty="0" smtClean="0">
                <a:solidFill>
                  <a:schemeClr val="tx1"/>
                </a:solidFill>
                <a:latin typeface="Times New Roman" panose="02020603050405020304" pitchFamily="18" charset="0"/>
                <a:cs typeface="Times New Roman" panose="02020603050405020304" pitchFamily="18" charset="0"/>
              </a:rPr>
              <a:t>PERFORMANCE IMPROVEMENT TOOLS</a:t>
            </a:r>
            <a:endParaRPr lang="en-US"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32408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C9F9C1-CA37-4660-9D38-140D89C44B98}" type="datetime1">
              <a:rPr lang="en-US" smtClean="0"/>
              <a:t>12/11/2016</a:t>
            </a:fld>
            <a:endParaRPr lang="en-US"/>
          </a:p>
        </p:txBody>
      </p:sp>
      <p:sp>
        <p:nvSpPr>
          <p:cNvPr id="3" name="Footer Placeholder 2"/>
          <p:cNvSpPr>
            <a:spLocks noGrp="1"/>
          </p:cNvSpPr>
          <p:nvPr>
            <p:ph type="ftr" sz="quarter" idx="11"/>
          </p:nvPr>
        </p:nvSpPr>
        <p:spPr/>
        <p:txBody>
          <a:bodyPr/>
          <a:lstStyle/>
          <a:p>
            <a:r>
              <a:rPr lang="en-US" dirty="0" smtClean="0"/>
              <a:t>Mohammed Alnaif Ph.D.</a:t>
            </a:r>
            <a:endParaRPr lang="en-US" dirty="0"/>
          </a:p>
        </p:txBody>
      </p:sp>
      <p:sp>
        <p:nvSpPr>
          <p:cNvPr id="4" name="Slide Number Placeholder 3"/>
          <p:cNvSpPr>
            <a:spLocks noGrp="1"/>
          </p:cNvSpPr>
          <p:nvPr>
            <p:ph type="sldNum" sz="quarter" idx="12"/>
          </p:nvPr>
        </p:nvSpPr>
        <p:spPr/>
        <p:txBody>
          <a:bodyPr/>
          <a:lstStyle/>
          <a:p>
            <a:fld id="{EEEECDCC-63C2-4492-ADC6-A6890B1EB79E}" type="slidenum">
              <a:rPr lang="en-US" smtClean="0"/>
              <a:t>97</a:t>
            </a:fld>
            <a:endParaRPr lang="en-US"/>
          </a:p>
        </p:txBody>
      </p:sp>
      <p:sp>
        <p:nvSpPr>
          <p:cNvPr id="6" name="TextBox 5"/>
          <p:cNvSpPr txBox="1"/>
          <p:nvPr/>
        </p:nvSpPr>
        <p:spPr>
          <a:xfrm>
            <a:off x="457200" y="1676400"/>
            <a:ext cx="8305800" cy="4078039"/>
          </a:xfrm>
          <a:prstGeom prst="rect">
            <a:avLst/>
          </a:prstGeom>
          <a:noFill/>
        </p:spPr>
        <p:txBody>
          <a:bodyPr wrap="square" rtlCol="0">
            <a:spAutoFit/>
          </a:bodyPr>
          <a:lstStyle/>
          <a:p>
            <a:pPr>
              <a:spcAft>
                <a:spcPts val="600"/>
              </a:spcAft>
            </a:pPr>
            <a:r>
              <a:rPr lang="en-US" sz="2800" b="1" dirty="0">
                <a:solidFill>
                  <a:srgbClr val="0000FF"/>
                </a:solidFill>
                <a:latin typeface="Times New Roman" panose="02020603050405020304" pitchFamily="18" charset="0"/>
                <a:cs typeface="Times New Roman" panose="02020603050405020304" pitchFamily="18" charset="0"/>
              </a:rPr>
              <a:t>Quality Storyboard</a:t>
            </a:r>
          </a:p>
          <a:p>
            <a:pPr marL="457200" indent="-457200">
              <a:spcAft>
                <a:spcPts val="600"/>
              </a:spcAft>
              <a:buClr>
                <a:srgbClr val="FF0000"/>
              </a:buClr>
              <a:buFont typeface="Wingdings" panose="05000000000000000000" pitchFamily="2" charset="2"/>
              <a:buChar char="v"/>
            </a:pPr>
            <a:r>
              <a:rPr lang="en-US" sz="2400" b="1" dirty="0">
                <a:latin typeface="Times New Roman" panose="02020603050405020304" pitchFamily="18" charset="0"/>
                <a:cs typeface="Times New Roman" panose="02020603050405020304" pitchFamily="18" charset="0"/>
              </a:rPr>
              <a:t>If you are using any of the analytic tools—flowcharts, cause and effect diagrams, matrixes, graphs—discussed in this chapter, include them on the storyboard as well. </a:t>
            </a:r>
            <a:endParaRPr lang="en-US" sz="2400" b="1" dirty="0" smtClean="0">
              <a:latin typeface="Times New Roman" panose="02020603050405020304" pitchFamily="18" charset="0"/>
              <a:cs typeface="Times New Roman" panose="02020603050405020304" pitchFamily="18" charset="0"/>
            </a:endParaRPr>
          </a:p>
          <a:p>
            <a:pPr marL="457200" indent="-457200">
              <a:spcAft>
                <a:spcPts val="600"/>
              </a:spcAft>
              <a:buClr>
                <a:srgbClr val="FF0000"/>
              </a:buClr>
              <a:buFont typeface="Wingdings" panose="05000000000000000000" pitchFamily="2" charset="2"/>
              <a:buChar char="v"/>
            </a:pPr>
            <a:r>
              <a:rPr lang="en-US" sz="2400" b="1" dirty="0" smtClean="0">
                <a:latin typeface="Times New Roman" panose="02020603050405020304" pitchFamily="18" charset="0"/>
                <a:cs typeface="Times New Roman" panose="02020603050405020304" pitchFamily="18" charset="0"/>
              </a:rPr>
              <a:t>Performance </a:t>
            </a:r>
            <a:r>
              <a:rPr lang="en-US" sz="2400" b="1" dirty="0">
                <a:latin typeface="Times New Roman" panose="02020603050405020304" pitchFamily="18" charset="0"/>
                <a:cs typeface="Times New Roman" panose="02020603050405020304" pitchFamily="18" charset="0"/>
              </a:rPr>
              <a:t>measures, data collection forms, and graphs displaying the results are also useful inclusions. </a:t>
            </a:r>
            <a:endParaRPr lang="en-US" sz="2400" b="1" dirty="0" smtClean="0">
              <a:latin typeface="Times New Roman" panose="02020603050405020304" pitchFamily="18" charset="0"/>
              <a:cs typeface="Times New Roman" panose="02020603050405020304" pitchFamily="18" charset="0"/>
            </a:endParaRPr>
          </a:p>
          <a:p>
            <a:pPr marL="457200" indent="-457200">
              <a:spcAft>
                <a:spcPts val="600"/>
              </a:spcAft>
              <a:buClr>
                <a:srgbClr val="FF0000"/>
              </a:buClr>
              <a:buFont typeface="Wingdings" panose="05000000000000000000" pitchFamily="2" charset="2"/>
              <a:buChar char="v"/>
            </a:pPr>
            <a:r>
              <a:rPr lang="en-US" sz="2400" b="1" dirty="0" smtClean="0">
                <a:latin typeface="Times New Roman" panose="02020603050405020304" pitchFamily="18" charset="0"/>
                <a:cs typeface="Times New Roman" panose="02020603050405020304" pitchFamily="18" charset="0"/>
              </a:rPr>
              <a:t>After </a:t>
            </a:r>
            <a:r>
              <a:rPr lang="en-US" sz="2400" b="1" dirty="0">
                <a:latin typeface="Times New Roman" panose="02020603050405020304" pitchFamily="18" charset="0"/>
                <a:cs typeface="Times New Roman" panose="02020603050405020304" pitchFamily="18" charset="0"/>
              </a:rPr>
              <a:t>implementing and evaluating your solution, condense the information on the storyboard and use it to communicate the improvement project story to the rest of the organization</a:t>
            </a:r>
            <a:r>
              <a:rPr lang="en-US"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sp>
        <p:nvSpPr>
          <p:cNvPr id="8" name="Title 4"/>
          <p:cNvSpPr txBox="1">
            <a:spLocks/>
          </p:cNvSpPr>
          <p:nvPr/>
        </p:nvSpPr>
        <p:spPr>
          <a:xfrm>
            <a:off x="1149927" y="304800"/>
            <a:ext cx="6858000" cy="1142999"/>
          </a:xfrm>
          <a:prstGeom prst="rect">
            <a:avLst/>
          </a:prstGeom>
        </p:spPr>
        <p:txBody>
          <a:bodyPr/>
          <a:lst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b="1" dirty="0" smtClean="0">
                <a:solidFill>
                  <a:schemeClr val="tx1"/>
                </a:solidFill>
                <a:latin typeface="Times New Roman" panose="02020603050405020304" pitchFamily="18" charset="0"/>
                <a:cs typeface="Times New Roman" panose="02020603050405020304" pitchFamily="18" charset="0"/>
              </a:rPr>
              <a:t>PERFORMANCE IMPROVEMENT TOOLS</a:t>
            </a:r>
            <a:endParaRPr lang="en-US"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922717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5562600" cy="806711"/>
          </a:xfrm>
        </p:spPr>
        <p:txBody>
          <a:bodyPr/>
          <a:lstStyle/>
          <a:p>
            <a:pPr algn="ctr">
              <a:spcAft>
                <a:spcPts val="600"/>
              </a:spcAft>
            </a:pPr>
            <a:r>
              <a:rPr lang="en-US" sz="3600" b="1" dirty="0">
                <a:solidFill>
                  <a:srgbClr val="0000FF"/>
                </a:solidFill>
                <a:latin typeface="Times New Roman" panose="02020603050405020304" pitchFamily="18" charset="0"/>
                <a:cs typeface="Times New Roman" panose="02020603050405020304" pitchFamily="18" charset="0"/>
              </a:rPr>
              <a:t>Quality Storyboard</a:t>
            </a:r>
          </a:p>
        </p:txBody>
      </p:sp>
      <p:sp>
        <p:nvSpPr>
          <p:cNvPr id="3" name="Date Placeholder 2"/>
          <p:cNvSpPr>
            <a:spLocks noGrp="1"/>
          </p:cNvSpPr>
          <p:nvPr>
            <p:ph type="dt" sz="half" idx="10"/>
          </p:nvPr>
        </p:nvSpPr>
        <p:spPr/>
        <p:txBody>
          <a:bodyPr/>
          <a:lstStyle/>
          <a:p>
            <a:fld id="{42431EDD-7413-4A10-803B-0EAE8B5E1AA7}" type="datetime1">
              <a:rPr lang="en-US" smtClean="0"/>
              <a:t>12/11/2016</a:t>
            </a:fld>
            <a:endParaRPr lang="en-US"/>
          </a:p>
        </p:txBody>
      </p:sp>
      <p:sp>
        <p:nvSpPr>
          <p:cNvPr id="4" name="Footer Placeholder 3"/>
          <p:cNvSpPr>
            <a:spLocks noGrp="1"/>
          </p:cNvSpPr>
          <p:nvPr>
            <p:ph type="ftr" sz="quarter" idx="11"/>
          </p:nvPr>
        </p:nvSpPr>
        <p:spPr/>
        <p:txBody>
          <a:bodyPr/>
          <a:lstStyle/>
          <a:p>
            <a:r>
              <a:rPr lang="en-US" smtClean="0"/>
              <a:t>Mohammed Alnaif Ph.D.</a:t>
            </a:r>
            <a:endParaRPr lang="en-US"/>
          </a:p>
        </p:txBody>
      </p:sp>
      <p:sp>
        <p:nvSpPr>
          <p:cNvPr id="5" name="Slide Number Placeholder 4"/>
          <p:cNvSpPr>
            <a:spLocks noGrp="1"/>
          </p:cNvSpPr>
          <p:nvPr>
            <p:ph type="sldNum" sz="quarter" idx="12"/>
          </p:nvPr>
        </p:nvSpPr>
        <p:spPr/>
        <p:txBody>
          <a:bodyPr/>
          <a:lstStyle/>
          <a:p>
            <a:fld id="{EEEECDCC-63C2-4492-ADC6-A6890B1EB79E}" type="slidenum">
              <a:rPr lang="en-US" smtClean="0"/>
              <a:t>98</a:t>
            </a:fld>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813" y="838200"/>
            <a:ext cx="8334375" cy="572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814904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09800"/>
            <a:ext cx="7086600" cy="2514600"/>
          </a:xfrm>
          <a:solidFill>
            <a:schemeClr val="bg2">
              <a:lumMod val="40000"/>
              <a:lumOff val="60000"/>
            </a:schemeClr>
          </a:solidFill>
        </p:spPr>
        <p:txBody>
          <a:bodyPr/>
          <a:lstStyle/>
          <a:p>
            <a:pPr algn="ctr"/>
            <a:r>
              <a:rPr lang="en-US" sz="8000" b="1" dirty="0" smtClean="0">
                <a:solidFill>
                  <a:srgbClr val="0000FF"/>
                </a:solidFill>
                <a:latin typeface="AR DECODE" panose="02000000000000000000" pitchFamily="2" charset="0"/>
              </a:rPr>
              <a:t>THANK YOU</a:t>
            </a:r>
            <a:endParaRPr lang="en-US" sz="8000" b="1" dirty="0">
              <a:solidFill>
                <a:srgbClr val="0000FF"/>
              </a:solidFill>
              <a:latin typeface="AR DECODE" panose="02000000000000000000" pitchFamily="2" charset="0"/>
            </a:endParaRPr>
          </a:p>
        </p:txBody>
      </p:sp>
      <p:sp>
        <p:nvSpPr>
          <p:cNvPr id="3" name="Date Placeholder 2"/>
          <p:cNvSpPr>
            <a:spLocks noGrp="1"/>
          </p:cNvSpPr>
          <p:nvPr>
            <p:ph type="dt" sz="half" idx="10"/>
          </p:nvPr>
        </p:nvSpPr>
        <p:spPr/>
        <p:txBody>
          <a:bodyPr/>
          <a:lstStyle/>
          <a:p>
            <a:fld id="{42431EDD-7413-4A10-803B-0EAE8B5E1AA7}" type="datetime1">
              <a:rPr lang="en-US" smtClean="0"/>
              <a:t>12/11/2016</a:t>
            </a:fld>
            <a:endParaRPr lang="en-US"/>
          </a:p>
        </p:txBody>
      </p:sp>
      <p:sp>
        <p:nvSpPr>
          <p:cNvPr id="4" name="Footer Placeholder 3"/>
          <p:cNvSpPr>
            <a:spLocks noGrp="1"/>
          </p:cNvSpPr>
          <p:nvPr>
            <p:ph type="ftr" sz="quarter" idx="11"/>
          </p:nvPr>
        </p:nvSpPr>
        <p:spPr/>
        <p:txBody>
          <a:bodyPr/>
          <a:lstStyle/>
          <a:p>
            <a:r>
              <a:rPr lang="en-US" smtClean="0"/>
              <a:t>Mohammed Alnaif Ph.D.</a:t>
            </a:r>
            <a:endParaRPr lang="en-US"/>
          </a:p>
        </p:txBody>
      </p:sp>
      <p:sp>
        <p:nvSpPr>
          <p:cNvPr id="5" name="Slide Number Placeholder 4"/>
          <p:cNvSpPr>
            <a:spLocks noGrp="1"/>
          </p:cNvSpPr>
          <p:nvPr>
            <p:ph type="sldNum" sz="quarter" idx="12"/>
          </p:nvPr>
        </p:nvSpPr>
        <p:spPr/>
        <p:txBody>
          <a:bodyPr/>
          <a:lstStyle/>
          <a:p>
            <a:fld id="{EEEECDCC-63C2-4492-ADC6-A6890B1EB79E}" type="slidenum">
              <a:rPr lang="en-US" smtClean="0"/>
              <a:t>99</a:t>
            </a:fld>
            <a:endParaRPr lang="en-US"/>
          </a:p>
        </p:txBody>
      </p:sp>
    </p:spTree>
    <p:extLst>
      <p:ext uri="{BB962C8B-B14F-4D97-AF65-F5344CB8AC3E}">
        <p14:creationId xmlns:p14="http://schemas.microsoft.com/office/powerpoint/2010/main" val="3425016819"/>
      </p:ext>
    </p:extLst>
  </p:cSld>
  <p:clrMapOvr>
    <a:masterClrMapping/>
  </p:clrMapOvr>
  <p:timing>
    <p:tnLst>
      <p:par>
        <p:cTn id="1" dur="indefinite" restart="never" nodeType="tmRoot"/>
      </p:par>
    </p:tnLst>
  </p:timing>
</p:sld>
</file>

<file path=ppt/theme/theme1.xml><?xml version="1.0" encoding="utf-8"?>
<a:theme xmlns:a="http://schemas.openxmlformats.org/drawingml/2006/main" name="Spring">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TM02455596[[fn=Spring]]</Template>
  <TotalTime>992</TotalTime>
  <Words>6612</Words>
  <Application>Microsoft Office PowerPoint</Application>
  <PresentationFormat>On-screen Show (4:3)</PresentationFormat>
  <Paragraphs>854</Paragraphs>
  <Slides>99</Slides>
  <Notes>42</Notes>
  <HiddenSlides>0</HiddenSlides>
  <MMClips>0</MMClips>
  <ScaleCrop>false</ScaleCrop>
  <HeadingPairs>
    <vt:vector size="4" baseType="variant">
      <vt:variant>
        <vt:lpstr>Theme</vt:lpstr>
      </vt:variant>
      <vt:variant>
        <vt:i4>1</vt:i4>
      </vt:variant>
      <vt:variant>
        <vt:lpstr>Slide Titles</vt:lpstr>
      </vt:variant>
      <vt:variant>
        <vt:i4>99</vt:i4>
      </vt:variant>
    </vt:vector>
  </HeadingPairs>
  <TitlesOfParts>
    <vt:vector size="100" baseType="lpstr">
      <vt:lpstr>Spring</vt:lpstr>
      <vt:lpstr>King Saud University College of Business Administration Department of Health Administration  Masters` Program</vt:lpstr>
      <vt:lpstr>PERFORMANCE IMPROVEMENT TOOLS</vt:lpstr>
      <vt:lpstr>PERFORMANCE IMPROVEMENT TOOLS</vt:lpstr>
      <vt:lpstr>PowerPoint Presentation</vt:lpstr>
      <vt:lpstr>PowerPoint Presentation</vt:lpstr>
      <vt:lpstr>PERFORMANCE IMPROVEMENT TOOLS</vt:lpstr>
      <vt:lpstr>PERFORMANCE IMPROVEMENT TOOLS</vt:lpstr>
      <vt:lpstr>PERFORMANCE IMPROVEMENT TOOLS</vt:lpstr>
      <vt:lpstr>PERFORMANCE IMPROVEMENT TOOLS</vt:lpstr>
      <vt:lpstr>Exhibit 6.1 Quick Reference Guide to Analytic Improvement Tools</vt:lpstr>
      <vt:lpstr>Exhibit 6.1 Quick Reference Guide to Analytic Improvement Tools</vt:lpstr>
      <vt:lpstr>PERFORMANCE IMPROVEMENT TOOLS</vt:lpstr>
      <vt:lpstr>PERFORMANCE IMPROVEMENT TOOLS</vt:lpstr>
      <vt:lpstr>PERFORMANCE IMPROVEMENT TOOLS</vt:lpstr>
      <vt:lpstr>PERFORMANCE IMPROVEMENT TOOLS</vt:lpstr>
      <vt:lpstr>PERFORMANCE IMPROVEMENT TOOLS</vt:lpstr>
      <vt:lpstr>PERFORMANCE IMPROVEMENT TOOLS</vt:lpstr>
      <vt:lpstr>PERFORMANCE IMPROVEMENT TOOLS</vt:lpstr>
      <vt:lpstr>PERFORMANCE IMPROVEMENT TOOLS</vt:lpstr>
      <vt:lpstr>PERFORMANCE IMPROVEMENT TOOLS</vt:lpstr>
      <vt:lpstr>PERFORMANCE IMPROVEMENT TOOLS</vt:lpstr>
      <vt:lpstr>PERFORMANCE IMPROVEMENT TOOLS</vt:lpstr>
      <vt:lpstr>PERFORMANCE IMPROVEMENT TOOLS</vt:lpstr>
      <vt:lpstr>PERFORMANCE IMPROVEMENT TOOLS</vt:lpstr>
      <vt:lpstr>PERFORMANCE IMPROVEMENT TOOLS</vt:lpstr>
      <vt:lpstr>PERFORMANCE IMPROVEMENT TOOLS</vt:lpstr>
      <vt:lpstr>PERFORMANCE IMPROVEMENT TOOLS</vt:lpstr>
      <vt:lpstr>PERFORMANCE IMPROVEMENT TOOLS</vt:lpstr>
      <vt:lpstr>PERFORMANCE IMPROVEMENT TOOLS</vt:lpstr>
      <vt:lpstr>PERFORMANCE IMPROVEMENT TOOLS</vt:lpstr>
      <vt:lpstr>PERFORMANCE IMPROVEMENT TOOLS</vt:lpstr>
      <vt:lpstr>PowerPoint Presentation</vt:lpstr>
      <vt:lpstr>PERFORMANCE IMPROVEMENT TOOLS</vt:lpstr>
      <vt:lpstr>PowerPoint Presentation</vt:lpstr>
      <vt:lpstr>PERFORMANCE IMPROVEMENT TOOLS</vt:lpstr>
      <vt:lpstr>Exhibit 4.11 Histogram of Clinic Wait Times</vt:lpstr>
      <vt:lpstr>PERFORMANCE IMPROVEMENT TOOLS</vt:lpstr>
      <vt:lpstr>PERFORMANCE IMPROVEMENT TOOLS</vt:lpstr>
      <vt:lpstr>PERFORMANCE IMPROVEMENT TOOLS</vt:lpstr>
      <vt:lpstr>PowerPoint Presentation</vt:lpstr>
      <vt:lpstr>PERFORMANCE IMPROVEMENT TOOLS</vt:lpstr>
      <vt:lpstr>PERFORMANCE IMPROVEMENT TOOLS</vt:lpstr>
      <vt:lpstr>PowerPoint Presentation</vt:lpstr>
      <vt:lpstr>PERFORMANCE IMPROVEMENT TOOLS</vt:lpstr>
      <vt:lpstr>Checksheet</vt:lpstr>
      <vt:lpstr>PERFORMANCE IMPROVEMENT TOOLS</vt:lpstr>
      <vt:lpstr>PERFORMANCE IMPROVEMENT TOOLS</vt:lpstr>
      <vt:lpstr>PERFORMANCE IMPROVEMENT TOOLS</vt:lpstr>
      <vt:lpstr>PowerPoint Presentation</vt:lpstr>
      <vt:lpstr>PERFORMANCE IMPROVEMENT TOOLS</vt:lpstr>
      <vt:lpstr>PERFORMANCE IMPROVEMENT TOOLS</vt:lpstr>
      <vt:lpstr>PERFORMANCE IMPROVEMENT TOOLS</vt:lpstr>
      <vt:lpstr>Exhibit 6.6. The Five Whys Process</vt:lpstr>
      <vt:lpstr>PERFORMANCE IMPROVEMENT TOOLS</vt:lpstr>
      <vt:lpstr>PERFORMANCE IMPROVEMENT TOOLS</vt:lpstr>
      <vt:lpstr>PERFORMANCE IMPROVEMENT TOOLS</vt:lpstr>
      <vt:lpstr>PERFORMANCE IMPROVEMENT TOOLS</vt:lpstr>
      <vt:lpstr>PowerPoint Presentation</vt:lpstr>
      <vt:lpstr>PowerPoint Presentation</vt:lpstr>
      <vt:lpstr>PERFORMANCE IMPROVEMENT TOOLS</vt:lpstr>
      <vt:lpstr>PowerPoint Presentation</vt:lpstr>
      <vt:lpstr>PowerPoint Presentation</vt:lpstr>
      <vt:lpstr>PERFORMANCE IMPROVEMENT TOOLS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Quality Storyboard</vt:lpstr>
      <vt:lpstr>THANK YOU</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King Saud University College of Business Administration Department of Health Administration  Masters` Program</dc:title>
  <dc:creator>alnaif</dc:creator>
  <cp:lastModifiedBy>alnaif</cp:lastModifiedBy>
  <cp:revision>72</cp:revision>
  <dcterms:created xsi:type="dcterms:W3CDTF">2015-11-14T05:58:43Z</dcterms:created>
  <dcterms:modified xsi:type="dcterms:W3CDTF">2016-12-11T18:32:18Z</dcterms:modified>
</cp:coreProperties>
</file>