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drawings/drawing1.xml" ContentType="application/vnd.openxmlformats-officedocument.drawingml.chartshapes+xml"/>
  <Override PartName="/ppt/charts/chart4.xml" ContentType="application/vnd.openxmlformats-officedocument.drawingml.chart+xml"/>
  <Override PartName="/ppt/drawings/drawing2.xml" ContentType="application/vnd.openxmlformats-officedocument.drawingml.chartshapes+xml"/>
  <Override PartName="/ppt/charts/chart5.xml" ContentType="application/vnd.openxmlformats-officedocument.drawingml.chart+xml"/>
  <Override PartName="/ppt/drawings/drawing3.xml" ContentType="application/vnd.openxmlformats-officedocument.drawingml.chartshapes+xml"/>
  <Override PartName="/ppt/charts/chart6.xml" ContentType="application/vnd.openxmlformats-officedocument.drawingml.chart+xml"/>
  <Override PartName="/ppt/drawings/drawing4.xml" ContentType="application/vnd.openxmlformats-officedocument.drawingml.chartshapes+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drawings/drawing5.xml" ContentType="application/vnd.openxmlformats-officedocument.drawingml.chartshapes+xml"/>
  <Override PartName="/ppt/charts/chart10.xml" ContentType="application/vnd.openxmlformats-officedocument.drawingml.chart+xml"/>
  <Override PartName="/ppt/drawings/drawing6.xml" ContentType="application/vnd.openxmlformats-officedocument.drawingml.chartshapes+xml"/>
  <Override PartName="/ppt/charts/chart11.xml" ContentType="application/vnd.openxmlformats-officedocument.drawingml.chart+xml"/>
  <Override PartName="/ppt/drawings/drawing7.xml" ContentType="application/vnd.openxmlformats-officedocument.drawingml.chartshapes+xml"/>
  <Override PartName="/ppt/charts/chart12.xml" ContentType="application/vnd.openxmlformats-officedocument.drawingml.chart+xml"/>
  <Override PartName="/ppt/drawings/drawing8.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28" r:id="rId1"/>
  </p:sldMasterIdLst>
  <p:notesMasterIdLst>
    <p:notesMasterId r:id="rId97"/>
  </p:notesMasterIdLst>
  <p:sldIdLst>
    <p:sldId id="332" r:id="rId2"/>
    <p:sldId id="303" r:id="rId3"/>
    <p:sldId id="257" r:id="rId4"/>
    <p:sldId id="258" r:id="rId5"/>
    <p:sldId id="259" r:id="rId6"/>
    <p:sldId id="261" r:id="rId7"/>
    <p:sldId id="262" r:id="rId8"/>
    <p:sldId id="267" r:id="rId9"/>
    <p:sldId id="268" r:id="rId10"/>
    <p:sldId id="264" r:id="rId11"/>
    <p:sldId id="263" r:id="rId12"/>
    <p:sldId id="266" r:id="rId13"/>
    <p:sldId id="270" r:id="rId14"/>
    <p:sldId id="271" r:id="rId15"/>
    <p:sldId id="272" r:id="rId16"/>
    <p:sldId id="273" r:id="rId17"/>
    <p:sldId id="274" r:id="rId18"/>
    <p:sldId id="333" r:id="rId19"/>
    <p:sldId id="334" r:id="rId20"/>
    <p:sldId id="335" r:id="rId21"/>
    <p:sldId id="336" r:id="rId22"/>
    <p:sldId id="337" r:id="rId23"/>
    <p:sldId id="338" r:id="rId24"/>
    <p:sldId id="275" r:id="rId25"/>
    <p:sldId id="276" r:id="rId26"/>
    <p:sldId id="339" r:id="rId27"/>
    <p:sldId id="305" r:id="rId28"/>
    <p:sldId id="277" r:id="rId29"/>
    <p:sldId id="306" r:id="rId30"/>
    <p:sldId id="340" r:id="rId31"/>
    <p:sldId id="341" r:id="rId32"/>
    <p:sldId id="359" r:id="rId33"/>
    <p:sldId id="278" r:id="rId34"/>
    <p:sldId id="307" r:id="rId35"/>
    <p:sldId id="308" r:id="rId36"/>
    <p:sldId id="342" r:id="rId37"/>
    <p:sldId id="279" r:id="rId38"/>
    <p:sldId id="344" r:id="rId39"/>
    <p:sldId id="343" r:id="rId40"/>
    <p:sldId id="345" r:id="rId41"/>
    <p:sldId id="346" r:id="rId42"/>
    <p:sldId id="280" r:id="rId43"/>
    <p:sldId id="281" r:id="rId44"/>
    <p:sldId id="282" r:id="rId45"/>
    <p:sldId id="283" r:id="rId46"/>
    <p:sldId id="284" r:id="rId47"/>
    <p:sldId id="310" r:id="rId48"/>
    <p:sldId id="285" r:id="rId49"/>
    <p:sldId id="286" r:id="rId50"/>
    <p:sldId id="287" r:id="rId51"/>
    <p:sldId id="288" r:id="rId52"/>
    <p:sldId id="289" r:id="rId53"/>
    <p:sldId id="290" r:id="rId54"/>
    <p:sldId id="302" r:id="rId55"/>
    <p:sldId id="291" r:id="rId56"/>
    <p:sldId id="292" r:id="rId57"/>
    <p:sldId id="293" r:id="rId58"/>
    <p:sldId id="294" r:id="rId59"/>
    <p:sldId id="295" r:id="rId60"/>
    <p:sldId id="296" r:id="rId61"/>
    <p:sldId id="297" r:id="rId62"/>
    <p:sldId id="311" r:id="rId63"/>
    <p:sldId id="298" r:id="rId64"/>
    <p:sldId id="299" r:id="rId65"/>
    <p:sldId id="300" r:id="rId66"/>
    <p:sldId id="301" r:id="rId67"/>
    <p:sldId id="312" r:id="rId68"/>
    <p:sldId id="313" r:id="rId69"/>
    <p:sldId id="314" r:id="rId70"/>
    <p:sldId id="316" r:id="rId71"/>
    <p:sldId id="319" r:id="rId72"/>
    <p:sldId id="320" r:id="rId73"/>
    <p:sldId id="321" r:id="rId74"/>
    <p:sldId id="324" r:id="rId75"/>
    <p:sldId id="322" r:id="rId76"/>
    <p:sldId id="325" r:id="rId77"/>
    <p:sldId id="323" r:id="rId78"/>
    <p:sldId id="326" r:id="rId79"/>
    <p:sldId id="327" r:id="rId80"/>
    <p:sldId id="328" r:id="rId81"/>
    <p:sldId id="329" r:id="rId82"/>
    <p:sldId id="347" r:id="rId83"/>
    <p:sldId id="348" r:id="rId84"/>
    <p:sldId id="350" r:id="rId85"/>
    <p:sldId id="351" r:id="rId86"/>
    <p:sldId id="352" r:id="rId87"/>
    <p:sldId id="353" r:id="rId88"/>
    <p:sldId id="330" r:id="rId89"/>
    <p:sldId id="349" r:id="rId90"/>
    <p:sldId id="354" r:id="rId91"/>
    <p:sldId id="355" r:id="rId92"/>
    <p:sldId id="356" r:id="rId93"/>
    <p:sldId id="357" r:id="rId94"/>
    <p:sldId id="358" r:id="rId95"/>
    <p:sldId id="331" r:id="rId9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818FA"/>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viewProps" Target="viewProps.xml"/><Relationship Id="rId10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oleObject" Target="file:///F:\Book1%20Graphs.xlsx" TargetMode="External"/></Relationships>
</file>

<file path=ppt/charts/_rels/chart11.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oleObject" Target="Book1" TargetMode="External"/></Relationships>
</file>

<file path=ppt/charts/_rels/chart12.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Book1"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F:\Book1%20Graphs.xlsx" TargetMode="Externa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F:\Book1%20Graphs.xlsx" TargetMode="Externa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Book1"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spPr>
            <a:ln w="38100">
              <a:solidFill>
                <a:srgbClr val="2818FA"/>
              </a:solidFill>
            </a:ln>
          </c:spPr>
          <c:marker>
            <c:spPr>
              <a:ln w="38100">
                <a:solidFill>
                  <a:srgbClr val="2818FA"/>
                </a:solidFill>
              </a:ln>
            </c:spPr>
          </c:marker>
          <c:cat>
            <c:strRef>
              <c:f>Sheet2!$A$1:$A$6</c:f>
              <c:strCache>
                <c:ptCount val="6"/>
                <c:pt idx="0">
                  <c:v>Jan</c:v>
                </c:pt>
                <c:pt idx="1">
                  <c:v>Feb</c:v>
                </c:pt>
                <c:pt idx="2">
                  <c:v>Mar</c:v>
                </c:pt>
                <c:pt idx="3">
                  <c:v>Apr</c:v>
                </c:pt>
                <c:pt idx="4">
                  <c:v>May</c:v>
                </c:pt>
                <c:pt idx="5">
                  <c:v>Jun</c:v>
                </c:pt>
              </c:strCache>
            </c:strRef>
          </c:cat>
          <c:val>
            <c:numRef>
              <c:f>Sheet2!$B$1:$B$6</c:f>
              <c:numCache>
                <c:formatCode>General</c:formatCode>
                <c:ptCount val="6"/>
                <c:pt idx="0">
                  <c:v>20</c:v>
                </c:pt>
                <c:pt idx="1">
                  <c:v>28</c:v>
                </c:pt>
                <c:pt idx="2">
                  <c:v>32</c:v>
                </c:pt>
                <c:pt idx="3">
                  <c:v>20</c:v>
                </c:pt>
                <c:pt idx="4">
                  <c:v>14</c:v>
                </c:pt>
                <c:pt idx="5">
                  <c:v>41</c:v>
                </c:pt>
              </c:numCache>
            </c:numRef>
          </c:val>
          <c:smooth val="0"/>
        </c:ser>
        <c:dLbls>
          <c:showLegendKey val="0"/>
          <c:showVal val="0"/>
          <c:showCatName val="0"/>
          <c:showSerName val="0"/>
          <c:showPercent val="0"/>
          <c:showBubbleSize val="0"/>
        </c:dLbls>
        <c:marker val="1"/>
        <c:smooth val="0"/>
        <c:axId val="128985728"/>
        <c:axId val="143561472"/>
      </c:lineChart>
      <c:catAx>
        <c:axId val="128985728"/>
        <c:scaling>
          <c:orientation val="minMax"/>
        </c:scaling>
        <c:delete val="0"/>
        <c:axPos val="b"/>
        <c:majorTickMark val="out"/>
        <c:minorTickMark val="none"/>
        <c:tickLblPos val="nextTo"/>
        <c:crossAx val="143561472"/>
        <c:crosses val="autoZero"/>
        <c:auto val="1"/>
        <c:lblAlgn val="ctr"/>
        <c:lblOffset val="100"/>
        <c:noMultiLvlLbl val="0"/>
      </c:catAx>
      <c:valAx>
        <c:axId val="143561472"/>
        <c:scaling>
          <c:orientation val="minMax"/>
        </c:scaling>
        <c:delete val="0"/>
        <c:axPos val="l"/>
        <c:majorGridlines/>
        <c:numFmt formatCode="General" sourceLinked="1"/>
        <c:majorTickMark val="out"/>
        <c:minorTickMark val="none"/>
        <c:tickLblPos val="nextTo"/>
        <c:crossAx val="128985728"/>
        <c:crosses val="autoZero"/>
        <c:crossBetween val="between"/>
      </c:valAx>
    </c:plotArea>
    <c:plotVisOnly val="1"/>
    <c:dispBlanksAs val="gap"/>
    <c:showDLblsOverMax val="0"/>
  </c:chart>
  <c:spPr>
    <a:solidFill>
      <a:schemeClr val="accent5">
        <a:lumMod val="40000"/>
        <a:lumOff val="60000"/>
      </a:schemeClr>
    </a:solidFill>
  </c:spPr>
  <c:txPr>
    <a:bodyPr/>
    <a:lstStyle/>
    <a:p>
      <a:pPr>
        <a:defRPr sz="1600" b="1">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lineChart>
        <c:grouping val="standard"/>
        <c:varyColors val="0"/>
        <c:ser>
          <c:idx val="1"/>
          <c:order val="0"/>
          <c:tx>
            <c:strRef>
              <c:f>Sheet6!$B$4</c:f>
              <c:strCache>
                <c:ptCount val="1"/>
                <c:pt idx="0">
                  <c:v>Arm Improvement</c:v>
                </c:pt>
              </c:strCache>
            </c:strRef>
          </c:tx>
          <c:marker>
            <c:symbol val="none"/>
          </c:marker>
          <c:val>
            <c:numRef>
              <c:f>Sheet6!$B$5:$B$14</c:f>
              <c:numCache>
                <c:formatCode>General</c:formatCode>
                <c:ptCount val="10"/>
                <c:pt idx="0">
                  <c:v>0</c:v>
                </c:pt>
                <c:pt idx="1">
                  <c:v>50</c:v>
                </c:pt>
                <c:pt idx="2">
                  <c:v>65</c:v>
                </c:pt>
                <c:pt idx="3">
                  <c:v>75</c:v>
                </c:pt>
                <c:pt idx="4">
                  <c:v>80</c:v>
                </c:pt>
                <c:pt idx="5">
                  <c:v>82</c:v>
                </c:pt>
                <c:pt idx="6">
                  <c:v>83</c:v>
                </c:pt>
                <c:pt idx="7">
                  <c:v>83</c:v>
                </c:pt>
                <c:pt idx="8">
                  <c:v>82</c:v>
                </c:pt>
                <c:pt idx="9">
                  <c:v>82</c:v>
                </c:pt>
              </c:numCache>
            </c:numRef>
          </c:val>
          <c:smooth val="0"/>
        </c:ser>
        <c:dLbls>
          <c:showLegendKey val="0"/>
          <c:showVal val="0"/>
          <c:showCatName val="0"/>
          <c:showSerName val="0"/>
          <c:showPercent val="0"/>
          <c:showBubbleSize val="0"/>
        </c:dLbls>
        <c:marker val="1"/>
        <c:smooth val="0"/>
        <c:axId val="147930496"/>
        <c:axId val="147932672"/>
      </c:lineChart>
      <c:catAx>
        <c:axId val="147930496"/>
        <c:scaling>
          <c:orientation val="minMax"/>
        </c:scaling>
        <c:delete val="0"/>
        <c:axPos val="b"/>
        <c:title>
          <c:tx>
            <c:rich>
              <a:bodyPr/>
              <a:lstStyle/>
              <a:p>
                <a:pPr>
                  <a:defRPr sz="2000" b="1">
                    <a:latin typeface="Times New Roman" panose="02020603050405020304" pitchFamily="18" charset="0"/>
                    <a:cs typeface="Times New Roman" panose="02020603050405020304" pitchFamily="18" charset="0"/>
                  </a:defRPr>
                </a:pPr>
                <a:r>
                  <a:rPr lang="en-US" sz="2000" b="1" i="0" u="none" strike="noStrike" baseline="0">
                    <a:effectLst/>
                    <a:latin typeface="Times New Roman" panose="02020603050405020304" pitchFamily="18" charset="0"/>
                    <a:cs typeface="Times New Roman" panose="02020603050405020304" pitchFamily="18" charset="0"/>
                  </a:rPr>
                  <a:t>Hospital Visit</a:t>
                </a:r>
                <a:r>
                  <a:rPr lang="en-US" sz="2000" b="1" i="0" u="none" strike="noStrike" baseline="0">
                    <a:latin typeface="Times New Roman" panose="02020603050405020304" pitchFamily="18" charset="0"/>
                    <a:cs typeface="Times New Roman" panose="02020603050405020304" pitchFamily="18" charset="0"/>
                  </a:rPr>
                  <a:t> </a:t>
                </a:r>
                <a:endParaRPr lang="en-US" sz="2000" b="1">
                  <a:latin typeface="Times New Roman" panose="02020603050405020304" pitchFamily="18" charset="0"/>
                  <a:cs typeface="Times New Roman" panose="02020603050405020304" pitchFamily="18" charset="0"/>
                </a:endParaRPr>
              </a:p>
            </c:rich>
          </c:tx>
          <c:layout/>
          <c:overlay val="0"/>
        </c:title>
        <c:majorTickMark val="out"/>
        <c:minorTickMark val="none"/>
        <c:tickLblPos val="nextTo"/>
        <c:crossAx val="147932672"/>
        <c:crosses val="autoZero"/>
        <c:auto val="1"/>
        <c:lblAlgn val="ctr"/>
        <c:lblOffset val="100"/>
        <c:noMultiLvlLbl val="0"/>
      </c:catAx>
      <c:valAx>
        <c:axId val="147932672"/>
        <c:scaling>
          <c:orientation val="minMax"/>
        </c:scaling>
        <c:delete val="0"/>
        <c:axPos val="l"/>
        <c:majorGridlines/>
        <c:numFmt formatCode="General" sourceLinked="1"/>
        <c:majorTickMark val="out"/>
        <c:minorTickMark val="none"/>
        <c:tickLblPos val="nextTo"/>
        <c:crossAx val="147930496"/>
        <c:crosses val="autoZero"/>
        <c:crossBetween val="between"/>
      </c:valAx>
      <c:spPr>
        <a:solidFill>
          <a:schemeClr val="accent5">
            <a:lumMod val="40000"/>
            <a:lumOff val="60000"/>
          </a:schemeClr>
        </a:solidFill>
      </c:spPr>
    </c:plotArea>
    <c:legend>
      <c:legendPos val="r"/>
      <c:layout/>
      <c:overlay val="0"/>
      <c:txPr>
        <a:bodyPr/>
        <a:lstStyle/>
        <a:p>
          <a:pPr>
            <a:defRPr sz="1600" b="1">
              <a:latin typeface="Times New Roman" panose="02020603050405020304" pitchFamily="18" charset="0"/>
              <a:cs typeface="Times New Roman" panose="02020603050405020304" pitchFamily="18" charset="0"/>
            </a:defRPr>
          </a:pPr>
          <a:endParaRPr lang="en-US"/>
        </a:p>
      </c:txPr>
    </c:legend>
    <c:plotVisOnly val="1"/>
    <c:dispBlanksAs val="gap"/>
    <c:showDLblsOverMax val="0"/>
  </c:chart>
  <c:externalData r:id="rId1">
    <c:autoUpdate val="0"/>
  </c:externalData>
  <c:userShapes r:id="rId2"/>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0"/>
    <c:plotArea>
      <c:layout>
        <c:manualLayout>
          <c:layoutTarget val="inner"/>
          <c:xMode val="edge"/>
          <c:yMode val="edge"/>
          <c:x val="0.11662796077191921"/>
          <c:y val="4.2538389597851993E-2"/>
          <c:w val="0.64996843980889818"/>
          <c:h val="0.78023290192174255"/>
        </c:manualLayout>
      </c:layout>
      <c:lineChart>
        <c:grouping val="standard"/>
        <c:varyColors val="0"/>
        <c:ser>
          <c:idx val="0"/>
          <c:order val="0"/>
          <c:marker>
            <c:symbol val="none"/>
          </c:marker>
          <c:cat>
            <c:strRef>
              <c:f>Sheet1!$A$3:$A$26</c:f>
              <c:strCache>
                <c:ptCount val="24"/>
                <c:pt idx="0">
                  <c:v>J</c:v>
                </c:pt>
                <c:pt idx="1">
                  <c:v>F</c:v>
                </c:pt>
                <c:pt idx="2">
                  <c:v>A</c:v>
                </c:pt>
                <c:pt idx="3">
                  <c:v>M</c:v>
                </c:pt>
                <c:pt idx="4">
                  <c:v>M</c:v>
                </c:pt>
                <c:pt idx="5">
                  <c:v>J</c:v>
                </c:pt>
                <c:pt idx="6">
                  <c:v>J</c:v>
                </c:pt>
                <c:pt idx="7">
                  <c:v>A</c:v>
                </c:pt>
                <c:pt idx="8">
                  <c:v>S</c:v>
                </c:pt>
                <c:pt idx="9">
                  <c:v>O</c:v>
                </c:pt>
                <c:pt idx="10">
                  <c:v>N</c:v>
                </c:pt>
                <c:pt idx="11">
                  <c:v>D</c:v>
                </c:pt>
                <c:pt idx="12">
                  <c:v>J</c:v>
                </c:pt>
                <c:pt idx="13">
                  <c:v>F</c:v>
                </c:pt>
                <c:pt idx="14">
                  <c:v>A</c:v>
                </c:pt>
                <c:pt idx="15">
                  <c:v>M</c:v>
                </c:pt>
                <c:pt idx="16">
                  <c:v>M</c:v>
                </c:pt>
                <c:pt idx="17">
                  <c:v>J</c:v>
                </c:pt>
                <c:pt idx="18">
                  <c:v>J</c:v>
                </c:pt>
                <c:pt idx="19">
                  <c:v>A</c:v>
                </c:pt>
                <c:pt idx="20">
                  <c:v>S</c:v>
                </c:pt>
                <c:pt idx="21">
                  <c:v>O</c:v>
                </c:pt>
                <c:pt idx="22">
                  <c:v>N</c:v>
                </c:pt>
                <c:pt idx="23">
                  <c:v>D</c:v>
                </c:pt>
              </c:strCache>
            </c:strRef>
          </c:cat>
          <c:val>
            <c:numRef>
              <c:f>Sheet1!$B$3:$B$26</c:f>
              <c:numCache>
                <c:formatCode>General</c:formatCode>
                <c:ptCount val="24"/>
                <c:pt idx="0">
                  <c:v>50</c:v>
                </c:pt>
                <c:pt idx="1">
                  <c:v>36</c:v>
                </c:pt>
                <c:pt idx="2">
                  <c:v>34</c:v>
                </c:pt>
                <c:pt idx="3">
                  <c:v>54</c:v>
                </c:pt>
                <c:pt idx="4">
                  <c:v>50</c:v>
                </c:pt>
                <c:pt idx="5">
                  <c:v>48</c:v>
                </c:pt>
                <c:pt idx="6">
                  <c:v>70</c:v>
                </c:pt>
                <c:pt idx="7">
                  <c:v>51</c:v>
                </c:pt>
                <c:pt idx="8">
                  <c:v>44</c:v>
                </c:pt>
                <c:pt idx="9">
                  <c:v>36</c:v>
                </c:pt>
                <c:pt idx="10">
                  <c:v>42</c:v>
                </c:pt>
                <c:pt idx="11">
                  <c:v>54</c:v>
                </c:pt>
                <c:pt idx="12">
                  <c:v>49</c:v>
                </c:pt>
                <c:pt idx="13">
                  <c:v>32</c:v>
                </c:pt>
                <c:pt idx="14">
                  <c:v>66</c:v>
                </c:pt>
                <c:pt idx="15">
                  <c:v>62</c:v>
                </c:pt>
                <c:pt idx="16">
                  <c:v>56</c:v>
                </c:pt>
                <c:pt idx="17">
                  <c:v>60</c:v>
                </c:pt>
                <c:pt idx="18">
                  <c:v>66</c:v>
                </c:pt>
                <c:pt idx="19">
                  <c:v>62</c:v>
                </c:pt>
                <c:pt idx="20">
                  <c:v>44</c:v>
                </c:pt>
                <c:pt idx="21">
                  <c:v>38</c:v>
                </c:pt>
                <c:pt idx="22">
                  <c:v>52</c:v>
                </c:pt>
                <c:pt idx="23">
                  <c:v>44</c:v>
                </c:pt>
              </c:numCache>
            </c:numRef>
          </c:val>
          <c:smooth val="0"/>
        </c:ser>
        <c:dLbls>
          <c:showLegendKey val="0"/>
          <c:showVal val="0"/>
          <c:showCatName val="0"/>
          <c:showSerName val="0"/>
          <c:showPercent val="0"/>
          <c:showBubbleSize val="0"/>
        </c:dLbls>
        <c:marker val="1"/>
        <c:smooth val="0"/>
        <c:axId val="148307968"/>
        <c:axId val="148309888"/>
      </c:lineChart>
      <c:catAx>
        <c:axId val="148307968"/>
        <c:scaling>
          <c:orientation val="minMax"/>
        </c:scaling>
        <c:delete val="0"/>
        <c:axPos val="b"/>
        <c:title>
          <c:tx>
            <c:rich>
              <a:bodyPr/>
              <a:lstStyle/>
              <a:p>
                <a:pPr>
                  <a:defRPr/>
                </a:pPr>
                <a:r>
                  <a:rPr lang="en-US"/>
                  <a:t>MONTH</a:t>
                </a:r>
              </a:p>
            </c:rich>
          </c:tx>
          <c:overlay val="0"/>
        </c:title>
        <c:majorTickMark val="out"/>
        <c:minorTickMark val="none"/>
        <c:tickLblPos val="nextTo"/>
        <c:spPr>
          <a:ln w="31750" cmpd="sng">
            <a:solidFill>
              <a:schemeClr val="tx1">
                <a:alpha val="30000"/>
              </a:schemeClr>
            </a:solidFill>
          </a:ln>
        </c:spPr>
        <c:crossAx val="148309888"/>
        <c:crosses val="autoZero"/>
        <c:auto val="1"/>
        <c:lblAlgn val="ctr"/>
        <c:lblOffset val="100"/>
        <c:noMultiLvlLbl val="0"/>
      </c:catAx>
      <c:valAx>
        <c:axId val="148309888"/>
        <c:scaling>
          <c:orientation val="minMax"/>
        </c:scaling>
        <c:delete val="0"/>
        <c:axPos val="l"/>
        <c:majorGridlines>
          <c:spPr>
            <a:ln w="50800" cap="flat" cmpd="sng" algn="ctr">
              <a:solidFill>
                <a:schemeClr val="accent3"/>
              </a:solidFill>
              <a:prstDash val="solid"/>
            </a:ln>
            <a:effectLst>
              <a:outerShdw blurRad="40000" dist="23000" dir="5400000" rotWithShape="0">
                <a:srgbClr val="000000">
                  <a:alpha val="35000"/>
                </a:srgbClr>
              </a:outerShdw>
            </a:effectLst>
          </c:spPr>
        </c:majorGridlines>
        <c:title>
          <c:tx>
            <c:rich>
              <a:bodyPr rot="-5400000" vert="horz"/>
              <a:lstStyle/>
              <a:p>
                <a:pPr>
                  <a:defRPr/>
                </a:pPr>
                <a:r>
                  <a:rPr lang="en-US"/>
                  <a:t>Rejected Claims</a:t>
                </a:r>
              </a:p>
            </c:rich>
          </c:tx>
          <c:overlay val="0"/>
        </c:title>
        <c:numFmt formatCode="General" sourceLinked="1"/>
        <c:majorTickMark val="out"/>
        <c:minorTickMark val="none"/>
        <c:tickLblPos val="nextTo"/>
        <c:spPr>
          <a:ln w="38100" cmpd="sng">
            <a:solidFill>
              <a:schemeClr val="tx1">
                <a:alpha val="0"/>
              </a:schemeClr>
            </a:solidFill>
          </a:ln>
        </c:spPr>
        <c:crossAx val="148307968"/>
        <c:crosses val="autoZero"/>
        <c:crossBetween val="between"/>
      </c:valAx>
      <c:spPr>
        <a:solidFill>
          <a:schemeClr val="lt1"/>
        </a:solidFill>
        <a:ln w="28575" cap="flat" cmpd="sng" algn="ctr">
          <a:solidFill>
            <a:schemeClr val="dk1"/>
          </a:solidFill>
          <a:prstDash val="solid"/>
        </a:ln>
        <a:effectLst/>
      </c:spPr>
    </c:plotArea>
    <c:plotVisOnly val="1"/>
    <c:dispBlanksAs val="gap"/>
    <c:showDLblsOverMax val="0"/>
  </c:chart>
  <c:spPr>
    <a:solidFill>
      <a:schemeClr val="tx2">
        <a:lumMod val="40000"/>
        <a:lumOff val="60000"/>
      </a:schemeClr>
    </a:solidFill>
    <a:ln w="38100">
      <a:solidFill>
        <a:schemeClr val="tx1"/>
      </a:solidFill>
    </a:ln>
  </c:spPr>
  <c:txPr>
    <a:bodyPr/>
    <a:lstStyle/>
    <a:p>
      <a:pPr>
        <a:defRPr sz="1800"/>
      </a:pPr>
      <a:endParaRPr lang="en-US"/>
    </a:p>
  </c:txPr>
  <c:externalData r:id="rId1">
    <c:autoUpdate val="0"/>
  </c:externalData>
  <c:userShapes r:id="rId2"/>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0"/>
    <c:plotArea>
      <c:layout>
        <c:manualLayout>
          <c:layoutTarget val="inner"/>
          <c:xMode val="edge"/>
          <c:yMode val="edge"/>
          <c:x val="0.11662796077191921"/>
          <c:y val="4.2538389597851993E-2"/>
          <c:w val="0.64996843980889818"/>
          <c:h val="0.78023290192174255"/>
        </c:manualLayout>
      </c:layout>
      <c:lineChart>
        <c:grouping val="standard"/>
        <c:varyColors val="0"/>
        <c:ser>
          <c:idx val="0"/>
          <c:order val="0"/>
          <c:marker>
            <c:symbol val="none"/>
          </c:marker>
          <c:cat>
            <c:strRef>
              <c:f>Sheet1!$A$3:$A$26</c:f>
              <c:strCache>
                <c:ptCount val="24"/>
                <c:pt idx="0">
                  <c:v>J</c:v>
                </c:pt>
                <c:pt idx="1">
                  <c:v>F</c:v>
                </c:pt>
                <c:pt idx="2">
                  <c:v>A</c:v>
                </c:pt>
                <c:pt idx="3">
                  <c:v>M</c:v>
                </c:pt>
                <c:pt idx="4">
                  <c:v>M</c:v>
                </c:pt>
                <c:pt idx="5">
                  <c:v>J</c:v>
                </c:pt>
                <c:pt idx="6">
                  <c:v>J</c:v>
                </c:pt>
                <c:pt idx="7">
                  <c:v>A</c:v>
                </c:pt>
                <c:pt idx="8">
                  <c:v>S</c:v>
                </c:pt>
                <c:pt idx="9">
                  <c:v>O</c:v>
                </c:pt>
                <c:pt idx="10">
                  <c:v>N</c:v>
                </c:pt>
                <c:pt idx="11">
                  <c:v>D</c:v>
                </c:pt>
                <c:pt idx="12">
                  <c:v>J</c:v>
                </c:pt>
                <c:pt idx="13">
                  <c:v>F</c:v>
                </c:pt>
                <c:pt idx="14">
                  <c:v>A</c:v>
                </c:pt>
                <c:pt idx="15">
                  <c:v>M</c:v>
                </c:pt>
                <c:pt idx="16">
                  <c:v>M</c:v>
                </c:pt>
                <c:pt idx="17">
                  <c:v>J</c:v>
                </c:pt>
                <c:pt idx="18">
                  <c:v>J</c:v>
                </c:pt>
                <c:pt idx="19">
                  <c:v>A</c:v>
                </c:pt>
                <c:pt idx="20">
                  <c:v>S</c:v>
                </c:pt>
                <c:pt idx="21">
                  <c:v>O</c:v>
                </c:pt>
                <c:pt idx="22">
                  <c:v>N</c:v>
                </c:pt>
                <c:pt idx="23">
                  <c:v>D</c:v>
                </c:pt>
              </c:strCache>
            </c:strRef>
          </c:cat>
          <c:val>
            <c:numRef>
              <c:f>Sheet1!$B$3:$B$26</c:f>
              <c:numCache>
                <c:formatCode>General</c:formatCode>
                <c:ptCount val="24"/>
                <c:pt idx="0">
                  <c:v>50</c:v>
                </c:pt>
                <c:pt idx="1">
                  <c:v>36</c:v>
                </c:pt>
                <c:pt idx="2">
                  <c:v>34</c:v>
                </c:pt>
                <c:pt idx="3">
                  <c:v>54</c:v>
                </c:pt>
                <c:pt idx="4">
                  <c:v>50</c:v>
                </c:pt>
                <c:pt idx="5">
                  <c:v>48</c:v>
                </c:pt>
                <c:pt idx="6">
                  <c:v>70</c:v>
                </c:pt>
                <c:pt idx="7">
                  <c:v>51</c:v>
                </c:pt>
                <c:pt idx="8">
                  <c:v>44</c:v>
                </c:pt>
                <c:pt idx="9">
                  <c:v>36</c:v>
                </c:pt>
                <c:pt idx="10">
                  <c:v>42</c:v>
                </c:pt>
                <c:pt idx="11">
                  <c:v>54</c:v>
                </c:pt>
                <c:pt idx="12">
                  <c:v>49</c:v>
                </c:pt>
                <c:pt idx="13">
                  <c:v>32</c:v>
                </c:pt>
                <c:pt idx="14">
                  <c:v>66</c:v>
                </c:pt>
                <c:pt idx="15">
                  <c:v>62</c:v>
                </c:pt>
                <c:pt idx="16">
                  <c:v>56</c:v>
                </c:pt>
                <c:pt idx="17">
                  <c:v>60</c:v>
                </c:pt>
                <c:pt idx="18">
                  <c:v>66</c:v>
                </c:pt>
                <c:pt idx="19">
                  <c:v>62</c:v>
                </c:pt>
                <c:pt idx="20">
                  <c:v>44</c:v>
                </c:pt>
                <c:pt idx="21">
                  <c:v>38</c:v>
                </c:pt>
                <c:pt idx="22">
                  <c:v>52</c:v>
                </c:pt>
                <c:pt idx="23">
                  <c:v>44</c:v>
                </c:pt>
              </c:numCache>
            </c:numRef>
          </c:val>
          <c:smooth val="0"/>
        </c:ser>
        <c:dLbls>
          <c:showLegendKey val="0"/>
          <c:showVal val="0"/>
          <c:showCatName val="0"/>
          <c:showSerName val="0"/>
          <c:showPercent val="0"/>
          <c:showBubbleSize val="0"/>
        </c:dLbls>
        <c:marker val="1"/>
        <c:smooth val="0"/>
        <c:axId val="148334464"/>
        <c:axId val="148365312"/>
      </c:lineChart>
      <c:catAx>
        <c:axId val="148334464"/>
        <c:scaling>
          <c:orientation val="minMax"/>
        </c:scaling>
        <c:delete val="0"/>
        <c:axPos val="b"/>
        <c:title>
          <c:tx>
            <c:rich>
              <a:bodyPr/>
              <a:lstStyle/>
              <a:p>
                <a:pPr>
                  <a:defRPr/>
                </a:pPr>
                <a:r>
                  <a:rPr lang="en-US"/>
                  <a:t>MONTH</a:t>
                </a:r>
              </a:p>
            </c:rich>
          </c:tx>
          <c:overlay val="0"/>
        </c:title>
        <c:majorTickMark val="out"/>
        <c:minorTickMark val="none"/>
        <c:tickLblPos val="nextTo"/>
        <c:spPr>
          <a:ln w="31750" cmpd="sng">
            <a:solidFill>
              <a:schemeClr val="tx1">
                <a:alpha val="30000"/>
              </a:schemeClr>
            </a:solidFill>
          </a:ln>
        </c:spPr>
        <c:crossAx val="148365312"/>
        <c:crosses val="autoZero"/>
        <c:auto val="1"/>
        <c:lblAlgn val="ctr"/>
        <c:lblOffset val="100"/>
        <c:noMultiLvlLbl val="0"/>
      </c:catAx>
      <c:valAx>
        <c:axId val="148365312"/>
        <c:scaling>
          <c:orientation val="minMax"/>
        </c:scaling>
        <c:delete val="0"/>
        <c:axPos val="l"/>
        <c:majorGridlines>
          <c:spPr>
            <a:ln w="50800" cap="flat" cmpd="sng" algn="ctr">
              <a:solidFill>
                <a:schemeClr val="accent3"/>
              </a:solidFill>
              <a:prstDash val="solid"/>
            </a:ln>
            <a:effectLst>
              <a:outerShdw blurRad="40000" dist="23000" dir="5400000" rotWithShape="0">
                <a:srgbClr val="000000">
                  <a:alpha val="35000"/>
                </a:srgbClr>
              </a:outerShdw>
            </a:effectLst>
          </c:spPr>
        </c:majorGridlines>
        <c:title>
          <c:tx>
            <c:rich>
              <a:bodyPr rot="-5400000" vert="horz"/>
              <a:lstStyle/>
              <a:p>
                <a:pPr>
                  <a:defRPr/>
                </a:pPr>
                <a:r>
                  <a:rPr lang="en-US"/>
                  <a:t>Rejected Claims</a:t>
                </a:r>
              </a:p>
            </c:rich>
          </c:tx>
          <c:overlay val="0"/>
        </c:title>
        <c:numFmt formatCode="General" sourceLinked="1"/>
        <c:majorTickMark val="out"/>
        <c:minorTickMark val="none"/>
        <c:tickLblPos val="nextTo"/>
        <c:spPr>
          <a:ln w="38100" cmpd="sng">
            <a:solidFill>
              <a:schemeClr val="tx1">
                <a:alpha val="0"/>
              </a:schemeClr>
            </a:solidFill>
          </a:ln>
        </c:spPr>
        <c:crossAx val="148334464"/>
        <c:crosses val="autoZero"/>
        <c:crossBetween val="between"/>
      </c:valAx>
      <c:spPr>
        <a:solidFill>
          <a:schemeClr val="lt1"/>
        </a:solidFill>
        <a:ln w="28575" cap="flat" cmpd="sng" algn="ctr">
          <a:solidFill>
            <a:schemeClr val="dk1"/>
          </a:solidFill>
          <a:prstDash val="solid"/>
        </a:ln>
        <a:effectLst/>
      </c:spPr>
    </c:plotArea>
    <c:plotVisOnly val="1"/>
    <c:dispBlanksAs val="gap"/>
    <c:showDLblsOverMax val="0"/>
  </c:chart>
  <c:spPr>
    <a:solidFill>
      <a:schemeClr val="tx2">
        <a:lumMod val="40000"/>
        <a:lumOff val="60000"/>
      </a:schemeClr>
    </a:solidFill>
    <a:ln w="38100">
      <a:solidFill>
        <a:schemeClr val="tx1"/>
      </a:solidFill>
    </a:ln>
  </c:spPr>
  <c:txPr>
    <a:bodyPr/>
    <a:lstStyle/>
    <a:p>
      <a:pPr>
        <a:defRPr sz="1800"/>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Actual</c:v>
                </c:pt>
              </c:strCache>
            </c:strRef>
          </c:tx>
          <c:spPr>
            <a:ln w="38100">
              <a:solidFill>
                <a:srgbClr val="2818FA"/>
              </a:solidFill>
            </a:ln>
          </c:spPr>
          <c:marker>
            <c:spPr>
              <a:ln w="38100">
                <a:solidFill>
                  <a:srgbClr val="2818FA"/>
                </a:solidFill>
              </a:ln>
            </c:spPr>
          </c:marker>
          <c:cat>
            <c:strRef>
              <c:f>Sheet1!$A$2:$A$7</c:f>
              <c:strCache>
                <c:ptCount val="6"/>
                <c:pt idx="0">
                  <c:v>Jan</c:v>
                </c:pt>
                <c:pt idx="1">
                  <c:v>Feb</c:v>
                </c:pt>
                <c:pt idx="2">
                  <c:v>Mar</c:v>
                </c:pt>
                <c:pt idx="3">
                  <c:v>Apr</c:v>
                </c:pt>
                <c:pt idx="4">
                  <c:v>May</c:v>
                </c:pt>
                <c:pt idx="5">
                  <c:v>Jun</c:v>
                </c:pt>
              </c:strCache>
            </c:strRef>
          </c:cat>
          <c:val>
            <c:numRef>
              <c:f>Sheet1!$B$2:$B$7</c:f>
              <c:numCache>
                <c:formatCode>General</c:formatCode>
                <c:ptCount val="6"/>
                <c:pt idx="0">
                  <c:v>4</c:v>
                </c:pt>
                <c:pt idx="1">
                  <c:v>6</c:v>
                </c:pt>
                <c:pt idx="2">
                  <c:v>8</c:v>
                </c:pt>
                <c:pt idx="3">
                  <c:v>4</c:v>
                </c:pt>
                <c:pt idx="4">
                  <c:v>2</c:v>
                </c:pt>
                <c:pt idx="5">
                  <c:v>9</c:v>
                </c:pt>
              </c:numCache>
            </c:numRef>
          </c:val>
          <c:smooth val="0"/>
        </c:ser>
        <c:ser>
          <c:idx val="1"/>
          <c:order val="1"/>
          <c:tx>
            <c:strRef>
              <c:f>Sheet1!$C$1</c:f>
              <c:strCache>
                <c:ptCount val="1"/>
                <c:pt idx="0">
                  <c:v>Expected</c:v>
                </c:pt>
              </c:strCache>
            </c:strRef>
          </c:tx>
          <c:spPr>
            <a:ln w="28575">
              <a:solidFill>
                <a:srgbClr val="FF0000"/>
              </a:solidFill>
              <a:prstDash val="sysDash"/>
            </a:ln>
          </c:spPr>
          <c:marker>
            <c:spPr>
              <a:ln w="28575">
                <a:solidFill>
                  <a:srgbClr val="FF0000"/>
                </a:solidFill>
                <a:prstDash val="sysDash"/>
              </a:ln>
            </c:spPr>
          </c:marker>
          <c:cat>
            <c:strRef>
              <c:f>Sheet1!$A$2:$A$7</c:f>
              <c:strCache>
                <c:ptCount val="6"/>
                <c:pt idx="0">
                  <c:v>Jan</c:v>
                </c:pt>
                <c:pt idx="1">
                  <c:v>Feb</c:v>
                </c:pt>
                <c:pt idx="2">
                  <c:v>Mar</c:v>
                </c:pt>
                <c:pt idx="3">
                  <c:v>Apr</c:v>
                </c:pt>
                <c:pt idx="4">
                  <c:v>May</c:v>
                </c:pt>
                <c:pt idx="5">
                  <c:v>Jun</c:v>
                </c:pt>
              </c:strCache>
            </c:strRef>
          </c:cat>
          <c:val>
            <c:numRef>
              <c:f>Sheet1!$C$2:$C$7</c:f>
              <c:numCache>
                <c:formatCode>General</c:formatCode>
                <c:ptCount val="6"/>
                <c:pt idx="0">
                  <c:v>5</c:v>
                </c:pt>
                <c:pt idx="1">
                  <c:v>5</c:v>
                </c:pt>
                <c:pt idx="2">
                  <c:v>5</c:v>
                </c:pt>
                <c:pt idx="3">
                  <c:v>5</c:v>
                </c:pt>
                <c:pt idx="4">
                  <c:v>5</c:v>
                </c:pt>
                <c:pt idx="5">
                  <c:v>5</c:v>
                </c:pt>
              </c:numCache>
            </c:numRef>
          </c:val>
          <c:smooth val="0"/>
        </c:ser>
        <c:dLbls>
          <c:showLegendKey val="0"/>
          <c:showVal val="0"/>
          <c:showCatName val="0"/>
          <c:showSerName val="0"/>
          <c:showPercent val="0"/>
          <c:showBubbleSize val="0"/>
        </c:dLbls>
        <c:marker val="1"/>
        <c:smooth val="0"/>
        <c:axId val="143579392"/>
        <c:axId val="143930112"/>
      </c:lineChart>
      <c:catAx>
        <c:axId val="143579392"/>
        <c:scaling>
          <c:orientation val="minMax"/>
        </c:scaling>
        <c:delete val="0"/>
        <c:axPos val="b"/>
        <c:title>
          <c:tx>
            <c:rich>
              <a:bodyPr/>
              <a:lstStyle/>
              <a:p>
                <a:pPr>
                  <a:defRPr/>
                </a:pPr>
                <a:r>
                  <a:rPr lang="en-US" dirty="0" smtClean="0"/>
                  <a:t>Months</a:t>
                </a:r>
                <a:endParaRPr lang="en-US" dirty="0"/>
              </a:p>
            </c:rich>
          </c:tx>
          <c:layout>
            <c:manualLayout>
              <c:xMode val="edge"/>
              <c:yMode val="edge"/>
              <c:x val="0.38580185541323464"/>
              <c:y val="0.88733998837528127"/>
            </c:manualLayout>
          </c:layout>
          <c:overlay val="0"/>
        </c:title>
        <c:majorTickMark val="out"/>
        <c:minorTickMark val="none"/>
        <c:tickLblPos val="nextTo"/>
        <c:crossAx val="143930112"/>
        <c:crosses val="autoZero"/>
        <c:auto val="1"/>
        <c:lblAlgn val="ctr"/>
        <c:lblOffset val="100"/>
        <c:noMultiLvlLbl val="0"/>
      </c:catAx>
      <c:valAx>
        <c:axId val="143930112"/>
        <c:scaling>
          <c:orientation val="minMax"/>
        </c:scaling>
        <c:delete val="0"/>
        <c:axPos val="l"/>
        <c:majorGridlines/>
        <c:title>
          <c:tx>
            <c:rich>
              <a:bodyPr rot="-5400000" vert="horz"/>
              <a:lstStyle/>
              <a:p>
                <a:pPr>
                  <a:defRPr/>
                </a:pPr>
                <a:r>
                  <a:rPr lang="en-US" dirty="0" smtClean="0"/>
                  <a:t>Percentage</a:t>
                </a:r>
                <a:endParaRPr lang="en-US" dirty="0"/>
              </a:p>
            </c:rich>
          </c:tx>
          <c:layout/>
          <c:overlay val="0"/>
        </c:title>
        <c:numFmt formatCode="General" sourceLinked="1"/>
        <c:majorTickMark val="out"/>
        <c:minorTickMark val="none"/>
        <c:tickLblPos val="nextTo"/>
        <c:crossAx val="143579392"/>
        <c:crosses val="autoZero"/>
        <c:crossBetween val="between"/>
      </c:valAx>
    </c:plotArea>
    <c:legend>
      <c:legendPos val="r"/>
      <c:layout/>
      <c:overlay val="0"/>
    </c:legend>
    <c:plotVisOnly val="1"/>
    <c:dispBlanksAs val="gap"/>
    <c:showDLblsOverMax val="0"/>
  </c:chart>
  <c:spPr>
    <a:solidFill>
      <a:schemeClr val="accent5">
        <a:lumMod val="40000"/>
        <a:lumOff val="60000"/>
      </a:schemeClr>
    </a:solidFill>
  </c:spPr>
  <c:txPr>
    <a:bodyPr/>
    <a:lstStyle/>
    <a:p>
      <a:pPr>
        <a:defRPr sz="1800" b="1">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cat>
            <c:strRef>
              <c:f>Sheet3!$A$1:$A$5</c:f>
              <c:strCache>
                <c:ptCount val="5"/>
                <c:pt idx="0">
                  <c:v>No childcare</c:v>
                </c:pt>
                <c:pt idx="1">
                  <c:v>No appointment reminders</c:v>
                </c:pt>
                <c:pt idx="2">
                  <c:v>Lack of parking</c:v>
                </c:pt>
                <c:pt idx="3">
                  <c:v>Not on bus line</c:v>
                </c:pt>
                <c:pt idx="4">
                  <c:v>Not open on Saturday</c:v>
                </c:pt>
              </c:strCache>
            </c:strRef>
          </c:cat>
          <c:val>
            <c:numRef>
              <c:f>Sheet3!$B$1:$B$5</c:f>
              <c:numCache>
                <c:formatCode>General</c:formatCode>
                <c:ptCount val="5"/>
                <c:pt idx="0">
                  <c:v>9</c:v>
                </c:pt>
                <c:pt idx="1">
                  <c:v>15</c:v>
                </c:pt>
                <c:pt idx="2">
                  <c:v>28</c:v>
                </c:pt>
                <c:pt idx="3">
                  <c:v>26</c:v>
                </c:pt>
                <c:pt idx="4">
                  <c:v>22</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62134502923976609"/>
          <c:y val="0.65715136759220882"/>
          <c:w val="0.36842105263157893"/>
          <c:h val="0.30411831744716122"/>
        </c:manualLayout>
      </c:layout>
      <c:overlay val="0"/>
      <c:txPr>
        <a:bodyPr/>
        <a:lstStyle/>
        <a:p>
          <a:pPr>
            <a:defRPr sz="1800" b="1">
              <a:solidFill>
                <a:schemeClr val="tx1"/>
              </a:solidFill>
              <a:latin typeface="Times New Roman" panose="02020603050405020304" pitchFamily="18" charset="0"/>
              <a:cs typeface="Times New Roman" panose="02020603050405020304" pitchFamily="18" charset="0"/>
            </a:defRPr>
          </a:pPr>
          <a:endParaRPr lang="en-US"/>
        </a:p>
      </c:txPr>
    </c:legend>
    <c:plotVisOnly val="1"/>
    <c:dispBlanksAs val="gap"/>
    <c:showDLblsOverMax val="0"/>
  </c:chart>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750675574056015"/>
          <c:y val="9.3015016007837403E-2"/>
          <c:w val="0.60580901509307639"/>
          <c:h val="0.76921116024880454"/>
        </c:manualLayout>
      </c:layout>
      <c:scatterChart>
        <c:scatterStyle val="lineMarker"/>
        <c:varyColors val="0"/>
        <c:ser>
          <c:idx val="0"/>
          <c:order val="0"/>
          <c:tx>
            <c:strRef>
              <c:f>Sheet5!$B$3</c:f>
              <c:strCache>
                <c:ptCount val="1"/>
                <c:pt idx="0">
                  <c:v>Supply</c:v>
                </c:pt>
              </c:strCache>
            </c:strRef>
          </c:tx>
          <c:spPr>
            <a:ln w="28575">
              <a:noFill/>
            </a:ln>
          </c:spPr>
          <c:xVal>
            <c:numRef>
              <c:f>Sheet5!$A$4:$A$12</c:f>
              <c:numCache>
                <c:formatCode>General</c:formatCode>
                <c:ptCount val="9"/>
                <c:pt idx="0" formatCode="#,##0">
                  <c:v>10000</c:v>
                </c:pt>
                <c:pt idx="1">
                  <c:v>9000</c:v>
                </c:pt>
                <c:pt idx="2">
                  <c:v>8000</c:v>
                </c:pt>
                <c:pt idx="3">
                  <c:v>7000</c:v>
                </c:pt>
                <c:pt idx="4">
                  <c:v>6000</c:v>
                </c:pt>
                <c:pt idx="5">
                  <c:v>5000</c:v>
                </c:pt>
                <c:pt idx="6">
                  <c:v>4000</c:v>
                </c:pt>
                <c:pt idx="7">
                  <c:v>3000</c:v>
                </c:pt>
                <c:pt idx="8">
                  <c:v>2000</c:v>
                </c:pt>
              </c:numCache>
            </c:numRef>
          </c:xVal>
          <c:yVal>
            <c:numRef>
              <c:f>Sheet5!$B$4:$B$12</c:f>
              <c:numCache>
                <c:formatCode>General</c:formatCode>
                <c:ptCount val="9"/>
                <c:pt idx="0" formatCode="#,##0">
                  <c:v>10000</c:v>
                </c:pt>
                <c:pt idx="1">
                  <c:v>9000</c:v>
                </c:pt>
                <c:pt idx="2">
                  <c:v>8000</c:v>
                </c:pt>
                <c:pt idx="3">
                  <c:v>7000</c:v>
                </c:pt>
                <c:pt idx="4">
                  <c:v>6000</c:v>
                </c:pt>
                <c:pt idx="5">
                  <c:v>5000</c:v>
                </c:pt>
                <c:pt idx="6">
                  <c:v>4000</c:v>
                </c:pt>
                <c:pt idx="7">
                  <c:v>3000</c:v>
                </c:pt>
                <c:pt idx="8">
                  <c:v>2000</c:v>
                </c:pt>
              </c:numCache>
            </c:numRef>
          </c:yVal>
          <c:smooth val="0"/>
        </c:ser>
        <c:ser>
          <c:idx val="1"/>
          <c:order val="1"/>
          <c:tx>
            <c:strRef>
              <c:f>Sheet5!$C$3</c:f>
              <c:strCache>
                <c:ptCount val="1"/>
                <c:pt idx="0">
                  <c:v>Demand</c:v>
                </c:pt>
              </c:strCache>
            </c:strRef>
          </c:tx>
          <c:spPr>
            <a:ln w="28575">
              <a:noFill/>
            </a:ln>
          </c:spPr>
          <c:xVal>
            <c:numRef>
              <c:f>Sheet5!$A$4:$A$12</c:f>
              <c:numCache>
                <c:formatCode>General</c:formatCode>
                <c:ptCount val="9"/>
                <c:pt idx="0" formatCode="#,##0">
                  <c:v>10000</c:v>
                </c:pt>
                <c:pt idx="1">
                  <c:v>9000</c:v>
                </c:pt>
                <c:pt idx="2">
                  <c:v>8000</c:v>
                </c:pt>
                <c:pt idx="3">
                  <c:v>7000</c:v>
                </c:pt>
                <c:pt idx="4">
                  <c:v>6000</c:v>
                </c:pt>
                <c:pt idx="5">
                  <c:v>5000</c:v>
                </c:pt>
                <c:pt idx="6">
                  <c:v>4000</c:v>
                </c:pt>
                <c:pt idx="7">
                  <c:v>3000</c:v>
                </c:pt>
                <c:pt idx="8">
                  <c:v>2000</c:v>
                </c:pt>
              </c:numCache>
            </c:numRef>
          </c:xVal>
          <c:yVal>
            <c:numRef>
              <c:f>Sheet5!$C$4:$C$12</c:f>
              <c:numCache>
                <c:formatCode>General</c:formatCode>
                <c:ptCount val="9"/>
                <c:pt idx="0">
                  <c:v>1000</c:v>
                </c:pt>
                <c:pt idx="1">
                  <c:v>2000</c:v>
                </c:pt>
                <c:pt idx="2">
                  <c:v>3000</c:v>
                </c:pt>
                <c:pt idx="3">
                  <c:v>4000</c:v>
                </c:pt>
                <c:pt idx="4">
                  <c:v>5000</c:v>
                </c:pt>
                <c:pt idx="5">
                  <c:v>6000</c:v>
                </c:pt>
                <c:pt idx="6">
                  <c:v>7000</c:v>
                </c:pt>
                <c:pt idx="7">
                  <c:v>8000</c:v>
                </c:pt>
                <c:pt idx="8">
                  <c:v>9000</c:v>
                </c:pt>
              </c:numCache>
            </c:numRef>
          </c:yVal>
          <c:smooth val="0"/>
        </c:ser>
        <c:dLbls>
          <c:showLegendKey val="0"/>
          <c:showVal val="0"/>
          <c:showCatName val="0"/>
          <c:showSerName val="0"/>
          <c:showPercent val="0"/>
          <c:showBubbleSize val="0"/>
        </c:dLbls>
        <c:axId val="143998336"/>
        <c:axId val="144012800"/>
      </c:scatterChart>
      <c:valAx>
        <c:axId val="143998336"/>
        <c:scaling>
          <c:orientation val="minMax"/>
        </c:scaling>
        <c:delete val="0"/>
        <c:axPos val="b"/>
        <c:title>
          <c:tx>
            <c:rich>
              <a:bodyPr/>
              <a:lstStyle/>
              <a:p>
                <a:pPr>
                  <a:defRPr sz="2800">
                    <a:latin typeface="Times New Roman" panose="02020603050405020304" pitchFamily="18" charset="0"/>
                    <a:cs typeface="Times New Roman" panose="02020603050405020304" pitchFamily="18" charset="0"/>
                  </a:defRPr>
                </a:pPr>
                <a:r>
                  <a:rPr lang="en-US" sz="2800" dirty="0" smtClean="0">
                    <a:latin typeface="Times New Roman" panose="02020603050405020304" pitchFamily="18" charset="0"/>
                    <a:cs typeface="Times New Roman" panose="02020603050405020304" pitchFamily="18" charset="0"/>
                  </a:rPr>
                  <a:t>X</a:t>
                </a:r>
                <a:endParaRPr lang="en-US" sz="2800" dirty="0">
                  <a:latin typeface="Times New Roman" panose="02020603050405020304" pitchFamily="18" charset="0"/>
                  <a:cs typeface="Times New Roman" panose="02020603050405020304" pitchFamily="18" charset="0"/>
                </a:endParaRPr>
              </a:p>
            </c:rich>
          </c:tx>
          <c:layout/>
          <c:overlay val="0"/>
        </c:title>
        <c:numFmt formatCode="#,##0" sourceLinked="1"/>
        <c:majorTickMark val="out"/>
        <c:minorTickMark val="none"/>
        <c:tickLblPos val="nextTo"/>
        <c:crossAx val="144012800"/>
        <c:crosses val="autoZero"/>
        <c:crossBetween val="midCat"/>
      </c:valAx>
      <c:valAx>
        <c:axId val="144012800"/>
        <c:scaling>
          <c:orientation val="minMax"/>
        </c:scaling>
        <c:delete val="0"/>
        <c:axPos val="l"/>
        <c:majorGridlines/>
        <c:title>
          <c:tx>
            <c:rich>
              <a:bodyPr rot="0" vert="wordArtVert"/>
              <a:lstStyle/>
              <a:p>
                <a:pPr>
                  <a:defRPr sz="2400">
                    <a:latin typeface="Times New Roman" panose="02020603050405020304" pitchFamily="18" charset="0"/>
                    <a:cs typeface="Times New Roman" panose="02020603050405020304" pitchFamily="18" charset="0"/>
                  </a:defRPr>
                </a:pPr>
                <a:r>
                  <a:rPr lang="en-US" sz="2400" dirty="0" smtClean="0">
                    <a:latin typeface="Times New Roman" panose="02020603050405020304" pitchFamily="18" charset="0"/>
                    <a:cs typeface="Times New Roman" panose="02020603050405020304" pitchFamily="18" charset="0"/>
                  </a:rPr>
                  <a:t>Y</a:t>
                </a:r>
                <a:endParaRPr lang="en-US" sz="2400" dirty="0">
                  <a:latin typeface="Times New Roman" panose="02020603050405020304" pitchFamily="18" charset="0"/>
                  <a:cs typeface="Times New Roman" panose="02020603050405020304" pitchFamily="18" charset="0"/>
                </a:endParaRPr>
              </a:p>
            </c:rich>
          </c:tx>
          <c:layout>
            <c:manualLayout>
              <c:xMode val="edge"/>
              <c:yMode val="edge"/>
              <c:x val="0"/>
              <c:y val="0.43994930428217022"/>
            </c:manualLayout>
          </c:layout>
          <c:overlay val="0"/>
        </c:title>
        <c:numFmt formatCode="#,##0" sourceLinked="1"/>
        <c:majorTickMark val="out"/>
        <c:minorTickMark val="none"/>
        <c:tickLblPos val="nextTo"/>
        <c:crossAx val="143998336"/>
        <c:crosses val="autoZero"/>
        <c:crossBetween val="midCat"/>
      </c:valAx>
      <c:spPr>
        <a:solidFill>
          <a:schemeClr val="bg1">
            <a:lumMod val="85000"/>
          </a:schemeClr>
        </a:solidFill>
      </c:spPr>
    </c:plotArea>
    <c:legend>
      <c:legendPos val="r"/>
      <c:layout/>
      <c:overlay val="0"/>
      <c:txPr>
        <a:bodyPr/>
        <a:lstStyle/>
        <a:p>
          <a:pPr>
            <a:defRPr sz="1600">
              <a:latin typeface="Times New Roman" panose="02020603050405020304" pitchFamily="18" charset="0"/>
              <a:cs typeface="Times New Roman" panose="02020603050405020304" pitchFamily="18" charset="0"/>
            </a:defRPr>
          </a:pPr>
          <a:endParaRPr lang="en-US"/>
        </a:p>
      </c:txPr>
    </c:legend>
    <c:plotVisOnly val="1"/>
    <c:dispBlanksAs val="gap"/>
    <c:showDLblsOverMax val="0"/>
  </c:chart>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6"/>
    </mc:Choice>
    <mc:Fallback>
      <c:style val="6"/>
    </mc:Fallback>
  </mc:AlternateContent>
  <c:chart>
    <c:title>
      <c:layout/>
      <c:overlay val="0"/>
    </c:title>
    <c:autoTitleDeleted val="0"/>
    <c:plotArea>
      <c:layout>
        <c:manualLayout>
          <c:layoutTarget val="inner"/>
          <c:xMode val="edge"/>
          <c:yMode val="edge"/>
          <c:x val="7.9002405949256338E-2"/>
          <c:y val="0.1901738845144357"/>
          <c:w val="0.59527559055118107"/>
          <c:h val="0.58083661417322829"/>
        </c:manualLayout>
      </c:layout>
      <c:barChart>
        <c:barDir val="col"/>
        <c:grouping val="clustered"/>
        <c:varyColors val="0"/>
        <c:ser>
          <c:idx val="0"/>
          <c:order val="0"/>
          <c:tx>
            <c:strRef>
              <c:f>Sheet4!$B$5</c:f>
              <c:strCache>
                <c:ptCount val="1"/>
                <c:pt idx="0">
                  <c:v>Respnse in Seconds</c:v>
                </c:pt>
              </c:strCache>
            </c:strRef>
          </c:tx>
          <c:invertIfNegative val="0"/>
          <c:cat>
            <c:strRef>
              <c:f>Sheet4!$A$6:$A$9</c:f>
              <c:strCache>
                <c:ptCount val="4"/>
                <c:pt idx="0">
                  <c:v>Central Region Hospitals</c:v>
                </c:pt>
                <c:pt idx="1">
                  <c:v>Eastren region Hospitals</c:v>
                </c:pt>
                <c:pt idx="2">
                  <c:v>Westren region Hospitals</c:v>
                </c:pt>
                <c:pt idx="3">
                  <c:v>Southern Region hospitals</c:v>
                </c:pt>
              </c:strCache>
            </c:strRef>
          </c:cat>
          <c:val>
            <c:numRef>
              <c:f>Sheet4!$B$6:$B$9</c:f>
              <c:numCache>
                <c:formatCode>General</c:formatCode>
                <c:ptCount val="4"/>
                <c:pt idx="0">
                  <c:v>3.5</c:v>
                </c:pt>
                <c:pt idx="1">
                  <c:v>4.5</c:v>
                </c:pt>
                <c:pt idx="2">
                  <c:v>2.5</c:v>
                </c:pt>
                <c:pt idx="3">
                  <c:v>3</c:v>
                </c:pt>
              </c:numCache>
            </c:numRef>
          </c:val>
        </c:ser>
        <c:dLbls>
          <c:showLegendKey val="0"/>
          <c:showVal val="0"/>
          <c:showCatName val="0"/>
          <c:showSerName val="0"/>
          <c:showPercent val="0"/>
          <c:showBubbleSize val="0"/>
        </c:dLbls>
        <c:gapWidth val="150"/>
        <c:axId val="144043392"/>
        <c:axId val="129057920"/>
      </c:barChart>
      <c:catAx>
        <c:axId val="144043392"/>
        <c:scaling>
          <c:orientation val="minMax"/>
        </c:scaling>
        <c:delete val="0"/>
        <c:axPos val="b"/>
        <c:majorTickMark val="out"/>
        <c:minorTickMark val="none"/>
        <c:tickLblPos val="nextTo"/>
        <c:txPr>
          <a:bodyPr/>
          <a:lstStyle/>
          <a:p>
            <a:pPr>
              <a:defRPr sz="1200" b="1">
                <a:latin typeface="Times New Roman" panose="02020603050405020304" pitchFamily="18" charset="0"/>
                <a:cs typeface="Times New Roman" panose="02020603050405020304" pitchFamily="18" charset="0"/>
              </a:defRPr>
            </a:pPr>
            <a:endParaRPr lang="en-US"/>
          </a:p>
        </c:txPr>
        <c:crossAx val="129057920"/>
        <c:crosses val="autoZero"/>
        <c:auto val="1"/>
        <c:lblAlgn val="ctr"/>
        <c:lblOffset val="100"/>
        <c:noMultiLvlLbl val="0"/>
      </c:catAx>
      <c:valAx>
        <c:axId val="129057920"/>
        <c:scaling>
          <c:orientation val="minMax"/>
        </c:scaling>
        <c:delete val="0"/>
        <c:axPos val="l"/>
        <c:majorGridlines/>
        <c:numFmt formatCode="General" sourceLinked="1"/>
        <c:majorTickMark val="out"/>
        <c:minorTickMark val="none"/>
        <c:tickLblPos val="nextTo"/>
        <c:crossAx val="144043392"/>
        <c:crosses val="autoZero"/>
        <c:crossBetween val="between"/>
      </c:valAx>
    </c:plotArea>
    <c:legend>
      <c:legendPos val="r"/>
      <c:layout/>
      <c:overlay val="0"/>
      <c:txPr>
        <a:bodyPr/>
        <a:lstStyle/>
        <a:p>
          <a:pPr>
            <a:defRPr sz="1800">
              <a:latin typeface="Times New Roman" panose="02020603050405020304" pitchFamily="18" charset="0"/>
              <a:cs typeface="Times New Roman" panose="02020603050405020304" pitchFamily="18" charset="0"/>
            </a:defRPr>
          </a:pPr>
          <a:endParaRPr lang="en-US"/>
        </a:p>
      </c:txPr>
    </c:legend>
    <c:plotVisOnly val="1"/>
    <c:dispBlanksAs val="gap"/>
    <c:showDLblsOverMax val="0"/>
  </c:chart>
  <c:spPr>
    <a:solidFill>
      <a:schemeClr val="lt1"/>
    </a:solidFill>
    <a:ln w="25400" cap="flat" cmpd="sng" algn="ctr">
      <a:solidFill>
        <a:schemeClr val="accent5"/>
      </a:solidFill>
      <a:prstDash val="solid"/>
    </a:ln>
    <a:effectLst/>
  </c:spPr>
  <c:txPr>
    <a:bodyPr/>
    <a:lstStyle/>
    <a:p>
      <a:pPr>
        <a:defRPr>
          <a:solidFill>
            <a:schemeClr val="dk1"/>
          </a:solidFill>
          <a:latin typeface="+mn-lt"/>
          <a:ea typeface="+mn-ea"/>
          <a:cs typeface="+mn-cs"/>
        </a:defRPr>
      </a:pPr>
      <a:endParaRPr lang="en-US"/>
    </a:p>
  </c:txPr>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0.29699963272509022"/>
          <c:y val="5.3835793200468669E-2"/>
          <c:w val="0.46327412145154212"/>
          <c:h val="0.85625249750038013"/>
        </c:manualLayout>
      </c:layout>
      <c:bar3DChart>
        <c:barDir val="bar"/>
        <c:grouping val="clustered"/>
        <c:varyColors val="0"/>
        <c:ser>
          <c:idx val="0"/>
          <c:order val="0"/>
          <c:invertIfNegative val="0"/>
          <c:cat>
            <c:strRef>
              <c:f>Sheet3!$A$3:$A$11</c:f>
              <c:strCache>
                <c:ptCount val="9"/>
                <c:pt idx="0">
                  <c:v>Surgery Unit A</c:v>
                </c:pt>
                <c:pt idx="1">
                  <c:v>Surgery Unit B </c:v>
                </c:pt>
                <c:pt idx="2">
                  <c:v>Surgery Unit C </c:v>
                </c:pt>
                <c:pt idx="3">
                  <c:v>Critical Care Unit </c:v>
                </c:pt>
                <c:pt idx="4">
                  <c:v>Outpatient Diagnostic Units </c:v>
                </c:pt>
                <c:pt idx="5">
                  <c:v>Behavioral Health Unit </c:v>
                </c:pt>
                <c:pt idx="6">
                  <c:v>Medical Unit B </c:v>
                </c:pt>
                <c:pt idx="7">
                  <c:v>Medical Unit C </c:v>
                </c:pt>
                <c:pt idx="8">
                  <c:v>Rehabilitation Unit </c:v>
                </c:pt>
              </c:strCache>
            </c:strRef>
          </c:cat>
          <c:val>
            <c:numRef>
              <c:f>Sheet3!$B$3:$B$11</c:f>
              <c:numCache>
                <c:formatCode>General</c:formatCode>
                <c:ptCount val="9"/>
                <c:pt idx="0">
                  <c:v>1</c:v>
                </c:pt>
                <c:pt idx="1">
                  <c:v>2</c:v>
                </c:pt>
                <c:pt idx="2">
                  <c:v>2</c:v>
                </c:pt>
                <c:pt idx="3">
                  <c:v>3</c:v>
                </c:pt>
                <c:pt idx="4">
                  <c:v>8</c:v>
                </c:pt>
                <c:pt idx="5">
                  <c:v>14</c:v>
                </c:pt>
                <c:pt idx="6">
                  <c:v>15</c:v>
                </c:pt>
                <c:pt idx="7">
                  <c:v>19</c:v>
                </c:pt>
                <c:pt idx="8">
                  <c:v>19</c:v>
                </c:pt>
              </c:numCache>
            </c:numRef>
          </c:val>
        </c:ser>
        <c:dLbls>
          <c:showLegendKey val="0"/>
          <c:showVal val="1"/>
          <c:showCatName val="0"/>
          <c:showSerName val="0"/>
          <c:showPercent val="0"/>
          <c:showBubbleSize val="0"/>
        </c:dLbls>
        <c:gapWidth val="150"/>
        <c:shape val="box"/>
        <c:axId val="151814912"/>
        <c:axId val="151816448"/>
        <c:axId val="0"/>
      </c:bar3DChart>
      <c:catAx>
        <c:axId val="151814912"/>
        <c:scaling>
          <c:orientation val="minMax"/>
        </c:scaling>
        <c:delete val="0"/>
        <c:axPos val="l"/>
        <c:majorTickMark val="out"/>
        <c:minorTickMark val="none"/>
        <c:tickLblPos val="nextTo"/>
        <c:crossAx val="151816448"/>
        <c:crosses val="autoZero"/>
        <c:auto val="1"/>
        <c:lblAlgn val="ctr"/>
        <c:lblOffset val="100"/>
        <c:noMultiLvlLbl val="0"/>
      </c:catAx>
      <c:valAx>
        <c:axId val="151816448"/>
        <c:scaling>
          <c:orientation val="minMax"/>
        </c:scaling>
        <c:delete val="0"/>
        <c:axPos val="b"/>
        <c:majorGridlines/>
        <c:numFmt formatCode="General" sourceLinked="1"/>
        <c:majorTickMark val="out"/>
        <c:minorTickMark val="none"/>
        <c:tickLblPos val="nextTo"/>
        <c:crossAx val="151814912"/>
        <c:crosses val="autoZero"/>
        <c:crossBetween val="between"/>
      </c:valAx>
    </c:plotArea>
    <c:legend>
      <c:legendPos val="r"/>
      <c:layout/>
      <c:overlay val="0"/>
    </c:legend>
    <c:plotVisOnly val="1"/>
    <c:dispBlanksAs val="gap"/>
    <c:showDLblsOverMax val="0"/>
  </c:chart>
  <c:spPr>
    <a:solidFill>
      <a:schemeClr val="lt1"/>
    </a:solidFill>
    <a:ln w="25400" cap="flat" cmpd="sng" algn="ctr">
      <a:solidFill>
        <a:schemeClr val="accent5"/>
      </a:solidFill>
      <a:prstDash val="solid"/>
    </a:ln>
    <a:effectLst/>
  </c:spPr>
  <c:txPr>
    <a:bodyPr/>
    <a:lstStyle/>
    <a:p>
      <a:pPr>
        <a:defRPr>
          <a:solidFill>
            <a:schemeClr val="dk1"/>
          </a:solidFill>
          <a:latin typeface="+mn-lt"/>
          <a:ea typeface="+mn-ea"/>
          <a:cs typeface="+mn-cs"/>
        </a:defRPr>
      </a:pPr>
      <a:endParaRPr lang="en-US"/>
    </a:p>
  </c:tx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Sheet4!$A$1</c:f>
              <c:strCache>
                <c:ptCount val="1"/>
                <c:pt idx="0">
                  <c:v>10 minutes or less</c:v>
                </c:pt>
              </c:strCache>
            </c:strRef>
          </c:tx>
          <c:invertIfNegative val="0"/>
          <c:val>
            <c:numRef>
              <c:f>Sheet4!$B$1</c:f>
              <c:numCache>
                <c:formatCode>General</c:formatCode>
                <c:ptCount val="1"/>
                <c:pt idx="0">
                  <c:v>22</c:v>
                </c:pt>
              </c:numCache>
            </c:numRef>
          </c:val>
        </c:ser>
        <c:ser>
          <c:idx val="1"/>
          <c:order val="1"/>
          <c:tx>
            <c:strRef>
              <c:f>Sheet4!$A$2</c:f>
              <c:strCache>
                <c:ptCount val="1"/>
                <c:pt idx="0">
                  <c:v>11–20 minutes </c:v>
                </c:pt>
              </c:strCache>
            </c:strRef>
          </c:tx>
          <c:invertIfNegative val="0"/>
          <c:val>
            <c:numRef>
              <c:f>Sheet4!$B$2</c:f>
              <c:numCache>
                <c:formatCode>General</c:formatCode>
                <c:ptCount val="1"/>
                <c:pt idx="0">
                  <c:v>43</c:v>
                </c:pt>
              </c:numCache>
            </c:numRef>
          </c:val>
        </c:ser>
        <c:ser>
          <c:idx val="2"/>
          <c:order val="2"/>
          <c:tx>
            <c:strRef>
              <c:f>Sheet4!$A$3</c:f>
              <c:strCache>
                <c:ptCount val="1"/>
                <c:pt idx="0">
                  <c:v>21 minutes or more</c:v>
                </c:pt>
              </c:strCache>
            </c:strRef>
          </c:tx>
          <c:invertIfNegative val="0"/>
          <c:val>
            <c:numRef>
              <c:f>Sheet4!$B$3</c:f>
              <c:numCache>
                <c:formatCode>General</c:formatCode>
                <c:ptCount val="1"/>
                <c:pt idx="0">
                  <c:v>17</c:v>
                </c:pt>
              </c:numCache>
            </c:numRef>
          </c:val>
        </c:ser>
        <c:dLbls>
          <c:showLegendKey val="0"/>
          <c:showVal val="1"/>
          <c:showCatName val="0"/>
          <c:showSerName val="0"/>
          <c:showPercent val="0"/>
          <c:showBubbleSize val="0"/>
        </c:dLbls>
        <c:gapWidth val="75"/>
        <c:axId val="144079872"/>
        <c:axId val="144089856"/>
      </c:barChart>
      <c:catAx>
        <c:axId val="144079872"/>
        <c:scaling>
          <c:orientation val="minMax"/>
        </c:scaling>
        <c:delete val="0"/>
        <c:axPos val="b"/>
        <c:majorTickMark val="none"/>
        <c:minorTickMark val="none"/>
        <c:tickLblPos val="nextTo"/>
        <c:crossAx val="144089856"/>
        <c:crosses val="autoZero"/>
        <c:auto val="1"/>
        <c:lblAlgn val="ctr"/>
        <c:lblOffset val="100"/>
        <c:noMultiLvlLbl val="0"/>
      </c:catAx>
      <c:valAx>
        <c:axId val="144089856"/>
        <c:scaling>
          <c:orientation val="minMax"/>
        </c:scaling>
        <c:delete val="0"/>
        <c:axPos val="l"/>
        <c:numFmt formatCode="General" sourceLinked="1"/>
        <c:majorTickMark val="none"/>
        <c:minorTickMark val="none"/>
        <c:tickLblPos val="nextTo"/>
        <c:crossAx val="144079872"/>
        <c:crosses val="autoZero"/>
        <c:crossBetween val="between"/>
      </c:valAx>
    </c:plotArea>
    <c:legend>
      <c:legendPos val="b"/>
      <c:layout/>
      <c:overlay val="0"/>
    </c:legend>
    <c:plotVisOnly val="1"/>
    <c:dispBlanksAs val="gap"/>
    <c:showDLblsOverMax val="0"/>
  </c:chart>
  <c:txPr>
    <a:bodyPr/>
    <a:lstStyle/>
    <a:p>
      <a:pPr>
        <a:defRPr sz="1800" b="1">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8"/>
    </mc:Choice>
    <mc:Fallback>
      <c:style val="38"/>
    </mc:Fallback>
  </mc:AlternateContent>
  <c:chart>
    <c:autoTitleDeleted val="0"/>
    <c:plotArea>
      <c:layout/>
      <c:barChart>
        <c:barDir val="col"/>
        <c:grouping val="clustered"/>
        <c:varyColors val="0"/>
        <c:ser>
          <c:idx val="0"/>
          <c:order val="0"/>
          <c:tx>
            <c:strRef>
              <c:f>Sheet5!$A$1</c:f>
              <c:strCache>
                <c:ptCount val="1"/>
                <c:pt idx="0">
                  <c:v>Fastener doesn’t hold</c:v>
                </c:pt>
              </c:strCache>
            </c:strRef>
          </c:tx>
          <c:invertIfNegative val="0"/>
          <c:val>
            <c:numRef>
              <c:f>Sheet5!$B$1</c:f>
              <c:numCache>
                <c:formatCode>General</c:formatCode>
                <c:ptCount val="1"/>
                <c:pt idx="0">
                  <c:v>32</c:v>
                </c:pt>
              </c:numCache>
            </c:numRef>
          </c:val>
        </c:ser>
        <c:ser>
          <c:idx val="1"/>
          <c:order val="1"/>
          <c:tx>
            <c:strRef>
              <c:f>Sheet5!$A$2</c:f>
              <c:strCache>
                <c:ptCount val="1"/>
                <c:pt idx="0">
                  <c:v>Not enough large sizes</c:v>
                </c:pt>
              </c:strCache>
            </c:strRef>
          </c:tx>
          <c:invertIfNegative val="0"/>
          <c:val>
            <c:numRef>
              <c:f>Sheet5!$B$2</c:f>
              <c:numCache>
                <c:formatCode>General</c:formatCode>
                <c:ptCount val="1"/>
                <c:pt idx="0">
                  <c:v>21</c:v>
                </c:pt>
              </c:numCache>
            </c:numRef>
          </c:val>
        </c:ser>
        <c:ser>
          <c:idx val="2"/>
          <c:order val="2"/>
          <c:tx>
            <c:strRef>
              <c:f>Sheet5!$A$3</c:f>
              <c:strCache>
                <c:ptCount val="1"/>
                <c:pt idx="0">
                  <c:v>Space for ID too small</c:v>
                </c:pt>
              </c:strCache>
            </c:strRef>
          </c:tx>
          <c:invertIfNegative val="0"/>
          <c:val>
            <c:numRef>
              <c:f>Sheet5!$B$3</c:f>
              <c:numCache>
                <c:formatCode>General</c:formatCode>
                <c:ptCount val="1"/>
                <c:pt idx="0">
                  <c:v>18</c:v>
                </c:pt>
              </c:numCache>
            </c:numRef>
          </c:val>
        </c:ser>
        <c:ser>
          <c:idx val="3"/>
          <c:order val="3"/>
          <c:tx>
            <c:strRef>
              <c:f>Sheet5!$A$4</c:f>
              <c:strCache>
                <c:ptCount val="1"/>
                <c:pt idx="0">
                  <c:v>Ink smears</c:v>
                </c:pt>
              </c:strCache>
            </c:strRef>
          </c:tx>
          <c:invertIfNegative val="0"/>
          <c:val>
            <c:numRef>
              <c:f>Sheet5!$B$4</c:f>
              <c:numCache>
                <c:formatCode>General</c:formatCode>
                <c:ptCount val="1"/>
                <c:pt idx="0">
                  <c:v>12</c:v>
                </c:pt>
              </c:numCache>
            </c:numRef>
          </c:val>
        </c:ser>
        <c:ser>
          <c:idx val="4"/>
          <c:order val="4"/>
          <c:tx>
            <c:strRef>
              <c:f>Sheet5!$A$5</c:f>
              <c:strCache>
                <c:ptCount val="1"/>
                <c:pt idx="0">
                  <c:v>Plastic edges tear</c:v>
                </c:pt>
              </c:strCache>
            </c:strRef>
          </c:tx>
          <c:invertIfNegative val="0"/>
          <c:val>
            <c:numRef>
              <c:f>Sheet5!$B$5</c:f>
              <c:numCache>
                <c:formatCode>General</c:formatCode>
                <c:ptCount val="1"/>
                <c:pt idx="0">
                  <c:v>2</c:v>
                </c:pt>
              </c:numCache>
            </c:numRef>
          </c:val>
        </c:ser>
        <c:dLbls>
          <c:dLblPos val="outEnd"/>
          <c:showLegendKey val="0"/>
          <c:showVal val="1"/>
          <c:showCatName val="0"/>
          <c:showSerName val="0"/>
          <c:showPercent val="0"/>
          <c:showBubbleSize val="0"/>
        </c:dLbls>
        <c:gapWidth val="150"/>
        <c:axId val="143544320"/>
        <c:axId val="143545856"/>
      </c:barChart>
      <c:catAx>
        <c:axId val="143544320"/>
        <c:scaling>
          <c:orientation val="minMax"/>
        </c:scaling>
        <c:delete val="0"/>
        <c:axPos val="b"/>
        <c:majorTickMark val="none"/>
        <c:minorTickMark val="none"/>
        <c:tickLblPos val="none"/>
        <c:crossAx val="143545856"/>
        <c:crosses val="autoZero"/>
        <c:auto val="1"/>
        <c:lblAlgn val="ctr"/>
        <c:lblOffset val="100"/>
        <c:noMultiLvlLbl val="0"/>
      </c:catAx>
      <c:valAx>
        <c:axId val="143545856"/>
        <c:scaling>
          <c:orientation val="minMax"/>
        </c:scaling>
        <c:delete val="0"/>
        <c:axPos val="l"/>
        <c:majorGridlines/>
        <c:numFmt formatCode="General" sourceLinked="1"/>
        <c:majorTickMark val="out"/>
        <c:minorTickMark val="none"/>
        <c:tickLblPos val="nextTo"/>
        <c:crossAx val="143544320"/>
        <c:crosses val="autoZero"/>
        <c:crossBetween val="between"/>
      </c:valAx>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c:spPr>
    </c:plotArea>
    <c:legend>
      <c:legendPos val="r"/>
      <c:layout>
        <c:manualLayout>
          <c:xMode val="edge"/>
          <c:yMode val="edge"/>
          <c:x val="0.6740669673572357"/>
          <c:y val="0.2363305752035233"/>
          <c:w val="0.3259330326427643"/>
          <c:h val="0.52733884959295341"/>
        </c:manualLayout>
      </c:layout>
      <c:overlay val="0"/>
    </c:legend>
    <c:plotVisOnly val="1"/>
    <c:dispBlanksAs val="gap"/>
    <c:showDLblsOverMax val="0"/>
  </c:chart>
  <c:spPr>
    <a:solidFill>
      <a:schemeClr val="accent5">
        <a:lumMod val="40000"/>
        <a:lumOff val="60000"/>
      </a:schemeClr>
    </a:solidFill>
  </c:spPr>
  <c:txPr>
    <a:bodyPr/>
    <a:lstStyle/>
    <a:p>
      <a:pPr>
        <a:defRPr sz="1800" b="1">
          <a:solidFill>
            <a:schemeClr val="tx1"/>
          </a:solidFill>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1501595573934554"/>
          <c:y val="0.18336338317816794"/>
          <c:w val="0.40376857569062857"/>
          <c:h val="0.63327323364366417"/>
        </c:manualLayout>
      </c:layout>
      <c:radarChart>
        <c:radarStyle val="marker"/>
        <c:varyColors val="0"/>
        <c:ser>
          <c:idx val="0"/>
          <c:order val="0"/>
          <c:marker>
            <c:symbol val="none"/>
          </c:marker>
          <c:cat>
            <c:strRef>
              <c:f>Sheet2!$A$3:$A$7</c:f>
              <c:strCache>
                <c:ptCount val="5"/>
                <c:pt idx="0">
                  <c:v>Percentage of patients satisfied with home care services</c:v>
                </c:pt>
                <c:pt idx="1">
                  <c:v>Percentage of patients who would recommend hospital to others</c:v>
                </c:pt>
                <c:pt idx="2">
                  <c:v>Percentage of patients satisfied with inpatient services</c:v>
                </c:pt>
                <c:pt idx="3">
                  <c:v>Percentage of patients satisfied with outpatient services</c:v>
                </c:pt>
                <c:pt idx="4">
                  <c:v>Percentage of patients satisfied with emergency services</c:v>
                </c:pt>
              </c:strCache>
            </c:strRef>
          </c:cat>
          <c:val>
            <c:numRef>
              <c:f>Sheet2!$B$3:$B$7</c:f>
              <c:numCache>
                <c:formatCode>General</c:formatCode>
                <c:ptCount val="5"/>
                <c:pt idx="0">
                  <c:v>99</c:v>
                </c:pt>
                <c:pt idx="1">
                  <c:v>98</c:v>
                </c:pt>
                <c:pt idx="2">
                  <c:v>97</c:v>
                </c:pt>
                <c:pt idx="3">
                  <c:v>95</c:v>
                </c:pt>
                <c:pt idx="4">
                  <c:v>88</c:v>
                </c:pt>
              </c:numCache>
            </c:numRef>
          </c:val>
        </c:ser>
        <c:ser>
          <c:idx val="1"/>
          <c:order val="1"/>
          <c:marker>
            <c:symbol val="none"/>
          </c:marker>
          <c:cat>
            <c:strRef>
              <c:f>Sheet2!$A$3:$A$7</c:f>
              <c:strCache>
                <c:ptCount val="5"/>
                <c:pt idx="0">
                  <c:v>Percentage of patients satisfied with home care services</c:v>
                </c:pt>
                <c:pt idx="1">
                  <c:v>Percentage of patients who would recommend hospital to others</c:v>
                </c:pt>
                <c:pt idx="2">
                  <c:v>Percentage of patients satisfied with inpatient services</c:v>
                </c:pt>
                <c:pt idx="3">
                  <c:v>Percentage of patients satisfied with outpatient services</c:v>
                </c:pt>
                <c:pt idx="4">
                  <c:v>Percentage of patients satisfied with emergency services</c:v>
                </c:pt>
              </c:strCache>
            </c:strRef>
          </c:cat>
          <c:val>
            <c:numRef>
              <c:f>Sheet2!$C$3:$C$7</c:f>
              <c:numCache>
                <c:formatCode>General</c:formatCode>
                <c:ptCount val="5"/>
                <c:pt idx="0">
                  <c:v>96</c:v>
                </c:pt>
                <c:pt idx="1">
                  <c:v>92</c:v>
                </c:pt>
                <c:pt idx="2">
                  <c:v>95</c:v>
                </c:pt>
                <c:pt idx="3">
                  <c:v>94</c:v>
                </c:pt>
                <c:pt idx="4">
                  <c:v>92</c:v>
                </c:pt>
              </c:numCache>
            </c:numRef>
          </c:val>
        </c:ser>
        <c:dLbls>
          <c:showLegendKey val="0"/>
          <c:showVal val="0"/>
          <c:showCatName val="0"/>
          <c:showSerName val="0"/>
          <c:showPercent val="0"/>
          <c:showBubbleSize val="0"/>
        </c:dLbls>
        <c:axId val="144810368"/>
        <c:axId val="144811904"/>
      </c:radarChart>
      <c:catAx>
        <c:axId val="144810368"/>
        <c:scaling>
          <c:orientation val="minMax"/>
        </c:scaling>
        <c:delete val="0"/>
        <c:axPos val="b"/>
        <c:majorGridlines/>
        <c:numFmt formatCode="General" sourceLinked="1"/>
        <c:majorTickMark val="out"/>
        <c:minorTickMark val="none"/>
        <c:tickLblPos val="nextTo"/>
        <c:txPr>
          <a:bodyPr/>
          <a:lstStyle/>
          <a:p>
            <a:pPr>
              <a:defRPr sz="1400">
                <a:latin typeface="Times New Roman" panose="02020603050405020304" pitchFamily="18" charset="0"/>
                <a:cs typeface="Times New Roman" panose="02020603050405020304" pitchFamily="18" charset="0"/>
              </a:defRPr>
            </a:pPr>
            <a:endParaRPr lang="en-US"/>
          </a:p>
        </c:txPr>
        <c:crossAx val="144811904"/>
        <c:crosses val="autoZero"/>
        <c:auto val="1"/>
        <c:lblAlgn val="ctr"/>
        <c:lblOffset val="100"/>
        <c:noMultiLvlLbl val="0"/>
      </c:catAx>
      <c:valAx>
        <c:axId val="144811904"/>
        <c:scaling>
          <c:orientation val="minMax"/>
          <c:max val="100"/>
          <c:min val="80"/>
        </c:scaling>
        <c:delete val="0"/>
        <c:axPos val="l"/>
        <c:majorGridlines/>
        <c:numFmt formatCode="General" sourceLinked="1"/>
        <c:majorTickMark val="cross"/>
        <c:minorTickMark val="none"/>
        <c:tickLblPos val="nextTo"/>
        <c:crossAx val="144810368"/>
        <c:crosses val="autoZero"/>
        <c:crossBetween val="between"/>
      </c:valAx>
      <c:spPr>
        <a:solidFill>
          <a:schemeClr val="accent3">
            <a:lumMod val="40000"/>
            <a:lumOff val="60000"/>
          </a:schemeClr>
        </a:solidFill>
      </c:spPr>
    </c:plotArea>
    <c:legend>
      <c:legendPos val="b"/>
      <c:layout/>
      <c:overlay val="0"/>
      <c:txPr>
        <a:bodyPr/>
        <a:lstStyle/>
        <a:p>
          <a:pPr>
            <a:defRPr sz="2400">
              <a:latin typeface="Times New Roman" panose="02020603050405020304" pitchFamily="18" charset="0"/>
              <a:cs typeface="Times New Roman" panose="02020603050405020304" pitchFamily="18" charset="0"/>
            </a:defRPr>
          </a:pPr>
          <a:endParaRPr lang="en-US"/>
        </a:p>
      </c:txPr>
    </c:legend>
    <c:plotVisOnly val="1"/>
    <c:dispBlanksAs val="gap"/>
    <c:showDLblsOverMax val="0"/>
  </c:chart>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0.64912</cdr:x>
      <cdr:y>0.05263</cdr:y>
    </cdr:from>
    <cdr:to>
      <cdr:x>1</cdr:x>
      <cdr:y>0.31579</cdr:y>
    </cdr:to>
    <cdr:sp macro="" textlink="">
      <cdr:nvSpPr>
        <cdr:cNvPr id="2" name="TextBox 1"/>
        <cdr:cNvSpPr txBox="1"/>
      </cdr:nvSpPr>
      <cdr:spPr>
        <a:xfrm xmlns:a="http://schemas.openxmlformats.org/drawingml/2006/main">
          <a:off x="5638800" y="304800"/>
          <a:ext cx="3048000" cy="1524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800" b="1" dirty="0">
              <a:solidFill>
                <a:srgbClr val="2818FA"/>
              </a:solidFill>
              <a:latin typeface="Times New Roman" panose="02020603050405020304" pitchFamily="18" charset="0"/>
              <a:ea typeface="+mn-ea"/>
              <a:cs typeface="Times New Roman" panose="02020603050405020304" pitchFamily="18" charset="0"/>
            </a:rPr>
            <a:t>Exhibit 4.6 Pie Chart Showing Top Five Patient Complaints and Percentage of Patients Citing Each as Their Top </a:t>
          </a:r>
          <a:r>
            <a:rPr lang="en-US" sz="1800" b="1" dirty="0" smtClean="0">
              <a:solidFill>
                <a:srgbClr val="2818FA"/>
              </a:solidFill>
              <a:latin typeface="Times New Roman" panose="02020603050405020304" pitchFamily="18" charset="0"/>
              <a:ea typeface="+mn-ea"/>
              <a:cs typeface="Times New Roman" panose="02020603050405020304" pitchFamily="18" charset="0"/>
            </a:rPr>
            <a:t>Complaint</a:t>
          </a:r>
          <a:endParaRPr lang="en-US" sz="1800" b="1" dirty="0">
            <a:solidFill>
              <a:srgbClr val="2818FA"/>
            </a:solidFill>
            <a:latin typeface="Times New Roman" panose="02020603050405020304" pitchFamily="18" charset="0"/>
            <a:cs typeface="Times New Roman" panose="02020603050405020304" pitchFamily="18"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0.74122</cdr:x>
      <cdr:y>0.0246</cdr:y>
    </cdr:from>
    <cdr:to>
      <cdr:x>0.9963</cdr:x>
      <cdr:y>0.4356</cdr:y>
    </cdr:to>
    <cdr:sp macro="" textlink="">
      <cdr:nvSpPr>
        <cdr:cNvPr id="3" name="TextBox 2"/>
        <cdr:cNvSpPr txBox="1"/>
      </cdr:nvSpPr>
      <cdr:spPr>
        <a:xfrm xmlns:a="http://schemas.openxmlformats.org/drawingml/2006/main">
          <a:off x="3819526" y="80963"/>
          <a:ext cx="1314450" cy="135255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800" b="1" dirty="0">
              <a:effectLst/>
              <a:latin typeface="Times New Roman" panose="02020603050405020304" pitchFamily="18" charset="0"/>
              <a:cs typeface="Times New Roman" panose="02020603050405020304" pitchFamily="18" charset="0"/>
            </a:rPr>
            <a:t>Scatter diagram</a:t>
          </a:r>
          <a:endParaRPr lang="en-US" sz="1800" dirty="0">
            <a:effectLst/>
            <a:latin typeface="Times New Roman" panose="02020603050405020304" pitchFamily="18" charset="0"/>
            <a:cs typeface="Times New Roman" panose="02020603050405020304" pitchFamily="18" charset="0"/>
          </a:endParaRPr>
        </a:p>
        <a:p xmlns:a="http://schemas.openxmlformats.org/drawingml/2006/main">
          <a:r>
            <a:rPr lang="en-US" sz="1800" b="1" dirty="0">
              <a:effectLst/>
              <a:latin typeface="Times New Roman" panose="02020603050405020304" pitchFamily="18" charset="0"/>
              <a:cs typeface="Times New Roman" panose="02020603050405020304" pitchFamily="18" charset="0"/>
            </a:rPr>
            <a:t>Showing</a:t>
          </a:r>
          <a:r>
            <a:rPr lang="en-US" sz="1800" b="1" baseline="0" dirty="0">
              <a:effectLst/>
              <a:latin typeface="Times New Roman" panose="02020603050405020304" pitchFamily="18" charset="0"/>
              <a:cs typeface="Times New Roman" panose="02020603050405020304" pitchFamily="18" charset="0"/>
            </a:rPr>
            <a:t>  the relationship the Supply and Demand for Eye Lasik procedure as it relates to price</a:t>
          </a:r>
          <a:endParaRPr lang="en-US" sz="1800" dirty="0">
            <a:effectLst/>
            <a:latin typeface="Times New Roman" panose="02020603050405020304" pitchFamily="18" charset="0"/>
            <a:cs typeface="Times New Roman" panose="02020603050405020304" pitchFamily="18" charset="0"/>
          </a:endParaRPr>
        </a:p>
        <a:p xmlns:a="http://schemas.openxmlformats.org/drawingml/2006/main">
          <a:endParaRPr lang="en-US" sz="1100" dirty="0"/>
        </a:p>
      </cdr:txBody>
    </cdr:sp>
  </cdr:relSizeAnchor>
</c:userShapes>
</file>

<file path=ppt/drawings/drawing3.xml><?xml version="1.0" encoding="utf-8"?>
<c:userShapes xmlns:c="http://schemas.openxmlformats.org/drawingml/2006/chart">
  <cdr:relSizeAnchor xmlns:cdr="http://schemas.openxmlformats.org/drawingml/2006/chartDrawing">
    <cdr:from>
      <cdr:x>0.72083</cdr:x>
      <cdr:y>0.00521</cdr:y>
    </cdr:from>
    <cdr:to>
      <cdr:x>1</cdr:x>
      <cdr:y>0.47396</cdr:y>
    </cdr:to>
    <cdr:sp macro="" textlink="">
      <cdr:nvSpPr>
        <cdr:cNvPr id="2" name="TextBox 1"/>
        <cdr:cNvSpPr txBox="1"/>
      </cdr:nvSpPr>
      <cdr:spPr>
        <a:xfrm xmlns:a="http://schemas.openxmlformats.org/drawingml/2006/main">
          <a:off x="3295650" y="14288"/>
          <a:ext cx="1276350" cy="12858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0.70208</cdr:x>
      <cdr:y>0.00521</cdr:y>
    </cdr:from>
    <cdr:to>
      <cdr:x>1</cdr:x>
      <cdr:y>0.50174</cdr:y>
    </cdr:to>
    <cdr:sp macro="" textlink="">
      <cdr:nvSpPr>
        <cdr:cNvPr id="3" name="TextBox 2"/>
        <cdr:cNvSpPr txBox="1"/>
      </cdr:nvSpPr>
      <cdr:spPr>
        <a:xfrm xmlns:a="http://schemas.openxmlformats.org/drawingml/2006/main">
          <a:off x="3238500" y="14288"/>
          <a:ext cx="1362075" cy="13620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000" b="1" dirty="0">
              <a:effectLst/>
              <a:latin typeface="Times New Roman" panose="02020603050405020304" pitchFamily="18" charset="0"/>
              <a:cs typeface="Times New Roman" panose="02020603050405020304" pitchFamily="18" charset="0"/>
            </a:rPr>
            <a:t>Exhibit 4.9.</a:t>
          </a:r>
          <a:endParaRPr lang="en-US" sz="2000" dirty="0">
            <a:effectLst/>
            <a:latin typeface="Times New Roman" panose="02020603050405020304" pitchFamily="18" charset="0"/>
            <a:cs typeface="Times New Roman" panose="02020603050405020304" pitchFamily="18" charset="0"/>
          </a:endParaRPr>
        </a:p>
        <a:p xmlns:a="http://schemas.openxmlformats.org/drawingml/2006/main">
          <a:r>
            <a:rPr lang="en-US" sz="2000" dirty="0">
              <a:effectLst/>
              <a:latin typeface="Times New Roman" panose="02020603050405020304" pitchFamily="18" charset="0"/>
              <a:cs typeface="Times New Roman" panose="02020603050405020304" pitchFamily="18" charset="0"/>
            </a:rPr>
            <a:t>Vertical Bar Graph Comparing Computer Response Times at Four Regions Hospitals During One Period</a:t>
          </a:r>
          <a:endParaRPr lang="en-US" sz="2000" dirty="0">
            <a:latin typeface="Times New Roman" panose="02020603050405020304" pitchFamily="18" charset="0"/>
            <a:cs typeface="Times New Roman" panose="02020603050405020304" pitchFamily="18" charset="0"/>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0.78498</cdr:x>
      <cdr:y>0.56797</cdr:y>
    </cdr:from>
    <cdr:to>
      <cdr:x>1</cdr:x>
      <cdr:y>0.97039</cdr:y>
    </cdr:to>
    <cdr:sp macro="" textlink="">
      <cdr:nvSpPr>
        <cdr:cNvPr id="2" name="TextBox 1"/>
        <cdr:cNvSpPr txBox="1"/>
      </cdr:nvSpPr>
      <cdr:spPr>
        <a:xfrm xmlns:a="http://schemas.openxmlformats.org/drawingml/2006/main">
          <a:off x="4381500" y="2009775"/>
          <a:ext cx="1200150" cy="142398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600" b="1" dirty="0">
              <a:effectLst/>
              <a:latin typeface="Times New Roman" panose="02020603050405020304" pitchFamily="18" charset="0"/>
              <a:cs typeface="Times New Roman" panose="02020603050405020304" pitchFamily="18" charset="0"/>
            </a:rPr>
            <a:t>Exhibit 4.10.</a:t>
          </a:r>
          <a:endParaRPr lang="en-US" sz="1600" dirty="0">
            <a:effectLst/>
            <a:latin typeface="Times New Roman" panose="02020603050405020304" pitchFamily="18" charset="0"/>
            <a:cs typeface="Times New Roman" panose="02020603050405020304" pitchFamily="18" charset="0"/>
          </a:endParaRPr>
        </a:p>
        <a:p xmlns:a="http://schemas.openxmlformats.org/drawingml/2006/main">
          <a:r>
            <a:rPr lang="en-US" sz="1600" dirty="0">
              <a:effectLst/>
              <a:latin typeface="Times New Roman" panose="02020603050405020304" pitchFamily="18" charset="0"/>
              <a:cs typeface="Times New Roman" panose="02020603050405020304" pitchFamily="18" charset="0"/>
            </a:rPr>
            <a:t>Horizontal Bar Graph Showing Number of Patient Falls in Each Hospital Unit, January–March</a:t>
          </a:r>
          <a:endParaRPr lang="en-US" sz="1600" dirty="0">
            <a:latin typeface="Times New Roman" panose="02020603050405020304" pitchFamily="18" charset="0"/>
            <a:cs typeface="Times New Roman" panose="02020603050405020304" pitchFamily="18" charset="0"/>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0.66906</cdr:x>
      <cdr:y>0</cdr:y>
    </cdr:from>
    <cdr:to>
      <cdr:x>1</cdr:x>
      <cdr:y>0.28978</cdr:y>
    </cdr:to>
    <cdr:sp macro="" textlink="">
      <cdr:nvSpPr>
        <cdr:cNvPr id="2" name="TextBox 1"/>
        <cdr:cNvSpPr txBox="1"/>
      </cdr:nvSpPr>
      <cdr:spPr>
        <a:xfrm xmlns:a="http://schemas.openxmlformats.org/drawingml/2006/main">
          <a:off x="3571875" y="-47625"/>
          <a:ext cx="1752600" cy="1066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800" b="1" dirty="0">
              <a:effectLst/>
              <a:latin typeface="Times New Roman" panose="02020603050405020304" pitchFamily="18" charset="0"/>
              <a:cs typeface="Times New Roman" panose="02020603050405020304" pitchFamily="18" charset="0"/>
            </a:rPr>
            <a:t>Exhibit 4.13.</a:t>
          </a:r>
          <a:endParaRPr lang="en-US" sz="1800" dirty="0">
            <a:effectLst/>
            <a:latin typeface="Times New Roman" panose="02020603050405020304" pitchFamily="18" charset="0"/>
            <a:cs typeface="Times New Roman" panose="02020603050405020304" pitchFamily="18" charset="0"/>
          </a:endParaRPr>
        </a:p>
        <a:p xmlns:a="http://schemas.openxmlformats.org/drawingml/2006/main">
          <a:r>
            <a:rPr lang="en-US" sz="1800" dirty="0">
              <a:solidFill>
                <a:srgbClr val="2818FA"/>
              </a:solidFill>
              <a:effectLst/>
              <a:latin typeface="Times New Roman" panose="02020603050405020304" pitchFamily="18" charset="0"/>
              <a:cs typeface="Times New Roman" panose="02020603050405020304" pitchFamily="18" charset="0"/>
            </a:rPr>
            <a:t>Radar Chart </a:t>
          </a:r>
          <a:r>
            <a:rPr lang="en-US" sz="1800" dirty="0">
              <a:effectLst/>
              <a:latin typeface="Times New Roman" panose="02020603050405020304" pitchFamily="18" charset="0"/>
              <a:cs typeface="Times New Roman" panose="02020603050405020304" pitchFamily="18" charset="0"/>
            </a:rPr>
            <a:t>Showing Patient Satisfaction Survey Results</a:t>
          </a:r>
          <a:endParaRPr lang="en-US" sz="1800" dirty="0">
            <a:latin typeface="Times New Roman" panose="02020603050405020304" pitchFamily="18" charset="0"/>
            <a:cs typeface="Times New Roman" panose="02020603050405020304" pitchFamily="18" charset="0"/>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0.78846</cdr:x>
      <cdr:y>0.00174</cdr:y>
    </cdr:from>
    <cdr:to>
      <cdr:x>0.99375</cdr:x>
      <cdr:y>0.40799</cdr:y>
    </cdr:to>
    <cdr:sp macro="" textlink="">
      <cdr:nvSpPr>
        <cdr:cNvPr id="2" name="TextBox 1"/>
        <cdr:cNvSpPr txBox="1"/>
      </cdr:nvSpPr>
      <cdr:spPr>
        <a:xfrm xmlns:a="http://schemas.openxmlformats.org/drawingml/2006/main">
          <a:off x="6248400" y="9414"/>
          <a:ext cx="1626870" cy="219789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marL="0" marR="0" indent="0" defTabSz="914400" eaLnBrk="1" fontAlgn="auto" latinLnBrk="0" hangingPunct="1">
            <a:lnSpc>
              <a:spcPct val="100000"/>
            </a:lnSpc>
            <a:spcBef>
              <a:spcPts val="0"/>
            </a:spcBef>
            <a:spcAft>
              <a:spcPts val="0"/>
            </a:spcAft>
            <a:buClrTx/>
            <a:buSzTx/>
            <a:buFontTx/>
            <a:buNone/>
            <a:tabLst/>
            <a:defRPr/>
          </a:pPr>
          <a:r>
            <a:rPr lang="en-US" sz="1800" b="1" dirty="0">
              <a:effectLst/>
              <a:latin typeface="Times New Roman" panose="02020603050405020304" pitchFamily="18" charset="0"/>
              <a:cs typeface="Times New Roman" panose="02020603050405020304" pitchFamily="18" charset="0"/>
            </a:rPr>
            <a:t>The Law of Diminishing Returns</a:t>
          </a:r>
          <a:endParaRPr lang="en-US" sz="1800" dirty="0">
            <a:latin typeface="Times New Roman" panose="02020603050405020304" pitchFamily="18" charset="0"/>
            <a:cs typeface="Times New Roman" panose="02020603050405020304" pitchFamily="18" charset="0"/>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0.80556</cdr:x>
      <cdr:y>0.2952</cdr:y>
    </cdr:from>
    <cdr:to>
      <cdr:x>0.92593</cdr:x>
      <cdr:y>0.369</cdr:y>
    </cdr:to>
    <cdr:sp macro="" textlink="">
      <cdr:nvSpPr>
        <cdr:cNvPr id="3" name="TextBox 2"/>
        <cdr:cNvSpPr txBox="1"/>
      </cdr:nvSpPr>
      <cdr:spPr>
        <a:xfrm xmlns:a="http://schemas.openxmlformats.org/drawingml/2006/main">
          <a:off x="6629400" y="1524000"/>
          <a:ext cx="990597" cy="38099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400" b="1" dirty="0" smtClean="0">
              <a:solidFill>
                <a:schemeClr val="tx1"/>
              </a:solidFill>
              <a:latin typeface="Times New Roman" panose="02020603050405020304" pitchFamily="18" charset="0"/>
              <a:cs typeface="Times New Roman" panose="02020603050405020304" pitchFamily="18" charset="0"/>
            </a:rPr>
            <a:t>Mean</a:t>
          </a:r>
          <a:endParaRPr lang="en-US" sz="2400" b="1" dirty="0">
            <a:solidFill>
              <a:schemeClr val="tx1"/>
            </a:solidFill>
            <a:latin typeface="Times New Roman" panose="02020603050405020304" pitchFamily="18" charset="0"/>
            <a:cs typeface="Times New Roman" panose="02020603050405020304" pitchFamily="18" charset="0"/>
          </a:endParaRPr>
        </a:p>
      </cdr:txBody>
    </cdr:sp>
  </cdr:relSizeAnchor>
  <cdr:relSizeAnchor xmlns:cdr="http://schemas.openxmlformats.org/drawingml/2006/chartDrawing">
    <cdr:from>
      <cdr:x>0.81481</cdr:x>
      <cdr:y>0.08856</cdr:y>
    </cdr:from>
    <cdr:to>
      <cdr:x>0.9074</cdr:x>
      <cdr:y>0.17712</cdr:y>
    </cdr:to>
    <cdr:sp macro="" textlink="">
      <cdr:nvSpPr>
        <cdr:cNvPr id="4" name="TextBox 3"/>
        <cdr:cNvSpPr txBox="1"/>
      </cdr:nvSpPr>
      <cdr:spPr>
        <a:xfrm xmlns:a="http://schemas.openxmlformats.org/drawingml/2006/main">
          <a:off x="6705600" y="457200"/>
          <a:ext cx="761979" cy="457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000" b="1" dirty="0" smtClean="0">
              <a:latin typeface="Times New Roman" panose="02020603050405020304" pitchFamily="18" charset="0"/>
              <a:cs typeface="Times New Roman" panose="02020603050405020304" pitchFamily="18" charset="0"/>
            </a:rPr>
            <a:t>UCL</a:t>
          </a:r>
          <a:endParaRPr lang="en-US" sz="2000" b="1" dirty="0">
            <a:latin typeface="Times New Roman" panose="02020603050405020304" pitchFamily="18" charset="0"/>
            <a:cs typeface="Times New Roman" panose="02020603050405020304" pitchFamily="18" charset="0"/>
          </a:endParaRPr>
        </a:p>
      </cdr:txBody>
    </cdr:sp>
  </cdr:relSizeAnchor>
  <cdr:relSizeAnchor xmlns:cdr="http://schemas.openxmlformats.org/drawingml/2006/chartDrawing">
    <cdr:from>
      <cdr:x>0.82407</cdr:x>
      <cdr:y>0.48708</cdr:y>
    </cdr:from>
    <cdr:to>
      <cdr:x>0.91666</cdr:x>
      <cdr:y>0.57565</cdr:y>
    </cdr:to>
    <cdr:sp macro="" textlink="">
      <cdr:nvSpPr>
        <cdr:cNvPr id="5" name="TextBox 1"/>
        <cdr:cNvSpPr txBox="1"/>
      </cdr:nvSpPr>
      <cdr:spPr>
        <a:xfrm xmlns:a="http://schemas.openxmlformats.org/drawingml/2006/main">
          <a:off x="6781800" y="2514600"/>
          <a:ext cx="761979" cy="45724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000" b="1" dirty="0" smtClean="0">
              <a:latin typeface="Times New Roman" panose="02020603050405020304" pitchFamily="18" charset="0"/>
              <a:cs typeface="Times New Roman" panose="02020603050405020304" pitchFamily="18" charset="0"/>
            </a:rPr>
            <a:t>LCL</a:t>
          </a:r>
          <a:endParaRPr lang="en-US" sz="2000" b="1" dirty="0">
            <a:latin typeface="Times New Roman" panose="02020603050405020304" pitchFamily="18" charset="0"/>
            <a:cs typeface="Times New Roman" panose="02020603050405020304" pitchFamily="18" charset="0"/>
          </a:endParaRPr>
        </a:p>
      </cdr:txBody>
    </cdr:sp>
  </cdr:relSizeAnchor>
  <cdr:relSizeAnchor xmlns:cdr="http://schemas.openxmlformats.org/drawingml/2006/chartDrawing">
    <cdr:from>
      <cdr:x>0.15109</cdr:x>
      <cdr:y>0.33948</cdr:y>
    </cdr:from>
    <cdr:to>
      <cdr:x>0.79924</cdr:x>
      <cdr:y>0.33948</cdr:y>
    </cdr:to>
    <cdr:cxnSp macro="">
      <cdr:nvCxnSpPr>
        <cdr:cNvPr id="6" name="Straight Connector 5"/>
        <cdr:cNvCxnSpPr/>
      </cdr:nvCxnSpPr>
      <cdr:spPr>
        <a:xfrm xmlns:a="http://schemas.openxmlformats.org/drawingml/2006/main">
          <a:off x="1243446" y="1752600"/>
          <a:ext cx="5334000" cy="0"/>
        </a:xfrm>
        <a:prstGeom xmlns:a="http://schemas.openxmlformats.org/drawingml/2006/main" prst="line">
          <a:avLst/>
        </a:prstGeom>
        <a:ln xmlns:a="http://schemas.openxmlformats.org/drawingml/2006/main" w="76200">
          <a:solidFill>
            <a:srgbClr val="0066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0.13889</cdr:x>
      <cdr:y>0.53137</cdr:y>
    </cdr:from>
    <cdr:to>
      <cdr:x>0.7963</cdr:x>
      <cdr:y>0.53137</cdr:y>
    </cdr:to>
    <cdr:cxnSp macro="">
      <cdr:nvCxnSpPr>
        <cdr:cNvPr id="7" name="Straight Connector 6"/>
        <cdr:cNvCxnSpPr/>
      </cdr:nvCxnSpPr>
      <cdr:spPr>
        <a:xfrm xmlns:a="http://schemas.openxmlformats.org/drawingml/2006/main">
          <a:off x="1143000" y="2743200"/>
          <a:ext cx="5410200" cy="0"/>
        </a:xfrm>
        <a:prstGeom xmlns:a="http://schemas.openxmlformats.org/drawingml/2006/main" prst="line">
          <a:avLst/>
        </a:prstGeom>
        <a:ln xmlns:a="http://schemas.openxmlformats.org/drawingml/2006/main" w="76200">
          <a:solidFill>
            <a:srgbClr val="0066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0.13889</cdr:x>
      <cdr:y>0.13284</cdr:y>
    </cdr:from>
    <cdr:to>
      <cdr:x>0.7963</cdr:x>
      <cdr:y>0.13284</cdr:y>
    </cdr:to>
    <cdr:cxnSp macro="">
      <cdr:nvCxnSpPr>
        <cdr:cNvPr id="8" name="Straight Connector 7"/>
        <cdr:cNvCxnSpPr/>
      </cdr:nvCxnSpPr>
      <cdr:spPr>
        <a:xfrm xmlns:a="http://schemas.openxmlformats.org/drawingml/2006/main" flipV="1">
          <a:off x="1143000" y="685800"/>
          <a:ext cx="5410200" cy="2"/>
        </a:xfrm>
        <a:prstGeom xmlns:a="http://schemas.openxmlformats.org/drawingml/2006/main" prst="line">
          <a:avLst/>
        </a:prstGeom>
        <a:ln xmlns:a="http://schemas.openxmlformats.org/drawingml/2006/main" w="76200">
          <a:solidFill>
            <a:srgbClr val="0066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8.xml><?xml version="1.0" encoding="utf-8"?>
<c:userShapes xmlns:c="http://schemas.openxmlformats.org/drawingml/2006/chart">
  <cdr:relSizeAnchor xmlns:cdr="http://schemas.openxmlformats.org/drawingml/2006/chartDrawing">
    <cdr:from>
      <cdr:x>0.80556</cdr:x>
      <cdr:y>0.2952</cdr:y>
    </cdr:from>
    <cdr:to>
      <cdr:x>0.92593</cdr:x>
      <cdr:y>0.369</cdr:y>
    </cdr:to>
    <cdr:sp macro="" textlink="">
      <cdr:nvSpPr>
        <cdr:cNvPr id="3" name="TextBox 2"/>
        <cdr:cNvSpPr txBox="1"/>
      </cdr:nvSpPr>
      <cdr:spPr>
        <a:xfrm xmlns:a="http://schemas.openxmlformats.org/drawingml/2006/main">
          <a:off x="6629400" y="1524000"/>
          <a:ext cx="990597" cy="38099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400" b="1" dirty="0" smtClean="0">
              <a:solidFill>
                <a:schemeClr val="tx1"/>
              </a:solidFill>
              <a:latin typeface="Times New Roman" panose="02020603050405020304" pitchFamily="18" charset="0"/>
              <a:cs typeface="Times New Roman" panose="02020603050405020304" pitchFamily="18" charset="0"/>
            </a:rPr>
            <a:t>Mean</a:t>
          </a:r>
          <a:endParaRPr lang="en-US" sz="2400" b="1" dirty="0">
            <a:solidFill>
              <a:schemeClr val="tx1"/>
            </a:solidFill>
            <a:latin typeface="Times New Roman" panose="02020603050405020304" pitchFamily="18" charset="0"/>
            <a:cs typeface="Times New Roman" panose="02020603050405020304" pitchFamily="18" charset="0"/>
          </a:endParaRPr>
        </a:p>
      </cdr:txBody>
    </cdr:sp>
  </cdr:relSizeAnchor>
  <cdr:relSizeAnchor xmlns:cdr="http://schemas.openxmlformats.org/drawingml/2006/chartDrawing">
    <cdr:from>
      <cdr:x>0.81481</cdr:x>
      <cdr:y>0.19188</cdr:y>
    </cdr:from>
    <cdr:to>
      <cdr:x>0.9074</cdr:x>
      <cdr:y>0.28044</cdr:y>
    </cdr:to>
    <cdr:sp macro="" textlink="">
      <cdr:nvSpPr>
        <cdr:cNvPr id="4" name="TextBox 3"/>
        <cdr:cNvSpPr txBox="1"/>
      </cdr:nvSpPr>
      <cdr:spPr>
        <a:xfrm xmlns:a="http://schemas.openxmlformats.org/drawingml/2006/main">
          <a:off x="6705600" y="990600"/>
          <a:ext cx="761979" cy="45719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000" b="1" dirty="0" smtClean="0">
              <a:latin typeface="Times New Roman" panose="02020603050405020304" pitchFamily="18" charset="0"/>
              <a:cs typeface="Times New Roman" panose="02020603050405020304" pitchFamily="18" charset="0"/>
            </a:rPr>
            <a:t>UCL</a:t>
          </a:r>
          <a:endParaRPr lang="en-US" sz="2000" b="1" dirty="0">
            <a:latin typeface="Times New Roman" panose="02020603050405020304" pitchFamily="18" charset="0"/>
            <a:cs typeface="Times New Roman" panose="02020603050405020304" pitchFamily="18" charset="0"/>
          </a:endParaRPr>
        </a:p>
      </cdr:txBody>
    </cdr:sp>
  </cdr:relSizeAnchor>
  <cdr:relSizeAnchor xmlns:cdr="http://schemas.openxmlformats.org/drawingml/2006/chartDrawing">
    <cdr:from>
      <cdr:x>0.81481</cdr:x>
      <cdr:y>0.38376</cdr:y>
    </cdr:from>
    <cdr:to>
      <cdr:x>0.9074</cdr:x>
      <cdr:y>0.47233</cdr:y>
    </cdr:to>
    <cdr:sp macro="" textlink="">
      <cdr:nvSpPr>
        <cdr:cNvPr id="5" name="TextBox 1"/>
        <cdr:cNvSpPr txBox="1"/>
      </cdr:nvSpPr>
      <cdr:spPr>
        <a:xfrm xmlns:a="http://schemas.openxmlformats.org/drawingml/2006/main">
          <a:off x="6705600" y="1981200"/>
          <a:ext cx="761979" cy="45724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000" b="1" dirty="0" smtClean="0">
              <a:latin typeface="Times New Roman" panose="02020603050405020304" pitchFamily="18" charset="0"/>
              <a:cs typeface="Times New Roman" panose="02020603050405020304" pitchFamily="18" charset="0"/>
            </a:rPr>
            <a:t>LCL</a:t>
          </a:r>
          <a:endParaRPr lang="en-US" sz="2000" b="1" dirty="0">
            <a:latin typeface="Times New Roman" panose="02020603050405020304" pitchFamily="18" charset="0"/>
            <a:cs typeface="Times New Roman" panose="02020603050405020304" pitchFamily="18" charset="0"/>
          </a:endParaRPr>
        </a:p>
      </cdr:txBody>
    </cdr:sp>
  </cdr:relSizeAnchor>
  <cdr:relSizeAnchor xmlns:cdr="http://schemas.openxmlformats.org/drawingml/2006/chartDrawing">
    <cdr:from>
      <cdr:x>0.13889</cdr:x>
      <cdr:y>0.33948</cdr:y>
    </cdr:from>
    <cdr:to>
      <cdr:x>0.78704</cdr:x>
      <cdr:y>0.33948</cdr:y>
    </cdr:to>
    <cdr:cxnSp macro="">
      <cdr:nvCxnSpPr>
        <cdr:cNvPr id="6" name="Straight Connector 5"/>
        <cdr:cNvCxnSpPr/>
      </cdr:nvCxnSpPr>
      <cdr:spPr>
        <a:xfrm xmlns:a="http://schemas.openxmlformats.org/drawingml/2006/main">
          <a:off x="1143000" y="1752600"/>
          <a:ext cx="5334016" cy="0"/>
        </a:xfrm>
        <a:prstGeom xmlns:a="http://schemas.openxmlformats.org/drawingml/2006/main" prst="line">
          <a:avLst/>
        </a:prstGeom>
        <a:ln xmlns:a="http://schemas.openxmlformats.org/drawingml/2006/main" w="76200">
          <a:solidFill>
            <a:srgbClr val="0066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0.13678</cdr:x>
      <cdr:y>0.42804</cdr:y>
    </cdr:from>
    <cdr:to>
      <cdr:x>0.79419</cdr:x>
      <cdr:y>0.42804</cdr:y>
    </cdr:to>
    <cdr:cxnSp macro="">
      <cdr:nvCxnSpPr>
        <cdr:cNvPr id="7" name="Straight Connector 6"/>
        <cdr:cNvCxnSpPr/>
      </cdr:nvCxnSpPr>
      <cdr:spPr>
        <a:xfrm xmlns:a="http://schemas.openxmlformats.org/drawingml/2006/main">
          <a:off x="1125682" y="2209800"/>
          <a:ext cx="5410222" cy="0"/>
        </a:xfrm>
        <a:prstGeom xmlns:a="http://schemas.openxmlformats.org/drawingml/2006/main" prst="line">
          <a:avLst/>
        </a:prstGeom>
        <a:ln xmlns:a="http://schemas.openxmlformats.org/drawingml/2006/main" w="76200">
          <a:solidFill>
            <a:srgbClr val="0066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0.13889</cdr:x>
      <cdr:y>0.23616</cdr:y>
    </cdr:from>
    <cdr:to>
      <cdr:x>0.7963</cdr:x>
      <cdr:y>0.23616</cdr:y>
    </cdr:to>
    <cdr:cxnSp macro="">
      <cdr:nvCxnSpPr>
        <cdr:cNvPr id="8" name="Straight Connector 7"/>
        <cdr:cNvCxnSpPr/>
      </cdr:nvCxnSpPr>
      <cdr:spPr>
        <a:xfrm xmlns:a="http://schemas.openxmlformats.org/drawingml/2006/main" flipV="1">
          <a:off x="1143000" y="1219200"/>
          <a:ext cx="5410221" cy="0"/>
        </a:xfrm>
        <a:prstGeom xmlns:a="http://schemas.openxmlformats.org/drawingml/2006/main" prst="line">
          <a:avLst/>
        </a:prstGeom>
        <a:ln xmlns:a="http://schemas.openxmlformats.org/drawingml/2006/main" w="76200">
          <a:solidFill>
            <a:srgbClr val="0066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EA3FCE-25F2-4959-AE5D-23CEF5CADE6D}" type="datetimeFigureOut">
              <a:rPr lang="en-US" smtClean="0"/>
              <a:t>10/21/2016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ACBAEE-C16D-49DB-BF32-4B113F08DD95}" type="slidenum">
              <a:rPr lang="en-US" smtClean="0"/>
              <a:t>‹#›</a:t>
            </a:fld>
            <a:endParaRPr lang="en-US"/>
          </a:p>
        </p:txBody>
      </p:sp>
    </p:spTree>
    <p:extLst>
      <p:ext uri="{BB962C8B-B14F-4D97-AF65-F5344CB8AC3E}">
        <p14:creationId xmlns:p14="http://schemas.microsoft.com/office/powerpoint/2010/main" val="15917068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5BACC0E7-C763-4EF8-9CBA-6DE635B7327A}" type="datetime1">
              <a:rPr lang="en-US" smtClean="0"/>
              <a:t>10/21/2016</a:t>
            </a:fld>
            <a:endParaRPr lang="en-US"/>
          </a:p>
        </p:txBody>
      </p:sp>
      <p:sp>
        <p:nvSpPr>
          <p:cNvPr id="8" name="Slide Number Placeholder 7"/>
          <p:cNvSpPr>
            <a:spLocks noGrp="1"/>
          </p:cNvSpPr>
          <p:nvPr>
            <p:ph type="sldNum" sz="quarter" idx="11"/>
          </p:nvPr>
        </p:nvSpPr>
        <p:spPr/>
        <p:txBody>
          <a:bodyPr/>
          <a:lstStyle/>
          <a:p>
            <a:fld id="{EEEECDCC-63C2-4492-ADC6-A6890B1EB79E}" type="slidenum">
              <a:rPr lang="en-US" smtClean="0"/>
              <a:t>‹#›</a:t>
            </a:fld>
            <a:endParaRPr lang="en-US"/>
          </a:p>
        </p:txBody>
      </p:sp>
      <p:sp>
        <p:nvSpPr>
          <p:cNvPr id="9" name="Footer Placeholder 8"/>
          <p:cNvSpPr>
            <a:spLocks noGrp="1"/>
          </p:cNvSpPr>
          <p:nvPr>
            <p:ph type="ftr" sz="quarter" idx="12"/>
          </p:nvPr>
        </p:nvSpPr>
        <p:spPr/>
        <p:txBody>
          <a:bodyPr/>
          <a:lstStyle/>
          <a:p>
            <a:r>
              <a:rPr lang="en-US" smtClean="0"/>
              <a:t>Dr. Mohammed Alnaif</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23429A-5B8B-4D0D-BB69-3DB2E49C5C3A}" type="datetime1">
              <a:rPr lang="en-US" smtClean="0"/>
              <a:t>10/21/2016</a:t>
            </a:fld>
            <a:endParaRPr lang="en-US"/>
          </a:p>
        </p:txBody>
      </p:sp>
      <p:sp>
        <p:nvSpPr>
          <p:cNvPr id="5" name="Footer Placeholder 4"/>
          <p:cNvSpPr>
            <a:spLocks noGrp="1"/>
          </p:cNvSpPr>
          <p:nvPr>
            <p:ph type="ftr" sz="quarter" idx="11"/>
          </p:nvPr>
        </p:nvSpPr>
        <p:spPr/>
        <p:txBody>
          <a:bodyPr/>
          <a:lstStyle/>
          <a:p>
            <a:r>
              <a:rPr lang="en-US" smtClean="0"/>
              <a:t>Dr. Mohammed Alnaif</a:t>
            </a:r>
            <a:endParaRPr lang="en-US"/>
          </a:p>
        </p:txBody>
      </p:sp>
      <p:sp>
        <p:nvSpPr>
          <p:cNvPr id="6" name="Slide Number Placeholder 5"/>
          <p:cNvSpPr>
            <a:spLocks noGrp="1"/>
          </p:cNvSpPr>
          <p:nvPr>
            <p:ph type="sldNum" sz="quarter" idx="12"/>
          </p:nvPr>
        </p:nvSpPr>
        <p:spPr/>
        <p:txBody>
          <a:bodyPr/>
          <a:lstStyle/>
          <a:p>
            <a:fld id="{EEEECDCC-63C2-4492-ADC6-A6890B1EB79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D54E0B-E2A9-41F3-865E-738CC1A091ED}" type="datetime1">
              <a:rPr lang="en-US" smtClean="0"/>
              <a:t>10/21/2016</a:t>
            </a:fld>
            <a:endParaRPr lang="en-US"/>
          </a:p>
        </p:txBody>
      </p:sp>
      <p:sp>
        <p:nvSpPr>
          <p:cNvPr id="5" name="Footer Placeholder 4"/>
          <p:cNvSpPr>
            <a:spLocks noGrp="1"/>
          </p:cNvSpPr>
          <p:nvPr>
            <p:ph type="ftr" sz="quarter" idx="11"/>
          </p:nvPr>
        </p:nvSpPr>
        <p:spPr/>
        <p:txBody>
          <a:bodyPr/>
          <a:lstStyle/>
          <a:p>
            <a:r>
              <a:rPr lang="en-US" smtClean="0"/>
              <a:t>Dr. Mohammed Alnaif</a:t>
            </a:r>
            <a:endParaRPr lang="en-US"/>
          </a:p>
        </p:txBody>
      </p:sp>
      <p:sp>
        <p:nvSpPr>
          <p:cNvPr id="6" name="Slide Number Placeholder 5"/>
          <p:cNvSpPr>
            <a:spLocks noGrp="1"/>
          </p:cNvSpPr>
          <p:nvPr>
            <p:ph type="sldNum" sz="quarter" idx="12"/>
          </p:nvPr>
        </p:nvSpPr>
        <p:spPr/>
        <p:txBody>
          <a:bodyPr/>
          <a:lstStyle/>
          <a:p>
            <a:fld id="{EEEECDCC-63C2-4492-ADC6-A6890B1EB79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A5768351-4C2B-4D64-94B4-453D77E1E2A8}" type="datetime1">
              <a:rPr lang="en-US" smtClean="0"/>
              <a:t>10/21/2016</a:t>
            </a:fld>
            <a:endParaRPr lang="en-US"/>
          </a:p>
        </p:txBody>
      </p:sp>
      <p:sp>
        <p:nvSpPr>
          <p:cNvPr id="5" name="Footer Placeholder 4"/>
          <p:cNvSpPr>
            <a:spLocks noGrp="1"/>
          </p:cNvSpPr>
          <p:nvPr>
            <p:ph type="ftr" sz="quarter" idx="11"/>
          </p:nvPr>
        </p:nvSpPr>
        <p:spPr/>
        <p:txBody>
          <a:bodyPr/>
          <a:lstStyle/>
          <a:p>
            <a:r>
              <a:rPr lang="en-US" smtClean="0"/>
              <a:t>Dr. Mohammed Alnaif</a:t>
            </a:r>
            <a:endParaRPr lang="en-US"/>
          </a:p>
        </p:txBody>
      </p:sp>
      <p:sp>
        <p:nvSpPr>
          <p:cNvPr id="6" name="Slide Number Placeholder 5"/>
          <p:cNvSpPr>
            <a:spLocks noGrp="1"/>
          </p:cNvSpPr>
          <p:nvPr>
            <p:ph type="sldNum" sz="quarter" idx="12"/>
          </p:nvPr>
        </p:nvSpPr>
        <p:spPr/>
        <p:txBody>
          <a:bodyPr/>
          <a:lstStyle/>
          <a:p>
            <a:fld id="{EEEECDCC-63C2-4492-ADC6-A6890B1EB79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B945591-9B37-443C-A10E-7E1B39C6925A}" type="datetime1">
              <a:rPr lang="en-US" smtClean="0"/>
              <a:t>10/21/2016</a:t>
            </a:fld>
            <a:endParaRPr lang="en-US"/>
          </a:p>
        </p:txBody>
      </p:sp>
      <p:sp>
        <p:nvSpPr>
          <p:cNvPr id="5" name="Footer Placeholder 4"/>
          <p:cNvSpPr>
            <a:spLocks noGrp="1"/>
          </p:cNvSpPr>
          <p:nvPr>
            <p:ph type="ftr" sz="quarter" idx="11"/>
          </p:nvPr>
        </p:nvSpPr>
        <p:spPr/>
        <p:txBody>
          <a:bodyPr/>
          <a:lstStyle/>
          <a:p>
            <a:r>
              <a:rPr lang="en-US" smtClean="0"/>
              <a:t>Dr. Mohammed Alnaif</a:t>
            </a:r>
            <a:endParaRPr lang="en-US"/>
          </a:p>
        </p:txBody>
      </p:sp>
      <p:sp>
        <p:nvSpPr>
          <p:cNvPr id="6" name="Slide Number Placeholder 5"/>
          <p:cNvSpPr>
            <a:spLocks noGrp="1"/>
          </p:cNvSpPr>
          <p:nvPr>
            <p:ph type="sldNum" sz="quarter" idx="12"/>
          </p:nvPr>
        </p:nvSpPr>
        <p:spPr/>
        <p:txBody>
          <a:bodyPr/>
          <a:lstStyle/>
          <a:p>
            <a:fld id="{EEEECDCC-63C2-4492-ADC6-A6890B1EB79E}" type="slidenum">
              <a:rPr lang="en-US" smtClean="0"/>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D425794C-1415-4457-9A6F-63BAEDFD5649}" type="datetime1">
              <a:rPr lang="en-US" smtClean="0"/>
              <a:t>10/21/2016</a:t>
            </a:fld>
            <a:endParaRPr lang="en-US"/>
          </a:p>
        </p:txBody>
      </p:sp>
      <p:sp>
        <p:nvSpPr>
          <p:cNvPr id="6" name="Footer Placeholder 5"/>
          <p:cNvSpPr>
            <a:spLocks noGrp="1"/>
          </p:cNvSpPr>
          <p:nvPr>
            <p:ph type="ftr" sz="quarter" idx="11"/>
          </p:nvPr>
        </p:nvSpPr>
        <p:spPr/>
        <p:txBody>
          <a:bodyPr/>
          <a:lstStyle/>
          <a:p>
            <a:r>
              <a:rPr lang="en-US" smtClean="0"/>
              <a:t>Dr. Mohammed Alnaif</a:t>
            </a:r>
            <a:endParaRPr lang="en-US"/>
          </a:p>
        </p:txBody>
      </p:sp>
      <p:sp>
        <p:nvSpPr>
          <p:cNvPr id="7" name="Slide Number Placeholder 6"/>
          <p:cNvSpPr>
            <a:spLocks noGrp="1"/>
          </p:cNvSpPr>
          <p:nvPr>
            <p:ph type="sldNum" sz="quarter" idx="12"/>
          </p:nvPr>
        </p:nvSpPr>
        <p:spPr/>
        <p:txBody>
          <a:bodyPr/>
          <a:lstStyle/>
          <a:p>
            <a:fld id="{EEEECDCC-63C2-4492-ADC6-A6890B1EB79E}" type="slidenum">
              <a:rPr lang="en-US" smtClean="0"/>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63BA9893-31D6-45E5-AF18-6684BE85FD69}" type="datetime1">
              <a:rPr lang="en-US" smtClean="0"/>
              <a:t>10/21/2016</a:t>
            </a:fld>
            <a:endParaRPr lang="en-US"/>
          </a:p>
        </p:txBody>
      </p:sp>
      <p:sp>
        <p:nvSpPr>
          <p:cNvPr id="8" name="Footer Placeholder 7"/>
          <p:cNvSpPr>
            <a:spLocks noGrp="1"/>
          </p:cNvSpPr>
          <p:nvPr>
            <p:ph type="ftr" sz="quarter" idx="11"/>
          </p:nvPr>
        </p:nvSpPr>
        <p:spPr/>
        <p:txBody>
          <a:bodyPr/>
          <a:lstStyle/>
          <a:p>
            <a:r>
              <a:rPr lang="en-US" smtClean="0"/>
              <a:t>Dr. Mohammed Alnaif</a:t>
            </a:r>
            <a:endParaRPr lang="en-US"/>
          </a:p>
        </p:txBody>
      </p:sp>
      <p:sp>
        <p:nvSpPr>
          <p:cNvPr id="9" name="Slide Number Placeholder 8"/>
          <p:cNvSpPr>
            <a:spLocks noGrp="1"/>
          </p:cNvSpPr>
          <p:nvPr>
            <p:ph type="sldNum" sz="quarter" idx="12"/>
          </p:nvPr>
        </p:nvSpPr>
        <p:spPr/>
        <p:txBody>
          <a:bodyPr/>
          <a:lstStyle/>
          <a:p>
            <a:fld id="{EEEECDCC-63C2-4492-ADC6-A6890B1EB79E}" type="slidenum">
              <a:rPr lang="en-US" smtClean="0"/>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7EB4822-C04B-43D6-9623-76B0F35A4F65}" type="datetime1">
              <a:rPr lang="en-US" smtClean="0"/>
              <a:t>10/21/2016</a:t>
            </a:fld>
            <a:endParaRPr lang="en-US"/>
          </a:p>
        </p:txBody>
      </p:sp>
      <p:sp>
        <p:nvSpPr>
          <p:cNvPr id="4" name="Footer Placeholder 3"/>
          <p:cNvSpPr>
            <a:spLocks noGrp="1"/>
          </p:cNvSpPr>
          <p:nvPr>
            <p:ph type="ftr" sz="quarter" idx="11"/>
          </p:nvPr>
        </p:nvSpPr>
        <p:spPr/>
        <p:txBody>
          <a:bodyPr/>
          <a:lstStyle/>
          <a:p>
            <a:r>
              <a:rPr lang="en-US" smtClean="0"/>
              <a:t>Dr. Mohammed Alnaif</a:t>
            </a:r>
            <a:endParaRPr lang="en-US"/>
          </a:p>
        </p:txBody>
      </p:sp>
      <p:sp>
        <p:nvSpPr>
          <p:cNvPr id="5" name="Slide Number Placeholder 4"/>
          <p:cNvSpPr>
            <a:spLocks noGrp="1"/>
          </p:cNvSpPr>
          <p:nvPr>
            <p:ph type="sldNum" sz="quarter" idx="12"/>
          </p:nvPr>
        </p:nvSpPr>
        <p:spPr/>
        <p:txBody>
          <a:bodyPr/>
          <a:lstStyle/>
          <a:p>
            <a:fld id="{EEEECDCC-63C2-4492-ADC6-A6890B1EB79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C8629B-6950-4B61-B985-DA2DC4423D29}" type="datetime1">
              <a:rPr lang="en-US" smtClean="0"/>
              <a:t>10/21/2016</a:t>
            </a:fld>
            <a:endParaRPr lang="en-US"/>
          </a:p>
        </p:txBody>
      </p:sp>
      <p:sp>
        <p:nvSpPr>
          <p:cNvPr id="3" name="Footer Placeholder 2"/>
          <p:cNvSpPr>
            <a:spLocks noGrp="1"/>
          </p:cNvSpPr>
          <p:nvPr>
            <p:ph type="ftr" sz="quarter" idx="11"/>
          </p:nvPr>
        </p:nvSpPr>
        <p:spPr/>
        <p:txBody>
          <a:bodyPr/>
          <a:lstStyle/>
          <a:p>
            <a:r>
              <a:rPr lang="en-US" smtClean="0"/>
              <a:t>Dr. Mohammed Alnaif</a:t>
            </a:r>
            <a:endParaRPr lang="en-US"/>
          </a:p>
        </p:txBody>
      </p:sp>
      <p:sp>
        <p:nvSpPr>
          <p:cNvPr id="4" name="Slide Number Placeholder 3"/>
          <p:cNvSpPr>
            <a:spLocks noGrp="1"/>
          </p:cNvSpPr>
          <p:nvPr>
            <p:ph type="sldNum" sz="quarter" idx="12"/>
          </p:nvPr>
        </p:nvSpPr>
        <p:spPr/>
        <p:txBody>
          <a:bodyPr/>
          <a:lstStyle/>
          <a:p>
            <a:fld id="{EEEECDCC-63C2-4492-ADC6-A6890B1EB79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07BC8C-A273-46AA-9FEE-2894B622701D}" type="datetime1">
              <a:rPr lang="en-US" smtClean="0"/>
              <a:t>10/21/2016</a:t>
            </a:fld>
            <a:endParaRPr lang="en-US"/>
          </a:p>
        </p:txBody>
      </p:sp>
      <p:sp>
        <p:nvSpPr>
          <p:cNvPr id="6" name="Footer Placeholder 5"/>
          <p:cNvSpPr>
            <a:spLocks noGrp="1"/>
          </p:cNvSpPr>
          <p:nvPr>
            <p:ph type="ftr" sz="quarter" idx="11"/>
          </p:nvPr>
        </p:nvSpPr>
        <p:spPr/>
        <p:txBody>
          <a:bodyPr/>
          <a:lstStyle/>
          <a:p>
            <a:r>
              <a:rPr lang="en-US" smtClean="0"/>
              <a:t>Dr. Mohammed Alnaif</a:t>
            </a:r>
            <a:endParaRPr lang="en-US"/>
          </a:p>
        </p:txBody>
      </p:sp>
      <p:sp>
        <p:nvSpPr>
          <p:cNvPr id="7" name="Slide Number Placeholder 6"/>
          <p:cNvSpPr>
            <a:spLocks noGrp="1"/>
          </p:cNvSpPr>
          <p:nvPr>
            <p:ph type="sldNum" sz="quarter" idx="12"/>
          </p:nvPr>
        </p:nvSpPr>
        <p:spPr/>
        <p:txBody>
          <a:bodyPr/>
          <a:lstStyle/>
          <a:p>
            <a:fld id="{EEEECDCC-63C2-4492-ADC6-A6890B1EB79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F6F296-644B-40B9-B75E-3F70A41E7331}" type="datetime1">
              <a:rPr lang="en-US" smtClean="0"/>
              <a:t>10/21/2016</a:t>
            </a:fld>
            <a:endParaRPr lang="en-US"/>
          </a:p>
        </p:txBody>
      </p:sp>
      <p:sp>
        <p:nvSpPr>
          <p:cNvPr id="6" name="Footer Placeholder 5"/>
          <p:cNvSpPr>
            <a:spLocks noGrp="1"/>
          </p:cNvSpPr>
          <p:nvPr>
            <p:ph type="ftr" sz="quarter" idx="11"/>
          </p:nvPr>
        </p:nvSpPr>
        <p:spPr/>
        <p:txBody>
          <a:bodyPr/>
          <a:lstStyle/>
          <a:p>
            <a:r>
              <a:rPr lang="en-US" smtClean="0"/>
              <a:t>Dr. Mohammed Alnaif</a:t>
            </a:r>
            <a:endParaRPr lang="en-US"/>
          </a:p>
        </p:txBody>
      </p:sp>
      <p:sp>
        <p:nvSpPr>
          <p:cNvPr id="7" name="Slide Number Placeholder 6"/>
          <p:cNvSpPr>
            <a:spLocks noGrp="1"/>
          </p:cNvSpPr>
          <p:nvPr>
            <p:ph type="sldNum" sz="quarter" idx="12"/>
          </p:nvPr>
        </p:nvSpPr>
        <p:spPr/>
        <p:txBody>
          <a:bodyPr/>
          <a:lstStyle/>
          <a:p>
            <a:fld id="{EEEECDCC-63C2-4492-ADC6-A6890B1EB79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D7A8D6DF-FE63-4824-A28C-1121A8B273E8}" type="datetime1">
              <a:rPr lang="en-US" smtClean="0"/>
              <a:t>10/21/2016</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r>
              <a:rPr lang="en-US" smtClean="0"/>
              <a:t>Dr. Mohammed Alnaif</a:t>
            </a:r>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EEEECDCC-63C2-4492-ADC6-A6890B1EB79E}" type="slidenum">
              <a:rPr lang="en-US" smtClean="0"/>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4129" r:id="rId1"/>
    <p:sldLayoutId id="2147484130" r:id="rId2"/>
    <p:sldLayoutId id="2147484131" r:id="rId3"/>
    <p:sldLayoutId id="2147484132" r:id="rId4"/>
    <p:sldLayoutId id="2147484133" r:id="rId5"/>
    <p:sldLayoutId id="2147484134" r:id="rId6"/>
    <p:sldLayoutId id="2147484135" r:id="rId7"/>
    <p:sldLayoutId id="2147484136" r:id="rId8"/>
    <p:sldLayoutId id="2147484137" r:id="rId9"/>
    <p:sldLayoutId id="2147484138" r:id="rId10"/>
    <p:sldLayoutId id="2147484139" r:id="rId11"/>
  </p:sldLayoutIdLst>
  <p:hf hdr="0"/>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alnaif@ksu.edu.sa"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457200"/>
            <a:ext cx="8229600" cy="1447800"/>
          </a:xfrm>
        </p:spPr>
        <p:txBody>
          <a:bodyPr/>
          <a:lstStyle/>
          <a:p>
            <a:pPr algn="ctr" rtl="1"/>
            <a:r>
              <a:rPr lang="en-US" sz="2400" b="1" i="1" dirty="0">
                <a:solidFill>
                  <a:schemeClr val="tx1"/>
                </a:solidFill>
                <a:latin typeface="Times New Roman" panose="02020603050405020304" pitchFamily="18" charset="0"/>
                <a:cs typeface="Times New Roman" panose="02020603050405020304" pitchFamily="18" charset="0"/>
              </a:rPr>
              <a:t>King Saud University</a:t>
            </a:r>
            <a:br>
              <a:rPr lang="en-US" sz="2400" b="1" i="1" dirty="0">
                <a:solidFill>
                  <a:schemeClr val="tx1"/>
                </a:solidFill>
                <a:latin typeface="Times New Roman" panose="02020603050405020304" pitchFamily="18" charset="0"/>
                <a:cs typeface="Times New Roman" panose="02020603050405020304" pitchFamily="18" charset="0"/>
              </a:rPr>
            </a:br>
            <a:r>
              <a:rPr lang="en-US" sz="2400" b="1" i="1" dirty="0">
                <a:solidFill>
                  <a:schemeClr val="tx1"/>
                </a:solidFill>
                <a:latin typeface="Times New Roman" panose="02020603050405020304" pitchFamily="18" charset="0"/>
                <a:cs typeface="Times New Roman" panose="02020603050405020304" pitchFamily="18" charset="0"/>
              </a:rPr>
              <a:t>College of Business Administration</a:t>
            </a:r>
            <a:br>
              <a:rPr lang="en-US" sz="2400" b="1" i="1" dirty="0">
                <a:solidFill>
                  <a:schemeClr val="tx1"/>
                </a:solidFill>
                <a:latin typeface="Times New Roman" panose="02020603050405020304" pitchFamily="18" charset="0"/>
                <a:cs typeface="Times New Roman" panose="02020603050405020304" pitchFamily="18" charset="0"/>
              </a:rPr>
            </a:br>
            <a:r>
              <a:rPr lang="en-US" sz="2400" b="1" i="1" dirty="0">
                <a:solidFill>
                  <a:schemeClr val="tx1"/>
                </a:solidFill>
                <a:latin typeface="Times New Roman" panose="02020603050405020304" pitchFamily="18" charset="0"/>
                <a:cs typeface="Times New Roman" panose="02020603050405020304" pitchFamily="18" charset="0"/>
              </a:rPr>
              <a:t>Department of Health Administration - Masters` Program</a:t>
            </a:r>
          </a:p>
        </p:txBody>
      </p:sp>
      <p:sp>
        <p:nvSpPr>
          <p:cNvPr id="3" name="Subtitle 2"/>
          <p:cNvSpPr>
            <a:spLocks noGrp="1"/>
          </p:cNvSpPr>
          <p:nvPr>
            <p:ph type="subTitle" idx="1"/>
          </p:nvPr>
        </p:nvSpPr>
        <p:spPr>
          <a:xfrm>
            <a:off x="762000" y="2743200"/>
            <a:ext cx="7924800" cy="3200400"/>
          </a:xfrm>
        </p:spPr>
        <p:txBody>
          <a:bodyPr>
            <a:normAutofit/>
          </a:bodyPr>
          <a:lstStyle/>
          <a:p>
            <a:pPr algn="ctr"/>
            <a:r>
              <a:rPr lang="en-US" sz="2400" b="1" i="1" u="sng" dirty="0">
                <a:solidFill>
                  <a:schemeClr val="tx1"/>
                </a:solidFill>
                <a:latin typeface="Times New Roman" panose="02020603050405020304" pitchFamily="18" charset="0"/>
                <a:cs typeface="Times New Roman" panose="02020603050405020304" pitchFamily="18" charset="0"/>
              </a:rPr>
              <a:t>PA 509-Quality Control in Healthcare    </a:t>
            </a:r>
            <a:endParaRPr lang="en-US" sz="2400" b="1" dirty="0">
              <a:solidFill>
                <a:schemeClr val="tx1"/>
              </a:solidFill>
              <a:latin typeface="Times New Roman" panose="02020603050405020304" pitchFamily="18" charset="0"/>
              <a:cs typeface="Times New Roman" panose="02020603050405020304" pitchFamily="18" charset="0"/>
            </a:endParaRPr>
          </a:p>
          <a:p>
            <a:pPr algn="ctr"/>
            <a:r>
              <a:rPr lang="en-US" sz="2400" b="1" i="1" u="sng" dirty="0">
                <a:solidFill>
                  <a:schemeClr val="tx1"/>
                </a:solidFill>
                <a:latin typeface="Times New Roman" panose="02020603050405020304" pitchFamily="18" charset="0"/>
                <a:cs typeface="Times New Roman" panose="02020603050405020304" pitchFamily="18" charset="0"/>
              </a:rPr>
              <a:t>Second Semester 1436/ </a:t>
            </a:r>
            <a:r>
              <a:rPr lang="en-US" sz="2400" b="1" i="1" u="sng" dirty="0" smtClean="0">
                <a:solidFill>
                  <a:schemeClr val="tx1"/>
                </a:solidFill>
                <a:latin typeface="Times New Roman" panose="02020603050405020304" pitchFamily="18" charset="0"/>
                <a:cs typeface="Times New Roman" panose="02020603050405020304" pitchFamily="18" charset="0"/>
              </a:rPr>
              <a:t>1437</a:t>
            </a:r>
          </a:p>
          <a:p>
            <a:pPr algn="ctr"/>
            <a:r>
              <a:rPr lang="en-US" sz="2400" b="1" dirty="0">
                <a:solidFill>
                  <a:schemeClr val="tx1"/>
                </a:solidFill>
                <a:latin typeface="Times New Roman" panose="02020603050405020304" pitchFamily="18" charset="0"/>
                <a:cs typeface="Times New Roman" panose="02020603050405020304" pitchFamily="18" charset="0"/>
              </a:rPr>
              <a:t>Mohammed S. Alnaif, Ph.D. </a:t>
            </a:r>
          </a:p>
          <a:p>
            <a:pPr algn="ctr"/>
            <a:r>
              <a:rPr lang="en-US" sz="2400" b="1" dirty="0">
                <a:solidFill>
                  <a:schemeClr val="tx1"/>
                </a:solidFill>
                <a:latin typeface="Times New Roman" panose="02020603050405020304" pitchFamily="18" charset="0"/>
                <a:cs typeface="Times New Roman" panose="02020603050405020304" pitchFamily="18" charset="0"/>
              </a:rPr>
              <a:t>E-mail:    </a:t>
            </a:r>
            <a:r>
              <a:rPr lang="en-US" sz="2400" b="1" dirty="0" smtClean="0">
                <a:solidFill>
                  <a:srgbClr val="0000FF"/>
                </a:solidFill>
                <a:latin typeface="Times New Roman" panose="02020603050405020304" pitchFamily="18" charset="0"/>
                <a:cs typeface="Times New Roman" panose="02020603050405020304" pitchFamily="18" charset="0"/>
                <a:hlinkClick r:id="rId2"/>
              </a:rPr>
              <a:t>alnaif@ksu.edu.sa</a:t>
            </a:r>
            <a:endParaRPr lang="en-US" sz="2400" b="1" dirty="0" smtClean="0">
              <a:solidFill>
                <a:srgbClr val="0000FF"/>
              </a:solidFill>
              <a:latin typeface="Times New Roman" panose="02020603050405020304" pitchFamily="18" charset="0"/>
              <a:cs typeface="Times New Roman" panose="02020603050405020304" pitchFamily="18" charset="0"/>
            </a:endParaRPr>
          </a:p>
          <a:p>
            <a:pPr algn="ctr"/>
            <a:endParaRPr lang="en-US" sz="2400" b="1" dirty="0" smtClean="0">
              <a:solidFill>
                <a:schemeClr val="tx1"/>
              </a:solidFill>
              <a:latin typeface="Times New Roman" panose="02020603050405020304" pitchFamily="18" charset="0"/>
              <a:cs typeface="Times New Roman" panose="02020603050405020304" pitchFamily="18" charset="0"/>
            </a:endParaRPr>
          </a:p>
          <a:p>
            <a:pPr algn="ctr"/>
            <a:endParaRPr lang="en-US" sz="2400" b="1" dirty="0">
              <a:solidFill>
                <a:schemeClr val="tx1"/>
              </a:solidFill>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a:xfrm>
            <a:off x="1447801" y="6324600"/>
            <a:ext cx="1143000" cy="365125"/>
          </a:xfrm>
        </p:spPr>
        <p:txBody>
          <a:bodyPr/>
          <a:lstStyle/>
          <a:p>
            <a:fld id="{EB3CA7F5-A4F2-403E-8816-8006A2B1B937}" type="datetime1">
              <a:rPr lang="en-US" smtClean="0"/>
              <a:t>10/21/2016</a:t>
            </a:fld>
            <a:endParaRPr lang="en-US"/>
          </a:p>
        </p:txBody>
      </p:sp>
      <p:sp>
        <p:nvSpPr>
          <p:cNvPr id="5" name="Footer Placeholder 4"/>
          <p:cNvSpPr>
            <a:spLocks noGrp="1"/>
          </p:cNvSpPr>
          <p:nvPr>
            <p:ph type="ftr" sz="quarter" idx="11"/>
          </p:nvPr>
        </p:nvSpPr>
        <p:spPr>
          <a:xfrm>
            <a:off x="6172200" y="6356350"/>
            <a:ext cx="2933053" cy="365125"/>
          </a:xfrm>
        </p:spPr>
        <p:txBody>
          <a:bodyPr/>
          <a:lstStyle/>
          <a:p>
            <a:r>
              <a:rPr lang="en-US" dirty="0" smtClean="0"/>
              <a:t>Mohammed S Alnaif</a:t>
            </a:r>
            <a:endParaRPr lang="en-US" dirty="0"/>
          </a:p>
        </p:txBody>
      </p:sp>
      <p:sp>
        <p:nvSpPr>
          <p:cNvPr id="6" name="Slide Number Placeholder 5"/>
          <p:cNvSpPr>
            <a:spLocks noGrp="1"/>
          </p:cNvSpPr>
          <p:nvPr>
            <p:ph type="sldNum" sz="quarter" idx="12"/>
          </p:nvPr>
        </p:nvSpPr>
        <p:spPr/>
        <p:txBody>
          <a:bodyPr/>
          <a:lstStyle/>
          <a:p>
            <a:fld id="{EEEECDCC-63C2-4492-ADC6-A6890B1EB79E}" type="slidenum">
              <a:rPr lang="en-US" smtClean="0"/>
              <a:t>1</a:t>
            </a:fld>
            <a:endParaRPr lang="en-US"/>
          </a:p>
        </p:txBody>
      </p:sp>
    </p:spTree>
    <p:extLst>
      <p:ext uri="{BB962C8B-B14F-4D97-AF65-F5344CB8AC3E}">
        <p14:creationId xmlns:p14="http://schemas.microsoft.com/office/powerpoint/2010/main" val="23985839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143000"/>
            <a:ext cx="7924800" cy="4876800"/>
          </a:xfrm>
          <a:prstGeom prst="rect">
            <a:avLst/>
          </a:prstGeom>
          <a:solidFill>
            <a:srgbClr val="00B050"/>
          </a:solidFill>
          <a:ln>
            <a:noFill/>
          </a:ln>
        </p:spPr>
      </p:pic>
      <p:sp>
        <p:nvSpPr>
          <p:cNvPr id="3" name="TextBox 2"/>
          <p:cNvSpPr txBox="1"/>
          <p:nvPr/>
        </p:nvSpPr>
        <p:spPr>
          <a:xfrm>
            <a:off x="2362200" y="381000"/>
            <a:ext cx="4724400" cy="523220"/>
          </a:xfrm>
          <a:prstGeom prst="rect">
            <a:avLst/>
          </a:prstGeom>
          <a:noFill/>
        </p:spPr>
        <p:txBody>
          <a:bodyPr wrap="square" rtlCol="0">
            <a:spAutoFit/>
          </a:bodyPr>
          <a:lstStyle/>
          <a:p>
            <a:pPr algn="ctr"/>
            <a:r>
              <a:rPr lang="en-US" sz="2800" b="1" dirty="0" smtClean="0">
                <a:solidFill>
                  <a:srgbClr val="2818FA"/>
                </a:solidFill>
              </a:rPr>
              <a:t>General System Concept </a:t>
            </a:r>
            <a:endParaRPr lang="en-US" sz="2800" b="1" dirty="0">
              <a:solidFill>
                <a:srgbClr val="2818FA"/>
              </a:solidFill>
            </a:endParaRPr>
          </a:p>
        </p:txBody>
      </p:sp>
      <p:sp>
        <p:nvSpPr>
          <p:cNvPr id="4" name="Date Placeholder 3"/>
          <p:cNvSpPr>
            <a:spLocks noGrp="1"/>
          </p:cNvSpPr>
          <p:nvPr>
            <p:ph type="dt" sz="half" idx="10"/>
          </p:nvPr>
        </p:nvSpPr>
        <p:spPr/>
        <p:txBody>
          <a:bodyPr/>
          <a:lstStyle/>
          <a:p>
            <a:fld id="{CD0E961D-0E26-476F-95F4-C545E8EDF9C6}" type="datetime1">
              <a:rPr lang="en-US" smtClean="0"/>
              <a:t>10/21/2016</a:t>
            </a:fld>
            <a:endParaRPr lang="en-US"/>
          </a:p>
        </p:txBody>
      </p:sp>
      <p:sp>
        <p:nvSpPr>
          <p:cNvPr id="5" name="Footer Placeholder 4"/>
          <p:cNvSpPr>
            <a:spLocks noGrp="1"/>
          </p:cNvSpPr>
          <p:nvPr>
            <p:ph type="ftr" sz="quarter" idx="11"/>
          </p:nvPr>
        </p:nvSpPr>
        <p:spPr/>
        <p:txBody>
          <a:bodyPr/>
          <a:lstStyle/>
          <a:p>
            <a:r>
              <a:rPr lang="en-US" smtClean="0"/>
              <a:t>Dr. Mohammed Alnaif</a:t>
            </a:r>
            <a:endParaRPr lang="en-US"/>
          </a:p>
        </p:txBody>
      </p:sp>
      <p:sp>
        <p:nvSpPr>
          <p:cNvPr id="6" name="Slide Number Placeholder 5"/>
          <p:cNvSpPr>
            <a:spLocks noGrp="1"/>
          </p:cNvSpPr>
          <p:nvPr>
            <p:ph type="sldNum" sz="quarter" idx="12"/>
          </p:nvPr>
        </p:nvSpPr>
        <p:spPr/>
        <p:txBody>
          <a:bodyPr/>
          <a:lstStyle/>
          <a:p>
            <a:fld id="{EEEECDCC-63C2-4492-ADC6-A6890B1EB79E}" type="slidenum">
              <a:rPr lang="en-US" smtClean="0"/>
              <a:t>10</a:t>
            </a:fld>
            <a:endParaRPr lang="en-US"/>
          </a:p>
        </p:txBody>
      </p:sp>
    </p:spTree>
    <p:extLst>
      <p:ext uri="{BB962C8B-B14F-4D97-AF65-F5344CB8AC3E}">
        <p14:creationId xmlns:p14="http://schemas.microsoft.com/office/powerpoint/2010/main" val="21961623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1828800" y="-563880"/>
            <a:ext cx="5486400" cy="7985760"/>
          </a:xfrm>
          <a:prstGeom prst="rect">
            <a:avLst/>
          </a:prstGeom>
          <a:noFill/>
          <a:ln>
            <a:noFill/>
          </a:ln>
        </p:spPr>
      </p:pic>
      <p:sp>
        <p:nvSpPr>
          <p:cNvPr id="3" name="Date Placeholder 2"/>
          <p:cNvSpPr>
            <a:spLocks noGrp="1"/>
          </p:cNvSpPr>
          <p:nvPr>
            <p:ph type="dt" sz="half" idx="10"/>
          </p:nvPr>
        </p:nvSpPr>
        <p:spPr/>
        <p:txBody>
          <a:bodyPr/>
          <a:lstStyle/>
          <a:p>
            <a:fld id="{3F6D50BA-A6F9-4CE0-9370-A90D40E2748A}" type="datetime1">
              <a:rPr lang="en-US" smtClean="0"/>
              <a:t>10/21/2016</a:t>
            </a:fld>
            <a:endParaRPr lang="en-US"/>
          </a:p>
        </p:txBody>
      </p:sp>
      <p:sp>
        <p:nvSpPr>
          <p:cNvPr id="4" name="Footer Placeholder 3"/>
          <p:cNvSpPr>
            <a:spLocks noGrp="1"/>
          </p:cNvSpPr>
          <p:nvPr>
            <p:ph type="ftr" sz="quarter" idx="11"/>
          </p:nvPr>
        </p:nvSpPr>
        <p:spPr/>
        <p:txBody>
          <a:bodyPr/>
          <a:lstStyle/>
          <a:p>
            <a:r>
              <a:rPr lang="en-US" smtClean="0"/>
              <a:t>Dr. Mohammed Alnaif</a:t>
            </a:r>
            <a:endParaRPr lang="en-US"/>
          </a:p>
        </p:txBody>
      </p:sp>
      <p:sp>
        <p:nvSpPr>
          <p:cNvPr id="5" name="Slide Number Placeholder 4"/>
          <p:cNvSpPr>
            <a:spLocks noGrp="1"/>
          </p:cNvSpPr>
          <p:nvPr>
            <p:ph type="sldNum" sz="quarter" idx="12"/>
          </p:nvPr>
        </p:nvSpPr>
        <p:spPr/>
        <p:txBody>
          <a:bodyPr/>
          <a:lstStyle/>
          <a:p>
            <a:fld id="{EEEECDCC-63C2-4492-ADC6-A6890B1EB79E}" type="slidenum">
              <a:rPr lang="en-US" smtClean="0"/>
              <a:t>11</a:t>
            </a:fld>
            <a:endParaRPr lang="en-US"/>
          </a:p>
        </p:txBody>
      </p:sp>
    </p:spTree>
    <p:extLst>
      <p:ext uri="{BB962C8B-B14F-4D97-AF65-F5344CB8AC3E}">
        <p14:creationId xmlns:p14="http://schemas.microsoft.com/office/powerpoint/2010/main" val="28571972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57199" y="457200"/>
            <a:ext cx="8229600" cy="762000"/>
          </a:xfrm>
        </p:spPr>
        <p:txBody>
          <a:bodyPr/>
          <a:lstStyle/>
          <a:p>
            <a:r>
              <a:rPr lang="en-US" altLang="en-US" sz="3200" b="1" dirty="0" smtClean="0">
                <a:solidFill>
                  <a:schemeClr val="tx1"/>
                </a:solidFill>
              </a:rPr>
              <a:t>Cybernetic System</a:t>
            </a:r>
            <a:endParaRPr lang="en-US" altLang="en-US" sz="3200" b="1" dirty="0">
              <a:solidFill>
                <a:schemeClr val="tx1"/>
              </a:solidFill>
            </a:endParaRPr>
          </a:p>
        </p:txBody>
      </p:sp>
      <p:sp>
        <p:nvSpPr>
          <p:cNvPr id="12" name="Date Placeholder 3"/>
          <p:cNvSpPr>
            <a:spLocks noGrp="1"/>
          </p:cNvSpPr>
          <p:nvPr>
            <p:ph type="dt" sz="half" idx="10"/>
          </p:nvPr>
        </p:nvSpPr>
        <p:spPr/>
        <p:txBody>
          <a:bodyPr/>
          <a:lstStyle/>
          <a:p>
            <a:fld id="{CA819C12-6F4B-404C-BF8D-AE8C761AC930}" type="datetime1">
              <a:rPr lang="en-US" altLang="en-US" smtClean="0"/>
              <a:t>10/21/2016</a:t>
            </a:fld>
            <a:endParaRPr lang="en-US" altLang="en-US"/>
          </a:p>
        </p:txBody>
      </p:sp>
      <p:sp>
        <p:nvSpPr>
          <p:cNvPr id="13" name="Footer Placeholder 4"/>
          <p:cNvSpPr>
            <a:spLocks noGrp="1"/>
          </p:cNvSpPr>
          <p:nvPr>
            <p:ph type="ftr" sz="quarter" idx="11"/>
          </p:nvPr>
        </p:nvSpPr>
        <p:spPr/>
        <p:txBody>
          <a:bodyPr/>
          <a:lstStyle/>
          <a:p>
            <a:r>
              <a:rPr lang="en-US" altLang="en-US"/>
              <a:t>Dr. Mohammed Alnaif</a:t>
            </a:r>
          </a:p>
        </p:txBody>
      </p:sp>
      <p:sp>
        <p:nvSpPr>
          <p:cNvPr id="14" name="Slide Number Placeholder 5"/>
          <p:cNvSpPr>
            <a:spLocks noGrp="1"/>
          </p:cNvSpPr>
          <p:nvPr>
            <p:ph type="sldNum" sz="quarter" idx="12"/>
          </p:nvPr>
        </p:nvSpPr>
        <p:spPr/>
        <p:txBody>
          <a:bodyPr/>
          <a:lstStyle/>
          <a:p>
            <a:fld id="{15FE752B-4C09-4C7B-A902-74D1F80FD75A}" type="slidenum">
              <a:rPr lang="en-US" altLang="en-US"/>
              <a:pPr/>
              <a:t>12</a:t>
            </a:fld>
            <a:endParaRPr lang="en-US" altLang="en-US"/>
          </a:p>
        </p:txBody>
      </p:sp>
      <p:sp>
        <p:nvSpPr>
          <p:cNvPr id="27652" name="Rectangle 4"/>
          <p:cNvSpPr>
            <a:spLocks noChangeArrowheads="1"/>
          </p:cNvSpPr>
          <p:nvPr/>
        </p:nvSpPr>
        <p:spPr bwMode="auto">
          <a:xfrm>
            <a:off x="963685" y="2087056"/>
            <a:ext cx="1655763" cy="1584325"/>
          </a:xfrm>
          <a:prstGeom prst="rect">
            <a:avLst/>
          </a:prstGeom>
          <a:solidFill>
            <a:srgbClr val="92D050"/>
          </a:solidFill>
          <a:ln w="9525">
            <a:solidFill>
              <a:schemeClr val="tx1"/>
            </a:solidFill>
            <a:miter lim="800000"/>
            <a:headEnd/>
            <a:tailEnd/>
          </a:ln>
          <a:effectLst/>
        </p:spPr>
        <p:txBody>
          <a:bodyPr wrap="none" anchor="ctr"/>
          <a:lstStyle/>
          <a:p>
            <a:pPr algn="ctr"/>
            <a:r>
              <a:rPr lang="en-US" altLang="en-US" sz="2400" b="1"/>
              <a:t>Input</a:t>
            </a:r>
          </a:p>
          <a:p>
            <a:pPr algn="ctr"/>
            <a:r>
              <a:rPr lang="en-US" altLang="en-US" sz="2400" b="1"/>
              <a:t>Resources</a:t>
            </a:r>
          </a:p>
        </p:txBody>
      </p:sp>
      <p:sp>
        <p:nvSpPr>
          <p:cNvPr id="27653" name="Rectangle 5"/>
          <p:cNvSpPr>
            <a:spLocks noChangeArrowheads="1"/>
          </p:cNvSpPr>
          <p:nvPr/>
        </p:nvSpPr>
        <p:spPr bwMode="auto">
          <a:xfrm>
            <a:off x="3203575" y="2228091"/>
            <a:ext cx="2736849" cy="1301462"/>
          </a:xfrm>
          <a:prstGeom prst="rect">
            <a:avLst/>
          </a:prstGeom>
          <a:solidFill>
            <a:srgbClr val="92D050"/>
          </a:solidFill>
          <a:ln w="9525">
            <a:solidFill>
              <a:schemeClr val="tx1"/>
            </a:solidFill>
            <a:miter lim="800000"/>
            <a:headEnd/>
            <a:tailEnd/>
          </a:ln>
          <a:effectLst/>
        </p:spPr>
        <p:txBody>
          <a:bodyPr wrap="none" anchor="ctr"/>
          <a:lstStyle/>
          <a:p>
            <a:pPr algn="ctr"/>
            <a:r>
              <a:rPr lang="en-US" altLang="en-US" sz="2400" b="1"/>
              <a:t>Conversion</a:t>
            </a:r>
          </a:p>
          <a:p>
            <a:pPr algn="ctr"/>
            <a:r>
              <a:rPr lang="en-US" altLang="en-US" sz="2400" b="1"/>
              <a:t>Process</a:t>
            </a:r>
          </a:p>
        </p:txBody>
      </p:sp>
      <p:sp>
        <p:nvSpPr>
          <p:cNvPr id="27654" name="Rectangle 6"/>
          <p:cNvSpPr>
            <a:spLocks noChangeArrowheads="1"/>
          </p:cNvSpPr>
          <p:nvPr/>
        </p:nvSpPr>
        <p:spPr bwMode="auto">
          <a:xfrm>
            <a:off x="6509760" y="2087056"/>
            <a:ext cx="1865312" cy="1583532"/>
          </a:xfrm>
          <a:prstGeom prst="rect">
            <a:avLst/>
          </a:prstGeom>
          <a:solidFill>
            <a:srgbClr val="92D050"/>
          </a:solidFill>
          <a:ln w="9525">
            <a:solidFill>
              <a:schemeClr val="tx1"/>
            </a:solidFill>
            <a:miter lim="800000"/>
            <a:headEnd/>
            <a:tailEnd/>
          </a:ln>
          <a:effectLst/>
        </p:spPr>
        <p:txBody>
          <a:bodyPr wrap="none" anchor="ctr"/>
          <a:lstStyle/>
          <a:p>
            <a:pPr algn="ctr"/>
            <a:r>
              <a:rPr lang="en-US" altLang="en-US" sz="2400" b="1" dirty="0"/>
              <a:t>Output</a:t>
            </a:r>
          </a:p>
          <a:p>
            <a:pPr algn="ctr"/>
            <a:r>
              <a:rPr lang="en-US" altLang="en-US" sz="2400" b="1" dirty="0"/>
              <a:t>work results</a:t>
            </a:r>
          </a:p>
          <a:p>
            <a:pPr algn="ctr"/>
            <a:r>
              <a:rPr lang="en-US" altLang="en-US" sz="2400" b="1" dirty="0"/>
              <a:t>&amp; objective</a:t>
            </a:r>
          </a:p>
        </p:txBody>
      </p:sp>
      <p:sp>
        <p:nvSpPr>
          <p:cNvPr id="27655" name="Line 7"/>
          <p:cNvSpPr>
            <a:spLocks noChangeShapeType="1"/>
          </p:cNvSpPr>
          <p:nvPr/>
        </p:nvSpPr>
        <p:spPr bwMode="auto">
          <a:xfrm>
            <a:off x="2619448" y="2971800"/>
            <a:ext cx="576262" cy="0"/>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56" name="Line 8"/>
          <p:cNvSpPr>
            <a:spLocks noChangeShapeType="1"/>
          </p:cNvSpPr>
          <p:nvPr/>
        </p:nvSpPr>
        <p:spPr bwMode="auto">
          <a:xfrm>
            <a:off x="5940424" y="2978872"/>
            <a:ext cx="576263" cy="0"/>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57" name="Line 9"/>
          <p:cNvSpPr>
            <a:spLocks noChangeShapeType="1"/>
          </p:cNvSpPr>
          <p:nvPr/>
        </p:nvSpPr>
        <p:spPr bwMode="auto">
          <a:xfrm flipH="1">
            <a:off x="7454683" y="3670588"/>
            <a:ext cx="0" cy="520412"/>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58" name="Line 10"/>
          <p:cNvSpPr>
            <a:spLocks noChangeShapeType="1"/>
          </p:cNvSpPr>
          <p:nvPr/>
        </p:nvSpPr>
        <p:spPr bwMode="auto">
          <a:xfrm>
            <a:off x="5334000" y="4982765"/>
            <a:ext cx="0" cy="498222"/>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59" name="Line 11"/>
          <p:cNvSpPr>
            <a:spLocks noChangeShapeType="1"/>
          </p:cNvSpPr>
          <p:nvPr/>
        </p:nvSpPr>
        <p:spPr bwMode="auto">
          <a:xfrm flipV="1">
            <a:off x="1981200" y="3671380"/>
            <a:ext cx="0" cy="672020"/>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 name="Rectangle 6"/>
          <p:cNvSpPr>
            <a:spLocks noChangeArrowheads="1"/>
          </p:cNvSpPr>
          <p:nvPr/>
        </p:nvSpPr>
        <p:spPr bwMode="auto">
          <a:xfrm>
            <a:off x="6516687" y="4191000"/>
            <a:ext cx="1865312" cy="791766"/>
          </a:xfrm>
          <a:prstGeom prst="rect">
            <a:avLst/>
          </a:prstGeom>
          <a:solidFill>
            <a:srgbClr val="92D050"/>
          </a:solidFill>
          <a:ln w="9525">
            <a:solidFill>
              <a:schemeClr val="tx1"/>
            </a:solidFill>
            <a:miter lim="800000"/>
            <a:headEnd/>
            <a:tailEnd/>
          </a:ln>
          <a:effectLst/>
        </p:spPr>
        <p:txBody>
          <a:bodyPr wrap="none" anchor="ctr"/>
          <a:lstStyle/>
          <a:p>
            <a:pPr algn="ctr"/>
            <a:r>
              <a:rPr lang="en-US" altLang="en-US" sz="2400" b="1" dirty="0" smtClean="0"/>
              <a:t>Sensors</a:t>
            </a:r>
            <a:endParaRPr lang="en-US" altLang="en-US" sz="2400" b="1" dirty="0"/>
          </a:p>
        </p:txBody>
      </p:sp>
      <p:sp>
        <p:nvSpPr>
          <p:cNvPr id="17" name="Rectangle 6"/>
          <p:cNvSpPr>
            <a:spLocks noChangeArrowheads="1"/>
          </p:cNvSpPr>
          <p:nvPr/>
        </p:nvSpPr>
        <p:spPr bwMode="auto">
          <a:xfrm>
            <a:off x="3962400" y="4191000"/>
            <a:ext cx="1865312" cy="791766"/>
          </a:xfrm>
          <a:prstGeom prst="rect">
            <a:avLst/>
          </a:prstGeom>
          <a:solidFill>
            <a:srgbClr val="00B0F0"/>
          </a:solidFill>
          <a:ln w="9525">
            <a:solidFill>
              <a:schemeClr val="tx1"/>
            </a:solidFill>
            <a:miter lim="800000"/>
            <a:headEnd/>
            <a:tailEnd/>
          </a:ln>
          <a:effectLst/>
        </p:spPr>
        <p:txBody>
          <a:bodyPr wrap="none" anchor="ctr"/>
          <a:lstStyle/>
          <a:p>
            <a:pPr algn="ctr"/>
            <a:r>
              <a:rPr lang="en-US" altLang="en-US" sz="2400" b="1" dirty="0" smtClean="0"/>
              <a:t>Monitor</a:t>
            </a:r>
            <a:endParaRPr lang="en-US" altLang="en-US" sz="2400" b="1" dirty="0"/>
          </a:p>
        </p:txBody>
      </p:sp>
      <p:sp>
        <p:nvSpPr>
          <p:cNvPr id="18" name="Line 9"/>
          <p:cNvSpPr>
            <a:spLocks noChangeShapeType="1"/>
          </p:cNvSpPr>
          <p:nvPr/>
        </p:nvSpPr>
        <p:spPr bwMode="auto">
          <a:xfrm flipH="1">
            <a:off x="5827712" y="4586883"/>
            <a:ext cx="647701" cy="0"/>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 name="Rectangle 6"/>
          <p:cNvSpPr>
            <a:spLocks noChangeArrowheads="1"/>
          </p:cNvSpPr>
          <p:nvPr/>
        </p:nvSpPr>
        <p:spPr bwMode="auto">
          <a:xfrm>
            <a:off x="3962400" y="5410200"/>
            <a:ext cx="1865312" cy="791766"/>
          </a:xfrm>
          <a:prstGeom prst="rect">
            <a:avLst/>
          </a:prstGeom>
          <a:solidFill>
            <a:srgbClr val="92D050"/>
          </a:solidFill>
          <a:ln w="9525">
            <a:solidFill>
              <a:schemeClr val="tx1"/>
            </a:solidFill>
            <a:miter lim="800000"/>
            <a:headEnd/>
            <a:tailEnd/>
          </a:ln>
          <a:effectLst/>
        </p:spPr>
        <p:txBody>
          <a:bodyPr wrap="none" anchor="ctr"/>
          <a:lstStyle/>
          <a:p>
            <a:pPr algn="ctr"/>
            <a:r>
              <a:rPr lang="en-US" altLang="en-US" sz="2400" b="1" dirty="0" smtClean="0"/>
              <a:t>Standards</a:t>
            </a:r>
            <a:endParaRPr lang="en-US" altLang="en-US" sz="2400" b="1" dirty="0"/>
          </a:p>
        </p:txBody>
      </p:sp>
      <p:sp>
        <p:nvSpPr>
          <p:cNvPr id="20" name="Rectangle 4"/>
          <p:cNvSpPr>
            <a:spLocks noChangeArrowheads="1"/>
          </p:cNvSpPr>
          <p:nvPr/>
        </p:nvSpPr>
        <p:spPr bwMode="auto">
          <a:xfrm>
            <a:off x="1461149" y="4321950"/>
            <a:ext cx="1655763" cy="1584325"/>
          </a:xfrm>
          <a:prstGeom prst="rect">
            <a:avLst/>
          </a:prstGeom>
          <a:solidFill>
            <a:srgbClr val="92D050"/>
          </a:solidFill>
          <a:ln w="9525">
            <a:solidFill>
              <a:schemeClr val="tx1"/>
            </a:solidFill>
            <a:miter lim="800000"/>
            <a:headEnd/>
            <a:tailEnd/>
          </a:ln>
          <a:effectLst/>
        </p:spPr>
        <p:txBody>
          <a:bodyPr wrap="none" anchor="ctr"/>
          <a:lstStyle/>
          <a:p>
            <a:pPr algn="ctr"/>
            <a:r>
              <a:rPr lang="en-US" altLang="en-US" sz="2400" b="1" dirty="0" smtClean="0"/>
              <a:t>Control</a:t>
            </a:r>
            <a:endParaRPr lang="en-US" altLang="en-US" sz="2400" b="1" dirty="0"/>
          </a:p>
          <a:p>
            <a:pPr algn="ctr"/>
            <a:r>
              <a:rPr lang="en-US" altLang="en-US" sz="2400" b="1" dirty="0" smtClean="0"/>
              <a:t>Process</a:t>
            </a:r>
          </a:p>
          <a:p>
            <a:pPr algn="ctr"/>
            <a:r>
              <a:rPr lang="en-US" altLang="en-US" sz="2400" b="1" dirty="0" smtClean="0"/>
              <a:t>Corrective</a:t>
            </a:r>
          </a:p>
          <a:p>
            <a:pPr algn="ctr"/>
            <a:r>
              <a:rPr lang="en-US" altLang="en-US" sz="2400" b="1" dirty="0" smtClean="0"/>
              <a:t>Actions</a:t>
            </a:r>
            <a:endParaRPr lang="en-US" altLang="en-US" sz="2400" b="1" dirty="0"/>
          </a:p>
        </p:txBody>
      </p:sp>
      <p:sp>
        <p:nvSpPr>
          <p:cNvPr id="21" name="Line 11"/>
          <p:cNvSpPr>
            <a:spLocks noChangeShapeType="1"/>
          </p:cNvSpPr>
          <p:nvPr/>
        </p:nvSpPr>
        <p:spPr bwMode="auto">
          <a:xfrm flipV="1">
            <a:off x="4419600" y="4946704"/>
            <a:ext cx="0" cy="496888"/>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 name="Line 11"/>
          <p:cNvSpPr>
            <a:spLocks noChangeShapeType="1"/>
          </p:cNvSpPr>
          <p:nvPr/>
        </p:nvSpPr>
        <p:spPr bwMode="auto">
          <a:xfrm flipH="1" flipV="1">
            <a:off x="3116912" y="4614862"/>
            <a:ext cx="914400" cy="0"/>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 name="Line 11"/>
          <p:cNvSpPr>
            <a:spLocks noChangeShapeType="1"/>
          </p:cNvSpPr>
          <p:nvPr/>
        </p:nvSpPr>
        <p:spPr bwMode="auto">
          <a:xfrm flipV="1">
            <a:off x="2812112" y="3528885"/>
            <a:ext cx="1524000" cy="776883"/>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12997446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609600" y="1828800"/>
            <a:ext cx="8153400" cy="3963988"/>
          </a:xfrm>
        </p:spPr>
        <p:txBody>
          <a:bodyPr>
            <a:normAutofit lnSpcReduction="10000"/>
          </a:bodyPr>
          <a:lstStyle/>
          <a:p>
            <a:pPr algn="l"/>
            <a:r>
              <a:rPr lang="en-US" sz="3200" b="1" dirty="0">
                <a:solidFill>
                  <a:srgbClr val="2818FA"/>
                </a:solidFill>
                <a:latin typeface="Times New Roman" panose="02020603050405020304" pitchFamily="18" charset="0"/>
                <a:cs typeface="Times New Roman" panose="02020603050405020304" pitchFamily="18" charset="0"/>
              </a:rPr>
              <a:t>Assessment in Quality Management</a:t>
            </a:r>
          </a:p>
          <a:p>
            <a:pPr algn="l"/>
            <a:r>
              <a:rPr lang="en-US" sz="2800" b="1" dirty="0">
                <a:solidFill>
                  <a:schemeClr val="tx1"/>
                </a:solidFill>
                <a:latin typeface="Times New Roman" panose="02020603050405020304" pitchFamily="18" charset="0"/>
                <a:cs typeface="Times New Roman" panose="02020603050405020304" pitchFamily="18" charset="0"/>
              </a:rPr>
              <a:t>The assessment phase in quality management involves </a:t>
            </a:r>
            <a:r>
              <a:rPr lang="en-US" sz="2800" b="1" dirty="0">
                <a:solidFill>
                  <a:srgbClr val="2818FA"/>
                </a:solidFill>
                <a:latin typeface="Times New Roman" panose="02020603050405020304" pitchFamily="18" charset="0"/>
                <a:cs typeface="Times New Roman" panose="02020603050405020304" pitchFamily="18" charset="0"/>
              </a:rPr>
              <a:t>data </a:t>
            </a:r>
            <a:r>
              <a:rPr lang="en-US" sz="2800" b="1" dirty="0" smtClean="0">
                <a:solidFill>
                  <a:srgbClr val="2818FA"/>
                </a:solidFill>
                <a:latin typeface="Times New Roman" panose="02020603050405020304" pitchFamily="18" charset="0"/>
                <a:cs typeface="Times New Roman" panose="02020603050405020304" pitchFamily="18" charset="0"/>
              </a:rPr>
              <a:t>analytics, </a:t>
            </a:r>
            <a:r>
              <a:rPr lang="en-US" sz="2800" b="1" dirty="0" smtClean="0">
                <a:solidFill>
                  <a:schemeClr val="tx1"/>
                </a:solidFill>
                <a:latin typeface="Times New Roman" panose="02020603050405020304" pitchFamily="18" charset="0"/>
                <a:cs typeface="Times New Roman" panose="02020603050405020304" pitchFamily="18" charset="0"/>
              </a:rPr>
              <a:t>an</a:t>
            </a:r>
            <a:r>
              <a:rPr lang="en-US" sz="2800" b="1" dirty="0" smtClean="0">
                <a:solidFill>
                  <a:srgbClr val="2818FA"/>
                </a:solidFill>
                <a:latin typeface="Times New Roman" panose="02020603050405020304" pitchFamily="18" charset="0"/>
                <a:cs typeface="Times New Roman" panose="02020603050405020304" pitchFamily="18" charset="0"/>
              </a:rPr>
              <a:t> </a:t>
            </a:r>
            <a:r>
              <a:rPr lang="en-US" sz="2800" b="1" dirty="0" smtClean="0">
                <a:solidFill>
                  <a:schemeClr val="tx1"/>
                </a:solidFill>
                <a:latin typeface="Times New Roman" panose="02020603050405020304" pitchFamily="18" charset="0"/>
                <a:cs typeface="Times New Roman" panose="02020603050405020304" pitchFamily="18" charset="0"/>
              </a:rPr>
              <a:t>examination </a:t>
            </a:r>
            <a:r>
              <a:rPr lang="en-US" sz="2800" b="1" dirty="0">
                <a:solidFill>
                  <a:schemeClr val="tx1"/>
                </a:solidFill>
                <a:latin typeface="Times New Roman" panose="02020603050405020304" pitchFamily="18" charset="0"/>
                <a:cs typeface="Times New Roman" panose="02020603050405020304" pitchFamily="18" charset="0"/>
              </a:rPr>
              <a:t>of raw data by which to draw conclusions about that information. This phase involves three activities</a:t>
            </a:r>
            <a:r>
              <a:rPr lang="en-US" sz="2800" b="1" dirty="0" smtClean="0">
                <a:solidFill>
                  <a:schemeClr val="tx1"/>
                </a:solidFill>
                <a:latin typeface="Times New Roman" panose="02020603050405020304" pitchFamily="18" charset="0"/>
                <a:cs typeface="Times New Roman" panose="02020603050405020304" pitchFamily="18" charset="0"/>
              </a:rPr>
              <a:t>:</a:t>
            </a:r>
          </a:p>
          <a:p>
            <a:pPr marL="514350" indent="-514350" algn="l">
              <a:buClr>
                <a:srgbClr val="2818FA"/>
              </a:buClr>
              <a:buFont typeface="+mj-lt"/>
              <a:buAutoNum type="arabicPeriod"/>
            </a:pPr>
            <a:r>
              <a:rPr lang="en-US" sz="2800" b="1" dirty="0">
                <a:solidFill>
                  <a:schemeClr val="tx1"/>
                </a:solidFill>
                <a:latin typeface="Times New Roman" panose="02020603050405020304" pitchFamily="18" charset="0"/>
                <a:cs typeface="Times New Roman" panose="02020603050405020304" pitchFamily="18" charset="0"/>
              </a:rPr>
              <a:t>Displaying measurement </a:t>
            </a:r>
            <a:r>
              <a:rPr lang="en-US" sz="2800" b="1" dirty="0" smtClean="0">
                <a:solidFill>
                  <a:schemeClr val="tx1"/>
                </a:solidFill>
                <a:latin typeface="Times New Roman" panose="02020603050405020304" pitchFamily="18" charset="0"/>
                <a:cs typeface="Times New Roman" panose="02020603050405020304" pitchFamily="18" charset="0"/>
              </a:rPr>
              <a:t>data</a:t>
            </a:r>
          </a:p>
          <a:p>
            <a:pPr marL="514350" indent="-514350" algn="l">
              <a:buClr>
                <a:srgbClr val="2818FA"/>
              </a:buClr>
              <a:buFont typeface="+mj-lt"/>
              <a:buAutoNum type="arabicPeriod"/>
            </a:pPr>
            <a:r>
              <a:rPr lang="en-US" sz="2800" b="1" dirty="0">
                <a:solidFill>
                  <a:schemeClr val="tx1"/>
                </a:solidFill>
                <a:latin typeface="Times New Roman" panose="02020603050405020304" pitchFamily="18" charset="0"/>
                <a:cs typeface="Times New Roman" panose="02020603050405020304" pitchFamily="18" charset="0"/>
              </a:rPr>
              <a:t>Comparing actual performance with </a:t>
            </a:r>
            <a:r>
              <a:rPr lang="en-US" sz="2800" b="1" dirty="0" smtClean="0">
                <a:solidFill>
                  <a:schemeClr val="tx1"/>
                </a:solidFill>
                <a:latin typeface="Times New Roman" panose="02020603050405020304" pitchFamily="18" charset="0"/>
                <a:cs typeface="Times New Roman" panose="02020603050405020304" pitchFamily="18" charset="0"/>
              </a:rPr>
              <a:t>expectations</a:t>
            </a:r>
          </a:p>
          <a:p>
            <a:pPr marL="514350" indent="-514350" algn="l">
              <a:buClr>
                <a:srgbClr val="2818FA"/>
              </a:buClr>
              <a:buFont typeface="+mj-lt"/>
              <a:buAutoNum type="arabicPeriod"/>
            </a:pPr>
            <a:r>
              <a:rPr lang="en-US" sz="2800" b="1" dirty="0">
                <a:solidFill>
                  <a:schemeClr val="tx1"/>
                </a:solidFill>
                <a:latin typeface="Times New Roman" panose="02020603050405020304" pitchFamily="18" charset="0"/>
                <a:cs typeface="Times New Roman" panose="02020603050405020304" pitchFamily="18" charset="0"/>
              </a:rPr>
              <a:t>Determining whether action is needed</a:t>
            </a: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A3CACEFE-1815-4FCC-9D3E-90465954E2DD}"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13</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8646178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609600" y="1828800"/>
            <a:ext cx="7924800" cy="3963988"/>
          </a:xfrm>
        </p:spPr>
        <p:txBody>
          <a:bodyPr>
            <a:normAutofit fontScale="92500" lnSpcReduction="10000"/>
          </a:bodyPr>
          <a:lstStyle/>
          <a:p>
            <a:pPr algn="l">
              <a:buClr>
                <a:srgbClr val="2818FA"/>
              </a:buClr>
            </a:pPr>
            <a:r>
              <a:rPr lang="en-US" sz="2800" b="1" dirty="0" smtClean="0">
                <a:solidFill>
                  <a:srgbClr val="2818FA"/>
                </a:solidFill>
                <a:latin typeface="Times New Roman" panose="02020603050405020304" pitchFamily="18" charset="0"/>
                <a:cs typeface="Times New Roman" panose="02020603050405020304" pitchFamily="18" charset="0"/>
              </a:rPr>
              <a:t>Displaying </a:t>
            </a:r>
            <a:r>
              <a:rPr lang="en-US" sz="2800" b="1" dirty="0">
                <a:solidFill>
                  <a:srgbClr val="2818FA"/>
                </a:solidFill>
                <a:latin typeface="Times New Roman" panose="02020603050405020304" pitchFamily="18" charset="0"/>
                <a:cs typeface="Times New Roman" panose="02020603050405020304" pitchFamily="18" charset="0"/>
              </a:rPr>
              <a:t>measurement </a:t>
            </a:r>
            <a:r>
              <a:rPr lang="en-US" sz="2800" b="1" dirty="0" smtClean="0">
                <a:solidFill>
                  <a:srgbClr val="2818FA"/>
                </a:solidFill>
                <a:latin typeface="Times New Roman" panose="02020603050405020304" pitchFamily="18" charset="0"/>
                <a:cs typeface="Times New Roman" panose="02020603050405020304" pitchFamily="18" charset="0"/>
              </a:rPr>
              <a:t>data</a:t>
            </a:r>
            <a:endParaRPr lang="en-US" sz="2800" b="1" dirty="0" smtClean="0">
              <a:solidFill>
                <a:schemeClr val="tx1"/>
              </a:solidFill>
              <a:latin typeface="Times New Roman" panose="02020603050405020304" pitchFamily="18" charset="0"/>
              <a:cs typeface="Times New Roman" panose="02020603050405020304" pitchFamily="18" charset="0"/>
            </a:endParaRPr>
          </a:p>
          <a:p>
            <a:pPr marL="457200" indent="-457200" algn="l">
              <a:buClr>
                <a:srgbClr val="2818FA"/>
              </a:buClr>
              <a:buFont typeface="Wingdings" panose="05000000000000000000" pitchFamily="2" charset="2"/>
              <a:buChar char="v"/>
            </a:pPr>
            <a:r>
              <a:rPr lang="en-US" sz="2800" b="1" dirty="0">
                <a:solidFill>
                  <a:schemeClr val="tx1"/>
                </a:solidFill>
                <a:latin typeface="Times New Roman" panose="02020603050405020304" pitchFamily="18" charset="0"/>
                <a:cs typeface="Times New Roman" panose="02020603050405020304" pitchFamily="18" charset="0"/>
              </a:rPr>
              <a:t>The first step in analyzing performance data is deciding how the information will be presented or displayed. </a:t>
            </a:r>
            <a:endParaRPr lang="en-US" sz="2800" b="1" dirty="0" smtClean="0">
              <a:solidFill>
                <a:schemeClr val="tx1"/>
              </a:solidFill>
              <a:latin typeface="Times New Roman" panose="02020603050405020304" pitchFamily="18" charset="0"/>
              <a:cs typeface="Times New Roman" panose="02020603050405020304" pitchFamily="18" charset="0"/>
            </a:endParaRPr>
          </a:p>
          <a:p>
            <a:pPr marL="457200" indent="-457200" algn="l">
              <a:buClr>
                <a:srgbClr val="2818FA"/>
              </a:buClr>
              <a:buFont typeface="Wingdings" panose="05000000000000000000" pitchFamily="2" charset="2"/>
              <a:buChar char="v"/>
            </a:pPr>
            <a:r>
              <a:rPr lang="en-US" sz="2800" b="1" dirty="0" smtClean="0">
                <a:solidFill>
                  <a:schemeClr val="tx1"/>
                </a:solidFill>
                <a:latin typeface="Times New Roman" panose="02020603050405020304" pitchFamily="18" charset="0"/>
                <a:cs typeface="Times New Roman" panose="02020603050405020304" pitchFamily="18" charset="0"/>
              </a:rPr>
              <a:t>To </a:t>
            </a:r>
            <a:r>
              <a:rPr lang="en-US" sz="2800" b="1" dirty="0">
                <a:solidFill>
                  <a:schemeClr val="tx1"/>
                </a:solidFill>
                <a:latin typeface="Times New Roman" panose="02020603050405020304" pitchFamily="18" charset="0"/>
                <a:cs typeface="Times New Roman" panose="02020603050405020304" pitchFamily="18" charset="0"/>
              </a:rPr>
              <a:t>display data in an understandable format, three factors must be considered</a:t>
            </a:r>
            <a:r>
              <a:rPr lang="en-US" sz="2800" b="1" dirty="0" smtClean="0">
                <a:solidFill>
                  <a:schemeClr val="tx1"/>
                </a:solidFill>
                <a:latin typeface="Times New Roman" panose="02020603050405020304" pitchFamily="18" charset="0"/>
                <a:cs typeface="Times New Roman" panose="02020603050405020304" pitchFamily="18" charset="0"/>
              </a:rPr>
              <a:t>:</a:t>
            </a:r>
          </a:p>
          <a:p>
            <a:pPr marL="514350" indent="-514350" algn="l">
              <a:buClr>
                <a:srgbClr val="2818FA"/>
              </a:buClr>
              <a:buFont typeface="+mj-lt"/>
              <a:buAutoNum type="arabicPeriod"/>
            </a:pPr>
            <a:r>
              <a:rPr lang="en-US" sz="2800" b="1" dirty="0">
                <a:solidFill>
                  <a:schemeClr val="tx1"/>
                </a:solidFill>
                <a:latin typeface="Times New Roman" panose="02020603050405020304" pitchFamily="18" charset="0"/>
                <a:cs typeface="Times New Roman" panose="02020603050405020304" pitchFamily="18" charset="0"/>
              </a:rPr>
              <a:t>The type of data to be reported </a:t>
            </a:r>
            <a:endParaRPr lang="en-US" sz="2800" b="1" dirty="0" smtClean="0">
              <a:solidFill>
                <a:schemeClr val="tx1"/>
              </a:solidFill>
              <a:latin typeface="Times New Roman" panose="02020603050405020304" pitchFamily="18" charset="0"/>
              <a:cs typeface="Times New Roman" panose="02020603050405020304" pitchFamily="18" charset="0"/>
            </a:endParaRPr>
          </a:p>
          <a:p>
            <a:pPr marL="514350" indent="-514350" algn="l">
              <a:buClr>
                <a:srgbClr val="2818FA"/>
              </a:buClr>
              <a:buFont typeface="+mj-lt"/>
              <a:buAutoNum type="arabicPeriod"/>
            </a:pPr>
            <a:r>
              <a:rPr lang="en-US" sz="2800" b="1" dirty="0" smtClean="0">
                <a:solidFill>
                  <a:schemeClr val="tx1"/>
                </a:solidFill>
                <a:latin typeface="Times New Roman" panose="02020603050405020304" pitchFamily="18" charset="0"/>
                <a:cs typeface="Times New Roman" panose="02020603050405020304" pitchFamily="18" charset="0"/>
              </a:rPr>
              <a:t>The </a:t>
            </a:r>
            <a:r>
              <a:rPr lang="en-US" sz="2800" b="1" dirty="0">
                <a:solidFill>
                  <a:schemeClr val="tx1"/>
                </a:solidFill>
                <a:latin typeface="Times New Roman" panose="02020603050405020304" pitchFamily="18" charset="0"/>
                <a:cs typeface="Times New Roman" panose="02020603050405020304" pitchFamily="18" charset="0"/>
              </a:rPr>
              <a:t>audience </a:t>
            </a:r>
            <a:endParaRPr lang="en-US" sz="2800" b="1" dirty="0" smtClean="0">
              <a:solidFill>
                <a:schemeClr val="tx1"/>
              </a:solidFill>
              <a:latin typeface="Times New Roman" panose="02020603050405020304" pitchFamily="18" charset="0"/>
              <a:cs typeface="Times New Roman" panose="02020603050405020304" pitchFamily="18" charset="0"/>
            </a:endParaRPr>
          </a:p>
          <a:p>
            <a:pPr marL="514350" indent="-514350" algn="l">
              <a:buClr>
                <a:srgbClr val="2818FA"/>
              </a:buClr>
              <a:buFont typeface="+mj-lt"/>
              <a:buAutoNum type="arabicPeriod"/>
            </a:pPr>
            <a:r>
              <a:rPr lang="en-US" sz="2800" b="1" dirty="0" smtClean="0">
                <a:solidFill>
                  <a:schemeClr val="tx1"/>
                </a:solidFill>
                <a:latin typeface="Times New Roman" panose="02020603050405020304" pitchFamily="18" charset="0"/>
                <a:cs typeface="Times New Roman" panose="02020603050405020304" pitchFamily="18" charset="0"/>
              </a:rPr>
              <a:t>The </a:t>
            </a:r>
            <a:r>
              <a:rPr lang="en-US" sz="2800" b="1" dirty="0">
                <a:solidFill>
                  <a:schemeClr val="tx1"/>
                </a:solidFill>
                <a:latin typeface="Times New Roman" panose="02020603050405020304" pitchFamily="18" charset="0"/>
                <a:cs typeface="Times New Roman" panose="02020603050405020304" pitchFamily="18" charset="0"/>
              </a:rPr>
              <a:t>information’s intended use</a:t>
            </a:r>
          </a:p>
          <a:p>
            <a:pPr marL="514350" indent="-514350" algn="l">
              <a:buClr>
                <a:srgbClr val="2818FA"/>
              </a:buClr>
              <a:buFont typeface="+mj-lt"/>
              <a:buAutoNum type="arabicPeriod"/>
            </a:pPr>
            <a:endParaRPr lang="en-US" sz="2800" b="1" dirty="0">
              <a:solidFill>
                <a:schemeClr val="tx1"/>
              </a:solidFill>
              <a:latin typeface="Times New Roman" panose="02020603050405020304" pitchFamily="18" charset="0"/>
              <a:cs typeface="Times New Roman" panose="02020603050405020304" pitchFamily="18" charset="0"/>
            </a:endParaRPr>
          </a:p>
          <a:p>
            <a:pPr marL="457200" indent="-457200" algn="l">
              <a:buClr>
                <a:srgbClr val="2818FA"/>
              </a:buClr>
              <a:buFont typeface="Wingdings" panose="05000000000000000000" pitchFamily="2" charset="2"/>
              <a:buChar char="v"/>
            </a:pPr>
            <a:endParaRPr lang="en-US" sz="28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DDC5D52C-20C3-4824-960E-9DF5BDBA6A81}"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14</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13376814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609600" y="1828800"/>
            <a:ext cx="7924800" cy="3963988"/>
          </a:xfrm>
        </p:spPr>
        <p:txBody>
          <a:bodyPr>
            <a:normAutofit/>
          </a:bodyPr>
          <a:lstStyle/>
          <a:p>
            <a:pPr algn="l">
              <a:buClr>
                <a:srgbClr val="2818FA"/>
              </a:buClr>
            </a:pPr>
            <a:r>
              <a:rPr lang="en-US" sz="2800" b="1" dirty="0" smtClean="0">
                <a:solidFill>
                  <a:srgbClr val="2818FA"/>
                </a:solidFill>
                <a:latin typeface="Times New Roman" panose="02020603050405020304" pitchFamily="18" charset="0"/>
                <a:cs typeface="Times New Roman" panose="02020603050405020304" pitchFamily="18" charset="0"/>
              </a:rPr>
              <a:t>Displaying </a:t>
            </a:r>
            <a:r>
              <a:rPr lang="en-US" sz="2800" b="1" dirty="0">
                <a:solidFill>
                  <a:srgbClr val="2818FA"/>
                </a:solidFill>
                <a:latin typeface="Times New Roman" panose="02020603050405020304" pitchFamily="18" charset="0"/>
                <a:cs typeface="Times New Roman" panose="02020603050405020304" pitchFamily="18" charset="0"/>
              </a:rPr>
              <a:t>measurement </a:t>
            </a:r>
            <a:r>
              <a:rPr lang="en-US" sz="2800" b="1" dirty="0" smtClean="0">
                <a:solidFill>
                  <a:srgbClr val="2818FA"/>
                </a:solidFill>
                <a:latin typeface="Times New Roman" panose="02020603050405020304" pitchFamily="18" charset="0"/>
                <a:cs typeface="Times New Roman" panose="02020603050405020304" pitchFamily="18" charset="0"/>
              </a:rPr>
              <a:t>data</a:t>
            </a:r>
            <a:endParaRPr lang="en-US" sz="2800" b="1" dirty="0" smtClean="0">
              <a:solidFill>
                <a:schemeClr val="tx1"/>
              </a:solidFill>
              <a:latin typeface="Times New Roman" panose="02020603050405020304" pitchFamily="18" charset="0"/>
              <a:cs typeface="Times New Roman" panose="02020603050405020304" pitchFamily="18" charset="0"/>
            </a:endParaRPr>
          </a:p>
          <a:p>
            <a:pPr algn="l"/>
            <a:r>
              <a:rPr lang="en-US" sz="2800" b="1" dirty="0">
                <a:solidFill>
                  <a:schemeClr val="tx1"/>
                </a:solidFill>
                <a:latin typeface="Times New Roman" panose="02020603050405020304" pitchFamily="18" charset="0"/>
                <a:cs typeface="Times New Roman" panose="02020603050405020304" pitchFamily="18" charset="0"/>
              </a:rPr>
              <a:t>More important than the format in which data are displayed, however, is the </a:t>
            </a:r>
            <a:r>
              <a:rPr lang="en-US" sz="2800" b="1" dirty="0">
                <a:solidFill>
                  <a:srgbClr val="2818FA"/>
                </a:solidFill>
                <a:latin typeface="Times New Roman" panose="02020603050405020304" pitchFamily="18" charset="0"/>
                <a:cs typeface="Times New Roman" panose="02020603050405020304" pitchFamily="18" charset="0"/>
              </a:rPr>
              <a:t>accuracy</a:t>
            </a:r>
            <a:r>
              <a:rPr lang="en-US" sz="2800" b="1" dirty="0">
                <a:solidFill>
                  <a:schemeClr val="tx1"/>
                </a:solidFill>
                <a:latin typeface="Times New Roman" panose="02020603050405020304" pitchFamily="18" charset="0"/>
                <a:cs typeface="Times New Roman" panose="02020603050405020304" pitchFamily="18" charset="0"/>
              </a:rPr>
              <a:t> and </a:t>
            </a:r>
            <a:r>
              <a:rPr lang="en-US" sz="2800" b="1" dirty="0">
                <a:solidFill>
                  <a:srgbClr val="2818FA"/>
                </a:solidFill>
                <a:latin typeface="Times New Roman" panose="02020603050405020304" pitchFamily="18" charset="0"/>
                <a:cs typeface="Times New Roman" panose="02020603050405020304" pitchFamily="18" charset="0"/>
              </a:rPr>
              <a:t>reliability</a:t>
            </a:r>
            <a:r>
              <a:rPr lang="en-US" sz="2800" b="1" dirty="0">
                <a:solidFill>
                  <a:schemeClr val="tx1"/>
                </a:solidFill>
                <a:latin typeface="Times New Roman" panose="02020603050405020304" pitchFamily="18" charset="0"/>
                <a:cs typeface="Times New Roman" panose="02020603050405020304" pitchFamily="18" charset="0"/>
              </a:rPr>
              <a:t> of the information to help the audience answers the following questions:</a:t>
            </a:r>
          </a:p>
          <a:p>
            <a:pPr marL="457200" indent="-457200" algn="l">
              <a:buClr>
                <a:srgbClr val="2818FA"/>
              </a:buClr>
              <a:buFont typeface="Wingdings" panose="05000000000000000000" pitchFamily="2" charset="2"/>
              <a:buChar char="v"/>
            </a:pPr>
            <a:r>
              <a:rPr lang="en-US" sz="2800" b="1" dirty="0">
                <a:solidFill>
                  <a:schemeClr val="tx1"/>
                </a:solidFill>
                <a:latin typeface="Times New Roman" panose="02020603050405020304" pitchFamily="18" charset="0"/>
                <a:cs typeface="Times New Roman" panose="02020603050405020304" pitchFamily="18" charset="0"/>
              </a:rPr>
              <a:t>What is current performance</a:t>
            </a:r>
            <a:r>
              <a:rPr lang="en-US" sz="2800" b="1" dirty="0" smtClean="0">
                <a:solidFill>
                  <a:schemeClr val="tx1"/>
                </a:solidFill>
                <a:latin typeface="Times New Roman" panose="02020603050405020304" pitchFamily="18" charset="0"/>
                <a:cs typeface="Times New Roman" panose="02020603050405020304" pitchFamily="18" charset="0"/>
              </a:rPr>
              <a:t>?</a:t>
            </a:r>
          </a:p>
          <a:p>
            <a:pPr marL="457200" indent="-457200" algn="l">
              <a:buClr>
                <a:srgbClr val="2818FA"/>
              </a:buClr>
              <a:buFont typeface="Wingdings" panose="05000000000000000000" pitchFamily="2" charset="2"/>
              <a:buChar char="v"/>
            </a:pP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a:solidFill>
                  <a:schemeClr val="tx1"/>
                </a:solidFill>
                <a:latin typeface="Times New Roman" panose="02020603050405020304" pitchFamily="18" charset="0"/>
                <a:cs typeface="Times New Roman" panose="02020603050405020304" pitchFamily="18" charset="0"/>
              </a:rPr>
              <a:t>Do the data reveal a trend</a:t>
            </a:r>
            <a:r>
              <a:rPr lang="en-US" sz="2800" b="1" dirty="0" smtClean="0">
                <a:solidFill>
                  <a:schemeClr val="tx1"/>
                </a:solidFill>
                <a:latin typeface="Times New Roman" panose="02020603050405020304" pitchFamily="18" charset="0"/>
                <a:cs typeface="Times New Roman" panose="02020603050405020304" pitchFamily="18" charset="0"/>
              </a:rPr>
              <a:t>?</a:t>
            </a:r>
          </a:p>
          <a:p>
            <a:pPr marL="457200" indent="-457200" algn="l">
              <a:buClr>
                <a:srgbClr val="2818FA"/>
              </a:buClr>
              <a:buFont typeface="Wingdings" panose="05000000000000000000" pitchFamily="2" charset="2"/>
              <a:buChar char="v"/>
            </a:pP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a:solidFill>
                  <a:schemeClr val="tx1"/>
                </a:solidFill>
                <a:latin typeface="Times New Roman" panose="02020603050405020304" pitchFamily="18" charset="0"/>
                <a:cs typeface="Times New Roman" panose="02020603050405020304" pitchFamily="18" charset="0"/>
              </a:rPr>
              <a:t>Should action be taken? What kind of action</a:t>
            </a:r>
            <a:r>
              <a:rPr lang="en-US" sz="2800" b="1" dirty="0" smtClean="0">
                <a:solidFill>
                  <a:schemeClr val="tx1"/>
                </a:solidFill>
                <a:latin typeface="Times New Roman" panose="02020603050405020304" pitchFamily="18" charset="0"/>
                <a:cs typeface="Times New Roman" panose="02020603050405020304" pitchFamily="18" charset="0"/>
              </a:rPr>
              <a:t>?</a:t>
            </a:r>
            <a:endParaRPr lang="en-US" sz="2800" b="1" dirty="0">
              <a:solidFill>
                <a:schemeClr val="tx1"/>
              </a:solidFill>
              <a:latin typeface="Times New Roman" panose="02020603050405020304" pitchFamily="18" charset="0"/>
              <a:cs typeface="Times New Roman" panose="02020603050405020304" pitchFamily="18" charset="0"/>
            </a:endParaRPr>
          </a:p>
          <a:p>
            <a:pPr marL="514350" indent="-514350" algn="l">
              <a:buClr>
                <a:srgbClr val="2818FA"/>
              </a:buClr>
              <a:buFont typeface="+mj-lt"/>
              <a:buAutoNum type="arabicPeriod"/>
            </a:pPr>
            <a:endParaRPr lang="en-US" sz="2800" b="1" dirty="0">
              <a:solidFill>
                <a:schemeClr val="tx1"/>
              </a:solidFill>
              <a:latin typeface="Times New Roman" panose="02020603050405020304" pitchFamily="18" charset="0"/>
              <a:cs typeface="Times New Roman" panose="02020603050405020304" pitchFamily="18" charset="0"/>
            </a:endParaRPr>
          </a:p>
          <a:p>
            <a:pPr marL="457200" indent="-457200" algn="l">
              <a:buClr>
                <a:srgbClr val="2818FA"/>
              </a:buClr>
              <a:buFont typeface="Wingdings" panose="05000000000000000000" pitchFamily="2" charset="2"/>
              <a:buChar char="v"/>
            </a:pPr>
            <a:endParaRPr lang="en-US" sz="28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94597F5D-D700-486E-9291-3B016D27C228}"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15</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23185429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2133600"/>
            <a:ext cx="7924800" cy="3963988"/>
          </a:xfrm>
        </p:spPr>
        <p:txBody>
          <a:bodyPr>
            <a:normAutofit lnSpcReduction="10000"/>
          </a:bodyPr>
          <a:lstStyle/>
          <a:p>
            <a:pPr algn="l"/>
            <a:r>
              <a:rPr lang="en-US" sz="2800" b="1" dirty="0">
                <a:solidFill>
                  <a:srgbClr val="2818FA"/>
                </a:solidFill>
                <a:latin typeface="Times New Roman" panose="02020603050405020304" pitchFamily="18" charset="0"/>
                <a:cs typeface="Times New Roman" panose="02020603050405020304" pitchFamily="18" charset="0"/>
              </a:rPr>
              <a:t>LEARNING POINT Reporting Results</a:t>
            </a:r>
          </a:p>
          <a:p>
            <a:pPr algn="l"/>
            <a:r>
              <a:rPr lang="en-US" sz="2800" b="1" dirty="0">
                <a:solidFill>
                  <a:srgbClr val="2818FA"/>
                </a:solidFill>
                <a:latin typeface="Times New Roman" panose="02020603050405020304" pitchFamily="18" charset="0"/>
                <a:cs typeface="Times New Roman" panose="02020603050405020304" pitchFamily="18" charset="0"/>
              </a:rPr>
              <a:t>Assessment</a:t>
            </a:r>
            <a:r>
              <a:rPr lang="en-US" sz="2800" b="1" dirty="0">
                <a:solidFill>
                  <a:schemeClr val="tx1"/>
                </a:solidFill>
                <a:latin typeface="Times New Roman" panose="02020603050405020304" pitchFamily="18" charset="0"/>
                <a:cs typeface="Times New Roman" panose="02020603050405020304" pitchFamily="18" charset="0"/>
              </a:rPr>
              <a:t> involves </a:t>
            </a:r>
            <a:r>
              <a:rPr lang="en-US" sz="2800" b="1" dirty="0">
                <a:solidFill>
                  <a:srgbClr val="2818FA"/>
                </a:solidFill>
                <a:latin typeface="Times New Roman" panose="02020603050405020304" pitchFamily="18" charset="0"/>
                <a:cs typeface="Times New Roman" panose="02020603050405020304" pitchFamily="18" charset="0"/>
              </a:rPr>
              <a:t>judging</a:t>
            </a:r>
            <a:r>
              <a:rPr lang="en-US" sz="2800" b="1" dirty="0">
                <a:solidFill>
                  <a:schemeClr val="tx1"/>
                </a:solidFill>
                <a:latin typeface="Times New Roman" panose="02020603050405020304" pitchFamily="18" charset="0"/>
                <a:cs typeface="Times New Roman" panose="02020603050405020304" pitchFamily="18" charset="0"/>
              </a:rPr>
              <a:t> or evaluating measurement data for the purpose of reaching a conclusion. The way in which the data are presented influences their interpretation. To display data in an understandable form</a:t>
            </a:r>
            <a:r>
              <a:rPr lang="en-US" sz="2800" b="1" dirty="0">
                <a:solidFill>
                  <a:srgbClr val="2818FA"/>
                </a:solidFill>
                <a:latin typeface="Times New Roman" panose="02020603050405020304" pitchFamily="18" charset="0"/>
                <a:cs typeface="Times New Roman" panose="02020603050405020304" pitchFamily="18" charset="0"/>
              </a:rPr>
              <a:t>, three factors must be considered: the type of data to be reported, the audience, and the information’s intended </a:t>
            </a:r>
            <a:r>
              <a:rPr lang="en-US" sz="2800" b="1" dirty="0" smtClean="0">
                <a:solidFill>
                  <a:srgbClr val="2818FA"/>
                </a:solidFill>
                <a:latin typeface="Times New Roman" panose="02020603050405020304" pitchFamily="18" charset="0"/>
                <a:cs typeface="Times New Roman" panose="02020603050405020304" pitchFamily="18" charset="0"/>
              </a:rPr>
              <a:t>use.</a:t>
            </a: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9A5FE30A-DE01-45DF-A4D2-F5F9BE98AED4}"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16</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29747657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2133600"/>
            <a:ext cx="7924800" cy="3963988"/>
          </a:xfrm>
        </p:spPr>
        <p:txBody>
          <a:bodyPr>
            <a:normAutofit lnSpcReduction="10000"/>
          </a:bodyPr>
          <a:lstStyle/>
          <a:p>
            <a:pPr algn="l"/>
            <a:r>
              <a:rPr lang="en-US" sz="2800" b="1" dirty="0">
                <a:solidFill>
                  <a:srgbClr val="2818FA"/>
                </a:solidFill>
                <a:latin typeface="Times New Roman" panose="02020603050405020304" pitchFamily="18" charset="0"/>
                <a:cs typeface="Times New Roman" panose="02020603050405020304" pitchFamily="18" charset="0"/>
              </a:rPr>
              <a:t>Displaying measurement data</a:t>
            </a:r>
            <a:endParaRPr lang="en-US" sz="2800" b="1" dirty="0">
              <a:solidFill>
                <a:schemeClr val="tx1"/>
              </a:solidFill>
              <a:latin typeface="Times New Roman" panose="02020603050405020304" pitchFamily="18" charset="0"/>
              <a:cs typeface="Times New Roman" panose="02020603050405020304" pitchFamily="18" charset="0"/>
            </a:endParaRPr>
          </a:p>
          <a:p>
            <a:pPr marL="457200" indent="-457200" algn="l">
              <a:buClr>
                <a:srgbClr val="2818FA"/>
              </a:buClr>
              <a:buFont typeface="Wingdings" panose="05000000000000000000" pitchFamily="2" charset="2"/>
              <a:buChar char="v"/>
            </a:pPr>
            <a:r>
              <a:rPr lang="en-US" sz="2800" b="1" dirty="0" smtClean="0">
                <a:solidFill>
                  <a:schemeClr val="tx1"/>
                </a:solidFill>
                <a:latin typeface="Times New Roman" panose="02020603050405020304" pitchFamily="18" charset="0"/>
                <a:cs typeface="Times New Roman" panose="02020603050405020304" pitchFamily="18" charset="0"/>
              </a:rPr>
              <a:t>Reporting </a:t>
            </a:r>
            <a:r>
              <a:rPr lang="en-US" sz="2800" b="1" dirty="0">
                <a:solidFill>
                  <a:schemeClr val="tx1"/>
                </a:solidFill>
                <a:latin typeface="Times New Roman" panose="02020603050405020304" pitchFamily="18" charset="0"/>
                <a:cs typeface="Times New Roman" panose="02020603050405020304" pitchFamily="18" charset="0"/>
              </a:rPr>
              <a:t>performance information in the right format is critical to successful quality assessment. In some cases, performance information may be displayed more effectively in a graphic format than in a tabular format. </a:t>
            </a:r>
            <a:endParaRPr lang="en-US" sz="2800" b="1" dirty="0" smtClean="0">
              <a:solidFill>
                <a:schemeClr val="tx1"/>
              </a:solidFill>
              <a:latin typeface="Times New Roman" panose="02020603050405020304" pitchFamily="18" charset="0"/>
              <a:cs typeface="Times New Roman" panose="02020603050405020304" pitchFamily="18" charset="0"/>
            </a:endParaRPr>
          </a:p>
          <a:p>
            <a:pPr marL="457200" indent="-457200" algn="l">
              <a:buClr>
                <a:srgbClr val="2818FA"/>
              </a:buClr>
              <a:buFont typeface="Wingdings" panose="05000000000000000000" pitchFamily="2" charset="2"/>
              <a:buChar char="v"/>
            </a:pPr>
            <a:r>
              <a:rPr lang="en-US" sz="2800" b="1" dirty="0">
                <a:solidFill>
                  <a:srgbClr val="2818FA"/>
                </a:solidFill>
                <a:latin typeface="Times New Roman" panose="02020603050405020304" pitchFamily="18" charset="0"/>
                <a:cs typeface="Times New Roman" panose="02020603050405020304" pitchFamily="18" charset="0"/>
              </a:rPr>
              <a:t>Data visualization </a:t>
            </a:r>
            <a:r>
              <a:rPr lang="en-US" sz="2800" b="1" dirty="0">
                <a:solidFill>
                  <a:schemeClr val="tx1"/>
                </a:solidFill>
                <a:latin typeface="Times New Roman" panose="02020603050405020304" pitchFamily="18" charset="0"/>
                <a:cs typeface="Times New Roman" panose="02020603050405020304" pitchFamily="18" charset="0"/>
              </a:rPr>
              <a:t>is the communication of information clearly and effectively through graphical means.</a:t>
            </a:r>
          </a:p>
          <a:p>
            <a:pPr marL="457200" indent="-457200" algn="l">
              <a:buClr>
                <a:srgbClr val="2818FA"/>
              </a:buClr>
              <a:buFont typeface="Wingdings" panose="05000000000000000000" pitchFamily="2" charset="2"/>
              <a:buChar char="v"/>
            </a:pPr>
            <a:endParaRPr lang="en-US" sz="28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A3C7EF9E-CFDA-4293-BE15-99B602AA014F}"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17</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42193132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1752600"/>
            <a:ext cx="7924800" cy="4572000"/>
          </a:xfrm>
        </p:spPr>
        <p:txBody>
          <a:bodyPr>
            <a:normAutofit/>
          </a:bodyPr>
          <a:lstStyle/>
          <a:p>
            <a:pPr algn="l"/>
            <a:r>
              <a:rPr lang="en-US" sz="2800" b="1" dirty="0">
                <a:solidFill>
                  <a:srgbClr val="2818FA"/>
                </a:solidFill>
                <a:latin typeface="Times New Roman" panose="02020603050405020304" pitchFamily="18" charset="0"/>
                <a:cs typeface="Times New Roman" panose="02020603050405020304" pitchFamily="18" charset="0"/>
              </a:rPr>
              <a:t>Displaying measurement data</a:t>
            </a:r>
            <a:endParaRPr lang="en-US" sz="2800" b="1" dirty="0">
              <a:solidFill>
                <a:schemeClr val="tx1"/>
              </a:solidFill>
              <a:latin typeface="Times New Roman" panose="02020603050405020304" pitchFamily="18" charset="0"/>
              <a:cs typeface="Times New Roman" panose="02020603050405020304" pitchFamily="18" charset="0"/>
            </a:endParaRPr>
          </a:p>
          <a:p>
            <a:pPr marL="457200" indent="-457200" algn="l">
              <a:buClr>
                <a:srgbClr val="2818FA"/>
              </a:buClr>
              <a:buFont typeface="Wingdings" panose="05000000000000000000" pitchFamily="2" charset="2"/>
              <a:buChar char="v"/>
            </a:pPr>
            <a:r>
              <a:rPr lang="en-US" sz="2800" b="1" dirty="0">
                <a:solidFill>
                  <a:schemeClr val="tx1"/>
                </a:solidFill>
                <a:latin typeface="Times New Roman" panose="02020603050405020304" pitchFamily="18" charset="0"/>
                <a:cs typeface="Times New Roman" panose="02020603050405020304" pitchFamily="18" charset="0"/>
              </a:rPr>
              <a:t>The radiology department analyzes its performance measurement results, obtained by tracking the number of X-ray exam reports it communicates to physicians within 48 hours of exam completion, to identify any trends</a:t>
            </a:r>
            <a:r>
              <a:rPr lang="en-US" sz="2800" b="1" dirty="0" smtClean="0">
                <a:solidFill>
                  <a:schemeClr val="tx1"/>
                </a:solidFill>
                <a:latin typeface="Times New Roman" panose="02020603050405020304" pitchFamily="18" charset="0"/>
                <a:cs typeface="Times New Roman" panose="02020603050405020304" pitchFamily="18" charset="0"/>
              </a:rPr>
              <a:t>.</a:t>
            </a:r>
          </a:p>
          <a:p>
            <a:pPr marL="457200" indent="-457200" algn="l">
              <a:buClr>
                <a:srgbClr val="2818FA"/>
              </a:buClr>
              <a:buFont typeface="Wingdings" panose="05000000000000000000" pitchFamily="2" charset="2"/>
              <a:buChar char="v"/>
            </a:pP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a:solidFill>
                  <a:schemeClr val="tx1"/>
                </a:solidFill>
                <a:latin typeface="Times New Roman" panose="02020603050405020304" pitchFamily="18" charset="0"/>
                <a:cs typeface="Times New Roman" panose="02020603050405020304" pitchFamily="18" charset="0"/>
              </a:rPr>
              <a:t>A line graph (also called a run chart) of the number of X-ray reports not communicated to patients’ doctors within 48 hours of exam completion is shown in Exhibit 4.2</a:t>
            </a:r>
            <a:r>
              <a:rPr lang="en-US" sz="2800" b="1" dirty="0" smtClean="0">
                <a:solidFill>
                  <a:schemeClr val="tx1"/>
                </a:solidFill>
                <a:latin typeface="Times New Roman" panose="02020603050405020304" pitchFamily="18" charset="0"/>
                <a:cs typeface="Times New Roman" panose="02020603050405020304" pitchFamily="18" charset="0"/>
              </a:rPr>
              <a:t>.</a:t>
            </a:r>
            <a:endParaRPr lang="en-US" sz="2800" b="1" dirty="0">
              <a:solidFill>
                <a:schemeClr val="tx1"/>
              </a:solidFill>
              <a:latin typeface="Times New Roman" panose="02020603050405020304" pitchFamily="18" charset="0"/>
              <a:cs typeface="Times New Roman" panose="02020603050405020304" pitchFamily="18" charset="0"/>
            </a:endParaRPr>
          </a:p>
          <a:p>
            <a:pPr marL="457200" indent="-457200" algn="l">
              <a:buClr>
                <a:srgbClr val="2818FA"/>
              </a:buClr>
              <a:buFont typeface="Wingdings" panose="05000000000000000000" pitchFamily="2" charset="2"/>
              <a:buChar char="v"/>
            </a:pPr>
            <a:endParaRPr lang="en-US" sz="28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A3C7EF9E-CFDA-4293-BE15-99B602AA014F}"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18</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34006368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382000" cy="1676400"/>
          </a:xfrm>
        </p:spPr>
        <p:txBody>
          <a:bodyPr/>
          <a:lstStyle/>
          <a:p>
            <a:pPr algn="l">
              <a:lnSpc>
                <a:spcPct val="100000"/>
              </a:lnSpc>
            </a:pPr>
            <a:r>
              <a:rPr lang="en-US" sz="3200" b="1" dirty="0">
                <a:solidFill>
                  <a:srgbClr val="2818FA"/>
                </a:solidFill>
                <a:effectLst/>
              </a:rPr>
              <a:t>Exhibit 4.2 Line Graph Showing Number of Outpatient X-ray Reports Not Communicated to Doctors within 48 </a:t>
            </a:r>
            <a:r>
              <a:rPr lang="en-US" sz="3200" b="1" dirty="0" smtClean="0">
                <a:solidFill>
                  <a:srgbClr val="2818FA"/>
                </a:solidFill>
                <a:effectLst/>
              </a:rPr>
              <a:t>Hours</a:t>
            </a:r>
            <a:endParaRPr lang="en-US" sz="3200" b="1" dirty="0">
              <a:solidFill>
                <a:srgbClr val="2818FA"/>
              </a:solidFill>
            </a:endParaRPr>
          </a:p>
        </p:txBody>
      </p:sp>
      <p:sp>
        <p:nvSpPr>
          <p:cNvPr id="3" name="Date Placeholder 2"/>
          <p:cNvSpPr>
            <a:spLocks noGrp="1"/>
          </p:cNvSpPr>
          <p:nvPr>
            <p:ph type="dt" sz="half" idx="10"/>
          </p:nvPr>
        </p:nvSpPr>
        <p:spPr/>
        <p:txBody>
          <a:bodyPr/>
          <a:lstStyle/>
          <a:p>
            <a:fld id="{27EB4822-C04B-43D6-9623-76B0F35A4F65}" type="datetime1">
              <a:rPr lang="en-US" smtClean="0"/>
              <a:t>10/21/2016</a:t>
            </a:fld>
            <a:endParaRPr lang="en-US"/>
          </a:p>
        </p:txBody>
      </p:sp>
      <p:sp>
        <p:nvSpPr>
          <p:cNvPr id="4" name="Footer Placeholder 3"/>
          <p:cNvSpPr>
            <a:spLocks noGrp="1"/>
          </p:cNvSpPr>
          <p:nvPr>
            <p:ph type="ftr" sz="quarter" idx="11"/>
          </p:nvPr>
        </p:nvSpPr>
        <p:spPr/>
        <p:txBody>
          <a:bodyPr/>
          <a:lstStyle/>
          <a:p>
            <a:r>
              <a:rPr lang="en-US" smtClean="0"/>
              <a:t>Dr. Mohammed Alnaif</a:t>
            </a:r>
            <a:endParaRPr lang="en-US"/>
          </a:p>
        </p:txBody>
      </p:sp>
      <p:sp>
        <p:nvSpPr>
          <p:cNvPr id="5" name="Slide Number Placeholder 4"/>
          <p:cNvSpPr>
            <a:spLocks noGrp="1"/>
          </p:cNvSpPr>
          <p:nvPr>
            <p:ph type="sldNum" sz="quarter" idx="12"/>
          </p:nvPr>
        </p:nvSpPr>
        <p:spPr/>
        <p:txBody>
          <a:bodyPr/>
          <a:lstStyle/>
          <a:p>
            <a:fld id="{EEEECDCC-63C2-4492-ADC6-A6890B1EB79E}" type="slidenum">
              <a:rPr lang="en-US" smtClean="0"/>
              <a:t>19</a:t>
            </a:fld>
            <a:endParaRPr lang="en-US"/>
          </a:p>
        </p:txBody>
      </p:sp>
      <p:graphicFrame>
        <p:nvGraphicFramePr>
          <p:cNvPr id="6" name="Chart 5"/>
          <p:cNvGraphicFramePr>
            <a:graphicFrameLocks/>
          </p:cNvGraphicFramePr>
          <p:nvPr>
            <p:extLst>
              <p:ext uri="{D42A27DB-BD31-4B8C-83A1-F6EECF244321}">
                <p14:modId xmlns:p14="http://schemas.microsoft.com/office/powerpoint/2010/main" val="2000224547"/>
              </p:ext>
            </p:extLst>
          </p:nvPr>
        </p:nvGraphicFramePr>
        <p:xfrm>
          <a:off x="609600" y="3276600"/>
          <a:ext cx="7924800" cy="2743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748561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457200"/>
            <a:ext cx="7117180" cy="936625"/>
          </a:xfrm>
        </p:spPr>
        <p:txBody>
          <a:bodyPr>
            <a:normAutofit/>
          </a:bodyPr>
          <a:lstStyle/>
          <a:p>
            <a:pPr algn="ctr"/>
            <a:r>
              <a:rPr lang="en-US" sz="4800" b="1" dirty="0"/>
              <a:t>Evaluating </a:t>
            </a:r>
            <a:r>
              <a:rPr lang="en-US" sz="4800" b="1" dirty="0" smtClean="0"/>
              <a:t>Performance</a:t>
            </a:r>
            <a:endParaRPr lang="en-US" sz="4800" b="1" dirty="0"/>
          </a:p>
        </p:txBody>
      </p:sp>
      <p:sp>
        <p:nvSpPr>
          <p:cNvPr id="3" name="Subtitle 2"/>
          <p:cNvSpPr>
            <a:spLocks noGrp="1"/>
          </p:cNvSpPr>
          <p:nvPr>
            <p:ph type="subTitle" idx="1"/>
          </p:nvPr>
        </p:nvSpPr>
        <p:spPr>
          <a:xfrm>
            <a:off x="1066800" y="2362200"/>
            <a:ext cx="7467600" cy="3200400"/>
          </a:xfrm>
        </p:spPr>
        <p:txBody>
          <a:bodyPr>
            <a:normAutofit/>
          </a:bodyPr>
          <a:lstStyle/>
          <a:p>
            <a:pPr marL="342900" indent="-342900" algn="l">
              <a:buFont typeface="Wingdings" panose="05000000000000000000" pitchFamily="2" charset="2"/>
              <a:buChar char="v"/>
            </a:pPr>
            <a:r>
              <a:rPr lang="en-US" b="1" dirty="0">
                <a:solidFill>
                  <a:srgbClr val="2818FA"/>
                </a:solidFill>
                <a:latin typeface="Times New Roman" panose="02020603050405020304" pitchFamily="18" charset="0"/>
                <a:cs typeface="Times New Roman" panose="02020603050405020304" pitchFamily="18" charset="0"/>
              </a:rPr>
              <a:t>Performance assessment </a:t>
            </a:r>
            <a:r>
              <a:rPr lang="en-US" b="1" dirty="0">
                <a:solidFill>
                  <a:schemeClr val="tx1"/>
                </a:solidFill>
                <a:latin typeface="Times New Roman" panose="02020603050405020304" pitchFamily="18" charset="0"/>
                <a:cs typeface="Times New Roman" panose="02020603050405020304" pitchFamily="18" charset="0"/>
              </a:rPr>
              <a:t>is the evaluation stage of quality management. Measurement data have been gathered and now must be reported and analyzed</a:t>
            </a:r>
            <a:r>
              <a:rPr lang="en-US" b="1" dirty="0" smtClean="0">
                <a:solidFill>
                  <a:schemeClr val="tx1"/>
                </a:solidFill>
                <a:latin typeface="Times New Roman" panose="02020603050405020304" pitchFamily="18" charset="0"/>
                <a:cs typeface="Times New Roman" panose="02020603050405020304" pitchFamily="18" charset="0"/>
              </a:rPr>
              <a:t>.</a:t>
            </a:r>
          </a:p>
          <a:p>
            <a:pPr marL="342900" indent="-342900" algn="l">
              <a:buClr>
                <a:srgbClr val="2818FA"/>
              </a:buClr>
              <a:buFont typeface="Wingdings" panose="05000000000000000000" pitchFamily="2" charset="2"/>
              <a:buChar char="v"/>
            </a:pPr>
            <a:r>
              <a:rPr lang="en-US" b="1" dirty="0">
                <a:solidFill>
                  <a:schemeClr val="tx1"/>
                </a:solidFill>
                <a:latin typeface="Times New Roman" panose="02020603050405020304" pitchFamily="18" charset="0"/>
                <a:cs typeface="Times New Roman" panose="02020603050405020304" pitchFamily="18" charset="0"/>
              </a:rPr>
              <a:t>If an organization constructs measures carefully, collects accurate data, and reports results in a meaningful way, it produces information useful for decision making. </a:t>
            </a:r>
          </a:p>
        </p:txBody>
      </p:sp>
      <p:sp>
        <p:nvSpPr>
          <p:cNvPr id="5" name="Date Placeholder 4"/>
          <p:cNvSpPr>
            <a:spLocks noGrp="1"/>
          </p:cNvSpPr>
          <p:nvPr>
            <p:ph type="dt" sz="half" idx="10"/>
          </p:nvPr>
        </p:nvSpPr>
        <p:spPr/>
        <p:txBody>
          <a:bodyPr/>
          <a:lstStyle/>
          <a:p>
            <a:fld id="{E1C05086-7A14-435F-B752-7352DCE86D60}" type="datetime1">
              <a:rPr lang="en-US" smtClean="0"/>
              <a:t>10/21/2016</a:t>
            </a:fld>
            <a:endParaRPr lang="en-US"/>
          </a:p>
        </p:txBody>
      </p:sp>
      <p:sp>
        <p:nvSpPr>
          <p:cNvPr id="7" name="Slide Number Placeholder 6"/>
          <p:cNvSpPr>
            <a:spLocks noGrp="1"/>
          </p:cNvSpPr>
          <p:nvPr>
            <p:ph type="sldNum" sz="quarter" idx="11"/>
          </p:nvPr>
        </p:nvSpPr>
        <p:spPr/>
        <p:txBody>
          <a:bodyPr/>
          <a:lstStyle/>
          <a:p>
            <a:fld id="{EEEECDCC-63C2-4492-ADC6-A6890B1EB79E}" type="slidenum">
              <a:rPr lang="en-US" smtClean="0"/>
              <a:t>2</a:t>
            </a:fld>
            <a:endParaRPr lang="en-US"/>
          </a:p>
        </p:txBody>
      </p:sp>
      <p:sp>
        <p:nvSpPr>
          <p:cNvPr id="6" name="Footer Placeholder 5"/>
          <p:cNvSpPr>
            <a:spLocks noGrp="1"/>
          </p:cNvSpPr>
          <p:nvPr>
            <p:ph type="ftr" sz="quarter" idx="12"/>
          </p:nvPr>
        </p:nvSpPr>
        <p:spPr/>
        <p:txBody>
          <a:bodyPr/>
          <a:lstStyle/>
          <a:p>
            <a:r>
              <a:rPr lang="en-US" smtClean="0"/>
              <a:t>Dr. Mohammed Alnaif</a:t>
            </a:r>
            <a:endParaRPr lang="en-US"/>
          </a:p>
        </p:txBody>
      </p:sp>
      <p:sp>
        <p:nvSpPr>
          <p:cNvPr id="4" name="Rectangle 3"/>
          <p:cNvSpPr/>
          <p:nvPr/>
        </p:nvSpPr>
        <p:spPr>
          <a:xfrm>
            <a:off x="5334000" y="1295400"/>
            <a:ext cx="3206841" cy="7756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0000FF"/>
                </a:solidFill>
                <a:latin typeface="Times New Roman" panose="02020603050405020304" pitchFamily="18" charset="0"/>
                <a:cs typeface="Times New Roman" panose="02020603050405020304" pitchFamily="18" charset="0"/>
              </a:rPr>
              <a:t>Assessment</a:t>
            </a:r>
          </a:p>
          <a:p>
            <a:pPr algn="ctr"/>
            <a:r>
              <a:rPr lang="en-US" sz="2000" b="1" dirty="0" smtClean="0">
                <a:solidFill>
                  <a:schemeClr val="tx1"/>
                </a:solidFill>
                <a:latin typeface="Times New Roman" panose="02020603050405020304" pitchFamily="18" charset="0"/>
                <a:cs typeface="Times New Roman" panose="02020603050405020304" pitchFamily="18" charset="0"/>
              </a:rPr>
              <a:t>Are we meeting expectation</a:t>
            </a:r>
            <a:endParaRPr lang="en-US" sz="20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489253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1752600"/>
            <a:ext cx="7924800" cy="4572000"/>
          </a:xfrm>
        </p:spPr>
        <p:txBody>
          <a:bodyPr>
            <a:normAutofit/>
          </a:bodyPr>
          <a:lstStyle/>
          <a:p>
            <a:pPr algn="l"/>
            <a:r>
              <a:rPr lang="en-US" sz="2800" b="1" dirty="0">
                <a:solidFill>
                  <a:srgbClr val="2818FA"/>
                </a:solidFill>
                <a:latin typeface="Times New Roman" panose="02020603050405020304" pitchFamily="18" charset="0"/>
                <a:cs typeface="Times New Roman" panose="02020603050405020304" pitchFamily="18" charset="0"/>
              </a:rPr>
              <a:t>Displaying measurement data</a:t>
            </a:r>
            <a:endParaRPr lang="en-US" sz="2800" b="1" dirty="0">
              <a:solidFill>
                <a:schemeClr val="tx1"/>
              </a:solidFill>
              <a:latin typeface="Times New Roman" panose="02020603050405020304" pitchFamily="18" charset="0"/>
              <a:cs typeface="Times New Roman" panose="02020603050405020304" pitchFamily="18" charset="0"/>
            </a:endParaRPr>
          </a:p>
          <a:p>
            <a:pPr marL="457200" indent="-457200" algn="l">
              <a:buClr>
                <a:srgbClr val="2818FA"/>
              </a:buClr>
              <a:buFont typeface="Wingdings" panose="05000000000000000000" pitchFamily="2" charset="2"/>
              <a:buChar char="v"/>
            </a:pPr>
            <a:r>
              <a:rPr lang="en-US" sz="2800" b="1" dirty="0">
                <a:solidFill>
                  <a:schemeClr val="tx1"/>
                </a:solidFill>
                <a:latin typeface="Times New Roman" panose="02020603050405020304" pitchFamily="18" charset="0"/>
                <a:cs typeface="Times New Roman" panose="02020603050405020304" pitchFamily="18" charset="0"/>
              </a:rPr>
              <a:t>Although helpful, total numbers provide limited information over time. For example, the manager cannot determine whether a small or large percentage of reports are delayed. </a:t>
            </a:r>
            <a:endParaRPr lang="en-US" sz="2800" b="1" dirty="0" smtClean="0">
              <a:solidFill>
                <a:schemeClr val="tx1"/>
              </a:solidFill>
              <a:latin typeface="Times New Roman" panose="02020603050405020304" pitchFamily="18" charset="0"/>
              <a:cs typeface="Times New Roman" panose="02020603050405020304" pitchFamily="18" charset="0"/>
            </a:endParaRPr>
          </a:p>
          <a:p>
            <a:pPr marL="457200" indent="-457200" algn="l">
              <a:buClr>
                <a:srgbClr val="2818FA"/>
              </a:buClr>
              <a:buFont typeface="Wingdings" panose="05000000000000000000" pitchFamily="2" charset="2"/>
              <a:buChar char="v"/>
            </a:pPr>
            <a:r>
              <a:rPr lang="en-US" sz="2800" b="1" dirty="0" smtClean="0">
                <a:solidFill>
                  <a:schemeClr val="tx1"/>
                </a:solidFill>
                <a:latin typeface="Times New Roman" panose="02020603050405020304" pitchFamily="18" charset="0"/>
                <a:cs typeface="Times New Roman" panose="02020603050405020304" pitchFamily="18" charset="0"/>
              </a:rPr>
              <a:t>A </a:t>
            </a:r>
            <a:r>
              <a:rPr lang="en-US" sz="2800" b="1" dirty="0">
                <a:solidFill>
                  <a:schemeClr val="tx1"/>
                </a:solidFill>
                <a:latin typeface="Times New Roman" panose="02020603050405020304" pitchFamily="18" charset="0"/>
                <a:cs typeface="Times New Roman" panose="02020603050405020304" pitchFamily="18" charset="0"/>
              </a:rPr>
              <a:t>more meaningful approach would be to graph the percentage of delayed reports—the number of delayed X-ray reports divided by the total number of X-ray reports</a:t>
            </a:r>
            <a:r>
              <a:rPr lang="en-US" sz="2800" b="1" dirty="0" smtClean="0">
                <a:solidFill>
                  <a:schemeClr val="tx1"/>
                </a:solidFill>
                <a:latin typeface="Times New Roman" panose="02020603050405020304" pitchFamily="18" charset="0"/>
                <a:cs typeface="Times New Roman" panose="02020603050405020304" pitchFamily="18" charset="0"/>
              </a:rPr>
              <a:t>.</a:t>
            </a:r>
            <a:endParaRPr lang="en-US" sz="2800" b="1" dirty="0">
              <a:solidFill>
                <a:schemeClr val="tx1"/>
              </a:solidFill>
              <a:latin typeface="Times New Roman" panose="02020603050405020304" pitchFamily="18" charset="0"/>
              <a:cs typeface="Times New Roman" panose="02020603050405020304" pitchFamily="18" charset="0"/>
            </a:endParaRPr>
          </a:p>
          <a:p>
            <a:pPr marL="457200" indent="-457200" algn="l">
              <a:buClr>
                <a:srgbClr val="2818FA"/>
              </a:buClr>
              <a:buFont typeface="Wingdings" panose="05000000000000000000" pitchFamily="2" charset="2"/>
              <a:buChar char="v"/>
            </a:pPr>
            <a:endParaRPr lang="en-US" sz="28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A3C7EF9E-CFDA-4293-BE15-99B602AA014F}"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20</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391078291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1752600"/>
            <a:ext cx="8153400" cy="4572000"/>
          </a:xfrm>
        </p:spPr>
        <p:txBody>
          <a:bodyPr>
            <a:normAutofit fontScale="92500" lnSpcReduction="10000"/>
          </a:bodyPr>
          <a:lstStyle/>
          <a:p>
            <a:pPr algn="l"/>
            <a:r>
              <a:rPr lang="en-US" sz="3000" b="1" dirty="0">
                <a:solidFill>
                  <a:srgbClr val="2818FA"/>
                </a:solidFill>
                <a:latin typeface="Times New Roman" panose="02020603050405020304" pitchFamily="18" charset="0"/>
                <a:cs typeface="Times New Roman" panose="02020603050405020304" pitchFamily="18" charset="0"/>
              </a:rPr>
              <a:t>Displaying measurement data</a:t>
            </a:r>
            <a:endParaRPr lang="en-US" sz="3000" b="1" dirty="0">
              <a:solidFill>
                <a:schemeClr val="tx1"/>
              </a:solidFill>
              <a:latin typeface="Times New Roman" panose="02020603050405020304" pitchFamily="18" charset="0"/>
              <a:cs typeface="Times New Roman" panose="02020603050405020304" pitchFamily="18" charset="0"/>
            </a:endParaRPr>
          </a:p>
          <a:p>
            <a:pPr marL="457200" indent="-457200" algn="l">
              <a:buClr>
                <a:srgbClr val="2818FA"/>
              </a:buClr>
              <a:buFont typeface="Wingdings" panose="05000000000000000000" pitchFamily="2" charset="2"/>
              <a:buChar char="v"/>
            </a:pPr>
            <a:r>
              <a:rPr lang="en-US" sz="2800" b="1" dirty="0">
                <a:solidFill>
                  <a:schemeClr val="tx1"/>
                </a:solidFill>
                <a:latin typeface="Times New Roman" panose="02020603050405020304" pitchFamily="18" charset="0"/>
                <a:cs typeface="Times New Roman" panose="02020603050405020304" pitchFamily="18" charset="0"/>
              </a:rPr>
              <a:t>If the radiology manager expects all outpatient X-ray reports to be communicated to patients’ doctors within 48 hours, he can confirm that the performance expectation of 100 percent has not been met by simply tabulating the number of delayed reports. </a:t>
            </a:r>
            <a:endParaRPr lang="en-US" sz="2800" b="1" dirty="0" smtClean="0">
              <a:solidFill>
                <a:schemeClr val="tx1"/>
              </a:solidFill>
              <a:latin typeface="Times New Roman" panose="02020603050405020304" pitchFamily="18" charset="0"/>
              <a:cs typeface="Times New Roman" panose="02020603050405020304" pitchFamily="18" charset="0"/>
            </a:endParaRPr>
          </a:p>
          <a:p>
            <a:pPr marL="457200" indent="-457200" algn="l">
              <a:buClr>
                <a:srgbClr val="2818FA"/>
              </a:buClr>
              <a:buFont typeface="Wingdings" panose="05000000000000000000" pitchFamily="2" charset="2"/>
              <a:buChar char="v"/>
            </a:pPr>
            <a:r>
              <a:rPr lang="en-US" sz="2800" b="1" dirty="0" smtClean="0">
                <a:solidFill>
                  <a:schemeClr val="tx1"/>
                </a:solidFill>
                <a:latin typeface="Times New Roman" panose="02020603050405020304" pitchFamily="18" charset="0"/>
                <a:cs typeface="Times New Roman" panose="02020603050405020304" pitchFamily="18" charset="0"/>
              </a:rPr>
              <a:t>However</a:t>
            </a:r>
            <a:r>
              <a:rPr lang="en-US" sz="2800" b="1" dirty="0">
                <a:solidFill>
                  <a:schemeClr val="tx1"/>
                </a:solidFill>
                <a:latin typeface="Times New Roman" panose="02020603050405020304" pitchFamily="18" charset="0"/>
                <a:cs typeface="Times New Roman" panose="02020603050405020304" pitchFamily="18" charset="0"/>
              </a:rPr>
              <a:t>, if he has set a target goal—for example, that no more than 5 percent of the reports will be delayed—he can view the data from both measurements when presented as a line graph that includes a target line, as shown in Exhibit 4.4</a:t>
            </a:r>
            <a:r>
              <a:rPr lang="en-US" sz="2800" b="1" dirty="0" smtClean="0">
                <a:solidFill>
                  <a:schemeClr val="tx1"/>
                </a:solidFill>
                <a:latin typeface="Times New Roman" panose="02020603050405020304" pitchFamily="18" charset="0"/>
                <a:cs typeface="Times New Roman" panose="02020603050405020304" pitchFamily="18" charset="0"/>
              </a:rPr>
              <a:t>.</a:t>
            </a:r>
            <a:endParaRPr lang="en-US" sz="2800" b="1" dirty="0">
              <a:solidFill>
                <a:schemeClr val="tx1"/>
              </a:solidFill>
              <a:latin typeface="Times New Roman" panose="02020603050405020304" pitchFamily="18" charset="0"/>
              <a:cs typeface="Times New Roman" panose="02020603050405020304" pitchFamily="18" charset="0"/>
            </a:endParaRPr>
          </a:p>
          <a:p>
            <a:pPr marL="457200" indent="-457200" algn="l">
              <a:buClr>
                <a:srgbClr val="2818FA"/>
              </a:buClr>
              <a:buFont typeface="Wingdings" panose="05000000000000000000" pitchFamily="2" charset="2"/>
              <a:buChar char="v"/>
            </a:pPr>
            <a:endParaRPr lang="en-US" sz="28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A3C7EF9E-CFDA-4293-BE15-99B602AA014F}"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21</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dirty="0"/>
              <a:t>Dr. Mohammed Alnaif</a:t>
            </a:r>
          </a:p>
        </p:txBody>
      </p:sp>
    </p:spTree>
    <p:extLst>
      <p:ext uri="{BB962C8B-B14F-4D97-AF65-F5344CB8AC3E}">
        <p14:creationId xmlns:p14="http://schemas.microsoft.com/office/powerpoint/2010/main" val="40080229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08709"/>
            <a:ext cx="8229600" cy="1600200"/>
          </a:xfrm>
        </p:spPr>
        <p:txBody>
          <a:bodyPr/>
          <a:lstStyle/>
          <a:p>
            <a:pPr algn="l">
              <a:lnSpc>
                <a:spcPct val="100000"/>
              </a:lnSpc>
            </a:pPr>
            <a:r>
              <a:rPr lang="en-US" sz="2800" b="1" dirty="0">
                <a:solidFill>
                  <a:srgbClr val="2818FA"/>
                </a:solidFill>
                <a:effectLst/>
              </a:rPr>
              <a:t>Exhibit 4.4 Line Graph Showing Target Rate and Percentage of X-ray Reports Not Communicated to Doctors within 48 Hours</a:t>
            </a:r>
          </a:p>
        </p:txBody>
      </p:sp>
      <p:sp>
        <p:nvSpPr>
          <p:cNvPr id="3" name="Date Placeholder 2"/>
          <p:cNvSpPr>
            <a:spLocks noGrp="1"/>
          </p:cNvSpPr>
          <p:nvPr>
            <p:ph type="dt" sz="half" idx="10"/>
          </p:nvPr>
        </p:nvSpPr>
        <p:spPr/>
        <p:txBody>
          <a:bodyPr/>
          <a:lstStyle/>
          <a:p>
            <a:fld id="{27EB4822-C04B-43D6-9623-76B0F35A4F65}" type="datetime1">
              <a:rPr lang="en-US" smtClean="0"/>
              <a:t>10/21/2016</a:t>
            </a:fld>
            <a:endParaRPr lang="en-US"/>
          </a:p>
        </p:txBody>
      </p:sp>
      <p:sp>
        <p:nvSpPr>
          <p:cNvPr id="4" name="Footer Placeholder 3"/>
          <p:cNvSpPr>
            <a:spLocks noGrp="1"/>
          </p:cNvSpPr>
          <p:nvPr>
            <p:ph type="ftr" sz="quarter" idx="11"/>
          </p:nvPr>
        </p:nvSpPr>
        <p:spPr/>
        <p:txBody>
          <a:bodyPr/>
          <a:lstStyle/>
          <a:p>
            <a:r>
              <a:rPr lang="en-US" smtClean="0"/>
              <a:t>Dr. Mohammed Alnaif</a:t>
            </a:r>
            <a:endParaRPr lang="en-US"/>
          </a:p>
        </p:txBody>
      </p:sp>
      <p:sp>
        <p:nvSpPr>
          <p:cNvPr id="5" name="Slide Number Placeholder 4"/>
          <p:cNvSpPr>
            <a:spLocks noGrp="1"/>
          </p:cNvSpPr>
          <p:nvPr>
            <p:ph type="sldNum" sz="quarter" idx="12"/>
          </p:nvPr>
        </p:nvSpPr>
        <p:spPr/>
        <p:txBody>
          <a:bodyPr/>
          <a:lstStyle/>
          <a:p>
            <a:fld id="{EEEECDCC-63C2-4492-ADC6-A6890B1EB79E}" type="slidenum">
              <a:rPr lang="en-US" smtClean="0"/>
              <a:t>22</a:t>
            </a:fld>
            <a:endParaRPr lang="en-US"/>
          </a:p>
        </p:txBody>
      </p:sp>
      <p:graphicFrame>
        <p:nvGraphicFramePr>
          <p:cNvPr id="7" name="Chart 6"/>
          <p:cNvGraphicFramePr>
            <a:graphicFrameLocks/>
          </p:cNvGraphicFramePr>
          <p:nvPr>
            <p:extLst>
              <p:ext uri="{D42A27DB-BD31-4B8C-83A1-F6EECF244321}">
                <p14:modId xmlns:p14="http://schemas.microsoft.com/office/powerpoint/2010/main" val="2621549448"/>
              </p:ext>
            </p:extLst>
          </p:nvPr>
        </p:nvGraphicFramePr>
        <p:xfrm>
          <a:off x="381000" y="2743200"/>
          <a:ext cx="8458200" cy="33480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862722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1752600"/>
            <a:ext cx="8153400" cy="4572000"/>
          </a:xfrm>
        </p:spPr>
        <p:txBody>
          <a:bodyPr>
            <a:normAutofit lnSpcReduction="10000"/>
          </a:bodyPr>
          <a:lstStyle/>
          <a:p>
            <a:pPr algn="l"/>
            <a:r>
              <a:rPr lang="en-US" sz="3000" b="1" dirty="0">
                <a:solidFill>
                  <a:srgbClr val="2818FA"/>
                </a:solidFill>
                <a:latin typeface="Times New Roman" panose="02020603050405020304" pitchFamily="18" charset="0"/>
                <a:cs typeface="Times New Roman" panose="02020603050405020304" pitchFamily="18" charset="0"/>
              </a:rPr>
              <a:t>Displaying measurement data</a:t>
            </a:r>
            <a:endParaRPr lang="en-US" sz="3000" b="1" dirty="0">
              <a:solidFill>
                <a:schemeClr val="tx1"/>
              </a:solidFill>
              <a:latin typeface="Times New Roman" panose="02020603050405020304" pitchFamily="18" charset="0"/>
              <a:cs typeface="Times New Roman" panose="02020603050405020304" pitchFamily="18" charset="0"/>
            </a:endParaRPr>
          </a:p>
          <a:p>
            <a:pPr marL="457200" indent="-457200" algn="l">
              <a:buClr>
                <a:srgbClr val="2818FA"/>
              </a:buClr>
              <a:buFont typeface="Wingdings" panose="05000000000000000000" pitchFamily="2" charset="2"/>
              <a:buChar char="v"/>
            </a:pPr>
            <a:r>
              <a:rPr lang="en-US" sz="2800" b="1" dirty="0">
                <a:solidFill>
                  <a:schemeClr val="tx1"/>
                </a:solidFill>
                <a:latin typeface="Times New Roman" panose="02020603050405020304" pitchFamily="18" charset="0"/>
                <a:cs typeface="Times New Roman" panose="02020603050405020304" pitchFamily="18" charset="0"/>
              </a:rPr>
              <a:t>With the data displayed in this manner, the radiology manager can compare actual performance each month with the performance expectations. </a:t>
            </a:r>
            <a:endParaRPr lang="en-US" sz="2800" b="1" dirty="0" smtClean="0">
              <a:solidFill>
                <a:schemeClr val="tx1"/>
              </a:solidFill>
              <a:latin typeface="Times New Roman" panose="02020603050405020304" pitchFamily="18" charset="0"/>
              <a:cs typeface="Times New Roman" panose="02020603050405020304" pitchFamily="18" charset="0"/>
            </a:endParaRPr>
          </a:p>
          <a:p>
            <a:pPr marL="457200" indent="-457200" algn="l">
              <a:buClr>
                <a:srgbClr val="2818FA"/>
              </a:buClr>
              <a:buFont typeface="Wingdings" panose="05000000000000000000" pitchFamily="2" charset="2"/>
              <a:buChar char="v"/>
            </a:pPr>
            <a:r>
              <a:rPr lang="en-US" sz="2800" b="1" dirty="0" smtClean="0">
                <a:solidFill>
                  <a:schemeClr val="tx1"/>
                </a:solidFill>
                <a:latin typeface="Times New Roman" panose="02020603050405020304" pitchFamily="18" charset="0"/>
                <a:cs typeface="Times New Roman" panose="02020603050405020304" pitchFamily="18" charset="0"/>
              </a:rPr>
              <a:t>Reporting </a:t>
            </a:r>
            <a:r>
              <a:rPr lang="en-US" sz="2800" b="1" dirty="0">
                <a:solidFill>
                  <a:schemeClr val="tx1"/>
                </a:solidFill>
                <a:latin typeface="Times New Roman" panose="02020603050405020304" pitchFamily="18" charset="0"/>
                <a:cs typeface="Times New Roman" panose="02020603050405020304" pitchFamily="18" charset="0"/>
              </a:rPr>
              <a:t>performance information in the right format is critical to successful quality assessment</a:t>
            </a:r>
            <a:r>
              <a:rPr lang="en-US" sz="2800" b="1" dirty="0" smtClean="0">
                <a:solidFill>
                  <a:schemeClr val="tx1"/>
                </a:solidFill>
                <a:latin typeface="Times New Roman" panose="02020603050405020304" pitchFamily="18" charset="0"/>
                <a:cs typeface="Times New Roman" panose="02020603050405020304" pitchFamily="18" charset="0"/>
              </a:rPr>
              <a:t>.</a:t>
            </a:r>
          </a:p>
          <a:p>
            <a:pPr marL="457200" indent="-457200" algn="l">
              <a:buClr>
                <a:srgbClr val="2818FA"/>
              </a:buClr>
              <a:buFont typeface="Wingdings" panose="05000000000000000000" pitchFamily="2" charset="2"/>
              <a:buChar char="v"/>
            </a:pPr>
            <a:r>
              <a:rPr lang="en-US" sz="2800" b="1" dirty="0" smtClean="0">
                <a:solidFill>
                  <a:schemeClr val="tx1"/>
                </a:solidFill>
                <a:latin typeface="Times New Roman" panose="02020603050405020304" pitchFamily="18" charset="0"/>
                <a:cs typeface="Times New Roman" panose="02020603050405020304" pitchFamily="18" charset="0"/>
              </a:rPr>
              <a:t>In </a:t>
            </a:r>
            <a:r>
              <a:rPr lang="en-US" sz="2800" b="1" dirty="0">
                <a:solidFill>
                  <a:schemeClr val="tx1"/>
                </a:solidFill>
                <a:latin typeface="Times New Roman" panose="02020603050405020304" pitchFamily="18" charset="0"/>
                <a:cs typeface="Times New Roman" panose="02020603050405020304" pitchFamily="18" charset="0"/>
              </a:rPr>
              <a:t>some cases, performance information may be displayed more effectively in a graphic format than in a tabular format</a:t>
            </a:r>
            <a:r>
              <a:rPr lang="en-US" sz="2800" b="1" dirty="0" smtClean="0">
                <a:solidFill>
                  <a:schemeClr val="tx1"/>
                </a:solidFill>
                <a:latin typeface="Times New Roman" panose="02020603050405020304" pitchFamily="18" charset="0"/>
                <a:cs typeface="Times New Roman" panose="02020603050405020304" pitchFamily="18" charset="0"/>
              </a:rPr>
              <a:t>.</a:t>
            </a:r>
            <a:endParaRPr lang="en-US" sz="2800" b="1" dirty="0">
              <a:solidFill>
                <a:schemeClr val="tx1"/>
              </a:solidFill>
              <a:latin typeface="Times New Roman" panose="02020603050405020304" pitchFamily="18" charset="0"/>
              <a:cs typeface="Times New Roman" panose="02020603050405020304" pitchFamily="18" charset="0"/>
            </a:endParaRPr>
          </a:p>
          <a:p>
            <a:pPr marL="457200" indent="-457200" algn="l">
              <a:buClr>
                <a:srgbClr val="2818FA"/>
              </a:buClr>
              <a:buFont typeface="Wingdings" panose="05000000000000000000" pitchFamily="2" charset="2"/>
              <a:buChar char="v"/>
            </a:pPr>
            <a:endParaRPr lang="en-US" sz="28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A3C7EF9E-CFDA-4293-BE15-99B602AA014F}"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23</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dirty="0"/>
              <a:t>Dr. Mohammed Alnaif</a:t>
            </a:r>
          </a:p>
        </p:txBody>
      </p:sp>
    </p:spTree>
    <p:extLst>
      <p:ext uri="{BB962C8B-B14F-4D97-AF65-F5344CB8AC3E}">
        <p14:creationId xmlns:p14="http://schemas.microsoft.com/office/powerpoint/2010/main" val="6556202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1676400"/>
            <a:ext cx="7924800" cy="4421188"/>
          </a:xfrm>
        </p:spPr>
        <p:txBody>
          <a:bodyPr>
            <a:normAutofit lnSpcReduction="10000"/>
          </a:bodyPr>
          <a:lstStyle/>
          <a:p>
            <a:pPr algn="l"/>
            <a:r>
              <a:rPr lang="en-US" sz="2800" b="1" dirty="0">
                <a:solidFill>
                  <a:srgbClr val="2818FA"/>
                </a:solidFill>
                <a:latin typeface="Times New Roman" panose="02020603050405020304" pitchFamily="18" charset="0"/>
                <a:cs typeface="Times New Roman" panose="02020603050405020304" pitchFamily="18" charset="0"/>
              </a:rPr>
              <a:t>Displaying measurement data</a:t>
            </a:r>
            <a:endParaRPr lang="en-US" sz="2800" b="1" dirty="0">
              <a:solidFill>
                <a:schemeClr val="tx1"/>
              </a:solidFill>
              <a:latin typeface="Times New Roman" panose="02020603050405020304" pitchFamily="18" charset="0"/>
              <a:cs typeface="Times New Roman" panose="02020603050405020304" pitchFamily="18" charset="0"/>
            </a:endParaRPr>
          </a:p>
          <a:p>
            <a:pPr algn="l"/>
            <a:r>
              <a:rPr lang="en-US" sz="3200" b="1" dirty="0">
                <a:solidFill>
                  <a:srgbClr val="2818FA"/>
                </a:solidFill>
                <a:latin typeface="Times New Roman" panose="02020603050405020304" pitchFamily="18" charset="0"/>
                <a:cs typeface="Times New Roman" panose="02020603050405020304" pitchFamily="18" charset="0"/>
              </a:rPr>
              <a:t>Snapshot Report Formats</a:t>
            </a:r>
          </a:p>
          <a:p>
            <a:pPr algn="l"/>
            <a:r>
              <a:rPr lang="en-US" sz="2800" b="1" dirty="0" smtClean="0">
                <a:solidFill>
                  <a:schemeClr val="tx1"/>
                </a:solidFill>
                <a:latin typeface="Times New Roman" panose="02020603050405020304" pitchFamily="18" charset="0"/>
                <a:cs typeface="Times New Roman" panose="02020603050405020304" pitchFamily="18" charset="0"/>
              </a:rPr>
              <a:t>Some </a:t>
            </a:r>
            <a:r>
              <a:rPr lang="en-US" sz="2800" b="1" dirty="0">
                <a:solidFill>
                  <a:schemeClr val="tx1"/>
                </a:solidFill>
                <a:latin typeface="Times New Roman" panose="02020603050405020304" pitchFamily="18" charset="0"/>
                <a:cs typeface="Times New Roman" panose="02020603050405020304" pitchFamily="18" charset="0"/>
              </a:rPr>
              <a:t>performance reports provide information collected at a particular point a </a:t>
            </a:r>
            <a:r>
              <a:rPr lang="en-US" sz="2800" b="1" dirty="0">
                <a:solidFill>
                  <a:srgbClr val="2818FA"/>
                </a:solidFill>
                <a:latin typeface="Times New Roman" panose="02020603050405020304" pitchFamily="18" charset="0"/>
                <a:cs typeface="Times New Roman" panose="02020603050405020304" pitchFamily="18" charset="0"/>
              </a:rPr>
              <a:t>snapshot</a:t>
            </a:r>
            <a:r>
              <a:rPr lang="en-US" sz="2800" b="1" dirty="0">
                <a:solidFill>
                  <a:schemeClr val="tx1"/>
                </a:solidFill>
                <a:latin typeface="Times New Roman" panose="02020603050405020304" pitchFamily="18" charset="0"/>
                <a:cs typeface="Times New Roman" panose="02020603050405020304" pitchFamily="18" charset="0"/>
              </a:rPr>
              <a:t> of time. To create reports that represent these </a:t>
            </a:r>
            <a:r>
              <a:rPr lang="en-US" sz="2800" b="1" dirty="0">
                <a:solidFill>
                  <a:srgbClr val="2818FA"/>
                </a:solidFill>
                <a:latin typeface="Times New Roman" panose="02020603050405020304" pitchFamily="18" charset="0"/>
                <a:cs typeface="Times New Roman" panose="02020603050405020304" pitchFamily="18" charset="0"/>
              </a:rPr>
              <a:t>snapshots</a:t>
            </a:r>
            <a:r>
              <a:rPr lang="en-US" sz="2800" b="1" dirty="0">
                <a:solidFill>
                  <a:schemeClr val="tx1"/>
                </a:solidFill>
                <a:latin typeface="Times New Roman" panose="02020603050405020304" pitchFamily="18" charset="0"/>
                <a:cs typeface="Times New Roman" panose="02020603050405020304" pitchFamily="18" charset="0"/>
              </a:rPr>
              <a:t>, data are gathered for a certain period and summarized for analysis. Common types of </a:t>
            </a:r>
            <a:r>
              <a:rPr lang="en-US" sz="2800" b="1" dirty="0">
                <a:solidFill>
                  <a:srgbClr val="2818FA"/>
                </a:solidFill>
                <a:latin typeface="Times New Roman" panose="02020603050405020304" pitchFamily="18" charset="0"/>
                <a:cs typeface="Times New Roman" panose="02020603050405020304" pitchFamily="18" charset="0"/>
              </a:rPr>
              <a:t>snapshot</a:t>
            </a:r>
            <a:r>
              <a:rPr lang="en-US" sz="2800" b="1" dirty="0">
                <a:solidFill>
                  <a:schemeClr val="tx1"/>
                </a:solidFill>
                <a:latin typeface="Times New Roman" panose="02020603050405020304" pitchFamily="18" charset="0"/>
                <a:cs typeface="Times New Roman" panose="02020603050405020304" pitchFamily="18" charset="0"/>
              </a:rPr>
              <a:t> report formats are </a:t>
            </a:r>
            <a:r>
              <a:rPr lang="en-US" sz="2800" b="1" dirty="0">
                <a:solidFill>
                  <a:srgbClr val="2818FA"/>
                </a:solidFill>
                <a:latin typeface="Times New Roman" panose="02020603050405020304" pitchFamily="18" charset="0"/>
                <a:cs typeface="Times New Roman" panose="02020603050405020304" pitchFamily="18" charset="0"/>
              </a:rPr>
              <a:t>tabular reports, pie charts, scatter diagrams, bar graphs, histograms, Pareto charts, and radar charts</a:t>
            </a:r>
            <a:r>
              <a:rPr lang="en-US" sz="2800" b="1" dirty="0" smtClean="0">
                <a:solidFill>
                  <a:schemeClr val="tx1"/>
                </a:solidFill>
                <a:latin typeface="Times New Roman" panose="02020603050405020304" pitchFamily="18" charset="0"/>
                <a:cs typeface="Times New Roman" panose="02020603050405020304" pitchFamily="18" charset="0"/>
              </a:rPr>
              <a:t>.</a:t>
            </a:r>
            <a:endParaRPr lang="en-US" sz="2800" b="1" dirty="0">
              <a:solidFill>
                <a:schemeClr val="tx1"/>
              </a:solidFill>
              <a:latin typeface="Times New Roman" panose="02020603050405020304" pitchFamily="18" charset="0"/>
              <a:cs typeface="Times New Roman" panose="02020603050405020304" pitchFamily="18" charset="0"/>
            </a:endParaRPr>
          </a:p>
          <a:p>
            <a:pPr marL="457200" indent="-457200" algn="l">
              <a:buClr>
                <a:srgbClr val="2818FA"/>
              </a:buClr>
              <a:buFont typeface="Wingdings" panose="05000000000000000000" pitchFamily="2" charset="2"/>
              <a:buChar char="v"/>
            </a:pPr>
            <a:endParaRPr lang="en-US" sz="28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90BA0C12-62D5-43FD-B600-2C3F7E78409A}"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24</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258518695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09600" y="22860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1371600"/>
            <a:ext cx="8229600" cy="4725988"/>
          </a:xfrm>
        </p:spPr>
        <p:txBody>
          <a:bodyPr>
            <a:normAutofit/>
          </a:bodyPr>
          <a:lstStyle/>
          <a:p>
            <a:pPr algn="l"/>
            <a:r>
              <a:rPr lang="en-US" sz="2800" b="1" dirty="0">
                <a:solidFill>
                  <a:srgbClr val="2818FA"/>
                </a:solidFill>
                <a:latin typeface="Times New Roman" panose="02020603050405020304" pitchFamily="18" charset="0"/>
                <a:cs typeface="Times New Roman" panose="02020603050405020304" pitchFamily="18" charset="0"/>
              </a:rPr>
              <a:t>Displaying measurement data</a:t>
            </a:r>
            <a:endParaRPr lang="en-US" sz="2800" b="1" dirty="0">
              <a:solidFill>
                <a:schemeClr val="tx1"/>
              </a:solidFill>
              <a:latin typeface="Times New Roman" panose="02020603050405020304" pitchFamily="18" charset="0"/>
              <a:cs typeface="Times New Roman" panose="02020603050405020304" pitchFamily="18" charset="0"/>
            </a:endParaRPr>
          </a:p>
          <a:p>
            <a:pPr algn="l"/>
            <a:r>
              <a:rPr lang="en-US" sz="3200" b="1" dirty="0">
                <a:solidFill>
                  <a:srgbClr val="2818FA"/>
                </a:solidFill>
                <a:latin typeface="Times New Roman" panose="02020603050405020304" pitchFamily="18" charset="0"/>
                <a:cs typeface="Times New Roman" panose="02020603050405020304" pitchFamily="18" charset="0"/>
              </a:rPr>
              <a:t>Snapshot Report Formats</a:t>
            </a:r>
          </a:p>
          <a:p>
            <a:pPr marL="457200" indent="-457200" algn="l">
              <a:buFont typeface="Wingdings" panose="05000000000000000000" pitchFamily="2" charset="2"/>
              <a:buChar char="v"/>
            </a:pPr>
            <a:r>
              <a:rPr lang="en-US" b="1" dirty="0">
                <a:solidFill>
                  <a:srgbClr val="2818FA"/>
                </a:solidFill>
                <a:latin typeface="Times New Roman" panose="02020603050405020304" pitchFamily="18" charset="0"/>
                <a:cs typeface="Times New Roman" panose="02020603050405020304" pitchFamily="18" charset="0"/>
              </a:rPr>
              <a:t>Tabular reports</a:t>
            </a:r>
            <a:r>
              <a:rPr lang="en-US" b="1" dirty="0">
                <a:solidFill>
                  <a:schemeClr val="tx1"/>
                </a:solidFill>
                <a:latin typeface="Times New Roman" panose="02020603050405020304" pitchFamily="18" charset="0"/>
                <a:cs typeface="Times New Roman" panose="02020603050405020304" pitchFamily="18" charset="0"/>
              </a:rPr>
              <a:t>, sometimes called data tables, are used to display numeric data gathered at a snapshot of </a:t>
            </a:r>
            <a:r>
              <a:rPr lang="en-US" b="1" dirty="0" smtClean="0">
                <a:solidFill>
                  <a:schemeClr val="tx1"/>
                </a:solidFill>
                <a:latin typeface="Times New Roman" panose="02020603050405020304" pitchFamily="18" charset="0"/>
                <a:cs typeface="Times New Roman" panose="02020603050405020304" pitchFamily="18" charset="0"/>
              </a:rPr>
              <a:t>time.</a:t>
            </a:r>
          </a:p>
          <a:p>
            <a:pPr marL="457200" indent="-457200" algn="l">
              <a:buClr>
                <a:srgbClr val="2818FA"/>
              </a:buClr>
              <a:buFont typeface="Wingdings" panose="05000000000000000000" pitchFamily="2" charset="2"/>
              <a:buChar char="v"/>
            </a:pPr>
            <a:r>
              <a:rPr lang="en-US" b="1" dirty="0" smtClean="0">
                <a:solidFill>
                  <a:schemeClr val="tx1"/>
                </a:solidFill>
                <a:latin typeface="Times New Roman" panose="02020603050405020304" pitchFamily="18" charset="0"/>
                <a:cs typeface="Times New Roman" panose="02020603050405020304" pitchFamily="18" charset="0"/>
              </a:rPr>
              <a:t>When </a:t>
            </a:r>
            <a:r>
              <a:rPr lang="en-US" b="1" dirty="0">
                <a:solidFill>
                  <a:schemeClr val="tx1"/>
                </a:solidFill>
                <a:latin typeface="Times New Roman" panose="02020603050405020304" pitchFamily="18" charset="0"/>
                <a:cs typeface="Times New Roman" panose="02020603050405020304" pitchFamily="18" charset="0"/>
              </a:rPr>
              <a:t>considering the use of tabular reports to display performance or quality data, keep the following in </a:t>
            </a:r>
            <a:r>
              <a:rPr lang="en-US" b="1" dirty="0" smtClean="0">
                <a:solidFill>
                  <a:schemeClr val="tx1"/>
                </a:solidFill>
                <a:latin typeface="Times New Roman" panose="02020603050405020304" pitchFamily="18" charset="0"/>
                <a:cs typeface="Times New Roman" panose="02020603050405020304" pitchFamily="18" charset="0"/>
              </a:rPr>
              <a:t>mind:</a:t>
            </a:r>
          </a:p>
          <a:p>
            <a:pPr marL="914400" lvl="1" indent="-457200" algn="l">
              <a:buClr>
                <a:srgbClr val="2818FA"/>
              </a:buClr>
              <a:buFont typeface="Wingdings" panose="05000000000000000000" pitchFamily="2" charset="2"/>
              <a:buChar char="§"/>
            </a:pPr>
            <a:r>
              <a:rPr lang="en-US" sz="2400" b="1" dirty="0" smtClean="0">
                <a:solidFill>
                  <a:schemeClr val="tx1"/>
                </a:solidFill>
                <a:latin typeface="Times New Roman" panose="02020603050405020304" pitchFamily="18" charset="0"/>
                <a:cs typeface="Times New Roman" panose="02020603050405020304" pitchFamily="18" charset="0"/>
              </a:rPr>
              <a:t>Tabular </a:t>
            </a:r>
            <a:r>
              <a:rPr lang="en-US" sz="2400" b="1" dirty="0">
                <a:solidFill>
                  <a:schemeClr val="tx1"/>
                </a:solidFill>
                <a:latin typeface="Times New Roman" panose="02020603050405020304" pitchFamily="18" charset="0"/>
                <a:cs typeface="Times New Roman" panose="02020603050405020304" pitchFamily="18" charset="0"/>
              </a:rPr>
              <a:t>reports are typically used to present performance information in an easy-to-read </a:t>
            </a:r>
            <a:r>
              <a:rPr lang="en-US" sz="2400" b="1" dirty="0" smtClean="0">
                <a:solidFill>
                  <a:schemeClr val="tx1"/>
                </a:solidFill>
                <a:latin typeface="Times New Roman" panose="02020603050405020304" pitchFamily="18" charset="0"/>
                <a:cs typeface="Times New Roman" panose="02020603050405020304" pitchFamily="18" charset="0"/>
              </a:rPr>
              <a:t>format.</a:t>
            </a:r>
          </a:p>
          <a:p>
            <a:pPr marL="914400" lvl="1" indent="-457200" algn="l">
              <a:buClr>
                <a:srgbClr val="2818FA"/>
              </a:buClr>
              <a:buFont typeface="Wingdings" panose="05000000000000000000" pitchFamily="2" charset="2"/>
              <a:buChar char="§"/>
            </a:pPr>
            <a:r>
              <a:rPr lang="en-US" sz="2400" b="1" dirty="0" smtClean="0">
                <a:solidFill>
                  <a:schemeClr val="tx1"/>
                </a:solidFill>
                <a:latin typeface="Times New Roman" panose="02020603050405020304" pitchFamily="18" charset="0"/>
                <a:cs typeface="Times New Roman" panose="02020603050405020304" pitchFamily="18" charset="0"/>
              </a:rPr>
              <a:t>Audiences </a:t>
            </a:r>
            <a:r>
              <a:rPr lang="en-US" sz="2400" b="1" dirty="0">
                <a:solidFill>
                  <a:schemeClr val="tx1"/>
                </a:solidFill>
                <a:latin typeface="Times New Roman" panose="02020603050405020304" pitchFamily="18" charset="0"/>
                <a:cs typeface="Times New Roman" panose="02020603050405020304" pitchFamily="18" charset="0"/>
              </a:rPr>
              <a:t>may have difficulty comparing findings or identifying associations in tabular reports displaying large amounts of information</a:t>
            </a:r>
            <a:r>
              <a:rPr lang="en-US" sz="2400" b="1" dirty="0" smtClean="0">
                <a:solidFill>
                  <a:schemeClr val="tx1"/>
                </a:solidFill>
                <a:latin typeface="Times New Roman" panose="02020603050405020304" pitchFamily="18" charset="0"/>
                <a:cs typeface="Times New Roman" panose="02020603050405020304" pitchFamily="18" charset="0"/>
              </a:rPr>
              <a:t>.</a:t>
            </a:r>
            <a:endParaRPr lang="en-US" sz="2400" b="1" dirty="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1AC74457-7051-4DFF-96DC-46FE3FE39E9A}"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25</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22316805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09600" y="15240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381000" y="1295400"/>
            <a:ext cx="8458200" cy="4953000"/>
          </a:xfrm>
        </p:spPr>
        <p:txBody>
          <a:bodyPr>
            <a:normAutofit lnSpcReduction="10000"/>
          </a:bodyPr>
          <a:lstStyle/>
          <a:p>
            <a:pPr algn="l"/>
            <a:r>
              <a:rPr lang="en-US" sz="2800" b="1" dirty="0">
                <a:solidFill>
                  <a:srgbClr val="2818FA"/>
                </a:solidFill>
                <a:latin typeface="Times New Roman" panose="02020603050405020304" pitchFamily="18" charset="0"/>
                <a:cs typeface="Times New Roman" panose="02020603050405020304" pitchFamily="18" charset="0"/>
              </a:rPr>
              <a:t>Displaying measurement data</a:t>
            </a:r>
            <a:endParaRPr lang="en-US" sz="2800" b="1" dirty="0">
              <a:solidFill>
                <a:schemeClr val="tx1"/>
              </a:solidFill>
              <a:latin typeface="Times New Roman" panose="02020603050405020304" pitchFamily="18" charset="0"/>
              <a:cs typeface="Times New Roman" panose="02020603050405020304" pitchFamily="18" charset="0"/>
            </a:endParaRPr>
          </a:p>
          <a:p>
            <a:pPr algn="l"/>
            <a:r>
              <a:rPr lang="en-US" sz="3200" b="1" dirty="0">
                <a:solidFill>
                  <a:srgbClr val="2818FA"/>
                </a:solidFill>
                <a:latin typeface="Times New Roman" panose="02020603050405020304" pitchFamily="18" charset="0"/>
                <a:cs typeface="Times New Roman" panose="02020603050405020304" pitchFamily="18" charset="0"/>
              </a:rPr>
              <a:t>Snapshot Report Formats</a:t>
            </a:r>
          </a:p>
          <a:p>
            <a:pPr marL="457200" indent="-457200" algn="l">
              <a:buFont typeface="Wingdings" panose="05000000000000000000" pitchFamily="2" charset="2"/>
              <a:buChar char="v"/>
            </a:pPr>
            <a:r>
              <a:rPr lang="en-US" b="1" dirty="0" smtClean="0">
                <a:solidFill>
                  <a:srgbClr val="2818FA"/>
                </a:solidFill>
                <a:latin typeface="Times New Roman" panose="02020603050405020304" pitchFamily="18" charset="0"/>
                <a:cs typeface="Times New Roman" panose="02020603050405020304" pitchFamily="18" charset="0"/>
              </a:rPr>
              <a:t>Pie charts</a:t>
            </a:r>
            <a:r>
              <a:rPr lang="en-US" b="1" dirty="0" smtClean="0">
                <a:solidFill>
                  <a:schemeClr val="tx1"/>
                </a:solidFill>
                <a:latin typeface="Times New Roman" panose="02020603050405020304" pitchFamily="18" charset="0"/>
                <a:cs typeface="Times New Roman" panose="02020603050405020304" pitchFamily="18" charset="0"/>
              </a:rPr>
              <a:t>, are graphs in which each unit of data is represented as a pie-shaped piece of a circle. Pie charts portray the contribution of parts to a whole.</a:t>
            </a:r>
          </a:p>
          <a:p>
            <a:pPr marL="457200" indent="-457200" algn="l">
              <a:buClr>
                <a:srgbClr val="2818FA"/>
              </a:buClr>
              <a:buFont typeface="Wingdings" panose="05000000000000000000" pitchFamily="2" charset="2"/>
              <a:buChar char="v"/>
            </a:pPr>
            <a:r>
              <a:rPr lang="en-US" b="1" dirty="0">
                <a:solidFill>
                  <a:schemeClr val="tx1"/>
                </a:solidFill>
                <a:latin typeface="Times New Roman" panose="02020603050405020304" pitchFamily="18" charset="0"/>
                <a:cs typeface="Times New Roman" panose="02020603050405020304" pitchFamily="18" charset="0"/>
              </a:rPr>
              <a:t>When considering the use of pie charts, keep the following in </a:t>
            </a:r>
            <a:r>
              <a:rPr lang="en-US" b="1" dirty="0" smtClean="0">
                <a:solidFill>
                  <a:schemeClr val="tx1"/>
                </a:solidFill>
                <a:latin typeface="Times New Roman" panose="02020603050405020304" pitchFamily="18" charset="0"/>
                <a:cs typeface="Times New Roman" panose="02020603050405020304" pitchFamily="18" charset="0"/>
              </a:rPr>
              <a:t>mind:</a:t>
            </a:r>
          </a:p>
          <a:p>
            <a:pPr lvl="2" indent="-457200" algn="l">
              <a:buClr>
                <a:srgbClr val="2818FA"/>
              </a:buClr>
              <a:buFont typeface="Wingdings" panose="05000000000000000000" pitchFamily="2" charset="2"/>
              <a:buChar char="§"/>
            </a:pPr>
            <a:r>
              <a:rPr lang="en-US" sz="2200" b="1" dirty="0" smtClean="0">
                <a:solidFill>
                  <a:schemeClr val="tx1"/>
                </a:solidFill>
                <a:latin typeface="Times New Roman" panose="02020603050405020304" pitchFamily="18" charset="0"/>
                <a:cs typeface="Times New Roman" panose="02020603050405020304" pitchFamily="18" charset="0"/>
              </a:rPr>
              <a:t>Use </a:t>
            </a:r>
            <a:r>
              <a:rPr lang="en-US" sz="2200" b="1" dirty="0">
                <a:solidFill>
                  <a:schemeClr val="tx1"/>
                </a:solidFill>
                <a:latin typeface="Times New Roman" panose="02020603050405020304" pitchFamily="18" charset="0"/>
                <a:cs typeface="Times New Roman" panose="02020603050405020304" pitchFamily="18" charset="0"/>
              </a:rPr>
              <a:t>pie charts to illustrate the distribution or composition of a single variable. </a:t>
            </a:r>
            <a:endParaRPr lang="en-US" sz="2200" b="1" dirty="0" smtClean="0">
              <a:solidFill>
                <a:schemeClr val="tx1"/>
              </a:solidFill>
              <a:latin typeface="Times New Roman" panose="02020603050405020304" pitchFamily="18" charset="0"/>
              <a:cs typeface="Times New Roman" panose="02020603050405020304" pitchFamily="18" charset="0"/>
            </a:endParaRPr>
          </a:p>
          <a:p>
            <a:pPr lvl="2" indent="-457200" algn="l">
              <a:buClr>
                <a:srgbClr val="2818FA"/>
              </a:buClr>
              <a:buFont typeface="Wingdings" panose="05000000000000000000" pitchFamily="2" charset="2"/>
              <a:buChar char="§"/>
            </a:pPr>
            <a:r>
              <a:rPr lang="en-US" sz="2200" b="1" dirty="0" smtClean="0">
                <a:solidFill>
                  <a:schemeClr val="tx1"/>
                </a:solidFill>
                <a:latin typeface="Times New Roman" panose="02020603050405020304" pitchFamily="18" charset="0"/>
                <a:cs typeface="Times New Roman" panose="02020603050405020304" pitchFamily="18" charset="0"/>
              </a:rPr>
              <a:t>Use </a:t>
            </a:r>
            <a:r>
              <a:rPr lang="en-US" sz="2200" b="1" dirty="0">
                <a:solidFill>
                  <a:schemeClr val="tx1"/>
                </a:solidFill>
                <a:latin typeface="Times New Roman" panose="02020603050405020304" pitchFamily="18" charset="0"/>
                <a:cs typeface="Times New Roman" panose="02020603050405020304" pitchFamily="18" charset="0"/>
              </a:rPr>
              <a:t>pie charts only for variables with mutually exclusive values. </a:t>
            </a:r>
            <a:endParaRPr lang="en-US" sz="2200" b="1" dirty="0" smtClean="0">
              <a:solidFill>
                <a:schemeClr val="tx1"/>
              </a:solidFill>
              <a:latin typeface="Times New Roman" panose="02020603050405020304" pitchFamily="18" charset="0"/>
              <a:cs typeface="Times New Roman" panose="02020603050405020304" pitchFamily="18" charset="0"/>
            </a:endParaRPr>
          </a:p>
          <a:p>
            <a:pPr lvl="2" indent="-457200" algn="l">
              <a:buClr>
                <a:srgbClr val="2818FA"/>
              </a:buClr>
              <a:buFont typeface="Wingdings" panose="05000000000000000000" pitchFamily="2" charset="2"/>
              <a:buChar char="§"/>
            </a:pPr>
            <a:r>
              <a:rPr lang="en-US" sz="2200" b="1" dirty="0" smtClean="0">
                <a:solidFill>
                  <a:schemeClr val="tx1"/>
                </a:solidFill>
                <a:latin typeface="Times New Roman" panose="02020603050405020304" pitchFamily="18" charset="0"/>
                <a:cs typeface="Times New Roman" panose="02020603050405020304" pitchFamily="18" charset="0"/>
              </a:rPr>
              <a:t>Avoid </a:t>
            </a:r>
            <a:r>
              <a:rPr lang="en-US" sz="2200" b="1" dirty="0">
                <a:solidFill>
                  <a:schemeClr val="tx1"/>
                </a:solidFill>
                <a:latin typeface="Times New Roman" panose="02020603050405020304" pitchFamily="18" charset="0"/>
                <a:cs typeface="Times New Roman" panose="02020603050405020304" pitchFamily="18" charset="0"/>
              </a:rPr>
              <a:t>using pie charts for variables that have more than five categories.</a:t>
            </a:r>
            <a:endParaRPr lang="en-US" sz="2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1AC74457-7051-4DFF-96DC-46FE3FE39E9A}"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26</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372684204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C8629B-6950-4B61-B985-DA2DC4423D29}" type="datetime1">
              <a:rPr lang="en-US" smtClean="0"/>
              <a:t>10/21/2016</a:t>
            </a:fld>
            <a:endParaRPr lang="en-US"/>
          </a:p>
        </p:txBody>
      </p:sp>
      <p:sp>
        <p:nvSpPr>
          <p:cNvPr id="3" name="Footer Placeholder 2"/>
          <p:cNvSpPr>
            <a:spLocks noGrp="1"/>
          </p:cNvSpPr>
          <p:nvPr>
            <p:ph type="ftr" sz="quarter" idx="11"/>
          </p:nvPr>
        </p:nvSpPr>
        <p:spPr/>
        <p:txBody>
          <a:bodyPr/>
          <a:lstStyle/>
          <a:p>
            <a:r>
              <a:rPr lang="en-US" smtClean="0"/>
              <a:t>Dr. Mohammed Alnaif</a:t>
            </a:r>
            <a:endParaRPr lang="en-US"/>
          </a:p>
        </p:txBody>
      </p:sp>
      <p:sp>
        <p:nvSpPr>
          <p:cNvPr id="4" name="Slide Number Placeholder 3"/>
          <p:cNvSpPr>
            <a:spLocks noGrp="1"/>
          </p:cNvSpPr>
          <p:nvPr>
            <p:ph type="sldNum" sz="quarter" idx="12"/>
          </p:nvPr>
        </p:nvSpPr>
        <p:spPr/>
        <p:txBody>
          <a:bodyPr/>
          <a:lstStyle/>
          <a:p>
            <a:fld id="{EEEECDCC-63C2-4492-ADC6-A6890B1EB79E}" type="slidenum">
              <a:rPr lang="en-US" smtClean="0"/>
              <a:t>27</a:t>
            </a:fld>
            <a:endParaRPr lang="en-US"/>
          </a:p>
        </p:txBody>
      </p:sp>
      <p:graphicFrame>
        <p:nvGraphicFramePr>
          <p:cNvPr id="6" name="Chart 5"/>
          <p:cNvGraphicFramePr>
            <a:graphicFrameLocks/>
          </p:cNvGraphicFramePr>
          <p:nvPr>
            <p:extLst>
              <p:ext uri="{D42A27DB-BD31-4B8C-83A1-F6EECF244321}">
                <p14:modId xmlns:p14="http://schemas.microsoft.com/office/powerpoint/2010/main" val="2294413481"/>
              </p:ext>
            </p:extLst>
          </p:nvPr>
        </p:nvGraphicFramePr>
        <p:xfrm>
          <a:off x="304800" y="381000"/>
          <a:ext cx="8686800" cy="5791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6936073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1676400"/>
            <a:ext cx="7924800" cy="4421188"/>
          </a:xfrm>
        </p:spPr>
        <p:txBody>
          <a:bodyPr>
            <a:normAutofit/>
          </a:bodyPr>
          <a:lstStyle/>
          <a:p>
            <a:pPr algn="l"/>
            <a:r>
              <a:rPr lang="en-US" sz="2800" b="1" dirty="0">
                <a:solidFill>
                  <a:srgbClr val="2818FA"/>
                </a:solidFill>
                <a:latin typeface="Times New Roman" panose="02020603050405020304" pitchFamily="18" charset="0"/>
                <a:cs typeface="Times New Roman" panose="02020603050405020304" pitchFamily="18" charset="0"/>
              </a:rPr>
              <a:t>Displaying measurement data</a:t>
            </a:r>
            <a:endParaRPr lang="en-US" sz="2800" b="1" dirty="0">
              <a:solidFill>
                <a:schemeClr val="tx1"/>
              </a:solidFill>
              <a:latin typeface="Times New Roman" panose="02020603050405020304" pitchFamily="18" charset="0"/>
              <a:cs typeface="Times New Roman" panose="02020603050405020304" pitchFamily="18" charset="0"/>
            </a:endParaRPr>
          </a:p>
          <a:p>
            <a:pPr algn="l"/>
            <a:r>
              <a:rPr lang="en-US" sz="3200" b="1" dirty="0">
                <a:solidFill>
                  <a:srgbClr val="2818FA"/>
                </a:solidFill>
                <a:latin typeface="Times New Roman" panose="02020603050405020304" pitchFamily="18" charset="0"/>
                <a:cs typeface="Times New Roman" panose="02020603050405020304" pitchFamily="18" charset="0"/>
              </a:rPr>
              <a:t>Snapshot Report Formats</a:t>
            </a:r>
          </a:p>
          <a:p>
            <a:pPr marL="457200" indent="-457200" algn="l">
              <a:buFont typeface="Wingdings" panose="05000000000000000000" pitchFamily="2" charset="2"/>
              <a:buChar char="v"/>
            </a:pPr>
            <a:r>
              <a:rPr lang="en-US" sz="2800" b="1" dirty="0">
                <a:solidFill>
                  <a:srgbClr val="2818FA"/>
                </a:solidFill>
                <a:latin typeface="Times New Roman" panose="02020603050405020304" pitchFamily="18" charset="0"/>
                <a:cs typeface="Times New Roman" panose="02020603050405020304" pitchFamily="18" charset="0"/>
              </a:rPr>
              <a:t>Scatter diagrams</a:t>
            </a:r>
            <a:r>
              <a:rPr lang="en-US" sz="2800" b="1" dirty="0">
                <a:solidFill>
                  <a:schemeClr val="tx1"/>
                </a:solidFill>
                <a:latin typeface="Times New Roman" panose="02020603050405020304" pitchFamily="18" charset="0"/>
                <a:cs typeface="Times New Roman" panose="02020603050405020304" pitchFamily="18" charset="0"/>
              </a:rPr>
              <a:t>, are graphs used to show how two variables may be related.  </a:t>
            </a:r>
            <a:endParaRPr lang="en-US" sz="2800" b="1" dirty="0" smtClean="0">
              <a:solidFill>
                <a:schemeClr val="tx1"/>
              </a:solidFill>
              <a:latin typeface="Times New Roman" panose="02020603050405020304" pitchFamily="18" charset="0"/>
              <a:cs typeface="Times New Roman" panose="02020603050405020304" pitchFamily="18" charset="0"/>
            </a:endParaRPr>
          </a:p>
          <a:p>
            <a:pPr marL="457200" indent="-457200" algn="l">
              <a:buClr>
                <a:srgbClr val="2818FA"/>
              </a:buClr>
              <a:buFont typeface="Wingdings" panose="05000000000000000000" pitchFamily="2" charset="2"/>
              <a:buChar char="v"/>
            </a:pPr>
            <a:r>
              <a:rPr lang="en-US" sz="2800" b="1" dirty="0" smtClean="0">
                <a:solidFill>
                  <a:schemeClr val="tx1"/>
                </a:solidFill>
                <a:latin typeface="Times New Roman" panose="02020603050405020304" pitchFamily="18" charset="0"/>
                <a:cs typeface="Times New Roman" panose="02020603050405020304" pitchFamily="18" charset="0"/>
              </a:rPr>
              <a:t>The </a:t>
            </a:r>
            <a:r>
              <a:rPr lang="en-US" sz="2800" b="1" dirty="0">
                <a:solidFill>
                  <a:schemeClr val="tx1"/>
                </a:solidFill>
                <a:latin typeface="Times New Roman" panose="02020603050405020304" pitchFamily="18" charset="0"/>
                <a:cs typeface="Times New Roman" panose="02020603050405020304" pitchFamily="18" charset="0"/>
              </a:rPr>
              <a:t>distribution of their intersecting points reveals relationship patterns. </a:t>
            </a:r>
            <a:endParaRPr lang="en-US" sz="2800" b="1" dirty="0" smtClean="0">
              <a:solidFill>
                <a:schemeClr val="tx1"/>
              </a:solidFill>
              <a:latin typeface="Times New Roman" panose="02020603050405020304" pitchFamily="18" charset="0"/>
              <a:cs typeface="Times New Roman" panose="02020603050405020304" pitchFamily="18" charset="0"/>
            </a:endParaRPr>
          </a:p>
          <a:p>
            <a:pPr marL="457200" indent="-457200" algn="l">
              <a:buClr>
                <a:srgbClr val="2818FA"/>
              </a:buClr>
              <a:buFont typeface="Wingdings" panose="05000000000000000000" pitchFamily="2" charset="2"/>
              <a:buChar char="v"/>
            </a:pPr>
            <a:r>
              <a:rPr lang="en-US" sz="2800" b="1" dirty="0" smtClean="0">
                <a:solidFill>
                  <a:schemeClr val="tx1"/>
                </a:solidFill>
                <a:latin typeface="Times New Roman" panose="02020603050405020304" pitchFamily="18" charset="0"/>
                <a:cs typeface="Times New Roman" panose="02020603050405020304" pitchFamily="18" charset="0"/>
              </a:rPr>
              <a:t>The </a:t>
            </a:r>
            <a:r>
              <a:rPr lang="en-US" sz="2800" b="1" dirty="0">
                <a:solidFill>
                  <a:schemeClr val="tx1"/>
                </a:solidFill>
                <a:latin typeface="Times New Roman" panose="02020603050405020304" pitchFamily="18" charset="0"/>
                <a:cs typeface="Times New Roman" panose="02020603050405020304" pitchFamily="18" charset="0"/>
              </a:rPr>
              <a:t>strength of the correlation is a measure of how likely the two variables are related to each other</a:t>
            </a:r>
            <a:r>
              <a:rPr lang="en-US" sz="2800" b="1" dirty="0" smtClean="0">
                <a:solidFill>
                  <a:schemeClr val="tx1"/>
                </a:solidFill>
                <a:latin typeface="Times New Roman" panose="02020603050405020304" pitchFamily="18" charset="0"/>
                <a:cs typeface="Times New Roman" panose="02020603050405020304" pitchFamily="18" charset="0"/>
              </a:rPr>
              <a:t>.</a:t>
            </a: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E246AFCE-B0F4-45CF-B42D-A31065DB4198}"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28</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108851861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C8629B-6950-4B61-B985-DA2DC4423D29}" type="datetime1">
              <a:rPr lang="en-US" smtClean="0"/>
              <a:t>10/21/2016</a:t>
            </a:fld>
            <a:endParaRPr lang="en-US"/>
          </a:p>
        </p:txBody>
      </p:sp>
      <p:sp>
        <p:nvSpPr>
          <p:cNvPr id="3" name="Footer Placeholder 2"/>
          <p:cNvSpPr>
            <a:spLocks noGrp="1"/>
          </p:cNvSpPr>
          <p:nvPr>
            <p:ph type="ftr" sz="quarter" idx="11"/>
          </p:nvPr>
        </p:nvSpPr>
        <p:spPr/>
        <p:txBody>
          <a:bodyPr/>
          <a:lstStyle/>
          <a:p>
            <a:r>
              <a:rPr lang="en-US" smtClean="0"/>
              <a:t>Dr. Mohammed Alnaif</a:t>
            </a:r>
            <a:endParaRPr lang="en-US"/>
          </a:p>
        </p:txBody>
      </p:sp>
      <p:sp>
        <p:nvSpPr>
          <p:cNvPr id="4" name="Slide Number Placeholder 3"/>
          <p:cNvSpPr>
            <a:spLocks noGrp="1"/>
          </p:cNvSpPr>
          <p:nvPr>
            <p:ph type="sldNum" sz="quarter" idx="12"/>
          </p:nvPr>
        </p:nvSpPr>
        <p:spPr/>
        <p:txBody>
          <a:bodyPr/>
          <a:lstStyle/>
          <a:p>
            <a:fld id="{EEEECDCC-63C2-4492-ADC6-A6890B1EB79E}" type="slidenum">
              <a:rPr lang="en-US" smtClean="0"/>
              <a:t>29</a:t>
            </a:fld>
            <a:endParaRPr lang="en-US"/>
          </a:p>
        </p:txBody>
      </p:sp>
      <p:graphicFrame>
        <p:nvGraphicFramePr>
          <p:cNvPr id="10" name="Chart 9"/>
          <p:cNvGraphicFramePr>
            <a:graphicFrameLocks/>
          </p:cNvGraphicFramePr>
          <p:nvPr>
            <p:extLst>
              <p:ext uri="{D42A27DB-BD31-4B8C-83A1-F6EECF244321}">
                <p14:modId xmlns:p14="http://schemas.microsoft.com/office/powerpoint/2010/main" val="3822228366"/>
              </p:ext>
            </p:extLst>
          </p:nvPr>
        </p:nvGraphicFramePr>
        <p:xfrm>
          <a:off x="533400" y="838200"/>
          <a:ext cx="8077200" cy="5562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785673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457200"/>
            <a:ext cx="7117180" cy="936625"/>
          </a:xfrm>
        </p:spPr>
        <p:txBody>
          <a:bodyPr>
            <a:normAutofit/>
          </a:bodyPr>
          <a:lstStyle/>
          <a:p>
            <a:pPr algn="ctr"/>
            <a:r>
              <a:rPr lang="en-US" sz="4800" b="1" dirty="0"/>
              <a:t>Evaluating </a:t>
            </a:r>
            <a:r>
              <a:rPr lang="en-US" sz="4800" b="1" dirty="0" smtClean="0"/>
              <a:t>Performance</a:t>
            </a:r>
            <a:endParaRPr lang="en-US" sz="4800" b="1" dirty="0"/>
          </a:p>
        </p:txBody>
      </p:sp>
      <p:sp>
        <p:nvSpPr>
          <p:cNvPr id="3" name="Subtitle 2"/>
          <p:cNvSpPr>
            <a:spLocks noGrp="1"/>
          </p:cNvSpPr>
          <p:nvPr>
            <p:ph type="subTitle" idx="1"/>
          </p:nvPr>
        </p:nvSpPr>
        <p:spPr>
          <a:xfrm>
            <a:off x="685800" y="2362200"/>
            <a:ext cx="8001000" cy="3200400"/>
          </a:xfrm>
        </p:spPr>
        <p:txBody>
          <a:bodyPr>
            <a:normAutofit fontScale="92500" lnSpcReduction="10000"/>
          </a:bodyPr>
          <a:lstStyle/>
          <a:p>
            <a:pPr marL="342900" indent="-342900" algn="l">
              <a:buFont typeface="Wingdings" panose="05000000000000000000" pitchFamily="2" charset="2"/>
              <a:buChar char="v"/>
            </a:pPr>
            <a:r>
              <a:rPr lang="en-US" sz="2800" b="1" dirty="0">
                <a:solidFill>
                  <a:srgbClr val="2818FA"/>
                </a:solidFill>
                <a:latin typeface="Times New Roman" panose="02020603050405020304" pitchFamily="18" charset="0"/>
                <a:cs typeface="Times New Roman" panose="02020603050405020304" pitchFamily="18" charset="0"/>
              </a:rPr>
              <a:t>Assessment</a:t>
            </a:r>
            <a:r>
              <a:rPr lang="en-US" sz="2800" b="1" dirty="0">
                <a:solidFill>
                  <a:schemeClr val="tx1"/>
                </a:solidFill>
                <a:latin typeface="Times New Roman" panose="02020603050405020304" pitchFamily="18" charset="0"/>
                <a:cs typeface="Times New Roman" panose="02020603050405020304" pitchFamily="18" charset="0"/>
              </a:rPr>
              <a:t> involves judging or evaluating measurement data for the purpose of reaching a conclusion. </a:t>
            </a:r>
            <a:endParaRPr lang="en-US" sz="2800" b="1" dirty="0" smtClean="0">
              <a:solidFill>
                <a:schemeClr val="tx1"/>
              </a:solidFill>
              <a:latin typeface="Times New Roman" panose="02020603050405020304" pitchFamily="18" charset="0"/>
              <a:cs typeface="Times New Roman" panose="02020603050405020304" pitchFamily="18" charset="0"/>
            </a:endParaRPr>
          </a:p>
          <a:p>
            <a:pPr marL="342900" indent="-342900" algn="l">
              <a:buClr>
                <a:srgbClr val="2818FA"/>
              </a:buClr>
              <a:buFont typeface="Wingdings" panose="05000000000000000000" pitchFamily="2" charset="2"/>
              <a:buChar char="v"/>
            </a:pPr>
            <a:r>
              <a:rPr lang="en-US" sz="2800" b="1" dirty="0">
                <a:solidFill>
                  <a:srgbClr val="2818FA"/>
                </a:solidFill>
                <a:latin typeface="Times New Roman" panose="02020603050405020304" pitchFamily="18" charset="0"/>
                <a:cs typeface="Times New Roman" panose="02020603050405020304" pitchFamily="18" charset="0"/>
              </a:rPr>
              <a:t>Judgment</a:t>
            </a:r>
            <a:r>
              <a:rPr lang="en-US" sz="2800" b="1" dirty="0">
                <a:solidFill>
                  <a:schemeClr val="tx1"/>
                </a:solidFill>
                <a:latin typeface="Times New Roman" panose="02020603050405020304" pitchFamily="18" charset="0"/>
                <a:cs typeface="Times New Roman" panose="02020603050405020304" pitchFamily="18" charset="0"/>
              </a:rPr>
              <a:t> is formation of an opinion after consideration or deliberation.</a:t>
            </a:r>
          </a:p>
          <a:p>
            <a:pPr marL="342900" indent="-342900" algn="l">
              <a:buClr>
                <a:srgbClr val="2818FA"/>
              </a:buClr>
              <a:buFont typeface="Wingdings" panose="05000000000000000000" pitchFamily="2" charset="2"/>
              <a:buChar char="v"/>
            </a:pPr>
            <a:r>
              <a:rPr lang="en-US" sz="2800" b="1" dirty="0">
                <a:solidFill>
                  <a:srgbClr val="2818FA"/>
                </a:solidFill>
                <a:latin typeface="Times New Roman" panose="02020603050405020304" pitchFamily="18" charset="0"/>
                <a:cs typeface="Times New Roman" panose="02020603050405020304" pitchFamily="18" charset="0"/>
              </a:rPr>
              <a:t>Measurement</a:t>
            </a:r>
            <a:r>
              <a:rPr lang="en-US" sz="2800" b="1" dirty="0">
                <a:solidFill>
                  <a:schemeClr val="tx1"/>
                </a:solidFill>
                <a:latin typeface="Times New Roman" panose="02020603050405020304" pitchFamily="18" charset="0"/>
                <a:cs typeface="Times New Roman" panose="02020603050405020304" pitchFamily="18" charset="0"/>
              </a:rPr>
              <a:t> results are compared with performance expectations to judge the quality of patient care and business services</a:t>
            </a:r>
            <a:r>
              <a:rPr lang="en-US" sz="2800" b="1" dirty="0" smtClean="0">
                <a:solidFill>
                  <a:schemeClr val="tx1"/>
                </a:solidFill>
                <a:latin typeface="Times New Roman" panose="02020603050405020304" pitchFamily="18" charset="0"/>
                <a:cs typeface="Times New Roman" panose="02020603050405020304" pitchFamily="18" charset="0"/>
              </a:rPr>
              <a:t>. </a:t>
            </a:r>
            <a:endParaRPr lang="en-US" sz="2800" b="1" dirty="0">
              <a:solidFill>
                <a:schemeClr val="tx1"/>
              </a:solidFill>
              <a:latin typeface="Times New Roman" panose="02020603050405020304" pitchFamily="18" charset="0"/>
              <a:cs typeface="Times New Roman" panose="02020603050405020304" pitchFamily="18" charset="0"/>
            </a:endParaRPr>
          </a:p>
        </p:txBody>
      </p:sp>
      <p:sp>
        <p:nvSpPr>
          <p:cNvPr id="5" name="Date Placeholder 4"/>
          <p:cNvSpPr>
            <a:spLocks noGrp="1"/>
          </p:cNvSpPr>
          <p:nvPr>
            <p:ph type="dt" sz="half" idx="10"/>
          </p:nvPr>
        </p:nvSpPr>
        <p:spPr/>
        <p:txBody>
          <a:bodyPr/>
          <a:lstStyle/>
          <a:p>
            <a:fld id="{1CCA69FF-97ED-4779-90CC-FB513F12029B}" type="datetime1">
              <a:rPr lang="en-US" smtClean="0"/>
              <a:t>10/21/2016</a:t>
            </a:fld>
            <a:endParaRPr lang="en-US"/>
          </a:p>
        </p:txBody>
      </p:sp>
      <p:sp>
        <p:nvSpPr>
          <p:cNvPr id="7" name="Slide Number Placeholder 6"/>
          <p:cNvSpPr>
            <a:spLocks noGrp="1"/>
          </p:cNvSpPr>
          <p:nvPr>
            <p:ph type="sldNum" sz="quarter" idx="11"/>
          </p:nvPr>
        </p:nvSpPr>
        <p:spPr/>
        <p:txBody>
          <a:bodyPr/>
          <a:lstStyle/>
          <a:p>
            <a:fld id="{EEEECDCC-63C2-4492-ADC6-A6890B1EB79E}" type="slidenum">
              <a:rPr lang="en-US" smtClean="0"/>
              <a:t>3</a:t>
            </a:fld>
            <a:endParaRPr lang="en-US"/>
          </a:p>
        </p:txBody>
      </p:sp>
      <p:sp>
        <p:nvSpPr>
          <p:cNvPr id="6" name="Footer Placeholder 5"/>
          <p:cNvSpPr>
            <a:spLocks noGrp="1"/>
          </p:cNvSpPr>
          <p:nvPr>
            <p:ph type="ftr" sz="quarter" idx="12"/>
          </p:nvPr>
        </p:nvSpPr>
        <p:spPr/>
        <p:txBody>
          <a:bodyPr/>
          <a:lstStyle/>
          <a:p>
            <a:r>
              <a:rPr lang="en-US" smtClean="0"/>
              <a:t>Dr. Mohammed Alnaif</a:t>
            </a:r>
            <a:endParaRPr lang="en-US"/>
          </a:p>
        </p:txBody>
      </p:sp>
      <p:sp>
        <p:nvSpPr>
          <p:cNvPr id="4" name="Rectangle 3"/>
          <p:cNvSpPr/>
          <p:nvPr/>
        </p:nvSpPr>
        <p:spPr>
          <a:xfrm>
            <a:off x="5334000" y="1295400"/>
            <a:ext cx="3206841" cy="7756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0000FF"/>
                </a:solidFill>
                <a:latin typeface="Times New Roman" panose="02020603050405020304" pitchFamily="18" charset="0"/>
                <a:cs typeface="Times New Roman" panose="02020603050405020304" pitchFamily="18" charset="0"/>
              </a:rPr>
              <a:t>Assessment</a:t>
            </a:r>
          </a:p>
          <a:p>
            <a:pPr algn="ctr"/>
            <a:r>
              <a:rPr lang="en-US" sz="2000" b="1" dirty="0" smtClean="0">
                <a:solidFill>
                  <a:schemeClr val="tx1"/>
                </a:solidFill>
                <a:latin typeface="Times New Roman" panose="02020603050405020304" pitchFamily="18" charset="0"/>
                <a:cs typeface="Times New Roman" panose="02020603050405020304" pitchFamily="18" charset="0"/>
              </a:rPr>
              <a:t>Are we meeting expectation</a:t>
            </a:r>
            <a:endParaRPr lang="en-US" sz="20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862774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1524000"/>
            <a:ext cx="7924800" cy="4421188"/>
          </a:xfrm>
        </p:spPr>
        <p:txBody>
          <a:bodyPr>
            <a:normAutofit/>
          </a:bodyPr>
          <a:lstStyle/>
          <a:p>
            <a:pPr algn="l"/>
            <a:r>
              <a:rPr lang="en-US" sz="2800" b="1" dirty="0">
                <a:solidFill>
                  <a:srgbClr val="2818FA"/>
                </a:solidFill>
                <a:latin typeface="Times New Roman" panose="02020603050405020304" pitchFamily="18" charset="0"/>
                <a:cs typeface="Times New Roman" panose="02020603050405020304" pitchFamily="18" charset="0"/>
              </a:rPr>
              <a:t>Displaying measurement data</a:t>
            </a:r>
            <a:endParaRPr lang="en-US" sz="2800" b="1" dirty="0">
              <a:solidFill>
                <a:schemeClr val="tx1"/>
              </a:solidFill>
              <a:latin typeface="Times New Roman" panose="02020603050405020304" pitchFamily="18" charset="0"/>
              <a:cs typeface="Times New Roman" panose="02020603050405020304" pitchFamily="18" charset="0"/>
            </a:endParaRPr>
          </a:p>
          <a:p>
            <a:pPr algn="l"/>
            <a:r>
              <a:rPr lang="en-US" sz="3200" b="1" dirty="0">
                <a:solidFill>
                  <a:srgbClr val="2818FA"/>
                </a:solidFill>
                <a:latin typeface="Times New Roman" panose="02020603050405020304" pitchFamily="18" charset="0"/>
                <a:cs typeface="Times New Roman" panose="02020603050405020304" pitchFamily="18" charset="0"/>
              </a:rPr>
              <a:t>Snapshot Report Formats</a:t>
            </a:r>
          </a:p>
          <a:p>
            <a:pPr marL="457200" indent="-457200" algn="l">
              <a:buFont typeface="Wingdings" panose="05000000000000000000" pitchFamily="2" charset="2"/>
              <a:buChar char="v"/>
            </a:pPr>
            <a:r>
              <a:rPr lang="en-US" sz="2600" b="1" dirty="0">
                <a:solidFill>
                  <a:srgbClr val="2818FA"/>
                </a:solidFill>
                <a:latin typeface="Times New Roman" panose="02020603050405020304" pitchFamily="18" charset="0"/>
                <a:cs typeface="Times New Roman" panose="02020603050405020304" pitchFamily="18" charset="0"/>
              </a:rPr>
              <a:t>Scatter </a:t>
            </a:r>
            <a:r>
              <a:rPr lang="en-US" sz="2600" b="1" dirty="0" smtClean="0">
                <a:solidFill>
                  <a:srgbClr val="2818FA"/>
                </a:solidFill>
                <a:latin typeface="Times New Roman" panose="02020603050405020304" pitchFamily="18" charset="0"/>
                <a:cs typeface="Times New Roman" panose="02020603050405020304" pitchFamily="18" charset="0"/>
              </a:rPr>
              <a:t>diagrams</a:t>
            </a:r>
            <a:r>
              <a:rPr lang="en-US" sz="2600" b="1" dirty="0" smtClean="0">
                <a:solidFill>
                  <a:schemeClr val="tx1"/>
                </a:solidFill>
                <a:latin typeface="Times New Roman" panose="02020603050405020304" pitchFamily="18" charset="0"/>
                <a:cs typeface="Times New Roman" panose="02020603050405020304" pitchFamily="18" charset="0"/>
              </a:rPr>
              <a:t> </a:t>
            </a:r>
            <a:r>
              <a:rPr lang="en-US" sz="2600" b="1" dirty="0">
                <a:solidFill>
                  <a:schemeClr val="tx1"/>
                </a:solidFill>
                <a:latin typeface="Times New Roman" panose="02020603050405020304" pitchFamily="18" charset="0"/>
                <a:cs typeface="Times New Roman" panose="02020603050405020304" pitchFamily="18" charset="0"/>
              </a:rPr>
              <a:t>only show relationships; they do not prove that changes in one variable cause changes in the other</a:t>
            </a:r>
            <a:r>
              <a:rPr lang="en-US" sz="2600" b="1" dirty="0" smtClean="0">
                <a:solidFill>
                  <a:schemeClr val="tx1"/>
                </a:solidFill>
                <a:latin typeface="Times New Roman" panose="02020603050405020304" pitchFamily="18" charset="0"/>
                <a:cs typeface="Times New Roman" panose="02020603050405020304" pitchFamily="18" charset="0"/>
              </a:rPr>
              <a:t>.  </a:t>
            </a:r>
          </a:p>
          <a:p>
            <a:pPr marL="457200" indent="-457200" algn="l">
              <a:buClr>
                <a:srgbClr val="2818FA"/>
              </a:buClr>
              <a:buFont typeface="Wingdings" panose="05000000000000000000" pitchFamily="2" charset="2"/>
              <a:buChar char="v"/>
            </a:pPr>
            <a:r>
              <a:rPr lang="en-US" sz="2600" b="1" dirty="0">
                <a:solidFill>
                  <a:schemeClr val="tx1"/>
                </a:solidFill>
                <a:latin typeface="Times New Roman" panose="02020603050405020304" pitchFamily="18" charset="0"/>
                <a:cs typeface="Times New Roman" panose="02020603050405020304" pitchFamily="18" charset="0"/>
              </a:rPr>
              <a:t>When considering the use of scatter diagrams, keep the following in </a:t>
            </a:r>
            <a:r>
              <a:rPr lang="en-US" sz="2600" b="1" dirty="0" smtClean="0">
                <a:solidFill>
                  <a:schemeClr val="tx1"/>
                </a:solidFill>
                <a:latin typeface="Times New Roman" panose="02020603050405020304" pitchFamily="18" charset="0"/>
                <a:cs typeface="Times New Roman" panose="02020603050405020304" pitchFamily="18" charset="0"/>
              </a:rPr>
              <a:t>mind:</a:t>
            </a:r>
          </a:p>
          <a:p>
            <a:pPr marL="914400" lvl="1" indent="-457200" algn="l">
              <a:buClr>
                <a:srgbClr val="2818FA"/>
              </a:buClr>
              <a:buFont typeface="Wingdings" panose="05000000000000000000" pitchFamily="2" charset="2"/>
              <a:buChar char="§"/>
            </a:pPr>
            <a:r>
              <a:rPr lang="en-US" sz="2400" b="1" dirty="0" smtClean="0">
                <a:solidFill>
                  <a:schemeClr val="tx1"/>
                </a:solidFill>
                <a:latin typeface="Times New Roman" panose="02020603050405020304" pitchFamily="18" charset="0"/>
                <a:cs typeface="Times New Roman" panose="02020603050405020304" pitchFamily="18" charset="0"/>
              </a:rPr>
              <a:t>Use </a:t>
            </a:r>
            <a:r>
              <a:rPr lang="en-US" sz="2400" b="1" dirty="0">
                <a:solidFill>
                  <a:schemeClr val="tx1"/>
                </a:solidFill>
                <a:latin typeface="Times New Roman" panose="02020603050405020304" pitchFamily="18" charset="0"/>
                <a:cs typeface="Times New Roman" panose="02020603050405020304" pitchFamily="18" charset="0"/>
              </a:rPr>
              <a:t>scatter diagrams to examine theories about cause-and-effect </a:t>
            </a:r>
            <a:r>
              <a:rPr lang="en-US" sz="2400" b="1" dirty="0" smtClean="0">
                <a:solidFill>
                  <a:schemeClr val="tx1"/>
                </a:solidFill>
                <a:latin typeface="Times New Roman" panose="02020603050405020304" pitchFamily="18" charset="0"/>
                <a:cs typeface="Times New Roman" panose="02020603050405020304" pitchFamily="18" charset="0"/>
              </a:rPr>
              <a:t>relationships.</a:t>
            </a: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E246AFCE-B0F4-45CF-B42D-A31065DB4198}"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30</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82855575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228600" y="1524000"/>
            <a:ext cx="8686800" cy="4724400"/>
          </a:xfrm>
        </p:spPr>
        <p:txBody>
          <a:bodyPr>
            <a:normAutofit/>
          </a:bodyPr>
          <a:lstStyle/>
          <a:p>
            <a:pPr algn="l"/>
            <a:r>
              <a:rPr lang="en-US" sz="2600" b="1" dirty="0">
                <a:solidFill>
                  <a:srgbClr val="2818FA"/>
                </a:solidFill>
                <a:latin typeface="Times New Roman" panose="02020603050405020304" pitchFamily="18" charset="0"/>
                <a:cs typeface="Times New Roman" panose="02020603050405020304" pitchFamily="18" charset="0"/>
              </a:rPr>
              <a:t>Displaying measurement </a:t>
            </a:r>
            <a:r>
              <a:rPr lang="en-US" sz="2600" b="1" dirty="0" smtClean="0">
                <a:solidFill>
                  <a:srgbClr val="2818FA"/>
                </a:solidFill>
                <a:latin typeface="Times New Roman" panose="02020603050405020304" pitchFamily="18" charset="0"/>
                <a:cs typeface="Times New Roman" panose="02020603050405020304" pitchFamily="18" charset="0"/>
              </a:rPr>
              <a:t>data, Snapshot </a:t>
            </a:r>
            <a:r>
              <a:rPr lang="en-US" sz="2600" b="1" dirty="0">
                <a:solidFill>
                  <a:srgbClr val="2818FA"/>
                </a:solidFill>
                <a:latin typeface="Times New Roman" panose="02020603050405020304" pitchFamily="18" charset="0"/>
                <a:cs typeface="Times New Roman" panose="02020603050405020304" pitchFamily="18" charset="0"/>
              </a:rPr>
              <a:t>Report Formats</a:t>
            </a:r>
          </a:p>
          <a:p>
            <a:pPr marL="457200" indent="-457200" algn="l">
              <a:buClr>
                <a:srgbClr val="2818FA"/>
              </a:buClr>
              <a:buFont typeface="Wingdings" panose="05000000000000000000" pitchFamily="2" charset="2"/>
              <a:buChar char="§"/>
            </a:pPr>
            <a:r>
              <a:rPr lang="en-US" sz="2800" b="1" dirty="0" smtClean="0">
                <a:solidFill>
                  <a:srgbClr val="2818FA"/>
                </a:solidFill>
                <a:latin typeface="Times New Roman" panose="02020603050405020304" pitchFamily="18" charset="0"/>
                <a:cs typeface="Times New Roman" panose="02020603050405020304" pitchFamily="18" charset="0"/>
              </a:rPr>
              <a:t>Scatter </a:t>
            </a:r>
            <a:r>
              <a:rPr lang="en-US" sz="2800" b="1" dirty="0">
                <a:solidFill>
                  <a:srgbClr val="2818FA"/>
                </a:solidFill>
                <a:latin typeface="Times New Roman" panose="02020603050405020304" pitchFamily="18" charset="0"/>
                <a:cs typeface="Times New Roman" panose="02020603050405020304" pitchFamily="18" charset="0"/>
              </a:rPr>
              <a:t>diagrams </a:t>
            </a:r>
            <a:r>
              <a:rPr lang="en-US" sz="2800" b="1" dirty="0">
                <a:solidFill>
                  <a:schemeClr val="tx1"/>
                </a:solidFill>
                <a:latin typeface="Times New Roman" panose="02020603050405020304" pitchFamily="18" charset="0"/>
                <a:cs typeface="Times New Roman" panose="02020603050405020304" pitchFamily="18" charset="0"/>
              </a:rPr>
              <a:t>usually show one of five possible </a:t>
            </a:r>
            <a:r>
              <a:rPr lang="en-US" sz="2800" b="1" dirty="0" smtClean="0">
                <a:solidFill>
                  <a:schemeClr val="tx1"/>
                </a:solidFill>
                <a:latin typeface="Times New Roman" panose="02020603050405020304" pitchFamily="18" charset="0"/>
                <a:cs typeface="Times New Roman" panose="02020603050405020304" pitchFamily="18" charset="0"/>
              </a:rPr>
              <a:t>correlations </a:t>
            </a:r>
            <a:r>
              <a:rPr lang="en-US" sz="2800" b="1" dirty="0">
                <a:solidFill>
                  <a:schemeClr val="tx1"/>
                </a:solidFill>
                <a:latin typeface="Times New Roman" panose="02020603050405020304" pitchFamily="18" charset="0"/>
                <a:cs typeface="Times New Roman" panose="02020603050405020304" pitchFamily="18" charset="0"/>
              </a:rPr>
              <a:t>between the two </a:t>
            </a:r>
            <a:r>
              <a:rPr lang="en-US" sz="2800" b="1" dirty="0" smtClean="0">
                <a:solidFill>
                  <a:schemeClr val="tx1"/>
                </a:solidFill>
                <a:latin typeface="Times New Roman" panose="02020603050405020304" pitchFamily="18" charset="0"/>
                <a:cs typeface="Times New Roman" panose="02020603050405020304" pitchFamily="18" charset="0"/>
              </a:rPr>
              <a:t>variables:</a:t>
            </a:r>
          </a:p>
          <a:p>
            <a:pPr marL="457200" indent="-457200" algn="l">
              <a:buClr>
                <a:srgbClr val="2818FA"/>
              </a:buClr>
              <a:buFont typeface="+mj-lt"/>
              <a:buAutoNum type="arabicPeriod"/>
            </a:pPr>
            <a:r>
              <a:rPr lang="en-US" sz="2000" b="1" dirty="0">
                <a:solidFill>
                  <a:srgbClr val="2818FA"/>
                </a:solidFill>
                <a:latin typeface="Times New Roman" panose="02020603050405020304" pitchFamily="18" charset="0"/>
                <a:cs typeface="Times New Roman" panose="02020603050405020304" pitchFamily="18" charset="0"/>
              </a:rPr>
              <a:t>Strong positive correlation</a:t>
            </a:r>
            <a:r>
              <a:rPr lang="en-US" sz="2000" b="1" dirty="0">
                <a:solidFill>
                  <a:schemeClr val="tx1"/>
                </a:solidFill>
                <a:latin typeface="Times New Roman" panose="02020603050405020304" pitchFamily="18" charset="0"/>
                <a:cs typeface="Times New Roman" panose="02020603050405020304" pitchFamily="18" charset="0"/>
              </a:rPr>
              <a:t>. The value on the y-axis increases as the value on the x-axis increases</a:t>
            </a:r>
            <a:r>
              <a:rPr lang="en-US" sz="2000" b="1" dirty="0" smtClean="0">
                <a:solidFill>
                  <a:schemeClr val="tx1"/>
                </a:solidFill>
                <a:latin typeface="Times New Roman" panose="02020603050405020304" pitchFamily="18" charset="0"/>
                <a:cs typeface="Times New Roman" panose="02020603050405020304" pitchFamily="18" charset="0"/>
              </a:rPr>
              <a:t>.</a:t>
            </a:r>
          </a:p>
          <a:p>
            <a:pPr marL="457200" indent="-457200" algn="l">
              <a:buClr>
                <a:srgbClr val="2818FA"/>
              </a:buClr>
              <a:buFont typeface="+mj-lt"/>
              <a:buAutoNum type="arabicPeriod"/>
            </a:pPr>
            <a:r>
              <a:rPr lang="en-US" sz="2000" b="1" dirty="0">
                <a:solidFill>
                  <a:srgbClr val="2818FA"/>
                </a:solidFill>
                <a:latin typeface="Times New Roman" panose="02020603050405020304" pitchFamily="18" charset="0"/>
                <a:cs typeface="Times New Roman" panose="02020603050405020304" pitchFamily="18" charset="0"/>
              </a:rPr>
              <a:t>Strong negative correlation</a:t>
            </a:r>
            <a:r>
              <a:rPr lang="en-US" sz="2000" b="1" dirty="0">
                <a:solidFill>
                  <a:schemeClr val="tx1"/>
                </a:solidFill>
                <a:latin typeface="Times New Roman" panose="02020603050405020304" pitchFamily="18" charset="0"/>
                <a:cs typeface="Times New Roman" panose="02020603050405020304" pitchFamily="18" charset="0"/>
              </a:rPr>
              <a:t>. The value on the y-axis decreases as the value on the x-axis </a:t>
            </a:r>
            <a:r>
              <a:rPr lang="en-US" sz="2000" b="1" dirty="0" smtClean="0">
                <a:solidFill>
                  <a:schemeClr val="tx1"/>
                </a:solidFill>
                <a:latin typeface="Times New Roman" panose="02020603050405020304" pitchFamily="18" charset="0"/>
                <a:cs typeface="Times New Roman" panose="02020603050405020304" pitchFamily="18" charset="0"/>
              </a:rPr>
              <a:t>increases.</a:t>
            </a:r>
          </a:p>
          <a:p>
            <a:pPr marL="457200" indent="-457200" algn="l">
              <a:buClr>
                <a:srgbClr val="2818FA"/>
              </a:buClr>
              <a:buFont typeface="+mj-lt"/>
              <a:buAutoNum type="arabicPeriod"/>
            </a:pPr>
            <a:r>
              <a:rPr lang="en-US" sz="2000" b="1" dirty="0" smtClean="0">
                <a:solidFill>
                  <a:srgbClr val="2818FA"/>
                </a:solidFill>
                <a:latin typeface="Times New Roman" panose="02020603050405020304" pitchFamily="18" charset="0"/>
                <a:cs typeface="Times New Roman" panose="02020603050405020304" pitchFamily="18" charset="0"/>
              </a:rPr>
              <a:t>Moderate </a:t>
            </a:r>
            <a:r>
              <a:rPr lang="en-US" sz="2000" b="1" dirty="0">
                <a:solidFill>
                  <a:srgbClr val="2818FA"/>
                </a:solidFill>
                <a:latin typeface="Times New Roman" panose="02020603050405020304" pitchFamily="18" charset="0"/>
                <a:cs typeface="Times New Roman" panose="02020603050405020304" pitchFamily="18" charset="0"/>
              </a:rPr>
              <a:t>positive correlation</a:t>
            </a:r>
            <a:r>
              <a:rPr lang="en-US" sz="2000" b="1" dirty="0">
                <a:solidFill>
                  <a:schemeClr val="tx1"/>
                </a:solidFill>
                <a:latin typeface="Times New Roman" panose="02020603050405020304" pitchFamily="18" charset="0"/>
                <a:cs typeface="Times New Roman" panose="02020603050405020304" pitchFamily="18" charset="0"/>
              </a:rPr>
              <a:t>, the value on the y-axis increases slightly as the value on the x-axis </a:t>
            </a:r>
            <a:r>
              <a:rPr lang="en-US" sz="2000" b="1" dirty="0" smtClean="0">
                <a:solidFill>
                  <a:schemeClr val="tx1"/>
                </a:solidFill>
                <a:latin typeface="Times New Roman" panose="02020603050405020304" pitchFamily="18" charset="0"/>
                <a:cs typeface="Times New Roman" panose="02020603050405020304" pitchFamily="18" charset="0"/>
              </a:rPr>
              <a:t>increases.</a:t>
            </a:r>
          </a:p>
          <a:p>
            <a:pPr marL="457200" indent="-457200" algn="l">
              <a:buClr>
                <a:srgbClr val="2818FA"/>
              </a:buClr>
              <a:buFont typeface="+mj-lt"/>
              <a:buAutoNum type="arabicPeriod"/>
            </a:pPr>
            <a:r>
              <a:rPr lang="en-US" sz="2000" b="1" dirty="0">
                <a:solidFill>
                  <a:srgbClr val="2818FA"/>
                </a:solidFill>
                <a:latin typeface="Times New Roman" panose="02020603050405020304" pitchFamily="18" charset="0"/>
                <a:cs typeface="Times New Roman" panose="02020603050405020304" pitchFamily="18" charset="0"/>
              </a:rPr>
              <a:t>Moderate negative correlation</a:t>
            </a:r>
            <a:r>
              <a:rPr lang="en-US" sz="2000" b="1" dirty="0">
                <a:solidFill>
                  <a:schemeClr val="tx1"/>
                </a:solidFill>
                <a:latin typeface="Times New Roman" panose="02020603050405020304" pitchFamily="18" charset="0"/>
                <a:cs typeface="Times New Roman" panose="02020603050405020304" pitchFamily="18" charset="0"/>
              </a:rPr>
              <a:t>, the value on the y-axis decreases slightly as the value on the x-axis </a:t>
            </a:r>
            <a:r>
              <a:rPr lang="en-US" sz="2000" b="1" dirty="0" smtClean="0">
                <a:solidFill>
                  <a:schemeClr val="tx1"/>
                </a:solidFill>
                <a:latin typeface="Times New Roman" panose="02020603050405020304" pitchFamily="18" charset="0"/>
                <a:cs typeface="Times New Roman" panose="02020603050405020304" pitchFamily="18" charset="0"/>
              </a:rPr>
              <a:t>increases.</a:t>
            </a:r>
          </a:p>
          <a:p>
            <a:pPr marL="457200" indent="-457200" algn="l">
              <a:buClr>
                <a:srgbClr val="2818FA"/>
              </a:buClr>
              <a:buFont typeface="+mj-lt"/>
              <a:buAutoNum type="arabicPeriod"/>
            </a:pPr>
            <a:r>
              <a:rPr lang="en-US" sz="2000" b="1" dirty="0">
                <a:solidFill>
                  <a:srgbClr val="2818FA"/>
                </a:solidFill>
                <a:latin typeface="Times New Roman" panose="02020603050405020304" pitchFamily="18" charset="0"/>
                <a:cs typeface="Times New Roman" panose="02020603050405020304" pitchFamily="18" charset="0"/>
              </a:rPr>
              <a:t>No correlation</a:t>
            </a:r>
            <a:r>
              <a:rPr lang="en-US" sz="2000" b="1" dirty="0">
                <a:solidFill>
                  <a:schemeClr val="tx1"/>
                </a:solidFill>
                <a:latin typeface="Times New Roman" panose="02020603050405020304" pitchFamily="18" charset="0"/>
                <a:cs typeface="Times New Roman" panose="02020603050405020304" pitchFamily="18" charset="0"/>
              </a:rPr>
              <a:t>. No connection is evident between the two variables</a:t>
            </a:r>
            <a:endParaRPr lang="en-US" sz="2000" b="1" dirty="0" smtClean="0">
              <a:solidFill>
                <a:schemeClr val="tx1"/>
              </a:solidFill>
              <a:latin typeface="Times New Roman" panose="02020603050405020304" pitchFamily="18" charset="0"/>
              <a:cs typeface="Times New Roman" panose="02020603050405020304" pitchFamily="18" charset="0"/>
            </a:endParaRPr>
          </a:p>
          <a:p>
            <a:pPr marL="457200" indent="-457200" algn="l">
              <a:buClr>
                <a:srgbClr val="2818FA"/>
              </a:buClr>
              <a:buFont typeface="+mj-lt"/>
              <a:buAutoNum type="arabicPeriod"/>
            </a:pPr>
            <a:endParaRPr lang="en-US"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E246AFCE-B0F4-45CF-B42D-A31065DB4198}"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31</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dirty="0"/>
              <a:t>Dr. Mohammed Alnaif</a:t>
            </a:r>
          </a:p>
        </p:txBody>
      </p:sp>
    </p:spTree>
    <p:extLst>
      <p:ext uri="{BB962C8B-B14F-4D97-AF65-F5344CB8AC3E}">
        <p14:creationId xmlns:p14="http://schemas.microsoft.com/office/powerpoint/2010/main" val="393545267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lstStyle/>
          <a:p>
            <a:pPr algn="l">
              <a:lnSpc>
                <a:spcPct val="100000"/>
              </a:lnSpc>
            </a:pPr>
            <a:r>
              <a:rPr lang="en-US" sz="2400" b="1" dirty="0">
                <a:solidFill>
                  <a:srgbClr val="2818FA"/>
                </a:solidFill>
                <a:effectLst/>
                <a:latin typeface="Times New Roman" panose="02020603050405020304" pitchFamily="18" charset="0"/>
                <a:cs typeface="Times New Roman" panose="02020603050405020304" pitchFamily="18" charset="0"/>
              </a:rPr>
              <a:t>Scatter diagrams </a:t>
            </a:r>
            <a:r>
              <a:rPr lang="en-US" sz="2400" b="1" dirty="0">
                <a:solidFill>
                  <a:schemeClr val="tx1"/>
                </a:solidFill>
                <a:effectLst/>
                <a:latin typeface="Times New Roman" panose="02020603050405020304" pitchFamily="18" charset="0"/>
                <a:cs typeface="Times New Roman" panose="02020603050405020304" pitchFamily="18" charset="0"/>
              </a:rPr>
              <a:t>usually show one of five possible correlations between the two variables</a:t>
            </a:r>
            <a:endParaRPr lang="en-US" sz="2400" dirty="0">
              <a:effectLst/>
            </a:endParaRPr>
          </a:p>
        </p:txBody>
      </p:sp>
      <p:sp>
        <p:nvSpPr>
          <p:cNvPr id="3" name="Date Placeholder 2"/>
          <p:cNvSpPr>
            <a:spLocks noGrp="1"/>
          </p:cNvSpPr>
          <p:nvPr>
            <p:ph type="dt" sz="half" idx="10"/>
          </p:nvPr>
        </p:nvSpPr>
        <p:spPr/>
        <p:txBody>
          <a:bodyPr/>
          <a:lstStyle/>
          <a:p>
            <a:fld id="{27EB4822-C04B-43D6-9623-76B0F35A4F65}" type="datetime1">
              <a:rPr lang="en-US" smtClean="0"/>
              <a:t>10/21/2016</a:t>
            </a:fld>
            <a:endParaRPr lang="en-US"/>
          </a:p>
        </p:txBody>
      </p:sp>
      <p:sp>
        <p:nvSpPr>
          <p:cNvPr id="4" name="Footer Placeholder 3"/>
          <p:cNvSpPr>
            <a:spLocks noGrp="1"/>
          </p:cNvSpPr>
          <p:nvPr>
            <p:ph type="ftr" sz="quarter" idx="11"/>
          </p:nvPr>
        </p:nvSpPr>
        <p:spPr/>
        <p:txBody>
          <a:bodyPr/>
          <a:lstStyle/>
          <a:p>
            <a:r>
              <a:rPr lang="en-US" smtClean="0"/>
              <a:t>Dr. Mohammed Alnaif</a:t>
            </a:r>
            <a:endParaRPr lang="en-US"/>
          </a:p>
        </p:txBody>
      </p:sp>
      <p:sp>
        <p:nvSpPr>
          <p:cNvPr id="5" name="Slide Number Placeholder 4"/>
          <p:cNvSpPr>
            <a:spLocks noGrp="1"/>
          </p:cNvSpPr>
          <p:nvPr>
            <p:ph type="sldNum" sz="quarter" idx="12"/>
          </p:nvPr>
        </p:nvSpPr>
        <p:spPr/>
        <p:txBody>
          <a:bodyPr/>
          <a:lstStyle/>
          <a:p>
            <a:fld id="{EEEECDCC-63C2-4492-ADC6-A6890B1EB79E}" type="slidenum">
              <a:rPr lang="en-US" smtClean="0"/>
              <a:t>32</a:t>
            </a:fld>
            <a:endParaRPr lang="en-US"/>
          </a:p>
        </p:txBody>
      </p:sp>
      <p:pic>
        <p:nvPicPr>
          <p:cNvPr id="1026" name="Picture 2" descr="Image result for scatter diagram correl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066800"/>
            <a:ext cx="7772400" cy="5305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35532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1676400"/>
            <a:ext cx="7924800" cy="4421188"/>
          </a:xfrm>
        </p:spPr>
        <p:txBody>
          <a:bodyPr>
            <a:normAutofit/>
          </a:bodyPr>
          <a:lstStyle/>
          <a:p>
            <a:pPr algn="l"/>
            <a:r>
              <a:rPr lang="en-US" sz="2800" b="1" dirty="0">
                <a:solidFill>
                  <a:srgbClr val="2818FA"/>
                </a:solidFill>
                <a:latin typeface="Times New Roman" panose="02020603050405020304" pitchFamily="18" charset="0"/>
                <a:cs typeface="Times New Roman" panose="02020603050405020304" pitchFamily="18" charset="0"/>
              </a:rPr>
              <a:t>Displaying measurement data</a:t>
            </a:r>
            <a:endParaRPr lang="en-US" sz="2800" b="1" dirty="0">
              <a:solidFill>
                <a:schemeClr val="tx1"/>
              </a:solidFill>
              <a:latin typeface="Times New Roman" panose="02020603050405020304" pitchFamily="18" charset="0"/>
              <a:cs typeface="Times New Roman" panose="02020603050405020304" pitchFamily="18" charset="0"/>
            </a:endParaRPr>
          </a:p>
          <a:p>
            <a:pPr algn="l"/>
            <a:r>
              <a:rPr lang="en-US" sz="3200" b="1" dirty="0">
                <a:solidFill>
                  <a:srgbClr val="2818FA"/>
                </a:solidFill>
                <a:latin typeface="Times New Roman" panose="02020603050405020304" pitchFamily="18" charset="0"/>
                <a:cs typeface="Times New Roman" panose="02020603050405020304" pitchFamily="18" charset="0"/>
              </a:rPr>
              <a:t>Snapshot Report Formats</a:t>
            </a:r>
          </a:p>
          <a:p>
            <a:pPr marL="457200" indent="-457200" algn="l">
              <a:buFont typeface="Wingdings" panose="05000000000000000000" pitchFamily="2" charset="2"/>
              <a:buChar char="v"/>
            </a:pPr>
            <a:r>
              <a:rPr lang="en-US" sz="2800" b="1" dirty="0">
                <a:solidFill>
                  <a:srgbClr val="2818FA"/>
                </a:solidFill>
                <a:latin typeface="Times New Roman" panose="02020603050405020304" pitchFamily="18" charset="0"/>
                <a:cs typeface="Times New Roman" panose="02020603050405020304" pitchFamily="18" charset="0"/>
              </a:rPr>
              <a:t>Bar graphs </a:t>
            </a:r>
            <a:r>
              <a:rPr lang="en-US" sz="2800" b="1" dirty="0">
                <a:solidFill>
                  <a:schemeClr val="tx1"/>
                </a:solidFill>
                <a:latin typeface="Times New Roman" panose="02020603050405020304" pitchFamily="18" charset="0"/>
                <a:cs typeface="Times New Roman" panose="02020603050405020304" pitchFamily="18" charset="0"/>
              </a:rPr>
              <a:t>are graphs used to show the relative size of different categories of a variable, with each category or value of the variable represented by a bar; also called a bar </a:t>
            </a:r>
            <a:r>
              <a:rPr lang="en-US" sz="2800" b="1" dirty="0" smtClean="0">
                <a:solidFill>
                  <a:schemeClr val="tx1"/>
                </a:solidFill>
                <a:latin typeface="Times New Roman" panose="02020603050405020304" pitchFamily="18" charset="0"/>
                <a:cs typeface="Times New Roman" panose="02020603050405020304" pitchFamily="18" charset="0"/>
              </a:rPr>
              <a:t>chart, </a:t>
            </a:r>
            <a:r>
              <a:rPr lang="en-US" sz="2800" b="1" dirty="0">
                <a:solidFill>
                  <a:schemeClr val="tx1"/>
                </a:solidFill>
                <a:latin typeface="Times New Roman" panose="02020603050405020304" pitchFamily="18" charset="0"/>
                <a:cs typeface="Times New Roman" panose="02020603050405020304" pitchFamily="18" charset="0"/>
              </a:rPr>
              <a:t>audiences can easily compare groups </a:t>
            </a:r>
            <a:r>
              <a:rPr lang="en-US" sz="2800" b="1" dirty="0" smtClean="0">
                <a:solidFill>
                  <a:schemeClr val="tx1"/>
                </a:solidFill>
                <a:latin typeface="Times New Roman" panose="02020603050405020304" pitchFamily="18" charset="0"/>
                <a:cs typeface="Times New Roman" panose="02020603050405020304" pitchFamily="18" charset="0"/>
              </a:rPr>
              <a:t>of data </a:t>
            </a:r>
            <a:r>
              <a:rPr lang="en-US" sz="2800" b="1" dirty="0">
                <a:solidFill>
                  <a:schemeClr val="tx1"/>
                </a:solidFill>
                <a:latin typeface="Times New Roman" panose="02020603050405020304" pitchFamily="18" charset="0"/>
                <a:cs typeface="Times New Roman" panose="02020603050405020304" pitchFamily="18" charset="0"/>
              </a:rPr>
              <a:t>and quickly assess their implications on performance. </a:t>
            </a:r>
            <a:endParaRPr lang="en-US" sz="28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8C14DAFB-859C-4AA3-82BD-7B8FF0719AF3}"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33</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326292662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C8629B-6950-4B61-B985-DA2DC4423D29}" type="datetime1">
              <a:rPr lang="en-US" smtClean="0"/>
              <a:t>10/21/2016</a:t>
            </a:fld>
            <a:endParaRPr lang="en-US"/>
          </a:p>
        </p:txBody>
      </p:sp>
      <p:sp>
        <p:nvSpPr>
          <p:cNvPr id="3" name="Footer Placeholder 2"/>
          <p:cNvSpPr>
            <a:spLocks noGrp="1"/>
          </p:cNvSpPr>
          <p:nvPr>
            <p:ph type="ftr" sz="quarter" idx="11"/>
          </p:nvPr>
        </p:nvSpPr>
        <p:spPr/>
        <p:txBody>
          <a:bodyPr/>
          <a:lstStyle/>
          <a:p>
            <a:r>
              <a:rPr lang="en-US" smtClean="0"/>
              <a:t>Dr. Mohammed Alnaif</a:t>
            </a:r>
            <a:endParaRPr lang="en-US"/>
          </a:p>
        </p:txBody>
      </p:sp>
      <p:sp>
        <p:nvSpPr>
          <p:cNvPr id="4" name="Slide Number Placeholder 3"/>
          <p:cNvSpPr>
            <a:spLocks noGrp="1"/>
          </p:cNvSpPr>
          <p:nvPr>
            <p:ph type="sldNum" sz="quarter" idx="12"/>
          </p:nvPr>
        </p:nvSpPr>
        <p:spPr/>
        <p:txBody>
          <a:bodyPr/>
          <a:lstStyle/>
          <a:p>
            <a:fld id="{EEEECDCC-63C2-4492-ADC6-A6890B1EB79E}" type="slidenum">
              <a:rPr lang="en-US" smtClean="0"/>
              <a:t>34</a:t>
            </a:fld>
            <a:endParaRPr lang="en-US"/>
          </a:p>
        </p:txBody>
      </p:sp>
      <p:graphicFrame>
        <p:nvGraphicFramePr>
          <p:cNvPr id="6" name="Chart 5"/>
          <p:cNvGraphicFramePr>
            <a:graphicFrameLocks/>
          </p:cNvGraphicFramePr>
          <p:nvPr>
            <p:extLst>
              <p:ext uri="{D42A27DB-BD31-4B8C-83A1-F6EECF244321}">
                <p14:modId xmlns:p14="http://schemas.microsoft.com/office/powerpoint/2010/main" val="3003954705"/>
              </p:ext>
            </p:extLst>
          </p:nvPr>
        </p:nvGraphicFramePr>
        <p:xfrm>
          <a:off x="685800" y="685800"/>
          <a:ext cx="8001000" cy="5562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2770937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C8629B-6950-4B61-B985-DA2DC4423D29}" type="datetime1">
              <a:rPr lang="en-US" smtClean="0"/>
              <a:t>10/21/2016</a:t>
            </a:fld>
            <a:endParaRPr lang="en-US"/>
          </a:p>
        </p:txBody>
      </p:sp>
      <p:sp>
        <p:nvSpPr>
          <p:cNvPr id="3" name="Footer Placeholder 2"/>
          <p:cNvSpPr>
            <a:spLocks noGrp="1"/>
          </p:cNvSpPr>
          <p:nvPr>
            <p:ph type="ftr" sz="quarter" idx="11"/>
          </p:nvPr>
        </p:nvSpPr>
        <p:spPr/>
        <p:txBody>
          <a:bodyPr/>
          <a:lstStyle/>
          <a:p>
            <a:r>
              <a:rPr lang="en-US" smtClean="0"/>
              <a:t>Dr. Mohammed Alnaif</a:t>
            </a:r>
            <a:endParaRPr lang="en-US"/>
          </a:p>
        </p:txBody>
      </p:sp>
      <p:sp>
        <p:nvSpPr>
          <p:cNvPr id="4" name="Slide Number Placeholder 3"/>
          <p:cNvSpPr>
            <a:spLocks noGrp="1"/>
          </p:cNvSpPr>
          <p:nvPr>
            <p:ph type="sldNum" sz="quarter" idx="12"/>
          </p:nvPr>
        </p:nvSpPr>
        <p:spPr/>
        <p:txBody>
          <a:bodyPr/>
          <a:lstStyle/>
          <a:p>
            <a:fld id="{EEEECDCC-63C2-4492-ADC6-A6890B1EB79E}" type="slidenum">
              <a:rPr lang="en-US" smtClean="0"/>
              <a:t>35</a:t>
            </a:fld>
            <a:endParaRPr lang="en-US"/>
          </a:p>
        </p:txBody>
      </p:sp>
      <p:graphicFrame>
        <p:nvGraphicFramePr>
          <p:cNvPr id="7" name="Chart 6"/>
          <p:cNvGraphicFramePr>
            <a:graphicFrameLocks/>
          </p:cNvGraphicFramePr>
          <p:nvPr>
            <p:extLst>
              <p:ext uri="{D42A27DB-BD31-4B8C-83A1-F6EECF244321}">
                <p14:modId xmlns:p14="http://schemas.microsoft.com/office/powerpoint/2010/main" val="2656613247"/>
              </p:ext>
            </p:extLst>
          </p:nvPr>
        </p:nvGraphicFramePr>
        <p:xfrm>
          <a:off x="533400" y="457200"/>
          <a:ext cx="8077199" cy="571499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3104280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09600" y="304800"/>
            <a:ext cx="7777162" cy="895350"/>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381000" y="1295400"/>
            <a:ext cx="8458200" cy="4953000"/>
          </a:xfrm>
        </p:spPr>
        <p:txBody>
          <a:bodyPr>
            <a:normAutofit fontScale="92500" lnSpcReduction="20000"/>
          </a:bodyPr>
          <a:lstStyle/>
          <a:p>
            <a:pPr algn="l"/>
            <a:r>
              <a:rPr lang="en-US" sz="2800" b="1" dirty="0">
                <a:solidFill>
                  <a:srgbClr val="2818FA"/>
                </a:solidFill>
                <a:latin typeface="Times New Roman" panose="02020603050405020304" pitchFamily="18" charset="0"/>
                <a:cs typeface="Times New Roman" panose="02020603050405020304" pitchFamily="18" charset="0"/>
              </a:rPr>
              <a:t>Displaying measurement data</a:t>
            </a:r>
            <a:endParaRPr lang="en-US" sz="2800" b="1" dirty="0">
              <a:solidFill>
                <a:schemeClr val="tx1"/>
              </a:solidFill>
              <a:latin typeface="Times New Roman" panose="02020603050405020304" pitchFamily="18" charset="0"/>
              <a:cs typeface="Times New Roman" panose="02020603050405020304" pitchFamily="18" charset="0"/>
            </a:endParaRPr>
          </a:p>
          <a:p>
            <a:pPr algn="l"/>
            <a:r>
              <a:rPr lang="en-US" sz="3200" b="1" dirty="0">
                <a:solidFill>
                  <a:srgbClr val="2818FA"/>
                </a:solidFill>
                <a:latin typeface="Times New Roman" panose="02020603050405020304" pitchFamily="18" charset="0"/>
                <a:cs typeface="Times New Roman" panose="02020603050405020304" pitchFamily="18" charset="0"/>
              </a:rPr>
              <a:t>Snapshot Report </a:t>
            </a:r>
            <a:r>
              <a:rPr lang="en-US" sz="3200" b="1" dirty="0" smtClean="0">
                <a:solidFill>
                  <a:srgbClr val="2818FA"/>
                </a:solidFill>
                <a:latin typeface="Times New Roman" panose="02020603050405020304" pitchFamily="18" charset="0"/>
                <a:cs typeface="Times New Roman" panose="02020603050405020304" pitchFamily="18" charset="0"/>
              </a:rPr>
              <a:t>Formats, </a:t>
            </a:r>
            <a:r>
              <a:rPr lang="en-US" sz="2800" b="1" dirty="0" smtClean="0">
                <a:solidFill>
                  <a:srgbClr val="2818FA"/>
                </a:solidFill>
                <a:latin typeface="Times New Roman" panose="02020603050405020304" pitchFamily="18" charset="0"/>
                <a:cs typeface="Times New Roman" panose="02020603050405020304" pitchFamily="18" charset="0"/>
              </a:rPr>
              <a:t>Bar graphs</a:t>
            </a:r>
          </a:p>
          <a:p>
            <a:pPr marL="457200" indent="-457200" algn="l">
              <a:buClr>
                <a:srgbClr val="2818FA"/>
              </a:buClr>
              <a:buFont typeface="Wingdings" panose="05000000000000000000" pitchFamily="2" charset="2"/>
              <a:buChar char="v"/>
            </a:pPr>
            <a:r>
              <a:rPr lang="en-US" sz="3000" b="1" dirty="0">
                <a:solidFill>
                  <a:schemeClr val="tx1"/>
                </a:solidFill>
                <a:latin typeface="Times New Roman" panose="02020603050405020304" pitchFamily="18" charset="0"/>
                <a:cs typeface="Times New Roman" panose="02020603050405020304" pitchFamily="18" charset="0"/>
              </a:rPr>
              <a:t>When considering the use of </a:t>
            </a:r>
            <a:r>
              <a:rPr lang="en-US" sz="3000" b="1" dirty="0">
                <a:solidFill>
                  <a:srgbClr val="2818FA"/>
                </a:solidFill>
                <a:latin typeface="Times New Roman" panose="02020603050405020304" pitchFamily="18" charset="0"/>
                <a:cs typeface="Times New Roman" panose="02020603050405020304" pitchFamily="18" charset="0"/>
              </a:rPr>
              <a:t>bar graphs</a:t>
            </a:r>
            <a:r>
              <a:rPr lang="en-US" sz="3000" b="1" dirty="0">
                <a:solidFill>
                  <a:schemeClr val="tx1"/>
                </a:solidFill>
                <a:latin typeface="Times New Roman" panose="02020603050405020304" pitchFamily="18" charset="0"/>
                <a:cs typeface="Times New Roman" panose="02020603050405020304" pitchFamily="18" charset="0"/>
              </a:rPr>
              <a:t>, keep the following in mind:</a:t>
            </a:r>
          </a:p>
          <a:p>
            <a:pPr marL="914400" lvl="1" indent="-457200" algn="l">
              <a:buClr>
                <a:srgbClr val="2818FA"/>
              </a:buClr>
              <a:buFont typeface="Wingdings" panose="05000000000000000000" pitchFamily="2" charset="2"/>
              <a:buChar char="§"/>
            </a:pPr>
            <a:r>
              <a:rPr lang="en-US" sz="2600" b="1" dirty="0">
                <a:solidFill>
                  <a:srgbClr val="2818FA"/>
                </a:solidFill>
                <a:latin typeface="Times New Roman" panose="02020603050405020304" pitchFamily="18" charset="0"/>
                <a:cs typeface="Times New Roman" panose="02020603050405020304" pitchFamily="18" charset="0"/>
              </a:rPr>
              <a:t>Bar graphs </a:t>
            </a:r>
            <a:r>
              <a:rPr lang="en-US" sz="2600" b="1" dirty="0">
                <a:solidFill>
                  <a:schemeClr val="tx1"/>
                </a:solidFill>
                <a:latin typeface="Times New Roman" panose="02020603050405020304" pitchFamily="18" charset="0"/>
                <a:cs typeface="Times New Roman" panose="02020603050405020304" pitchFamily="18" charset="0"/>
              </a:rPr>
              <a:t>are an excellent way to show performance results from a snapshot of time.</a:t>
            </a:r>
          </a:p>
          <a:p>
            <a:pPr marL="914400" lvl="1" indent="-457200" algn="l">
              <a:buClr>
                <a:srgbClr val="2818FA"/>
              </a:buClr>
              <a:buFont typeface="Wingdings" panose="05000000000000000000" pitchFamily="2" charset="2"/>
              <a:buChar char="§"/>
            </a:pPr>
            <a:r>
              <a:rPr lang="en-US" sz="2600" b="1" dirty="0">
                <a:solidFill>
                  <a:schemeClr val="tx1"/>
                </a:solidFill>
                <a:latin typeface="Times New Roman" panose="02020603050405020304" pitchFamily="18" charset="0"/>
                <a:cs typeface="Times New Roman" panose="02020603050405020304" pitchFamily="18" charset="0"/>
              </a:rPr>
              <a:t>The height of the bar represents the frequency of incidences for that category. </a:t>
            </a:r>
          </a:p>
          <a:p>
            <a:pPr marL="914400" lvl="1" indent="-457200" algn="l">
              <a:buClr>
                <a:srgbClr val="2818FA"/>
              </a:buClr>
              <a:buFont typeface="Wingdings" panose="05000000000000000000" pitchFamily="2" charset="2"/>
              <a:buChar char="§"/>
            </a:pPr>
            <a:r>
              <a:rPr lang="en-US" sz="2600" b="1" dirty="0">
                <a:solidFill>
                  <a:schemeClr val="tx1"/>
                </a:solidFill>
                <a:latin typeface="Times New Roman" panose="02020603050405020304" pitchFamily="18" charset="0"/>
                <a:cs typeface="Times New Roman" panose="02020603050405020304" pitchFamily="18" charset="0"/>
              </a:rPr>
              <a:t>The width of the bars within a </a:t>
            </a:r>
            <a:r>
              <a:rPr lang="en-US" sz="2600" b="1" dirty="0">
                <a:solidFill>
                  <a:srgbClr val="2818FA"/>
                </a:solidFill>
                <a:latin typeface="Times New Roman" panose="02020603050405020304" pitchFamily="18" charset="0"/>
                <a:cs typeface="Times New Roman" panose="02020603050405020304" pitchFamily="18" charset="0"/>
              </a:rPr>
              <a:t>bar graph </a:t>
            </a:r>
            <a:r>
              <a:rPr lang="en-US" sz="2600" b="1" dirty="0">
                <a:solidFill>
                  <a:schemeClr val="tx1"/>
                </a:solidFill>
                <a:latin typeface="Times New Roman" panose="02020603050405020304" pitchFamily="18" charset="0"/>
                <a:cs typeface="Times New Roman" panose="02020603050405020304" pitchFamily="18" charset="0"/>
              </a:rPr>
              <a:t>is not relevant, but it should be consistent.</a:t>
            </a:r>
          </a:p>
          <a:p>
            <a:pPr marL="914400" lvl="1" indent="-457200" algn="l">
              <a:buClr>
                <a:srgbClr val="2818FA"/>
              </a:buClr>
              <a:buFont typeface="Wingdings" panose="05000000000000000000" pitchFamily="2" charset="2"/>
              <a:buChar char="§"/>
            </a:pPr>
            <a:r>
              <a:rPr lang="en-US" sz="2600" b="1" dirty="0">
                <a:solidFill>
                  <a:srgbClr val="2818FA"/>
                </a:solidFill>
                <a:latin typeface="Times New Roman" panose="02020603050405020304" pitchFamily="18" charset="0"/>
                <a:cs typeface="Times New Roman" panose="02020603050405020304" pitchFamily="18" charset="0"/>
              </a:rPr>
              <a:t>Horizontal bar charts </a:t>
            </a:r>
            <a:r>
              <a:rPr lang="en-US" sz="2600" b="1" dirty="0">
                <a:solidFill>
                  <a:schemeClr val="tx1"/>
                </a:solidFill>
                <a:latin typeface="Times New Roman" panose="02020603050405020304" pitchFamily="18" charset="0"/>
                <a:cs typeface="Times New Roman" panose="02020603050405020304" pitchFamily="18" charset="0"/>
              </a:rPr>
              <a:t>are often used when the labels along the x-axis are too long to fit under vertical columns or when a large number of bars are displayed</a:t>
            </a:r>
            <a:r>
              <a:rPr lang="en-US" sz="2600" b="1" dirty="0" smtClean="0">
                <a:solidFill>
                  <a:schemeClr val="tx1"/>
                </a:solidFill>
                <a:latin typeface="Times New Roman" panose="02020603050405020304" pitchFamily="18" charset="0"/>
                <a:cs typeface="Times New Roman" panose="02020603050405020304" pitchFamily="18" charset="0"/>
              </a:rPr>
              <a:t>.</a:t>
            </a: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8C14DAFB-859C-4AA3-82BD-7B8FF0719AF3}"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36</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220369601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381000" y="1676400"/>
            <a:ext cx="8534400" cy="4421188"/>
          </a:xfrm>
        </p:spPr>
        <p:txBody>
          <a:bodyPr>
            <a:normAutofit fontScale="92500" lnSpcReduction="10000"/>
          </a:bodyPr>
          <a:lstStyle/>
          <a:p>
            <a:pPr algn="l"/>
            <a:r>
              <a:rPr lang="en-US" sz="2800" b="1" dirty="0">
                <a:solidFill>
                  <a:srgbClr val="2818FA"/>
                </a:solidFill>
                <a:latin typeface="Times New Roman" panose="02020603050405020304" pitchFamily="18" charset="0"/>
                <a:cs typeface="Times New Roman" panose="02020603050405020304" pitchFamily="18" charset="0"/>
              </a:rPr>
              <a:t>Displaying measurement data</a:t>
            </a:r>
            <a:endParaRPr lang="en-US" sz="2800" b="1" dirty="0">
              <a:solidFill>
                <a:schemeClr val="tx1"/>
              </a:solidFill>
              <a:latin typeface="Times New Roman" panose="02020603050405020304" pitchFamily="18" charset="0"/>
              <a:cs typeface="Times New Roman" panose="02020603050405020304" pitchFamily="18" charset="0"/>
            </a:endParaRPr>
          </a:p>
          <a:p>
            <a:pPr algn="l"/>
            <a:r>
              <a:rPr lang="en-US" sz="3200" b="1" dirty="0">
                <a:solidFill>
                  <a:srgbClr val="2818FA"/>
                </a:solidFill>
                <a:latin typeface="Times New Roman" panose="02020603050405020304" pitchFamily="18" charset="0"/>
                <a:cs typeface="Times New Roman" panose="02020603050405020304" pitchFamily="18" charset="0"/>
              </a:rPr>
              <a:t>Snapshot Report Formats</a:t>
            </a:r>
          </a:p>
          <a:p>
            <a:pPr marL="457200" indent="-457200" algn="l">
              <a:buFont typeface="Wingdings" panose="05000000000000000000" pitchFamily="2" charset="2"/>
              <a:buChar char="v"/>
            </a:pPr>
            <a:r>
              <a:rPr lang="en-US" sz="2800" b="1" dirty="0">
                <a:solidFill>
                  <a:srgbClr val="2818FA"/>
                </a:solidFill>
                <a:latin typeface="Times New Roman" panose="02020603050405020304" pitchFamily="18" charset="0"/>
                <a:cs typeface="Times New Roman" panose="02020603050405020304" pitchFamily="18" charset="0"/>
              </a:rPr>
              <a:t>Histograms</a:t>
            </a:r>
            <a:r>
              <a:rPr lang="en-US" sz="2800" b="1" dirty="0">
                <a:solidFill>
                  <a:schemeClr val="tx1"/>
                </a:solidFill>
                <a:latin typeface="Times New Roman" panose="02020603050405020304" pitchFamily="18" charset="0"/>
                <a:cs typeface="Times New Roman" panose="02020603050405020304" pitchFamily="18" charset="0"/>
              </a:rPr>
              <a:t>, sometimes referred to as </a:t>
            </a:r>
            <a:r>
              <a:rPr lang="en-US" sz="2800" b="1" dirty="0">
                <a:solidFill>
                  <a:srgbClr val="2818FA"/>
                </a:solidFill>
                <a:latin typeface="Times New Roman" panose="02020603050405020304" pitchFamily="18" charset="0"/>
                <a:cs typeface="Times New Roman" panose="02020603050405020304" pitchFamily="18" charset="0"/>
              </a:rPr>
              <a:t>frequency</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a:solidFill>
                  <a:srgbClr val="2818FA"/>
                </a:solidFill>
                <a:latin typeface="Times New Roman" panose="02020603050405020304" pitchFamily="18" charset="0"/>
                <a:cs typeface="Times New Roman" panose="02020603050405020304" pitchFamily="18" charset="0"/>
              </a:rPr>
              <a:t>distributions</a:t>
            </a:r>
            <a:r>
              <a:rPr lang="en-US" sz="2800" b="1" dirty="0">
                <a:solidFill>
                  <a:schemeClr val="tx1"/>
                </a:solidFill>
                <a:latin typeface="Times New Roman" panose="02020603050405020304" pitchFamily="18" charset="0"/>
                <a:cs typeface="Times New Roman" panose="02020603050405020304" pitchFamily="18" charset="0"/>
              </a:rPr>
              <a:t>, are bar graphs used to show the center, dispersion, and shape of the distribution of a collection of performance data</a:t>
            </a:r>
            <a:r>
              <a:rPr lang="en-US" sz="2800" b="1" dirty="0" smtClean="0">
                <a:solidFill>
                  <a:schemeClr val="tx1"/>
                </a:solidFill>
                <a:latin typeface="Times New Roman" panose="02020603050405020304" pitchFamily="18" charset="0"/>
                <a:cs typeface="Times New Roman" panose="02020603050405020304" pitchFamily="18" charset="0"/>
              </a:rPr>
              <a:t>. </a:t>
            </a:r>
          </a:p>
          <a:p>
            <a:pPr marL="457200" indent="-457200" algn="l">
              <a:buClr>
                <a:srgbClr val="2818FA"/>
              </a:buClr>
              <a:buFont typeface="Wingdings" panose="05000000000000000000" pitchFamily="2" charset="2"/>
              <a:buChar char="v"/>
            </a:pPr>
            <a:r>
              <a:rPr lang="en-US" sz="2800" b="1" dirty="0">
                <a:solidFill>
                  <a:srgbClr val="2818FA"/>
                </a:solidFill>
                <a:latin typeface="Times New Roman" panose="02020603050405020304" pitchFamily="18" charset="0"/>
                <a:cs typeface="Times New Roman" panose="02020603050405020304" pitchFamily="18" charset="0"/>
              </a:rPr>
              <a:t>Exhibit 4.11 </a:t>
            </a:r>
            <a:r>
              <a:rPr lang="en-US" sz="2800" b="1" dirty="0">
                <a:solidFill>
                  <a:schemeClr val="tx1"/>
                </a:solidFill>
                <a:latin typeface="Times New Roman" panose="02020603050405020304" pitchFamily="18" charset="0"/>
                <a:cs typeface="Times New Roman" panose="02020603050405020304" pitchFamily="18" charset="0"/>
              </a:rPr>
              <a:t>is a histogram illustrating the distribution of patient wait times in a clinic. Wait time data were gathered for one week, and the data were grouped into three wait time categories. The number of patients in each category is also shown</a:t>
            </a:r>
            <a:r>
              <a:rPr lang="en-US" sz="2800" b="1" dirty="0" smtClean="0">
                <a:solidFill>
                  <a:schemeClr val="tx1"/>
                </a:solidFill>
                <a:latin typeface="Times New Roman" panose="02020603050405020304" pitchFamily="18" charset="0"/>
                <a:cs typeface="Times New Roman" panose="02020603050405020304" pitchFamily="18" charset="0"/>
              </a:rPr>
              <a:t>.</a:t>
            </a:r>
          </a:p>
          <a:p>
            <a:pPr marL="457200" indent="-457200" algn="l">
              <a:buFont typeface="Wingdings" panose="05000000000000000000" pitchFamily="2" charset="2"/>
              <a:buChar char="v"/>
            </a:pPr>
            <a:endParaRPr lang="en-US" sz="28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F2EC0FED-468C-4304-BC78-F3F7F0962C49}"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37</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340471285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685800"/>
          </a:xfrm>
        </p:spPr>
        <p:txBody>
          <a:bodyPr/>
          <a:lstStyle/>
          <a:p>
            <a:pPr algn="l"/>
            <a:r>
              <a:rPr lang="en-US" sz="2800" b="1" dirty="0">
                <a:solidFill>
                  <a:srgbClr val="2818FA"/>
                </a:solidFill>
                <a:effectLst/>
              </a:rPr>
              <a:t>Exhibit 4.11 Histogram of Clinic Wait Times</a:t>
            </a:r>
            <a:endParaRPr lang="en-US" sz="2800" b="1" dirty="0">
              <a:solidFill>
                <a:srgbClr val="2818FA"/>
              </a:solidFill>
              <a:effectLst/>
              <a:latin typeface="Times New Roman" panose="02020603050405020304" pitchFamily="18" charset="0"/>
              <a:cs typeface="Times New Roman" panose="02020603050405020304" pitchFamily="18" charset="0"/>
            </a:endParaRPr>
          </a:p>
        </p:txBody>
      </p:sp>
      <p:sp>
        <p:nvSpPr>
          <p:cNvPr id="3" name="Date Placeholder 2"/>
          <p:cNvSpPr>
            <a:spLocks noGrp="1"/>
          </p:cNvSpPr>
          <p:nvPr>
            <p:ph type="dt" sz="half" idx="10"/>
          </p:nvPr>
        </p:nvSpPr>
        <p:spPr/>
        <p:txBody>
          <a:bodyPr/>
          <a:lstStyle/>
          <a:p>
            <a:fld id="{27EB4822-C04B-43D6-9623-76B0F35A4F65}" type="datetime1">
              <a:rPr lang="en-US" smtClean="0"/>
              <a:t>10/21/2016</a:t>
            </a:fld>
            <a:endParaRPr lang="en-US"/>
          </a:p>
        </p:txBody>
      </p:sp>
      <p:sp>
        <p:nvSpPr>
          <p:cNvPr id="4" name="Footer Placeholder 3"/>
          <p:cNvSpPr>
            <a:spLocks noGrp="1"/>
          </p:cNvSpPr>
          <p:nvPr>
            <p:ph type="ftr" sz="quarter" idx="11"/>
          </p:nvPr>
        </p:nvSpPr>
        <p:spPr/>
        <p:txBody>
          <a:bodyPr/>
          <a:lstStyle/>
          <a:p>
            <a:r>
              <a:rPr lang="en-US" smtClean="0"/>
              <a:t>Dr. Mohammed Alnaif</a:t>
            </a:r>
            <a:endParaRPr lang="en-US"/>
          </a:p>
        </p:txBody>
      </p:sp>
      <p:sp>
        <p:nvSpPr>
          <p:cNvPr id="5" name="Slide Number Placeholder 4"/>
          <p:cNvSpPr>
            <a:spLocks noGrp="1"/>
          </p:cNvSpPr>
          <p:nvPr>
            <p:ph type="sldNum" sz="quarter" idx="12"/>
          </p:nvPr>
        </p:nvSpPr>
        <p:spPr/>
        <p:txBody>
          <a:bodyPr/>
          <a:lstStyle/>
          <a:p>
            <a:fld id="{EEEECDCC-63C2-4492-ADC6-A6890B1EB79E}" type="slidenum">
              <a:rPr lang="en-US" smtClean="0"/>
              <a:t>38</a:t>
            </a:fld>
            <a:endParaRPr lang="en-US"/>
          </a:p>
        </p:txBody>
      </p:sp>
      <p:graphicFrame>
        <p:nvGraphicFramePr>
          <p:cNvPr id="7" name="Chart 6"/>
          <p:cNvGraphicFramePr>
            <a:graphicFrameLocks/>
          </p:cNvGraphicFramePr>
          <p:nvPr>
            <p:extLst>
              <p:ext uri="{D42A27DB-BD31-4B8C-83A1-F6EECF244321}">
                <p14:modId xmlns:p14="http://schemas.microsoft.com/office/powerpoint/2010/main" val="1957934476"/>
              </p:ext>
            </p:extLst>
          </p:nvPr>
        </p:nvGraphicFramePr>
        <p:xfrm>
          <a:off x="990600" y="1752600"/>
          <a:ext cx="7010400" cy="4495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1046090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09600" y="15240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304800" y="1447800"/>
            <a:ext cx="8458200" cy="4649788"/>
          </a:xfrm>
        </p:spPr>
        <p:txBody>
          <a:bodyPr>
            <a:normAutofit fontScale="92500"/>
          </a:bodyPr>
          <a:lstStyle/>
          <a:p>
            <a:pPr algn="l"/>
            <a:r>
              <a:rPr lang="en-US" sz="2800" b="1" dirty="0">
                <a:solidFill>
                  <a:srgbClr val="2818FA"/>
                </a:solidFill>
                <a:latin typeface="Times New Roman" panose="02020603050405020304" pitchFamily="18" charset="0"/>
                <a:cs typeface="Times New Roman" panose="02020603050405020304" pitchFamily="18" charset="0"/>
              </a:rPr>
              <a:t>Displaying measurement data</a:t>
            </a:r>
            <a:endParaRPr lang="en-US" sz="2800" b="1" dirty="0">
              <a:solidFill>
                <a:schemeClr val="tx1"/>
              </a:solidFill>
              <a:latin typeface="Times New Roman" panose="02020603050405020304" pitchFamily="18" charset="0"/>
              <a:cs typeface="Times New Roman" panose="02020603050405020304" pitchFamily="18" charset="0"/>
            </a:endParaRPr>
          </a:p>
          <a:p>
            <a:pPr algn="l"/>
            <a:r>
              <a:rPr lang="en-US" sz="3200" b="1" dirty="0">
                <a:solidFill>
                  <a:srgbClr val="2818FA"/>
                </a:solidFill>
                <a:latin typeface="Times New Roman" panose="02020603050405020304" pitchFamily="18" charset="0"/>
                <a:cs typeface="Times New Roman" panose="02020603050405020304" pitchFamily="18" charset="0"/>
              </a:rPr>
              <a:t>Snapshot Report Formats</a:t>
            </a:r>
          </a:p>
          <a:p>
            <a:pPr marL="457200" indent="-457200" algn="l">
              <a:buClr>
                <a:srgbClr val="2818FA"/>
              </a:buClr>
              <a:buFont typeface="Wingdings" panose="05000000000000000000" pitchFamily="2" charset="2"/>
              <a:buChar char="v"/>
            </a:pPr>
            <a:r>
              <a:rPr lang="en-US" sz="2800" b="1" dirty="0">
                <a:solidFill>
                  <a:schemeClr val="tx1"/>
                </a:solidFill>
                <a:latin typeface="Times New Roman" panose="02020603050405020304" pitchFamily="18" charset="0"/>
                <a:cs typeface="Times New Roman" panose="02020603050405020304" pitchFamily="18" charset="0"/>
              </a:rPr>
              <a:t>When considering the use of histograms, keep the following in mind:</a:t>
            </a:r>
          </a:p>
          <a:p>
            <a:pPr marL="914400" lvl="1" indent="-457200" algn="l">
              <a:buClr>
                <a:srgbClr val="2818FA"/>
              </a:buClr>
              <a:buFont typeface="Wingdings" panose="05000000000000000000" pitchFamily="2" charset="2"/>
              <a:buChar char="§"/>
            </a:pPr>
            <a:r>
              <a:rPr lang="en-US" sz="2200" b="1" dirty="0">
                <a:solidFill>
                  <a:schemeClr val="tx1"/>
                </a:solidFill>
                <a:latin typeface="Times New Roman" panose="02020603050405020304" pitchFamily="18" charset="0"/>
                <a:cs typeface="Times New Roman" panose="02020603050405020304" pitchFamily="18" charset="0"/>
              </a:rPr>
              <a:t>Use a histogram to display distributions of a variable that can be separated into rankings, such as three-month segments of a year or age ranges.</a:t>
            </a:r>
          </a:p>
          <a:p>
            <a:pPr marL="914400" lvl="1" indent="-457200" algn="l">
              <a:buClr>
                <a:srgbClr val="2818FA"/>
              </a:buClr>
              <a:buFont typeface="Wingdings" panose="05000000000000000000" pitchFamily="2" charset="2"/>
              <a:buChar char="§"/>
            </a:pPr>
            <a:r>
              <a:rPr lang="en-US" sz="2200" b="1" dirty="0">
                <a:solidFill>
                  <a:schemeClr val="tx1"/>
                </a:solidFill>
                <a:latin typeface="Times New Roman" panose="02020603050405020304" pitchFamily="18" charset="0"/>
                <a:cs typeface="Times New Roman" panose="02020603050405020304" pitchFamily="18" charset="0"/>
              </a:rPr>
              <a:t>As shown in Exhibit 4.11, bars in a histogram should touch one another except when no cases fall into an interval along the x-axis.	</a:t>
            </a:r>
          </a:p>
          <a:p>
            <a:pPr marL="914400" lvl="1" indent="-457200" algn="l">
              <a:buClr>
                <a:srgbClr val="2818FA"/>
              </a:buClr>
              <a:buFont typeface="Wingdings" panose="05000000000000000000" pitchFamily="2" charset="2"/>
              <a:buChar char="§"/>
            </a:pPr>
            <a:r>
              <a:rPr lang="en-US" sz="2200" b="1" dirty="0">
                <a:solidFill>
                  <a:schemeClr val="tx1"/>
                </a:solidFill>
                <a:latin typeface="Times New Roman" panose="02020603050405020304" pitchFamily="18" charset="0"/>
                <a:cs typeface="Times New Roman" panose="02020603050405020304" pitchFamily="18" charset="0"/>
              </a:rPr>
              <a:t>A histogram shows the central tendency and variability of a data set. It can be used to quickly and easily illustrate the distribution of performance </a:t>
            </a:r>
            <a:r>
              <a:rPr lang="en-US" sz="2200" b="1" dirty="0" smtClean="0">
                <a:solidFill>
                  <a:schemeClr val="tx1"/>
                </a:solidFill>
                <a:latin typeface="Times New Roman" panose="02020603050405020304" pitchFamily="18" charset="0"/>
                <a:cs typeface="Times New Roman" panose="02020603050405020304" pitchFamily="18" charset="0"/>
              </a:rPr>
              <a:t>data.</a:t>
            </a: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F2EC0FED-468C-4304-BC78-F3F7F0962C49}"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39</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29499695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457200"/>
            <a:ext cx="7117180" cy="936625"/>
          </a:xfrm>
        </p:spPr>
        <p:txBody>
          <a:bodyPr>
            <a:normAutofit/>
          </a:bodyPr>
          <a:lstStyle/>
          <a:p>
            <a:pPr algn="ctr"/>
            <a:r>
              <a:rPr lang="en-US" sz="4800" b="1" dirty="0"/>
              <a:t>Evaluating </a:t>
            </a:r>
            <a:r>
              <a:rPr lang="en-US" sz="4800" b="1" dirty="0" smtClean="0"/>
              <a:t>Performance</a:t>
            </a:r>
            <a:endParaRPr lang="en-US" sz="4800" b="1" dirty="0"/>
          </a:p>
        </p:txBody>
      </p:sp>
      <p:sp>
        <p:nvSpPr>
          <p:cNvPr id="3" name="Subtitle 2"/>
          <p:cNvSpPr>
            <a:spLocks noGrp="1"/>
          </p:cNvSpPr>
          <p:nvPr>
            <p:ph type="subTitle" idx="1"/>
          </p:nvPr>
        </p:nvSpPr>
        <p:spPr>
          <a:xfrm>
            <a:off x="685800" y="2362200"/>
            <a:ext cx="8001000" cy="3200400"/>
          </a:xfrm>
        </p:spPr>
        <p:txBody>
          <a:bodyPr>
            <a:normAutofit fontScale="92500" lnSpcReduction="10000"/>
          </a:bodyPr>
          <a:lstStyle/>
          <a:p>
            <a:pPr algn="l"/>
            <a:r>
              <a:rPr lang="en-US" sz="2800" b="1" dirty="0">
                <a:solidFill>
                  <a:srgbClr val="2818FA"/>
                </a:solidFill>
                <a:latin typeface="Times New Roman" panose="02020603050405020304" pitchFamily="18" charset="0"/>
                <a:cs typeface="Times New Roman" panose="02020603050405020304" pitchFamily="18" charset="0"/>
              </a:rPr>
              <a:t>Assessment in Quality Management</a:t>
            </a:r>
          </a:p>
          <a:p>
            <a:pPr algn="l"/>
            <a:r>
              <a:rPr lang="en-US" sz="2800" b="1" dirty="0">
                <a:solidFill>
                  <a:schemeClr val="tx1"/>
                </a:solidFill>
                <a:latin typeface="Times New Roman" panose="02020603050405020304" pitchFamily="18" charset="0"/>
                <a:cs typeface="Times New Roman" panose="02020603050405020304" pitchFamily="18" charset="0"/>
              </a:rPr>
              <a:t>As shown in Exhibit 4.1, the assessment step follows performance measurement. In this step, the organization </a:t>
            </a:r>
            <a:r>
              <a:rPr lang="en-US" sz="2800" b="1" dirty="0">
                <a:solidFill>
                  <a:srgbClr val="C00000"/>
                </a:solidFill>
                <a:latin typeface="Times New Roman" panose="02020603050405020304" pitchFamily="18" charset="0"/>
                <a:cs typeface="Times New Roman" panose="02020603050405020304" pitchFamily="18" charset="0"/>
              </a:rPr>
              <a:t>first</a:t>
            </a:r>
            <a:r>
              <a:rPr lang="en-US" sz="2800" b="1" dirty="0">
                <a:solidFill>
                  <a:schemeClr val="tx1"/>
                </a:solidFill>
                <a:latin typeface="Times New Roman" panose="02020603050405020304" pitchFamily="18" charset="0"/>
                <a:cs typeface="Times New Roman" panose="02020603050405020304" pitchFamily="18" charset="0"/>
              </a:rPr>
              <a:t> judges whether its </a:t>
            </a:r>
            <a:r>
              <a:rPr lang="en-US" sz="2800" b="1" dirty="0">
                <a:solidFill>
                  <a:srgbClr val="2818FA"/>
                </a:solidFill>
                <a:latin typeface="Times New Roman" panose="02020603050405020304" pitchFamily="18" charset="0"/>
                <a:cs typeface="Times New Roman" panose="02020603050405020304" pitchFamily="18" charset="0"/>
              </a:rPr>
              <a:t>performance</a:t>
            </a:r>
            <a:r>
              <a:rPr lang="en-US" sz="2800" b="1" dirty="0">
                <a:solidFill>
                  <a:schemeClr val="tx1"/>
                </a:solidFill>
                <a:latin typeface="Times New Roman" panose="02020603050405020304" pitchFamily="18" charset="0"/>
                <a:cs typeface="Times New Roman" panose="02020603050405020304" pitchFamily="18" charset="0"/>
              </a:rPr>
              <a:t> is acceptable. If it is acceptable, the organization continues to </a:t>
            </a:r>
            <a:r>
              <a:rPr lang="en-US" sz="2800" b="1" dirty="0">
                <a:solidFill>
                  <a:srgbClr val="2818FA"/>
                </a:solidFill>
                <a:latin typeface="Times New Roman" panose="02020603050405020304" pitchFamily="18" charset="0"/>
                <a:cs typeface="Times New Roman" panose="02020603050405020304" pitchFamily="18" charset="0"/>
              </a:rPr>
              <a:t>measure</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a:solidFill>
                  <a:srgbClr val="2818FA"/>
                </a:solidFill>
                <a:latin typeface="Times New Roman" panose="02020603050405020304" pitchFamily="18" charset="0"/>
                <a:cs typeface="Times New Roman" panose="02020603050405020304" pitchFamily="18" charset="0"/>
              </a:rPr>
              <a:t>performance</a:t>
            </a:r>
            <a:r>
              <a:rPr lang="en-US" sz="2800" b="1" dirty="0">
                <a:solidFill>
                  <a:schemeClr val="tx1"/>
                </a:solidFill>
                <a:latin typeface="Times New Roman" panose="02020603050405020304" pitchFamily="18" charset="0"/>
                <a:cs typeface="Times New Roman" panose="02020603050405020304" pitchFamily="18" charset="0"/>
              </a:rPr>
              <a:t> to ensure it does not deteriorate. If its </a:t>
            </a:r>
            <a:r>
              <a:rPr lang="en-US" sz="2800" b="1" dirty="0">
                <a:solidFill>
                  <a:srgbClr val="2818FA"/>
                </a:solidFill>
                <a:latin typeface="Times New Roman" panose="02020603050405020304" pitchFamily="18" charset="0"/>
                <a:cs typeface="Times New Roman" panose="02020603050405020304" pitchFamily="18" charset="0"/>
              </a:rPr>
              <a:t>performance</a:t>
            </a:r>
            <a:r>
              <a:rPr lang="en-US" sz="2800" b="1" dirty="0">
                <a:solidFill>
                  <a:schemeClr val="tx1"/>
                </a:solidFill>
                <a:latin typeface="Times New Roman" panose="02020603050405020304" pitchFamily="18" charset="0"/>
                <a:cs typeface="Times New Roman" panose="02020603050405020304" pitchFamily="18" charset="0"/>
              </a:rPr>
              <a:t> is not acceptable, the organization advances to the </a:t>
            </a:r>
            <a:r>
              <a:rPr lang="en-US" sz="2800" b="1" dirty="0">
                <a:solidFill>
                  <a:srgbClr val="2818FA"/>
                </a:solidFill>
                <a:latin typeface="Times New Roman" panose="02020603050405020304" pitchFamily="18" charset="0"/>
                <a:cs typeface="Times New Roman" panose="02020603050405020304" pitchFamily="18" charset="0"/>
              </a:rPr>
              <a:t>improvement</a:t>
            </a:r>
            <a:r>
              <a:rPr lang="en-US" sz="2800" b="1" dirty="0">
                <a:solidFill>
                  <a:schemeClr val="tx1"/>
                </a:solidFill>
                <a:latin typeface="Times New Roman" panose="02020603050405020304" pitchFamily="18" charset="0"/>
                <a:cs typeface="Times New Roman" panose="02020603050405020304" pitchFamily="18" charset="0"/>
              </a:rPr>
              <a:t> step.</a:t>
            </a:r>
          </a:p>
          <a:p>
            <a:pPr algn="l">
              <a:buClr>
                <a:srgbClr val="2818FA"/>
              </a:buClr>
            </a:pPr>
            <a:endParaRPr lang="en-US" sz="2800" b="1" dirty="0">
              <a:solidFill>
                <a:schemeClr val="tx1"/>
              </a:solidFill>
              <a:latin typeface="Times New Roman" panose="02020603050405020304" pitchFamily="18" charset="0"/>
              <a:cs typeface="Times New Roman" panose="02020603050405020304" pitchFamily="18" charset="0"/>
            </a:endParaRPr>
          </a:p>
        </p:txBody>
      </p:sp>
      <p:sp>
        <p:nvSpPr>
          <p:cNvPr id="5" name="Date Placeholder 4"/>
          <p:cNvSpPr>
            <a:spLocks noGrp="1"/>
          </p:cNvSpPr>
          <p:nvPr>
            <p:ph type="dt" sz="half" idx="10"/>
          </p:nvPr>
        </p:nvSpPr>
        <p:spPr/>
        <p:txBody>
          <a:bodyPr/>
          <a:lstStyle/>
          <a:p>
            <a:fld id="{DEEA0B27-4F8D-45A4-B61E-7E6976DF5D4A}" type="datetime1">
              <a:rPr lang="en-US" smtClean="0"/>
              <a:t>10/21/2016</a:t>
            </a:fld>
            <a:endParaRPr lang="en-US"/>
          </a:p>
        </p:txBody>
      </p:sp>
      <p:sp>
        <p:nvSpPr>
          <p:cNvPr id="7" name="Slide Number Placeholder 6"/>
          <p:cNvSpPr>
            <a:spLocks noGrp="1"/>
          </p:cNvSpPr>
          <p:nvPr>
            <p:ph type="sldNum" sz="quarter" idx="11"/>
          </p:nvPr>
        </p:nvSpPr>
        <p:spPr/>
        <p:txBody>
          <a:bodyPr/>
          <a:lstStyle/>
          <a:p>
            <a:fld id="{EEEECDCC-63C2-4492-ADC6-A6890B1EB79E}" type="slidenum">
              <a:rPr lang="en-US" smtClean="0"/>
              <a:t>4</a:t>
            </a:fld>
            <a:endParaRPr lang="en-US"/>
          </a:p>
        </p:txBody>
      </p:sp>
      <p:sp>
        <p:nvSpPr>
          <p:cNvPr id="6" name="Footer Placeholder 5"/>
          <p:cNvSpPr>
            <a:spLocks noGrp="1"/>
          </p:cNvSpPr>
          <p:nvPr>
            <p:ph type="ftr" sz="quarter" idx="12"/>
          </p:nvPr>
        </p:nvSpPr>
        <p:spPr/>
        <p:txBody>
          <a:bodyPr/>
          <a:lstStyle/>
          <a:p>
            <a:r>
              <a:rPr lang="en-US" smtClean="0"/>
              <a:t>Dr. Mohammed Alnaif</a:t>
            </a:r>
            <a:endParaRPr lang="en-US"/>
          </a:p>
        </p:txBody>
      </p:sp>
      <p:sp>
        <p:nvSpPr>
          <p:cNvPr id="4" name="Rectangle 3"/>
          <p:cNvSpPr/>
          <p:nvPr/>
        </p:nvSpPr>
        <p:spPr>
          <a:xfrm>
            <a:off x="5334000" y="1295400"/>
            <a:ext cx="3206841" cy="7756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0000FF"/>
                </a:solidFill>
                <a:latin typeface="Times New Roman" panose="02020603050405020304" pitchFamily="18" charset="0"/>
                <a:cs typeface="Times New Roman" panose="02020603050405020304" pitchFamily="18" charset="0"/>
              </a:rPr>
              <a:t>Assessment</a:t>
            </a:r>
          </a:p>
          <a:p>
            <a:pPr algn="ctr"/>
            <a:r>
              <a:rPr lang="en-US" sz="2000" b="1" dirty="0" smtClean="0">
                <a:solidFill>
                  <a:schemeClr val="tx1"/>
                </a:solidFill>
                <a:latin typeface="Times New Roman" panose="02020603050405020304" pitchFamily="18" charset="0"/>
                <a:cs typeface="Times New Roman" panose="02020603050405020304" pitchFamily="18" charset="0"/>
              </a:rPr>
              <a:t>Are we meeting expectation</a:t>
            </a:r>
            <a:endParaRPr lang="en-US" sz="20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130461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1676400"/>
            <a:ext cx="7924800" cy="4421188"/>
          </a:xfrm>
        </p:spPr>
        <p:txBody>
          <a:bodyPr>
            <a:normAutofit lnSpcReduction="10000"/>
          </a:bodyPr>
          <a:lstStyle/>
          <a:p>
            <a:pPr algn="l"/>
            <a:r>
              <a:rPr lang="en-US" sz="2800" b="1" dirty="0">
                <a:solidFill>
                  <a:srgbClr val="2818FA"/>
                </a:solidFill>
                <a:latin typeface="Times New Roman" panose="02020603050405020304" pitchFamily="18" charset="0"/>
                <a:cs typeface="Times New Roman" panose="02020603050405020304" pitchFamily="18" charset="0"/>
              </a:rPr>
              <a:t>Displaying measurement data</a:t>
            </a:r>
            <a:endParaRPr lang="en-US" sz="2800" b="1" dirty="0">
              <a:solidFill>
                <a:schemeClr val="tx1"/>
              </a:solidFill>
              <a:latin typeface="Times New Roman" panose="02020603050405020304" pitchFamily="18" charset="0"/>
              <a:cs typeface="Times New Roman" panose="02020603050405020304" pitchFamily="18" charset="0"/>
            </a:endParaRPr>
          </a:p>
          <a:p>
            <a:pPr algn="l"/>
            <a:r>
              <a:rPr lang="en-US" sz="3200" b="1" dirty="0">
                <a:solidFill>
                  <a:srgbClr val="2818FA"/>
                </a:solidFill>
                <a:latin typeface="Times New Roman" panose="02020603050405020304" pitchFamily="18" charset="0"/>
                <a:cs typeface="Times New Roman" panose="02020603050405020304" pitchFamily="18" charset="0"/>
              </a:rPr>
              <a:t>Snapshot Report Formats</a:t>
            </a:r>
          </a:p>
          <a:p>
            <a:pPr marL="457200" indent="-457200" algn="l">
              <a:buFont typeface="Wingdings" panose="05000000000000000000" pitchFamily="2" charset="2"/>
              <a:buChar char="v"/>
            </a:pPr>
            <a:r>
              <a:rPr lang="en-US" sz="2800" b="1" dirty="0" smtClean="0">
                <a:solidFill>
                  <a:srgbClr val="2818FA"/>
                </a:solidFill>
                <a:latin typeface="Times New Roman" panose="02020603050405020304" pitchFamily="18" charset="0"/>
                <a:cs typeface="Times New Roman" panose="02020603050405020304" pitchFamily="18" charset="0"/>
              </a:rPr>
              <a:t>Pareto </a:t>
            </a:r>
            <a:r>
              <a:rPr lang="en-US" sz="2800" b="1" dirty="0">
                <a:solidFill>
                  <a:srgbClr val="2818FA"/>
                </a:solidFill>
                <a:latin typeface="Times New Roman" panose="02020603050405020304" pitchFamily="18" charset="0"/>
                <a:cs typeface="Times New Roman" panose="02020603050405020304" pitchFamily="18" charset="0"/>
              </a:rPr>
              <a:t>charts</a:t>
            </a:r>
            <a:r>
              <a:rPr lang="en-US" sz="2800" b="1" dirty="0">
                <a:solidFill>
                  <a:schemeClr val="tx1"/>
                </a:solidFill>
                <a:latin typeface="Times New Roman" panose="02020603050405020304" pitchFamily="18" charset="0"/>
                <a:cs typeface="Times New Roman" panose="02020603050405020304" pitchFamily="18" charset="0"/>
              </a:rPr>
              <a:t>, are special types of bar graphs that display the most frequent problem as the first bar, the next most frequent as the next bar, and so on; also called Pareto diagrams</a:t>
            </a:r>
            <a:r>
              <a:rPr lang="en-US" sz="2800" b="1" dirty="0" smtClean="0">
                <a:solidFill>
                  <a:schemeClr val="tx1"/>
                </a:solidFill>
                <a:latin typeface="Times New Roman" panose="02020603050405020304" pitchFamily="18" charset="0"/>
                <a:cs typeface="Times New Roman" panose="02020603050405020304" pitchFamily="18" charset="0"/>
              </a:rPr>
              <a:t>.</a:t>
            </a:r>
          </a:p>
          <a:p>
            <a:pPr marL="457200" indent="-457200" algn="l">
              <a:buClr>
                <a:srgbClr val="2818FA"/>
              </a:buClr>
              <a:buFont typeface="Wingdings" panose="05000000000000000000" pitchFamily="2" charset="2"/>
              <a:buChar char="v"/>
            </a:pPr>
            <a:r>
              <a:rPr lang="en-US" sz="2800" b="1" dirty="0">
                <a:solidFill>
                  <a:srgbClr val="2818FA"/>
                </a:solidFill>
                <a:latin typeface="Times New Roman" panose="02020603050405020304" pitchFamily="18" charset="0"/>
                <a:cs typeface="Times New Roman" panose="02020603050405020304" pitchFamily="18" charset="0"/>
              </a:rPr>
              <a:t>Pareto charts </a:t>
            </a:r>
            <a:r>
              <a:rPr lang="en-US" sz="2800" b="1" dirty="0">
                <a:solidFill>
                  <a:schemeClr val="tx1"/>
                </a:solidFill>
                <a:latin typeface="Times New Roman" panose="02020603050405020304" pitchFamily="18" charset="0"/>
                <a:cs typeface="Times New Roman" panose="02020603050405020304" pitchFamily="18" charset="0"/>
              </a:rPr>
              <a:t>are similar to bar graphs, except that they sort performance data in order of decreasing frequency and include notation of other factors to highlight the Pareto </a:t>
            </a:r>
            <a:r>
              <a:rPr lang="en-US" sz="2800" b="1" dirty="0" smtClean="0">
                <a:solidFill>
                  <a:schemeClr val="tx1"/>
                </a:solidFill>
                <a:latin typeface="Times New Roman" panose="02020603050405020304" pitchFamily="18" charset="0"/>
                <a:cs typeface="Times New Roman" panose="02020603050405020304" pitchFamily="18" charset="0"/>
              </a:rPr>
              <a:t>Principle</a:t>
            </a:r>
            <a:endParaRPr lang="en-US" sz="2800" b="1" dirty="0">
              <a:solidFill>
                <a:schemeClr val="tx1"/>
              </a:solidFill>
              <a:latin typeface="Times New Roman" panose="02020603050405020304" pitchFamily="18" charset="0"/>
              <a:cs typeface="Times New Roman" panose="02020603050405020304" pitchFamily="18" charset="0"/>
            </a:endParaRPr>
          </a:p>
          <a:p>
            <a:pPr marL="457200" indent="-457200" algn="l">
              <a:buFont typeface="Wingdings" panose="05000000000000000000" pitchFamily="2" charset="2"/>
              <a:buChar char="v"/>
            </a:pPr>
            <a:endParaRPr lang="en-US" sz="28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F2EC0FED-468C-4304-BC78-F3F7F0962C49}"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40</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36318500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C8629B-6950-4B61-B985-DA2DC4423D29}" type="datetime1">
              <a:rPr lang="en-US" smtClean="0"/>
              <a:t>10/21/2016</a:t>
            </a:fld>
            <a:endParaRPr lang="en-US"/>
          </a:p>
        </p:txBody>
      </p:sp>
      <p:sp>
        <p:nvSpPr>
          <p:cNvPr id="3" name="Footer Placeholder 2"/>
          <p:cNvSpPr>
            <a:spLocks noGrp="1"/>
          </p:cNvSpPr>
          <p:nvPr>
            <p:ph type="ftr" sz="quarter" idx="11"/>
          </p:nvPr>
        </p:nvSpPr>
        <p:spPr/>
        <p:txBody>
          <a:bodyPr/>
          <a:lstStyle/>
          <a:p>
            <a:r>
              <a:rPr lang="en-US" smtClean="0"/>
              <a:t>Dr. Mohammed Alnaif</a:t>
            </a:r>
            <a:endParaRPr lang="en-US"/>
          </a:p>
        </p:txBody>
      </p:sp>
      <p:sp>
        <p:nvSpPr>
          <p:cNvPr id="4" name="Slide Number Placeholder 3"/>
          <p:cNvSpPr>
            <a:spLocks noGrp="1"/>
          </p:cNvSpPr>
          <p:nvPr>
            <p:ph type="sldNum" sz="quarter" idx="12"/>
          </p:nvPr>
        </p:nvSpPr>
        <p:spPr/>
        <p:txBody>
          <a:bodyPr/>
          <a:lstStyle/>
          <a:p>
            <a:fld id="{EEEECDCC-63C2-4492-ADC6-A6890B1EB79E}" type="slidenum">
              <a:rPr lang="en-US" smtClean="0"/>
              <a:t>41</a:t>
            </a:fld>
            <a:endParaRPr lang="en-US"/>
          </a:p>
        </p:txBody>
      </p:sp>
      <p:graphicFrame>
        <p:nvGraphicFramePr>
          <p:cNvPr id="7" name="Chart 6"/>
          <p:cNvGraphicFramePr>
            <a:graphicFrameLocks/>
          </p:cNvGraphicFramePr>
          <p:nvPr>
            <p:extLst>
              <p:ext uri="{D42A27DB-BD31-4B8C-83A1-F6EECF244321}">
                <p14:modId xmlns:p14="http://schemas.microsoft.com/office/powerpoint/2010/main" val="2743534925"/>
              </p:ext>
            </p:extLst>
          </p:nvPr>
        </p:nvGraphicFramePr>
        <p:xfrm>
          <a:off x="533400" y="1828800"/>
          <a:ext cx="7848600" cy="44958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990600" y="533400"/>
            <a:ext cx="7391400" cy="954107"/>
          </a:xfrm>
          <a:prstGeom prst="rect">
            <a:avLst/>
          </a:prstGeom>
          <a:noFill/>
        </p:spPr>
        <p:txBody>
          <a:bodyPr wrap="square" rtlCol="0">
            <a:spAutoFit/>
          </a:bodyPr>
          <a:lstStyle/>
          <a:p>
            <a:r>
              <a:rPr lang="en-US" sz="2800" b="1" dirty="0">
                <a:solidFill>
                  <a:srgbClr val="2818FA"/>
                </a:solidFill>
                <a:latin typeface="Times New Roman" panose="02020603050405020304" pitchFamily="18" charset="0"/>
                <a:cs typeface="Times New Roman" panose="02020603050405020304" pitchFamily="18" charset="0"/>
              </a:rPr>
              <a:t>Exhibit 4.12 Pareto Chart Showing ID Band </a:t>
            </a:r>
            <a:r>
              <a:rPr lang="en-US" sz="2800" b="1" dirty="0" smtClean="0">
                <a:solidFill>
                  <a:srgbClr val="2818FA"/>
                </a:solidFill>
                <a:latin typeface="Times New Roman" panose="02020603050405020304" pitchFamily="18" charset="0"/>
                <a:cs typeface="Times New Roman" panose="02020603050405020304" pitchFamily="18" charset="0"/>
              </a:rPr>
              <a:t>Problems</a:t>
            </a:r>
            <a:endParaRPr lang="en-US" sz="2800" b="1" dirty="0">
              <a:solidFill>
                <a:srgbClr val="2818FA"/>
              </a:solidFill>
              <a:latin typeface="Times New Roman" panose="02020603050405020304" pitchFamily="18" charset="0"/>
              <a:cs typeface="Times New Roman" panose="02020603050405020304" pitchFamily="18" charset="0"/>
            </a:endParaRPr>
          </a:p>
        </p:txBody>
      </p:sp>
      <p:cxnSp>
        <p:nvCxnSpPr>
          <p:cNvPr id="8" name="Straight Connector 7"/>
          <p:cNvCxnSpPr/>
          <p:nvPr/>
        </p:nvCxnSpPr>
        <p:spPr>
          <a:xfrm>
            <a:off x="5638800" y="2057400"/>
            <a:ext cx="0" cy="41148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888303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1676400"/>
            <a:ext cx="7924800" cy="4421188"/>
          </a:xfrm>
        </p:spPr>
        <p:txBody>
          <a:bodyPr>
            <a:normAutofit fontScale="92500" lnSpcReduction="20000"/>
          </a:bodyPr>
          <a:lstStyle/>
          <a:p>
            <a:pPr algn="l"/>
            <a:r>
              <a:rPr lang="en-US" sz="2800" b="1" dirty="0">
                <a:solidFill>
                  <a:srgbClr val="2818FA"/>
                </a:solidFill>
                <a:latin typeface="Times New Roman" panose="02020603050405020304" pitchFamily="18" charset="0"/>
                <a:cs typeface="Times New Roman" panose="02020603050405020304" pitchFamily="18" charset="0"/>
              </a:rPr>
              <a:t>Displaying measurement data</a:t>
            </a:r>
            <a:endParaRPr lang="en-US" sz="2800" b="1" dirty="0">
              <a:solidFill>
                <a:schemeClr val="tx1"/>
              </a:solidFill>
              <a:latin typeface="Times New Roman" panose="02020603050405020304" pitchFamily="18" charset="0"/>
              <a:cs typeface="Times New Roman" panose="02020603050405020304" pitchFamily="18" charset="0"/>
            </a:endParaRPr>
          </a:p>
          <a:p>
            <a:pPr algn="l"/>
            <a:r>
              <a:rPr lang="en-US" sz="3200" b="1" dirty="0">
                <a:solidFill>
                  <a:srgbClr val="2818FA"/>
                </a:solidFill>
                <a:latin typeface="Times New Roman" panose="02020603050405020304" pitchFamily="18" charset="0"/>
                <a:cs typeface="Times New Roman" panose="02020603050405020304" pitchFamily="18" charset="0"/>
              </a:rPr>
              <a:t>Snapshot Report Formats</a:t>
            </a:r>
          </a:p>
          <a:p>
            <a:pPr marL="457200" indent="-457200" algn="l">
              <a:buFont typeface="Wingdings" panose="05000000000000000000" pitchFamily="2" charset="2"/>
              <a:buChar char="v"/>
            </a:pPr>
            <a:r>
              <a:rPr lang="en-US" sz="2800" b="1" dirty="0">
                <a:solidFill>
                  <a:srgbClr val="2818FA"/>
                </a:solidFill>
                <a:latin typeface="Times New Roman" panose="02020603050405020304" pitchFamily="18" charset="0"/>
                <a:cs typeface="Times New Roman" panose="02020603050405020304" pitchFamily="18" charset="0"/>
              </a:rPr>
              <a:t>The Pareto Principle</a:t>
            </a:r>
            <a:r>
              <a:rPr lang="en-US" sz="2800" b="1" dirty="0">
                <a:solidFill>
                  <a:schemeClr val="tx1"/>
                </a:solidFill>
                <a:latin typeface="Times New Roman" panose="02020603050405020304" pitchFamily="18" charset="0"/>
                <a:cs typeface="Times New Roman" panose="02020603050405020304" pitchFamily="18" charset="0"/>
              </a:rPr>
              <a:t>, named after the nineteenth-century Italian economist Vilfredo Pareto, states that for many events, 80 percent of the results come from 20 percent of the inputs (Juran 1974). Joseph Juran, an originator of the science of quality, applied the Pareto Principle to quality management. Juran advised management to concentrate improvement efforts on the “vital few” sources of problems and not be distracted by those of lesser importance </a:t>
            </a:r>
            <a:r>
              <a:rPr lang="en-US" sz="2800" b="1" dirty="0" smtClean="0">
                <a:solidFill>
                  <a:schemeClr val="tx1"/>
                </a:solidFill>
                <a:latin typeface="Times New Roman" panose="02020603050405020304" pitchFamily="18" charset="0"/>
                <a:cs typeface="Times New Roman" panose="02020603050405020304" pitchFamily="18" charset="0"/>
              </a:rPr>
              <a:t>.</a:t>
            </a:r>
            <a:endParaRPr lang="en-US" sz="2800" b="1" dirty="0">
              <a:solidFill>
                <a:schemeClr val="tx1"/>
              </a:solidFill>
              <a:latin typeface="Times New Roman" panose="02020603050405020304" pitchFamily="18" charset="0"/>
              <a:cs typeface="Times New Roman" panose="02020603050405020304" pitchFamily="18" charset="0"/>
            </a:endParaRPr>
          </a:p>
          <a:p>
            <a:pPr marL="457200" indent="-457200" algn="l">
              <a:buFont typeface="Wingdings" panose="05000000000000000000" pitchFamily="2" charset="2"/>
              <a:buChar char="v"/>
            </a:pPr>
            <a:endParaRPr lang="en-US" sz="28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71683B38-B13C-43F8-AEA9-0E73CCED797B}"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42</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360665785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1676400"/>
            <a:ext cx="7924800" cy="4421188"/>
          </a:xfrm>
        </p:spPr>
        <p:txBody>
          <a:bodyPr>
            <a:normAutofit lnSpcReduction="10000"/>
          </a:bodyPr>
          <a:lstStyle/>
          <a:p>
            <a:pPr algn="l"/>
            <a:r>
              <a:rPr lang="en-US" sz="2800" b="1" dirty="0">
                <a:solidFill>
                  <a:srgbClr val="2818FA"/>
                </a:solidFill>
                <a:latin typeface="Times New Roman" panose="02020603050405020304" pitchFamily="18" charset="0"/>
                <a:cs typeface="Times New Roman" panose="02020603050405020304" pitchFamily="18" charset="0"/>
              </a:rPr>
              <a:t>Displaying measurement data</a:t>
            </a:r>
            <a:endParaRPr lang="en-US" sz="2800" b="1" dirty="0">
              <a:solidFill>
                <a:schemeClr val="tx1"/>
              </a:solidFill>
              <a:latin typeface="Times New Roman" panose="02020603050405020304" pitchFamily="18" charset="0"/>
              <a:cs typeface="Times New Roman" panose="02020603050405020304" pitchFamily="18" charset="0"/>
            </a:endParaRPr>
          </a:p>
          <a:p>
            <a:pPr algn="l"/>
            <a:r>
              <a:rPr lang="en-US" sz="3200" b="1" dirty="0">
                <a:solidFill>
                  <a:srgbClr val="2818FA"/>
                </a:solidFill>
                <a:latin typeface="Times New Roman" panose="02020603050405020304" pitchFamily="18" charset="0"/>
                <a:cs typeface="Times New Roman" panose="02020603050405020304" pitchFamily="18" charset="0"/>
              </a:rPr>
              <a:t>Snapshot Report Formats</a:t>
            </a:r>
          </a:p>
          <a:p>
            <a:pPr algn="l">
              <a:buClr>
                <a:srgbClr val="2818FA"/>
              </a:buClr>
            </a:pPr>
            <a:r>
              <a:rPr lang="en-US" sz="2800" b="1" dirty="0">
                <a:solidFill>
                  <a:schemeClr val="tx1"/>
                </a:solidFill>
                <a:latin typeface="Times New Roman" panose="02020603050405020304" pitchFamily="18" charset="0"/>
                <a:cs typeface="Times New Roman" panose="02020603050405020304" pitchFamily="18" charset="0"/>
              </a:rPr>
              <a:t>When considering the use of </a:t>
            </a:r>
            <a:r>
              <a:rPr lang="en-US" sz="2800" b="1" dirty="0">
                <a:solidFill>
                  <a:srgbClr val="2818FA"/>
                </a:solidFill>
                <a:latin typeface="Times New Roman" panose="02020603050405020304" pitchFamily="18" charset="0"/>
                <a:cs typeface="Times New Roman" panose="02020603050405020304" pitchFamily="18" charset="0"/>
              </a:rPr>
              <a:t>Pareto charts</a:t>
            </a:r>
            <a:r>
              <a:rPr lang="en-US" sz="2800" b="1" dirty="0">
                <a:solidFill>
                  <a:schemeClr val="tx1"/>
                </a:solidFill>
                <a:latin typeface="Times New Roman" panose="02020603050405020304" pitchFamily="18" charset="0"/>
                <a:cs typeface="Times New Roman" panose="02020603050405020304" pitchFamily="18" charset="0"/>
              </a:rPr>
              <a:t>, keep the following in mind:</a:t>
            </a:r>
          </a:p>
          <a:p>
            <a:pPr marL="914400" lvl="1" indent="-457200" algn="l">
              <a:buClr>
                <a:srgbClr val="2818FA"/>
              </a:buClr>
              <a:buFont typeface="Wingdings" panose="05000000000000000000" pitchFamily="2" charset="2"/>
              <a:buChar char="v"/>
            </a:pPr>
            <a:r>
              <a:rPr lang="en-US" sz="2200" b="1" dirty="0" smtClean="0">
                <a:solidFill>
                  <a:schemeClr val="tx1"/>
                </a:solidFill>
                <a:latin typeface="Times New Roman" panose="02020603050405020304" pitchFamily="18" charset="0"/>
                <a:cs typeface="Times New Roman" panose="02020603050405020304" pitchFamily="18" charset="0"/>
              </a:rPr>
              <a:t>Use </a:t>
            </a:r>
            <a:r>
              <a:rPr lang="en-US" sz="2200" b="1" dirty="0">
                <a:solidFill>
                  <a:srgbClr val="2818FA"/>
                </a:solidFill>
                <a:latin typeface="Times New Roman" panose="02020603050405020304" pitchFamily="18" charset="0"/>
                <a:cs typeface="Times New Roman" panose="02020603050405020304" pitchFamily="18" charset="0"/>
              </a:rPr>
              <a:t>Pareto charts </a:t>
            </a:r>
            <a:r>
              <a:rPr lang="en-US" sz="2200" b="1" dirty="0">
                <a:solidFill>
                  <a:schemeClr val="tx1"/>
                </a:solidFill>
                <a:latin typeface="Times New Roman" panose="02020603050405020304" pitchFamily="18" charset="0"/>
                <a:cs typeface="Times New Roman" panose="02020603050405020304" pitchFamily="18" charset="0"/>
              </a:rPr>
              <a:t>to separate the few major problems (the vital few) from the many possible problems (the trivial many). </a:t>
            </a:r>
            <a:r>
              <a:rPr lang="en-US" sz="2200" b="1" dirty="0">
                <a:solidFill>
                  <a:srgbClr val="2818FA"/>
                </a:solidFill>
                <a:latin typeface="Times New Roman" panose="02020603050405020304" pitchFamily="18" charset="0"/>
                <a:cs typeface="Times New Roman" panose="02020603050405020304" pitchFamily="18" charset="0"/>
              </a:rPr>
              <a:t>Pareto charts </a:t>
            </a:r>
            <a:r>
              <a:rPr lang="en-US" sz="2200" b="1" dirty="0">
                <a:solidFill>
                  <a:schemeClr val="tx1"/>
                </a:solidFill>
                <a:latin typeface="Times New Roman" panose="02020603050405020304" pitchFamily="18" charset="0"/>
                <a:cs typeface="Times New Roman" panose="02020603050405020304" pitchFamily="18" charset="0"/>
              </a:rPr>
              <a:t>encourage use of data, not perception, to determine which problems are most </a:t>
            </a:r>
            <a:r>
              <a:rPr lang="en-US" sz="2200" b="1" dirty="0" smtClean="0">
                <a:solidFill>
                  <a:schemeClr val="tx1"/>
                </a:solidFill>
                <a:latin typeface="Times New Roman" panose="02020603050405020304" pitchFamily="18" charset="0"/>
                <a:cs typeface="Times New Roman" panose="02020603050405020304" pitchFamily="18" charset="0"/>
              </a:rPr>
              <a:t>important.</a:t>
            </a:r>
          </a:p>
          <a:p>
            <a:pPr marL="914400" lvl="1" indent="-457200" algn="l">
              <a:buClr>
                <a:srgbClr val="2818FA"/>
              </a:buClr>
              <a:buFont typeface="Wingdings" panose="05000000000000000000" pitchFamily="2" charset="2"/>
              <a:buChar char="v"/>
            </a:pPr>
            <a:r>
              <a:rPr lang="en-US" sz="2200" b="1" dirty="0">
                <a:solidFill>
                  <a:schemeClr val="tx1"/>
                </a:solidFill>
                <a:latin typeface="Times New Roman" panose="02020603050405020304" pitchFamily="18" charset="0"/>
                <a:cs typeface="Times New Roman" panose="02020603050405020304" pitchFamily="18" charset="0"/>
              </a:rPr>
              <a:t>Arrange performance categories or problems according to their frequency (how many), not their classification (what kind). The order should descend from left to right.</a:t>
            </a:r>
            <a:endParaRPr lang="en-US" sz="2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81A9B50A-0DD6-4A53-ACC5-2E61561BD684}"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43</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401055955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1676400"/>
            <a:ext cx="7924800" cy="4421188"/>
          </a:xfrm>
        </p:spPr>
        <p:txBody>
          <a:bodyPr>
            <a:normAutofit/>
          </a:bodyPr>
          <a:lstStyle/>
          <a:p>
            <a:pPr algn="l"/>
            <a:r>
              <a:rPr lang="en-US" sz="2800" b="1" dirty="0">
                <a:solidFill>
                  <a:srgbClr val="2818FA"/>
                </a:solidFill>
                <a:latin typeface="Times New Roman" panose="02020603050405020304" pitchFamily="18" charset="0"/>
                <a:cs typeface="Times New Roman" panose="02020603050405020304" pitchFamily="18" charset="0"/>
              </a:rPr>
              <a:t>Displaying measurement data</a:t>
            </a:r>
            <a:endParaRPr lang="en-US" sz="2800" b="1" dirty="0">
              <a:solidFill>
                <a:schemeClr val="tx1"/>
              </a:solidFill>
              <a:latin typeface="Times New Roman" panose="02020603050405020304" pitchFamily="18" charset="0"/>
              <a:cs typeface="Times New Roman" panose="02020603050405020304" pitchFamily="18" charset="0"/>
            </a:endParaRPr>
          </a:p>
          <a:p>
            <a:pPr algn="l"/>
            <a:r>
              <a:rPr lang="en-US" sz="3200" b="1" dirty="0">
                <a:solidFill>
                  <a:srgbClr val="2818FA"/>
                </a:solidFill>
                <a:latin typeface="Times New Roman" panose="02020603050405020304" pitchFamily="18" charset="0"/>
                <a:cs typeface="Times New Roman" panose="02020603050405020304" pitchFamily="18" charset="0"/>
              </a:rPr>
              <a:t>Snapshot Report Formats</a:t>
            </a:r>
          </a:p>
          <a:p>
            <a:pPr algn="l">
              <a:buClr>
                <a:srgbClr val="2818FA"/>
              </a:buClr>
            </a:pPr>
            <a:r>
              <a:rPr lang="en-US" sz="2800" b="1" dirty="0">
                <a:solidFill>
                  <a:schemeClr val="tx1"/>
                </a:solidFill>
                <a:latin typeface="Times New Roman" panose="02020603050405020304" pitchFamily="18" charset="0"/>
                <a:cs typeface="Times New Roman" panose="02020603050405020304" pitchFamily="18" charset="0"/>
              </a:rPr>
              <a:t>When considering the use of </a:t>
            </a:r>
            <a:r>
              <a:rPr lang="en-US" sz="2800" b="1" dirty="0">
                <a:solidFill>
                  <a:srgbClr val="2818FA"/>
                </a:solidFill>
                <a:latin typeface="Times New Roman" panose="02020603050405020304" pitchFamily="18" charset="0"/>
                <a:cs typeface="Times New Roman" panose="02020603050405020304" pitchFamily="18" charset="0"/>
              </a:rPr>
              <a:t>Pareto charts</a:t>
            </a:r>
            <a:r>
              <a:rPr lang="en-US" sz="2800" b="1" dirty="0">
                <a:solidFill>
                  <a:schemeClr val="tx1"/>
                </a:solidFill>
                <a:latin typeface="Times New Roman" panose="02020603050405020304" pitchFamily="18" charset="0"/>
                <a:cs typeface="Times New Roman" panose="02020603050405020304" pitchFamily="18" charset="0"/>
              </a:rPr>
              <a:t>, keep the following in mind:</a:t>
            </a:r>
          </a:p>
          <a:p>
            <a:pPr marL="914400" lvl="1" indent="-457200" algn="l">
              <a:buClr>
                <a:srgbClr val="2818FA"/>
              </a:buClr>
              <a:buFont typeface="Wingdings" panose="05000000000000000000" pitchFamily="2" charset="2"/>
              <a:buChar char="v"/>
            </a:pPr>
            <a:r>
              <a:rPr lang="en-US" sz="2400" b="1" dirty="0">
                <a:solidFill>
                  <a:schemeClr val="tx1"/>
                </a:solidFill>
                <a:latin typeface="Times New Roman" panose="02020603050405020304" pitchFamily="18" charset="0"/>
                <a:cs typeface="Times New Roman" panose="02020603050405020304" pitchFamily="18" charset="0"/>
              </a:rPr>
              <a:t>The right vertical axis can be used to measure the percentage of total occurrences in each category, but in some situations, the main problems may be apparent without adding a cumulative percentage trend line.</a:t>
            </a:r>
            <a:endParaRPr lang="en-US" sz="2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064EB08B-D62C-40D8-9BF3-0473F6053E5D}"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44</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134742940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1676400"/>
            <a:ext cx="7924800" cy="4421188"/>
          </a:xfrm>
        </p:spPr>
        <p:txBody>
          <a:bodyPr>
            <a:normAutofit lnSpcReduction="10000"/>
          </a:bodyPr>
          <a:lstStyle/>
          <a:p>
            <a:pPr algn="l"/>
            <a:r>
              <a:rPr lang="en-US" sz="2800" b="1" dirty="0">
                <a:solidFill>
                  <a:srgbClr val="2818FA"/>
                </a:solidFill>
                <a:latin typeface="Times New Roman" panose="02020603050405020304" pitchFamily="18" charset="0"/>
                <a:cs typeface="Times New Roman" panose="02020603050405020304" pitchFamily="18" charset="0"/>
              </a:rPr>
              <a:t>Displaying measurement data</a:t>
            </a:r>
            <a:endParaRPr lang="en-US" sz="2800" b="1" dirty="0">
              <a:solidFill>
                <a:schemeClr val="tx1"/>
              </a:solidFill>
              <a:latin typeface="Times New Roman" panose="02020603050405020304" pitchFamily="18" charset="0"/>
              <a:cs typeface="Times New Roman" panose="02020603050405020304" pitchFamily="18" charset="0"/>
            </a:endParaRPr>
          </a:p>
          <a:p>
            <a:pPr algn="l"/>
            <a:r>
              <a:rPr lang="en-US" sz="3200" b="1" dirty="0">
                <a:solidFill>
                  <a:srgbClr val="2818FA"/>
                </a:solidFill>
                <a:latin typeface="Times New Roman" panose="02020603050405020304" pitchFamily="18" charset="0"/>
                <a:cs typeface="Times New Roman" panose="02020603050405020304" pitchFamily="18" charset="0"/>
              </a:rPr>
              <a:t>Snapshot Report Formats</a:t>
            </a:r>
          </a:p>
          <a:p>
            <a:pPr marL="457200" indent="-457200" algn="l">
              <a:buFont typeface="Wingdings" panose="05000000000000000000" pitchFamily="2" charset="2"/>
              <a:buChar char="v"/>
            </a:pPr>
            <a:r>
              <a:rPr lang="en-US" sz="2800" b="1" dirty="0">
                <a:solidFill>
                  <a:srgbClr val="2818FA"/>
                </a:solidFill>
                <a:latin typeface="Times New Roman" panose="02020603050405020304" pitchFamily="18" charset="0"/>
                <a:cs typeface="Times New Roman" panose="02020603050405020304" pitchFamily="18" charset="0"/>
              </a:rPr>
              <a:t>Radar charts</a:t>
            </a:r>
            <a:r>
              <a:rPr lang="en-US" sz="2800" b="1" dirty="0">
                <a:solidFill>
                  <a:schemeClr val="tx1"/>
                </a:solidFill>
                <a:latin typeface="Times New Roman" panose="02020603050405020304" pitchFamily="18" charset="0"/>
                <a:cs typeface="Times New Roman" panose="02020603050405020304" pitchFamily="18" charset="0"/>
              </a:rPr>
              <a:t>, are graphs used to display the differences between actual and expected performance for several measures; also called spider charts or spider diagrams because of their shape.</a:t>
            </a:r>
          </a:p>
          <a:p>
            <a:pPr marL="457200" indent="-457200" algn="l">
              <a:buFont typeface="Wingdings" panose="05000000000000000000" pitchFamily="2" charset="2"/>
              <a:buChar char="v"/>
            </a:pPr>
            <a:r>
              <a:rPr lang="en-US" sz="2800" b="1" dirty="0">
                <a:solidFill>
                  <a:srgbClr val="2818FA"/>
                </a:solidFill>
                <a:latin typeface="Times New Roman" panose="02020603050405020304" pitchFamily="18" charset="0"/>
                <a:cs typeface="Times New Roman" panose="02020603050405020304" pitchFamily="18" charset="0"/>
              </a:rPr>
              <a:t>Radar charts </a:t>
            </a:r>
            <a:r>
              <a:rPr lang="en-US" sz="2800" b="1" dirty="0">
                <a:solidFill>
                  <a:schemeClr val="tx1"/>
                </a:solidFill>
                <a:latin typeface="Times New Roman" panose="02020603050405020304" pitchFamily="18" charset="0"/>
                <a:cs typeface="Times New Roman" panose="02020603050405020304" pitchFamily="18" charset="0"/>
              </a:rPr>
              <a:t>are used to plot five to ten performance measures for an interval of time, along with performance expectations. </a:t>
            </a:r>
            <a:endParaRPr lang="en-US" sz="2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A72A1187-7E63-4E32-B456-90FB9348A4D8}"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45</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124580566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1676400"/>
            <a:ext cx="7924800" cy="4421188"/>
          </a:xfrm>
        </p:spPr>
        <p:txBody>
          <a:bodyPr>
            <a:normAutofit fontScale="92500" lnSpcReduction="20000"/>
          </a:bodyPr>
          <a:lstStyle/>
          <a:p>
            <a:pPr algn="l"/>
            <a:r>
              <a:rPr lang="en-US" sz="2800" b="1" dirty="0">
                <a:solidFill>
                  <a:srgbClr val="2818FA"/>
                </a:solidFill>
                <a:latin typeface="Times New Roman" panose="02020603050405020304" pitchFamily="18" charset="0"/>
                <a:cs typeface="Times New Roman" panose="02020603050405020304" pitchFamily="18" charset="0"/>
              </a:rPr>
              <a:t>Displaying measurement data</a:t>
            </a:r>
            <a:endParaRPr lang="en-US" sz="2800" b="1" dirty="0">
              <a:solidFill>
                <a:schemeClr val="tx1"/>
              </a:solidFill>
              <a:latin typeface="Times New Roman" panose="02020603050405020304" pitchFamily="18" charset="0"/>
              <a:cs typeface="Times New Roman" panose="02020603050405020304" pitchFamily="18" charset="0"/>
            </a:endParaRPr>
          </a:p>
          <a:p>
            <a:pPr algn="l"/>
            <a:r>
              <a:rPr lang="en-US" sz="3200" b="1" dirty="0">
                <a:solidFill>
                  <a:srgbClr val="2818FA"/>
                </a:solidFill>
                <a:latin typeface="Times New Roman" panose="02020603050405020304" pitchFamily="18" charset="0"/>
                <a:cs typeface="Times New Roman" panose="02020603050405020304" pitchFamily="18" charset="0"/>
              </a:rPr>
              <a:t>Snapshot Report Formats</a:t>
            </a:r>
          </a:p>
          <a:p>
            <a:pPr algn="l"/>
            <a:r>
              <a:rPr lang="en-US" sz="2800" b="1" dirty="0">
                <a:solidFill>
                  <a:schemeClr val="tx1"/>
                </a:solidFill>
                <a:latin typeface="Times New Roman" panose="02020603050405020304" pitchFamily="18" charset="0"/>
                <a:cs typeface="Times New Roman" panose="02020603050405020304" pitchFamily="18" charset="0"/>
              </a:rPr>
              <a:t>When considering the use of </a:t>
            </a:r>
            <a:r>
              <a:rPr lang="en-US" sz="2800" b="1" dirty="0">
                <a:solidFill>
                  <a:srgbClr val="2818FA"/>
                </a:solidFill>
                <a:latin typeface="Times New Roman" panose="02020603050405020304" pitchFamily="18" charset="0"/>
                <a:cs typeface="Times New Roman" panose="02020603050405020304" pitchFamily="18" charset="0"/>
              </a:rPr>
              <a:t>radar charts</a:t>
            </a:r>
            <a:r>
              <a:rPr lang="en-US" sz="2800" b="1" dirty="0">
                <a:solidFill>
                  <a:schemeClr val="tx1"/>
                </a:solidFill>
                <a:latin typeface="Times New Roman" panose="02020603050405020304" pitchFamily="18" charset="0"/>
                <a:cs typeface="Times New Roman" panose="02020603050405020304" pitchFamily="18" charset="0"/>
              </a:rPr>
              <a:t>, keep the following in mind:</a:t>
            </a:r>
          </a:p>
          <a:p>
            <a:pPr marL="457200" indent="-457200" algn="l">
              <a:buClr>
                <a:srgbClr val="2818FA"/>
              </a:buClr>
              <a:buFont typeface="Wingdings" panose="05000000000000000000" pitchFamily="2" charset="2"/>
              <a:buChar char="v"/>
            </a:pPr>
            <a:r>
              <a:rPr lang="en-US" sz="2800" b="1" dirty="0">
                <a:solidFill>
                  <a:srgbClr val="2818FA"/>
                </a:solidFill>
                <a:latin typeface="Times New Roman" panose="02020603050405020304" pitchFamily="18" charset="0"/>
                <a:cs typeface="Times New Roman" panose="02020603050405020304" pitchFamily="18" charset="0"/>
              </a:rPr>
              <a:t>Radar charts </a:t>
            </a:r>
            <a:r>
              <a:rPr lang="en-US" sz="2800" b="1" dirty="0">
                <a:solidFill>
                  <a:schemeClr val="tx1"/>
                </a:solidFill>
                <a:latin typeface="Times New Roman" panose="02020603050405020304" pitchFamily="18" charset="0"/>
                <a:cs typeface="Times New Roman" panose="02020603050405020304" pitchFamily="18" charset="0"/>
              </a:rPr>
              <a:t>show areas of relative strength and weakness and depict overall performance.</a:t>
            </a:r>
          </a:p>
          <a:p>
            <a:pPr marL="457200" indent="-457200" algn="l">
              <a:buClr>
                <a:srgbClr val="2818FA"/>
              </a:buClr>
              <a:buFont typeface="Wingdings" panose="05000000000000000000" pitchFamily="2" charset="2"/>
              <a:buChar char="v"/>
            </a:pPr>
            <a:r>
              <a:rPr lang="en-US" sz="2800" b="1" dirty="0">
                <a:solidFill>
                  <a:schemeClr val="tx1"/>
                </a:solidFill>
                <a:latin typeface="Times New Roman" panose="02020603050405020304" pitchFamily="18" charset="0"/>
                <a:cs typeface="Times New Roman" panose="02020603050405020304" pitchFamily="18" charset="0"/>
              </a:rPr>
              <a:t>In a radar chart, a point close to the center on any axis indicates a low value. A point near the edge is a high value. </a:t>
            </a:r>
          </a:p>
          <a:p>
            <a:pPr marL="457200" indent="-457200" algn="l">
              <a:buClr>
                <a:srgbClr val="2818FA"/>
              </a:buClr>
              <a:buFont typeface="Wingdings" panose="05000000000000000000" pitchFamily="2" charset="2"/>
              <a:buChar char="v"/>
            </a:pPr>
            <a:r>
              <a:rPr lang="en-US" sz="2800" b="1" dirty="0">
                <a:solidFill>
                  <a:schemeClr val="tx1"/>
                </a:solidFill>
                <a:latin typeface="Times New Roman" panose="02020603050405020304" pitchFamily="18" charset="0"/>
                <a:cs typeface="Times New Roman" panose="02020603050405020304" pitchFamily="18" charset="0"/>
              </a:rPr>
              <a:t>When interpreting a radar chart, check each axis as well as the overall shape to determine overall performance.</a:t>
            </a: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3B2932B2-3BE7-40E4-AFFF-89130577DEC5}"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46</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216694990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C8629B-6950-4B61-B985-DA2DC4423D29}" type="datetime1">
              <a:rPr lang="en-US" smtClean="0"/>
              <a:t>10/21/2016</a:t>
            </a:fld>
            <a:endParaRPr lang="en-US"/>
          </a:p>
        </p:txBody>
      </p:sp>
      <p:sp>
        <p:nvSpPr>
          <p:cNvPr id="3" name="Footer Placeholder 2"/>
          <p:cNvSpPr>
            <a:spLocks noGrp="1"/>
          </p:cNvSpPr>
          <p:nvPr>
            <p:ph type="ftr" sz="quarter" idx="11"/>
          </p:nvPr>
        </p:nvSpPr>
        <p:spPr/>
        <p:txBody>
          <a:bodyPr/>
          <a:lstStyle/>
          <a:p>
            <a:r>
              <a:rPr lang="en-US" smtClean="0"/>
              <a:t>Dr. Mohammed Alnaif</a:t>
            </a:r>
            <a:endParaRPr lang="en-US"/>
          </a:p>
        </p:txBody>
      </p:sp>
      <p:sp>
        <p:nvSpPr>
          <p:cNvPr id="4" name="Slide Number Placeholder 3"/>
          <p:cNvSpPr>
            <a:spLocks noGrp="1"/>
          </p:cNvSpPr>
          <p:nvPr>
            <p:ph type="sldNum" sz="quarter" idx="12"/>
          </p:nvPr>
        </p:nvSpPr>
        <p:spPr/>
        <p:txBody>
          <a:bodyPr/>
          <a:lstStyle/>
          <a:p>
            <a:fld id="{EEEECDCC-63C2-4492-ADC6-A6890B1EB79E}" type="slidenum">
              <a:rPr lang="en-US" smtClean="0"/>
              <a:t>47</a:t>
            </a:fld>
            <a:endParaRPr lang="en-US"/>
          </a:p>
        </p:txBody>
      </p:sp>
      <p:graphicFrame>
        <p:nvGraphicFramePr>
          <p:cNvPr id="5" name="Chart 4"/>
          <p:cNvGraphicFramePr>
            <a:graphicFrameLocks/>
          </p:cNvGraphicFramePr>
          <p:nvPr>
            <p:extLst>
              <p:ext uri="{D42A27DB-BD31-4B8C-83A1-F6EECF244321}">
                <p14:modId xmlns:p14="http://schemas.microsoft.com/office/powerpoint/2010/main" val="594752622"/>
              </p:ext>
            </p:extLst>
          </p:nvPr>
        </p:nvGraphicFramePr>
        <p:xfrm>
          <a:off x="609600" y="533400"/>
          <a:ext cx="8077200" cy="5486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4811267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1676400"/>
            <a:ext cx="7924800" cy="4421188"/>
          </a:xfrm>
        </p:spPr>
        <p:txBody>
          <a:bodyPr>
            <a:normAutofit lnSpcReduction="10000"/>
          </a:bodyPr>
          <a:lstStyle/>
          <a:p>
            <a:pPr algn="l"/>
            <a:r>
              <a:rPr lang="en-US" sz="2800" b="1" dirty="0">
                <a:solidFill>
                  <a:srgbClr val="2818FA"/>
                </a:solidFill>
                <a:latin typeface="Times New Roman" panose="02020603050405020304" pitchFamily="18" charset="0"/>
                <a:cs typeface="Times New Roman" panose="02020603050405020304" pitchFamily="18" charset="0"/>
              </a:rPr>
              <a:t>Displaying measurement data</a:t>
            </a:r>
            <a:endParaRPr lang="en-US" sz="2800" b="1" dirty="0">
              <a:solidFill>
                <a:schemeClr val="tx1"/>
              </a:solidFill>
              <a:latin typeface="Times New Roman" panose="02020603050405020304" pitchFamily="18" charset="0"/>
              <a:cs typeface="Times New Roman" panose="02020603050405020304" pitchFamily="18" charset="0"/>
            </a:endParaRPr>
          </a:p>
          <a:p>
            <a:pPr algn="l"/>
            <a:r>
              <a:rPr lang="en-US" sz="3200" b="1" dirty="0">
                <a:solidFill>
                  <a:srgbClr val="2818FA"/>
                </a:solidFill>
                <a:latin typeface="Times New Roman" panose="02020603050405020304" pitchFamily="18" charset="0"/>
                <a:cs typeface="Times New Roman" panose="02020603050405020304" pitchFamily="18" charset="0"/>
              </a:rPr>
              <a:t>Snapshot Report Formats</a:t>
            </a:r>
          </a:p>
          <a:p>
            <a:pPr algn="l"/>
            <a:r>
              <a:rPr lang="en-US" sz="2800" b="1" dirty="0">
                <a:solidFill>
                  <a:srgbClr val="2818FA"/>
                </a:solidFill>
                <a:latin typeface="Times New Roman" panose="02020603050405020304" pitchFamily="18" charset="0"/>
                <a:cs typeface="Times New Roman" panose="02020603050405020304" pitchFamily="18" charset="0"/>
              </a:rPr>
              <a:t>Trend Report Formats</a:t>
            </a:r>
          </a:p>
          <a:p>
            <a:pPr marL="457200" indent="-457200" algn="l">
              <a:buClr>
                <a:srgbClr val="2818FA"/>
              </a:buClr>
              <a:buFont typeface="Wingdings" panose="05000000000000000000" pitchFamily="2" charset="2"/>
              <a:buChar char="v"/>
            </a:pPr>
            <a:r>
              <a:rPr lang="en-US" sz="2800" b="1" dirty="0">
                <a:solidFill>
                  <a:schemeClr val="tx1"/>
                </a:solidFill>
                <a:latin typeface="Times New Roman" panose="02020603050405020304" pitchFamily="18" charset="0"/>
                <a:cs typeface="Times New Roman" panose="02020603050405020304" pitchFamily="18" charset="0"/>
              </a:rPr>
              <a:t>Quality is a dynamic attribute, so the ability to recognize changes in </a:t>
            </a:r>
            <a:r>
              <a:rPr lang="en-US" sz="2800" b="1" dirty="0">
                <a:solidFill>
                  <a:srgbClr val="2818FA"/>
                </a:solidFill>
                <a:latin typeface="Times New Roman" panose="02020603050405020304" pitchFamily="18" charset="0"/>
                <a:cs typeface="Times New Roman" panose="02020603050405020304" pitchFamily="18" charset="0"/>
              </a:rPr>
              <a:t>performance trends </a:t>
            </a:r>
            <a:r>
              <a:rPr lang="en-US" sz="2800" b="1" dirty="0">
                <a:solidFill>
                  <a:schemeClr val="tx1"/>
                </a:solidFill>
                <a:latin typeface="Times New Roman" panose="02020603050405020304" pitchFamily="18" charset="0"/>
                <a:cs typeface="Times New Roman" panose="02020603050405020304" pitchFamily="18" charset="0"/>
              </a:rPr>
              <a:t>is </a:t>
            </a:r>
            <a:r>
              <a:rPr lang="en-US" sz="2800" b="1" dirty="0" smtClean="0">
                <a:solidFill>
                  <a:schemeClr val="tx1"/>
                </a:solidFill>
                <a:latin typeface="Times New Roman" panose="02020603050405020304" pitchFamily="18" charset="0"/>
                <a:cs typeface="Times New Roman" panose="02020603050405020304" pitchFamily="18" charset="0"/>
              </a:rPr>
              <a:t>important.</a:t>
            </a:r>
          </a:p>
          <a:p>
            <a:pPr marL="457200" indent="-457200" algn="l">
              <a:buClr>
                <a:srgbClr val="2818FA"/>
              </a:buClr>
              <a:buFont typeface="Wingdings" panose="05000000000000000000" pitchFamily="2" charset="2"/>
              <a:buChar char="v"/>
            </a:pPr>
            <a:r>
              <a:rPr lang="en-US" sz="2800" b="1" dirty="0">
                <a:solidFill>
                  <a:srgbClr val="2818FA"/>
                </a:solidFill>
                <a:latin typeface="Times New Roman" panose="02020603050405020304" pitchFamily="18" charset="0"/>
                <a:cs typeface="Times New Roman" panose="02020603050405020304" pitchFamily="18" charset="0"/>
              </a:rPr>
              <a:t>Performance trends</a:t>
            </a:r>
            <a:r>
              <a:rPr lang="en-US" sz="2800" b="1" dirty="0">
                <a:solidFill>
                  <a:schemeClr val="tx1"/>
                </a:solidFill>
                <a:latin typeface="Times New Roman" panose="02020603050405020304" pitchFamily="18" charset="0"/>
                <a:cs typeface="Times New Roman" panose="02020603050405020304" pitchFamily="18" charset="0"/>
              </a:rPr>
              <a:t>, patterns of gradual change in performance; the average or general tendency of performance data to move in a certain direction over time</a:t>
            </a:r>
            <a:r>
              <a:rPr lang="en-US" sz="2800" b="1" dirty="0" smtClean="0">
                <a:solidFill>
                  <a:schemeClr val="tx1"/>
                </a:solidFill>
                <a:latin typeface="Times New Roman" panose="02020603050405020304" pitchFamily="18" charset="0"/>
                <a:cs typeface="Times New Roman" panose="02020603050405020304" pitchFamily="18" charset="0"/>
              </a:rPr>
              <a:t>.</a:t>
            </a:r>
            <a:endParaRPr lang="en-US" sz="2800" b="1" dirty="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C53933FB-A6E9-4C0E-B0E0-2CFC1F782725}"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48</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194168772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1676400"/>
            <a:ext cx="7924800" cy="4421188"/>
          </a:xfrm>
        </p:spPr>
        <p:txBody>
          <a:bodyPr>
            <a:normAutofit fontScale="92500" lnSpcReduction="20000"/>
          </a:bodyPr>
          <a:lstStyle/>
          <a:p>
            <a:pPr algn="l"/>
            <a:r>
              <a:rPr lang="en-US" sz="2800" b="1" dirty="0">
                <a:solidFill>
                  <a:srgbClr val="2818FA"/>
                </a:solidFill>
                <a:latin typeface="Times New Roman" panose="02020603050405020304" pitchFamily="18" charset="0"/>
                <a:cs typeface="Times New Roman" panose="02020603050405020304" pitchFamily="18" charset="0"/>
              </a:rPr>
              <a:t>Displaying measurement data</a:t>
            </a:r>
            <a:endParaRPr lang="en-US" sz="2800" b="1" dirty="0">
              <a:solidFill>
                <a:schemeClr val="tx1"/>
              </a:solidFill>
              <a:latin typeface="Times New Roman" panose="02020603050405020304" pitchFamily="18" charset="0"/>
              <a:cs typeface="Times New Roman" panose="02020603050405020304" pitchFamily="18" charset="0"/>
            </a:endParaRPr>
          </a:p>
          <a:p>
            <a:pPr algn="l"/>
            <a:r>
              <a:rPr lang="en-US" sz="3200" b="1" dirty="0">
                <a:solidFill>
                  <a:srgbClr val="2818FA"/>
                </a:solidFill>
                <a:latin typeface="Times New Roman" panose="02020603050405020304" pitchFamily="18" charset="0"/>
                <a:cs typeface="Times New Roman" panose="02020603050405020304" pitchFamily="18" charset="0"/>
              </a:rPr>
              <a:t>Snapshot Report Formats</a:t>
            </a:r>
          </a:p>
          <a:p>
            <a:pPr algn="l"/>
            <a:r>
              <a:rPr lang="en-US" sz="2800" b="1" dirty="0">
                <a:solidFill>
                  <a:srgbClr val="2818FA"/>
                </a:solidFill>
                <a:latin typeface="Times New Roman" panose="02020603050405020304" pitchFamily="18" charset="0"/>
                <a:cs typeface="Times New Roman" panose="02020603050405020304" pitchFamily="18" charset="0"/>
              </a:rPr>
              <a:t>Trend Report Formats</a:t>
            </a:r>
          </a:p>
          <a:p>
            <a:pPr marL="457200" indent="-457200" algn="l">
              <a:buClr>
                <a:srgbClr val="2818FA"/>
              </a:buClr>
              <a:buFont typeface="Wingdings" panose="05000000000000000000" pitchFamily="2" charset="2"/>
              <a:buChar char="v"/>
            </a:pPr>
            <a:r>
              <a:rPr lang="en-US" sz="2800" b="1" dirty="0">
                <a:solidFill>
                  <a:schemeClr val="tx1"/>
                </a:solidFill>
                <a:latin typeface="Times New Roman" panose="02020603050405020304" pitchFamily="18" charset="0"/>
                <a:cs typeface="Times New Roman" panose="02020603050405020304" pitchFamily="18" charset="0"/>
              </a:rPr>
              <a:t>Some of the same report formats used to present </a:t>
            </a:r>
            <a:r>
              <a:rPr lang="en-US" sz="2800" b="1" dirty="0">
                <a:solidFill>
                  <a:srgbClr val="2818FA"/>
                </a:solidFill>
                <a:latin typeface="Times New Roman" panose="02020603050405020304" pitchFamily="18" charset="0"/>
                <a:cs typeface="Times New Roman" panose="02020603050405020304" pitchFamily="18" charset="0"/>
              </a:rPr>
              <a:t>snapshots of performance </a:t>
            </a:r>
            <a:r>
              <a:rPr lang="en-US" sz="2800" b="1" dirty="0">
                <a:solidFill>
                  <a:schemeClr val="tx1"/>
                </a:solidFill>
                <a:latin typeface="Times New Roman" panose="02020603050405020304" pitchFamily="18" charset="0"/>
                <a:cs typeface="Times New Roman" panose="02020603050405020304" pitchFamily="18" charset="0"/>
              </a:rPr>
              <a:t>data can also be used to display </a:t>
            </a:r>
            <a:r>
              <a:rPr lang="en-US" sz="2800" b="1" dirty="0">
                <a:solidFill>
                  <a:srgbClr val="2818FA"/>
                </a:solidFill>
                <a:latin typeface="Times New Roman" panose="02020603050405020304" pitchFamily="18" charset="0"/>
                <a:cs typeface="Times New Roman" panose="02020603050405020304" pitchFamily="18" charset="0"/>
              </a:rPr>
              <a:t>performance trends</a:t>
            </a:r>
            <a:r>
              <a:rPr lang="en-US" sz="2800" b="1" dirty="0">
                <a:solidFill>
                  <a:schemeClr val="tx1"/>
                </a:solidFill>
                <a:latin typeface="Times New Roman" panose="02020603050405020304" pitchFamily="18" charset="0"/>
                <a:cs typeface="Times New Roman" panose="02020603050405020304" pitchFamily="18" charset="0"/>
              </a:rPr>
              <a:t>; tabular reports are one such format</a:t>
            </a:r>
            <a:r>
              <a:rPr lang="en-US" sz="2800" b="1" dirty="0" smtClean="0">
                <a:solidFill>
                  <a:schemeClr val="tx1"/>
                </a:solidFill>
                <a:latin typeface="Times New Roman" panose="02020603050405020304" pitchFamily="18" charset="0"/>
                <a:cs typeface="Times New Roman" panose="02020603050405020304" pitchFamily="18" charset="0"/>
              </a:rPr>
              <a:t>.</a:t>
            </a:r>
          </a:p>
          <a:p>
            <a:pPr marL="457200" indent="-457200" algn="l">
              <a:buClr>
                <a:srgbClr val="2818FA"/>
              </a:buClr>
              <a:buFont typeface="Wingdings" panose="05000000000000000000" pitchFamily="2" charset="2"/>
              <a:buChar char="v"/>
            </a:pPr>
            <a:r>
              <a:rPr lang="en-US" sz="2800" b="1" dirty="0">
                <a:solidFill>
                  <a:srgbClr val="2818FA"/>
                </a:solidFill>
                <a:latin typeface="Times New Roman" panose="02020603050405020304" pitchFamily="18" charset="0"/>
                <a:cs typeface="Times New Roman" panose="02020603050405020304" pitchFamily="18" charset="0"/>
              </a:rPr>
              <a:t>S</a:t>
            </a:r>
            <a:r>
              <a:rPr lang="en-US" sz="2800" b="1" dirty="0" smtClean="0">
                <a:solidFill>
                  <a:srgbClr val="2818FA"/>
                </a:solidFill>
                <a:latin typeface="Times New Roman" panose="02020603050405020304" pitchFamily="18" charset="0"/>
                <a:cs typeface="Times New Roman" panose="02020603050405020304" pitchFamily="18" charset="0"/>
              </a:rPr>
              <a:t>ystem-level measures</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a:solidFill>
                  <a:schemeClr val="tx1"/>
                </a:solidFill>
                <a:latin typeface="Times New Roman" panose="02020603050405020304" pitchFamily="18" charset="0"/>
                <a:cs typeface="Times New Roman" panose="02020603050405020304" pitchFamily="18" charset="0"/>
              </a:rPr>
              <a:t>s</a:t>
            </a:r>
            <a:r>
              <a:rPr lang="en-US" sz="2800" b="1" dirty="0" smtClean="0">
                <a:solidFill>
                  <a:schemeClr val="tx1"/>
                </a:solidFill>
                <a:latin typeface="Times New Roman" panose="02020603050405020304" pitchFamily="18" charset="0"/>
                <a:cs typeface="Times New Roman" panose="02020603050405020304" pitchFamily="18" charset="0"/>
              </a:rPr>
              <a:t>ometimes </a:t>
            </a:r>
            <a:r>
              <a:rPr lang="en-US" sz="2800" b="1" dirty="0">
                <a:solidFill>
                  <a:schemeClr val="tx1"/>
                </a:solidFill>
                <a:latin typeface="Times New Roman" panose="02020603050405020304" pitchFamily="18" charset="0"/>
                <a:cs typeface="Times New Roman" panose="02020603050405020304" pitchFamily="18" charset="0"/>
              </a:rPr>
              <a:t>referred to as a dashboard, this type of report shows a group of performance measures; results for each period; and the performance expectation, or target, for each measure.</a:t>
            </a:r>
            <a:r>
              <a:rPr lang="en-US" sz="2800" b="1" dirty="0" smtClean="0">
                <a:solidFill>
                  <a:schemeClr val="tx1"/>
                </a:solidFill>
                <a:latin typeface="Times New Roman" panose="02020603050405020304" pitchFamily="18" charset="0"/>
                <a:cs typeface="Times New Roman" panose="02020603050405020304" pitchFamily="18" charset="0"/>
              </a:rPr>
              <a:t>.</a:t>
            </a:r>
            <a:endParaRPr lang="en-US" sz="2800" b="1" dirty="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25EB3F89-6256-4146-BE33-39921B5CA79E}"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49</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29472704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1709" y="257577"/>
            <a:ext cx="7949485" cy="938009"/>
          </a:xfrm>
        </p:spPr>
        <p:txBody>
          <a:bodyPr>
            <a:normAutofit/>
          </a:bodyPr>
          <a:lstStyle/>
          <a:p>
            <a:pPr algn="ctr"/>
            <a:r>
              <a:rPr lang="en-US" sz="4000" b="1" dirty="0">
                <a:solidFill>
                  <a:schemeClr val="tx1"/>
                </a:solidFill>
                <a:latin typeface="Times New Roman" panose="02020603050405020304" pitchFamily="18" charset="0"/>
                <a:cs typeface="Times New Roman" panose="02020603050405020304" pitchFamily="18" charset="0"/>
              </a:rPr>
              <a:t>The quality management cycle</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898300" y="1195586"/>
            <a:ext cx="7775620"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4AE24F34-C9B9-4C9C-8C4F-86CAD7B89D94}" type="datetime1">
              <a:rPr lang="en-US" smtClean="0"/>
              <a:t>10/21/2016</a:t>
            </a:fld>
            <a:endParaRPr lang="en-US"/>
          </a:p>
        </p:txBody>
      </p:sp>
      <p:sp>
        <p:nvSpPr>
          <p:cNvPr id="9" name="Slide Number Placeholder 8"/>
          <p:cNvSpPr>
            <a:spLocks noGrp="1"/>
          </p:cNvSpPr>
          <p:nvPr>
            <p:ph type="sldNum" sz="quarter" idx="11"/>
          </p:nvPr>
        </p:nvSpPr>
        <p:spPr/>
        <p:txBody>
          <a:bodyPr/>
          <a:lstStyle/>
          <a:p>
            <a:fld id="{EEEECDCC-63C2-4492-ADC6-A6890B1EB79E}" type="slidenum">
              <a:rPr lang="en-US" smtClean="0"/>
              <a:t>5</a:t>
            </a:fld>
            <a:endParaRPr lang="en-US"/>
          </a:p>
        </p:txBody>
      </p:sp>
      <p:sp>
        <p:nvSpPr>
          <p:cNvPr id="8" name="Footer Placeholder 7"/>
          <p:cNvSpPr>
            <a:spLocks noGrp="1"/>
          </p:cNvSpPr>
          <p:nvPr>
            <p:ph type="ftr" sz="quarter" idx="12"/>
          </p:nvPr>
        </p:nvSpPr>
        <p:spPr/>
        <p:txBody>
          <a:bodyPr/>
          <a:lstStyle/>
          <a:p>
            <a:r>
              <a:rPr lang="en-US" smtClean="0"/>
              <a:t>Dr. Mohammed Alnaif</a:t>
            </a:r>
            <a:endParaRPr lang="en-US"/>
          </a:p>
        </p:txBody>
      </p:sp>
      <p:sp>
        <p:nvSpPr>
          <p:cNvPr id="4" name="Rectangle 3"/>
          <p:cNvSpPr/>
          <p:nvPr/>
        </p:nvSpPr>
        <p:spPr>
          <a:xfrm>
            <a:off x="3854003" y="1405942"/>
            <a:ext cx="2781837"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000" b="1" dirty="0" smtClean="0">
                <a:solidFill>
                  <a:schemeClr val="tx1"/>
                </a:solidFill>
                <a:latin typeface="Times New Roman" panose="02020603050405020304" pitchFamily="18" charset="0"/>
                <a:cs typeface="Times New Roman" panose="02020603050405020304" pitchFamily="18" charset="0"/>
              </a:rPr>
              <a:t>How are we doing</a:t>
            </a:r>
            <a:endParaRPr lang="en-US" sz="2000" dirty="0">
              <a:solidFill>
                <a:schemeClr val="tx1"/>
              </a:solidFill>
            </a:endParaRPr>
          </a:p>
        </p:txBody>
      </p:sp>
      <p:sp>
        <p:nvSpPr>
          <p:cNvPr id="5" name="Rectangle 4"/>
          <p:cNvSpPr/>
          <p:nvPr/>
        </p:nvSpPr>
        <p:spPr>
          <a:xfrm>
            <a:off x="3862052" y="2958106"/>
            <a:ext cx="2781837" cy="1468190"/>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0000FF"/>
                </a:solidFill>
                <a:latin typeface="Times New Roman" panose="02020603050405020304" pitchFamily="18" charset="0"/>
                <a:cs typeface="Times New Roman" panose="02020603050405020304" pitchFamily="18" charset="0"/>
              </a:rPr>
              <a:t>Assessment</a:t>
            </a:r>
          </a:p>
          <a:p>
            <a:pPr algn="ctr"/>
            <a:r>
              <a:rPr lang="en-US" sz="2000" b="1" dirty="0" smtClean="0">
                <a:solidFill>
                  <a:schemeClr val="tx1"/>
                </a:solidFill>
                <a:latin typeface="Times New Roman" panose="02020603050405020304" pitchFamily="18" charset="0"/>
                <a:cs typeface="Times New Roman" panose="02020603050405020304" pitchFamily="18" charset="0"/>
              </a:rPr>
              <a:t>Are we meeting expectation</a:t>
            </a:r>
            <a:endParaRPr lang="en-US" sz="2000" b="1" dirty="0">
              <a:solidFill>
                <a:schemeClr val="tx1"/>
              </a:solidFill>
              <a:latin typeface="Times New Roman" panose="02020603050405020304" pitchFamily="18" charset="0"/>
              <a:cs typeface="Times New Roman" panose="02020603050405020304" pitchFamily="18" charset="0"/>
            </a:endParaRPr>
          </a:p>
        </p:txBody>
      </p:sp>
      <p:sp>
        <p:nvSpPr>
          <p:cNvPr id="6" name="Rectangle 5"/>
          <p:cNvSpPr/>
          <p:nvPr/>
        </p:nvSpPr>
        <p:spPr>
          <a:xfrm>
            <a:off x="3854003" y="5065688"/>
            <a:ext cx="2781837" cy="138662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sz="2000"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sz="2000" b="1" dirty="0">
              <a:solidFill>
                <a:schemeClr val="tx1"/>
              </a:solidFill>
              <a:latin typeface="Times New Roman" panose="02020603050405020304" pitchFamily="18" charset="0"/>
              <a:cs typeface="Times New Roman" panose="02020603050405020304" pitchFamily="18" charset="0"/>
            </a:endParaRPr>
          </a:p>
        </p:txBody>
      </p:sp>
      <p:cxnSp>
        <p:nvCxnSpPr>
          <p:cNvPr id="12" name="Elbow Connector 11"/>
          <p:cNvCxnSpPr>
            <a:stCxn id="6" idx="3"/>
          </p:cNvCxnSpPr>
          <p:nvPr/>
        </p:nvCxnSpPr>
        <p:spPr>
          <a:xfrm flipV="1">
            <a:off x="6635840" y="1937460"/>
            <a:ext cx="994892" cy="3821542"/>
          </a:xfrm>
          <a:prstGeom prst="bentConnector2">
            <a:avLst/>
          </a:prstGeom>
          <a:ln w="76200"/>
        </p:spPr>
        <p:style>
          <a:lnRef idx="3">
            <a:schemeClr val="dk1"/>
          </a:lnRef>
          <a:fillRef idx="0">
            <a:schemeClr val="dk1"/>
          </a:fillRef>
          <a:effectRef idx="2">
            <a:schemeClr val="dk1"/>
          </a:effectRef>
          <a:fontRef idx="minor">
            <a:schemeClr val="tx1"/>
          </a:fontRef>
        </p:style>
      </p:cxnSp>
      <p:cxnSp>
        <p:nvCxnSpPr>
          <p:cNvPr id="14" name="Straight Arrow Connector 13"/>
          <p:cNvCxnSpPr/>
          <p:nvPr/>
        </p:nvCxnSpPr>
        <p:spPr>
          <a:xfrm flipH="1">
            <a:off x="6664817" y="1908219"/>
            <a:ext cx="965915" cy="1"/>
          </a:xfrm>
          <a:prstGeom prst="straightConnector1">
            <a:avLst/>
          </a:prstGeom>
          <a:ln w="76200">
            <a:tailEnd type="triangle"/>
          </a:ln>
        </p:spPr>
        <p:style>
          <a:lnRef idx="3">
            <a:schemeClr val="dk1"/>
          </a:lnRef>
          <a:fillRef idx="0">
            <a:schemeClr val="dk1"/>
          </a:fillRef>
          <a:effectRef idx="2">
            <a:schemeClr val="dk1"/>
          </a:effectRef>
          <a:fontRef idx="minor">
            <a:schemeClr val="tx1"/>
          </a:fontRef>
        </p:style>
      </p:cxnSp>
      <p:cxnSp>
        <p:nvCxnSpPr>
          <p:cNvPr id="17" name="Straight Arrow Connector 16"/>
          <p:cNvCxnSpPr>
            <a:stCxn id="4" idx="2"/>
            <a:endCxn id="5" idx="0"/>
          </p:cNvCxnSpPr>
          <p:nvPr/>
        </p:nvCxnSpPr>
        <p:spPr>
          <a:xfrm>
            <a:off x="5244921" y="2371856"/>
            <a:ext cx="8049" cy="586250"/>
          </a:xfrm>
          <a:prstGeom prst="straightConnector1">
            <a:avLst/>
          </a:prstGeom>
          <a:ln w="76200">
            <a:tailEnd type="triangle"/>
          </a:ln>
        </p:spPr>
        <p:style>
          <a:lnRef idx="3">
            <a:schemeClr val="dk1"/>
          </a:lnRef>
          <a:fillRef idx="0">
            <a:schemeClr val="dk1"/>
          </a:fillRef>
          <a:effectRef idx="2">
            <a:schemeClr val="dk1"/>
          </a:effectRef>
          <a:fontRef idx="minor">
            <a:schemeClr val="tx1"/>
          </a:fontRef>
        </p:style>
      </p:cxnSp>
      <p:sp>
        <p:nvSpPr>
          <p:cNvPr id="20" name="TextBox 19"/>
          <p:cNvSpPr txBox="1"/>
          <p:nvPr/>
        </p:nvSpPr>
        <p:spPr>
          <a:xfrm>
            <a:off x="4586489" y="4489326"/>
            <a:ext cx="618185" cy="523220"/>
          </a:xfrm>
          <a:prstGeom prst="rect">
            <a:avLst/>
          </a:prstGeom>
          <a:noFill/>
        </p:spPr>
        <p:txBody>
          <a:bodyPr wrap="square" rtlCol="0">
            <a:spAutoFit/>
          </a:bodyPr>
          <a:lstStyle/>
          <a:p>
            <a:r>
              <a:rPr lang="en-US" sz="2800" b="1" dirty="0" smtClean="0">
                <a:latin typeface="Times New Roman" panose="02020603050405020304" pitchFamily="18" charset="0"/>
                <a:cs typeface="Times New Roman" panose="02020603050405020304" pitchFamily="18" charset="0"/>
              </a:rPr>
              <a:t>No</a:t>
            </a:r>
            <a:endParaRPr lang="en-US" sz="2800" b="1" dirty="0">
              <a:latin typeface="Times New Roman" panose="02020603050405020304" pitchFamily="18" charset="0"/>
              <a:cs typeface="Times New Roman" panose="02020603050405020304" pitchFamily="18" charset="0"/>
            </a:endParaRPr>
          </a:p>
        </p:txBody>
      </p:sp>
      <p:cxnSp>
        <p:nvCxnSpPr>
          <p:cNvPr id="25" name="Straight Arrow Connector 24"/>
          <p:cNvCxnSpPr/>
          <p:nvPr/>
        </p:nvCxnSpPr>
        <p:spPr>
          <a:xfrm>
            <a:off x="5233650" y="4450197"/>
            <a:ext cx="8049" cy="586250"/>
          </a:xfrm>
          <a:prstGeom prst="straightConnector1">
            <a:avLst/>
          </a:prstGeom>
          <a:ln w="76200">
            <a:tailEnd type="triangle"/>
          </a:ln>
        </p:spPr>
        <p:style>
          <a:lnRef idx="3">
            <a:schemeClr val="dk1"/>
          </a:lnRef>
          <a:fillRef idx="0">
            <a:schemeClr val="dk1"/>
          </a:fillRef>
          <a:effectRef idx="2">
            <a:schemeClr val="dk1"/>
          </a:effectRef>
          <a:fontRef idx="minor">
            <a:schemeClr val="tx1"/>
          </a:fontRef>
        </p:style>
      </p:cxnSp>
      <p:cxnSp>
        <p:nvCxnSpPr>
          <p:cNvPr id="45" name="Straight Connector 44"/>
          <p:cNvCxnSpPr>
            <a:stCxn id="5" idx="1"/>
          </p:cNvCxnSpPr>
          <p:nvPr/>
        </p:nvCxnSpPr>
        <p:spPr>
          <a:xfrm flipH="1">
            <a:off x="3216499" y="3692201"/>
            <a:ext cx="645553" cy="0"/>
          </a:xfrm>
          <a:prstGeom prst="line">
            <a:avLst/>
          </a:prstGeom>
          <a:ln w="76200"/>
        </p:spPr>
        <p:style>
          <a:lnRef idx="3">
            <a:schemeClr val="dk1"/>
          </a:lnRef>
          <a:fillRef idx="0">
            <a:schemeClr val="dk1"/>
          </a:fillRef>
          <a:effectRef idx="2">
            <a:schemeClr val="dk1"/>
          </a:effectRef>
          <a:fontRef idx="minor">
            <a:schemeClr val="tx1"/>
          </a:fontRef>
        </p:style>
      </p:cxnSp>
      <p:cxnSp>
        <p:nvCxnSpPr>
          <p:cNvPr id="47" name="Straight Connector 46"/>
          <p:cNvCxnSpPr/>
          <p:nvPr/>
        </p:nvCxnSpPr>
        <p:spPr>
          <a:xfrm flipV="1">
            <a:off x="3206840" y="1937460"/>
            <a:ext cx="9659" cy="1754742"/>
          </a:xfrm>
          <a:prstGeom prst="line">
            <a:avLst/>
          </a:prstGeom>
          <a:ln w="76200"/>
        </p:spPr>
        <p:style>
          <a:lnRef idx="3">
            <a:schemeClr val="dk1"/>
          </a:lnRef>
          <a:fillRef idx="0">
            <a:schemeClr val="dk1"/>
          </a:fillRef>
          <a:effectRef idx="2">
            <a:schemeClr val="dk1"/>
          </a:effectRef>
          <a:fontRef idx="minor">
            <a:schemeClr val="tx1"/>
          </a:fontRef>
        </p:style>
      </p:cxnSp>
      <p:cxnSp>
        <p:nvCxnSpPr>
          <p:cNvPr id="49" name="Straight Arrow Connector 48"/>
          <p:cNvCxnSpPr/>
          <p:nvPr/>
        </p:nvCxnSpPr>
        <p:spPr>
          <a:xfrm>
            <a:off x="3216499" y="1937460"/>
            <a:ext cx="608526" cy="0"/>
          </a:xfrm>
          <a:prstGeom prst="straightConnector1">
            <a:avLst/>
          </a:prstGeom>
          <a:ln w="76200">
            <a:tailEnd type="triangle"/>
          </a:ln>
        </p:spPr>
        <p:style>
          <a:lnRef idx="3">
            <a:schemeClr val="dk1"/>
          </a:lnRef>
          <a:fillRef idx="0">
            <a:schemeClr val="dk1"/>
          </a:fillRef>
          <a:effectRef idx="2">
            <a:schemeClr val="dk1"/>
          </a:effectRef>
          <a:fontRef idx="minor">
            <a:schemeClr val="tx1"/>
          </a:fontRef>
        </p:style>
      </p:cxnSp>
      <p:sp>
        <p:nvSpPr>
          <p:cNvPr id="54" name="TextBox 53"/>
          <p:cNvSpPr txBox="1"/>
          <p:nvPr/>
        </p:nvSpPr>
        <p:spPr>
          <a:xfrm>
            <a:off x="2356834" y="2371857"/>
            <a:ext cx="859665" cy="584775"/>
          </a:xfrm>
          <a:prstGeom prst="rect">
            <a:avLst/>
          </a:prstGeom>
          <a:noFill/>
        </p:spPr>
        <p:txBody>
          <a:bodyPr wrap="square" rtlCol="0">
            <a:spAutoFit/>
          </a:bodyPr>
          <a:lstStyle/>
          <a:p>
            <a:pPr algn="ctr"/>
            <a:r>
              <a:rPr lang="en-US" sz="3200" b="1" dirty="0" smtClean="0">
                <a:latin typeface="Times New Roman" panose="02020603050405020304" pitchFamily="18" charset="0"/>
                <a:cs typeface="Times New Roman" panose="02020603050405020304" pitchFamily="18" charset="0"/>
              </a:rPr>
              <a:t>Yes</a:t>
            </a:r>
            <a:endParaRPr lang="en-US" sz="3200" b="1" dirty="0">
              <a:latin typeface="Times New Roman" panose="02020603050405020304" pitchFamily="18" charset="0"/>
              <a:cs typeface="Times New Roman" panose="02020603050405020304" pitchFamily="18" charset="0"/>
            </a:endParaRPr>
          </a:p>
        </p:txBody>
      </p:sp>
      <p:sp>
        <p:nvSpPr>
          <p:cNvPr id="10" name="TextBox 9"/>
          <p:cNvSpPr txBox="1"/>
          <p:nvPr/>
        </p:nvSpPr>
        <p:spPr>
          <a:xfrm>
            <a:off x="609600" y="2209800"/>
            <a:ext cx="1447800" cy="369332"/>
          </a:xfrm>
          <a:prstGeom prst="rect">
            <a:avLst/>
          </a:prstGeom>
          <a:noFill/>
        </p:spPr>
        <p:txBody>
          <a:bodyPr wrap="square" rtlCol="0">
            <a:spAutoFit/>
          </a:bodyPr>
          <a:lstStyle/>
          <a:p>
            <a:r>
              <a:rPr lang="en-US" b="1" dirty="0">
                <a:latin typeface="Times New Roman" panose="02020603050405020304" pitchFamily="18" charset="0"/>
                <a:cs typeface="Times New Roman" panose="02020603050405020304" pitchFamily="18" charset="0"/>
              </a:rPr>
              <a:t>Exhibit 4.1</a:t>
            </a:r>
            <a:endParaRPr lang="en-US" dirty="0"/>
          </a:p>
        </p:txBody>
      </p:sp>
    </p:spTree>
    <p:extLst>
      <p:ext uri="{BB962C8B-B14F-4D97-AF65-F5344CB8AC3E}">
        <p14:creationId xmlns:p14="http://schemas.microsoft.com/office/powerpoint/2010/main" val="415306899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1676400"/>
            <a:ext cx="7924800" cy="4421188"/>
          </a:xfrm>
        </p:spPr>
        <p:txBody>
          <a:bodyPr>
            <a:normAutofit fontScale="92500" lnSpcReduction="10000"/>
          </a:bodyPr>
          <a:lstStyle/>
          <a:p>
            <a:pPr algn="l"/>
            <a:r>
              <a:rPr lang="en-US" sz="2800" b="1" dirty="0">
                <a:solidFill>
                  <a:srgbClr val="2818FA"/>
                </a:solidFill>
                <a:latin typeface="Times New Roman" panose="02020603050405020304" pitchFamily="18" charset="0"/>
                <a:cs typeface="Times New Roman" panose="02020603050405020304" pitchFamily="18" charset="0"/>
              </a:rPr>
              <a:t>Displaying measurement data</a:t>
            </a:r>
            <a:endParaRPr lang="en-US" sz="2800" b="1" dirty="0">
              <a:solidFill>
                <a:schemeClr val="tx1"/>
              </a:solidFill>
              <a:latin typeface="Times New Roman" panose="02020603050405020304" pitchFamily="18" charset="0"/>
              <a:cs typeface="Times New Roman" panose="02020603050405020304" pitchFamily="18" charset="0"/>
            </a:endParaRPr>
          </a:p>
          <a:p>
            <a:pPr algn="l"/>
            <a:r>
              <a:rPr lang="en-US" sz="3200" b="1" dirty="0">
                <a:solidFill>
                  <a:srgbClr val="2818FA"/>
                </a:solidFill>
                <a:latin typeface="Times New Roman" panose="02020603050405020304" pitchFamily="18" charset="0"/>
                <a:cs typeface="Times New Roman" panose="02020603050405020304" pitchFamily="18" charset="0"/>
              </a:rPr>
              <a:t>Snapshot Report Formats</a:t>
            </a:r>
          </a:p>
          <a:p>
            <a:pPr algn="l"/>
            <a:r>
              <a:rPr lang="en-US" sz="2800" b="1" dirty="0">
                <a:solidFill>
                  <a:srgbClr val="2818FA"/>
                </a:solidFill>
                <a:latin typeface="Times New Roman" panose="02020603050405020304" pitchFamily="18" charset="0"/>
                <a:cs typeface="Times New Roman" panose="02020603050405020304" pitchFamily="18" charset="0"/>
              </a:rPr>
              <a:t>Trend Report Formats</a:t>
            </a:r>
          </a:p>
          <a:p>
            <a:pPr marL="457200" indent="-457200" algn="l">
              <a:buClr>
                <a:srgbClr val="2818FA"/>
              </a:buClr>
              <a:buFont typeface="Wingdings" panose="05000000000000000000" pitchFamily="2" charset="2"/>
              <a:buChar char="v"/>
            </a:pPr>
            <a:r>
              <a:rPr lang="en-US" sz="2800" b="1" dirty="0">
                <a:solidFill>
                  <a:srgbClr val="2818FA"/>
                </a:solidFill>
                <a:latin typeface="Times New Roman" panose="02020603050405020304" pitchFamily="18" charset="0"/>
                <a:cs typeface="Times New Roman" panose="02020603050405020304" pitchFamily="18" charset="0"/>
              </a:rPr>
              <a:t>Line graphs</a:t>
            </a:r>
            <a:r>
              <a:rPr lang="en-US" sz="2800" b="1" dirty="0">
                <a:solidFill>
                  <a:schemeClr val="tx1"/>
                </a:solidFill>
                <a:latin typeface="Times New Roman" panose="02020603050405020304" pitchFamily="18" charset="0"/>
                <a:cs typeface="Times New Roman" panose="02020603050405020304" pitchFamily="18" charset="0"/>
              </a:rPr>
              <a:t>, sometimes called run charts, can be used to show changes in a performance measurement over time</a:t>
            </a:r>
            <a:r>
              <a:rPr lang="en-US" sz="2800" b="1" dirty="0" smtClean="0">
                <a:solidFill>
                  <a:schemeClr val="tx1"/>
                </a:solidFill>
                <a:latin typeface="Times New Roman" panose="02020603050405020304" pitchFamily="18" charset="0"/>
                <a:cs typeface="Times New Roman" panose="02020603050405020304" pitchFamily="18" charset="0"/>
              </a:rPr>
              <a:t>.</a:t>
            </a:r>
          </a:p>
          <a:p>
            <a:pPr marL="457200" indent="-457200" algn="l">
              <a:buClr>
                <a:srgbClr val="2818FA"/>
              </a:buClr>
              <a:buFont typeface="Wingdings" panose="05000000000000000000" pitchFamily="2" charset="2"/>
              <a:buChar char="v"/>
            </a:pPr>
            <a:r>
              <a:rPr lang="en-US" sz="2800" b="1" dirty="0">
                <a:solidFill>
                  <a:schemeClr val="tx1"/>
                </a:solidFill>
                <a:latin typeface="Times New Roman" panose="02020603050405020304" pitchFamily="18" charset="0"/>
                <a:cs typeface="Times New Roman" panose="02020603050405020304" pitchFamily="18" charset="0"/>
              </a:rPr>
              <a:t>One </a:t>
            </a:r>
            <a:r>
              <a:rPr lang="en-US" sz="2800" b="1" dirty="0">
                <a:solidFill>
                  <a:srgbClr val="2818FA"/>
                </a:solidFill>
                <a:latin typeface="Times New Roman" panose="02020603050405020304" pitchFamily="18" charset="0"/>
                <a:cs typeface="Times New Roman" panose="02020603050405020304" pitchFamily="18" charset="0"/>
              </a:rPr>
              <a:t>line graph </a:t>
            </a:r>
            <a:r>
              <a:rPr lang="en-US" sz="2800" b="1" dirty="0">
                <a:solidFill>
                  <a:schemeClr val="tx1"/>
                </a:solidFill>
                <a:latin typeface="Times New Roman" panose="02020603050405020304" pitchFamily="18" charset="0"/>
                <a:cs typeface="Times New Roman" panose="02020603050405020304" pitchFamily="18" charset="0"/>
              </a:rPr>
              <a:t>can be used to report several performance measurement results. </a:t>
            </a:r>
            <a:endParaRPr lang="en-US" sz="2800" b="1" dirty="0" smtClean="0">
              <a:solidFill>
                <a:schemeClr val="tx1"/>
              </a:solidFill>
              <a:latin typeface="Times New Roman" panose="02020603050405020304" pitchFamily="18" charset="0"/>
              <a:cs typeface="Times New Roman" panose="02020603050405020304" pitchFamily="18" charset="0"/>
            </a:endParaRPr>
          </a:p>
          <a:p>
            <a:pPr marL="457200" indent="-457200" algn="l">
              <a:buClr>
                <a:srgbClr val="2818FA"/>
              </a:buClr>
              <a:buFont typeface="Wingdings" panose="05000000000000000000" pitchFamily="2" charset="2"/>
              <a:buChar char="v"/>
            </a:pPr>
            <a:r>
              <a:rPr lang="en-US" sz="2800" b="1" dirty="0">
                <a:solidFill>
                  <a:schemeClr val="tx1"/>
                </a:solidFill>
                <a:latin typeface="Times New Roman" panose="02020603050405020304" pitchFamily="18" charset="0"/>
                <a:cs typeface="Times New Roman" panose="02020603050405020304" pitchFamily="18" charset="0"/>
              </a:rPr>
              <a:t>To display data effectively, </a:t>
            </a:r>
            <a:r>
              <a:rPr lang="en-US" sz="2800" b="1" dirty="0">
                <a:solidFill>
                  <a:srgbClr val="2818FA"/>
                </a:solidFill>
                <a:latin typeface="Times New Roman" panose="02020603050405020304" pitchFamily="18" charset="0"/>
                <a:cs typeface="Times New Roman" panose="02020603050405020304" pitchFamily="18" charset="0"/>
              </a:rPr>
              <a:t>line graphs </a:t>
            </a:r>
            <a:r>
              <a:rPr lang="en-US" sz="2800" b="1" dirty="0">
                <a:solidFill>
                  <a:schemeClr val="tx1"/>
                </a:solidFill>
                <a:latin typeface="Times New Roman" panose="02020603050405020304" pitchFamily="18" charset="0"/>
                <a:cs typeface="Times New Roman" panose="02020603050405020304" pitchFamily="18" charset="0"/>
              </a:rPr>
              <a:t>should include no more than four measures.</a:t>
            </a: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ADF80283-862D-44A6-A770-39BD13D39D11}"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50</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122587453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1676400"/>
            <a:ext cx="7924800" cy="4421188"/>
          </a:xfrm>
        </p:spPr>
        <p:txBody>
          <a:bodyPr>
            <a:normAutofit fontScale="92500" lnSpcReduction="20000"/>
          </a:bodyPr>
          <a:lstStyle/>
          <a:p>
            <a:pPr algn="l"/>
            <a:r>
              <a:rPr lang="en-US" sz="2800" b="1" dirty="0">
                <a:solidFill>
                  <a:srgbClr val="2818FA"/>
                </a:solidFill>
                <a:latin typeface="Times New Roman" panose="02020603050405020304" pitchFamily="18" charset="0"/>
                <a:cs typeface="Times New Roman" panose="02020603050405020304" pitchFamily="18" charset="0"/>
              </a:rPr>
              <a:t>Displaying measurement data</a:t>
            </a:r>
            <a:endParaRPr lang="en-US" sz="2800" b="1" dirty="0">
              <a:solidFill>
                <a:schemeClr val="tx1"/>
              </a:solidFill>
              <a:latin typeface="Times New Roman" panose="02020603050405020304" pitchFamily="18" charset="0"/>
              <a:cs typeface="Times New Roman" panose="02020603050405020304" pitchFamily="18" charset="0"/>
            </a:endParaRPr>
          </a:p>
          <a:p>
            <a:pPr algn="l"/>
            <a:r>
              <a:rPr lang="en-US" sz="3200" b="1" dirty="0">
                <a:solidFill>
                  <a:srgbClr val="2818FA"/>
                </a:solidFill>
                <a:latin typeface="Times New Roman" panose="02020603050405020304" pitchFamily="18" charset="0"/>
                <a:cs typeface="Times New Roman" panose="02020603050405020304" pitchFamily="18" charset="0"/>
              </a:rPr>
              <a:t>Snapshot Report Formats</a:t>
            </a:r>
          </a:p>
          <a:p>
            <a:pPr algn="l"/>
            <a:r>
              <a:rPr lang="en-US" sz="2800" b="1" dirty="0">
                <a:solidFill>
                  <a:srgbClr val="2818FA"/>
                </a:solidFill>
                <a:latin typeface="Times New Roman" panose="02020603050405020304" pitchFamily="18" charset="0"/>
                <a:cs typeface="Times New Roman" panose="02020603050405020304" pitchFamily="18" charset="0"/>
              </a:rPr>
              <a:t>Trend Report Formats</a:t>
            </a:r>
          </a:p>
          <a:p>
            <a:pPr marL="457200" indent="-457200" algn="l">
              <a:buClr>
                <a:srgbClr val="2818FA"/>
              </a:buClr>
              <a:buFont typeface="Wingdings" panose="05000000000000000000" pitchFamily="2" charset="2"/>
              <a:buChar char="v"/>
            </a:pPr>
            <a:r>
              <a:rPr lang="en-US" sz="2800" b="1" dirty="0">
                <a:solidFill>
                  <a:srgbClr val="2818FA"/>
                </a:solidFill>
                <a:latin typeface="Times New Roman" panose="02020603050405020304" pitchFamily="18" charset="0"/>
                <a:cs typeface="Times New Roman" panose="02020603050405020304" pitchFamily="18" charset="0"/>
              </a:rPr>
              <a:t>Bar graphs </a:t>
            </a:r>
            <a:r>
              <a:rPr lang="en-US" sz="2800" b="1" dirty="0">
                <a:solidFill>
                  <a:schemeClr val="tx1"/>
                </a:solidFill>
                <a:latin typeface="Times New Roman" panose="02020603050405020304" pitchFamily="18" charset="0"/>
                <a:cs typeface="Times New Roman" panose="02020603050405020304" pitchFamily="18" charset="0"/>
              </a:rPr>
              <a:t>can be used to report a snapshot of performance and also display performance data for different periods. </a:t>
            </a:r>
            <a:endParaRPr lang="en-US" sz="2800" b="1" dirty="0" smtClean="0">
              <a:solidFill>
                <a:schemeClr val="tx1"/>
              </a:solidFill>
              <a:latin typeface="Times New Roman" panose="02020603050405020304" pitchFamily="18" charset="0"/>
              <a:cs typeface="Times New Roman" panose="02020603050405020304" pitchFamily="18" charset="0"/>
            </a:endParaRPr>
          </a:p>
          <a:p>
            <a:pPr marL="457200" indent="-457200" algn="l">
              <a:buClr>
                <a:srgbClr val="2818FA"/>
              </a:buClr>
              <a:buFont typeface="Wingdings" panose="05000000000000000000" pitchFamily="2" charset="2"/>
              <a:buChar char="v"/>
            </a:pPr>
            <a:r>
              <a:rPr lang="en-US" sz="2800" b="1" dirty="0">
                <a:solidFill>
                  <a:schemeClr val="tx1"/>
                </a:solidFill>
                <a:latin typeface="Times New Roman" panose="02020603050405020304" pitchFamily="18" charset="0"/>
                <a:cs typeface="Times New Roman" panose="02020603050405020304" pitchFamily="18" charset="0"/>
              </a:rPr>
              <a:t>This chart is called a </a:t>
            </a:r>
            <a:r>
              <a:rPr lang="en-US" sz="2800" b="1" dirty="0">
                <a:solidFill>
                  <a:srgbClr val="2818FA"/>
                </a:solidFill>
                <a:latin typeface="Times New Roman" panose="02020603050405020304" pitchFamily="18" charset="0"/>
                <a:cs typeface="Times New Roman" panose="02020603050405020304" pitchFamily="18" charset="0"/>
              </a:rPr>
              <a:t>clustered bar graph </a:t>
            </a:r>
            <a:r>
              <a:rPr lang="en-US" sz="2800" b="1" dirty="0">
                <a:solidFill>
                  <a:schemeClr val="tx1"/>
                </a:solidFill>
                <a:latin typeface="Times New Roman" panose="02020603050405020304" pitchFamily="18" charset="0"/>
                <a:cs typeface="Times New Roman" panose="02020603050405020304" pitchFamily="18" charset="0"/>
              </a:rPr>
              <a:t>because it shows the relationship between three clusters of </a:t>
            </a:r>
            <a:r>
              <a:rPr lang="en-US" sz="2800" b="1" dirty="0" smtClean="0">
                <a:solidFill>
                  <a:schemeClr val="tx1"/>
                </a:solidFill>
                <a:latin typeface="Times New Roman" panose="02020603050405020304" pitchFamily="18" charset="0"/>
                <a:cs typeface="Times New Roman" panose="02020603050405020304" pitchFamily="18" charset="0"/>
              </a:rPr>
              <a:t>variables (</a:t>
            </a:r>
            <a:r>
              <a:rPr lang="en-US" sz="2800" b="1" dirty="0">
                <a:solidFill>
                  <a:schemeClr val="tx1"/>
                </a:solidFill>
                <a:latin typeface="Times New Roman" panose="02020603050405020304" pitchFamily="18" charset="0"/>
                <a:cs typeface="Times New Roman" panose="02020603050405020304" pitchFamily="18" charset="0"/>
              </a:rPr>
              <a:t>Exhibit </a:t>
            </a:r>
            <a:r>
              <a:rPr lang="en-US" sz="2800" b="1" dirty="0" smtClean="0">
                <a:solidFill>
                  <a:schemeClr val="tx1"/>
                </a:solidFill>
                <a:latin typeface="Times New Roman" panose="02020603050405020304" pitchFamily="18" charset="0"/>
                <a:cs typeface="Times New Roman" panose="02020603050405020304" pitchFamily="18" charset="0"/>
              </a:rPr>
              <a:t>4.14).</a:t>
            </a:r>
          </a:p>
          <a:p>
            <a:pPr marL="457200" indent="-457200" algn="l">
              <a:buClr>
                <a:srgbClr val="2818FA"/>
              </a:buClr>
              <a:buFont typeface="Wingdings" panose="05000000000000000000" pitchFamily="2" charset="2"/>
              <a:buChar char="v"/>
            </a:pPr>
            <a:r>
              <a:rPr lang="en-US" sz="2800" b="1" dirty="0">
                <a:solidFill>
                  <a:srgbClr val="2818FA"/>
                </a:solidFill>
                <a:latin typeface="Times New Roman" panose="02020603050405020304" pitchFamily="18" charset="0"/>
                <a:cs typeface="Times New Roman" panose="02020603050405020304" pitchFamily="18" charset="0"/>
              </a:rPr>
              <a:t>Line graphs </a:t>
            </a:r>
            <a:r>
              <a:rPr lang="en-US" sz="2800" b="1" dirty="0">
                <a:solidFill>
                  <a:schemeClr val="tx1"/>
                </a:solidFill>
                <a:latin typeface="Times New Roman" panose="02020603050405020304" pitchFamily="18" charset="0"/>
                <a:cs typeface="Times New Roman" panose="02020603050405020304" pitchFamily="18" charset="0"/>
              </a:rPr>
              <a:t>and </a:t>
            </a:r>
            <a:r>
              <a:rPr lang="en-US" sz="2800" b="1" dirty="0">
                <a:solidFill>
                  <a:srgbClr val="2818FA"/>
                </a:solidFill>
                <a:latin typeface="Times New Roman" panose="02020603050405020304" pitchFamily="18" charset="0"/>
                <a:cs typeface="Times New Roman" panose="02020603050405020304" pitchFamily="18" charset="0"/>
              </a:rPr>
              <a:t>bar graphs </a:t>
            </a:r>
            <a:r>
              <a:rPr lang="en-US" sz="2800" b="1" dirty="0">
                <a:solidFill>
                  <a:schemeClr val="tx1"/>
                </a:solidFill>
                <a:latin typeface="Times New Roman" panose="02020603050405020304" pitchFamily="18" charset="0"/>
                <a:cs typeface="Times New Roman" panose="02020603050405020304" pitchFamily="18" charset="0"/>
              </a:rPr>
              <a:t>are the two most common ways to display performance data over time.</a:t>
            </a:r>
            <a:endParaRPr lang="en-US" sz="28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AA6F32BE-2FB1-4680-A366-8FE70BD520F0}"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51</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64954315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1676400"/>
            <a:ext cx="8077200" cy="4421188"/>
          </a:xfrm>
        </p:spPr>
        <p:txBody>
          <a:bodyPr>
            <a:normAutofit/>
          </a:bodyPr>
          <a:lstStyle/>
          <a:p>
            <a:pPr algn="l"/>
            <a:r>
              <a:rPr lang="en-US" sz="2800" b="1" dirty="0">
                <a:solidFill>
                  <a:srgbClr val="2818FA"/>
                </a:solidFill>
                <a:latin typeface="Times New Roman" panose="02020603050405020304" pitchFamily="18" charset="0"/>
                <a:cs typeface="Times New Roman" panose="02020603050405020304" pitchFamily="18" charset="0"/>
              </a:rPr>
              <a:t>Displaying measurement data</a:t>
            </a:r>
            <a:endParaRPr lang="en-US" sz="2800" b="1" dirty="0">
              <a:solidFill>
                <a:schemeClr val="tx1"/>
              </a:solidFill>
              <a:latin typeface="Times New Roman" panose="02020603050405020304" pitchFamily="18" charset="0"/>
              <a:cs typeface="Times New Roman" panose="02020603050405020304" pitchFamily="18" charset="0"/>
            </a:endParaRPr>
          </a:p>
          <a:p>
            <a:pPr algn="l"/>
            <a:r>
              <a:rPr lang="en-US" sz="3200" b="1" dirty="0">
                <a:solidFill>
                  <a:srgbClr val="2818FA"/>
                </a:solidFill>
                <a:latin typeface="Times New Roman" panose="02020603050405020304" pitchFamily="18" charset="0"/>
                <a:cs typeface="Times New Roman" panose="02020603050405020304" pitchFamily="18" charset="0"/>
              </a:rPr>
              <a:t>Snapshot Report Formats</a:t>
            </a:r>
          </a:p>
          <a:p>
            <a:pPr marL="457200" indent="-457200" algn="l">
              <a:buClr>
                <a:srgbClr val="2818FA"/>
              </a:buClr>
              <a:buFont typeface="Wingdings" panose="05000000000000000000" pitchFamily="2" charset="2"/>
              <a:buChar char="v"/>
            </a:pPr>
            <a:r>
              <a:rPr lang="en-US" sz="2800" b="1" dirty="0">
                <a:solidFill>
                  <a:schemeClr val="tx1"/>
                </a:solidFill>
                <a:latin typeface="Times New Roman" panose="02020603050405020304" pitchFamily="18" charset="0"/>
                <a:cs typeface="Times New Roman" panose="02020603050405020304" pitchFamily="18" charset="0"/>
              </a:rPr>
              <a:t>Simplicity is the key to reporting </a:t>
            </a:r>
            <a:r>
              <a:rPr lang="en-US" sz="2800" b="1" dirty="0">
                <a:solidFill>
                  <a:srgbClr val="2818FA"/>
                </a:solidFill>
                <a:latin typeface="Times New Roman" panose="02020603050405020304" pitchFamily="18" charset="0"/>
                <a:cs typeface="Times New Roman" panose="02020603050405020304" pitchFamily="18" charset="0"/>
              </a:rPr>
              <a:t>performance measurement</a:t>
            </a:r>
            <a:r>
              <a:rPr lang="en-US" sz="2800" b="1" dirty="0">
                <a:solidFill>
                  <a:schemeClr val="tx1"/>
                </a:solidFill>
                <a:latin typeface="Times New Roman" panose="02020603050405020304" pitchFamily="18" charset="0"/>
                <a:cs typeface="Times New Roman" panose="02020603050405020304" pitchFamily="18" charset="0"/>
              </a:rPr>
              <a:t> data, whether for a single period or for many periods. An uncluttered </a:t>
            </a:r>
            <a:r>
              <a:rPr lang="en-US" sz="2800" b="1" dirty="0">
                <a:solidFill>
                  <a:srgbClr val="2818FA"/>
                </a:solidFill>
                <a:latin typeface="Times New Roman" panose="02020603050405020304" pitchFamily="18" charset="0"/>
                <a:cs typeface="Times New Roman" panose="02020603050405020304" pitchFamily="18" charset="0"/>
              </a:rPr>
              <a:t>tabular</a:t>
            </a:r>
            <a:r>
              <a:rPr lang="en-US" sz="2800" b="1" dirty="0">
                <a:solidFill>
                  <a:schemeClr val="tx1"/>
                </a:solidFill>
                <a:latin typeface="Times New Roman" panose="02020603050405020304" pitchFamily="18" charset="0"/>
                <a:cs typeface="Times New Roman" panose="02020603050405020304" pitchFamily="18" charset="0"/>
              </a:rPr>
              <a:t> report or </a:t>
            </a:r>
            <a:r>
              <a:rPr lang="en-US" sz="2800" b="1" dirty="0">
                <a:solidFill>
                  <a:srgbClr val="2818FA"/>
                </a:solidFill>
                <a:latin typeface="Times New Roman" panose="02020603050405020304" pitchFamily="18" charset="0"/>
                <a:cs typeface="Times New Roman" panose="02020603050405020304" pitchFamily="18" charset="0"/>
              </a:rPr>
              <a:t>graph</a:t>
            </a:r>
            <a:r>
              <a:rPr lang="en-US" sz="2800" b="1" dirty="0">
                <a:solidFill>
                  <a:schemeClr val="tx1"/>
                </a:solidFill>
                <a:latin typeface="Times New Roman" panose="02020603050405020304" pitchFamily="18" charset="0"/>
                <a:cs typeface="Times New Roman" panose="02020603050405020304" pitchFamily="18" charset="0"/>
              </a:rPr>
              <a:t> usually conveys information more effectively than an overly data-laden one does. </a:t>
            </a:r>
            <a:endParaRPr lang="en-US" sz="28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9E42E2CE-7C0C-462F-B57D-BF59E0A2D9A2}"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52</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362907021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1676400"/>
            <a:ext cx="8077200" cy="4421188"/>
          </a:xfrm>
        </p:spPr>
        <p:txBody>
          <a:bodyPr>
            <a:noAutofit/>
          </a:bodyPr>
          <a:lstStyle/>
          <a:p>
            <a:pPr algn="l"/>
            <a:r>
              <a:rPr lang="en-US" b="1" dirty="0">
                <a:solidFill>
                  <a:srgbClr val="2818FA"/>
                </a:solidFill>
                <a:latin typeface="Times New Roman" panose="02020603050405020304" pitchFamily="18" charset="0"/>
                <a:cs typeface="Times New Roman" panose="02020603050405020304" pitchFamily="18" charset="0"/>
              </a:rPr>
              <a:t>Displaying measurement data</a:t>
            </a:r>
            <a:endParaRPr lang="en-US" b="1" dirty="0">
              <a:solidFill>
                <a:schemeClr val="tx1"/>
              </a:solidFill>
              <a:latin typeface="Times New Roman" panose="02020603050405020304" pitchFamily="18" charset="0"/>
              <a:cs typeface="Times New Roman" panose="02020603050405020304" pitchFamily="18" charset="0"/>
            </a:endParaRPr>
          </a:p>
          <a:p>
            <a:pPr algn="l"/>
            <a:r>
              <a:rPr lang="en-US" b="1" dirty="0">
                <a:solidFill>
                  <a:srgbClr val="2818FA"/>
                </a:solidFill>
                <a:latin typeface="Times New Roman" panose="02020603050405020304" pitchFamily="18" charset="0"/>
                <a:cs typeface="Times New Roman" panose="02020603050405020304" pitchFamily="18" charset="0"/>
              </a:rPr>
              <a:t>Snapshot Report Formats</a:t>
            </a:r>
          </a:p>
          <a:p>
            <a:pPr algn="l"/>
            <a:r>
              <a:rPr lang="en-US" sz="2000" b="1" dirty="0">
                <a:solidFill>
                  <a:schemeClr val="tx1"/>
                </a:solidFill>
                <a:latin typeface="Times New Roman" panose="02020603050405020304" pitchFamily="18" charset="0"/>
                <a:cs typeface="Times New Roman" panose="02020603050405020304" pitchFamily="18" charset="0"/>
              </a:rPr>
              <a:t>Several basic principles should be observed when displaying performance results:</a:t>
            </a:r>
          </a:p>
          <a:p>
            <a:pPr marL="457200" indent="-457200" algn="l">
              <a:spcBef>
                <a:spcPts val="0"/>
              </a:spcBef>
              <a:buClr>
                <a:srgbClr val="2818FA"/>
              </a:buClr>
              <a:buFont typeface="Wingdings" panose="05000000000000000000" pitchFamily="2" charset="2"/>
              <a:buChar char="v"/>
            </a:pPr>
            <a:r>
              <a:rPr lang="en-US" sz="2000" b="1" dirty="0">
                <a:solidFill>
                  <a:schemeClr val="tx1"/>
                </a:solidFill>
                <a:latin typeface="Times New Roman" panose="02020603050405020304" pitchFamily="18" charset="0"/>
                <a:cs typeface="Times New Roman" panose="02020603050405020304" pitchFamily="18" charset="0"/>
              </a:rPr>
              <a:t>Make sure the data are accurate and no relevant data are omitted. </a:t>
            </a:r>
          </a:p>
          <a:p>
            <a:pPr marL="457200" indent="-457200" algn="l">
              <a:spcBef>
                <a:spcPts val="0"/>
              </a:spcBef>
              <a:buClr>
                <a:srgbClr val="2818FA"/>
              </a:buClr>
              <a:buFont typeface="Wingdings" panose="05000000000000000000" pitchFamily="2" charset="2"/>
              <a:buChar char="v"/>
            </a:pPr>
            <a:r>
              <a:rPr lang="en-US" sz="2000" b="1" dirty="0">
                <a:solidFill>
                  <a:schemeClr val="tx1"/>
                </a:solidFill>
                <a:latin typeface="Times New Roman" panose="02020603050405020304" pitchFamily="18" charset="0"/>
                <a:cs typeface="Times New Roman" panose="02020603050405020304" pitchFamily="18" charset="0"/>
              </a:rPr>
              <a:t>Minimize the number of measures reported in one table or graph.</a:t>
            </a:r>
          </a:p>
          <a:p>
            <a:pPr marL="457200" indent="-457200" algn="l">
              <a:spcBef>
                <a:spcPts val="0"/>
              </a:spcBef>
              <a:buClr>
                <a:srgbClr val="2818FA"/>
              </a:buClr>
              <a:buFont typeface="Wingdings" panose="05000000000000000000" pitchFamily="2" charset="2"/>
              <a:buChar char="v"/>
            </a:pPr>
            <a:r>
              <a:rPr lang="en-US" sz="2000" b="1" dirty="0">
                <a:solidFill>
                  <a:schemeClr val="tx1"/>
                </a:solidFill>
                <a:latin typeface="Times New Roman" panose="02020603050405020304" pitchFamily="18" charset="0"/>
                <a:cs typeface="Times New Roman" panose="02020603050405020304" pitchFamily="18" charset="0"/>
              </a:rPr>
              <a:t>Ensure that the report is self-explanatory.</a:t>
            </a:r>
          </a:p>
          <a:p>
            <a:pPr marL="457200" indent="-457200" algn="l">
              <a:spcBef>
                <a:spcPts val="0"/>
              </a:spcBef>
              <a:buClr>
                <a:srgbClr val="2818FA"/>
              </a:buClr>
              <a:buFont typeface="Wingdings" panose="05000000000000000000" pitchFamily="2" charset="2"/>
              <a:buChar char="v"/>
            </a:pPr>
            <a:r>
              <a:rPr lang="en-US" sz="2000" b="1" dirty="0">
                <a:solidFill>
                  <a:schemeClr val="tx1"/>
                </a:solidFill>
                <a:latin typeface="Times New Roman" panose="02020603050405020304" pitchFamily="18" charset="0"/>
                <a:cs typeface="Times New Roman" panose="02020603050405020304" pitchFamily="18" charset="0"/>
              </a:rPr>
              <a:t>Use clear and concise labels for the report title, period being measured, data legends, and other explanatory information.</a:t>
            </a:r>
          </a:p>
          <a:p>
            <a:pPr marL="457200" indent="-457200" algn="l">
              <a:spcBef>
                <a:spcPts val="0"/>
              </a:spcBef>
              <a:buClr>
                <a:srgbClr val="2818FA"/>
              </a:buClr>
              <a:buFont typeface="Wingdings" panose="05000000000000000000" pitchFamily="2" charset="2"/>
              <a:buChar char="v"/>
            </a:pPr>
            <a:r>
              <a:rPr lang="en-US" sz="2000" b="1" dirty="0">
                <a:solidFill>
                  <a:schemeClr val="tx1"/>
                </a:solidFill>
                <a:latin typeface="Times New Roman" panose="02020603050405020304" pitchFamily="18" charset="0"/>
                <a:cs typeface="Times New Roman" panose="02020603050405020304" pitchFamily="18" charset="0"/>
              </a:rPr>
              <a:t>Use legends or keys to explain data that may be confusing or subject to misinterpretation.</a:t>
            </a:r>
          </a:p>
          <a:p>
            <a:pPr marL="457200" indent="-457200" algn="l">
              <a:spcBef>
                <a:spcPts val="0"/>
              </a:spcBef>
              <a:buClr>
                <a:srgbClr val="2818FA"/>
              </a:buClr>
              <a:buFont typeface="Wingdings" panose="05000000000000000000" pitchFamily="2" charset="2"/>
              <a:buChar char="v"/>
            </a:pPr>
            <a:r>
              <a:rPr lang="en-US" sz="2000" b="1" dirty="0">
                <a:solidFill>
                  <a:schemeClr val="tx1"/>
                </a:solidFill>
                <a:latin typeface="Times New Roman" panose="02020603050405020304" pitchFamily="18" charset="0"/>
                <a:cs typeface="Times New Roman" panose="02020603050405020304" pitchFamily="18" charset="0"/>
              </a:rPr>
              <a:t>Define abbreviations and symbols.</a:t>
            </a: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4E34B557-80AD-4CE9-9334-563B73EAFA7B}"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53</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417437270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1676400"/>
            <a:ext cx="8077200" cy="4421188"/>
          </a:xfrm>
        </p:spPr>
        <p:txBody>
          <a:bodyPr>
            <a:noAutofit/>
          </a:bodyPr>
          <a:lstStyle/>
          <a:p>
            <a:pPr algn="l"/>
            <a:r>
              <a:rPr lang="en-US" b="1" dirty="0">
                <a:solidFill>
                  <a:srgbClr val="2818FA"/>
                </a:solidFill>
                <a:latin typeface="Times New Roman" panose="02020603050405020304" pitchFamily="18" charset="0"/>
                <a:cs typeface="Times New Roman" panose="02020603050405020304" pitchFamily="18" charset="0"/>
              </a:rPr>
              <a:t>Displaying measurement data</a:t>
            </a:r>
            <a:endParaRPr lang="en-US" b="1" dirty="0">
              <a:solidFill>
                <a:schemeClr val="tx1"/>
              </a:solidFill>
              <a:latin typeface="Times New Roman" panose="02020603050405020304" pitchFamily="18" charset="0"/>
              <a:cs typeface="Times New Roman" panose="02020603050405020304" pitchFamily="18" charset="0"/>
            </a:endParaRPr>
          </a:p>
          <a:p>
            <a:pPr algn="l"/>
            <a:r>
              <a:rPr lang="en-US" b="1" dirty="0">
                <a:solidFill>
                  <a:srgbClr val="2818FA"/>
                </a:solidFill>
                <a:latin typeface="Times New Roman" panose="02020603050405020304" pitchFamily="18" charset="0"/>
                <a:cs typeface="Times New Roman" panose="02020603050405020304" pitchFamily="18" charset="0"/>
              </a:rPr>
              <a:t>LEARNING POINT </a:t>
            </a:r>
            <a:r>
              <a:rPr lang="en-US" b="1" dirty="0" smtClean="0">
                <a:solidFill>
                  <a:srgbClr val="2818FA"/>
                </a:solidFill>
                <a:latin typeface="Times New Roman" panose="02020603050405020304" pitchFamily="18" charset="0"/>
                <a:cs typeface="Times New Roman" panose="02020603050405020304" pitchFamily="18" charset="0"/>
              </a:rPr>
              <a:t>Data Displays</a:t>
            </a:r>
          </a:p>
          <a:p>
            <a:pPr algn="l"/>
            <a:r>
              <a:rPr lang="en-US" sz="2600" b="1" dirty="0" smtClean="0">
                <a:solidFill>
                  <a:schemeClr val="tx1"/>
                </a:solidFill>
                <a:latin typeface="Times New Roman" panose="02020603050405020304" pitchFamily="18" charset="0"/>
                <a:cs typeface="Times New Roman" panose="02020603050405020304" pitchFamily="18" charset="0"/>
              </a:rPr>
              <a:t>Performance </a:t>
            </a:r>
            <a:r>
              <a:rPr lang="en-US" sz="2600" b="1" dirty="0">
                <a:solidFill>
                  <a:schemeClr val="tx1"/>
                </a:solidFill>
                <a:latin typeface="Times New Roman" panose="02020603050405020304" pitchFamily="18" charset="0"/>
                <a:cs typeface="Times New Roman" panose="02020603050405020304" pitchFamily="18" charset="0"/>
              </a:rPr>
              <a:t>measurement data can be presented in many </a:t>
            </a:r>
            <a:r>
              <a:rPr lang="en-US" sz="2600" b="1" dirty="0" smtClean="0">
                <a:solidFill>
                  <a:schemeClr val="tx1"/>
                </a:solidFill>
                <a:latin typeface="Times New Roman" panose="02020603050405020304" pitchFamily="18" charset="0"/>
                <a:cs typeface="Times New Roman" panose="02020603050405020304" pitchFamily="18" charset="0"/>
              </a:rPr>
              <a:t>different </a:t>
            </a:r>
            <a:r>
              <a:rPr lang="en-US" sz="2600" b="1" dirty="0">
                <a:solidFill>
                  <a:schemeClr val="tx1"/>
                </a:solidFill>
                <a:latin typeface="Times New Roman" panose="02020603050405020304" pitchFamily="18" charset="0"/>
                <a:cs typeface="Times New Roman" panose="02020603050405020304" pitchFamily="18" charset="0"/>
              </a:rPr>
              <a:t>ways. Tabular reports and bar graphs can be used to report data for a single period or for several periods. Pie charts, scatter diagrams, histograms, Pareto charts, and radar charts are typically used to report performance data from a snapshot of time. Bar and line graphs are most commonly used to display performance data over time</a:t>
            </a:r>
            <a:r>
              <a:rPr lang="en-US" sz="2600" b="1" dirty="0" smtClean="0">
                <a:solidFill>
                  <a:schemeClr val="tx1"/>
                </a:solidFill>
                <a:latin typeface="Times New Roman" panose="02020603050405020304" pitchFamily="18" charset="0"/>
                <a:cs typeface="Times New Roman" panose="02020603050405020304" pitchFamily="18" charset="0"/>
              </a:rPr>
              <a:t>.</a:t>
            </a:r>
            <a:endParaRPr lang="en-US" sz="2600" b="1" dirty="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8E74D5B3-7293-41D7-A41E-637ACD02E930}"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54</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251208015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1676400"/>
            <a:ext cx="8077200" cy="4421188"/>
          </a:xfrm>
        </p:spPr>
        <p:txBody>
          <a:bodyPr>
            <a:noAutofit/>
          </a:bodyPr>
          <a:lstStyle/>
          <a:p>
            <a:pPr algn="l"/>
            <a:r>
              <a:rPr lang="en-US" sz="2800" b="1" dirty="0">
                <a:solidFill>
                  <a:srgbClr val="2818FA"/>
                </a:solidFill>
                <a:latin typeface="Times New Roman" panose="02020603050405020304" pitchFamily="18" charset="0"/>
                <a:cs typeface="Times New Roman" panose="02020603050405020304" pitchFamily="18" charset="0"/>
              </a:rPr>
              <a:t>Compare Results with Expectations </a:t>
            </a:r>
            <a:endParaRPr lang="en-US" sz="2800" b="1" dirty="0" smtClean="0">
              <a:solidFill>
                <a:srgbClr val="2818FA"/>
              </a:solidFill>
              <a:latin typeface="Times New Roman" panose="02020603050405020304" pitchFamily="18" charset="0"/>
              <a:cs typeface="Times New Roman" panose="02020603050405020304" pitchFamily="18" charset="0"/>
            </a:endParaRPr>
          </a:p>
          <a:p>
            <a:pPr algn="l"/>
            <a:r>
              <a:rPr lang="en-US" sz="2800" b="1" dirty="0" smtClean="0">
                <a:solidFill>
                  <a:srgbClr val="2818FA"/>
                </a:solidFill>
                <a:latin typeface="Times New Roman" panose="02020603050405020304" pitchFamily="18" charset="0"/>
                <a:cs typeface="Times New Roman" panose="02020603050405020304" pitchFamily="18" charset="0"/>
              </a:rPr>
              <a:t>Setting </a:t>
            </a:r>
            <a:r>
              <a:rPr lang="en-US" sz="2800" b="1" dirty="0">
                <a:solidFill>
                  <a:srgbClr val="2818FA"/>
                </a:solidFill>
                <a:latin typeface="Times New Roman" panose="02020603050405020304" pitchFamily="18" charset="0"/>
                <a:cs typeface="Times New Roman" panose="02020603050405020304" pitchFamily="18" charset="0"/>
              </a:rPr>
              <a:t>Expectations</a:t>
            </a:r>
          </a:p>
          <a:p>
            <a:pPr marL="457200" indent="-457200" algn="l">
              <a:buFont typeface="Wingdings" panose="05000000000000000000" pitchFamily="2" charset="2"/>
              <a:buChar char="v"/>
            </a:pPr>
            <a:r>
              <a:rPr lang="en-US" sz="2800" b="1" dirty="0" smtClean="0">
                <a:solidFill>
                  <a:srgbClr val="2818FA"/>
                </a:solidFill>
                <a:latin typeface="Times New Roman" panose="02020603050405020304" pitchFamily="18" charset="0"/>
                <a:cs typeface="Times New Roman" panose="02020603050405020304" pitchFamily="18" charset="0"/>
              </a:rPr>
              <a:t>Performance </a:t>
            </a:r>
            <a:r>
              <a:rPr lang="en-US" sz="2800" b="1" dirty="0">
                <a:solidFill>
                  <a:srgbClr val="2818FA"/>
                </a:solidFill>
                <a:latin typeface="Times New Roman" panose="02020603050405020304" pitchFamily="18" charset="0"/>
                <a:cs typeface="Times New Roman" panose="02020603050405020304" pitchFamily="18" charset="0"/>
              </a:rPr>
              <a:t>measures </a:t>
            </a:r>
            <a:r>
              <a:rPr lang="en-US" sz="2800" b="1" dirty="0">
                <a:solidFill>
                  <a:schemeClr val="tx1"/>
                </a:solidFill>
                <a:latin typeface="Times New Roman" panose="02020603050405020304" pitchFamily="18" charset="0"/>
                <a:cs typeface="Times New Roman" panose="02020603050405020304" pitchFamily="18" charset="0"/>
              </a:rPr>
              <a:t>should be tied to a </a:t>
            </a:r>
            <a:r>
              <a:rPr lang="en-US" sz="2800" b="1" dirty="0" smtClean="0">
                <a:solidFill>
                  <a:schemeClr val="tx1"/>
                </a:solidFill>
                <a:latin typeface="Times New Roman" panose="02020603050405020304" pitchFamily="18" charset="0"/>
                <a:cs typeface="Times New Roman" panose="02020603050405020304" pitchFamily="18" charset="0"/>
              </a:rPr>
              <a:t>predefined </a:t>
            </a:r>
            <a:r>
              <a:rPr lang="en-US" sz="2800" b="1" dirty="0">
                <a:solidFill>
                  <a:schemeClr val="tx1"/>
                </a:solidFill>
                <a:latin typeface="Times New Roman" panose="02020603050405020304" pitchFamily="18" charset="0"/>
                <a:cs typeface="Times New Roman" panose="02020603050405020304" pitchFamily="18" charset="0"/>
              </a:rPr>
              <a:t>goal or expectation. Interpretation of measurement results is meaningful only when they are associated with goals. </a:t>
            </a:r>
            <a:endParaRPr lang="en-US" sz="2800" b="1" dirty="0" smtClean="0">
              <a:solidFill>
                <a:schemeClr val="tx1"/>
              </a:solidFill>
              <a:latin typeface="Times New Roman" panose="02020603050405020304" pitchFamily="18" charset="0"/>
              <a:cs typeface="Times New Roman" panose="02020603050405020304" pitchFamily="18" charset="0"/>
            </a:endParaRPr>
          </a:p>
          <a:p>
            <a:pPr marL="457200" indent="-457200" algn="l">
              <a:buFont typeface="Wingdings" panose="05000000000000000000" pitchFamily="2" charset="2"/>
              <a:buChar char="v"/>
            </a:pPr>
            <a:r>
              <a:rPr lang="en-US" sz="2800" b="1" dirty="0">
                <a:solidFill>
                  <a:srgbClr val="2818FA"/>
                </a:solidFill>
                <a:latin typeface="Times New Roman" panose="02020603050405020304" pitchFamily="18" charset="0"/>
                <a:cs typeface="Times New Roman" panose="02020603050405020304" pitchFamily="18" charset="0"/>
              </a:rPr>
              <a:t>Measurement</a:t>
            </a:r>
            <a:r>
              <a:rPr lang="en-US" sz="2800" b="1" dirty="0">
                <a:solidFill>
                  <a:schemeClr val="tx1"/>
                </a:solidFill>
                <a:latin typeface="Times New Roman" panose="02020603050405020304" pitchFamily="18" charset="0"/>
                <a:cs typeface="Times New Roman" panose="02020603050405020304" pitchFamily="18" charset="0"/>
              </a:rPr>
              <a:t> without defined performance </a:t>
            </a:r>
            <a:r>
              <a:rPr lang="en-US" sz="2800" b="1" dirty="0">
                <a:solidFill>
                  <a:srgbClr val="2818FA"/>
                </a:solidFill>
                <a:latin typeface="Times New Roman" panose="02020603050405020304" pitchFamily="18" charset="0"/>
                <a:cs typeface="Times New Roman" panose="02020603050405020304" pitchFamily="18" charset="0"/>
              </a:rPr>
              <a:t>expectations</a:t>
            </a:r>
            <a:r>
              <a:rPr lang="en-US" sz="2800" b="1" dirty="0">
                <a:solidFill>
                  <a:schemeClr val="tx1"/>
                </a:solidFill>
                <a:latin typeface="Times New Roman" panose="02020603050405020304" pitchFamily="18" charset="0"/>
                <a:cs typeface="Times New Roman" panose="02020603050405020304" pitchFamily="18" charset="0"/>
              </a:rPr>
              <a:t> does not contribute to </a:t>
            </a:r>
            <a:r>
              <a:rPr lang="en-US" sz="2800" b="1" dirty="0">
                <a:solidFill>
                  <a:srgbClr val="2818FA"/>
                </a:solidFill>
                <a:latin typeface="Times New Roman" panose="02020603050405020304" pitchFamily="18" charset="0"/>
                <a:cs typeface="Times New Roman" panose="02020603050405020304" pitchFamily="18" charset="0"/>
              </a:rPr>
              <a:t>quality improvement</a:t>
            </a:r>
            <a:r>
              <a:rPr lang="en-US" sz="2800" b="1" dirty="0">
                <a:solidFill>
                  <a:schemeClr val="tx1"/>
                </a:solidFill>
                <a:latin typeface="Times New Roman" panose="02020603050405020304" pitchFamily="18" charset="0"/>
                <a:cs typeface="Times New Roman" panose="02020603050405020304" pitchFamily="18" charset="0"/>
              </a:rPr>
              <a:t>. </a:t>
            </a: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438A1905-28DE-498D-B312-BEBDECD97D61}"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55</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27137468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1676400"/>
            <a:ext cx="8077200" cy="4421188"/>
          </a:xfrm>
        </p:spPr>
        <p:txBody>
          <a:bodyPr>
            <a:noAutofit/>
          </a:bodyPr>
          <a:lstStyle/>
          <a:p>
            <a:pPr algn="l"/>
            <a:r>
              <a:rPr lang="en-US" b="1" dirty="0">
                <a:solidFill>
                  <a:srgbClr val="2818FA"/>
                </a:solidFill>
                <a:latin typeface="Times New Roman" panose="02020603050405020304" pitchFamily="18" charset="0"/>
                <a:cs typeface="Times New Roman" panose="02020603050405020304" pitchFamily="18" charset="0"/>
              </a:rPr>
              <a:t>Compare Results with Expectations </a:t>
            </a:r>
          </a:p>
          <a:p>
            <a:pPr algn="l"/>
            <a:r>
              <a:rPr lang="en-US" b="1" dirty="0">
                <a:solidFill>
                  <a:srgbClr val="2818FA"/>
                </a:solidFill>
                <a:latin typeface="Times New Roman" panose="02020603050405020304" pitchFamily="18" charset="0"/>
                <a:cs typeface="Times New Roman" panose="02020603050405020304" pitchFamily="18" charset="0"/>
              </a:rPr>
              <a:t>Setting Expectations</a:t>
            </a:r>
          </a:p>
          <a:p>
            <a:pPr marL="457200" indent="-457200" algn="l">
              <a:buClr>
                <a:srgbClr val="2818FA"/>
              </a:buClr>
              <a:buFont typeface="Wingdings" panose="05000000000000000000" pitchFamily="2" charset="2"/>
              <a:buChar char="v"/>
            </a:pPr>
            <a:r>
              <a:rPr lang="en-US" b="1" dirty="0" smtClean="0">
                <a:solidFill>
                  <a:schemeClr val="tx1"/>
                </a:solidFill>
                <a:latin typeface="Times New Roman" panose="02020603050405020304" pitchFamily="18" charset="0"/>
                <a:cs typeface="Times New Roman" panose="02020603050405020304" pitchFamily="18" charset="0"/>
              </a:rPr>
              <a:t>Healthcare organizations must define their destination in terms of performance expectations. Well-defined targets have the following characteristics, known as </a:t>
            </a:r>
            <a:r>
              <a:rPr lang="en-US" b="1" dirty="0" smtClean="0">
                <a:solidFill>
                  <a:srgbClr val="2818FA"/>
                </a:solidFill>
                <a:latin typeface="Times New Roman" panose="02020603050405020304" pitchFamily="18" charset="0"/>
                <a:cs typeface="Times New Roman" panose="02020603050405020304" pitchFamily="18" charset="0"/>
              </a:rPr>
              <a:t>SMART</a:t>
            </a:r>
            <a:r>
              <a:rPr lang="en-US" b="1" dirty="0" smtClean="0">
                <a:solidFill>
                  <a:schemeClr val="tx1"/>
                </a:solidFill>
                <a:latin typeface="Times New Roman" panose="02020603050405020304" pitchFamily="18" charset="0"/>
                <a:cs typeface="Times New Roman" panose="02020603050405020304" pitchFamily="18" charset="0"/>
              </a:rPr>
              <a:t>:</a:t>
            </a:r>
          </a:p>
          <a:p>
            <a:pPr marL="914400" lvl="1" indent="-457200" algn="l">
              <a:buClr>
                <a:srgbClr val="2818FA"/>
              </a:buClr>
              <a:buFont typeface="Wingdings" panose="05000000000000000000" pitchFamily="2" charset="2"/>
              <a:buChar char="v"/>
            </a:pPr>
            <a:r>
              <a:rPr lang="en-US" sz="2400" b="1" dirty="0" smtClean="0">
                <a:solidFill>
                  <a:srgbClr val="2818FA"/>
                </a:solidFill>
                <a:latin typeface="Times New Roman" panose="02020603050405020304" pitchFamily="18" charset="0"/>
                <a:cs typeface="Times New Roman" panose="02020603050405020304" pitchFamily="18" charset="0"/>
              </a:rPr>
              <a:t>S</a:t>
            </a:r>
            <a:r>
              <a:rPr lang="en-US" sz="2400" b="1" dirty="0" smtClean="0">
                <a:solidFill>
                  <a:schemeClr val="tx1"/>
                </a:solidFill>
                <a:latin typeface="Times New Roman" panose="02020603050405020304" pitchFamily="18" charset="0"/>
                <a:cs typeface="Times New Roman" panose="02020603050405020304" pitchFamily="18" charset="0"/>
              </a:rPr>
              <a:t>pecific </a:t>
            </a:r>
          </a:p>
          <a:p>
            <a:pPr marL="914400" lvl="1" indent="-457200" algn="l">
              <a:buClr>
                <a:srgbClr val="2818FA"/>
              </a:buClr>
              <a:buFont typeface="Wingdings" panose="05000000000000000000" pitchFamily="2" charset="2"/>
              <a:buChar char="v"/>
            </a:pPr>
            <a:r>
              <a:rPr lang="en-US" sz="2400" b="1" dirty="0" smtClean="0">
                <a:solidFill>
                  <a:srgbClr val="2818FA"/>
                </a:solidFill>
                <a:latin typeface="Times New Roman" panose="02020603050405020304" pitchFamily="18" charset="0"/>
                <a:cs typeface="Times New Roman" panose="02020603050405020304" pitchFamily="18" charset="0"/>
              </a:rPr>
              <a:t>M</a:t>
            </a:r>
            <a:r>
              <a:rPr lang="en-US" sz="2400" b="1" dirty="0" smtClean="0">
                <a:solidFill>
                  <a:schemeClr val="tx1"/>
                </a:solidFill>
                <a:latin typeface="Times New Roman" panose="02020603050405020304" pitchFamily="18" charset="0"/>
                <a:cs typeface="Times New Roman" panose="02020603050405020304" pitchFamily="18" charset="0"/>
              </a:rPr>
              <a:t>easurable</a:t>
            </a:r>
          </a:p>
          <a:p>
            <a:pPr marL="914400" lvl="1" indent="-457200" algn="l">
              <a:buClr>
                <a:srgbClr val="2818FA"/>
              </a:buClr>
              <a:buFont typeface="Wingdings" panose="05000000000000000000" pitchFamily="2" charset="2"/>
              <a:buChar char="v"/>
            </a:pPr>
            <a:r>
              <a:rPr lang="en-US" sz="2400" b="1" dirty="0" smtClean="0">
                <a:solidFill>
                  <a:srgbClr val="2818FA"/>
                </a:solidFill>
                <a:latin typeface="Times New Roman" panose="02020603050405020304" pitchFamily="18" charset="0"/>
                <a:cs typeface="Times New Roman" panose="02020603050405020304" pitchFamily="18" charset="0"/>
              </a:rPr>
              <a:t>A</a:t>
            </a:r>
            <a:r>
              <a:rPr lang="en-US" sz="2400" b="1" dirty="0" smtClean="0">
                <a:solidFill>
                  <a:schemeClr val="tx1"/>
                </a:solidFill>
                <a:latin typeface="Times New Roman" panose="02020603050405020304" pitchFamily="18" charset="0"/>
                <a:cs typeface="Times New Roman" panose="02020603050405020304" pitchFamily="18" charset="0"/>
              </a:rPr>
              <a:t>chievable </a:t>
            </a:r>
          </a:p>
          <a:p>
            <a:pPr marL="914400" lvl="1" indent="-457200" algn="l">
              <a:buClr>
                <a:srgbClr val="2818FA"/>
              </a:buClr>
              <a:buFont typeface="Wingdings" panose="05000000000000000000" pitchFamily="2" charset="2"/>
              <a:buChar char="v"/>
            </a:pPr>
            <a:r>
              <a:rPr lang="en-US" sz="2400" b="1" dirty="0" smtClean="0">
                <a:solidFill>
                  <a:srgbClr val="2818FA"/>
                </a:solidFill>
                <a:latin typeface="Times New Roman" panose="02020603050405020304" pitchFamily="18" charset="0"/>
                <a:cs typeface="Times New Roman" panose="02020603050405020304" pitchFamily="18" charset="0"/>
              </a:rPr>
              <a:t>R</a:t>
            </a:r>
            <a:r>
              <a:rPr lang="en-US" sz="2400" b="1" dirty="0" smtClean="0">
                <a:solidFill>
                  <a:schemeClr val="tx1"/>
                </a:solidFill>
                <a:latin typeface="Times New Roman" panose="02020603050405020304" pitchFamily="18" charset="0"/>
                <a:cs typeface="Times New Roman" panose="02020603050405020304" pitchFamily="18" charset="0"/>
              </a:rPr>
              <a:t>ealistic </a:t>
            </a:r>
          </a:p>
          <a:p>
            <a:pPr marL="914400" lvl="1" indent="-457200" algn="l">
              <a:buClr>
                <a:srgbClr val="2818FA"/>
              </a:buClr>
              <a:buFont typeface="Wingdings" panose="05000000000000000000" pitchFamily="2" charset="2"/>
              <a:buChar char="v"/>
            </a:pPr>
            <a:r>
              <a:rPr lang="en-US" sz="2400" b="1" dirty="0" smtClean="0">
                <a:solidFill>
                  <a:srgbClr val="2818FA"/>
                </a:solidFill>
                <a:latin typeface="Times New Roman" panose="02020603050405020304" pitchFamily="18" charset="0"/>
                <a:cs typeface="Times New Roman" panose="02020603050405020304" pitchFamily="18" charset="0"/>
              </a:rPr>
              <a:t>T</a:t>
            </a:r>
            <a:r>
              <a:rPr lang="en-US" sz="2400" b="1" dirty="0" smtClean="0">
                <a:solidFill>
                  <a:schemeClr val="tx1"/>
                </a:solidFill>
                <a:latin typeface="Times New Roman" panose="02020603050405020304" pitchFamily="18" charset="0"/>
                <a:cs typeface="Times New Roman" panose="02020603050405020304" pitchFamily="18" charset="0"/>
              </a:rPr>
              <a:t>ime-bound</a:t>
            </a:r>
            <a:endParaRPr lang="en-US" sz="2400" b="1" dirty="0">
              <a:solidFill>
                <a:schemeClr val="tx1"/>
              </a:solidFill>
              <a:latin typeface="Times New Roman" panose="02020603050405020304" pitchFamily="18" charset="0"/>
              <a:cs typeface="Times New Roman" panose="02020603050405020304" pitchFamily="18" charset="0"/>
            </a:endParaRPr>
          </a:p>
          <a:p>
            <a:pPr algn="l">
              <a:buClr>
                <a:srgbClr val="2818FA"/>
              </a:buClr>
            </a:pPr>
            <a:endParaRPr lang="en-US" sz="28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EA46A13B-786A-46FD-89F1-783F7CD0993C}"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56</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126035242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1676400"/>
            <a:ext cx="8153400" cy="4421188"/>
          </a:xfrm>
        </p:spPr>
        <p:txBody>
          <a:bodyPr>
            <a:noAutofit/>
          </a:bodyPr>
          <a:lstStyle/>
          <a:p>
            <a:pPr algn="l"/>
            <a:r>
              <a:rPr lang="en-US" sz="2800" b="1" dirty="0">
                <a:solidFill>
                  <a:srgbClr val="2818FA"/>
                </a:solidFill>
                <a:latin typeface="Times New Roman" panose="02020603050405020304" pitchFamily="18" charset="0"/>
                <a:cs typeface="Times New Roman" panose="02020603050405020304" pitchFamily="18" charset="0"/>
              </a:rPr>
              <a:t>Compare Results with Expectations </a:t>
            </a:r>
          </a:p>
          <a:p>
            <a:pPr algn="l"/>
            <a:r>
              <a:rPr lang="en-US" sz="2800" b="1" dirty="0">
                <a:solidFill>
                  <a:srgbClr val="2818FA"/>
                </a:solidFill>
                <a:latin typeface="Times New Roman" panose="02020603050405020304" pitchFamily="18" charset="0"/>
                <a:cs typeface="Times New Roman" panose="02020603050405020304" pitchFamily="18" charset="0"/>
              </a:rPr>
              <a:t>Setting Expectations</a:t>
            </a:r>
          </a:p>
          <a:p>
            <a:pPr algn="l"/>
            <a:r>
              <a:rPr lang="en-US" sz="2800" b="1" dirty="0" smtClean="0">
                <a:solidFill>
                  <a:srgbClr val="2818FA"/>
                </a:solidFill>
                <a:latin typeface="Times New Roman" panose="02020603050405020304" pitchFamily="18" charset="0"/>
                <a:cs typeface="Times New Roman" panose="02020603050405020304" pitchFamily="18" charset="0"/>
              </a:rPr>
              <a:t>Performance </a:t>
            </a:r>
            <a:r>
              <a:rPr lang="en-US" sz="2800" b="1" dirty="0">
                <a:solidFill>
                  <a:srgbClr val="2818FA"/>
                </a:solidFill>
                <a:latin typeface="Times New Roman" panose="02020603050405020304" pitchFamily="18" charset="0"/>
                <a:cs typeface="Times New Roman" panose="02020603050405020304" pitchFamily="18" charset="0"/>
              </a:rPr>
              <a:t>expectations </a:t>
            </a:r>
            <a:r>
              <a:rPr lang="en-US" sz="2800" b="1" dirty="0">
                <a:solidFill>
                  <a:schemeClr val="tx1"/>
                </a:solidFill>
                <a:latin typeface="Times New Roman" panose="02020603050405020304" pitchFamily="18" charset="0"/>
                <a:cs typeface="Times New Roman" panose="02020603050405020304" pitchFamily="18" charset="0"/>
              </a:rPr>
              <a:t>should be established for every measure. These expectations are based in part on internal quality priorities, which are often influenced by the needs of stakeholders (e.g., patients, purchasers). </a:t>
            </a:r>
            <a:endParaRPr lang="en-US" sz="2800" b="1" dirty="0" smtClean="0">
              <a:solidFill>
                <a:schemeClr val="tx1"/>
              </a:solidFill>
              <a:latin typeface="Times New Roman" panose="02020603050405020304" pitchFamily="18" charset="0"/>
              <a:cs typeface="Times New Roman" panose="02020603050405020304" pitchFamily="18" charset="0"/>
            </a:endParaRPr>
          </a:p>
          <a:p>
            <a:pPr algn="l"/>
            <a:r>
              <a:rPr lang="en-US" sz="2800" b="1" dirty="0">
                <a:solidFill>
                  <a:srgbClr val="2818FA"/>
                </a:solidFill>
                <a:latin typeface="Times New Roman" panose="02020603050405020304" pitchFamily="18" charset="0"/>
                <a:cs typeface="Times New Roman" panose="02020603050405020304" pitchFamily="18" charset="0"/>
              </a:rPr>
              <a:t>Standards</a:t>
            </a:r>
            <a:r>
              <a:rPr lang="en-US" sz="2800" b="1" dirty="0">
                <a:solidFill>
                  <a:schemeClr val="tx1"/>
                </a:solidFill>
                <a:latin typeface="Times New Roman" panose="02020603050405020304" pitchFamily="18" charset="0"/>
                <a:cs typeface="Times New Roman" panose="02020603050405020304" pitchFamily="18" charset="0"/>
              </a:rPr>
              <a:t> are performance expectations established by individuals or groups.</a:t>
            </a:r>
          </a:p>
          <a:p>
            <a:pPr algn="l"/>
            <a:endParaRPr lang="en-US" sz="28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02A96DF3-F04C-48D5-A929-96C87A1FBDFC}"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57</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40838736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1676400"/>
            <a:ext cx="8153400" cy="4421188"/>
          </a:xfrm>
        </p:spPr>
        <p:txBody>
          <a:bodyPr>
            <a:noAutofit/>
          </a:bodyPr>
          <a:lstStyle/>
          <a:p>
            <a:pPr algn="l"/>
            <a:r>
              <a:rPr lang="en-US" sz="2800" b="1" dirty="0">
                <a:solidFill>
                  <a:srgbClr val="2818FA"/>
                </a:solidFill>
                <a:latin typeface="Times New Roman" panose="02020603050405020304" pitchFamily="18" charset="0"/>
                <a:cs typeface="Times New Roman" panose="02020603050405020304" pitchFamily="18" charset="0"/>
              </a:rPr>
              <a:t>Compare Results with Expectations </a:t>
            </a:r>
          </a:p>
          <a:p>
            <a:pPr algn="l"/>
            <a:r>
              <a:rPr lang="en-US" sz="2800" b="1" dirty="0">
                <a:solidFill>
                  <a:srgbClr val="2818FA"/>
                </a:solidFill>
                <a:latin typeface="Times New Roman" panose="02020603050405020304" pitchFamily="18" charset="0"/>
                <a:cs typeface="Times New Roman" panose="02020603050405020304" pitchFamily="18" charset="0"/>
              </a:rPr>
              <a:t>Setting Expectations</a:t>
            </a:r>
          </a:p>
          <a:p>
            <a:pPr algn="l"/>
            <a:r>
              <a:rPr lang="en-US" sz="2800" b="1" dirty="0" smtClean="0">
                <a:solidFill>
                  <a:schemeClr val="tx1"/>
                </a:solidFill>
                <a:latin typeface="Times New Roman" panose="02020603050405020304" pitchFamily="18" charset="0"/>
                <a:cs typeface="Times New Roman" panose="02020603050405020304" pitchFamily="18" charset="0"/>
              </a:rPr>
              <a:t>Except </a:t>
            </a:r>
            <a:r>
              <a:rPr lang="en-US" sz="2800" b="1" dirty="0">
                <a:solidFill>
                  <a:schemeClr val="tx1"/>
                </a:solidFill>
                <a:latin typeface="Times New Roman" panose="02020603050405020304" pitchFamily="18" charset="0"/>
                <a:cs typeface="Times New Roman" panose="02020603050405020304" pitchFamily="18" charset="0"/>
              </a:rPr>
              <a:t>for healthcare services that must comply with absolute standards (such as standards found in government regulations), </a:t>
            </a:r>
            <a:r>
              <a:rPr lang="en-US" sz="2800" b="1" dirty="0">
                <a:solidFill>
                  <a:srgbClr val="2818FA"/>
                </a:solidFill>
                <a:latin typeface="Times New Roman" panose="02020603050405020304" pitchFamily="18" charset="0"/>
                <a:cs typeface="Times New Roman" panose="02020603050405020304" pitchFamily="18" charset="0"/>
              </a:rPr>
              <a:t>performance targets </a:t>
            </a:r>
            <a:r>
              <a:rPr lang="en-US" sz="2800" b="1" dirty="0">
                <a:solidFill>
                  <a:schemeClr val="tx1"/>
                </a:solidFill>
                <a:latin typeface="Times New Roman" panose="02020603050405020304" pitchFamily="18" charset="0"/>
                <a:cs typeface="Times New Roman" panose="02020603050405020304" pitchFamily="18" charset="0"/>
              </a:rPr>
              <a:t>may be established on the basis </a:t>
            </a:r>
            <a:r>
              <a:rPr lang="en-US" sz="2800" b="1" dirty="0" smtClean="0">
                <a:solidFill>
                  <a:schemeClr val="tx1"/>
                </a:solidFill>
                <a:latin typeface="Times New Roman" panose="02020603050405020304" pitchFamily="18" charset="0"/>
                <a:cs typeface="Times New Roman" panose="02020603050405020304" pitchFamily="18" charset="0"/>
              </a:rPr>
              <a:t>of:</a:t>
            </a:r>
          </a:p>
          <a:p>
            <a:pPr marL="514350" indent="-514350" algn="l">
              <a:buAutoNum type="arabicParenBoth"/>
            </a:pPr>
            <a:r>
              <a:rPr lang="en-US" sz="2800" b="1" dirty="0" smtClean="0">
                <a:solidFill>
                  <a:srgbClr val="2818FA"/>
                </a:solidFill>
                <a:latin typeface="Times New Roman" panose="02020603050405020304" pitchFamily="18" charset="0"/>
                <a:cs typeface="Times New Roman" panose="02020603050405020304" pitchFamily="18" charset="0"/>
              </a:rPr>
              <a:t>opinion</a:t>
            </a:r>
            <a:r>
              <a:rPr lang="en-US" sz="2800" b="1" dirty="0">
                <a:solidFill>
                  <a:schemeClr val="tx1"/>
                </a:solidFill>
                <a:latin typeface="Times New Roman" panose="02020603050405020304" pitchFamily="18" charset="0"/>
                <a:cs typeface="Times New Roman" panose="02020603050405020304" pitchFamily="18" charset="0"/>
              </a:rPr>
              <a:t>, </a:t>
            </a:r>
            <a:endParaRPr lang="en-US" sz="2800" b="1" dirty="0" smtClean="0">
              <a:solidFill>
                <a:schemeClr val="tx1"/>
              </a:solidFill>
              <a:latin typeface="Times New Roman" panose="02020603050405020304" pitchFamily="18" charset="0"/>
              <a:cs typeface="Times New Roman" panose="02020603050405020304" pitchFamily="18" charset="0"/>
            </a:endParaRPr>
          </a:p>
          <a:p>
            <a:pPr marL="514350" indent="-514350" algn="l">
              <a:buAutoNum type="arabicParenBoth"/>
            </a:pPr>
            <a:r>
              <a:rPr lang="en-US" sz="2800" b="1" dirty="0" smtClean="0">
                <a:solidFill>
                  <a:srgbClr val="2818FA"/>
                </a:solidFill>
                <a:latin typeface="Times New Roman" panose="02020603050405020304" pitchFamily="18" charset="0"/>
                <a:cs typeface="Times New Roman" panose="02020603050405020304" pitchFamily="18" charset="0"/>
              </a:rPr>
              <a:t>criteria</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smtClean="0">
                <a:solidFill>
                  <a:schemeClr val="tx1"/>
                </a:solidFill>
                <a:latin typeface="Times New Roman" panose="02020603050405020304" pitchFamily="18" charset="0"/>
                <a:cs typeface="Times New Roman" panose="02020603050405020304" pitchFamily="18" charset="0"/>
              </a:rPr>
              <a:t>or</a:t>
            </a:r>
          </a:p>
          <a:p>
            <a:pPr marL="514350" indent="-514350" algn="l">
              <a:buAutoNum type="arabicParenBoth"/>
            </a:pPr>
            <a:r>
              <a:rPr lang="en-US" sz="2800" b="1" dirty="0" smtClean="0">
                <a:solidFill>
                  <a:srgbClr val="2818FA"/>
                </a:solidFill>
                <a:latin typeface="Times New Roman" panose="02020603050405020304" pitchFamily="18" charset="0"/>
                <a:cs typeface="Times New Roman" panose="02020603050405020304" pitchFamily="18" charset="0"/>
              </a:rPr>
              <a:t>performance </a:t>
            </a:r>
            <a:r>
              <a:rPr lang="en-US" sz="2800" b="1" dirty="0">
                <a:solidFill>
                  <a:srgbClr val="2818FA"/>
                </a:solidFill>
                <a:latin typeface="Times New Roman" panose="02020603050405020304" pitchFamily="18" charset="0"/>
                <a:cs typeface="Times New Roman" panose="02020603050405020304" pitchFamily="18" charset="0"/>
              </a:rPr>
              <a:t>comparison</a:t>
            </a:r>
            <a:r>
              <a:rPr lang="en-US" sz="2800" b="1" dirty="0">
                <a:solidFill>
                  <a:schemeClr val="tx1"/>
                </a:solidFill>
                <a:latin typeface="Times New Roman" panose="02020603050405020304" pitchFamily="18" charset="0"/>
                <a:cs typeface="Times New Roman" panose="02020603050405020304" pitchFamily="18" charset="0"/>
              </a:rPr>
              <a:t>.</a:t>
            </a:r>
          </a:p>
          <a:p>
            <a:pPr algn="l"/>
            <a:endParaRPr lang="en-US" sz="28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957E962F-513C-4356-976C-0EE505CBBB93}"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58</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1302131738"/>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1676400"/>
            <a:ext cx="8153400" cy="4421188"/>
          </a:xfrm>
        </p:spPr>
        <p:txBody>
          <a:bodyPr>
            <a:noAutofit/>
          </a:bodyPr>
          <a:lstStyle/>
          <a:p>
            <a:pPr algn="l"/>
            <a:r>
              <a:rPr lang="en-US" sz="2800" b="1" dirty="0">
                <a:solidFill>
                  <a:srgbClr val="2818FA"/>
                </a:solidFill>
                <a:latin typeface="Times New Roman" panose="02020603050405020304" pitchFamily="18" charset="0"/>
                <a:cs typeface="Times New Roman" panose="02020603050405020304" pitchFamily="18" charset="0"/>
              </a:rPr>
              <a:t>Compare Results with Expectations </a:t>
            </a:r>
          </a:p>
          <a:p>
            <a:pPr algn="l"/>
            <a:r>
              <a:rPr lang="en-US" sz="2800" b="1" dirty="0">
                <a:solidFill>
                  <a:srgbClr val="2818FA"/>
                </a:solidFill>
                <a:latin typeface="Times New Roman" panose="02020603050405020304" pitchFamily="18" charset="0"/>
                <a:cs typeface="Times New Roman" panose="02020603050405020304" pitchFamily="18" charset="0"/>
              </a:rPr>
              <a:t>Setting Expectations</a:t>
            </a:r>
          </a:p>
          <a:p>
            <a:pPr algn="l"/>
            <a:r>
              <a:rPr lang="en-US" sz="2800" b="1" dirty="0" smtClean="0">
                <a:solidFill>
                  <a:srgbClr val="2818FA"/>
                </a:solidFill>
                <a:latin typeface="Times New Roman" panose="02020603050405020304" pitchFamily="18" charset="0"/>
                <a:cs typeface="Times New Roman" panose="02020603050405020304" pitchFamily="18" charset="0"/>
              </a:rPr>
              <a:t>Opinion, Performance </a:t>
            </a:r>
            <a:r>
              <a:rPr lang="en-US" sz="2800" b="1" dirty="0">
                <a:solidFill>
                  <a:srgbClr val="2818FA"/>
                </a:solidFill>
                <a:latin typeface="Times New Roman" panose="02020603050405020304" pitchFamily="18" charset="0"/>
                <a:cs typeface="Times New Roman" panose="02020603050405020304" pitchFamily="18" charset="0"/>
              </a:rPr>
              <a:t>targets </a:t>
            </a:r>
            <a:r>
              <a:rPr lang="en-US" sz="2800" b="1" dirty="0">
                <a:solidFill>
                  <a:schemeClr val="tx1"/>
                </a:solidFill>
                <a:latin typeface="Times New Roman" panose="02020603050405020304" pitchFamily="18" charset="0"/>
                <a:cs typeface="Times New Roman" panose="02020603050405020304" pitchFamily="18" charset="0"/>
              </a:rPr>
              <a:t>may be derived from the </a:t>
            </a:r>
            <a:r>
              <a:rPr lang="en-US" sz="2800" b="1" dirty="0">
                <a:solidFill>
                  <a:srgbClr val="2818FA"/>
                </a:solidFill>
                <a:latin typeface="Times New Roman" panose="02020603050405020304" pitchFamily="18" charset="0"/>
                <a:cs typeface="Times New Roman" panose="02020603050405020304" pitchFamily="18" charset="0"/>
              </a:rPr>
              <a:t>opinion</a:t>
            </a:r>
            <a:r>
              <a:rPr lang="en-US" sz="2800" b="1" dirty="0">
                <a:solidFill>
                  <a:schemeClr val="tx1"/>
                </a:solidFill>
                <a:latin typeface="Times New Roman" panose="02020603050405020304" pitchFamily="18" charset="0"/>
                <a:cs typeface="Times New Roman" panose="02020603050405020304" pitchFamily="18" charset="0"/>
              </a:rPr>
              <a:t> of those affected by the </a:t>
            </a:r>
            <a:r>
              <a:rPr lang="en-US" sz="2800" b="1" dirty="0">
                <a:solidFill>
                  <a:srgbClr val="2818FA"/>
                </a:solidFill>
                <a:latin typeface="Times New Roman" panose="02020603050405020304" pitchFamily="18" charset="0"/>
                <a:cs typeface="Times New Roman" panose="02020603050405020304" pitchFamily="18" charset="0"/>
              </a:rPr>
              <a:t>measure</a:t>
            </a:r>
            <a:r>
              <a:rPr lang="en-US" sz="2800" b="1" dirty="0">
                <a:solidFill>
                  <a:schemeClr val="tx1"/>
                </a:solidFill>
                <a:latin typeface="Times New Roman" panose="02020603050405020304" pitchFamily="18" charset="0"/>
                <a:cs typeface="Times New Roman" panose="02020603050405020304" pitchFamily="18" charset="0"/>
              </a:rPr>
              <a:t>. A determination is made regarding the acceptable or desired level of performance, which then becomes the goal. </a:t>
            </a:r>
            <a:endParaRPr lang="en-US" sz="2800" b="1" dirty="0" smtClean="0">
              <a:solidFill>
                <a:schemeClr val="tx1"/>
              </a:solidFill>
              <a:latin typeface="Times New Roman" panose="02020603050405020304" pitchFamily="18" charset="0"/>
              <a:cs typeface="Times New Roman" panose="02020603050405020304" pitchFamily="18" charset="0"/>
            </a:endParaRPr>
          </a:p>
          <a:p>
            <a:pPr algn="l"/>
            <a:r>
              <a:rPr lang="en-US" sz="2800" b="1" dirty="0">
                <a:solidFill>
                  <a:schemeClr val="tx1"/>
                </a:solidFill>
                <a:latin typeface="Times New Roman" panose="02020603050405020304" pitchFamily="18" charset="0"/>
                <a:cs typeface="Times New Roman" panose="02020603050405020304" pitchFamily="18" charset="0"/>
              </a:rPr>
              <a:t>This determination is often based on people’s subjective belief regarding good performance.</a:t>
            </a:r>
            <a:endParaRPr lang="en-US" sz="28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09DE10E1-C78B-4D6A-9A2E-B36E9C40E85E}"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59</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41007608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457200"/>
            <a:ext cx="7117180" cy="936625"/>
          </a:xfrm>
        </p:spPr>
        <p:txBody>
          <a:bodyPr>
            <a:normAutofit/>
          </a:bodyPr>
          <a:lstStyle/>
          <a:p>
            <a:pPr algn="ctr"/>
            <a:r>
              <a:rPr lang="en-US" sz="4800" b="1" dirty="0"/>
              <a:t>Evaluating </a:t>
            </a:r>
            <a:r>
              <a:rPr lang="en-US" sz="4800" b="1" dirty="0" smtClean="0"/>
              <a:t>Performance</a:t>
            </a:r>
            <a:endParaRPr lang="en-US" sz="4800" b="1" dirty="0"/>
          </a:p>
        </p:txBody>
      </p:sp>
      <p:sp>
        <p:nvSpPr>
          <p:cNvPr id="3" name="Subtitle 2"/>
          <p:cNvSpPr>
            <a:spLocks noGrp="1"/>
          </p:cNvSpPr>
          <p:nvPr>
            <p:ph type="subTitle" idx="1"/>
          </p:nvPr>
        </p:nvSpPr>
        <p:spPr>
          <a:xfrm>
            <a:off x="685800" y="2362200"/>
            <a:ext cx="8001000" cy="3200400"/>
          </a:xfrm>
        </p:spPr>
        <p:txBody>
          <a:bodyPr>
            <a:normAutofit/>
          </a:bodyPr>
          <a:lstStyle/>
          <a:p>
            <a:pPr algn="l"/>
            <a:r>
              <a:rPr lang="en-US" sz="2800" b="1" dirty="0">
                <a:solidFill>
                  <a:srgbClr val="2818FA"/>
                </a:solidFill>
                <a:latin typeface="Times New Roman" panose="02020603050405020304" pitchFamily="18" charset="0"/>
                <a:cs typeface="Times New Roman" panose="02020603050405020304" pitchFamily="18" charset="0"/>
              </a:rPr>
              <a:t>Assessment in Quality Management</a:t>
            </a:r>
          </a:p>
          <a:p>
            <a:pPr algn="l"/>
            <a:r>
              <a:rPr lang="en-US" sz="2800" b="1" dirty="0">
                <a:solidFill>
                  <a:srgbClr val="C00000"/>
                </a:solidFill>
                <a:latin typeface="Times New Roman" panose="02020603050405020304" pitchFamily="18" charset="0"/>
                <a:cs typeface="Times New Roman" panose="02020603050405020304" pitchFamily="18" charset="0"/>
              </a:rPr>
              <a:t>Second</a:t>
            </a:r>
            <a:r>
              <a:rPr lang="en-US" sz="2800" b="1" dirty="0">
                <a:solidFill>
                  <a:schemeClr val="tx1"/>
                </a:solidFill>
                <a:latin typeface="Times New Roman" panose="02020603050405020304" pitchFamily="18" charset="0"/>
                <a:cs typeface="Times New Roman" panose="02020603050405020304" pitchFamily="18" charset="0"/>
              </a:rPr>
              <a:t>, the organization evaluates measurement results to determine whether </a:t>
            </a:r>
            <a:r>
              <a:rPr lang="en-US" sz="2800" b="1" dirty="0" smtClean="0">
                <a:solidFill>
                  <a:schemeClr val="tx1"/>
                </a:solidFill>
                <a:latin typeface="Times New Roman" panose="02020603050405020304" pitchFamily="18" charset="0"/>
                <a:cs typeface="Times New Roman" panose="02020603050405020304" pitchFamily="18" charset="0"/>
              </a:rPr>
              <a:t>processes </a:t>
            </a:r>
            <a:r>
              <a:rPr lang="en-US" sz="2800" b="1" dirty="0">
                <a:solidFill>
                  <a:schemeClr val="tx1"/>
                </a:solidFill>
                <a:latin typeface="Times New Roman" panose="02020603050405020304" pitchFamily="18" charset="0"/>
                <a:cs typeface="Times New Roman" panose="02020603050405020304" pitchFamily="18" charset="0"/>
              </a:rPr>
              <a:t>are performing as expected. </a:t>
            </a:r>
            <a:endParaRPr lang="en-US" sz="2800" b="1" dirty="0" smtClean="0">
              <a:solidFill>
                <a:schemeClr val="tx1"/>
              </a:solidFill>
              <a:latin typeface="Times New Roman" panose="02020603050405020304" pitchFamily="18" charset="0"/>
              <a:cs typeface="Times New Roman" panose="02020603050405020304" pitchFamily="18" charset="0"/>
            </a:endParaRPr>
          </a:p>
          <a:p>
            <a:pPr algn="l"/>
            <a:r>
              <a:rPr lang="en-US" sz="2800" b="1" dirty="0" smtClean="0">
                <a:solidFill>
                  <a:srgbClr val="C00000"/>
                </a:solidFill>
                <a:latin typeface="Times New Roman" panose="02020603050405020304" pitchFamily="18" charset="0"/>
                <a:cs typeface="Times New Roman" panose="02020603050405020304" pitchFamily="18" charset="0"/>
              </a:rPr>
              <a:t>Finally</a:t>
            </a:r>
            <a:r>
              <a:rPr lang="en-US" sz="2800" b="1" dirty="0">
                <a:solidFill>
                  <a:schemeClr val="tx1"/>
                </a:solidFill>
                <a:latin typeface="Times New Roman" panose="02020603050405020304" pitchFamily="18" charset="0"/>
                <a:cs typeface="Times New Roman" panose="02020603050405020304" pitchFamily="18" charset="0"/>
              </a:rPr>
              <a:t>, it assesses those results to judge the impact of improvements</a:t>
            </a:r>
            <a:r>
              <a:rPr lang="en-US" sz="2800" b="1" dirty="0" smtClean="0">
                <a:solidFill>
                  <a:schemeClr val="tx1"/>
                </a:solidFill>
                <a:latin typeface="Times New Roman" panose="02020603050405020304" pitchFamily="18" charset="0"/>
                <a:cs typeface="Times New Roman" panose="02020603050405020304" pitchFamily="18" charset="0"/>
              </a:rPr>
              <a:t>.</a:t>
            </a:r>
            <a:endParaRPr lang="en-US" sz="2800" b="1" dirty="0">
              <a:solidFill>
                <a:schemeClr val="tx1"/>
              </a:solidFill>
              <a:latin typeface="Times New Roman" panose="02020603050405020304" pitchFamily="18" charset="0"/>
              <a:cs typeface="Times New Roman" panose="02020603050405020304" pitchFamily="18" charset="0"/>
            </a:endParaRPr>
          </a:p>
          <a:p>
            <a:pPr algn="l">
              <a:buClr>
                <a:srgbClr val="2818FA"/>
              </a:buClr>
            </a:pPr>
            <a:endParaRPr lang="en-US" sz="2800" b="1" dirty="0">
              <a:solidFill>
                <a:schemeClr val="tx1"/>
              </a:solidFill>
              <a:latin typeface="Times New Roman" panose="02020603050405020304" pitchFamily="18" charset="0"/>
              <a:cs typeface="Times New Roman" panose="02020603050405020304" pitchFamily="18" charset="0"/>
            </a:endParaRPr>
          </a:p>
        </p:txBody>
      </p:sp>
      <p:sp>
        <p:nvSpPr>
          <p:cNvPr id="5" name="Date Placeholder 4"/>
          <p:cNvSpPr>
            <a:spLocks noGrp="1"/>
          </p:cNvSpPr>
          <p:nvPr>
            <p:ph type="dt" sz="half" idx="10"/>
          </p:nvPr>
        </p:nvSpPr>
        <p:spPr/>
        <p:txBody>
          <a:bodyPr/>
          <a:lstStyle/>
          <a:p>
            <a:fld id="{FFD27F2C-02DE-40F5-90D8-B99DBFF0E82D}" type="datetime1">
              <a:rPr lang="en-US" smtClean="0"/>
              <a:t>10/21/2016</a:t>
            </a:fld>
            <a:endParaRPr lang="en-US"/>
          </a:p>
        </p:txBody>
      </p:sp>
      <p:sp>
        <p:nvSpPr>
          <p:cNvPr id="7" name="Slide Number Placeholder 6"/>
          <p:cNvSpPr>
            <a:spLocks noGrp="1"/>
          </p:cNvSpPr>
          <p:nvPr>
            <p:ph type="sldNum" sz="quarter" idx="11"/>
          </p:nvPr>
        </p:nvSpPr>
        <p:spPr/>
        <p:txBody>
          <a:bodyPr/>
          <a:lstStyle/>
          <a:p>
            <a:fld id="{EEEECDCC-63C2-4492-ADC6-A6890B1EB79E}" type="slidenum">
              <a:rPr lang="en-US" smtClean="0"/>
              <a:t>6</a:t>
            </a:fld>
            <a:endParaRPr lang="en-US"/>
          </a:p>
        </p:txBody>
      </p:sp>
      <p:sp>
        <p:nvSpPr>
          <p:cNvPr id="6" name="Footer Placeholder 5"/>
          <p:cNvSpPr>
            <a:spLocks noGrp="1"/>
          </p:cNvSpPr>
          <p:nvPr>
            <p:ph type="ftr" sz="quarter" idx="12"/>
          </p:nvPr>
        </p:nvSpPr>
        <p:spPr/>
        <p:txBody>
          <a:bodyPr/>
          <a:lstStyle/>
          <a:p>
            <a:r>
              <a:rPr lang="en-US" smtClean="0"/>
              <a:t>Dr. Mohammed Alnaif</a:t>
            </a:r>
            <a:endParaRPr lang="en-US"/>
          </a:p>
        </p:txBody>
      </p:sp>
      <p:sp>
        <p:nvSpPr>
          <p:cNvPr id="4" name="Rectangle 3"/>
          <p:cNvSpPr/>
          <p:nvPr/>
        </p:nvSpPr>
        <p:spPr>
          <a:xfrm>
            <a:off x="5334000" y="1295400"/>
            <a:ext cx="3206841" cy="7756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0000FF"/>
                </a:solidFill>
                <a:latin typeface="Times New Roman" panose="02020603050405020304" pitchFamily="18" charset="0"/>
                <a:cs typeface="Times New Roman" panose="02020603050405020304" pitchFamily="18" charset="0"/>
              </a:rPr>
              <a:t>Assessment</a:t>
            </a:r>
          </a:p>
          <a:p>
            <a:pPr algn="ctr"/>
            <a:r>
              <a:rPr lang="en-US" sz="2000" b="1" dirty="0" smtClean="0">
                <a:solidFill>
                  <a:schemeClr val="tx1"/>
                </a:solidFill>
                <a:latin typeface="Times New Roman" panose="02020603050405020304" pitchFamily="18" charset="0"/>
                <a:cs typeface="Times New Roman" panose="02020603050405020304" pitchFamily="18" charset="0"/>
              </a:rPr>
              <a:t>Are we meeting expectation</a:t>
            </a:r>
            <a:endParaRPr lang="en-US" sz="20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329382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1676400"/>
            <a:ext cx="8153400" cy="4421188"/>
          </a:xfrm>
        </p:spPr>
        <p:txBody>
          <a:bodyPr>
            <a:noAutofit/>
          </a:bodyPr>
          <a:lstStyle/>
          <a:p>
            <a:pPr algn="l"/>
            <a:r>
              <a:rPr lang="en-US" sz="2800" b="1" dirty="0">
                <a:solidFill>
                  <a:srgbClr val="2818FA"/>
                </a:solidFill>
                <a:latin typeface="Times New Roman" panose="02020603050405020304" pitchFamily="18" charset="0"/>
                <a:cs typeface="Times New Roman" panose="02020603050405020304" pitchFamily="18" charset="0"/>
              </a:rPr>
              <a:t>Compare Results with Expectations </a:t>
            </a:r>
          </a:p>
          <a:p>
            <a:pPr algn="l"/>
            <a:r>
              <a:rPr lang="en-US" sz="2800" b="1" dirty="0">
                <a:solidFill>
                  <a:srgbClr val="2818FA"/>
                </a:solidFill>
                <a:latin typeface="Times New Roman" panose="02020603050405020304" pitchFamily="18" charset="0"/>
                <a:cs typeface="Times New Roman" panose="02020603050405020304" pitchFamily="18" charset="0"/>
              </a:rPr>
              <a:t>Setting Expectations</a:t>
            </a:r>
          </a:p>
          <a:p>
            <a:pPr algn="l"/>
            <a:r>
              <a:rPr lang="en-US" sz="2800" b="1" dirty="0" smtClean="0">
                <a:solidFill>
                  <a:schemeClr val="tx1"/>
                </a:solidFill>
                <a:latin typeface="Times New Roman" panose="02020603050405020304" pitchFamily="18" charset="0"/>
                <a:cs typeface="Times New Roman" panose="02020603050405020304" pitchFamily="18" charset="0"/>
              </a:rPr>
              <a:t>People </a:t>
            </a:r>
            <a:r>
              <a:rPr lang="en-US" sz="2800" b="1" dirty="0">
                <a:solidFill>
                  <a:schemeClr val="tx1"/>
                </a:solidFill>
                <a:latin typeface="Times New Roman" panose="02020603050405020304" pitchFamily="18" charset="0"/>
                <a:cs typeface="Times New Roman" panose="02020603050405020304" pitchFamily="18" charset="0"/>
              </a:rPr>
              <a:t>often question why </a:t>
            </a:r>
            <a:r>
              <a:rPr lang="en-US" sz="2800" b="1" dirty="0">
                <a:solidFill>
                  <a:srgbClr val="2818FA"/>
                </a:solidFill>
                <a:latin typeface="Times New Roman" panose="02020603050405020304" pitchFamily="18" charset="0"/>
                <a:cs typeface="Times New Roman" panose="02020603050405020304" pitchFamily="18" charset="0"/>
              </a:rPr>
              <a:t>performance targets </a:t>
            </a:r>
            <a:r>
              <a:rPr lang="en-US" sz="2800" b="1" dirty="0">
                <a:solidFill>
                  <a:schemeClr val="tx1"/>
                </a:solidFill>
                <a:latin typeface="Times New Roman" panose="02020603050405020304" pitchFamily="18" charset="0"/>
                <a:cs typeface="Times New Roman" panose="02020603050405020304" pitchFamily="18" charset="0"/>
              </a:rPr>
              <a:t>are based on </a:t>
            </a:r>
            <a:r>
              <a:rPr lang="en-US" sz="2800" b="1" dirty="0">
                <a:solidFill>
                  <a:srgbClr val="2818FA"/>
                </a:solidFill>
                <a:latin typeface="Times New Roman" panose="02020603050405020304" pitchFamily="18" charset="0"/>
                <a:cs typeface="Times New Roman" panose="02020603050405020304" pitchFamily="18" charset="0"/>
              </a:rPr>
              <a:t>opinion</a:t>
            </a:r>
            <a:r>
              <a:rPr lang="en-US" sz="2800" b="1" dirty="0">
                <a:solidFill>
                  <a:schemeClr val="tx1"/>
                </a:solidFill>
                <a:latin typeface="Times New Roman" panose="02020603050405020304" pitchFamily="18" charset="0"/>
                <a:cs typeface="Times New Roman" panose="02020603050405020304" pitchFamily="18" charset="0"/>
              </a:rPr>
              <a:t> rather than set at 0 or 100 percent. Is less-than-perfect performance acceptable? Arguments supporting the ideal of perfection are difficult to contest, but the </a:t>
            </a:r>
            <a:r>
              <a:rPr lang="en-US" sz="2800" b="1" dirty="0">
                <a:solidFill>
                  <a:srgbClr val="2818FA"/>
                </a:solidFill>
                <a:latin typeface="Times New Roman" panose="02020603050405020304" pitchFamily="18" charset="0"/>
                <a:cs typeface="Times New Roman" panose="02020603050405020304" pitchFamily="18" charset="0"/>
              </a:rPr>
              <a:t>law of diminishing returns </a:t>
            </a:r>
            <a:r>
              <a:rPr lang="en-US" sz="2800" b="1" dirty="0">
                <a:solidFill>
                  <a:schemeClr val="tx1"/>
                </a:solidFill>
                <a:latin typeface="Times New Roman" panose="02020603050405020304" pitchFamily="18" charset="0"/>
                <a:cs typeface="Times New Roman" panose="02020603050405020304" pitchFamily="18" charset="0"/>
              </a:rPr>
              <a:t>must be taken into consideration when setting performance goals.</a:t>
            </a:r>
            <a:endParaRPr lang="en-US" sz="28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84B86EC9-FBDE-4345-A73D-BEAF9CDD5873}"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60</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164852171"/>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1676400"/>
            <a:ext cx="8153400" cy="4421188"/>
          </a:xfrm>
        </p:spPr>
        <p:txBody>
          <a:bodyPr>
            <a:noAutofit/>
          </a:bodyPr>
          <a:lstStyle/>
          <a:p>
            <a:pPr algn="l"/>
            <a:r>
              <a:rPr lang="en-US" sz="2800" b="1" dirty="0">
                <a:solidFill>
                  <a:srgbClr val="2818FA"/>
                </a:solidFill>
                <a:latin typeface="Times New Roman" panose="02020603050405020304" pitchFamily="18" charset="0"/>
                <a:cs typeface="Times New Roman" panose="02020603050405020304" pitchFamily="18" charset="0"/>
              </a:rPr>
              <a:t>Compare Results with Expectations </a:t>
            </a:r>
          </a:p>
          <a:p>
            <a:pPr algn="l"/>
            <a:r>
              <a:rPr lang="en-US" sz="2800" b="1" dirty="0">
                <a:solidFill>
                  <a:srgbClr val="2818FA"/>
                </a:solidFill>
                <a:latin typeface="Times New Roman" panose="02020603050405020304" pitchFamily="18" charset="0"/>
                <a:cs typeface="Times New Roman" panose="02020603050405020304" pitchFamily="18" charset="0"/>
              </a:rPr>
              <a:t>Setting Expectations</a:t>
            </a:r>
          </a:p>
          <a:p>
            <a:pPr algn="l"/>
            <a:r>
              <a:rPr lang="en-US" sz="2800" b="1" dirty="0" smtClean="0">
                <a:solidFill>
                  <a:srgbClr val="2818FA"/>
                </a:solidFill>
                <a:latin typeface="Times New Roman" panose="02020603050405020304" pitchFamily="18" charset="0"/>
                <a:cs typeface="Times New Roman" panose="02020603050405020304" pitchFamily="18" charset="0"/>
              </a:rPr>
              <a:t>law </a:t>
            </a:r>
            <a:r>
              <a:rPr lang="en-US" sz="2800" b="1" dirty="0">
                <a:solidFill>
                  <a:srgbClr val="2818FA"/>
                </a:solidFill>
                <a:latin typeface="Times New Roman" panose="02020603050405020304" pitchFamily="18" charset="0"/>
                <a:cs typeface="Times New Roman" panose="02020603050405020304" pitchFamily="18" charset="0"/>
              </a:rPr>
              <a:t>of diminishing </a:t>
            </a:r>
            <a:r>
              <a:rPr lang="en-US" sz="2800" b="1" dirty="0" smtClean="0">
                <a:solidFill>
                  <a:srgbClr val="2818FA"/>
                </a:solidFill>
                <a:latin typeface="Times New Roman" panose="02020603050405020304" pitchFamily="18" charset="0"/>
                <a:cs typeface="Times New Roman" panose="02020603050405020304" pitchFamily="18" charset="0"/>
              </a:rPr>
              <a:t>returns</a:t>
            </a:r>
            <a:r>
              <a:rPr lang="en-US" sz="2800" b="1" dirty="0" smtClean="0">
                <a:solidFill>
                  <a:schemeClr val="tx1"/>
                </a:solidFill>
                <a:latin typeface="Times New Roman" panose="02020603050405020304" pitchFamily="18" charset="0"/>
                <a:cs typeface="Times New Roman" panose="02020603050405020304" pitchFamily="18" charset="0"/>
              </a:rPr>
              <a:t>, as </a:t>
            </a:r>
            <a:r>
              <a:rPr lang="en-US" sz="2800" b="1" dirty="0">
                <a:solidFill>
                  <a:schemeClr val="tx1"/>
                </a:solidFill>
                <a:latin typeface="Times New Roman" panose="02020603050405020304" pitchFamily="18" charset="0"/>
                <a:cs typeface="Times New Roman" panose="02020603050405020304" pitchFamily="18" charset="0"/>
              </a:rPr>
              <a:t>any activity is extended, it eventually becomes increasingly difficult to pursue the activity further. </a:t>
            </a:r>
            <a:r>
              <a:rPr lang="en-US" sz="2800" b="1" dirty="0" smtClean="0">
                <a:solidFill>
                  <a:schemeClr val="tx1"/>
                </a:solidFill>
                <a:latin typeface="Times New Roman" panose="02020603050405020304" pitchFamily="18" charset="0"/>
                <a:cs typeface="Times New Roman" panose="02020603050405020304" pitchFamily="18" charset="0"/>
              </a:rPr>
              <a:t>For example expanding </a:t>
            </a:r>
            <a:r>
              <a:rPr lang="en-US" sz="2800" b="1" dirty="0">
                <a:solidFill>
                  <a:schemeClr val="tx1"/>
                </a:solidFill>
                <a:latin typeface="Times New Roman" panose="02020603050405020304" pitchFamily="18" charset="0"/>
                <a:cs typeface="Times New Roman" panose="02020603050405020304" pitchFamily="18" charset="0"/>
              </a:rPr>
              <a:t>a given production eventually becomes ever more difficult and eventually will entail increasing </a:t>
            </a:r>
            <a:r>
              <a:rPr lang="en-US" sz="2800" b="1" dirty="0">
                <a:solidFill>
                  <a:srgbClr val="2818FA"/>
                </a:solidFill>
                <a:latin typeface="Times New Roman" panose="02020603050405020304" pitchFamily="18" charset="0"/>
                <a:cs typeface="Times New Roman" panose="02020603050405020304" pitchFamily="18" charset="0"/>
              </a:rPr>
              <a:t>opportunity costs</a:t>
            </a:r>
            <a:r>
              <a:rPr lang="en-US" sz="2800" b="1" dirty="0">
                <a:solidFill>
                  <a:schemeClr val="tx1"/>
                </a:solidFill>
                <a:latin typeface="Times New Roman" panose="02020603050405020304" pitchFamily="18" charset="0"/>
                <a:cs typeface="Times New Roman" panose="02020603050405020304" pitchFamily="18" charset="0"/>
              </a:rPr>
              <a:t>.</a:t>
            </a:r>
            <a:endParaRPr lang="en-US" sz="28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014A5CBB-5B51-401A-B5B9-95096728717C}"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61</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183699471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C8629B-6950-4B61-B985-DA2DC4423D29}" type="datetime1">
              <a:rPr lang="en-US" smtClean="0"/>
              <a:t>10/21/2016</a:t>
            </a:fld>
            <a:endParaRPr lang="en-US"/>
          </a:p>
        </p:txBody>
      </p:sp>
      <p:sp>
        <p:nvSpPr>
          <p:cNvPr id="3" name="Footer Placeholder 2"/>
          <p:cNvSpPr>
            <a:spLocks noGrp="1"/>
          </p:cNvSpPr>
          <p:nvPr>
            <p:ph type="ftr" sz="quarter" idx="11"/>
          </p:nvPr>
        </p:nvSpPr>
        <p:spPr/>
        <p:txBody>
          <a:bodyPr/>
          <a:lstStyle/>
          <a:p>
            <a:r>
              <a:rPr lang="en-US" smtClean="0"/>
              <a:t>Dr. Mohammed Alnaif</a:t>
            </a:r>
            <a:endParaRPr lang="en-US"/>
          </a:p>
        </p:txBody>
      </p:sp>
      <p:sp>
        <p:nvSpPr>
          <p:cNvPr id="4" name="Slide Number Placeholder 3"/>
          <p:cNvSpPr>
            <a:spLocks noGrp="1"/>
          </p:cNvSpPr>
          <p:nvPr>
            <p:ph type="sldNum" sz="quarter" idx="12"/>
          </p:nvPr>
        </p:nvSpPr>
        <p:spPr/>
        <p:txBody>
          <a:bodyPr/>
          <a:lstStyle/>
          <a:p>
            <a:fld id="{EEEECDCC-63C2-4492-ADC6-A6890B1EB79E}" type="slidenum">
              <a:rPr lang="en-US" smtClean="0"/>
              <a:t>62</a:t>
            </a:fld>
            <a:endParaRPr lang="en-US"/>
          </a:p>
        </p:txBody>
      </p:sp>
      <p:graphicFrame>
        <p:nvGraphicFramePr>
          <p:cNvPr id="7" name="Chart 6"/>
          <p:cNvGraphicFramePr>
            <a:graphicFrameLocks/>
          </p:cNvGraphicFramePr>
          <p:nvPr>
            <p:extLst>
              <p:ext uri="{D42A27DB-BD31-4B8C-83A1-F6EECF244321}">
                <p14:modId xmlns:p14="http://schemas.microsoft.com/office/powerpoint/2010/main" val="3051752514"/>
              </p:ext>
            </p:extLst>
          </p:nvPr>
        </p:nvGraphicFramePr>
        <p:xfrm>
          <a:off x="609600" y="762000"/>
          <a:ext cx="7924800" cy="5410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23642559"/>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1676400"/>
            <a:ext cx="8153400" cy="4421188"/>
          </a:xfrm>
        </p:spPr>
        <p:txBody>
          <a:bodyPr>
            <a:noAutofit/>
          </a:bodyPr>
          <a:lstStyle/>
          <a:p>
            <a:pPr algn="l"/>
            <a:r>
              <a:rPr lang="en-US" sz="2800" b="1" dirty="0">
                <a:solidFill>
                  <a:srgbClr val="2818FA"/>
                </a:solidFill>
                <a:latin typeface="Times New Roman" panose="02020603050405020304" pitchFamily="18" charset="0"/>
                <a:cs typeface="Times New Roman" panose="02020603050405020304" pitchFamily="18" charset="0"/>
              </a:rPr>
              <a:t>Compare Results with Expectations </a:t>
            </a:r>
          </a:p>
          <a:p>
            <a:pPr algn="l"/>
            <a:r>
              <a:rPr lang="en-US" sz="2800" b="1" dirty="0">
                <a:solidFill>
                  <a:srgbClr val="2818FA"/>
                </a:solidFill>
                <a:latin typeface="Times New Roman" panose="02020603050405020304" pitchFamily="18" charset="0"/>
                <a:cs typeface="Times New Roman" panose="02020603050405020304" pitchFamily="18" charset="0"/>
              </a:rPr>
              <a:t>Setting Expectations</a:t>
            </a:r>
          </a:p>
          <a:p>
            <a:pPr algn="l"/>
            <a:r>
              <a:rPr lang="en-US" sz="2800" b="1" dirty="0" smtClean="0">
                <a:solidFill>
                  <a:srgbClr val="2818FA"/>
                </a:solidFill>
                <a:latin typeface="Times New Roman" panose="02020603050405020304" pitchFamily="18" charset="0"/>
                <a:cs typeface="Times New Roman" panose="02020603050405020304" pitchFamily="18" charset="0"/>
              </a:rPr>
              <a:t>Criteria, </a:t>
            </a:r>
            <a:r>
              <a:rPr lang="en-US" sz="2600" b="1" dirty="0" smtClean="0">
                <a:solidFill>
                  <a:schemeClr val="tx1"/>
                </a:solidFill>
                <a:latin typeface="Times New Roman" panose="02020603050405020304" pitchFamily="18" charset="0"/>
                <a:cs typeface="Times New Roman" panose="02020603050405020304" pitchFamily="18" charset="0"/>
              </a:rPr>
              <a:t>Performance </a:t>
            </a:r>
            <a:r>
              <a:rPr lang="en-US" sz="2600" b="1" dirty="0">
                <a:solidFill>
                  <a:schemeClr val="tx1"/>
                </a:solidFill>
                <a:latin typeface="Times New Roman" panose="02020603050405020304" pitchFamily="18" charset="0"/>
                <a:cs typeface="Times New Roman" panose="02020603050405020304" pitchFamily="18" charset="0"/>
              </a:rPr>
              <a:t>targets should </a:t>
            </a:r>
            <a:r>
              <a:rPr lang="en-US" sz="2600" b="1" dirty="0">
                <a:solidFill>
                  <a:srgbClr val="2818FA"/>
                </a:solidFill>
                <a:latin typeface="Times New Roman" panose="02020603050405020304" pitchFamily="18" charset="0"/>
                <a:cs typeface="Times New Roman" panose="02020603050405020304" pitchFamily="18" charset="0"/>
              </a:rPr>
              <a:t>not</a:t>
            </a:r>
            <a:r>
              <a:rPr lang="en-US" sz="2600" b="1" dirty="0">
                <a:solidFill>
                  <a:schemeClr val="tx1"/>
                </a:solidFill>
                <a:latin typeface="Times New Roman" panose="02020603050405020304" pitchFamily="18" charset="0"/>
                <a:cs typeface="Times New Roman" panose="02020603050405020304" pitchFamily="18" charset="0"/>
              </a:rPr>
              <a:t> be established on the sole basis of </a:t>
            </a:r>
            <a:r>
              <a:rPr lang="en-US" sz="2600" b="1" dirty="0">
                <a:solidFill>
                  <a:srgbClr val="2818FA"/>
                </a:solidFill>
                <a:latin typeface="Times New Roman" panose="02020603050405020304" pitchFamily="18" charset="0"/>
                <a:cs typeface="Times New Roman" panose="02020603050405020304" pitchFamily="18" charset="0"/>
              </a:rPr>
              <a:t>opinions</a:t>
            </a:r>
            <a:r>
              <a:rPr lang="en-US" sz="2600" b="1" dirty="0">
                <a:solidFill>
                  <a:schemeClr val="tx1"/>
                </a:solidFill>
                <a:latin typeface="Times New Roman" panose="02020603050405020304" pitchFamily="18" charset="0"/>
                <a:cs typeface="Times New Roman" panose="02020603050405020304" pitchFamily="18" charset="0"/>
              </a:rPr>
              <a:t> if relevant, professionally defined </a:t>
            </a:r>
            <a:r>
              <a:rPr lang="en-US" sz="2600" b="1" dirty="0">
                <a:solidFill>
                  <a:srgbClr val="2818FA"/>
                </a:solidFill>
                <a:latin typeface="Times New Roman" panose="02020603050405020304" pitchFamily="18" charset="0"/>
                <a:cs typeface="Times New Roman" panose="02020603050405020304" pitchFamily="18" charset="0"/>
              </a:rPr>
              <a:t>criteria</a:t>
            </a:r>
            <a:r>
              <a:rPr lang="en-US" sz="2600" b="1" dirty="0">
                <a:solidFill>
                  <a:schemeClr val="tx1"/>
                </a:solidFill>
                <a:latin typeface="Times New Roman" panose="02020603050405020304" pitchFamily="18" charset="0"/>
                <a:cs typeface="Times New Roman" panose="02020603050405020304" pitchFamily="18" charset="0"/>
              </a:rPr>
              <a:t> are available. Professionally defined criteria are found in the standards, rules, and principles that have been developed by authoritative groups, such as </a:t>
            </a:r>
            <a:r>
              <a:rPr lang="en-US" sz="2600" b="1" dirty="0">
                <a:solidFill>
                  <a:srgbClr val="2818FA"/>
                </a:solidFill>
                <a:latin typeface="Times New Roman" panose="02020603050405020304" pitchFamily="18" charset="0"/>
                <a:cs typeface="Times New Roman" panose="02020603050405020304" pitchFamily="18" charset="0"/>
              </a:rPr>
              <a:t>clinical practice guidelines</a:t>
            </a:r>
            <a:r>
              <a:rPr lang="en-US" sz="2600" b="1" dirty="0">
                <a:solidFill>
                  <a:schemeClr val="tx1"/>
                </a:solidFill>
                <a:latin typeface="Times New Roman" panose="02020603050405020304" pitchFamily="18" charset="0"/>
                <a:cs typeface="Times New Roman" panose="02020603050405020304" pitchFamily="18" charset="0"/>
              </a:rPr>
              <a:t>, consensus statements, and position papers</a:t>
            </a:r>
            <a:r>
              <a:rPr lang="en-US" sz="2600" b="1" dirty="0" smtClean="0">
                <a:solidFill>
                  <a:schemeClr val="tx1"/>
                </a:solidFill>
                <a:latin typeface="Times New Roman" panose="02020603050405020304" pitchFamily="18" charset="0"/>
                <a:cs typeface="Times New Roman" panose="02020603050405020304" pitchFamily="18" charset="0"/>
              </a:rPr>
              <a:t>.</a:t>
            </a: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1616EF6D-A062-41DC-BF83-29004D6B75C4}"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63</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1775260509"/>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381000" y="1676400"/>
            <a:ext cx="8458200" cy="4495800"/>
          </a:xfrm>
        </p:spPr>
        <p:txBody>
          <a:bodyPr>
            <a:noAutofit/>
          </a:bodyPr>
          <a:lstStyle/>
          <a:p>
            <a:pPr algn="l"/>
            <a:r>
              <a:rPr lang="en-US" sz="2800" b="1" dirty="0">
                <a:solidFill>
                  <a:srgbClr val="2818FA"/>
                </a:solidFill>
                <a:latin typeface="Times New Roman" panose="02020603050405020304" pitchFamily="18" charset="0"/>
                <a:cs typeface="Times New Roman" panose="02020603050405020304" pitchFamily="18" charset="0"/>
              </a:rPr>
              <a:t>Compare Results with Expectations </a:t>
            </a:r>
          </a:p>
          <a:p>
            <a:pPr algn="l"/>
            <a:r>
              <a:rPr lang="en-US" sz="2800" b="1" dirty="0">
                <a:solidFill>
                  <a:srgbClr val="2818FA"/>
                </a:solidFill>
                <a:latin typeface="Times New Roman" panose="02020603050405020304" pitchFamily="18" charset="0"/>
                <a:cs typeface="Times New Roman" panose="02020603050405020304" pitchFamily="18" charset="0"/>
              </a:rPr>
              <a:t>Setting Expectations</a:t>
            </a:r>
          </a:p>
          <a:p>
            <a:pPr marL="457200" indent="-457200" algn="l">
              <a:buClr>
                <a:srgbClr val="2818FA"/>
              </a:buClr>
              <a:buFont typeface="Wingdings" panose="05000000000000000000" pitchFamily="2" charset="2"/>
              <a:buChar char="v"/>
            </a:pPr>
            <a:r>
              <a:rPr lang="en-US" sz="2600" b="1" dirty="0" smtClean="0">
                <a:solidFill>
                  <a:schemeClr val="tx1"/>
                </a:solidFill>
                <a:latin typeface="Times New Roman" panose="02020603050405020304" pitchFamily="18" charset="0"/>
                <a:cs typeface="Times New Roman" panose="02020603050405020304" pitchFamily="18" charset="0"/>
              </a:rPr>
              <a:t>Physician </a:t>
            </a:r>
            <a:r>
              <a:rPr lang="en-US" sz="2600" b="1" dirty="0">
                <a:solidFill>
                  <a:schemeClr val="tx1"/>
                </a:solidFill>
                <a:latin typeface="Times New Roman" panose="02020603050405020304" pitchFamily="18" charset="0"/>
                <a:cs typeface="Times New Roman" panose="02020603050405020304" pitchFamily="18" charset="0"/>
              </a:rPr>
              <a:t>and staff compliance with the </a:t>
            </a:r>
            <a:r>
              <a:rPr lang="en-US" sz="2600" b="1" dirty="0">
                <a:solidFill>
                  <a:srgbClr val="2818FA"/>
                </a:solidFill>
                <a:latin typeface="Times New Roman" panose="02020603050405020304" pitchFamily="18" charset="0"/>
                <a:cs typeface="Times New Roman" panose="02020603050405020304" pitchFamily="18" charset="0"/>
              </a:rPr>
              <a:t>criteria</a:t>
            </a:r>
            <a:r>
              <a:rPr lang="en-US" sz="2600" b="1" dirty="0">
                <a:solidFill>
                  <a:schemeClr val="tx1"/>
                </a:solidFill>
                <a:latin typeface="Times New Roman" panose="02020603050405020304" pitchFamily="18" charset="0"/>
                <a:cs typeface="Times New Roman" panose="02020603050405020304" pitchFamily="18" charset="0"/>
              </a:rPr>
              <a:t> is usually considered voluntary, but organizations are encouraged to consider them when establishing expected levels of performance. </a:t>
            </a:r>
            <a:endParaRPr lang="en-US" sz="2600" b="1" dirty="0" smtClean="0">
              <a:solidFill>
                <a:schemeClr val="tx1"/>
              </a:solidFill>
              <a:latin typeface="Times New Roman" panose="02020603050405020304" pitchFamily="18" charset="0"/>
              <a:cs typeface="Times New Roman" panose="02020603050405020304" pitchFamily="18" charset="0"/>
            </a:endParaRPr>
          </a:p>
          <a:p>
            <a:pPr marL="457200" indent="-457200" algn="l">
              <a:buClr>
                <a:srgbClr val="2818FA"/>
              </a:buClr>
              <a:buFont typeface="Wingdings" panose="05000000000000000000" pitchFamily="2" charset="2"/>
              <a:buChar char="v"/>
            </a:pPr>
            <a:r>
              <a:rPr lang="en-US" sz="2600" b="1" dirty="0">
                <a:solidFill>
                  <a:schemeClr val="tx1"/>
                </a:solidFill>
                <a:latin typeface="Times New Roman" panose="02020603050405020304" pitchFamily="18" charset="0"/>
                <a:cs typeface="Times New Roman" panose="02020603050405020304" pitchFamily="18" charset="0"/>
              </a:rPr>
              <a:t>Organizations may have justifiable reasons for deviating from professionally defined </a:t>
            </a:r>
            <a:r>
              <a:rPr lang="en-US" sz="2600" b="1" dirty="0">
                <a:solidFill>
                  <a:srgbClr val="2818FA"/>
                </a:solidFill>
                <a:latin typeface="Times New Roman" panose="02020603050405020304" pitchFamily="18" charset="0"/>
                <a:cs typeface="Times New Roman" panose="02020603050405020304" pitchFamily="18" charset="0"/>
              </a:rPr>
              <a:t>criteria</a:t>
            </a:r>
            <a:r>
              <a:rPr lang="en-US" sz="2600" b="1" dirty="0">
                <a:solidFill>
                  <a:schemeClr val="tx1"/>
                </a:solidFill>
                <a:latin typeface="Times New Roman" panose="02020603050405020304" pitchFamily="18" charset="0"/>
                <a:cs typeface="Times New Roman" panose="02020603050405020304" pitchFamily="18" charset="0"/>
              </a:rPr>
              <a:t>. In these situations, performance goals are set at less than </a:t>
            </a:r>
            <a:r>
              <a:rPr lang="en-US" sz="2600" b="1" dirty="0">
                <a:solidFill>
                  <a:srgbClr val="2818FA"/>
                </a:solidFill>
                <a:latin typeface="Times New Roman" panose="02020603050405020304" pitchFamily="18" charset="0"/>
                <a:cs typeface="Times New Roman" panose="02020603050405020304" pitchFamily="18" charset="0"/>
              </a:rPr>
              <a:t>100</a:t>
            </a:r>
            <a:r>
              <a:rPr lang="en-US" sz="2600" b="1" dirty="0">
                <a:solidFill>
                  <a:schemeClr val="tx1"/>
                </a:solidFill>
                <a:latin typeface="Times New Roman" panose="02020603050405020304" pitchFamily="18" charset="0"/>
                <a:cs typeface="Times New Roman" panose="02020603050405020304" pitchFamily="18" charset="0"/>
              </a:rPr>
              <a:t> percent. </a:t>
            </a:r>
            <a:endParaRPr lang="en-US" sz="26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5E02ACB5-1E3E-4FCC-8D45-3D971025B86A}"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64</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135061066"/>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381000" y="1676400"/>
            <a:ext cx="8458200" cy="4495800"/>
          </a:xfrm>
        </p:spPr>
        <p:txBody>
          <a:bodyPr>
            <a:noAutofit/>
          </a:bodyPr>
          <a:lstStyle/>
          <a:p>
            <a:pPr algn="l"/>
            <a:r>
              <a:rPr lang="en-US" sz="2800" b="1" dirty="0">
                <a:solidFill>
                  <a:srgbClr val="2818FA"/>
                </a:solidFill>
                <a:latin typeface="Times New Roman" panose="02020603050405020304" pitchFamily="18" charset="0"/>
                <a:cs typeface="Times New Roman" panose="02020603050405020304" pitchFamily="18" charset="0"/>
              </a:rPr>
              <a:t>Compare Results with Expectations </a:t>
            </a:r>
          </a:p>
          <a:p>
            <a:pPr algn="l"/>
            <a:r>
              <a:rPr lang="en-US" sz="2800" b="1" dirty="0">
                <a:solidFill>
                  <a:srgbClr val="2818FA"/>
                </a:solidFill>
                <a:latin typeface="Times New Roman" panose="02020603050405020304" pitchFamily="18" charset="0"/>
                <a:cs typeface="Times New Roman" panose="02020603050405020304" pitchFamily="18" charset="0"/>
              </a:rPr>
              <a:t>Setting Expectations</a:t>
            </a:r>
          </a:p>
          <a:p>
            <a:pPr marL="342900" indent="-342900" algn="l">
              <a:buFont typeface="Wingdings" panose="05000000000000000000" pitchFamily="2" charset="2"/>
              <a:buChar char="v"/>
            </a:pPr>
            <a:r>
              <a:rPr lang="en-US" b="1" dirty="0" smtClean="0">
                <a:solidFill>
                  <a:schemeClr val="tx1"/>
                </a:solidFill>
                <a:latin typeface="Times New Roman" panose="02020603050405020304" pitchFamily="18" charset="0"/>
                <a:cs typeface="Times New Roman" panose="02020603050405020304" pitchFamily="18" charset="0"/>
              </a:rPr>
              <a:t>For </a:t>
            </a:r>
            <a:r>
              <a:rPr lang="en-US" b="1" dirty="0">
                <a:solidFill>
                  <a:schemeClr val="tx1"/>
                </a:solidFill>
                <a:latin typeface="Times New Roman" panose="02020603050405020304" pitchFamily="18" charset="0"/>
                <a:cs typeface="Times New Roman" panose="02020603050405020304" pitchFamily="18" charset="0"/>
              </a:rPr>
              <a:t>instance, annual retinal (eye) examinations and kidney disease screenings are </a:t>
            </a:r>
            <a:r>
              <a:rPr lang="en-US" b="1" dirty="0" smtClean="0">
                <a:solidFill>
                  <a:schemeClr val="tx1"/>
                </a:solidFill>
                <a:latin typeface="Times New Roman" panose="02020603050405020304" pitchFamily="18" charset="0"/>
                <a:cs typeface="Times New Roman" panose="02020603050405020304" pitchFamily="18" charset="0"/>
              </a:rPr>
              <a:t>recommended </a:t>
            </a:r>
            <a:r>
              <a:rPr lang="en-US" b="1" dirty="0">
                <a:solidFill>
                  <a:schemeClr val="tx1"/>
                </a:solidFill>
                <a:latin typeface="Times New Roman" panose="02020603050405020304" pitchFamily="18" charset="0"/>
                <a:cs typeface="Times New Roman" panose="02020603050405020304" pitchFamily="18" charset="0"/>
              </a:rPr>
              <a:t>for patients with </a:t>
            </a:r>
            <a:r>
              <a:rPr lang="en-US" b="1" dirty="0" smtClean="0">
                <a:solidFill>
                  <a:schemeClr val="tx1"/>
                </a:solidFill>
                <a:latin typeface="Times New Roman" panose="02020603050405020304" pitchFamily="18" charset="0"/>
                <a:cs typeface="Times New Roman" panose="02020603050405020304" pitchFamily="18" charset="0"/>
              </a:rPr>
              <a:t>diabetes, </a:t>
            </a:r>
            <a:r>
              <a:rPr lang="en-US" b="1" dirty="0">
                <a:solidFill>
                  <a:schemeClr val="tx1"/>
                </a:solidFill>
                <a:latin typeface="Times New Roman" panose="02020603050405020304" pitchFamily="18" charset="0"/>
                <a:cs typeface="Times New Roman" panose="02020603050405020304" pitchFamily="18" charset="0"/>
              </a:rPr>
              <a:t>but the tests may not be appropriate for some patients because of their age or coexisting conditions. Even when testing is appropriate, some patients may choose not to follow the recommendation. Thus, the performance target for completion of these tests could be set at less than 100 percent to account for such factors</a:t>
            </a:r>
            <a:r>
              <a:rPr lang="en-US" b="1" dirty="0" smtClean="0">
                <a:solidFill>
                  <a:schemeClr val="tx1"/>
                </a:solidFill>
                <a:latin typeface="Times New Roman" panose="02020603050405020304" pitchFamily="18" charset="0"/>
                <a:cs typeface="Times New Roman" panose="02020603050405020304" pitchFamily="18" charset="0"/>
              </a:rPr>
              <a:t>. </a:t>
            </a: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2D3B463D-3FE3-4AB0-859F-AECE32BD62E1}"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65</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4002767879"/>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381000" y="1676400"/>
            <a:ext cx="8458200" cy="4495800"/>
          </a:xfrm>
        </p:spPr>
        <p:txBody>
          <a:bodyPr>
            <a:noAutofit/>
          </a:bodyPr>
          <a:lstStyle/>
          <a:p>
            <a:pPr algn="l"/>
            <a:r>
              <a:rPr lang="en-US" sz="2800" b="1" dirty="0">
                <a:solidFill>
                  <a:srgbClr val="2818FA"/>
                </a:solidFill>
                <a:latin typeface="Times New Roman" panose="02020603050405020304" pitchFamily="18" charset="0"/>
                <a:cs typeface="Times New Roman" panose="02020603050405020304" pitchFamily="18" charset="0"/>
              </a:rPr>
              <a:t>Compare Results with Expectations </a:t>
            </a:r>
          </a:p>
          <a:p>
            <a:pPr algn="l"/>
            <a:r>
              <a:rPr lang="en-US" sz="2800" b="1" dirty="0">
                <a:solidFill>
                  <a:srgbClr val="2818FA"/>
                </a:solidFill>
                <a:latin typeface="Times New Roman" panose="02020603050405020304" pitchFamily="18" charset="0"/>
                <a:cs typeface="Times New Roman" panose="02020603050405020304" pitchFamily="18" charset="0"/>
              </a:rPr>
              <a:t>Setting Expectations</a:t>
            </a:r>
          </a:p>
          <a:p>
            <a:pPr marL="342900" indent="-342900" algn="l">
              <a:buFont typeface="Wingdings" panose="05000000000000000000" pitchFamily="2" charset="2"/>
              <a:buChar char="v"/>
            </a:pPr>
            <a:r>
              <a:rPr lang="en-US" b="1" dirty="0">
                <a:solidFill>
                  <a:srgbClr val="2818FA"/>
                </a:solidFill>
                <a:latin typeface="Times New Roman" panose="02020603050405020304" pitchFamily="18" charset="0"/>
                <a:cs typeface="Times New Roman" panose="02020603050405020304" pitchFamily="18" charset="0"/>
              </a:rPr>
              <a:t>performance </a:t>
            </a:r>
            <a:r>
              <a:rPr lang="en-US" b="1" dirty="0" smtClean="0">
                <a:solidFill>
                  <a:srgbClr val="2818FA"/>
                </a:solidFill>
                <a:latin typeface="Times New Roman" panose="02020603050405020304" pitchFamily="18" charset="0"/>
                <a:cs typeface="Times New Roman" panose="02020603050405020304" pitchFamily="18" charset="0"/>
              </a:rPr>
              <a:t>comparison, </a:t>
            </a:r>
            <a:r>
              <a:rPr lang="en-US" b="1" dirty="0">
                <a:solidFill>
                  <a:schemeClr val="tx1"/>
                </a:solidFill>
                <a:latin typeface="Times New Roman" panose="02020603050405020304" pitchFamily="18" charset="0"/>
                <a:cs typeface="Times New Roman" panose="02020603050405020304" pitchFamily="18" charset="0"/>
              </a:rPr>
              <a:t>Other organizations’ performance is the third influence on quality targets. The use of comparative information to set performance goals is a relatively new phenomenon in healthcare</a:t>
            </a:r>
            <a:r>
              <a:rPr lang="en-US" b="1" dirty="0" smtClean="0">
                <a:solidFill>
                  <a:schemeClr val="tx1"/>
                </a:solidFill>
                <a:latin typeface="Times New Roman" panose="02020603050405020304" pitchFamily="18" charset="0"/>
                <a:cs typeface="Times New Roman" panose="02020603050405020304" pitchFamily="18" charset="0"/>
              </a:rPr>
              <a:t>.</a:t>
            </a:r>
          </a:p>
          <a:p>
            <a:pPr marL="342900" indent="-342900" algn="l">
              <a:buClr>
                <a:srgbClr val="2818FA"/>
              </a:buClr>
              <a:buFont typeface="Wingdings" panose="05000000000000000000" pitchFamily="2" charset="2"/>
              <a:buChar char="v"/>
            </a:pPr>
            <a:r>
              <a:rPr lang="en-US" b="1" dirty="0">
                <a:solidFill>
                  <a:schemeClr val="tx1"/>
                </a:solidFill>
                <a:latin typeface="Times New Roman" panose="02020603050405020304" pitchFamily="18" charset="0"/>
                <a:cs typeface="Times New Roman" panose="02020603050405020304" pitchFamily="18" charset="0"/>
              </a:rPr>
              <a:t>Before the mid-1980s, hospitals and other providers judged the quality of their performance primarily on the basis of internal historical trends. Organizations reviewed their current performance measurement data and compared the results with their past performance</a:t>
            </a: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0013CC13-95F0-45D1-9404-271EC5702687}"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66</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2188608526"/>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381000" y="1676400"/>
            <a:ext cx="8458200" cy="4495800"/>
          </a:xfrm>
        </p:spPr>
        <p:txBody>
          <a:bodyPr>
            <a:noAutofit/>
          </a:bodyPr>
          <a:lstStyle/>
          <a:p>
            <a:pPr algn="l"/>
            <a:r>
              <a:rPr lang="en-US" sz="2800" b="1" dirty="0">
                <a:solidFill>
                  <a:srgbClr val="2818FA"/>
                </a:solidFill>
                <a:latin typeface="Times New Roman" panose="02020603050405020304" pitchFamily="18" charset="0"/>
                <a:cs typeface="Times New Roman" panose="02020603050405020304" pitchFamily="18" charset="0"/>
              </a:rPr>
              <a:t>Compare Results with Expectations </a:t>
            </a:r>
          </a:p>
          <a:p>
            <a:pPr algn="l"/>
            <a:r>
              <a:rPr lang="en-US" sz="2800" b="1" dirty="0">
                <a:solidFill>
                  <a:srgbClr val="2818FA"/>
                </a:solidFill>
                <a:latin typeface="Times New Roman" panose="02020603050405020304" pitchFamily="18" charset="0"/>
                <a:cs typeface="Times New Roman" panose="02020603050405020304" pitchFamily="18" charset="0"/>
              </a:rPr>
              <a:t>Setting Expectations</a:t>
            </a:r>
          </a:p>
          <a:p>
            <a:pPr marL="342900" indent="-342900" algn="l">
              <a:buFont typeface="Wingdings" panose="05000000000000000000" pitchFamily="2" charset="2"/>
              <a:buChar char="v"/>
            </a:pPr>
            <a:r>
              <a:rPr lang="en-US" b="1" dirty="0">
                <a:solidFill>
                  <a:srgbClr val="2818FA"/>
                </a:solidFill>
                <a:latin typeface="Times New Roman" panose="02020603050405020304" pitchFamily="18" charset="0"/>
                <a:cs typeface="Times New Roman" panose="02020603050405020304" pitchFamily="18" charset="0"/>
              </a:rPr>
              <a:t>performance </a:t>
            </a:r>
            <a:r>
              <a:rPr lang="en-US" b="1" dirty="0" smtClean="0">
                <a:solidFill>
                  <a:srgbClr val="2818FA"/>
                </a:solidFill>
                <a:latin typeface="Times New Roman" panose="02020603050405020304" pitchFamily="18" charset="0"/>
                <a:cs typeface="Times New Roman" panose="02020603050405020304" pitchFamily="18" charset="0"/>
              </a:rPr>
              <a:t>comparison</a:t>
            </a:r>
            <a:r>
              <a:rPr lang="en-US" b="1" dirty="0" smtClean="0">
                <a:solidFill>
                  <a:schemeClr val="tx1"/>
                </a:solidFill>
                <a:latin typeface="Times New Roman" panose="02020603050405020304" pitchFamily="18" charset="0"/>
                <a:cs typeface="Times New Roman" panose="02020603050405020304" pitchFamily="18" charset="0"/>
              </a:rPr>
              <a:t>, </a:t>
            </a:r>
            <a:r>
              <a:rPr lang="en-US" b="1" dirty="0">
                <a:solidFill>
                  <a:schemeClr val="tx1"/>
                </a:solidFill>
                <a:latin typeface="Times New Roman" panose="02020603050405020304" pitchFamily="18" charset="0"/>
                <a:cs typeface="Times New Roman" panose="02020603050405020304" pitchFamily="18" charset="0"/>
              </a:rPr>
              <a:t>This internal attention has been replaced by a broad, externally focused type of comparison made possible by increasingly abundant, publicly available data on other organizations’ achievements. Providers can use this external data to establish internal performance expectations. </a:t>
            </a:r>
            <a:endParaRPr lang="en-US" b="1" dirty="0" smtClean="0">
              <a:solidFill>
                <a:schemeClr val="tx1"/>
              </a:solidFill>
              <a:latin typeface="Times New Roman" panose="02020603050405020304" pitchFamily="18" charset="0"/>
              <a:cs typeface="Times New Roman" panose="02020603050405020304" pitchFamily="18" charset="0"/>
            </a:endParaRPr>
          </a:p>
          <a:p>
            <a:pPr marL="342900" indent="-342900" algn="l">
              <a:buClr>
                <a:srgbClr val="2818FA"/>
              </a:buClr>
              <a:buFont typeface="Wingdings" panose="05000000000000000000" pitchFamily="2" charset="2"/>
              <a:buChar char="v"/>
            </a:pPr>
            <a:r>
              <a:rPr lang="en-US" b="1" dirty="0">
                <a:solidFill>
                  <a:schemeClr val="tx1"/>
                </a:solidFill>
                <a:latin typeface="Times New Roman" panose="02020603050405020304" pitchFamily="18" charset="0"/>
                <a:cs typeface="Times New Roman" panose="02020603050405020304" pitchFamily="18" charset="0"/>
              </a:rPr>
              <a:t>online sources of comparative performance data commonly used by healthcare organizations to set performance expectations.</a:t>
            </a:r>
          </a:p>
          <a:p>
            <a:pPr marL="342900" indent="-342900" algn="l">
              <a:buFont typeface="Wingdings" panose="05000000000000000000" pitchFamily="2" charset="2"/>
              <a:buChar char="v"/>
            </a:pP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0013CC13-95F0-45D1-9404-271EC5702687}"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67</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1273988769"/>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381000" y="1676400"/>
            <a:ext cx="8458200" cy="4495800"/>
          </a:xfrm>
        </p:spPr>
        <p:txBody>
          <a:bodyPr>
            <a:noAutofit/>
          </a:bodyPr>
          <a:lstStyle/>
          <a:p>
            <a:pPr algn="l"/>
            <a:r>
              <a:rPr lang="en-US" sz="2800" b="1" dirty="0">
                <a:solidFill>
                  <a:srgbClr val="2818FA"/>
                </a:solidFill>
                <a:latin typeface="Times New Roman" panose="02020603050405020304" pitchFamily="18" charset="0"/>
                <a:cs typeface="Times New Roman" panose="02020603050405020304" pitchFamily="18" charset="0"/>
              </a:rPr>
              <a:t>Compare Results with Expectations </a:t>
            </a:r>
          </a:p>
          <a:p>
            <a:pPr algn="l"/>
            <a:r>
              <a:rPr lang="en-US" sz="2800" b="1" dirty="0">
                <a:solidFill>
                  <a:srgbClr val="2818FA"/>
                </a:solidFill>
                <a:latin typeface="Times New Roman" panose="02020603050405020304" pitchFamily="18" charset="0"/>
                <a:cs typeface="Times New Roman" panose="02020603050405020304" pitchFamily="18" charset="0"/>
              </a:rPr>
              <a:t>Setting Expectations</a:t>
            </a:r>
          </a:p>
          <a:p>
            <a:pPr algn="l"/>
            <a:r>
              <a:rPr lang="en-US" b="1" dirty="0">
                <a:solidFill>
                  <a:srgbClr val="2818FA"/>
                </a:solidFill>
                <a:latin typeface="Times New Roman" panose="02020603050405020304" pitchFamily="18" charset="0"/>
                <a:cs typeface="Times New Roman" panose="02020603050405020304" pitchFamily="18" charset="0"/>
              </a:rPr>
              <a:t>performance </a:t>
            </a:r>
            <a:r>
              <a:rPr lang="en-US" b="1" dirty="0" smtClean="0">
                <a:solidFill>
                  <a:srgbClr val="2818FA"/>
                </a:solidFill>
                <a:latin typeface="Times New Roman" panose="02020603050405020304" pitchFamily="18" charset="0"/>
                <a:cs typeface="Times New Roman" panose="02020603050405020304" pitchFamily="18" charset="0"/>
              </a:rPr>
              <a:t>comparison</a:t>
            </a:r>
            <a:r>
              <a:rPr lang="en-US" b="1" dirty="0" smtClean="0">
                <a:solidFill>
                  <a:schemeClr val="tx1"/>
                </a:solidFill>
                <a:latin typeface="Times New Roman" panose="02020603050405020304" pitchFamily="18" charset="0"/>
                <a:cs typeface="Times New Roman" panose="02020603050405020304" pitchFamily="18" charset="0"/>
              </a:rPr>
              <a:t>, </a:t>
            </a:r>
            <a:r>
              <a:rPr lang="en-US" b="1" dirty="0">
                <a:solidFill>
                  <a:schemeClr val="tx1"/>
                </a:solidFill>
                <a:latin typeface="Times New Roman" panose="02020603050405020304" pitchFamily="18" charset="0"/>
                <a:cs typeface="Times New Roman" panose="02020603050405020304" pitchFamily="18" charset="0"/>
              </a:rPr>
              <a:t>Another source of comparison data is published research. Reports on studies often provide information about performance rates. Keep in mind, however, that data from literature sources should not be blindly adopted as performance targets. </a:t>
            </a:r>
          </a:p>
          <a:p>
            <a:pPr marL="342900" indent="-342900" algn="l">
              <a:buClr>
                <a:srgbClr val="2818FA"/>
              </a:buClr>
              <a:buFont typeface="Wingdings" panose="05000000000000000000" pitchFamily="2" charset="2"/>
              <a:buChar char="v"/>
            </a:pPr>
            <a:r>
              <a:rPr lang="en-US" b="1" dirty="0">
                <a:solidFill>
                  <a:schemeClr val="tx1"/>
                </a:solidFill>
                <a:latin typeface="Times New Roman" panose="02020603050405020304" pitchFamily="18" charset="0"/>
                <a:cs typeface="Times New Roman" panose="02020603050405020304" pitchFamily="18" charset="0"/>
              </a:rPr>
              <a:t>In the 1860s, Florence Nightingale pioneered the systematic collection, analysis, and dissemination of comparative hospital outcomes data to understand and improve performance.</a:t>
            </a:r>
          </a:p>
          <a:p>
            <a:pPr marL="342900" indent="-342900" algn="l">
              <a:buClr>
                <a:srgbClr val="2818FA"/>
              </a:buClr>
              <a:buFont typeface="Wingdings" panose="05000000000000000000" pitchFamily="2" charset="2"/>
              <a:buChar char="v"/>
            </a:pP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0013CC13-95F0-45D1-9404-271EC5702687}"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68</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1604024876"/>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381000" y="1676400"/>
            <a:ext cx="8534400" cy="4495800"/>
          </a:xfrm>
        </p:spPr>
        <p:txBody>
          <a:bodyPr>
            <a:noAutofit/>
          </a:bodyPr>
          <a:lstStyle/>
          <a:p>
            <a:pPr algn="l"/>
            <a:r>
              <a:rPr lang="en-US" sz="2800" b="1" dirty="0">
                <a:solidFill>
                  <a:srgbClr val="2818FA"/>
                </a:solidFill>
                <a:latin typeface="Times New Roman" panose="02020603050405020304" pitchFamily="18" charset="0"/>
                <a:cs typeface="Times New Roman" panose="02020603050405020304" pitchFamily="18" charset="0"/>
              </a:rPr>
              <a:t>Compare Results with Expectations </a:t>
            </a:r>
          </a:p>
          <a:p>
            <a:pPr algn="l"/>
            <a:r>
              <a:rPr lang="en-US" sz="2800" b="1" dirty="0">
                <a:solidFill>
                  <a:srgbClr val="2818FA"/>
                </a:solidFill>
                <a:latin typeface="Times New Roman" panose="02020603050405020304" pitchFamily="18" charset="0"/>
                <a:cs typeface="Times New Roman" panose="02020603050405020304" pitchFamily="18" charset="0"/>
              </a:rPr>
              <a:t>Setting Expectations</a:t>
            </a:r>
          </a:p>
          <a:p>
            <a:pPr algn="l"/>
            <a:r>
              <a:rPr lang="en-US" b="1" dirty="0">
                <a:solidFill>
                  <a:srgbClr val="2818FA"/>
                </a:solidFill>
                <a:latin typeface="Times New Roman" panose="02020603050405020304" pitchFamily="18" charset="0"/>
                <a:cs typeface="Times New Roman" panose="02020603050405020304" pitchFamily="18" charset="0"/>
              </a:rPr>
              <a:t>performance </a:t>
            </a:r>
            <a:r>
              <a:rPr lang="en-US" b="1" dirty="0" smtClean="0">
                <a:solidFill>
                  <a:srgbClr val="2818FA"/>
                </a:solidFill>
                <a:latin typeface="Times New Roman" panose="02020603050405020304" pitchFamily="18" charset="0"/>
                <a:cs typeface="Times New Roman" panose="02020603050405020304" pitchFamily="18" charset="0"/>
              </a:rPr>
              <a:t>comparison</a:t>
            </a:r>
            <a:r>
              <a:rPr lang="en-US" b="1" dirty="0" smtClean="0">
                <a:solidFill>
                  <a:schemeClr val="tx1"/>
                </a:solidFill>
                <a:latin typeface="Times New Roman" panose="02020603050405020304" pitchFamily="18" charset="0"/>
                <a:cs typeface="Times New Roman" panose="02020603050405020304" pitchFamily="18" charset="0"/>
              </a:rPr>
              <a:t>, </a:t>
            </a:r>
          </a:p>
          <a:p>
            <a:pPr algn="l"/>
            <a:r>
              <a:rPr lang="en-US" b="1" dirty="0" smtClean="0">
                <a:solidFill>
                  <a:srgbClr val="2818FA"/>
                </a:solidFill>
                <a:latin typeface="Times New Roman" panose="02020603050405020304" pitchFamily="18" charset="0"/>
                <a:cs typeface="Times New Roman" panose="02020603050405020304" pitchFamily="18" charset="0"/>
              </a:rPr>
              <a:t>Benchmarking, </a:t>
            </a:r>
            <a:r>
              <a:rPr lang="en-US" b="1" dirty="0" smtClean="0">
                <a:solidFill>
                  <a:schemeClr val="tx1"/>
                </a:solidFill>
                <a:latin typeface="Times New Roman" panose="02020603050405020304" pitchFamily="18" charset="0"/>
                <a:cs typeface="Times New Roman" panose="02020603050405020304" pitchFamily="18" charset="0"/>
              </a:rPr>
              <a:t>The </a:t>
            </a:r>
            <a:r>
              <a:rPr lang="en-US" b="1" dirty="0">
                <a:solidFill>
                  <a:schemeClr val="tx1"/>
                </a:solidFill>
                <a:latin typeface="Times New Roman" panose="02020603050405020304" pitchFamily="18" charset="0"/>
                <a:cs typeface="Times New Roman" panose="02020603050405020304" pitchFamily="18" charset="0"/>
              </a:rPr>
              <a:t>term benchmarking is typically used to describe performance comparison activity (e.g., “We are benchmarking against other hospitals”), but it involves more than simple comparison with other organizations. Benchmarking uses the level of performance achieved by an exemplary or world-class organization as the standard for comparison </a:t>
            </a:r>
          </a:p>
          <a:p>
            <a:pPr marL="342900" indent="-342900" algn="l">
              <a:buClr>
                <a:srgbClr val="2818FA"/>
              </a:buClr>
              <a:buFont typeface="Wingdings" panose="05000000000000000000" pitchFamily="2" charset="2"/>
              <a:buChar char="v"/>
            </a:pP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0013CC13-95F0-45D1-9404-271EC5702687}"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69</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8267858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457200"/>
            <a:ext cx="7117180" cy="936625"/>
          </a:xfrm>
        </p:spPr>
        <p:txBody>
          <a:bodyPr>
            <a:normAutofit/>
          </a:bodyPr>
          <a:lstStyle/>
          <a:p>
            <a:pPr algn="ctr"/>
            <a:r>
              <a:rPr lang="en-US" sz="4800" b="1" dirty="0"/>
              <a:t>Evaluating </a:t>
            </a:r>
            <a:r>
              <a:rPr lang="en-US" sz="4800" b="1" dirty="0" smtClean="0"/>
              <a:t>Performance</a:t>
            </a:r>
            <a:endParaRPr lang="en-US" sz="4800" b="1" dirty="0"/>
          </a:p>
        </p:txBody>
      </p:sp>
      <p:sp>
        <p:nvSpPr>
          <p:cNvPr id="3" name="Subtitle 2"/>
          <p:cNvSpPr>
            <a:spLocks noGrp="1"/>
          </p:cNvSpPr>
          <p:nvPr>
            <p:ph type="subTitle" idx="1"/>
          </p:nvPr>
        </p:nvSpPr>
        <p:spPr>
          <a:xfrm>
            <a:off x="685800" y="2362200"/>
            <a:ext cx="8001000" cy="3200400"/>
          </a:xfrm>
        </p:spPr>
        <p:txBody>
          <a:bodyPr>
            <a:normAutofit/>
          </a:bodyPr>
          <a:lstStyle/>
          <a:p>
            <a:pPr algn="l"/>
            <a:r>
              <a:rPr lang="en-US" sz="2800" b="1" dirty="0">
                <a:solidFill>
                  <a:srgbClr val="2818FA"/>
                </a:solidFill>
                <a:latin typeface="Times New Roman" panose="02020603050405020304" pitchFamily="18" charset="0"/>
                <a:cs typeface="Times New Roman" panose="02020603050405020304" pitchFamily="18" charset="0"/>
              </a:rPr>
              <a:t>Assessment in Quality Management</a:t>
            </a:r>
          </a:p>
          <a:p>
            <a:pPr algn="l"/>
            <a:r>
              <a:rPr lang="en-US" sz="2800" b="1" dirty="0">
                <a:solidFill>
                  <a:schemeClr val="tx1"/>
                </a:solidFill>
                <a:latin typeface="Times New Roman" panose="02020603050405020304" pitchFamily="18" charset="0"/>
                <a:cs typeface="Times New Roman" panose="02020603050405020304" pitchFamily="18" charset="0"/>
              </a:rPr>
              <a:t>Assessing quality does not rely on data alone. </a:t>
            </a:r>
            <a:r>
              <a:rPr lang="en-US" sz="2800" b="1" dirty="0">
                <a:solidFill>
                  <a:srgbClr val="2818FA"/>
                </a:solidFill>
                <a:latin typeface="Times New Roman" panose="02020603050405020304" pitchFamily="18" charset="0"/>
                <a:cs typeface="Times New Roman" panose="02020603050405020304" pitchFamily="18" charset="0"/>
              </a:rPr>
              <a:t>Performance</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a:solidFill>
                  <a:srgbClr val="2818FA"/>
                </a:solidFill>
                <a:latin typeface="Times New Roman" panose="02020603050405020304" pitchFamily="18" charset="0"/>
                <a:cs typeface="Times New Roman" panose="02020603050405020304" pitchFamily="18" charset="0"/>
              </a:rPr>
              <a:t>goals</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a:solidFill>
                  <a:srgbClr val="2818FA"/>
                </a:solidFill>
                <a:latin typeface="Times New Roman" panose="02020603050405020304" pitchFamily="18" charset="0"/>
                <a:cs typeface="Times New Roman" panose="02020603050405020304" pitchFamily="18" charset="0"/>
              </a:rPr>
              <a:t>external factors</a:t>
            </a:r>
            <a:r>
              <a:rPr lang="en-US" sz="2800" b="1" dirty="0">
                <a:solidFill>
                  <a:schemeClr val="tx1"/>
                </a:solidFill>
                <a:latin typeface="Times New Roman" panose="02020603050405020304" pitchFamily="18" charset="0"/>
                <a:cs typeface="Times New Roman" panose="02020603050405020304" pitchFamily="18" charset="0"/>
              </a:rPr>
              <a:t>, and other conditions must be considered when evaluating measurement </a:t>
            </a:r>
            <a:r>
              <a:rPr lang="en-US" sz="2800" b="1" dirty="0" smtClean="0">
                <a:solidFill>
                  <a:schemeClr val="tx1"/>
                </a:solidFill>
                <a:latin typeface="Times New Roman" panose="02020603050405020304" pitchFamily="18" charset="0"/>
                <a:cs typeface="Times New Roman" panose="02020603050405020304" pitchFamily="18" charset="0"/>
              </a:rPr>
              <a:t>results.</a:t>
            </a:r>
            <a:endParaRPr lang="en-US" sz="2800" b="1" dirty="0">
              <a:solidFill>
                <a:schemeClr val="tx1"/>
              </a:solidFill>
              <a:latin typeface="Times New Roman" panose="02020603050405020304" pitchFamily="18" charset="0"/>
              <a:cs typeface="Times New Roman" panose="02020603050405020304" pitchFamily="18" charset="0"/>
            </a:endParaRPr>
          </a:p>
          <a:p>
            <a:pPr algn="l">
              <a:buClr>
                <a:srgbClr val="2818FA"/>
              </a:buClr>
            </a:pPr>
            <a:endParaRPr lang="en-US" sz="2800" b="1" dirty="0">
              <a:solidFill>
                <a:schemeClr val="tx1"/>
              </a:solidFill>
              <a:latin typeface="Times New Roman" panose="02020603050405020304" pitchFamily="18" charset="0"/>
              <a:cs typeface="Times New Roman" panose="02020603050405020304" pitchFamily="18" charset="0"/>
            </a:endParaRPr>
          </a:p>
        </p:txBody>
      </p:sp>
      <p:sp>
        <p:nvSpPr>
          <p:cNvPr id="5" name="Date Placeholder 4"/>
          <p:cNvSpPr>
            <a:spLocks noGrp="1"/>
          </p:cNvSpPr>
          <p:nvPr>
            <p:ph type="dt" sz="half" idx="10"/>
          </p:nvPr>
        </p:nvSpPr>
        <p:spPr/>
        <p:txBody>
          <a:bodyPr/>
          <a:lstStyle/>
          <a:p>
            <a:fld id="{42AA5706-2A13-4E5A-8484-0276FC47A8F8}" type="datetime1">
              <a:rPr lang="en-US" smtClean="0"/>
              <a:t>10/21/2016</a:t>
            </a:fld>
            <a:endParaRPr lang="en-US"/>
          </a:p>
        </p:txBody>
      </p:sp>
      <p:sp>
        <p:nvSpPr>
          <p:cNvPr id="7" name="Slide Number Placeholder 6"/>
          <p:cNvSpPr>
            <a:spLocks noGrp="1"/>
          </p:cNvSpPr>
          <p:nvPr>
            <p:ph type="sldNum" sz="quarter" idx="11"/>
          </p:nvPr>
        </p:nvSpPr>
        <p:spPr/>
        <p:txBody>
          <a:bodyPr/>
          <a:lstStyle/>
          <a:p>
            <a:fld id="{EEEECDCC-63C2-4492-ADC6-A6890B1EB79E}" type="slidenum">
              <a:rPr lang="en-US" smtClean="0"/>
              <a:t>7</a:t>
            </a:fld>
            <a:endParaRPr lang="en-US"/>
          </a:p>
        </p:txBody>
      </p:sp>
      <p:sp>
        <p:nvSpPr>
          <p:cNvPr id="6" name="Footer Placeholder 5"/>
          <p:cNvSpPr>
            <a:spLocks noGrp="1"/>
          </p:cNvSpPr>
          <p:nvPr>
            <p:ph type="ftr" sz="quarter" idx="12"/>
          </p:nvPr>
        </p:nvSpPr>
        <p:spPr/>
        <p:txBody>
          <a:bodyPr/>
          <a:lstStyle/>
          <a:p>
            <a:r>
              <a:rPr lang="en-US" smtClean="0"/>
              <a:t>Dr. Mohammed Alnaif</a:t>
            </a:r>
            <a:endParaRPr lang="en-US"/>
          </a:p>
        </p:txBody>
      </p:sp>
      <p:sp>
        <p:nvSpPr>
          <p:cNvPr id="4" name="Rectangle 3"/>
          <p:cNvSpPr/>
          <p:nvPr/>
        </p:nvSpPr>
        <p:spPr>
          <a:xfrm>
            <a:off x="5334000" y="1295400"/>
            <a:ext cx="3206841" cy="7756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0000FF"/>
                </a:solidFill>
                <a:latin typeface="Times New Roman" panose="02020603050405020304" pitchFamily="18" charset="0"/>
                <a:cs typeface="Times New Roman" panose="02020603050405020304" pitchFamily="18" charset="0"/>
              </a:rPr>
              <a:t>Assessment</a:t>
            </a:r>
          </a:p>
          <a:p>
            <a:pPr algn="ctr"/>
            <a:r>
              <a:rPr lang="en-US" sz="2000" b="1" dirty="0" smtClean="0">
                <a:solidFill>
                  <a:schemeClr val="tx1"/>
                </a:solidFill>
                <a:latin typeface="Times New Roman" panose="02020603050405020304" pitchFamily="18" charset="0"/>
                <a:cs typeface="Times New Roman" panose="02020603050405020304" pitchFamily="18" charset="0"/>
              </a:rPr>
              <a:t>Are we meeting expectation</a:t>
            </a:r>
            <a:endParaRPr lang="en-US" sz="20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5088216"/>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533400" y="1676400"/>
            <a:ext cx="8153400" cy="4421188"/>
          </a:xfrm>
        </p:spPr>
        <p:txBody>
          <a:bodyPr>
            <a:noAutofit/>
          </a:bodyPr>
          <a:lstStyle/>
          <a:p>
            <a:pPr algn="l"/>
            <a:r>
              <a:rPr lang="en-US" sz="2800" b="1" dirty="0">
                <a:solidFill>
                  <a:srgbClr val="2818FA"/>
                </a:solidFill>
                <a:latin typeface="Times New Roman" panose="02020603050405020304" pitchFamily="18" charset="0"/>
                <a:cs typeface="Times New Roman" panose="02020603050405020304" pitchFamily="18" charset="0"/>
              </a:rPr>
              <a:t>LEARNING POINT </a:t>
            </a:r>
            <a:r>
              <a:rPr lang="en-US" sz="2800" b="1" dirty="0" smtClean="0">
                <a:solidFill>
                  <a:srgbClr val="2818FA"/>
                </a:solidFill>
                <a:latin typeface="Times New Roman" panose="02020603050405020304" pitchFamily="18" charset="0"/>
                <a:cs typeface="Times New Roman" panose="02020603050405020304" pitchFamily="18" charset="0"/>
              </a:rPr>
              <a:t>Performance Goals</a:t>
            </a:r>
          </a:p>
          <a:p>
            <a:pPr algn="l"/>
            <a:r>
              <a:rPr lang="en-US" sz="2600" b="1" dirty="0">
                <a:solidFill>
                  <a:schemeClr val="tx1"/>
                </a:solidFill>
                <a:latin typeface="Times New Roman" panose="02020603050405020304" pitchFamily="18" charset="0"/>
                <a:cs typeface="Times New Roman" panose="02020603050405020304" pitchFamily="18" charset="0"/>
              </a:rPr>
              <a:t>Performance goals are quantifiable estimates or results expected for a given period. Performance goals are set at 100 percent for aspects of healthcare that have absolute standards. In the absence of absolute standards, performance targets are based on one or more of the following factors</a:t>
            </a:r>
            <a:r>
              <a:rPr lang="en-US" sz="2600" b="1" dirty="0" smtClean="0">
                <a:solidFill>
                  <a:schemeClr val="tx1"/>
                </a:solidFill>
                <a:latin typeface="Times New Roman" panose="02020603050405020304" pitchFamily="18" charset="0"/>
                <a:cs typeface="Times New Roman" panose="02020603050405020304" pitchFamily="18" charset="0"/>
              </a:rPr>
              <a:t>:</a:t>
            </a:r>
          </a:p>
          <a:p>
            <a:pPr marL="514350" indent="-514350" algn="l">
              <a:buAutoNum type="arabicParenBoth"/>
            </a:pPr>
            <a:r>
              <a:rPr lang="en-US" sz="2600" b="1" dirty="0" smtClean="0">
                <a:solidFill>
                  <a:srgbClr val="2818FA"/>
                </a:solidFill>
                <a:latin typeface="Times New Roman" panose="02020603050405020304" pitchFamily="18" charset="0"/>
                <a:cs typeface="Times New Roman" panose="02020603050405020304" pitchFamily="18" charset="0"/>
              </a:rPr>
              <a:t>opinion</a:t>
            </a:r>
            <a:r>
              <a:rPr lang="en-US" sz="2600" b="1" dirty="0">
                <a:solidFill>
                  <a:schemeClr val="tx1"/>
                </a:solidFill>
                <a:latin typeface="Times New Roman" panose="02020603050405020304" pitchFamily="18" charset="0"/>
                <a:cs typeface="Times New Roman" panose="02020603050405020304" pitchFamily="18" charset="0"/>
              </a:rPr>
              <a:t>, </a:t>
            </a:r>
            <a:endParaRPr lang="en-US" sz="2600" b="1" dirty="0" smtClean="0">
              <a:solidFill>
                <a:schemeClr val="tx1"/>
              </a:solidFill>
              <a:latin typeface="Times New Roman" panose="02020603050405020304" pitchFamily="18" charset="0"/>
              <a:cs typeface="Times New Roman" panose="02020603050405020304" pitchFamily="18" charset="0"/>
            </a:endParaRPr>
          </a:p>
          <a:p>
            <a:pPr marL="514350" indent="-514350" algn="l">
              <a:buAutoNum type="arabicParenBoth"/>
            </a:pPr>
            <a:r>
              <a:rPr lang="en-US" sz="2600" b="1" dirty="0" smtClean="0">
                <a:solidFill>
                  <a:srgbClr val="2818FA"/>
                </a:solidFill>
                <a:latin typeface="Times New Roman" panose="02020603050405020304" pitchFamily="18" charset="0"/>
                <a:cs typeface="Times New Roman" panose="02020603050405020304" pitchFamily="18" charset="0"/>
              </a:rPr>
              <a:t>criteria</a:t>
            </a:r>
            <a:r>
              <a:rPr lang="en-US" sz="2600" b="1" dirty="0">
                <a:solidFill>
                  <a:schemeClr val="tx1"/>
                </a:solidFill>
                <a:latin typeface="Times New Roman" panose="02020603050405020304" pitchFamily="18" charset="0"/>
                <a:cs typeface="Times New Roman" panose="02020603050405020304" pitchFamily="18" charset="0"/>
              </a:rPr>
              <a:t>, </a:t>
            </a:r>
            <a:r>
              <a:rPr lang="en-US" sz="2600" b="1" dirty="0" smtClean="0">
                <a:solidFill>
                  <a:schemeClr val="tx1"/>
                </a:solidFill>
                <a:latin typeface="Times New Roman" panose="02020603050405020304" pitchFamily="18" charset="0"/>
                <a:cs typeface="Times New Roman" panose="02020603050405020304" pitchFamily="18" charset="0"/>
              </a:rPr>
              <a:t>or</a:t>
            </a:r>
          </a:p>
          <a:p>
            <a:pPr marL="514350" indent="-514350" algn="l">
              <a:buAutoNum type="arabicParenBoth"/>
            </a:pPr>
            <a:r>
              <a:rPr lang="en-US" sz="2600" b="1" dirty="0" smtClean="0">
                <a:solidFill>
                  <a:srgbClr val="2818FA"/>
                </a:solidFill>
                <a:latin typeface="Times New Roman" panose="02020603050405020304" pitchFamily="18" charset="0"/>
                <a:cs typeface="Times New Roman" panose="02020603050405020304" pitchFamily="18" charset="0"/>
              </a:rPr>
              <a:t>performance </a:t>
            </a:r>
            <a:r>
              <a:rPr lang="en-US" sz="2600" b="1" dirty="0">
                <a:solidFill>
                  <a:srgbClr val="2818FA"/>
                </a:solidFill>
                <a:latin typeface="Times New Roman" panose="02020603050405020304" pitchFamily="18" charset="0"/>
                <a:cs typeface="Times New Roman" panose="02020603050405020304" pitchFamily="18" charset="0"/>
              </a:rPr>
              <a:t>comparison</a:t>
            </a:r>
            <a:r>
              <a:rPr lang="en-US" sz="2600" b="1" dirty="0">
                <a:solidFill>
                  <a:schemeClr val="tx1"/>
                </a:solidFill>
                <a:latin typeface="Times New Roman" panose="02020603050405020304" pitchFamily="18" charset="0"/>
                <a:cs typeface="Times New Roman" panose="02020603050405020304" pitchFamily="18" charset="0"/>
              </a:rPr>
              <a:t>.</a:t>
            </a:r>
          </a:p>
          <a:p>
            <a:pPr algn="l"/>
            <a:endParaRPr lang="en-US" sz="28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957E962F-513C-4356-976C-0EE505CBBB93}"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70</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1326793083"/>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381000" y="1676400"/>
            <a:ext cx="8534400" cy="4495800"/>
          </a:xfrm>
        </p:spPr>
        <p:txBody>
          <a:bodyPr>
            <a:noAutofit/>
          </a:bodyPr>
          <a:lstStyle/>
          <a:p>
            <a:pPr algn="l"/>
            <a:r>
              <a:rPr lang="en-US" sz="2800" b="1" dirty="0">
                <a:solidFill>
                  <a:srgbClr val="2818FA"/>
                </a:solidFill>
                <a:latin typeface="Times New Roman" panose="02020603050405020304" pitchFamily="18" charset="0"/>
                <a:cs typeface="Times New Roman" panose="02020603050405020304" pitchFamily="18" charset="0"/>
              </a:rPr>
              <a:t>Statistical Process Control</a:t>
            </a:r>
          </a:p>
          <a:p>
            <a:pPr algn="l"/>
            <a:r>
              <a:rPr lang="en-US" sz="2800" b="1" dirty="0">
                <a:solidFill>
                  <a:schemeClr val="tx1"/>
                </a:solidFill>
                <a:latin typeface="Times New Roman" panose="02020603050405020304" pitchFamily="18" charset="0"/>
                <a:cs typeface="Times New Roman" panose="02020603050405020304" pitchFamily="18" charset="0"/>
              </a:rPr>
              <a:t>In addition to comparing performance with predefined goals, healthcare organizations increasingly use statistical process control (SPC) to assess performance. This technique, which has traditionally been applied in industries other than healthcare, allows the user to highlight variations in performance that should be investigated. Performance variation can sometimes be a bigger problem than can consistently average performance.</a:t>
            </a:r>
          </a:p>
          <a:p>
            <a:pPr marL="342900" indent="-342900" algn="l">
              <a:buClr>
                <a:srgbClr val="2818FA"/>
              </a:buClr>
              <a:buFont typeface="Wingdings" panose="05000000000000000000" pitchFamily="2" charset="2"/>
              <a:buChar char="v"/>
            </a:pP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0013CC13-95F0-45D1-9404-271EC5702687}"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71</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1126579797"/>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381000" y="1676400"/>
            <a:ext cx="8534400" cy="4495800"/>
          </a:xfrm>
        </p:spPr>
        <p:txBody>
          <a:bodyPr>
            <a:noAutofit/>
          </a:bodyPr>
          <a:lstStyle/>
          <a:p>
            <a:pPr algn="l"/>
            <a:r>
              <a:rPr lang="en-US" sz="2800" b="1" dirty="0" smtClean="0">
                <a:solidFill>
                  <a:srgbClr val="2818FA"/>
                </a:solidFill>
                <a:latin typeface="Times New Roman" panose="02020603050405020304" pitchFamily="18" charset="0"/>
                <a:cs typeface="Times New Roman" panose="02020603050405020304" pitchFamily="18" charset="0"/>
              </a:rPr>
              <a:t>Statistical </a:t>
            </a:r>
            <a:r>
              <a:rPr lang="en-US" sz="2800" b="1" dirty="0">
                <a:solidFill>
                  <a:srgbClr val="2818FA"/>
                </a:solidFill>
                <a:latin typeface="Times New Roman" panose="02020603050405020304" pitchFamily="18" charset="0"/>
                <a:cs typeface="Times New Roman" panose="02020603050405020304" pitchFamily="18" charset="0"/>
              </a:rPr>
              <a:t>process control (SPC) </a:t>
            </a:r>
            <a:r>
              <a:rPr lang="en-US" sz="2800" b="1" dirty="0">
                <a:solidFill>
                  <a:schemeClr val="tx1"/>
                </a:solidFill>
                <a:latin typeface="Times New Roman" panose="02020603050405020304" pitchFamily="18" charset="0"/>
                <a:cs typeface="Times New Roman" panose="02020603050405020304" pitchFamily="18" charset="0"/>
              </a:rPr>
              <a:t>Application of statistical methods to identify and control performance</a:t>
            </a:r>
            <a:r>
              <a:rPr lang="en-US" sz="2800" b="1" dirty="0" smtClean="0">
                <a:solidFill>
                  <a:schemeClr val="tx1"/>
                </a:solidFill>
                <a:latin typeface="Times New Roman" panose="02020603050405020304" pitchFamily="18" charset="0"/>
                <a:cs typeface="Times New Roman" panose="02020603050405020304" pitchFamily="18" charset="0"/>
              </a:rPr>
              <a:t>.</a:t>
            </a:r>
          </a:p>
          <a:p>
            <a:pPr algn="l"/>
            <a:r>
              <a:rPr lang="en-US" sz="2800" b="1" dirty="0">
                <a:solidFill>
                  <a:srgbClr val="2818FA"/>
                </a:solidFill>
                <a:latin typeface="Times New Roman" panose="02020603050405020304" pitchFamily="18" charset="0"/>
                <a:cs typeface="Times New Roman" panose="02020603050405020304" pitchFamily="18" charset="0"/>
              </a:rPr>
              <a:t>SPC</a:t>
            </a:r>
            <a:r>
              <a:rPr lang="en-US" sz="2800" b="1" dirty="0">
                <a:solidFill>
                  <a:schemeClr val="tx1"/>
                </a:solidFill>
                <a:latin typeface="Times New Roman" panose="02020603050405020304" pitchFamily="18" charset="0"/>
                <a:cs typeface="Times New Roman" panose="02020603050405020304" pitchFamily="18" charset="0"/>
              </a:rPr>
              <a:t> concepts and methods are primarily based on the importance of reducing process variation to consistently achieve desired results over time. Using </a:t>
            </a:r>
            <a:r>
              <a:rPr lang="en-US" sz="2800" b="1" dirty="0">
                <a:solidFill>
                  <a:srgbClr val="2818FA"/>
                </a:solidFill>
                <a:latin typeface="Times New Roman" panose="02020603050405020304" pitchFamily="18" charset="0"/>
                <a:cs typeface="Times New Roman" panose="02020603050405020304" pitchFamily="18" charset="0"/>
              </a:rPr>
              <a:t>SPC</a:t>
            </a:r>
            <a:r>
              <a:rPr lang="en-US" sz="2800" b="1" dirty="0">
                <a:solidFill>
                  <a:schemeClr val="tx1"/>
                </a:solidFill>
                <a:latin typeface="Times New Roman" panose="02020603050405020304" pitchFamily="18" charset="0"/>
                <a:cs typeface="Times New Roman" panose="02020603050405020304" pitchFamily="18" charset="0"/>
              </a:rPr>
              <a:t> methods, performance data are graphically displayed and analyzed to determine whether performance is in a state of statistical control.</a:t>
            </a:r>
          </a:p>
          <a:p>
            <a:pPr marL="342900" indent="-342900" algn="l">
              <a:buClr>
                <a:srgbClr val="2818FA"/>
              </a:buClr>
              <a:buFont typeface="Wingdings" panose="05000000000000000000" pitchFamily="2" charset="2"/>
              <a:buChar char="v"/>
            </a:pP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0013CC13-95F0-45D1-9404-271EC5702687}"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72</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1786997778"/>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381000" y="1676400"/>
            <a:ext cx="8534400" cy="4495800"/>
          </a:xfrm>
        </p:spPr>
        <p:txBody>
          <a:bodyPr>
            <a:noAutofit/>
          </a:bodyPr>
          <a:lstStyle/>
          <a:p>
            <a:pPr algn="l"/>
            <a:r>
              <a:rPr lang="en-US" sz="2800" b="1" dirty="0" smtClean="0">
                <a:solidFill>
                  <a:srgbClr val="2818FA"/>
                </a:solidFill>
                <a:latin typeface="Times New Roman" panose="02020603050405020304" pitchFamily="18" charset="0"/>
                <a:cs typeface="Times New Roman" panose="02020603050405020304" pitchFamily="18" charset="0"/>
              </a:rPr>
              <a:t>Statistical </a:t>
            </a:r>
            <a:r>
              <a:rPr lang="en-US" sz="2800" b="1" dirty="0">
                <a:solidFill>
                  <a:srgbClr val="2818FA"/>
                </a:solidFill>
                <a:latin typeface="Times New Roman" panose="02020603050405020304" pitchFamily="18" charset="0"/>
                <a:cs typeface="Times New Roman" panose="02020603050405020304" pitchFamily="18" charset="0"/>
              </a:rPr>
              <a:t>process control (SPC</a:t>
            </a:r>
            <a:r>
              <a:rPr lang="en-US" sz="2800" b="1" dirty="0" smtClean="0">
                <a:solidFill>
                  <a:srgbClr val="2818FA"/>
                </a:solidFill>
                <a:latin typeface="Times New Roman" panose="02020603050405020304" pitchFamily="18" charset="0"/>
                <a:cs typeface="Times New Roman" panose="02020603050405020304" pitchFamily="18" charset="0"/>
              </a:rPr>
              <a:t>)</a:t>
            </a:r>
          </a:p>
          <a:p>
            <a:pPr algn="l"/>
            <a:r>
              <a:rPr lang="en-US" b="1" dirty="0">
                <a:solidFill>
                  <a:srgbClr val="2818FA"/>
                </a:solidFill>
                <a:latin typeface="Times New Roman" panose="02020603050405020304" pitchFamily="18" charset="0"/>
                <a:cs typeface="Times New Roman" panose="02020603050405020304" pitchFamily="18" charset="0"/>
              </a:rPr>
              <a:t>Normal distribution</a:t>
            </a:r>
          </a:p>
          <a:p>
            <a:pPr algn="l"/>
            <a:r>
              <a:rPr lang="en-US" b="1" dirty="0">
                <a:solidFill>
                  <a:schemeClr val="tx1"/>
                </a:solidFill>
                <a:latin typeface="Times New Roman" panose="02020603050405020304" pitchFamily="18" charset="0"/>
                <a:cs typeface="Times New Roman" panose="02020603050405020304" pitchFamily="18" charset="0"/>
              </a:rPr>
              <a:t>A spread of information (such as performance data) in which the most frequently occurring value is in the middle of the range and other probabilities tail off symmetrically in both directions; sometimes called the bell-shaped curve.</a:t>
            </a:r>
          </a:p>
          <a:p>
            <a:pPr algn="l"/>
            <a:r>
              <a:rPr lang="en-US" b="1" dirty="0">
                <a:solidFill>
                  <a:srgbClr val="2818FA"/>
                </a:solidFill>
                <a:latin typeface="Times New Roman" panose="02020603050405020304" pitchFamily="18" charset="0"/>
                <a:cs typeface="Times New Roman" panose="02020603050405020304" pitchFamily="18" charset="0"/>
              </a:rPr>
              <a:t>Standard deviation</a:t>
            </a:r>
          </a:p>
          <a:p>
            <a:pPr algn="l"/>
            <a:r>
              <a:rPr lang="en-US" b="1" dirty="0">
                <a:solidFill>
                  <a:schemeClr val="tx1"/>
                </a:solidFill>
                <a:latin typeface="Times New Roman" panose="02020603050405020304" pitchFamily="18" charset="0"/>
                <a:cs typeface="Times New Roman" panose="02020603050405020304" pitchFamily="18" charset="0"/>
              </a:rPr>
              <a:t>A measure of the dispersion of a collection of values.</a:t>
            </a:r>
          </a:p>
          <a:p>
            <a:pPr algn="l"/>
            <a:endParaRPr lang="en-US" b="1" dirty="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0013CC13-95F0-45D1-9404-271EC5702687}"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73</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dirty="0"/>
              <a:t>Dr. Mohammed Alnaif</a:t>
            </a:r>
          </a:p>
        </p:txBody>
      </p:sp>
    </p:spTree>
    <p:extLst>
      <p:ext uri="{BB962C8B-B14F-4D97-AF65-F5344CB8AC3E}">
        <p14:creationId xmlns:p14="http://schemas.microsoft.com/office/powerpoint/2010/main" val="767953875"/>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C8629B-6950-4B61-B985-DA2DC4423D29}" type="datetime1">
              <a:rPr lang="en-US" smtClean="0"/>
              <a:t>10/21/2016</a:t>
            </a:fld>
            <a:endParaRPr lang="en-US"/>
          </a:p>
        </p:txBody>
      </p:sp>
      <p:sp>
        <p:nvSpPr>
          <p:cNvPr id="3" name="Footer Placeholder 2"/>
          <p:cNvSpPr>
            <a:spLocks noGrp="1"/>
          </p:cNvSpPr>
          <p:nvPr>
            <p:ph type="ftr" sz="quarter" idx="11"/>
          </p:nvPr>
        </p:nvSpPr>
        <p:spPr/>
        <p:txBody>
          <a:bodyPr/>
          <a:lstStyle/>
          <a:p>
            <a:r>
              <a:rPr lang="en-US" smtClean="0"/>
              <a:t>Dr. Mohammed Alnaif</a:t>
            </a:r>
            <a:endParaRPr lang="en-US"/>
          </a:p>
        </p:txBody>
      </p:sp>
      <p:sp>
        <p:nvSpPr>
          <p:cNvPr id="4" name="Slide Number Placeholder 3"/>
          <p:cNvSpPr>
            <a:spLocks noGrp="1"/>
          </p:cNvSpPr>
          <p:nvPr>
            <p:ph type="sldNum" sz="quarter" idx="12"/>
          </p:nvPr>
        </p:nvSpPr>
        <p:spPr/>
        <p:txBody>
          <a:bodyPr/>
          <a:lstStyle/>
          <a:p>
            <a:fld id="{EEEECDCC-63C2-4492-ADC6-A6890B1EB79E}" type="slidenum">
              <a:rPr lang="en-US" smtClean="0"/>
              <a:t>74</a:t>
            </a:fld>
            <a:endParaRPr lang="en-US"/>
          </a:p>
        </p:txBody>
      </p:sp>
      <p:pic>
        <p:nvPicPr>
          <p:cNvPr id="1026" name="Picture 2" descr="https://www.mathsisfun.com/data/images/normal-distribution-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2519" y="1219200"/>
            <a:ext cx="8227519" cy="47244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709378" y="443345"/>
            <a:ext cx="3733800" cy="523220"/>
          </a:xfrm>
          <a:prstGeom prst="rect">
            <a:avLst/>
          </a:prstGeom>
          <a:noFill/>
        </p:spPr>
        <p:txBody>
          <a:bodyPr wrap="square" rtlCol="0">
            <a:spAutoFit/>
          </a:bodyPr>
          <a:lstStyle/>
          <a:p>
            <a:pPr algn="ctr"/>
            <a:r>
              <a:rPr lang="en-US" sz="2800" b="1" dirty="0">
                <a:solidFill>
                  <a:srgbClr val="2818FA"/>
                </a:solidFill>
                <a:latin typeface="Times New Roman" panose="02020603050405020304" pitchFamily="18" charset="0"/>
                <a:cs typeface="Times New Roman" panose="02020603050405020304" pitchFamily="18" charset="0"/>
              </a:rPr>
              <a:t>Normal </a:t>
            </a:r>
            <a:r>
              <a:rPr lang="en-US" sz="2800" b="1" dirty="0" smtClean="0">
                <a:solidFill>
                  <a:srgbClr val="2818FA"/>
                </a:solidFill>
                <a:latin typeface="Times New Roman" panose="02020603050405020304" pitchFamily="18" charset="0"/>
                <a:cs typeface="Times New Roman" panose="02020603050405020304" pitchFamily="18" charset="0"/>
              </a:rPr>
              <a:t>distribution</a:t>
            </a:r>
            <a:endParaRPr lang="en-US" sz="2800" dirty="0"/>
          </a:p>
        </p:txBody>
      </p:sp>
    </p:spTree>
    <p:extLst>
      <p:ext uri="{BB962C8B-B14F-4D97-AF65-F5344CB8AC3E}">
        <p14:creationId xmlns:p14="http://schemas.microsoft.com/office/powerpoint/2010/main" val="1988015095"/>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381000" y="1676400"/>
            <a:ext cx="8534400" cy="4495800"/>
          </a:xfrm>
        </p:spPr>
        <p:txBody>
          <a:bodyPr>
            <a:noAutofit/>
          </a:bodyPr>
          <a:lstStyle/>
          <a:p>
            <a:pPr algn="l"/>
            <a:r>
              <a:rPr lang="en-US" sz="2800" b="1" dirty="0" smtClean="0">
                <a:solidFill>
                  <a:srgbClr val="2818FA"/>
                </a:solidFill>
                <a:latin typeface="Times New Roman" panose="02020603050405020304" pitchFamily="18" charset="0"/>
                <a:cs typeface="Times New Roman" panose="02020603050405020304" pitchFamily="18" charset="0"/>
              </a:rPr>
              <a:t>Statistical </a:t>
            </a:r>
            <a:r>
              <a:rPr lang="en-US" sz="2800" b="1" dirty="0">
                <a:solidFill>
                  <a:srgbClr val="2818FA"/>
                </a:solidFill>
                <a:latin typeface="Times New Roman" panose="02020603050405020304" pitchFamily="18" charset="0"/>
                <a:cs typeface="Times New Roman" panose="02020603050405020304" pitchFamily="18" charset="0"/>
              </a:rPr>
              <a:t>process control (SPC</a:t>
            </a:r>
            <a:r>
              <a:rPr lang="en-US" sz="2800" b="1" dirty="0" smtClean="0">
                <a:solidFill>
                  <a:srgbClr val="2818FA"/>
                </a:solidFill>
                <a:latin typeface="Times New Roman" panose="02020603050405020304" pitchFamily="18" charset="0"/>
                <a:cs typeface="Times New Roman" panose="02020603050405020304" pitchFamily="18" charset="0"/>
              </a:rPr>
              <a:t>)</a:t>
            </a:r>
          </a:p>
          <a:p>
            <a:pPr algn="l"/>
            <a:r>
              <a:rPr lang="en-US" b="1" dirty="0">
                <a:solidFill>
                  <a:srgbClr val="2818FA"/>
                </a:solidFill>
                <a:latin typeface="Times New Roman" panose="02020603050405020304" pitchFamily="18" charset="0"/>
                <a:cs typeface="Times New Roman" panose="02020603050405020304" pitchFamily="18" charset="0"/>
              </a:rPr>
              <a:t>Performance </a:t>
            </a:r>
            <a:r>
              <a:rPr lang="en-US" b="1" dirty="0" smtClean="0">
                <a:solidFill>
                  <a:srgbClr val="2818FA"/>
                </a:solidFill>
                <a:latin typeface="Times New Roman" panose="02020603050405020304" pitchFamily="18" charset="0"/>
                <a:cs typeface="Times New Roman" panose="02020603050405020304" pitchFamily="18" charset="0"/>
              </a:rPr>
              <a:t>Variation</a:t>
            </a:r>
          </a:p>
          <a:p>
            <a:pPr algn="l"/>
            <a:r>
              <a:rPr lang="en-US" b="1" dirty="0">
                <a:solidFill>
                  <a:srgbClr val="2818FA"/>
                </a:solidFill>
                <a:latin typeface="Times New Roman" panose="02020603050405020304" pitchFamily="18" charset="0"/>
                <a:cs typeface="Times New Roman" panose="02020603050405020304" pitchFamily="18" charset="0"/>
              </a:rPr>
              <a:t>Normal </a:t>
            </a:r>
            <a:r>
              <a:rPr lang="en-US" b="1" dirty="0" smtClean="0">
                <a:solidFill>
                  <a:srgbClr val="2818FA"/>
                </a:solidFill>
                <a:latin typeface="Times New Roman" panose="02020603050405020304" pitchFamily="18" charset="0"/>
                <a:cs typeface="Times New Roman" panose="02020603050405020304" pitchFamily="18" charset="0"/>
              </a:rPr>
              <a:t>distribution and </a:t>
            </a:r>
            <a:r>
              <a:rPr lang="en-US" b="1" dirty="0">
                <a:solidFill>
                  <a:srgbClr val="2818FA"/>
                </a:solidFill>
                <a:latin typeface="Times New Roman" panose="02020603050405020304" pitchFamily="18" charset="0"/>
                <a:cs typeface="Times New Roman" panose="02020603050405020304" pitchFamily="18" charset="0"/>
              </a:rPr>
              <a:t>Standard </a:t>
            </a:r>
            <a:r>
              <a:rPr lang="en-US" b="1" dirty="0" smtClean="0">
                <a:solidFill>
                  <a:srgbClr val="2818FA"/>
                </a:solidFill>
                <a:latin typeface="Times New Roman" panose="02020603050405020304" pitchFamily="18" charset="0"/>
                <a:cs typeface="Times New Roman" panose="02020603050405020304" pitchFamily="18" charset="0"/>
              </a:rPr>
              <a:t>deviation</a:t>
            </a:r>
            <a:endParaRPr lang="en-US" b="1" dirty="0">
              <a:solidFill>
                <a:srgbClr val="2818FA"/>
              </a:solidFill>
              <a:latin typeface="Times New Roman" panose="02020603050405020304" pitchFamily="18" charset="0"/>
              <a:cs typeface="Times New Roman" panose="02020603050405020304" pitchFamily="18" charset="0"/>
            </a:endParaRPr>
          </a:p>
          <a:p>
            <a:pPr algn="l"/>
            <a:r>
              <a:rPr lang="en-US" b="1" dirty="0">
                <a:solidFill>
                  <a:schemeClr val="tx1"/>
                </a:solidFill>
                <a:latin typeface="Times New Roman" panose="02020603050405020304" pitchFamily="18" charset="0"/>
                <a:cs typeface="Times New Roman" panose="02020603050405020304" pitchFamily="18" charset="0"/>
              </a:rPr>
              <a:t>About 68 percent of values drawn from a normal distribution are within one standard deviation of the mean (average), about 95 percent of the values are within two standard deviations, and about 99 percent lie within three standard deviations</a:t>
            </a: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0013CC13-95F0-45D1-9404-271EC5702687}"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172200"/>
            <a:ext cx="2133600" cy="457200"/>
          </a:xfrm>
          <a:prstGeom prst="rect">
            <a:avLst/>
          </a:prstGeom>
        </p:spPr>
        <p:txBody>
          <a:bodyPr/>
          <a:lstStyle/>
          <a:p>
            <a:fld id="{5B5FC22F-D543-45F4-AFC2-C4C2879A4A46}" type="slidenum">
              <a:rPr lang="en-US" altLang="en-US"/>
              <a:pPr/>
              <a:t>75</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dirty="0"/>
              <a:t>Dr. Mohammed Alnaif</a:t>
            </a:r>
          </a:p>
        </p:txBody>
      </p:sp>
    </p:spTree>
    <p:extLst>
      <p:ext uri="{BB962C8B-B14F-4D97-AF65-F5344CB8AC3E}">
        <p14:creationId xmlns:p14="http://schemas.microsoft.com/office/powerpoint/2010/main" val="3676934032"/>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381000" y="1676400"/>
            <a:ext cx="8534400" cy="4495800"/>
          </a:xfrm>
        </p:spPr>
        <p:txBody>
          <a:bodyPr>
            <a:noAutofit/>
          </a:bodyPr>
          <a:lstStyle/>
          <a:p>
            <a:pPr algn="l"/>
            <a:r>
              <a:rPr lang="en-US" sz="2800" b="1" dirty="0" smtClean="0">
                <a:solidFill>
                  <a:srgbClr val="2818FA"/>
                </a:solidFill>
                <a:latin typeface="Times New Roman" panose="02020603050405020304" pitchFamily="18" charset="0"/>
                <a:cs typeface="Times New Roman" panose="02020603050405020304" pitchFamily="18" charset="0"/>
              </a:rPr>
              <a:t>Statistical </a:t>
            </a:r>
            <a:r>
              <a:rPr lang="en-US" sz="2800" b="1" dirty="0">
                <a:solidFill>
                  <a:srgbClr val="2818FA"/>
                </a:solidFill>
                <a:latin typeface="Times New Roman" panose="02020603050405020304" pitchFamily="18" charset="0"/>
                <a:cs typeface="Times New Roman" panose="02020603050405020304" pitchFamily="18" charset="0"/>
              </a:rPr>
              <a:t>process control (SPC</a:t>
            </a:r>
            <a:r>
              <a:rPr lang="en-US" sz="2800" b="1" dirty="0" smtClean="0">
                <a:solidFill>
                  <a:srgbClr val="2818FA"/>
                </a:solidFill>
                <a:latin typeface="Times New Roman" panose="02020603050405020304" pitchFamily="18" charset="0"/>
                <a:cs typeface="Times New Roman" panose="02020603050405020304" pitchFamily="18" charset="0"/>
              </a:rPr>
              <a:t>)</a:t>
            </a:r>
          </a:p>
          <a:p>
            <a:pPr algn="l"/>
            <a:r>
              <a:rPr lang="en-US" b="1" dirty="0">
                <a:solidFill>
                  <a:srgbClr val="2818FA"/>
                </a:solidFill>
                <a:latin typeface="Times New Roman" panose="02020603050405020304" pitchFamily="18" charset="0"/>
                <a:cs typeface="Times New Roman" panose="02020603050405020304" pitchFamily="18" charset="0"/>
              </a:rPr>
              <a:t>Performance Variation</a:t>
            </a:r>
          </a:p>
          <a:p>
            <a:pPr algn="l"/>
            <a:r>
              <a:rPr lang="en-US" b="1" dirty="0">
                <a:solidFill>
                  <a:schemeClr val="tx1"/>
                </a:solidFill>
                <a:latin typeface="Times New Roman" panose="02020603050405020304" pitchFamily="18" charset="0"/>
                <a:cs typeface="Times New Roman" panose="02020603050405020304" pitchFamily="18" charset="0"/>
              </a:rPr>
              <a:t>a process can contain two types of variation: one resulting from random causes and one resulting from assignable causes</a:t>
            </a:r>
            <a:r>
              <a:rPr lang="en-US" b="1" dirty="0" smtClean="0">
                <a:solidFill>
                  <a:schemeClr val="tx1"/>
                </a:solidFill>
                <a:latin typeface="Times New Roman" panose="02020603050405020304" pitchFamily="18" charset="0"/>
                <a:cs typeface="Times New Roman" panose="02020603050405020304" pitchFamily="18" charset="0"/>
              </a:rPr>
              <a:t>.</a:t>
            </a:r>
          </a:p>
          <a:p>
            <a:pPr marL="342900" indent="-342900" algn="l">
              <a:buClr>
                <a:srgbClr val="2818FA"/>
              </a:buClr>
              <a:buFont typeface="Wingdings" panose="05000000000000000000" pitchFamily="2" charset="2"/>
              <a:buChar char="v"/>
            </a:pPr>
            <a:r>
              <a:rPr lang="en-US" b="1" dirty="0">
                <a:solidFill>
                  <a:srgbClr val="2818FA"/>
                </a:solidFill>
                <a:latin typeface="Times New Roman" panose="02020603050405020304" pitchFamily="18" charset="0"/>
                <a:cs typeface="Times New Roman" panose="02020603050405020304" pitchFamily="18" charset="0"/>
              </a:rPr>
              <a:t>Common cause variation </a:t>
            </a:r>
            <a:r>
              <a:rPr lang="en-US" b="1" dirty="0">
                <a:solidFill>
                  <a:schemeClr val="tx1"/>
                </a:solidFill>
                <a:latin typeface="Times New Roman" panose="02020603050405020304" pitchFamily="18" charset="0"/>
                <a:cs typeface="Times New Roman" panose="02020603050405020304" pitchFamily="18" charset="0"/>
              </a:rPr>
              <a:t>is inherent—always present—in every process. The effect of this type of variation on performance is usually minimal and results from the regular rhythm of the process.</a:t>
            </a:r>
          </a:p>
          <a:p>
            <a:pPr marL="342900" indent="-342900" algn="l">
              <a:buClr>
                <a:srgbClr val="2818FA"/>
              </a:buClr>
              <a:buFont typeface="Wingdings" panose="05000000000000000000" pitchFamily="2" charset="2"/>
              <a:buChar char="v"/>
            </a:pPr>
            <a:r>
              <a:rPr lang="en-US" b="1" dirty="0" smtClean="0">
                <a:solidFill>
                  <a:srgbClr val="2818FA"/>
                </a:solidFill>
                <a:latin typeface="Times New Roman" panose="02020603050405020304" pitchFamily="18" charset="0"/>
                <a:cs typeface="Times New Roman" panose="02020603050405020304" pitchFamily="18" charset="0"/>
              </a:rPr>
              <a:t>Special Cause Variation </a:t>
            </a:r>
            <a:r>
              <a:rPr lang="en-US" b="1" dirty="0" smtClean="0">
                <a:solidFill>
                  <a:schemeClr val="tx1"/>
                </a:solidFill>
                <a:latin typeface="Times New Roman" panose="02020603050405020304" pitchFamily="18" charset="0"/>
                <a:cs typeface="Times New Roman" panose="02020603050405020304" pitchFamily="18" charset="0"/>
              </a:rPr>
              <a:t>describes </a:t>
            </a:r>
            <a:r>
              <a:rPr lang="en-US" b="1" dirty="0">
                <a:solidFill>
                  <a:schemeClr val="tx1"/>
                </a:solidFill>
                <a:latin typeface="Times New Roman" panose="02020603050405020304" pitchFamily="18" charset="0"/>
                <a:cs typeface="Times New Roman" panose="02020603050405020304" pitchFamily="18" charset="0"/>
              </a:rPr>
              <a:t>variation resulting from assignable causes </a:t>
            </a: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0013CC13-95F0-45D1-9404-271EC5702687}"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172200"/>
            <a:ext cx="2133600" cy="457200"/>
          </a:xfrm>
          <a:prstGeom prst="rect">
            <a:avLst/>
          </a:prstGeom>
        </p:spPr>
        <p:txBody>
          <a:bodyPr/>
          <a:lstStyle/>
          <a:p>
            <a:fld id="{5B5FC22F-D543-45F4-AFC2-C4C2879A4A46}" type="slidenum">
              <a:rPr lang="en-US" altLang="en-US"/>
              <a:pPr/>
              <a:t>76</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dirty="0"/>
              <a:t>Dr. Mohammed Alnaif</a:t>
            </a:r>
          </a:p>
        </p:txBody>
      </p:sp>
    </p:spTree>
    <p:extLst>
      <p:ext uri="{BB962C8B-B14F-4D97-AF65-F5344CB8AC3E}">
        <p14:creationId xmlns:p14="http://schemas.microsoft.com/office/powerpoint/2010/main" val="4199635805"/>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381000" y="1676400"/>
            <a:ext cx="8534400" cy="4495800"/>
          </a:xfrm>
        </p:spPr>
        <p:txBody>
          <a:bodyPr>
            <a:noAutofit/>
          </a:bodyPr>
          <a:lstStyle/>
          <a:p>
            <a:pPr algn="l"/>
            <a:r>
              <a:rPr lang="en-US" sz="2800" b="1" dirty="0" smtClean="0">
                <a:solidFill>
                  <a:srgbClr val="2818FA"/>
                </a:solidFill>
                <a:latin typeface="Times New Roman" panose="02020603050405020304" pitchFamily="18" charset="0"/>
                <a:cs typeface="Times New Roman" panose="02020603050405020304" pitchFamily="18" charset="0"/>
              </a:rPr>
              <a:t>Statistical </a:t>
            </a:r>
            <a:r>
              <a:rPr lang="en-US" sz="2800" b="1" dirty="0">
                <a:solidFill>
                  <a:srgbClr val="2818FA"/>
                </a:solidFill>
                <a:latin typeface="Times New Roman" panose="02020603050405020304" pitchFamily="18" charset="0"/>
                <a:cs typeface="Times New Roman" panose="02020603050405020304" pitchFamily="18" charset="0"/>
              </a:rPr>
              <a:t>process control (SPC</a:t>
            </a:r>
            <a:r>
              <a:rPr lang="en-US" sz="2800" b="1" dirty="0" smtClean="0">
                <a:solidFill>
                  <a:srgbClr val="2818FA"/>
                </a:solidFill>
                <a:latin typeface="Times New Roman" panose="02020603050405020304" pitchFamily="18" charset="0"/>
                <a:cs typeface="Times New Roman" panose="02020603050405020304" pitchFamily="18" charset="0"/>
              </a:rPr>
              <a:t>)</a:t>
            </a:r>
          </a:p>
          <a:p>
            <a:pPr algn="l"/>
            <a:r>
              <a:rPr lang="en-US" b="1" dirty="0">
                <a:solidFill>
                  <a:srgbClr val="2818FA"/>
                </a:solidFill>
                <a:latin typeface="Times New Roman" panose="02020603050405020304" pitchFamily="18" charset="0"/>
                <a:cs typeface="Times New Roman" panose="02020603050405020304" pitchFamily="18" charset="0"/>
              </a:rPr>
              <a:t>Performance Variation</a:t>
            </a:r>
          </a:p>
          <a:p>
            <a:pPr algn="l"/>
            <a:r>
              <a:rPr lang="en-US" b="1" dirty="0">
                <a:solidFill>
                  <a:srgbClr val="2818FA"/>
                </a:solidFill>
                <a:latin typeface="Times New Roman" panose="02020603050405020304" pitchFamily="18" charset="0"/>
                <a:cs typeface="Times New Roman" panose="02020603050405020304" pitchFamily="18" charset="0"/>
              </a:rPr>
              <a:t>Special cause variation </a:t>
            </a:r>
            <a:r>
              <a:rPr lang="en-US" b="1" dirty="0">
                <a:solidFill>
                  <a:schemeClr val="tx1"/>
                </a:solidFill>
                <a:latin typeface="Times New Roman" panose="02020603050405020304" pitchFamily="18" charset="0"/>
                <a:cs typeface="Times New Roman" panose="02020603050405020304" pitchFamily="18" charset="0"/>
              </a:rPr>
              <a:t>results from factors that are not inherent in the process and somehow find their way into it. They do not frequently affect the process, but when they do; their impact on performance can be huge</a:t>
            </a:r>
            <a:r>
              <a:rPr lang="en-US" b="1" dirty="0" smtClean="0">
                <a:solidFill>
                  <a:schemeClr val="tx1"/>
                </a:solidFill>
                <a:latin typeface="Times New Roman" panose="02020603050405020304" pitchFamily="18" charset="0"/>
                <a:cs typeface="Times New Roman" panose="02020603050405020304" pitchFamily="18" charset="0"/>
              </a:rPr>
              <a:t>.</a:t>
            </a:r>
          </a:p>
          <a:p>
            <a:pPr marL="342900" indent="-342900" algn="l">
              <a:buClr>
                <a:srgbClr val="2818FA"/>
              </a:buClr>
              <a:buFont typeface="Wingdings" panose="05000000000000000000" pitchFamily="2" charset="2"/>
              <a:buChar char="v"/>
            </a:pPr>
            <a:r>
              <a:rPr lang="en-US" b="1" dirty="0">
                <a:solidFill>
                  <a:schemeClr val="tx1"/>
                </a:solidFill>
                <a:latin typeface="Times New Roman" panose="02020603050405020304" pitchFamily="18" charset="0"/>
                <a:cs typeface="Times New Roman" panose="02020603050405020304" pitchFamily="18" charset="0"/>
              </a:rPr>
              <a:t>You will always find some variation when you measure performance over time. During the performance assessment step, your reaction to this variation is important. Using SPC techniques, you can differentiate between common cause and special cause variation. </a:t>
            </a:r>
            <a:r>
              <a:rPr lang="en-US" b="1" dirty="0" smtClean="0">
                <a:solidFill>
                  <a:schemeClr val="tx1"/>
                </a:solidFill>
                <a:latin typeface="Times New Roman" panose="02020603050405020304" pitchFamily="18" charset="0"/>
                <a:cs typeface="Times New Roman" panose="02020603050405020304" pitchFamily="18" charset="0"/>
              </a:rPr>
              <a:t> </a:t>
            </a: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0013CC13-95F0-45D1-9404-271EC5702687}"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172200"/>
            <a:ext cx="2133600" cy="457200"/>
          </a:xfrm>
          <a:prstGeom prst="rect">
            <a:avLst/>
          </a:prstGeom>
        </p:spPr>
        <p:txBody>
          <a:bodyPr/>
          <a:lstStyle/>
          <a:p>
            <a:fld id="{5B5FC22F-D543-45F4-AFC2-C4C2879A4A46}" type="slidenum">
              <a:rPr lang="en-US" altLang="en-US"/>
              <a:pPr/>
              <a:t>77</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dirty="0"/>
              <a:t>Dr. Mohammed Alnaif</a:t>
            </a:r>
          </a:p>
        </p:txBody>
      </p:sp>
    </p:spTree>
    <p:extLst>
      <p:ext uri="{BB962C8B-B14F-4D97-AF65-F5344CB8AC3E}">
        <p14:creationId xmlns:p14="http://schemas.microsoft.com/office/powerpoint/2010/main" val="2897671545"/>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381000" y="2209800"/>
            <a:ext cx="8534400" cy="3962400"/>
          </a:xfrm>
        </p:spPr>
        <p:txBody>
          <a:bodyPr>
            <a:noAutofit/>
          </a:bodyPr>
          <a:lstStyle/>
          <a:p>
            <a:pPr algn="l"/>
            <a:r>
              <a:rPr lang="en-US" sz="2800" b="1" dirty="0" smtClean="0">
                <a:solidFill>
                  <a:srgbClr val="2818FA"/>
                </a:solidFill>
                <a:latin typeface="Times New Roman" panose="02020603050405020304" pitchFamily="18" charset="0"/>
                <a:cs typeface="Times New Roman" panose="02020603050405020304" pitchFamily="18" charset="0"/>
              </a:rPr>
              <a:t>Statistical </a:t>
            </a:r>
            <a:r>
              <a:rPr lang="en-US" sz="2800" b="1" dirty="0">
                <a:solidFill>
                  <a:srgbClr val="2818FA"/>
                </a:solidFill>
                <a:latin typeface="Times New Roman" panose="02020603050405020304" pitchFamily="18" charset="0"/>
                <a:cs typeface="Times New Roman" panose="02020603050405020304" pitchFamily="18" charset="0"/>
              </a:rPr>
              <a:t>process control (SPC</a:t>
            </a:r>
            <a:r>
              <a:rPr lang="en-US" sz="2800" b="1" dirty="0" smtClean="0">
                <a:solidFill>
                  <a:srgbClr val="2818FA"/>
                </a:solidFill>
                <a:latin typeface="Times New Roman" panose="02020603050405020304" pitchFamily="18" charset="0"/>
                <a:cs typeface="Times New Roman" panose="02020603050405020304" pitchFamily="18" charset="0"/>
              </a:rPr>
              <a:t>)</a:t>
            </a:r>
          </a:p>
          <a:p>
            <a:pPr algn="l"/>
            <a:r>
              <a:rPr lang="en-US" b="1" dirty="0">
                <a:solidFill>
                  <a:srgbClr val="2818FA"/>
                </a:solidFill>
                <a:latin typeface="Times New Roman" panose="02020603050405020304" pitchFamily="18" charset="0"/>
                <a:cs typeface="Times New Roman" panose="02020603050405020304" pitchFamily="18" charset="0"/>
              </a:rPr>
              <a:t>Performance Variation</a:t>
            </a:r>
          </a:p>
          <a:p>
            <a:pPr marL="342900" indent="-342900" algn="l">
              <a:buClr>
                <a:srgbClr val="2818FA"/>
              </a:buClr>
              <a:buFont typeface="Wingdings" panose="05000000000000000000" pitchFamily="2" charset="2"/>
              <a:buChar char="v"/>
            </a:pPr>
            <a:r>
              <a:rPr lang="en-US" b="1" dirty="0">
                <a:solidFill>
                  <a:schemeClr val="tx1"/>
                </a:solidFill>
                <a:latin typeface="Times New Roman" panose="02020603050405020304" pitchFamily="18" charset="0"/>
                <a:cs typeface="Times New Roman" panose="02020603050405020304" pitchFamily="18" charset="0"/>
              </a:rPr>
              <a:t>One aspect of quality management first articulated by </a:t>
            </a:r>
            <a:r>
              <a:rPr lang="en-US" b="1" dirty="0" err="1">
                <a:solidFill>
                  <a:schemeClr val="tx1"/>
                </a:solidFill>
                <a:latin typeface="Times New Roman" panose="02020603050405020304" pitchFamily="18" charset="0"/>
                <a:cs typeface="Times New Roman" panose="02020603050405020304" pitchFamily="18" charset="0"/>
              </a:rPr>
              <a:t>Shewhart</a:t>
            </a:r>
            <a:r>
              <a:rPr lang="en-US" b="1" dirty="0">
                <a:solidFill>
                  <a:schemeClr val="tx1"/>
                </a:solidFill>
                <a:latin typeface="Times New Roman" panose="02020603050405020304" pitchFamily="18" charset="0"/>
                <a:cs typeface="Times New Roman" panose="02020603050405020304" pitchFamily="18" charset="0"/>
              </a:rPr>
              <a:t> (1925) is a phenomenon known as tampering. Tampering occurs when some action is taken in reaction to a performance result without knowing whether the result was caused by natural variation in the process or an unusual occurrence. </a:t>
            </a:r>
            <a:endParaRPr lang="en-US"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0013CC13-95F0-45D1-9404-271EC5702687}"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172200"/>
            <a:ext cx="2133600" cy="457200"/>
          </a:xfrm>
          <a:prstGeom prst="rect">
            <a:avLst/>
          </a:prstGeom>
        </p:spPr>
        <p:txBody>
          <a:bodyPr/>
          <a:lstStyle/>
          <a:p>
            <a:fld id="{5B5FC22F-D543-45F4-AFC2-C4C2879A4A46}" type="slidenum">
              <a:rPr lang="en-US" altLang="en-US"/>
              <a:pPr/>
              <a:t>78</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dirty="0"/>
              <a:t>Dr. Mohammed Alnaif</a:t>
            </a:r>
          </a:p>
        </p:txBody>
      </p:sp>
    </p:spTree>
    <p:extLst>
      <p:ext uri="{BB962C8B-B14F-4D97-AF65-F5344CB8AC3E}">
        <p14:creationId xmlns:p14="http://schemas.microsoft.com/office/powerpoint/2010/main" val="3203367831"/>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381000" y="2209800"/>
            <a:ext cx="8382000" cy="3962400"/>
          </a:xfrm>
        </p:spPr>
        <p:txBody>
          <a:bodyPr>
            <a:noAutofit/>
          </a:bodyPr>
          <a:lstStyle/>
          <a:p>
            <a:pPr algn="l"/>
            <a:r>
              <a:rPr lang="en-US" sz="2800" b="1" dirty="0" smtClean="0">
                <a:solidFill>
                  <a:srgbClr val="2818FA"/>
                </a:solidFill>
                <a:latin typeface="Times New Roman" panose="02020603050405020304" pitchFamily="18" charset="0"/>
                <a:cs typeface="Times New Roman" panose="02020603050405020304" pitchFamily="18" charset="0"/>
              </a:rPr>
              <a:t>Statistical </a:t>
            </a:r>
            <a:r>
              <a:rPr lang="en-US" sz="2800" b="1" dirty="0">
                <a:solidFill>
                  <a:srgbClr val="2818FA"/>
                </a:solidFill>
                <a:latin typeface="Times New Roman" panose="02020603050405020304" pitchFamily="18" charset="0"/>
                <a:cs typeface="Times New Roman" panose="02020603050405020304" pitchFamily="18" charset="0"/>
              </a:rPr>
              <a:t>process control (SPC</a:t>
            </a:r>
            <a:r>
              <a:rPr lang="en-US" sz="2800" b="1" dirty="0" smtClean="0">
                <a:solidFill>
                  <a:srgbClr val="2818FA"/>
                </a:solidFill>
                <a:latin typeface="Times New Roman" panose="02020603050405020304" pitchFamily="18" charset="0"/>
                <a:cs typeface="Times New Roman" panose="02020603050405020304" pitchFamily="18" charset="0"/>
              </a:rPr>
              <a:t>)</a:t>
            </a:r>
          </a:p>
          <a:p>
            <a:pPr algn="l"/>
            <a:r>
              <a:rPr lang="en-US" b="1" dirty="0">
                <a:solidFill>
                  <a:srgbClr val="2818FA"/>
                </a:solidFill>
                <a:latin typeface="Times New Roman" panose="02020603050405020304" pitchFamily="18" charset="0"/>
                <a:cs typeface="Times New Roman" panose="02020603050405020304" pitchFamily="18" charset="0"/>
              </a:rPr>
              <a:t>Performance Variation</a:t>
            </a:r>
          </a:p>
          <a:p>
            <a:pPr marL="342900" indent="-342900" algn="l">
              <a:buClr>
                <a:srgbClr val="2818FA"/>
              </a:buClr>
              <a:buFont typeface="Wingdings" panose="05000000000000000000" pitchFamily="2" charset="2"/>
              <a:buChar char="v"/>
            </a:pPr>
            <a:r>
              <a:rPr lang="en-US" b="1" dirty="0" smtClean="0">
                <a:solidFill>
                  <a:srgbClr val="2818FA"/>
                </a:solidFill>
                <a:latin typeface="Times New Roman" panose="02020603050405020304" pitchFamily="18" charset="0"/>
                <a:cs typeface="Times New Roman" panose="02020603050405020304" pitchFamily="18" charset="0"/>
              </a:rPr>
              <a:t>Process </a:t>
            </a:r>
            <a:r>
              <a:rPr lang="en-US" b="1" dirty="0">
                <a:solidFill>
                  <a:srgbClr val="2818FA"/>
                </a:solidFill>
                <a:latin typeface="Times New Roman" panose="02020603050405020304" pitchFamily="18" charset="0"/>
                <a:cs typeface="Times New Roman" panose="02020603050405020304" pitchFamily="18" charset="0"/>
              </a:rPr>
              <a:t>changes </a:t>
            </a:r>
            <a:r>
              <a:rPr lang="en-US" b="1" dirty="0">
                <a:solidFill>
                  <a:schemeClr val="tx1"/>
                </a:solidFill>
                <a:latin typeface="Times New Roman" panose="02020603050405020304" pitchFamily="18" charset="0"/>
                <a:cs typeface="Times New Roman" panose="02020603050405020304" pitchFamily="18" charset="0"/>
              </a:rPr>
              <a:t>made in response to an instance of undesirable performance when it is just normal performance variance can damage the process further</a:t>
            </a:r>
            <a:r>
              <a:rPr lang="en-US" b="1" dirty="0" smtClean="0">
                <a:solidFill>
                  <a:schemeClr val="tx1"/>
                </a:solidFill>
                <a:latin typeface="Times New Roman" panose="02020603050405020304" pitchFamily="18" charset="0"/>
                <a:cs typeface="Times New Roman" panose="02020603050405020304" pitchFamily="18" charset="0"/>
              </a:rPr>
              <a:t>.</a:t>
            </a:r>
          </a:p>
          <a:p>
            <a:pPr marL="342900" indent="-342900" algn="l">
              <a:buClr>
                <a:srgbClr val="2818FA"/>
              </a:buClr>
              <a:buFont typeface="Wingdings" panose="05000000000000000000" pitchFamily="2" charset="2"/>
              <a:buChar char="v"/>
            </a:pPr>
            <a:r>
              <a:rPr lang="en-US" b="1" dirty="0">
                <a:solidFill>
                  <a:srgbClr val="2818FA"/>
                </a:solidFill>
                <a:latin typeface="Times New Roman" panose="02020603050405020304" pitchFamily="18" charset="0"/>
                <a:cs typeface="Times New Roman" panose="02020603050405020304" pitchFamily="18" charset="0"/>
              </a:rPr>
              <a:t>Tampering</a:t>
            </a:r>
            <a:r>
              <a:rPr lang="en-US" b="1" dirty="0">
                <a:solidFill>
                  <a:schemeClr val="tx1"/>
                </a:solidFill>
                <a:latin typeface="Times New Roman" panose="02020603050405020304" pitchFamily="18" charset="0"/>
                <a:cs typeface="Times New Roman" panose="02020603050405020304" pitchFamily="18" charset="0"/>
              </a:rPr>
              <a:t>, Doing something in reaction to a particular performance result without knowing whether it was caused by natural variation or some unusual occurrence.</a:t>
            </a:r>
          </a:p>
          <a:p>
            <a:pPr marL="342900" indent="-342900" algn="l">
              <a:buClr>
                <a:srgbClr val="2818FA"/>
              </a:buClr>
              <a:buFont typeface="Wingdings" panose="05000000000000000000" pitchFamily="2" charset="2"/>
              <a:buChar char="v"/>
            </a:pP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0013CC13-95F0-45D1-9404-271EC5702687}"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172200"/>
            <a:ext cx="2133600" cy="457200"/>
          </a:xfrm>
          <a:prstGeom prst="rect">
            <a:avLst/>
          </a:prstGeom>
        </p:spPr>
        <p:txBody>
          <a:bodyPr/>
          <a:lstStyle/>
          <a:p>
            <a:fld id="{5B5FC22F-D543-45F4-AFC2-C4C2879A4A46}" type="slidenum">
              <a:rPr lang="en-US" altLang="en-US"/>
              <a:pPr/>
              <a:t>79</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dirty="0"/>
              <a:t>Dr. Mohammed Alnaif</a:t>
            </a:r>
          </a:p>
        </p:txBody>
      </p:sp>
    </p:spTree>
    <p:extLst>
      <p:ext uri="{BB962C8B-B14F-4D97-AF65-F5344CB8AC3E}">
        <p14:creationId xmlns:p14="http://schemas.microsoft.com/office/powerpoint/2010/main" val="5881411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395288" y="1773238"/>
            <a:ext cx="8424862" cy="4248150"/>
          </a:xfrm>
        </p:spPr>
        <p:txBody>
          <a:bodyPr>
            <a:normAutofit/>
          </a:bodyPr>
          <a:lstStyle/>
          <a:p>
            <a:pPr algn="justLow"/>
            <a:r>
              <a:rPr lang="en-US" altLang="en-US" sz="3200" b="1" u="sng" dirty="0">
                <a:solidFill>
                  <a:srgbClr val="2818FA"/>
                </a:solidFill>
                <a:latin typeface="Times New Roman" panose="02020603050405020304" pitchFamily="18" charset="0"/>
                <a:cs typeface="Times New Roman" panose="02020603050405020304" pitchFamily="18" charset="0"/>
              </a:rPr>
              <a:t>Medical Care</a:t>
            </a:r>
          </a:p>
          <a:p>
            <a:pPr algn="justLow"/>
            <a:r>
              <a:rPr lang="en-US" altLang="en-US" sz="2800" b="1" i="1" dirty="0">
                <a:solidFill>
                  <a:schemeClr val="tx1"/>
                </a:solidFill>
                <a:latin typeface="Times New Roman" panose="02020603050405020304" pitchFamily="18" charset="0"/>
                <a:cs typeface="Times New Roman" panose="02020603050405020304" pitchFamily="18" charset="0"/>
              </a:rPr>
              <a:t>Medical care is a process or activity in which certain inputs or factors of production (such as doctors’ and nurses’ services, services of medical instruments and equipment, and pharmaceuticals) are combined in varying quantities to yield an output. Thus HSOs are settings in which </a:t>
            </a:r>
            <a:r>
              <a:rPr lang="en-US" altLang="en-US" sz="2800" b="1" i="1" dirty="0">
                <a:solidFill>
                  <a:srgbClr val="2818FA"/>
                </a:solidFill>
                <a:latin typeface="Times New Roman" panose="02020603050405020304" pitchFamily="18" charset="0"/>
                <a:cs typeface="Times New Roman" panose="02020603050405020304" pitchFamily="18" charset="0"/>
              </a:rPr>
              <a:t>inputs</a:t>
            </a:r>
            <a:r>
              <a:rPr lang="en-US" altLang="en-US" sz="2800" b="1" i="1" dirty="0">
                <a:solidFill>
                  <a:schemeClr val="tx1"/>
                </a:solidFill>
                <a:latin typeface="Times New Roman" panose="02020603050405020304" pitchFamily="18" charset="0"/>
                <a:cs typeface="Times New Roman" panose="02020603050405020304" pitchFamily="18" charset="0"/>
              </a:rPr>
              <a:t> (resources) are </a:t>
            </a:r>
            <a:r>
              <a:rPr lang="en-US" altLang="en-US" sz="2800" b="1" i="1" dirty="0">
                <a:solidFill>
                  <a:srgbClr val="2818FA"/>
                </a:solidFill>
                <a:latin typeface="Times New Roman" panose="02020603050405020304" pitchFamily="18" charset="0"/>
                <a:cs typeface="Times New Roman" panose="02020603050405020304" pitchFamily="18" charset="0"/>
              </a:rPr>
              <a:t>converted</a:t>
            </a:r>
            <a:r>
              <a:rPr lang="en-US" altLang="en-US" sz="2800" b="1" i="1" dirty="0">
                <a:solidFill>
                  <a:schemeClr val="tx1"/>
                </a:solidFill>
                <a:latin typeface="Times New Roman" panose="02020603050405020304" pitchFamily="18" charset="0"/>
                <a:cs typeface="Times New Roman" panose="02020603050405020304" pitchFamily="18" charset="0"/>
              </a:rPr>
              <a:t> to </a:t>
            </a:r>
            <a:r>
              <a:rPr lang="en-US" altLang="en-US" sz="2800" b="1" i="1" dirty="0">
                <a:solidFill>
                  <a:srgbClr val="2818FA"/>
                </a:solidFill>
                <a:latin typeface="Times New Roman" panose="02020603050405020304" pitchFamily="18" charset="0"/>
                <a:cs typeface="Times New Roman" panose="02020603050405020304" pitchFamily="18" charset="0"/>
              </a:rPr>
              <a:t>output</a:t>
            </a:r>
            <a:r>
              <a:rPr lang="en-US" altLang="en-US" sz="2800" b="1" i="1" dirty="0">
                <a:solidFill>
                  <a:schemeClr val="tx1"/>
                </a:solidFill>
                <a:latin typeface="Times New Roman" panose="02020603050405020304" pitchFamily="18" charset="0"/>
                <a:cs typeface="Times New Roman" panose="02020603050405020304" pitchFamily="18" charset="0"/>
              </a:rPr>
              <a:t> (work results and objective accomplishment). Management is the catalyst.</a:t>
            </a:r>
            <a:r>
              <a:rPr lang="en-US" altLang="en-US" sz="2800" b="1" dirty="0">
                <a:solidFill>
                  <a:schemeClr val="tx1"/>
                </a:solidFill>
                <a:latin typeface="Times New Roman" panose="02020603050405020304" pitchFamily="18" charset="0"/>
                <a:cs typeface="Times New Roman" panose="02020603050405020304" pitchFamily="18" charset="0"/>
              </a:rPr>
              <a:t> </a:t>
            </a: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6C713196-7531-4C02-A3B9-79A55EF12219}" type="datetime1">
              <a:rPr lang="en-US" altLang="en-US" smtClean="0"/>
              <a:t>10/21/2016</a:t>
            </a:fld>
            <a:endParaRPr lang="en-US" altLang="en-US"/>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8</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1910287794"/>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381000" y="2209800"/>
            <a:ext cx="8382000" cy="3962400"/>
          </a:xfrm>
        </p:spPr>
        <p:txBody>
          <a:bodyPr>
            <a:noAutofit/>
          </a:bodyPr>
          <a:lstStyle/>
          <a:p>
            <a:pPr algn="l"/>
            <a:r>
              <a:rPr lang="en-US" sz="2800" b="1" dirty="0" smtClean="0">
                <a:solidFill>
                  <a:srgbClr val="2818FA"/>
                </a:solidFill>
                <a:latin typeface="Times New Roman" panose="02020603050405020304" pitchFamily="18" charset="0"/>
                <a:cs typeface="Times New Roman" panose="02020603050405020304" pitchFamily="18" charset="0"/>
              </a:rPr>
              <a:t>Statistical </a:t>
            </a:r>
            <a:r>
              <a:rPr lang="en-US" sz="2800" b="1" dirty="0">
                <a:solidFill>
                  <a:srgbClr val="2818FA"/>
                </a:solidFill>
                <a:latin typeface="Times New Roman" panose="02020603050405020304" pitchFamily="18" charset="0"/>
                <a:cs typeface="Times New Roman" panose="02020603050405020304" pitchFamily="18" charset="0"/>
              </a:rPr>
              <a:t>process control (SPC</a:t>
            </a:r>
            <a:r>
              <a:rPr lang="en-US" sz="2800" b="1" dirty="0" smtClean="0">
                <a:solidFill>
                  <a:srgbClr val="2818FA"/>
                </a:solidFill>
                <a:latin typeface="Times New Roman" panose="02020603050405020304" pitchFamily="18" charset="0"/>
                <a:cs typeface="Times New Roman" panose="02020603050405020304" pitchFamily="18" charset="0"/>
              </a:rPr>
              <a:t>)</a:t>
            </a:r>
          </a:p>
          <a:p>
            <a:pPr algn="l"/>
            <a:r>
              <a:rPr lang="en-US" b="1" dirty="0">
                <a:solidFill>
                  <a:srgbClr val="2818FA"/>
                </a:solidFill>
                <a:latin typeface="Times New Roman" panose="02020603050405020304" pitchFamily="18" charset="0"/>
                <a:cs typeface="Times New Roman" panose="02020603050405020304" pitchFamily="18" charset="0"/>
              </a:rPr>
              <a:t>Performance Variation</a:t>
            </a:r>
          </a:p>
          <a:p>
            <a:pPr algn="l"/>
            <a:r>
              <a:rPr lang="en-US" b="1" dirty="0">
                <a:solidFill>
                  <a:schemeClr val="tx1"/>
                </a:solidFill>
                <a:latin typeface="Times New Roman" panose="02020603050405020304" pitchFamily="18" charset="0"/>
                <a:cs typeface="Times New Roman" panose="02020603050405020304" pitchFamily="18" charset="0"/>
              </a:rPr>
              <a:t>Control Chart</a:t>
            </a:r>
          </a:p>
          <a:p>
            <a:pPr algn="l"/>
            <a:r>
              <a:rPr lang="en-US" b="1" dirty="0">
                <a:solidFill>
                  <a:schemeClr val="tx1"/>
                </a:solidFill>
                <a:latin typeface="Times New Roman" panose="02020603050405020304" pitchFamily="18" charset="0"/>
                <a:cs typeface="Times New Roman" panose="02020603050405020304" pitchFamily="18" charset="0"/>
              </a:rPr>
              <a:t>A line graph that contains a mean line and upper and lower limits of the normal range (known as control limits) is called a statistical control chart. Developed by </a:t>
            </a:r>
            <a:r>
              <a:rPr lang="en-US" b="1" dirty="0" err="1">
                <a:solidFill>
                  <a:schemeClr val="tx1"/>
                </a:solidFill>
                <a:latin typeface="Times New Roman" panose="02020603050405020304" pitchFamily="18" charset="0"/>
                <a:cs typeface="Times New Roman" panose="02020603050405020304" pitchFamily="18" charset="0"/>
              </a:rPr>
              <a:t>Shewhart</a:t>
            </a:r>
            <a:r>
              <a:rPr lang="en-US" b="1" dirty="0">
                <a:solidFill>
                  <a:schemeClr val="tx1"/>
                </a:solidFill>
                <a:latin typeface="Times New Roman" panose="02020603050405020304" pitchFamily="18" charset="0"/>
                <a:cs typeface="Times New Roman" panose="02020603050405020304" pitchFamily="18" charset="0"/>
              </a:rPr>
              <a:t> (1925) in 1924, it has become a primary tool of modern performance assessment. </a:t>
            </a: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0013CC13-95F0-45D1-9404-271EC5702687}"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172200"/>
            <a:ext cx="2133600" cy="457200"/>
          </a:xfrm>
          <a:prstGeom prst="rect">
            <a:avLst/>
          </a:prstGeom>
        </p:spPr>
        <p:txBody>
          <a:bodyPr/>
          <a:lstStyle/>
          <a:p>
            <a:fld id="{5B5FC22F-D543-45F4-AFC2-C4C2879A4A46}" type="slidenum">
              <a:rPr lang="en-US" altLang="en-US"/>
              <a:pPr/>
              <a:t>80</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dirty="0"/>
              <a:t>Dr. Mohammed Alnaif</a:t>
            </a:r>
          </a:p>
        </p:txBody>
      </p:sp>
    </p:spTree>
    <p:extLst>
      <p:ext uri="{BB962C8B-B14F-4D97-AF65-F5344CB8AC3E}">
        <p14:creationId xmlns:p14="http://schemas.microsoft.com/office/powerpoint/2010/main" val="318221608"/>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381000" y="2209800"/>
            <a:ext cx="8382000" cy="3962400"/>
          </a:xfrm>
        </p:spPr>
        <p:txBody>
          <a:bodyPr>
            <a:noAutofit/>
          </a:bodyPr>
          <a:lstStyle/>
          <a:p>
            <a:pPr algn="l"/>
            <a:r>
              <a:rPr lang="en-US" sz="2800" b="1" dirty="0" smtClean="0">
                <a:solidFill>
                  <a:srgbClr val="2818FA"/>
                </a:solidFill>
                <a:latin typeface="Times New Roman" panose="02020603050405020304" pitchFamily="18" charset="0"/>
                <a:cs typeface="Times New Roman" panose="02020603050405020304" pitchFamily="18" charset="0"/>
              </a:rPr>
              <a:t>Statistical </a:t>
            </a:r>
            <a:r>
              <a:rPr lang="en-US" sz="2800" b="1" dirty="0">
                <a:solidFill>
                  <a:srgbClr val="2818FA"/>
                </a:solidFill>
                <a:latin typeface="Times New Roman" panose="02020603050405020304" pitchFamily="18" charset="0"/>
                <a:cs typeface="Times New Roman" panose="02020603050405020304" pitchFamily="18" charset="0"/>
              </a:rPr>
              <a:t>process control (SPC</a:t>
            </a:r>
            <a:r>
              <a:rPr lang="en-US" sz="2800" b="1" dirty="0" smtClean="0">
                <a:solidFill>
                  <a:srgbClr val="2818FA"/>
                </a:solidFill>
                <a:latin typeface="Times New Roman" panose="02020603050405020304" pitchFamily="18" charset="0"/>
                <a:cs typeface="Times New Roman" panose="02020603050405020304" pitchFamily="18" charset="0"/>
              </a:rPr>
              <a:t>)</a:t>
            </a:r>
          </a:p>
          <a:p>
            <a:pPr algn="l"/>
            <a:r>
              <a:rPr lang="en-US" b="1" dirty="0">
                <a:solidFill>
                  <a:srgbClr val="2818FA"/>
                </a:solidFill>
                <a:latin typeface="Times New Roman" panose="02020603050405020304" pitchFamily="18" charset="0"/>
                <a:cs typeface="Times New Roman" panose="02020603050405020304" pitchFamily="18" charset="0"/>
              </a:rPr>
              <a:t>Performance Variation</a:t>
            </a:r>
          </a:p>
          <a:p>
            <a:pPr algn="l"/>
            <a:r>
              <a:rPr lang="en-US" b="1" dirty="0">
                <a:solidFill>
                  <a:schemeClr val="tx1"/>
                </a:solidFill>
                <a:latin typeface="Times New Roman" panose="02020603050405020304" pitchFamily="18" charset="0"/>
                <a:cs typeface="Times New Roman" panose="02020603050405020304" pitchFamily="18" charset="0"/>
              </a:rPr>
              <a:t>Control Chart</a:t>
            </a:r>
          </a:p>
          <a:p>
            <a:pPr algn="l"/>
            <a:r>
              <a:rPr lang="en-US" b="1" dirty="0">
                <a:solidFill>
                  <a:schemeClr val="tx1"/>
                </a:solidFill>
                <a:latin typeface="Times New Roman" panose="02020603050405020304" pitchFamily="18" charset="0"/>
                <a:cs typeface="Times New Roman" panose="02020603050405020304" pitchFamily="18" charset="0"/>
              </a:rPr>
              <a:t>The </a:t>
            </a:r>
            <a:r>
              <a:rPr lang="en-US" b="1" dirty="0" smtClean="0">
                <a:solidFill>
                  <a:schemeClr val="tx1"/>
                </a:solidFill>
                <a:latin typeface="Times New Roman" panose="02020603050405020304" pitchFamily="18" charset="0"/>
                <a:cs typeface="Times New Roman" panose="02020603050405020304" pitchFamily="18" charset="0"/>
              </a:rPr>
              <a:t>Center </a:t>
            </a:r>
            <a:r>
              <a:rPr lang="en-US" b="1" dirty="0">
                <a:solidFill>
                  <a:schemeClr val="tx1"/>
                </a:solidFill>
                <a:latin typeface="Times New Roman" panose="02020603050405020304" pitchFamily="18" charset="0"/>
                <a:cs typeface="Times New Roman" panose="02020603050405020304" pitchFamily="18" charset="0"/>
              </a:rPr>
              <a:t>L</a:t>
            </a:r>
            <a:r>
              <a:rPr lang="en-US" b="1" dirty="0" smtClean="0">
                <a:solidFill>
                  <a:schemeClr val="tx1"/>
                </a:solidFill>
                <a:latin typeface="Times New Roman" panose="02020603050405020304" pitchFamily="18" charset="0"/>
                <a:cs typeface="Times New Roman" panose="02020603050405020304" pitchFamily="18" charset="0"/>
              </a:rPr>
              <a:t>ine almost </a:t>
            </a:r>
            <a:r>
              <a:rPr lang="en-US" b="1" dirty="0">
                <a:solidFill>
                  <a:schemeClr val="tx1"/>
                </a:solidFill>
                <a:latin typeface="Times New Roman" panose="02020603050405020304" pitchFamily="18" charset="0"/>
                <a:cs typeface="Times New Roman" panose="02020603050405020304" pitchFamily="18" charset="0"/>
              </a:rPr>
              <a:t>always represents the arithmetic mean of the data. </a:t>
            </a:r>
            <a:r>
              <a:rPr lang="en-US" b="1" dirty="0" err="1">
                <a:solidFill>
                  <a:schemeClr val="tx1"/>
                </a:solidFill>
                <a:latin typeface="Times New Roman" panose="02020603050405020304" pitchFamily="18" charset="0"/>
                <a:cs typeface="Times New Roman" panose="02020603050405020304" pitchFamily="18" charset="0"/>
              </a:rPr>
              <a:t>Shewhart</a:t>
            </a:r>
            <a:r>
              <a:rPr lang="en-US" b="1" dirty="0">
                <a:solidFill>
                  <a:schemeClr val="tx1"/>
                </a:solidFill>
                <a:latin typeface="Times New Roman" panose="02020603050405020304" pitchFamily="18" charset="0"/>
                <a:cs typeface="Times New Roman" panose="02020603050405020304" pitchFamily="18" charset="0"/>
              </a:rPr>
              <a:t> recommended that control limits be set at plus and minus three standard deviations from the mean (Nelson 2003). In situations where performance variation must be kept to a minimum, control limits may be set at plus and minus two or even one standard deviation from the mean.</a:t>
            </a:r>
          </a:p>
          <a:p>
            <a:pPr algn="l"/>
            <a:r>
              <a:rPr lang="en-US" b="1" dirty="0" smtClean="0">
                <a:solidFill>
                  <a:schemeClr val="tx1"/>
                </a:solidFill>
                <a:latin typeface="Times New Roman" panose="02020603050405020304" pitchFamily="18" charset="0"/>
                <a:cs typeface="Times New Roman" panose="02020603050405020304" pitchFamily="18" charset="0"/>
              </a:rPr>
              <a:t>. </a:t>
            </a: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0013CC13-95F0-45D1-9404-271EC5702687}"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172200"/>
            <a:ext cx="2133600" cy="457200"/>
          </a:xfrm>
          <a:prstGeom prst="rect">
            <a:avLst/>
          </a:prstGeom>
        </p:spPr>
        <p:txBody>
          <a:bodyPr/>
          <a:lstStyle/>
          <a:p>
            <a:fld id="{5B5FC22F-D543-45F4-AFC2-C4C2879A4A46}" type="slidenum">
              <a:rPr lang="en-US" altLang="en-US"/>
              <a:pPr/>
              <a:t>81</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dirty="0"/>
              <a:t>Dr. Mohammed Alnaif</a:t>
            </a:r>
          </a:p>
        </p:txBody>
      </p:sp>
    </p:spTree>
    <p:extLst>
      <p:ext uri="{BB962C8B-B14F-4D97-AF65-F5344CB8AC3E}">
        <p14:creationId xmlns:p14="http://schemas.microsoft.com/office/powerpoint/2010/main" val="1530952878"/>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381000" y="1600200"/>
            <a:ext cx="8534400" cy="4572000"/>
          </a:xfrm>
        </p:spPr>
        <p:txBody>
          <a:bodyPr>
            <a:noAutofit/>
          </a:bodyPr>
          <a:lstStyle/>
          <a:p>
            <a:pPr algn="l"/>
            <a:r>
              <a:rPr lang="en-US" sz="2800" b="1" dirty="0" smtClean="0">
                <a:solidFill>
                  <a:srgbClr val="2818FA"/>
                </a:solidFill>
                <a:latin typeface="Times New Roman" panose="02020603050405020304" pitchFamily="18" charset="0"/>
                <a:cs typeface="Times New Roman" panose="02020603050405020304" pitchFamily="18" charset="0"/>
              </a:rPr>
              <a:t>Statistical </a:t>
            </a:r>
            <a:r>
              <a:rPr lang="en-US" sz="2800" b="1" dirty="0">
                <a:solidFill>
                  <a:srgbClr val="2818FA"/>
                </a:solidFill>
                <a:latin typeface="Times New Roman" panose="02020603050405020304" pitchFamily="18" charset="0"/>
                <a:cs typeface="Times New Roman" panose="02020603050405020304" pitchFamily="18" charset="0"/>
              </a:rPr>
              <a:t>process control (SPC</a:t>
            </a:r>
            <a:r>
              <a:rPr lang="en-US" sz="2800" b="1" dirty="0" smtClean="0">
                <a:solidFill>
                  <a:srgbClr val="2818FA"/>
                </a:solidFill>
                <a:latin typeface="Times New Roman" panose="02020603050405020304" pitchFamily="18" charset="0"/>
                <a:cs typeface="Times New Roman" panose="02020603050405020304" pitchFamily="18" charset="0"/>
              </a:rPr>
              <a:t>) </a:t>
            </a:r>
            <a:r>
              <a:rPr lang="en-US" b="1" dirty="0" smtClean="0">
                <a:solidFill>
                  <a:srgbClr val="2818FA"/>
                </a:solidFill>
                <a:latin typeface="Times New Roman" panose="02020603050405020304" pitchFamily="18" charset="0"/>
                <a:cs typeface="Times New Roman" panose="02020603050405020304" pitchFamily="18" charset="0"/>
              </a:rPr>
              <a:t>Performance </a:t>
            </a:r>
            <a:r>
              <a:rPr lang="en-US" b="1" dirty="0">
                <a:solidFill>
                  <a:srgbClr val="2818FA"/>
                </a:solidFill>
                <a:latin typeface="Times New Roman" panose="02020603050405020304" pitchFamily="18" charset="0"/>
                <a:cs typeface="Times New Roman" panose="02020603050405020304" pitchFamily="18" charset="0"/>
              </a:rPr>
              <a:t>Variation</a:t>
            </a:r>
          </a:p>
          <a:p>
            <a:pPr algn="l"/>
            <a:r>
              <a:rPr lang="en-US" b="1" dirty="0">
                <a:solidFill>
                  <a:schemeClr val="tx1"/>
                </a:solidFill>
                <a:latin typeface="Times New Roman" panose="02020603050405020304" pitchFamily="18" charset="0"/>
                <a:cs typeface="Times New Roman" panose="02020603050405020304" pitchFamily="18" charset="0"/>
              </a:rPr>
              <a:t>Control Chart</a:t>
            </a:r>
          </a:p>
          <a:p>
            <a:pPr algn="l"/>
            <a:r>
              <a:rPr lang="en-US" b="1" dirty="0">
                <a:solidFill>
                  <a:schemeClr val="tx1"/>
                </a:solidFill>
                <a:latin typeface="Times New Roman" panose="02020603050405020304" pitchFamily="18" charset="0"/>
                <a:cs typeface="Times New Roman" panose="02020603050405020304" pitchFamily="18" charset="0"/>
              </a:rPr>
              <a:t>When performance data are displayed on a control chart with statistically calculated upper and lower control limits, the type of variation (common cause or special cause) prompting the changes in performance is easy to determine. Exhibit 4.23 is a control chart showing performance data from a hospital billing office. Each month, the office counts the number of insurance claims rejected because of incomplete information. The billing office manager has set a performance goal of no more than 70 rejections per month. </a:t>
            </a: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0013CC13-95F0-45D1-9404-271EC5702687}"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172200"/>
            <a:ext cx="2133600" cy="457200"/>
          </a:xfrm>
          <a:prstGeom prst="rect">
            <a:avLst/>
          </a:prstGeom>
        </p:spPr>
        <p:txBody>
          <a:bodyPr/>
          <a:lstStyle/>
          <a:p>
            <a:fld id="{5B5FC22F-D543-45F4-AFC2-C4C2879A4A46}" type="slidenum">
              <a:rPr lang="en-US" altLang="en-US"/>
              <a:pPr/>
              <a:t>82</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dirty="0"/>
              <a:t>Dr. Mohammed Alnaif</a:t>
            </a:r>
          </a:p>
        </p:txBody>
      </p:sp>
    </p:spTree>
    <p:extLst>
      <p:ext uri="{BB962C8B-B14F-4D97-AF65-F5344CB8AC3E}">
        <p14:creationId xmlns:p14="http://schemas.microsoft.com/office/powerpoint/2010/main" val="3033637300"/>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381000" y="1752600"/>
            <a:ext cx="8382000" cy="4419600"/>
          </a:xfrm>
        </p:spPr>
        <p:txBody>
          <a:bodyPr>
            <a:noAutofit/>
          </a:bodyPr>
          <a:lstStyle/>
          <a:p>
            <a:pPr algn="l"/>
            <a:r>
              <a:rPr lang="en-US" sz="2800" b="1" dirty="0" smtClean="0">
                <a:solidFill>
                  <a:srgbClr val="2818FA"/>
                </a:solidFill>
                <a:latin typeface="Times New Roman" panose="02020603050405020304" pitchFamily="18" charset="0"/>
                <a:cs typeface="Times New Roman" panose="02020603050405020304" pitchFamily="18" charset="0"/>
              </a:rPr>
              <a:t>Statistical </a:t>
            </a:r>
            <a:r>
              <a:rPr lang="en-US" sz="2800" b="1" dirty="0">
                <a:solidFill>
                  <a:srgbClr val="2818FA"/>
                </a:solidFill>
                <a:latin typeface="Times New Roman" panose="02020603050405020304" pitchFamily="18" charset="0"/>
                <a:cs typeface="Times New Roman" panose="02020603050405020304" pitchFamily="18" charset="0"/>
              </a:rPr>
              <a:t>process control (SPC</a:t>
            </a:r>
            <a:r>
              <a:rPr lang="en-US" sz="2800" b="1" dirty="0" smtClean="0">
                <a:solidFill>
                  <a:srgbClr val="2818FA"/>
                </a:solidFill>
                <a:latin typeface="Times New Roman" panose="02020603050405020304" pitchFamily="18" charset="0"/>
                <a:cs typeface="Times New Roman" panose="02020603050405020304" pitchFamily="18" charset="0"/>
              </a:rPr>
              <a:t>)</a:t>
            </a:r>
          </a:p>
          <a:p>
            <a:pPr algn="l"/>
            <a:r>
              <a:rPr lang="en-US" b="1" dirty="0">
                <a:solidFill>
                  <a:srgbClr val="2818FA"/>
                </a:solidFill>
                <a:latin typeface="Times New Roman" panose="02020603050405020304" pitchFamily="18" charset="0"/>
                <a:cs typeface="Times New Roman" panose="02020603050405020304" pitchFamily="18" charset="0"/>
              </a:rPr>
              <a:t>Performance Variation</a:t>
            </a:r>
          </a:p>
          <a:p>
            <a:pPr algn="l"/>
            <a:r>
              <a:rPr lang="en-US" b="1" dirty="0">
                <a:solidFill>
                  <a:schemeClr val="tx1"/>
                </a:solidFill>
                <a:latin typeface="Times New Roman" panose="02020603050405020304" pitchFamily="18" charset="0"/>
                <a:cs typeface="Times New Roman" panose="02020603050405020304" pitchFamily="18" charset="0"/>
              </a:rPr>
              <a:t>Control Chart</a:t>
            </a:r>
          </a:p>
          <a:p>
            <a:pPr algn="l"/>
            <a:r>
              <a:rPr lang="en-US" b="1" dirty="0" smtClean="0">
                <a:solidFill>
                  <a:schemeClr val="tx1"/>
                </a:solidFill>
                <a:latin typeface="Times New Roman" panose="02020603050405020304" pitchFamily="18" charset="0"/>
                <a:cs typeface="Times New Roman" panose="02020603050405020304" pitchFamily="18" charset="0"/>
              </a:rPr>
              <a:t>Some </a:t>
            </a:r>
            <a:r>
              <a:rPr lang="en-US" b="1" dirty="0">
                <a:solidFill>
                  <a:schemeClr val="tx1"/>
                </a:solidFill>
                <a:latin typeface="Times New Roman" panose="02020603050405020304" pitchFamily="18" charset="0"/>
                <a:cs typeface="Times New Roman" panose="02020603050405020304" pitchFamily="18" charset="0"/>
              </a:rPr>
              <a:t>months this target is exceeded, but the manager knows the increases result from common cause variation because the number of rejected claims is not higher than the upper control limit. Because performance is in a state of statistical control, the manager knows that the number of rejected claims will eventually decline and that changes to the process are not necessary</a:t>
            </a:r>
            <a:r>
              <a:rPr lang="en-US" b="1" dirty="0" smtClean="0">
                <a:solidFill>
                  <a:schemeClr val="tx1"/>
                </a:solidFill>
                <a:latin typeface="Times New Roman" panose="02020603050405020304" pitchFamily="18" charset="0"/>
                <a:cs typeface="Times New Roman" panose="02020603050405020304" pitchFamily="18" charset="0"/>
              </a:rPr>
              <a:t>. </a:t>
            </a:r>
            <a:r>
              <a:rPr lang="en-US" b="1" dirty="0">
                <a:solidFill>
                  <a:schemeClr val="tx1"/>
                </a:solidFill>
                <a:latin typeface="Times New Roman" panose="02020603050405020304" pitchFamily="18" charset="0"/>
                <a:cs typeface="Times New Roman" panose="02020603050405020304" pitchFamily="18" charset="0"/>
              </a:rPr>
              <a:t>Tampering with what appears to be a stable process could make performance </a:t>
            </a:r>
            <a:r>
              <a:rPr lang="en-US" b="1" dirty="0" smtClean="0">
                <a:solidFill>
                  <a:schemeClr val="tx1"/>
                </a:solidFill>
                <a:latin typeface="Times New Roman" panose="02020603050405020304" pitchFamily="18" charset="0"/>
                <a:cs typeface="Times New Roman" panose="02020603050405020304" pitchFamily="18" charset="0"/>
              </a:rPr>
              <a:t>worse.</a:t>
            </a: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0013CC13-95F0-45D1-9404-271EC5702687}"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172200"/>
            <a:ext cx="2133600" cy="457200"/>
          </a:xfrm>
          <a:prstGeom prst="rect">
            <a:avLst/>
          </a:prstGeom>
        </p:spPr>
        <p:txBody>
          <a:bodyPr/>
          <a:lstStyle/>
          <a:p>
            <a:fld id="{5B5FC22F-D543-45F4-AFC2-C4C2879A4A46}" type="slidenum">
              <a:rPr lang="en-US" altLang="en-US"/>
              <a:pPr/>
              <a:t>83</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dirty="0"/>
              <a:t>Dr. Mohammed Alnaif</a:t>
            </a:r>
          </a:p>
        </p:txBody>
      </p:sp>
    </p:spTree>
    <p:extLst>
      <p:ext uri="{BB962C8B-B14F-4D97-AF65-F5344CB8AC3E}">
        <p14:creationId xmlns:p14="http://schemas.microsoft.com/office/powerpoint/2010/main" val="3251246431"/>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381000" y="1752600"/>
            <a:ext cx="8382000" cy="4419600"/>
          </a:xfrm>
        </p:spPr>
        <p:txBody>
          <a:bodyPr>
            <a:noAutofit/>
          </a:bodyPr>
          <a:lstStyle/>
          <a:p>
            <a:pPr algn="l"/>
            <a:r>
              <a:rPr lang="en-US" sz="2800" b="1" dirty="0" smtClean="0">
                <a:solidFill>
                  <a:srgbClr val="2818FA"/>
                </a:solidFill>
                <a:latin typeface="Times New Roman" panose="02020603050405020304" pitchFamily="18" charset="0"/>
                <a:cs typeface="Times New Roman" panose="02020603050405020304" pitchFamily="18" charset="0"/>
              </a:rPr>
              <a:t>Statistical </a:t>
            </a:r>
            <a:r>
              <a:rPr lang="en-US" sz="2800" b="1" dirty="0">
                <a:solidFill>
                  <a:srgbClr val="2818FA"/>
                </a:solidFill>
                <a:latin typeface="Times New Roman" panose="02020603050405020304" pitchFamily="18" charset="0"/>
                <a:cs typeface="Times New Roman" panose="02020603050405020304" pitchFamily="18" charset="0"/>
              </a:rPr>
              <a:t>process control (SPC</a:t>
            </a:r>
            <a:r>
              <a:rPr lang="en-US" sz="2800" b="1" dirty="0" smtClean="0">
                <a:solidFill>
                  <a:srgbClr val="2818FA"/>
                </a:solidFill>
                <a:latin typeface="Times New Roman" panose="02020603050405020304" pitchFamily="18" charset="0"/>
                <a:cs typeface="Times New Roman" panose="02020603050405020304" pitchFamily="18" charset="0"/>
              </a:rPr>
              <a:t>)</a:t>
            </a:r>
          </a:p>
          <a:p>
            <a:pPr algn="l"/>
            <a:r>
              <a:rPr lang="en-US" b="1" dirty="0">
                <a:solidFill>
                  <a:srgbClr val="2818FA"/>
                </a:solidFill>
                <a:latin typeface="Times New Roman" panose="02020603050405020304" pitchFamily="18" charset="0"/>
                <a:cs typeface="Times New Roman" panose="02020603050405020304" pitchFamily="18" charset="0"/>
              </a:rPr>
              <a:t>Performance Variation</a:t>
            </a:r>
          </a:p>
          <a:p>
            <a:pPr algn="l"/>
            <a:r>
              <a:rPr lang="en-US" b="1" dirty="0">
                <a:solidFill>
                  <a:schemeClr val="tx1"/>
                </a:solidFill>
                <a:latin typeface="Times New Roman" panose="02020603050405020304" pitchFamily="18" charset="0"/>
                <a:cs typeface="Times New Roman" panose="02020603050405020304" pitchFamily="18" charset="0"/>
              </a:rPr>
              <a:t>Control Chart</a:t>
            </a:r>
          </a:p>
          <a:p>
            <a:pPr algn="l"/>
            <a:r>
              <a:rPr lang="en-US" b="1" dirty="0">
                <a:solidFill>
                  <a:schemeClr val="tx1"/>
                </a:solidFill>
                <a:latin typeface="Times New Roman" panose="02020603050405020304" pitchFamily="18" charset="0"/>
                <a:cs typeface="Times New Roman" panose="02020603050405020304" pitchFamily="18" charset="0"/>
              </a:rPr>
              <a:t>Exhibit 4.24 is a similar report—this time of rejected insurance claims. The billing office manager has set a performance goal of no more than 60 rejections per month The performance target of no more than 60 rejections per month is exceeded in some months, but in </a:t>
            </a:r>
            <a:r>
              <a:rPr lang="en-US" b="1" dirty="0" smtClean="0">
                <a:solidFill>
                  <a:schemeClr val="tx1"/>
                </a:solidFill>
                <a:latin typeface="Times New Roman" panose="02020603050405020304" pitchFamily="18" charset="0"/>
                <a:cs typeface="Times New Roman" panose="02020603050405020304" pitchFamily="18" charset="0"/>
              </a:rPr>
              <a:t>three </a:t>
            </a:r>
            <a:r>
              <a:rPr lang="en-US" b="1" dirty="0">
                <a:solidFill>
                  <a:schemeClr val="tx1"/>
                </a:solidFill>
                <a:latin typeface="Times New Roman" panose="02020603050405020304" pitchFamily="18" charset="0"/>
                <a:cs typeface="Times New Roman" panose="02020603050405020304" pitchFamily="18" charset="0"/>
              </a:rPr>
              <a:t>of these months, the number of rejections is greater than the upper control limit. This increase signals that an unusual occurrence—a special cause variation—took place in those months</a:t>
            </a:r>
            <a:r>
              <a:rPr lang="en-US" b="1" dirty="0" smtClean="0">
                <a:solidFill>
                  <a:schemeClr val="tx1"/>
                </a:solidFill>
                <a:latin typeface="Times New Roman" panose="02020603050405020304" pitchFamily="18" charset="0"/>
                <a:cs typeface="Times New Roman" panose="02020603050405020304" pitchFamily="18" charset="0"/>
              </a:rPr>
              <a:t>.</a:t>
            </a: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0013CC13-95F0-45D1-9404-271EC5702687}"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172200"/>
            <a:ext cx="2133600" cy="457200"/>
          </a:xfrm>
          <a:prstGeom prst="rect">
            <a:avLst/>
          </a:prstGeom>
        </p:spPr>
        <p:txBody>
          <a:bodyPr/>
          <a:lstStyle/>
          <a:p>
            <a:fld id="{5B5FC22F-D543-45F4-AFC2-C4C2879A4A46}" type="slidenum">
              <a:rPr lang="en-US" altLang="en-US"/>
              <a:pPr/>
              <a:t>84</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dirty="0"/>
              <a:t>Dr. Mohammed Alnaif</a:t>
            </a:r>
          </a:p>
        </p:txBody>
      </p:sp>
    </p:spTree>
    <p:extLst>
      <p:ext uri="{BB962C8B-B14F-4D97-AF65-F5344CB8AC3E}">
        <p14:creationId xmlns:p14="http://schemas.microsoft.com/office/powerpoint/2010/main" val="3810808819"/>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381000" y="1752600"/>
            <a:ext cx="8382000" cy="4419600"/>
          </a:xfrm>
        </p:spPr>
        <p:txBody>
          <a:bodyPr>
            <a:noAutofit/>
          </a:bodyPr>
          <a:lstStyle/>
          <a:p>
            <a:pPr algn="l"/>
            <a:r>
              <a:rPr lang="en-US" sz="2800" b="1" dirty="0" smtClean="0">
                <a:solidFill>
                  <a:srgbClr val="2818FA"/>
                </a:solidFill>
                <a:latin typeface="Times New Roman" panose="02020603050405020304" pitchFamily="18" charset="0"/>
                <a:cs typeface="Times New Roman" panose="02020603050405020304" pitchFamily="18" charset="0"/>
              </a:rPr>
              <a:t>Statistical </a:t>
            </a:r>
            <a:r>
              <a:rPr lang="en-US" sz="2800" b="1" dirty="0">
                <a:solidFill>
                  <a:srgbClr val="2818FA"/>
                </a:solidFill>
                <a:latin typeface="Times New Roman" panose="02020603050405020304" pitchFamily="18" charset="0"/>
                <a:cs typeface="Times New Roman" panose="02020603050405020304" pitchFamily="18" charset="0"/>
              </a:rPr>
              <a:t>process control (SPC</a:t>
            </a:r>
            <a:r>
              <a:rPr lang="en-US" sz="2800" b="1" dirty="0" smtClean="0">
                <a:solidFill>
                  <a:srgbClr val="2818FA"/>
                </a:solidFill>
                <a:latin typeface="Times New Roman" panose="02020603050405020304" pitchFamily="18" charset="0"/>
                <a:cs typeface="Times New Roman" panose="02020603050405020304" pitchFamily="18" charset="0"/>
              </a:rPr>
              <a:t>) </a:t>
            </a:r>
          </a:p>
          <a:p>
            <a:pPr algn="l"/>
            <a:r>
              <a:rPr lang="en-US" b="1" dirty="0" smtClean="0">
                <a:solidFill>
                  <a:srgbClr val="2818FA"/>
                </a:solidFill>
                <a:latin typeface="Times New Roman" panose="02020603050405020304" pitchFamily="18" charset="0"/>
                <a:cs typeface="Times New Roman" panose="02020603050405020304" pitchFamily="18" charset="0"/>
              </a:rPr>
              <a:t>Performance Variation</a:t>
            </a:r>
          </a:p>
          <a:p>
            <a:pPr algn="l"/>
            <a:r>
              <a:rPr lang="en-US" b="1" dirty="0" smtClean="0">
                <a:solidFill>
                  <a:schemeClr val="tx1"/>
                </a:solidFill>
                <a:latin typeface="Times New Roman" panose="02020603050405020304" pitchFamily="18" charset="0"/>
                <a:cs typeface="Times New Roman" panose="02020603050405020304" pitchFamily="18" charset="0"/>
              </a:rPr>
              <a:t>Control </a:t>
            </a:r>
            <a:r>
              <a:rPr lang="en-US" b="1" dirty="0">
                <a:solidFill>
                  <a:schemeClr val="tx1"/>
                </a:solidFill>
                <a:latin typeface="Times New Roman" panose="02020603050405020304" pitchFamily="18" charset="0"/>
                <a:cs typeface="Times New Roman" panose="02020603050405020304" pitchFamily="18" charset="0"/>
              </a:rPr>
              <a:t>Chart</a:t>
            </a:r>
          </a:p>
          <a:p>
            <a:pPr algn="l"/>
            <a:r>
              <a:rPr lang="en-US" b="1" dirty="0">
                <a:solidFill>
                  <a:schemeClr val="tx1"/>
                </a:solidFill>
                <a:latin typeface="Times New Roman" panose="02020603050405020304" pitchFamily="18" charset="0"/>
                <a:cs typeface="Times New Roman" panose="02020603050405020304" pitchFamily="18" charset="0"/>
              </a:rPr>
              <a:t>When the manager detects that the performance target for that month has been exceeded and sees evidence of special cause variation, further investigation is needed. </a:t>
            </a:r>
            <a:endParaRPr lang="en-US" b="1" dirty="0" smtClean="0">
              <a:solidFill>
                <a:schemeClr val="tx1"/>
              </a:solidFill>
              <a:latin typeface="Times New Roman" panose="02020603050405020304" pitchFamily="18" charset="0"/>
              <a:cs typeface="Times New Roman" panose="02020603050405020304" pitchFamily="18" charset="0"/>
            </a:endParaRPr>
          </a:p>
          <a:p>
            <a:pPr algn="l"/>
            <a:r>
              <a:rPr lang="en-US" b="1" dirty="0" smtClean="0">
                <a:solidFill>
                  <a:schemeClr val="tx1"/>
                </a:solidFill>
                <a:latin typeface="Times New Roman" panose="02020603050405020304" pitchFamily="18" charset="0"/>
                <a:cs typeface="Times New Roman" panose="02020603050405020304" pitchFamily="18" charset="0"/>
              </a:rPr>
              <a:t>For </a:t>
            </a:r>
            <a:r>
              <a:rPr lang="en-US" b="1" dirty="0">
                <a:solidFill>
                  <a:schemeClr val="tx1"/>
                </a:solidFill>
                <a:latin typeface="Times New Roman" panose="02020603050405020304" pitchFamily="18" charset="0"/>
                <a:cs typeface="Times New Roman" panose="02020603050405020304" pitchFamily="18" charset="0"/>
              </a:rPr>
              <a:t>example, the manager may find that two new employees were not properly trained in </a:t>
            </a:r>
            <a:r>
              <a:rPr lang="en-US" b="1" dirty="0" smtClean="0">
                <a:solidFill>
                  <a:schemeClr val="tx1"/>
                </a:solidFill>
                <a:latin typeface="Times New Roman" panose="02020603050405020304" pitchFamily="18" charset="0"/>
                <a:cs typeface="Times New Roman" panose="02020603050405020304" pitchFamily="18" charset="0"/>
              </a:rPr>
              <a:t>July. </a:t>
            </a:r>
            <a:r>
              <a:rPr lang="en-US" b="1" dirty="0">
                <a:solidFill>
                  <a:schemeClr val="tx1"/>
                </a:solidFill>
                <a:latin typeface="Times New Roman" panose="02020603050405020304" pitchFamily="18" charset="0"/>
                <a:cs typeface="Times New Roman" panose="02020603050405020304" pitchFamily="18" charset="0"/>
              </a:rPr>
              <a:t>Training is provided, and the number of rejected claims declines in </a:t>
            </a:r>
            <a:r>
              <a:rPr lang="en-US" b="1" dirty="0" smtClean="0">
                <a:solidFill>
                  <a:schemeClr val="tx1"/>
                </a:solidFill>
                <a:latin typeface="Times New Roman" panose="02020603050405020304" pitchFamily="18" charset="0"/>
                <a:cs typeface="Times New Roman" panose="02020603050405020304" pitchFamily="18" charset="0"/>
              </a:rPr>
              <a:t>August.</a:t>
            </a: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0013CC13-95F0-45D1-9404-271EC5702687}"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172200"/>
            <a:ext cx="2133600" cy="457200"/>
          </a:xfrm>
          <a:prstGeom prst="rect">
            <a:avLst/>
          </a:prstGeom>
        </p:spPr>
        <p:txBody>
          <a:bodyPr/>
          <a:lstStyle/>
          <a:p>
            <a:fld id="{5B5FC22F-D543-45F4-AFC2-C4C2879A4A46}" type="slidenum">
              <a:rPr lang="en-US" altLang="en-US"/>
              <a:pPr/>
              <a:t>85</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dirty="0"/>
              <a:t>Dr. Mohammed Alnaif</a:t>
            </a:r>
          </a:p>
        </p:txBody>
      </p:sp>
    </p:spTree>
    <p:extLst>
      <p:ext uri="{BB962C8B-B14F-4D97-AF65-F5344CB8AC3E}">
        <p14:creationId xmlns:p14="http://schemas.microsoft.com/office/powerpoint/2010/main" val="1658727912"/>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381000" y="1752600"/>
            <a:ext cx="8382000" cy="4419600"/>
          </a:xfrm>
        </p:spPr>
        <p:txBody>
          <a:bodyPr>
            <a:noAutofit/>
          </a:bodyPr>
          <a:lstStyle/>
          <a:p>
            <a:pPr algn="l"/>
            <a:r>
              <a:rPr lang="en-US" sz="2800" b="1" dirty="0" smtClean="0">
                <a:solidFill>
                  <a:srgbClr val="2818FA"/>
                </a:solidFill>
                <a:latin typeface="Times New Roman" panose="02020603050405020304" pitchFamily="18" charset="0"/>
                <a:cs typeface="Times New Roman" panose="02020603050405020304" pitchFamily="18" charset="0"/>
              </a:rPr>
              <a:t>Statistical </a:t>
            </a:r>
            <a:r>
              <a:rPr lang="en-US" sz="2800" b="1" dirty="0">
                <a:solidFill>
                  <a:srgbClr val="2818FA"/>
                </a:solidFill>
                <a:latin typeface="Times New Roman" panose="02020603050405020304" pitchFamily="18" charset="0"/>
                <a:cs typeface="Times New Roman" panose="02020603050405020304" pitchFamily="18" charset="0"/>
              </a:rPr>
              <a:t>process control (SPC</a:t>
            </a:r>
            <a:r>
              <a:rPr lang="en-US" sz="2800" b="1" dirty="0" smtClean="0">
                <a:solidFill>
                  <a:srgbClr val="2818FA"/>
                </a:solidFill>
                <a:latin typeface="Times New Roman" panose="02020603050405020304" pitchFamily="18" charset="0"/>
                <a:cs typeface="Times New Roman" panose="02020603050405020304" pitchFamily="18" charset="0"/>
              </a:rPr>
              <a:t>) </a:t>
            </a:r>
            <a:r>
              <a:rPr lang="en-US" b="1" dirty="0" smtClean="0">
                <a:solidFill>
                  <a:srgbClr val="2818FA"/>
                </a:solidFill>
                <a:latin typeface="Times New Roman" panose="02020603050405020304" pitchFamily="18" charset="0"/>
                <a:cs typeface="Times New Roman" panose="02020603050405020304" pitchFamily="18" charset="0"/>
              </a:rPr>
              <a:t>Performance </a:t>
            </a:r>
            <a:r>
              <a:rPr lang="en-US" b="1" dirty="0">
                <a:solidFill>
                  <a:srgbClr val="2818FA"/>
                </a:solidFill>
                <a:latin typeface="Times New Roman" panose="02020603050405020304" pitchFamily="18" charset="0"/>
                <a:cs typeface="Times New Roman" panose="02020603050405020304" pitchFamily="18" charset="0"/>
              </a:rPr>
              <a:t>Variation</a:t>
            </a:r>
          </a:p>
          <a:p>
            <a:pPr algn="l"/>
            <a:r>
              <a:rPr lang="en-US" b="1" dirty="0">
                <a:solidFill>
                  <a:schemeClr val="tx1"/>
                </a:solidFill>
                <a:latin typeface="Times New Roman" panose="02020603050405020304" pitchFamily="18" charset="0"/>
                <a:cs typeface="Times New Roman" panose="02020603050405020304" pitchFamily="18" charset="0"/>
              </a:rPr>
              <a:t>Control Chart</a:t>
            </a:r>
          </a:p>
          <a:p>
            <a:pPr algn="l"/>
            <a:r>
              <a:rPr lang="en-US" b="1" dirty="0" smtClean="0">
                <a:solidFill>
                  <a:schemeClr val="tx1"/>
                </a:solidFill>
                <a:latin typeface="Times New Roman" panose="02020603050405020304" pitchFamily="18" charset="0"/>
                <a:cs typeface="Times New Roman" panose="02020603050405020304" pitchFamily="18" charset="0"/>
              </a:rPr>
              <a:t>The following April, the number of rejected claims again exceeds the upper control limit—a signal of special cause variation. In </a:t>
            </a:r>
            <a:r>
              <a:rPr lang="en-US" b="1" dirty="0">
                <a:solidFill>
                  <a:schemeClr val="tx1"/>
                </a:solidFill>
                <a:latin typeface="Times New Roman" panose="02020603050405020304" pitchFamily="18" charset="0"/>
                <a:cs typeface="Times New Roman" panose="02020603050405020304" pitchFamily="18" charset="0"/>
              </a:rPr>
              <a:t>early May, the manager investigates that in mid-April, an insurance company changed its claim submission requirements without notifying the hospital. The situation returned to normal, and as shown by the graph in Exhibit 4.24, the number of insurance claim rejections in </a:t>
            </a:r>
            <a:r>
              <a:rPr lang="en-US" b="1" dirty="0" smtClean="0">
                <a:solidFill>
                  <a:schemeClr val="tx1"/>
                </a:solidFill>
                <a:latin typeface="Times New Roman" panose="02020603050405020304" pitchFamily="18" charset="0"/>
                <a:cs typeface="Times New Roman" panose="02020603050405020304" pitchFamily="18" charset="0"/>
              </a:rPr>
              <a:t>May is </a:t>
            </a:r>
            <a:r>
              <a:rPr lang="en-US" b="1" dirty="0">
                <a:solidFill>
                  <a:schemeClr val="tx1"/>
                </a:solidFill>
                <a:latin typeface="Times New Roman" panose="02020603050405020304" pitchFamily="18" charset="0"/>
                <a:cs typeface="Times New Roman" panose="02020603050405020304" pitchFamily="18" charset="0"/>
              </a:rPr>
              <a:t>again in a state of statistical control</a:t>
            </a:r>
            <a:r>
              <a:rPr lang="en-US" b="1" dirty="0" smtClean="0">
                <a:solidFill>
                  <a:schemeClr val="tx1"/>
                </a:solidFill>
                <a:latin typeface="Times New Roman" panose="02020603050405020304" pitchFamily="18" charset="0"/>
                <a:cs typeface="Times New Roman" panose="02020603050405020304" pitchFamily="18" charset="0"/>
              </a:rPr>
              <a:t>.</a:t>
            </a: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0013CC13-95F0-45D1-9404-271EC5702687}"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172200"/>
            <a:ext cx="2133600" cy="457200"/>
          </a:xfrm>
          <a:prstGeom prst="rect">
            <a:avLst/>
          </a:prstGeom>
        </p:spPr>
        <p:txBody>
          <a:bodyPr/>
          <a:lstStyle/>
          <a:p>
            <a:fld id="{5B5FC22F-D543-45F4-AFC2-C4C2879A4A46}" type="slidenum">
              <a:rPr lang="en-US" altLang="en-US"/>
              <a:pPr/>
              <a:t>86</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dirty="0"/>
              <a:t>Dr. Mohammed Alnaif</a:t>
            </a:r>
          </a:p>
        </p:txBody>
      </p:sp>
    </p:spTree>
    <p:extLst>
      <p:ext uri="{BB962C8B-B14F-4D97-AF65-F5344CB8AC3E}">
        <p14:creationId xmlns:p14="http://schemas.microsoft.com/office/powerpoint/2010/main" val="3075694698"/>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381000" y="1752600"/>
            <a:ext cx="8382000" cy="4419600"/>
          </a:xfrm>
        </p:spPr>
        <p:txBody>
          <a:bodyPr>
            <a:noAutofit/>
          </a:bodyPr>
          <a:lstStyle/>
          <a:p>
            <a:pPr algn="l"/>
            <a:r>
              <a:rPr lang="en-US" sz="2800" b="1" dirty="0" smtClean="0">
                <a:solidFill>
                  <a:srgbClr val="2818FA"/>
                </a:solidFill>
                <a:latin typeface="Times New Roman" panose="02020603050405020304" pitchFamily="18" charset="0"/>
                <a:cs typeface="Times New Roman" panose="02020603050405020304" pitchFamily="18" charset="0"/>
              </a:rPr>
              <a:t>Statistical </a:t>
            </a:r>
            <a:r>
              <a:rPr lang="en-US" sz="2800" b="1" dirty="0">
                <a:solidFill>
                  <a:srgbClr val="2818FA"/>
                </a:solidFill>
                <a:latin typeface="Times New Roman" panose="02020603050405020304" pitchFamily="18" charset="0"/>
                <a:cs typeface="Times New Roman" panose="02020603050405020304" pitchFamily="18" charset="0"/>
              </a:rPr>
              <a:t>process control (SPC</a:t>
            </a:r>
            <a:r>
              <a:rPr lang="en-US" sz="2800" b="1" dirty="0" smtClean="0">
                <a:solidFill>
                  <a:srgbClr val="2818FA"/>
                </a:solidFill>
                <a:latin typeface="Times New Roman" panose="02020603050405020304" pitchFamily="18" charset="0"/>
                <a:cs typeface="Times New Roman" panose="02020603050405020304" pitchFamily="18" charset="0"/>
              </a:rPr>
              <a:t>) </a:t>
            </a:r>
            <a:r>
              <a:rPr lang="en-US" b="1" dirty="0" smtClean="0">
                <a:solidFill>
                  <a:srgbClr val="2818FA"/>
                </a:solidFill>
                <a:latin typeface="Times New Roman" panose="02020603050405020304" pitchFamily="18" charset="0"/>
                <a:cs typeface="Times New Roman" panose="02020603050405020304" pitchFamily="18" charset="0"/>
              </a:rPr>
              <a:t>Performance </a:t>
            </a:r>
            <a:r>
              <a:rPr lang="en-US" b="1" dirty="0">
                <a:solidFill>
                  <a:srgbClr val="2818FA"/>
                </a:solidFill>
                <a:latin typeface="Times New Roman" panose="02020603050405020304" pitchFamily="18" charset="0"/>
                <a:cs typeface="Times New Roman" panose="02020603050405020304" pitchFamily="18" charset="0"/>
              </a:rPr>
              <a:t>Variation</a:t>
            </a:r>
          </a:p>
          <a:p>
            <a:pPr algn="l"/>
            <a:r>
              <a:rPr lang="en-US" b="1" dirty="0">
                <a:solidFill>
                  <a:schemeClr val="tx1"/>
                </a:solidFill>
                <a:latin typeface="Times New Roman" panose="02020603050405020304" pitchFamily="18" charset="0"/>
                <a:cs typeface="Times New Roman" panose="02020603050405020304" pitchFamily="18" charset="0"/>
              </a:rPr>
              <a:t>Control Chart</a:t>
            </a:r>
          </a:p>
          <a:p>
            <a:pPr marL="457200" indent="-457200" algn="l">
              <a:buClr>
                <a:srgbClr val="2818FA"/>
              </a:buClr>
              <a:buFont typeface="Wingdings" panose="05000000000000000000" pitchFamily="2" charset="2"/>
              <a:buChar char="v"/>
            </a:pPr>
            <a:r>
              <a:rPr lang="en-US" sz="2800" b="1" dirty="0">
                <a:solidFill>
                  <a:schemeClr val="tx1"/>
                </a:solidFill>
                <a:latin typeface="Times New Roman" panose="02020603050405020304" pitchFamily="18" charset="0"/>
                <a:cs typeface="Times New Roman" panose="02020603050405020304" pitchFamily="18" charset="0"/>
              </a:rPr>
              <a:t>Control charts are also useful for assessing the impact of performance improvement activities. </a:t>
            </a:r>
            <a:endParaRPr lang="en-US" sz="2800" b="1" dirty="0" smtClean="0">
              <a:solidFill>
                <a:schemeClr val="tx1"/>
              </a:solidFill>
              <a:latin typeface="Times New Roman" panose="02020603050405020304" pitchFamily="18" charset="0"/>
              <a:cs typeface="Times New Roman" panose="02020603050405020304" pitchFamily="18" charset="0"/>
            </a:endParaRPr>
          </a:p>
          <a:p>
            <a:pPr marL="457200" indent="-457200" algn="l">
              <a:buClr>
                <a:srgbClr val="2818FA"/>
              </a:buClr>
              <a:buFont typeface="Wingdings" panose="05000000000000000000" pitchFamily="2" charset="2"/>
              <a:buChar char="v"/>
            </a:pPr>
            <a:r>
              <a:rPr lang="en-US" sz="2800" b="1" dirty="0" smtClean="0">
                <a:solidFill>
                  <a:srgbClr val="2818FA"/>
                </a:solidFill>
                <a:latin typeface="Times New Roman" panose="02020603050405020304" pitchFamily="18" charset="0"/>
                <a:cs typeface="Times New Roman" panose="02020603050405020304" pitchFamily="18" charset="0"/>
              </a:rPr>
              <a:t>Selecting </a:t>
            </a:r>
            <a:r>
              <a:rPr lang="en-US" sz="2800" b="1" dirty="0">
                <a:solidFill>
                  <a:srgbClr val="2818FA"/>
                </a:solidFill>
                <a:latin typeface="Times New Roman" panose="02020603050405020304" pitchFamily="18" charset="0"/>
                <a:cs typeface="Times New Roman" panose="02020603050405020304" pitchFamily="18" charset="0"/>
              </a:rPr>
              <a:t>the right chart requires an understanding of the type of performance measurement data that will be plotted on the chart</a:t>
            </a:r>
            <a:r>
              <a:rPr lang="en-US" sz="2800" b="1" dirty="0" smtClean="0">
                <a:solidFill>
                  <a:srgbClr val="2818FA"/>
                </a:solidFill>
                <a:latin typeface="Times New Roman" panose="02020603050405020304" pitchFamily="18" charset="0"/>
                <a:cs typeface="Times New Roman" panose="02020603050405020304" pitchFamily="18" charset="0"/>
              </a:rPr>
              <a:t>.</a:t>
            </a:r>
            <a:endParaRPr lang="en-US" sz="2800" b="1" dirty="0">
              <a:solidFill>
                <a:srgbClr val="2818FA"/>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0013CC13-95F0-45D1-9404-271EC5702687}"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172200"/>
            <a:ext cx="2133600" cy="457200"/>
          </a:xfrm>
          <a:prstGeom prst="rect">
            <a:avLst/>
          </a:prstGeom>
        </p:spPr>
        <p:txBody>
          <a:bodyPr/>
          <a:lstStyle/>
          <a:p>
            <a:fld id="{5B5FC22F-D543-45F4-AFC2-C4C2879A4A46}" type="slidenum">
              <a:rPr lang="en-US" altLang="en-US"/>
              <a:pPr/>
              <a:t>87</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dirty="0"/>
              <a:t>Dr. Mohammed Alnaif</a:t>
            </a:r>
          </a:p>
        </p:txBody>
      </p:sp>
    </p:spTree>
    <p:extLst>
      <p:ext uri="{BB962C8B-B14F-4D97-AF65-F5344CB8AC3E}">
        <p14:creationId xmlns:p14="http://schemas.microsoft.com/office/powerpoint/2010/main" val="4283450227"/>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C8629B-6950-4B61-B985-DA2DC4423D29}" type="datetime1">
              <a:rPr lang="en-US" smtClean="0"/>
              <a:t>10/21/2016</a:t>
            </a:fld>
            <a:endParaRPr lang="en-US"/>
          </a:p>
        </p:txBody>
      </p:sp>
      <p:sp>
        <p:nvSpPr>
          <p:cNvPr id="3" name="Footer Placeholder 2"/>
          <p:cNvSpPr>
            <a:spLocks noGrp="1"/>
          </p:cNvSpPr>
          <p:nvPr>
            <p:ph type="ftr" sz="quarter" idx="11"/>
          </p:nvPr>
        </p:nvSpPr>
        <p:spPr/>
        <p:txBody>
          <a:bodyPr/>
          <a:lstStyle/>
          <a:p>
            <a:r>
              <a:rPr lang="en-US" smtClean="0"/>
              <a:t>Dr. Mohammed Alnaif</a:t>
            </a:r>
            <a:endParaRPr lang="en-US"/>
          </a:p>
        </p:txBody>
      </p:sp>
      <p:sp>
        <p:nvSpPr>
          <p:cNvPr id="4" name="Slide Number Placeholder 3"/>
          <p:cNvSpPr>
            <a:spLocks noGrp="1"/>
          </p:cNvSpPr>
          <p:nvPr>
            <p:ph type="sldNum" sz="quarter" idx="12"/>
          </p:nvPr>
        </p:nvSpPr>
        <p:spPr/>
        <p:txBody>
          <a:bodyPr/>
          <a:lstStyle/>
          <a:p>
            <a:fld id="{EEEECDCC-63C2-4492-ADC6-A6890B1EB79E}" type="slidenum">
              <a:rPr lang="en-US" smtClean="0"/>
              <a:t>88</a:t>
            </a:fld>
            <a:endParaRPr lang="en-US"/>
          </a:p>
        </p:txBody>
      </p:sp>
      <p:graphicFrame>
        <p:nvGraphicFramePr>
          <p:cNvPr id="5" name="Chart 4"/>
          <p:cNvGraphicFramePr>
            <a:graphicFrameLocks/>
          </p:cNvGraphicFramePr>
          <p:nvPr>
            <p:extLst>
              <p:ext uri="{D42A27DB-BD31-4B8C-83A1-F6EECF244321}">
                <p14:modId xmlns:p14="http://schemas.microsoft.com/office/powerpoint/2010/main" val="1528261648"/>
              </p:ext>
            </p:extLst>
          </p:nvPr>
        </p:nvGraphicFramePr>
        <p:xfrm>
          <a:off x="457200" y="914400"/>
          <a:ext cx="8229600" cy="516255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706582" y="258449"/>
            <a:ext cx="8153400" cy="338554"/>
          </a:xfrm>
          <a:prstGeom prst="rect">
            <a:avLst/>
          </a:prstGeom>
          <a:noFill/>
        </p:spPr>
        <p:txBody>
          <a:bodyPr wrap="square" rtlCol="0">
            <a:spAutoFit/>
          </a:bodyPr>
          <a:lstStyle/>
          <a:p>
            <a:r>
              <a:rPr lang="en-US" sz="1600" b="1" dirty="0">
                <a:solidFill>
                  <a:srgbClr val="2818FA"/>
                </a:solidFill>
                <a:latin typeface="Times New Roman" panose="02020603050405020304" pitchFamily="18" charset="0"/>
                <a:cs typeface="Times New Roman" panose="02020603050405020304" pitchFamily="18" charset="0"/>
              </a:rPr>
              <a:t>Exhibit </a:t>
            </a:r>
            <a:r>
              <a:rPr lang="en-US" sz="1600" b="1" dirty="0" smtClean="0">
                <a:solidFill>
                  <a:srgbClr val="2818FA"/>
                </a:solidFill>
                <a:latin typeface="Times New Roman" panose="02020603050405020304" pitchFamily="18" charset="0"/>
                <a:cs typeface="Times New Roman" panose="02020603050405020304" pitchFamily="18" charset="0"/>
              </a:rPr>
              <a:t>4.23 Control </a:t>
            </a:r>
            <a:r>
              <a:rPr lang="en-US" sz="1600" b="1" dirty="0">
                <a:solidFill>
                  <a:srgbClr val="2818FA"/>
                </a:solidFill>
                <a:latin typeface="Times New Roman" panose="02020603050405020304" pitchFamily="18" charset="0"/>
                <a:cs typeface="Times New Roman" panose="02020603050405020304" pitchFamily="18" charset="0"/>
              </a:rPr>
              <a:t>Chart of Number of  Rejected Insurance Claims—Process in </a:t>
            </a:r>
            <a:r>
              <a:rPr lang="en-US" sz="1600" b="1" dirty="0" smtClean="0">
                <a:solidFill>
                  <a:srgbClr val="2818FA"/>
                </a:solidFill>
                <a:latin typeface="Times New Roman" panose="02020603050405020304" pitchFamily="18" charset="0"/>
                <a:cs typeface="Times New Roman" panose="02020603050405020304" pitchFamily="18" charset="0"/>
              </a:rPr>
              <a:t>Control</a:t>
            </a:r>
            <a:endParaRPr lang="en-US" sz="1600" dirty="0">
              <a:solidFill>
                <a:srgbClr val="2818FA"/>
              </a:solidFill>
            </a:endParaRPr>
          </a:p>
        </p:txBody>
      </p:sp>
    </p:spTree>
    <p:extLst>
      <p:ext uri="{BB962C8B-B14F-4D97-AF65-F5344CB8AC3E}">
        <p14:creationId xmlns:p14="http://schemas.microsoft.com/office/powerpoint/2010/main" val="1789723702"/>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C8629B-6950-4B61-B985-DA2DC4423D29}" type="datetime1">
              <a:rPr lang="en-US" smtClean="0"/>
              <a:t>10/21/2016</a:t>
            </a:fld>
            <a:endParaRPr lang="en-US"/>
          </a:p>
        </p:txBody>
      </p:sp>
      <p:sp>
        <p:nvSpPr>
          <p:cNvPr id="3" name="Footer Placeholder 2"/>
          <p:cNvSpPr>
            <a:spLocks noGrp="1"/>
          </p:cNvSpPr>
          <p:nvPr>
            <p:ph type="ftr" sz="quarter" idx="11"/>
          </p:nvPr>
        </p:nvSpPr>
        <p:spPr/>
        <p:txBody>
          <a:bodyPr/>
          <a:lstStyle/>
          <a:p>
            <a:r>
              <a:rPr lang="en-US" smtClean="0"/>
              <a:t>Dr. Mohammed Alnaif</a:t>
            </a:r>
            <a:endParaRPr lang="en-US"/>
          </a:p>
        </p:txBody>
      </p:sp>
      <p:sp>
        <p:nvSpPr>
          <p:cNvPr id="4" name="Slide Number Placeholder 3"/>
          <p:cNvSpPr>
            <a:spLocks noGrp="1"/>
          </p:cNvSpPr>
          <p:nvPr>
            <p:ph type="sldNum" sz="quarter" idx="12"/>
          </p:nvPr>
        </p:nvSpPr>
        <p:spPr/>
        <p:txBody>
          <a:bodyPr/>
          <a:lstStyle/>
          <a:p>
            <a:fld id="{EEEECDCC-63C2-4492-ADC6-A6890B1EB79E}" type="slidenum">
              <a:rPr lang="en-US" smtClean="0"/>
              <a:t>89</a:t>
            </a:fld>
            <a:endParaRPr lang="en-US"/>
          </a:p>
        </p:txBody>
      </p:sp>
      <p:graphicFrame>
        <p:nvGraphicFramePr>
          <p:cNvPr id="5" name="Chart 4"/>
          <p:cNvGraphicFramePr>
            <a:graphicFrameLocks/>
          </p:cNvGraphicFramePr>
          <p:nvPr>
            <p:extLst>
              <p:ext uri="{D42A27DB-BD31-4B8C-83A1-F6EECF244321}">
                <p14:modId xmlns:p14="http://schemas.microsoft.com/office/powerpoint/2010/main" val="2008205951"/>
              </p:ext>
            </p:extLst>
          </p:nvPr>
        </p:nvGraphicFramePr>
        <p:xfrm>
          <a:off x="457200" y="914400"/>
          <a:ext cx="8229600" cy="516255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706582" y="258449"/>
            <a:ext cx="8153400" cy="338554"/>
          </a:xfrm>
          <a:prstGeom prst="rect">
            <a:avLst/>
          </a:prstGeom>
          <a:noFill/>
        </p:spPr>
        <p:txBody>
          <a:bodyPr wrap="square" rtlCol="0">
            <a:spAutoFit/>
          </a:bodyPr>
          <a:lstStyle/>
          <a:p>
            <a:r>
              <a:rPr lang="en-US" sz="1600" b="1" dirty="0">
                <a:solidFill>
                  <a:srgbClr val="2818FA"/>
                </a:solidFill>
                <a:latin typeface="Times New Roman" panose="02020603050405020304" pitchFamily="18" charset="0"/>
                <a:cs typeface="Times New Roman" panose="02020603050405020304" pitchFamily="18" charset="0"/>
              </a:rPr>
              <a:t>Exhibit </a:t>
            </a:r>
            <a:r>
              <a:rPr lang="en-US" sz="1600" b="1" dirty="0" smtClean="0">
                <a:solidFill>
                  <a:srgbClr val="2818FA"/>
                </a:solidFill>
                <a:latin typeface="Times New Roman" panose="02020603050405020304" pitchFamily="18" charset="0"/>
                <a:cs typeface="Times New Roman" panose="02020603050405020304" pitchFamily="18" charset="0"/>
              </a:rPr>
              <a:t>4.24 Control </a:t>
            </a:r>
            <a:r>
              <a:rPr lang="en-US" sz="1600" b="1" dirty="0">
                <a:solidFill>
                  <a:srgbClr val="2818FA"/>
                </a:solidFill>
                <a:latin typeface="Times New Roman" panose="02020603050405020304" pitchFamily="18" charset="0"/>
                <a:cs typeface="Times New Roman" panose="02020603050405020304" pitchFamily="18" charset="0"/>
              </a:rPr>
              <a:t>Chart of Number of  Rejected Insurance Claims—Process in </a:t>
            </a:r>
            <a:r>
              <a:rPr lang="en-US" sz="1600" b="1" dirty="0" smtClean="0">
                <a:solidFill>
                  <a:srgbClr val="2818FA"/>
                </a:solidFill>
                <a:latin typeface="Times New Roman" panose="02020603050405020304" pitchFamily="18" charset="0"/>
                <a:cs typeface="Times New Roman" panose="02020603050405020304" pitchFamily="18" charset="0"/>
              </a:rPr>
              <a:t>Control</a:t>
            </a:r>
            <a:endParaRPr lang="en-US" sz="1600" dirty="0">
              <a:solidFill>
                <a:srgbClr val="2818FA"/>
              </a:solidFill>
            </a:endParaRPr>
          </a:p>
        </p:txBody>
      </p:sp>
    </p:spTree>
    <p:extLst>
      <p:ext uri="{BB962C8B-B14F-4D97-AF65-F5344CB8AC3E}">
        <p14:creationId xmlns:p14="http://schemas.microsoft.com/office/powerpoint/2010/main" val="33644836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914400" y="2057400"/>
            <a:ext cx="7543800" cy="3963988"/>
          </a:xfrm>
        </p:spPr>
        <p:txBody>
          <a:bodyPr>
            <a:normAutofit/>
          </a:bodyPr>
          <a:lstStyle/>
          <a:p>
            <a:pPr algn="justLow"/>
            <a:r>
              <a:rPr lang="en-US" sz="3200" b="1" dirty="0">
                <a:solidFill>
                  <a:srgbClr val="2818FA"/>
                </a:solidFill>
                <a:latin typeface="Times New Roman" panose="02020603050405020304" pitchFamily="18" charset="0"/>
                <a:cs typeface="Times New Roman" panose="02020603050405020304" pitchFamily="18" charset="0"/>
              </a:rPr>
              <a:t>System T</a:t>
            </a:r>
            <a:r>
              <a:rPr lang="en-US" sz="3200" b="1" dirty="0" smtClean="0">
                <a:solidFill>
                  <a:srgbClr val="2818FA"/>
                </a:solidFill>
                <a:latin typeface="Times New Roman" panose="02020603050405020304" pitchFamily="18" charset="0"/>
                <a:cs typeface="Times New Roman" panose="02020603050405020304" pitchFamily="18" charset="0"/>
              </a:rPr>
              <a:t>heory</a:t>
            </a:r>
          </a:p>
          <a:p>
            <a:pPr marL="457200" indent="-457200" algn="l">
              <a:buClr>
                <a:srgbClr val="2818FA"/>
              </a:buClr>
              <a:buFont typeface="Wingdings" panose="05000000000000000000" pitchFamily="2" charset="2"/>
              <a:buChar char="v"/>
            </a:pPr>
            <a:r>
              <a:rPr lang="en-US" sz="2800" b="1" dirty="0" smtClean="0">
                <a:solidFill>
                  <a:srgbClr val="2818FA"/>
                </a:solidFill>
                <a:latin typeface="Times New Roman" panose="02020603050405020304" pitchFamily="18" charset="0"/>
                <a:cs typeface="Times New Roman" panose="02020603050405020304" pitchFamily="18" charset="0"/>
              </a:rPr>
              <a:t>A</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smtClean="0">
                <a:solidFill>
                  <a:srgbClr val="2818FA"/>
                </a:solidFill>
                <a:latin typeface="Times New Roman" panose="02020603050405020304" pitchFamily="18" charset="0"/>
                <a:cs typeface="Times New Roman" panose="02020603050405020304" pitchFamily="18" charset="0"/>
              </a:rPr>
              <a:t>system</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a:solidFill>
                  <a:schemeClr val="tx1"/>
                </a:solidFill>
                <a:latin typeface="Times New Roman" panose="02020603050405020304" pitchFamily="18" charset="0"/>
                <a:cs typeface="Times New Roman" panose="02020603050405020304" pitchFamily="18" charset="0"/>
              </a:rPr>
              <a:t>is a set of interrelated parts that operate together as a whole to achieve a common purpose </a:t>
            </a:r>
          </a:p>
          <a:p>
            <a:pPr marL="457200" indent="-457200" algn="l">
              <a:buClr>
                <a:srgbClr val="2818FA"/>
              </a:buClr>
              <a:buFont typeface="Wingdings" panose="05000000000000000000" pitchFamily="2" charset="2"/>
              <a:buChar char="v"/>
            </a:pPr>
            <a:r>
              <a:rPr lang="en-US" altLang="en-US" sz="2800" b="1" dirty="0" smtClean="0">
                <a:solidFill>
                  <a:srgbClr val="2818FA"/>
                </a:solidFill>
                <a:latin typeface="Times New Roman" panose="02020603050405020304" pitchFamily="18" charset="0"/>
                <a:cs typeface="Times New Roman" panose="02020603050405020304" pitchFamily="18" charset="0"/>
              </a:rPr>
              <a:t>Cybernetic System</a:t>
            </a:r>
            <a:r>
              <a:rPr lang="en-US" altLang="en-US" sz="2800" b="1" dirty="0" smtClean="0">
                <a:solidFill>
                  <a:schemeClr val="tx1"/>
                </a:solidFill>
                <a:latin typeface="Times New Roman" panose="02020603050405020304" pitchFamily="18" charset="0"/>
                <a:cs typeface="Times New Roman" panose="02020603050405020304" pitchFamily="18" charset="0"/>
              </a:rPr>
              <a:t>, or self regulating system is controlled in order to adjust the future functioning of the system within a predetermined set of standards</a:t>
            </a:r>
            <a:endParaRPr lang="en-US" altLang="en-US" sz="2800" b="1" dirty="0">
              <a:solidFill>
                <a:srgbClr val="2818FA"/>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AB9C9975-62BF-4A28-B53A-0C628E309649}" type="datetime1">
              <a:rPr lang="en-US" altLang="en-US" smtClean="0"/>
              <a:t>10/21/2016</a:t>
            </a:fld>
            <a:endParaRPr lang="en-US" altLang="en-US"/>
          </a:p>
        </p:txBody>
      </p:sp>
      <p:sp>
        <p:nvSpPr>
          <p:cNvPr id="5" name="Rectangle 25"/>
          <p:cNvSpPr>
            <a:spLocks noGrp="1" noChangeArrowheads="1"/>
          </p:cNvSpPr>
          <p:nvPr>
            <p:ph type="sldNum" sz="quarter" idx="11"/>
          </p:nvPr>
        </p:nvSpPr>
        <p:spPr>
          <a:xfrm>
            <a:off x="6553200" y="6248400"/>
            <a:ext cx="2133600" cy="457200"/>
          </a:xfrm>
          <a:prstGeom prst="rect">
            <a:avLst/>
          </a:prstGeom>
        </p:spPr>
        <p:txBody>
          <a:bodyPr/>
          <a:lstStyle/>
          <a:p>
            <a:fld id="{5B5FC22F-D543-45F4-AFC2-C4C2879A4A46}" type="slidenum">
              <a:rPr lang="en-US" altLang="en-US"/>
              <a:pPr/>
              <a:t>9</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a:t>Dr. Mohammed Alnaif</a:t>
            </a:r>
          </a:p>
        </p:txBody>
      </p:sp>
    </p:spTree>
    <p:extLst>
      <p:ext uri="{BB962C8B-B14F-4D97-AF65-F5344CB8AC3E}">
        <p14:creationId xmlns:p14="http://schemas.microsoft.com/office/powerpoint/2010/main" val="3592095685"/>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381000" y="1752600"/>
            <a:ext cx="8382000" cy="4419600"/>
          </a:xfrm>
        </p:spPr>
        <p:txBody>
          <a:bodyPr>
            <a:noAutofit/>
          </a:bodyPr>
          <a:lstStyle/>
          <a:p>
            <a:pPr algn="l"/>
            <a:r>
              <a:rPr lang="en-US" sz="2800" b="1" dirty="0">
                <a:solidFill>
                  <a:srgbClr val="2818FA"/>
                </a:solidFill>
                <a:latin typeface="Times New Roman" panose="02020603050405020304" pitchFamily="18" charset="0"/>
                <a:cs typeface="Times New Roman" panose="02020603050405020304" pitchFamily="18" charset="0"/>
              </a:rPr>
              <a:t>Determine Need for Action</a:t>
            </a:r>
          </a:p>
          <a:p>
            <a:pPr marL="457200" indent="-457200" algn="l">
              <a:buClr>
                <a:srgbClr val="2818FA"/>
              </a:buClr>
              <a:buFont typeface="Wingdings" panose="05000000000000000000" pitchFamily="2" charset="2"/>
              <a:buChar char="v"/>
            </a:pPr>
            <a:r>
              <a:rPr lang="en-US" sz="2800" b="1" dirty="0">
                <a:solidFill>
                  <a:schemeClr val="tx1"/>
                </a:solidFill>
                <a:latin typeface="Times New Roman" panose="02020603050405020304" pitchFamily="18" charset="0"/>
                <a:cs typeface="Times New Roman" panose="02020603050405020304" pitchFamily="18" charset="0"/>
              </a:rPr>
              <a:t>In the final phase of performance assessment, the need for further action is decided. At this point, the measurement results have been reported and performance quality is evident. </a:t>
            </a:r>
            <a:endParaRPr lang="en-US" sz="2800" b="1" dirty="0" smtClean="0">
              <a:solidFill>
                <a:schemeClr val="tx1"/>
              </a:solidFill>
              <a:latin typeface="Times New Roman" panose="02020603050405020304" pitchFamily="18" charset="0"/>
              <a:cs typeface="Times New Roman" panose="02020603050405020304" pitchFamily="18" charset="0"/>
            </a:endParaRPr>
          </a:p>
          <a:p>
            <a:pPr marL="457200" indent="-457200" algn="l">
              <a:buClr>
                <a:srgbClr val="2818FA"/>
              </a:buClr>
              <a:buFont typeface="Wingdings" panose="05000000000000000000" pitchFamily="2" charset="2"/>
              <a:buChar char="v"/>
            </a:pPr>
            <a:r>
              <a:rPr lang="en-US" sz="2800" b="1" dirty="0" smtClean="0">
                <a:solidFill>
                  <a:schemeClr val="tx1"/>
                </a:solidFill>
                <a:latin typeface="Times New Roman" panose="02020603050405020304" pitchFamily="18" charset="0"/>
                <a:cs typeface="Times New Roman" panose="02020603050405020304" pitchFamily="18" charset="0"/>
              </a:rPr>
              <a:t>If </a:t>
            </a:r>
            <a:r>
              <a:rPr lang="en-US" sz="2800" b="1" dirty="0">
                <a:solidFill>
                  <a:schemeClr val="tx1"/>
                </a:solidFill>
                <a:latin typeface="Times New Roman" panose="02020603050405020304" pitchFamily="18" charset="0"/>
                <a:cs typeface="Times New Roman" panose="02020603050405020304" pitchFamily="18" charset="0"/>
              </a:rPr>
              <a:t>measurement data are displayed in a control chart, the extent of performance variation is also apparent. </a:t>
            </a: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0013CC13-95F0-45D1-9404-271EC5702687}"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172200"/>
            <a:ext cx="2133600" cy="457200"/>
          </a:xfrm>
          <a:prstGeom prst="rect">
            <a:avLst/>
          </a:prstGeom>
        </p:spPr>
        <p:txBody>
          <a:bodyPr/>
          <a:lstStyle/>
          <a:p>
            <a:fld id="{5B5FC22F-D543-45F4-AFC2-C4C2879A4A46}" type="slidenum">
              <a:rPr lang="en-US" altLang="en-US"/>
              <a:pPr/>
              <a:t>90</a:t>
            </a:fld>
            <a:endParaRPr lang="en-US" altLang="en-US"/>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dirty="0"/>
              <a:t>Dr. Mohammed Alnaif</a:t>
            </a:r>
          </a:p>
        </p:txBody>
      </p:sp>
    </p:spTree>
    <p:extLst>
      <p:ext uri="{BB962C8B-B14F-4D97-AF65-F5344CB8AC3E}">
        <p14:creationId xmlns:p14="http://schemas.microsoft.com/office/powerpoint/2010/main" val="342274996"/>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381000" y="1752600"/>
            <a:ext cx="8382000" cy="4419600"/>
          </a:xfrm>
        </p:spPr>
        <p:txBody>
          <a:bodyPr>
            <a:noAutofit/>
          </a:bodyPr>
          <a:lstStyle/>
          <a:p>
            <a:pPr algn="l"/>
            <a:r>
              <a:rPr lang="en-US" sz="2800" b="1" dirty="0">
                <a:solidFill>
                  <a:srgbClr val="2818FA"/>
                </a:solidFill>
                <a:latin typeface="Times New Roman" panose="02020603050405020304" pitchFamily="18" charset="0"/>
                <a:cs typeface="Times New Roman" panose="02020603050405020304" pitchFamily="18" charset="0"/>
              </a:rPr>
              <a:t>Determine Need for Action</a:t>
            </a:r>
          </a:p>
          <a:p>
            <a:pPr marL="457200" indent="-457200" algn="l">
              <a:buClr>
                <a:srgbClr val="2818FA"/>
              </a:buClr>
              <a:buFont typeface="Wingdings" panose="05000000000000000000" pitchFamily="2" charset="2"/>
              <a:buChar char="v"/>
            </a:pPr>
            <a:r>
              <a:rPr lang="en-US" sz="2800" b="1" dirty="0" smtClean="0">
                <a:solidFill>
                  <a:schemeClr val="tx1"/>
                </a:solidFill>
                <a:latin typeface="Times New Roman" panose="02020603050405020304" pitchFamily="18" charset="0"/>
                <a:cs typeface="Times New Roman" panose="02020603050405020304" pitchFamily="18" charset="0"/>
              </a:rPr>
              <a:t>Any </a:t>
            </a:r>
            <a:r>
              <a:rPr lang="en-US" sz="2800" b="1" dirty="0">
                <a:solidFill>
                  <a:schemeClr val="tx1"/>
                </a:solidFill>
                <a:latin typeface="Times New Roman" panose="02020603050405020304" pitchFamily="18" charset="0"/>
                <a:cs typeface="Times New Roman" panose="02020603050405020304" pitchFamily="18" charset="0"/>
              </a:rPr>
              <a:t>of the following situations might signal the need to advance to the next step—performance improvement</a:t>
            </a:r>
            <a:r>
              <a:rPr lang="en-US" sz="2800" b="1" dirty="0" smtClean="0">
                <a:solidFill>
                  <a:schemeClr val="tx1"/>
                </a:solidFill>
                <a:latin typeface="Times New Roman" panose="02020603050405020304" pitchFamily="18" charset="0"/>
                <a:cs typeface="Times New Roman" panose="02020603050405020304" pitchFamily="18" charset="0"/>
              </a:rPr>
              <a:t>.</a:t>
            </a:r>
          </a:p>
          <a:p>
            <a:pPr marL="800100" lvl="1" indent="-342900" algn="l">
              <a:buClr>
                <a:srgbClr val="2818FA"/>
              </a:buClr>
              <a:buFont typeface="Wingdings" panose="05000000000000000000" pitchFamily="2" charset="2"/>
              <a:buChar char="§"/>
            </a:pPr>
            <a:r>
              <a:rPr lang="en-US" sz="2400" b="1" dirty="0">
                <a:solidFill>
                  <a:schemeClr val="tx1"/>
                </a:solidFill>
                <a:latin typeface="Times New Roman" panose="02020603050405020304" pitchFamily="18" charset="0"/>
                <a:cs typeface="Times New Roman" panose="02020603050405020304" pitchFamily="18" charset="0"/>
              </a:rPr>
              <a:t>Performance does not meet expectations; no signs of special cause variation are evident.</a:t>
            </a:r>
          </a:p>
          <a:p>
            <a:pPr marL="800100" lvl="1" indent="-342900" algn="l">
              <a:buClr>
                <a:srgbClr val="2818FA"/>
              </a:buClr>
              <a:buFont typeface="Wingdings" panose="05000000000000000000" pitchFamily="2" charset="2"/>
              <a:buChar char="§"/>
            </a:pPr>
            <a:r>
              <a:rPr lang="en-US" sz="2400" b="1" dirty="0">
                <a:solidFill>
                  <a:schemeClr val="tx1"/>
                </a:solidFill>
                <a:latin typeface="Times New Roman" panose="02020603050405020304" pitchFamily="18" charset="0"/>
                <a:cs typeface="Times New Roman" panose="02020603050405020304" pitchFamily="18" charset="0"/>
              </a:rPr>
              <a:t>Performance meets expectations; signs of special cause variation are evident. </a:t>
            </a:r>
          </a:p>
          <a:p>
            <a:pPr marL="800100" lvl="1" indent="-342900" algn="l">
              <a:buClr>
                <a:srgbClr val="2818FA"/>
              </a:buClr>
              <a:buFont typeface="Wingdings" panose="05000000000000000000" pitchFamily="2" charset="2"/>
              <a:buChar char="§"/>
            </a:pPr>
            <a:r>
              <a:rPr lang="en-US" sz="2400" b="1" dirty="0">
                <a:solidFill>
                  <a:schemeClr val="tx1"/>
                </a:solidFill>
                <a:latin typeface="Times New Roman" panose="02020603050405020304" pitchFamily="18" charset="0"/>
                <a:cs typeface="Times New Roman" panose="02020603050405020304" pitchFamily="18" charset="0"/>
              </a:rPr>
              <a:t>Performance does not meet expectations; signs of special cause variation are evident</a:t>
            </a:r>
            <a:r>
              <a:rPr lang="en-US" sz="2400" b="1" dirty="0" smtClean="0">
                <a:solidFill>
                  <a:schemeClr val="tx1"/>
                </a:solidFill>
                <a:latin typeface="Times New Roman" panose="02020603050405020304" pitchFamily="18" charset="0"/>
                <a:cs typeface="Times New Roman" panose="02020603050405020304" pitchFamily="18" charset="0"/>
              </a:rPr>
              <a:t>.</a:t>
            </a:r>
            <a:endParaRPr lang="en-US" sz="2400" b="1" dirty="0">
              <a:solidFill>
                <a:schemeClr val="tx1"/>
              </a:solidFill>
              <a:latin typeface="Times New Roman" panose="02020603050405020304" pitchFamily="18" charset="0"/>
              <a:cs typeface="Times New Roman" panose="02020603050405020304" pitchFamily="18" charset="0"/>
            </a:endParaRP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0013CC13-95F0-45D1-9404-271EC5702687}"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172200"/>
            <a:ext cx="2133600" cy="457200"/>
          </a:xfrm>
          <a:prstGeom prst="rect">
            <a:avLst/>
          </a:prstGeom>
        </p:spPr>
        <p:txBody>
          <a:bodyPr/>
          <a:lstStyle/>
          <a:p>
            <a:fld id="{5B5FC22F-D543-45F4-AFC2-C4C2879A4A46}" type="slidenum">
              <a:rPr lang="en-US" altLang="en-US"/>
              <a:pPr/>
              <a:t>91</a:t>
            </a:fld>
            <a:endParaRPr lang="en-US" altLang="en-US" dirty="0"/>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dirty="0"/>
              <a:t>Dr. Mohammed Alnaif</a:t>
            </a:r>
          </a:p>
        </p:txBody>
      </p:sp>
    </p:spTree>
    <p:extLst>
      <p:ext uri="{BB962C8B-B14F-4D97-AF65-F5344CB8AC3E}">
        <p14:creationId xmlns:p14="http://schemas.microsoft.com/office/powerpoint/2010/main" val="825288285"/>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188" y="47625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381000" y="1752600"/>
            <a:ext cx="8382000" cy="4419600"/>
          </a:xfrm>
        </p:spPr>
        <p:txBody>
          <a:bodyPr>
            <a:noAutofit/>
          </a:bodyPr>
          <a:lstStyle/>
          <a:p>
            <a:pPr algn="l"/>
            <a:r>
              <a:rPr lang="en-US" sz="2800" b="1" dirty="0">
                <a:solidFill>
                  <a:srgbClr val="2818FA"/>
                </a:solidFill>
                <a:latin typeface="Times New Roman" panose="02020603050405020304" pitchFamily="18" charset="0"/>
                <a:cs typeface="Times New Roman" panose="02020603050405020304" pitchFamily="18" charset="0"/>
              </a:rPr>
              <a:t>Determine Need for Action</a:t>
            </a:r>
          </a:p>
          <a:p>
            <a:pPr marL="457200" indent="-457200" algn="l">
              <a:buClr>
                <a:srgbClr val="2818FA"/>
              </a:buClr>
              <a:buFont typeface="Wingdings" panose="05000000000000000000" pitchFamily="2" charset="2"/>
              <a:buChar char="v"/>
            </a:pPr>
            <a:r>
              <a:rPr lang="en-US" sz="2600" b="1" dirty="0">
                <a:solidFill>
                  <a:schemeClr val="tx1"/>
                </a:solidFill>
                <a:latin typeface="Times New Roman" panose="02020603050405020304" pitchFamily="18" charset="0"/>
                <a:cs typeface="Times New Roman" panose="02020603050405020304" pitchFamily="18" charset="0"/>
              </a:rPr>
              <a:t>If none of the above situations exists, further investigation is unnecessary. </a:t>
            </a:r>
            <a:endParaRPr lang="en-US" sz="2600" b="1" dirty="0" smtClean="0">
              <a:solidFill>
                <a:schemeClr val="tx1"/>
              </a:solidFill>
              <a:latin typeface="Times New Roman" panose="02020603050405020304" pitchFamily="18" charset="0"/>
              <a:cs typeface="Times New Roman" panose="02020603050405020304" pitchFamily="18" charset="0"/>
            </a:endParaRPr>
          </a:p>
          <a:p>
            <a:pPr marL="457200" indent="-457200" algn="l">
              <a:buClr>
                <a:srgbClr val="2818FA"/>
              </a:buClr>
              <a:buFont typeface="Wingdings" panose="05000000000000000000" pitchFamily="2" charset="2"/>
              <a:buChar char="v"/>
            </a:pPr>
            <a:r>
              <a:rPr lang="en-US" sz="2600" b="1" dirty="0" smtClean="0">
                <a:solidFill>
                  <a:schemeClr val="tx1"/>
                </a:solidFill>
                <a:latin typeface="Times New Roman" panose="02020603050405020304" pitchFamily="18" charset="0"/>
                <a:cs typeface="Times New Roman" panose="02020603050405020304" pitchFamily="18" charset="0"/>
              </a:rPr>
              <a:t>Performance </a:t>
            </a:r>
            <a:r>
              <a:rPr lang="en-US" sz="2600" b="1" dirty="0">
                <a:solidFill>
                  <a:schemeClr val="tx1"/>
                </a:solidFill>
                <a:latin typeface="Times New Roman" panose="02020603050405020304" pitchFamily="18" charset="0"/>
                <a:cs typeface="Times New Roman" panose="02020603050405020304" pitchFamily="18" charset="0"/>
              </a:rPr>
              <a:t>measurement should continue to ensure results do not change; sustained good performance should be celebrated with staff. </a:t>
            </a:r>
            <a:endParaRPr lang="en-US" sz="2600" b="1" dirty="0" smtClean="0">
              <a:solidFill>
                <a:schemeClr val="tx1"/>
              </a:solidFill>
              <a:latin typeface="Times New Roman" panose="02020603050405020304" pitchFamily="18" charset="0"/>
              <a:cs typeface="Times New Roman" panose="02020603050405020304" pitchFamily="18" charset="0"/>
            </a:endParaRPr>
          </a:p>
          <a:p>
            <a:pPr marL="457200" indent="-457200" algn="l">
              <a:buClr>
                <a:srgbClr val="2818FA"/>
              </a:buClr>
              <a:buFont typeface="Wingdings" panose="05000000000000000000" pitchFamily="2" charset="2"/>
              <a:buChar char="v"/>
            </a:pPr>
            <a:r>
              <a:rPr lang="en-US" sz="2600" b="1" dirty="0" smtClean="0">
                <a:solidFill>
                  <a:schemeClr val="tx1"/>
                </a:solidFill>
                <a:latin typeface="Times New Roman" panose="02020603050405020304" pitchFamily="18" charset="0"/>
                <a:cs typeface="Times New Roman" panose="02020603050405020304" pitchFamily="18" charset="0"/>
              </a:rPr>
              <a:t>Some </a:t>
            </a:r>
            <a:r>
              <a:rPr lang="en-US" sz="2600" b="1" dirty="0">
                <a:solidFill>
                  <a:schemeClr val="tx1"/>
                </a:solidFill>
                <a:latin typeface="Times New Roman" panose="02020603050405020304" pitchFamily="18" charset="0"/>
                <a:cs typeface="Times New Roman" panose="02020603050405020304" pitchFamily="18" charset="0"/>
              </a:rPr>
              <a:t>opportunities for improvement cannot be acted on immediately. Improvement projects are resource intensive, and an organization’s leaders often need to set improvement priorities. </a:t>
            </a: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0013CC13-95F0-45D1-9404-271EC5702687}"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172200"/>
            <a:ext cx="2133600" cy="457200"/>
          </a:xfrm>
          <a:prstGeom prst="rect">
            <a:avLst/>
          </a:prstGeom>
        </p:spPr>
        <p:txBody>
          <a:bodyPr/>
          <a:lstStyle/>
          <a:p>
            <a:fld id="{5B5FC22F-D543-45F4-AFC2-C4C2879A4A46}" type="slidenum">
              <a:rPr lang="en-US" altLang="en-US"/>
              <a:pPr/>
              <a:t>92</a:t>
            </a:fld>
            <a:endParaRPr lang="en-US" altLang="en-US" dirty="0"/>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dirty="0"/>
              <a:t>Dr. Mohammed Alnaif</a:t>
            </a:r>
          </a:p>
        </p:txBody>
      </p:sp>
    </p:spTree>
    <p:extLst>
      <p:ext uri="{BB962C8B-B14F-4D97-AF65-F5344CB8AC3E}">
        <p14:creationId xmlns:p14="http://schemas.microsoft.com/office/powerpoint/2010/main" val="3569678487"/>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09600" y="30480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381000" y="1447800"/>
            <a:ext cx="8458200" cy="4724400"/>
          </a:xfrm>
        </p:spPr>
        <p:txBody>
          <a:bodyPr>
            <a:noAutofit/>
          </a:bodyPr>
          <a:lstStyle/>
          <a:p>
            <a:pPr algn="l"/>
            <a:r>
              <a:rPr lang="en-US" sz="2800" b="1" dirty="0">
                <a:solidFill>
                  <a:srgbClr val="2818FA"/>
                </a:solidFill>
                <a:latin typeface="Times New Roman" panose="02020603050405020304" pitchFamily="18" charset="0"/>
                <a:cs typeface="Times New Roman" panose="02020603050405020304" pitchFamily="18" charset="0"/>
              </a:rPr>
              <a:t>Determine Need for Action</a:t>
            </a:r>
          </a:p>
          <a:p>
            <a:pPr algn="l"/>
            <a:r>
              <a:rPr lang="en-US" sz="2200" b="1" dirty="0">
                <a:solidFill>
                  <a:schemeClr val="tx1"/>
                </a:solidFill>
                <a:latin typeface="Times New Roman" panose="02020603050405020304" pitchFamily="18" charset="0"/>
                <a:cs typeface="Times New Roman" panose="02020603050405020304" pitchFamily="18" charset="0"/>
              </a:rPr>
              <a:t>Questions to consider when selecting topics for improvement include—but are not limited to—the following:</a:t>
            </a:r>
          </a:p>
          <a:p>
            <a:pPr marL="342900" indent="-342900" algn="l">
              <a:buClr>
                <a:srgbClr val="2818FA"/>
              </a:buClr>
              <a:buFont typeface="Wingdings" panose="05000000000000000000" pitchFamily="2" charset="2"/>
              <a:buChar char="§"/>
            </a:pPr>
            <a:r>
              <a:rPr lang="en-US" sz="2200" b="1" dirty="0">
                <a:solidFill>
                  <a:schemeClr val="tx1"/>
                </a:solidFill>
                <a:latin typeface="Times New Roman" panose="02020603050405020304" pitchFamily="18" charset="0"/>
                <a:cs typeface="Times New Roman" panose="02020603050405020304" pitchFamily="18" charset="0"/>
              </a:rPr>
              <a:t>Does the issue relate to one of the organization’s high-priority improvement goals?</a:t>
            </a:r>
          </a:p>
          <a:p>
            <a:pPr marL="342900" indent="-342900" algn="l">
              <a:buClr>
                <a:srgbClr val="2818FA"/>
              </a:buClr>
              <a:buFont typeface="Wingdings" panose="05000000000000000000" pitchFamily="2" charset="2"/>
              <a:buChar char="§"/>
            </a:pPr>
            <a:r>
              <a:rPr lang="en-US" sz="2200" b="1" dirty="0">
                <a:solidFill>
                  <a:schemeClr val="tx1"/>
                </a:solidFill>
                <a:latin typeface="Times New Roman" panose="02020603050405020304" pitchFamily="18" charset="0"/>
                <a:cs typeface="Times New Roman" panose="02020603050405020304" pitchFamily="18" charset="0"/>
              </a:rPr>
              <a:t>Does the issue pose a substantial risk to the safety of patients or staff? </a:t>
            </a:r>
          </a:p>
          <a:p>
            <a:pPr marL="342900" indent="-342900" algn="l">
              <a:buClr>
                <a:srgbClr val="2818FA"/>
              </a:buClr>
              <a:buFont typeface="Wingdings" panose="05000000000000000000" pitchFamily="2" charset="2"/>
              <a:buChar char="§"/>
            </a:pPr>
            <a:r>
              <a:rPr lang="en-US" sz="2200" b="1" dirty="0">
                <a:solidFill>
                  <a:schemeClr val="tx1"/>
                </a:solidFill>
                <a:latin typeface="Times New Roman" panose="02020603050405020304" pitchFamily="18" charset="0"/>
                <a:cs typeface="Times New Roman" panose="02020603050405020304" pitchFamily="18" charset="0"/>
              </a:rPr>
              <a:t>Will the organization receive substantial negative publicity or loss of license or accreditation if the concern is not addressed?</a:t>
            </a:r>
          </a:p>
          <a:p>
            <a:pPr marL="342900" indent="-342900" algn="l">
              <a:buClr>
                <a:srgbClr val="2818FA"/>
              </a:buClr>
              <a:buFont typeface="Wingdings" panose="05000000000000000000" pitchFamily="2" charset="2"/>
              <a:buChar char="§"/>
            </a:pPr>
            <a:r>
              <a:rPr lang="en-US" sz="2200" b="1" dirty="0">
                <a:solidFill>
                  <a:schemeClr val="tx1"/>
                </a:solidFill>
                <a:latin typeface="Times New Roman" panose="02020603050405020304" pitchFamily="18" charset="0"/>
                <a:cs typeface="Times New Roman" panose="02020603050405020304" pitchFamily="18" charset="0"/>
              </a:rPr>
              <a:t>If the improvement project is not executed, will staff and physician morale deteriorate or will they lose trust in leaders’ commitment to ensuring high- quality patient care?</a:t>
            </a: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0013CC13-95F0-45D1-9404-271EC5702687}"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172200"/>
            <a:ext cx="2133600" cy="457200"/>
          </a:xfrm>
          <a:prstGeom prst="rect">
            <a:avLst/>
          </a:prstGeom>
        </p:spPr>
        <p:txBody>
          <a:bodyPr/>
          <a:lstStyle/>
          <a:p>
            <a:fld id="{5B5FC22F-D543-45F4-AFC2-C4C2879A4A46}" type="slidenum">
              <a:rPr lang="en-US" altLang="en-US"/>
              <a:pPr/>
              <a:t>93</a:t>
            </a:fld>
            <a:endParaRPr lang="en-US" altLang="en-US" dirty="0"/>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dirty="0"/>
              <a:t>Dr. Mohammed Alnaif</a:t>
            </a:r>
          </a:p>
        </p:txBody>
      </p:sp>
    </p:spTree>
    <p:extLst>
      <p:ext uri="{BB962C8B-B14F-4D97-AF65-F5344CB8AC3E}">
        <p14:creationId xmlns:p14="http://schemas.microsoft.com/office/powerpoint/2010/main" val="3440028214"/>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09600" y="304800"/>
            <a:ext cx="7777162" cy="1008063"/>
          </a:xfrm>
        </p:spPr>
        <p:txBody>
          <a:bodyPr>
            <a:normAutofit/>
          </a:bodyPr>
          <a:lstStyle/>
          <a:p>
            <a:r>
              <a:rPr lang="en-US" sz="4800" b="1" dirty="0"/>
              <a:t>Evaluating Performance</a:t>
            </a:r>
            <a:endParaRPr lang="en-US" altLang="en-US" sz="4800" b="1" dirty="0">
              <a:solidFill>
                <a:srgbClr val="2818FA"/>
              </a:solidFill>
              <a:effectLst/>
            </a:endParaRPr>
          </a:p>
        </p:txBody>
      </p:sp>
      <p:sp>
        <p:nvSpPr>
          <p:cNvPr id="24579" name="Rectangle 3"/>
          <p:cNvSpPr>
            <a:spLocks noGrp="1" noChangeArrowheads="1"/>
          </p:cNvSpPr>
          <p:nvPr>
            <p:ph type="subTitle" idx="1"/>
          </p:nvPr>
        </p:nvSpPr>
        <p:spPr>
          <a:xfrm>
            <a:off x="381000" y="1752600"/>
            <a:ext cx="8305800" cy="4419600"/>
          </a:xfrm>
        </p:spPr>
        <p:txBody>
          <a:bodyPr>
            <a:noAutofit/>
          </a:bodyPr>
          <a:lstStyle/>
          <a:p>
            <a:pPr algn="l"/>
            <a:r>
              <a:rPr lang="en-US" sz="2800" b="1" dirty="0">
                <a:solidFill>
                  <a:srgbClr val="2818FA"/>
                </a:solidFill>
                <a:latin typeface="Times New Roman" panose="02020603050405020304" pitchFamily="18" charset="0"/>
                <a:cs typeface="Times New Roman" panose="02020603050405020304" pitchFamily="18" charset="0"/>
              </a:rPr>
              <a:t>Determine Need for Action</a:t>
            </a:r>
          </a:p>
          <a:p>
            <a:pPr marL="342900" indent="-342900" algn="l">
              <a:buClr>
                <a:srgbClr val="2818FA"/>
              </a:buClr>
              <a:buFont typeface="Wingdings" panose="05000000000000000000" pitchFamily="2" charset="2"/>
              <a:buChar char="v"/>
            </a:pPr>
            <a:r>
              <a:rPr lang="en-US" b="1" dirty="0">
                <a:solidFill>
                  <a:schemeClr val="tx1"/>
                </a:solidFill>
                <a:latin typeface="Times New Roman" panose="02020603050405020304" pitchFamily="18" charset="0"/>
                <a:cs typeface="Times New Roman" panose="02020603050405020304" pitchFamily="18" charset="0"/>
              </a:rPr>
              <a:t>After an organization decides to advance to the performance improvement step, the people involved in the processes affecting performance investigate the </a:t>
            </a:r>
            <a:r>
              <a:rPr lang="en-US" b="1" dirty="0">
                <a:solidFill>
                  <a:srgbClr val="2818FA"/>
                </a:solidFill>
                <a:latin typeface="Times New Roman" panose="02020603050405020304" pitchFamily="18" charset="0"/>
                <a:cs typeface="Times New Roman" panose="02020603050405020304" pitchFamily="18" charset="0"/>
              </a:rPr>
              <a:t>performance gap</a:t>
            </a:r>
            <a:r>
              <a:rPr lang="en-US" b="1" dirty="0">
                <a:solidFill>
                  <a:schemeClr val="tx1"/>
                </a:solidFill>
                <a:latin typeface="Times New Roman" panose="02020603050405020304" pitchFamily="18" charset="0"/>
                <a:cs typeface="Times New Roman" panose="02020603050405020304" pitchFamily="18" charset="0"/>
              </a:rPr>
              <a:t>—the problem causing the difference between actual and expected performance. </a:t>
            </a:r>
            <a:endParaRPr lang="en-US" b="1" dirty="0" smtClean="0">
              <a:solidFill>
                <a:schemeClr val="tx1"/>
              </a:solidFill>
              <a:latin typeface="Times New Roman" panose="02020603050405020304" pitchFamily="18" charset="0"/>
              <a:cs typeface="Times New Roman" panose="02020603050405020304" pitchFamily="18" charset="0"/>
            </a:endParaRPr>
          </a:p>
          <a:p>
            <a:pPr marL="342900" indent="-342900" algn="l">
              <a:buClr>
                <a:srgbClr val="2818FA"/>
              </a:buClr>
              <a:buFont typeface="Wingdings" panose="05000000000000000000" pitchFamily="2" charset="2"/>
              <a:buChar char="v"/>
            </a:pPr>
            <a:r>
              <a:rPr lang="en-US" b="1" dirty="0" smtClean="0">
                <a:solidFill>
                  <a:schemeClr val="tx1"/>
                </a:solidFill>
                <a:latin typeface="Times New Roman" panose="02020603050405020304" pitchFamily="18" charset="0"/>
                <a:cs typeface="Times New Roman" panose="02020603050405020304" pitchFamily="18" charset="0"/>
              </a:rPr>
              <a:t>Once </a:t>
            </a:r>
            <a:r>
              <a:rPr lang="en-US" b="1" dirty="0">
                <a:solidFill>
                  <a:schemeClr val="tx1"/>
                </a:solidFill>
                <a:latin typeface="Times New Roman" panose="02020603050405020304" pitchFamily="18" charset="0"/>
                <a:cs typeface="Times New Roman" panose="02020603050405020304" pitchFamily="18" charset="0"/>
              </a:rPr>
              <a:t>the underlying causes are well understood, effective improvement interventions can be designed and implemented. The steps involved in performance improvement are covered in the next chapter</a:t>
            </a:r>
          </a:p>
        </p:txBody>
      </p:sp>
      <p:sp>
        <p:nvSpPr>
          <p:cNvPr id="4" name="Rectangle 24"/>
          <p:cNvSpPr>
            <a:spLocks noGrp="1" noChangeArrowheads="1"/>
          </p:cNvSpPr>
          <p:nvPr>
            <p:ph type="dt" sz="half" idx="10"/>
          </p:nvPr>
        </p:nvSpPr>
        <p:spPr>
          <a:xfrm>
            <a:off x="457200" y="6248400"/>
            <a:ext cx="2133600" cy="457200"/>
          </a:xfrm>
          <a:prstGeom prst="rect">
            <a:avLst/>
          </a:prstGeom>
        </p:spPr>
        <p:txBody>
          <a:bodyPr/>
          <a:lstStyle/>
          <a:p>
            <a:fld id="{0013CC13-95F0-45D1-9404-271EC5702687}" type="datetime1">
              <a:rPr lang="en-US" altLang="en-US" smtClean="0"/>
              <a:t>10/21/2016</a:t>
            </a:fld>
            <a:endParaRPr lang="en-US" altLang="en-US" dirty="0"/>
          </a:p>
        </p:txBody>
      </p:sp>
      <p:sp>
        <p:nvSpPr>
          <p:cNvPr id="5" name="Rectangle 25"/>
          <p:cNvSpPr>
            <a:spLocks noGrp="1" noChangeArrowheads="1"/>
          </p:cNvSpPr>
          <p:nvPr>
            <p:ph type="sldNum" sz="quarter" idx="11"/>
          </p:nvPr>
        </p:nvSpPr>
        <p:spPr>
          <a:xfrm>
            <a:off x="6553200" y="6172200"/>
            <a:ext cx="2133600" cy="457200"/>
          </a:xfrm>
          <a:prstGeom prst="rect">
            <a:avLst/>
          </a:prstGeom>
        </p:spPr>
        <p:txBody>
          <a:bodyPr/>
          <a:lstStyle/>
          <a:p>
            <a:fld id="{5B5FC22F-D543-45F4-AFC2-C4C2879A4A46}" type="slidenum">
              <a:rPr lang="en-US" altLang="en-US"/>
              <a:pPr/>
              <a:t>94</a:t>
            </a:fld>
            <a:endParaRPr lang="en-US" altLang="en-US" dirty="0"/>
          </a:p>
        </p:txBody>
      </p:sp>
      <p:sp>
        <p:nvSpPr>
          <p:cNvPr id="6" name="Rectangle 26"/>
          <p:cNvSpPr>
            <a:spLocks noGrp="1" noChangeArrowheads="1"/>
          </p:cNvSpPr>
          <p:nvPr>
            <p:ph type="ftr" sz="quarter" idx="12"/>
          </p:nvPr>
        </p:nvSpPr>
        <p:spPr>
          <a:xfrm>
            <a:off x="3124200" y="6248400"/>
            <a:ext cx="2895600" cy="457200"/>
          </a:xfrm>
          <a:prstGeom prst="rect">
            <a:avLst/>
          </a:prstGeom>
        </p:spPr>
        <p:txBody>
          <a:bodyPr/>
          <a:lstStyle/>
          <a:p>
            <a:r>
              <a:rPr lang="en-US" altLang="en-US" dirty="0"/>
              <a:t>Dr. Mohammed Alnaif</a:t>
            </a:r>
          </a:p>
        </p:txBody>
      </p:sp>
    </p:spTree>
    <p:extLst>
      <p:ext uri="{BB962C8B-B14F-4D97-AF65-F5344CB8AC3E}">
        <p14:creationId xmlns:p14="http://schemas.microsoft.com/office/powerpoint/2010/main" val="1703684206"/>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667000"/>
            <a:ext cx="8229600" cy="1600200"/>
          </a:xfrm>
        </p:spPr>
        <p:txBody>
          <a:bodyPr/>
          <a:lstStyle/>
          <a:p>
            <a:r>
              <a:rPr lang="en-US" sz="7200" b="1" dirty="0" smtClean="0">
                <a:solidFill>
                  <a:srgbClr val="2818FA"/>
                </a:solidFill>
                <a:latin typeface="AR BERKLEY" panose="02000000000000000000" pitchFamily="2" charset="0"/>
              </a:rPr>
              <a:t>THANK YOU</a:t>
            </a:r>
            <a:endParaRPr lang="en-US" sz="7200" b="1" dirty="0">
              <a:solidFill>
                <a:srgbClr val="2818FA"/>
              </a:solidFill>
              <a:latin typeface="AR BERKLEY" panose="02000000000000000000" pitchFamily="2" charset="0"/>
            </a:endParaRPr>
          </a:p>
        </p:txBody>
      </p:sp>
      <p:sp>
        <p:nvSpPr>
          <p:cNvPr id="3" name="Date Placeholder 2"/>
          <p:cNvSpPr>
            <a:spLocks noGrp="1"/>
          </p:cNvSpPr>
          <p:nvPr>
            <p:ph type="dt" sz="half" idx="10"/>
          </p:nvPr>
        </p:nvSpPr>
        <p:spPr/>
        <p:txBody>
          <a:bodyPr/>
          <a:lstStyle/>
          <a:p>
            <a:fld id="{27EB4822-C04B-43D6-9623-76B0F35A4F65}" type="datetime1">
              <a:rPr lang="en-US" smtClean="0"/>
              <a:t>10/21/2016</a:t>
            </a:fld>
            <a:endParaRPr lang="en-US"/>
          </a:p>
        </p:txBody>
      </p:sp>
      <p:sp>
        <p:nvSpPr>
          <p:cNvPr id="4" name="Footer Placeholder 3"/>
          <p:cNvSpPr>
            <a:spLocks noGrp="1"/>
          </p:cNvSpPr>
          <p:nvPr>
            <p:ph type="ftr" sz="quarter" idx="11"/>
          </p:nvPr>
        </p:nvSpPr>
        <p:spPr/>
        <p:txBody>
          <a:bodyPr/>
          <a:lstStyle/>
          <a:p>
            <a:r>
              <a:rPr lang="en-US" smtClean="0"/>
              <a:t>Dr. Mohammed Alnaif</a:t>
            </a:r>
            <a:endParaRPr lang="en-US"/>
          </a:p>
        </p:txBody>
      </p:sp>
      <p:sp>
        <p:nvSpPr>
          <p:cNvPr id="5" name="Slide Number Placeholder 4"/>
          <p:cNvSpPr>
            <a:spLocks noGrp="1"/>
          </p:cNvSpPr>
          <p:nvPr>
            <p:ph type="sldNum" sz="quarter" idx="12"/>
          </p:nvPr>
        </p:nvSpPr>
        <p:spPr/>
        <p:txBody>
          <a:bodyPr/>
          <a:lstStyle/>
          <a:p>
            <a:fld id="{EEEECDCC-63C2-4492-ADC6-A6890B1EB79E}" type="slidenum">
              <a:rPr lang="en-US" smtClean="0"/>
              <a:t>95</a:t>
            </a:fld>
            <a:endParaRPr lang="en-US"/>
          </a:p>
        </p:txBody>
      </p:sp>
    </p:spTree>
    <p:extLst>
      <p:ext uri="{BB962C8B-B14F-4D97-AF65-F5344CB8AC3E}">
        <p14:creationId xmlns:p14="http://schemas.microsoft.com/office/powerpoint/2010/main" val="254719985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1469</TotalTime>
  <Words>5948</Words>
  <Application>Microsoft Office PowerPoint</Application>
  <PresentationFormat>On-screen Show (4:3)</PresentationFormat>
  <Paragraphs>751</Paragraphs>
  <Slides>95</Slides>
  <Notes>0</Notes>
  <HiddenSlides>0</HiddenSlides>
  <MMClips>0</MMClips>
  <ScaleCrop>false</ScaleCrop>
  <HeadingPairs>
    <vt:vector size="4" baseType="variant">
      <vt:variant>
        <vt:lpstr>Theme</vt:lpstr>
      </vt:variant>
      <vt:variant>
        <vt:i4>1</vt:i4>
      </vt:variant>
      <vt:variant>
        <vt:lpstr>Slide Titles</vt:lpstr>
      </vt:variant>
      <vt:variant>
        <vt:i4>95</vt:i4>
      </vt:variant>
    </vt:vector>
  </HeadingPairs>
  <TitlesOfParts>
    <vt:vector size="96" baseType="lpstr">
      <vt:lpstr>Executive</vt:lpstr>
      <vt:lpstr>King Saud University College of Business Administration Department of Health Administration - Masters` Program</vt:lpstr>
      <vt:lpstr>Evaluating Performance</vt:lpstr>
      <vt:lpstr>Evaluating Performance</vt:lpstr>
      <vt:lpstr>Evaluating Performance</vt:lpstr>
      <vt:lpstr>The quality management cycle</vt:lpstr>
      <vt:lpstr>Evaluating Performance</vt:lpstr>
      <vt:lpstr>Evaluating Performance</vt:lpstr>
      <vt:lpstr>Evaluating Performance</vt:lpstr>
      <vt:lpstr>Evaluating Performance</vt:lpstr>
      <vt:lpstr>PowerPoint Presentation</vt:lpstr>
      <vt:lpstr>PowerPoint Presentation</vt:lpstr>
      <vt:lpstr>Cybernetic System</vt:lpstr>
      <vt:lpstr>Evaluating Performance</vt:lpstr>
      <vt:lpstr>Evaluating Performance</vt:lpstr>
      <vt:lpstr>Evaluating Performance</vt:lpstr>
      <vt:lpstr>Evaluating Performance</vt:lpstr>
      <vt:lpstr>Evaluating Performance</vt:lpstr>
      <vt:lpstr>Evaluating Performance</vt:lpstr>
      <vt:lpstr>Exhibit 4.2 Line Graph Showing Number of Outpatient X-ray Reports Not Communicated to Doctors within 48 Hours</vt:lpstr>
      <vt:lpstr>Evaluating Performance</vt:lpstr>
      <vt:lpstr>Evaluating Performance</vt:lpstr>
      <vt:lpstr>Exhibit 4.4 Line Graph Showing Target Rate and Percentage of X-ray Reports Not Communicated to Doctors within 48 Hours</vt:lpstr>
      <vt:lpstr>Evaluating Performance</vt:lpstr>
      <vt:lpstr>Evaluating Performance</vt:lpstr>
      <vt:lpstr>Evaluating Performance</vt:lpstr>
      <vt:lpstr>Evaluating Performance</vt:lpstr>
      <vt:lpstr>PowerPoint Presentation</vt:lpstr>
      <vt:lpstr>Evaluating Performance</vt:lpstr>
      <vt:lpstr>PowerPoint Presentation</vt:lpstr>
      <vt:lpstr>Evaluating Performance</vt:lpstr>
      <vt:lpstr>Evaluating Performance</vt:lpstr>
      <vt:lpstr>Scatter diagrams usually show one of five possible correlations between the two variables</vt:lpstr>
      <vt:lpstr>Evaluating Performance</vt:lpstr>
      <vt:lpstr>PowerPoint Presentation</vt:lpstr>
      <vt:lpstr>PowerPoint Presentation</vt:lpstr>
      <vt:lpstr>Evaluating Performance</vt:lpstr>
      <vt:lpstr>Evaluating Performance</vt:lpstr>
      <vt:lpstr>Exhibit 4.11 Histogram of Clinic Wait Times</vt:lpstr>
      <vt:lpstr>Evaluating Performance</vt:lpstr>
      <vt:lpstr>Evaluating Performance</vt:lpstr>
      <vt:lpstr>PowerPoint Presentation</vt:lpstr>
      <vt:lpstr>Evaluating Performance</vt:lpstr>
      <vt:lpstr>Evaluating Performance</vt:lpstr>
      <vt:lpstr>Evaluating Performance</vt:lpstr>
      <vt:lpstr>Evaluating Performance</vt:lpstr>
      <vt:lpstr>Evaluating Performance</vt:lpstr>
      <vt:lpstr>PowerPoint Presentation</vt:lpstr>
      <vt:lpstr>Evaluating Performance</vt:lpstr>
      <vt:lpstr>Evaluating Performance</vt:lpstr>
      <vt:lpstr>Evaluating Performance</vt:lpstr>
      <vt:lpstr>Evaluating Performance</vt:lpstr>
      <vt:lpstr>Evaluating Performance</vt:lpstr>
      <vt:lpstr>Evaluating Performance</vt:lpstr>
      <vt:lpstr>Evaluating Performance</vt:lpstr>
      <vt:lpstr>Evaluating Performance</vt:lpstr>
      <vt:lpstr>Evaluating Performance</vt:lpstr>
      <vt:lpstr>Evaluating Performance</vt:lpstr>
      <vt:lpstr>Evaluating Performance</vt:lpstr>
      <vt:lpstr>Evaluating Performance</vt:lpstr>
      <vt:lpstr>Evaluating Performance</vt:lpstr>
      <vt:lpstr>Evaluating Performance</vt:lpstr>
      <vt:lpstr>PowerPoint Presentation</vt:lpstr>
      <vt:lpstr>Evaluating Performance</vt:lpstr>
      <vt:lpstr>Evaluating Performance</vt:lpstr>
      <vt:lpstr>Evaluating Performance</vt:lpstr>
      <vt:lpstr>Evaluating Performance</vt:lpstr>
      <vt:lpstr>Evaluating Performance</vt:lpstr>
      <vt:lpstr>Evaluating Performance</vt:lpstr>
      <vt:lpstr>Evaluating Performance</vt:lpstr>
      <vt:lpstr>Evaluating Performance</vt:lpstr>
      <vt:lpstr>Evaluating Performance</vt:lpstr>
      <vt:lpstr>Evaluating Performance</vt:lpstr>
      <vt:lpstr>Evaluating Performance</vt:lpstr>
      <vt:lpstr>PowerPoint Presentation</vt:lpstr>
      <vt:lpstr>Evaluating Performance</vt:lpstr>
      <vt:lpstr>Evaluating Performance</vt:lpstr>
      <vt:lpstr>Evaluating Performance</vt:lpstr>
      <vt:lpstr>Evaluating Performance</vt:lpstr>
      <vt:lpstr>Evaluating Performance</vt:lpstr>
      <vt:lpstr>Evaluating Performance</vt:lpstr>
      <vt:lpstr>Evaluating Performance</vt:lpstr>
      <vt:lpstr>Evaluating Performance</vt:lpstr>
      <vt:lpstr>Evaluating Performance</vt:lpstr>
      <vt:lpstr>Evaluating Performance</vt:lpstr>
      <vt:lpstr>Evaluating Performance</vt:lpstr>
      <vt:lpstr>Evaluating Performance</vt:lpstr>
      <vt:lpstr>Evaluating Performance</vt:lpstr>
      <vt:lpstr>PowerPoint Presentation</vt:lpstr>
      <vt:lpstr>PowerPoint Presentation</vt:lpstr>
      <vt:lpstr>Evaluating Performance</vt:lpstr>
      <vt:lpstr>Evaluating Performance</vt:lpstr>
      <vt:lpstr>Evaluating Performance</vt:lpstr>
      <vt:lpstr>Evaluating Performance</vt:lpstr>
      <vt:lpstr>Evaluating Performance</vt:lpstr>
      <vt:lpstr>THANK YOU</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Evaluating Performance</dc:title>
  <dc:creator>alnaif</dc:creator>
  <cp:lastModifiedBy>alnaif</cp:lastModifiedBy>
  <cp:revision>90</cp:revision>
  <dcterms:created xsi:type="dcterms:W3CDTF">2015-10-16T21:37:53Z</dcterms:created>
  <dcterms:modified xsi:type="dcterms:W3CDTF">2016-10-21T22:52:37Z</dcterms:modified>
</cp:coreProperties>
</file>