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theme/theme1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 id="2147483912" r:id="rId2"/>
    <p:sldMasterId id="2147483924" r:id="rId3"/>
    <p:sldMasterId id="2147483936" r:id="rId4"/>
    <p:sldMasterId id="2147483948" r:id="rId5"/>
    <p:sldMasterId id="2147483960" r:id="rId6"/>
    <p:sldMasterId id="2147483972" r:id="rId7"/>
    <p:sldMasterId id="2147483984" r:id="rId8"/>
    <p:sldMasterId id="2147483996" r:id="rId9"/>
    <p:sldMasterId id="2147484008" r:id="rId10"/>
    <p:sldMasterId id="2147484020" r:id="rId11"/>
    <p:sldMasterId id="2147484032" r:id="rId12"/>
    <p:sldMasterId id="2147484044" r:id="rId13"/>
    <p:sldMasterId id="2147484056" r:id="rId14"/>
    <p:sldMasterId id="2147484068" r:id="rId15"/>
  </p:sldMasterIdLst>
  <p:notesMasterIdLst>
    <p:notesMasterId r:id="rId85"/>
  </p:notesMasterIdLst>
  <p:sldIdLst>
    <p:sldId id="259" r:id="rId16"/>
    <p:sldId id="304" r:id="rId17"/>
    <p:sldId id="327" r:id="rId18"/>
    <p:sldId id="261" r:id="rId19"/>
    <p:sldId id="328" r:id="rId20"/>
    <p:sldId id="262" r:id="rId21"/>
    <p:sldId id="329" r:id="rId22"/>
    <p:sldId id="330" r:id="rId23"/>
    <p:sldId id="331" r:id="rId24"/>
    <p:sldId id="332" r:id="rId25"/>
    <p:sldId id="333" r:id="rId26"/>
    <p:sldId id="334" r:id="rId27"/>
    <p:sldId id="335" r:id="rId28"/>
    <p:sldId id="263" r:id="rId29"/>
    <p:sldId id="264" r:id="rId30"/>
    <p:sldId id="266" r:id="rId31"/>
    <p:sldId id="267" r:id="rId32"/>
    <p:sldId id="268" r:id="rId33"/>
    <p:sldId id="269" r:id="rId34"/>
    <p:sldId id="270" r:id="rId35"/>
    <p:sldId id="272" r:id="rId36"/>
    <p:sldId id="305" r:id="rId37"/>
    <p:sldId id="306" r:id="rId38"/>
    <p:sldId id="307" r:id="rId39"/>
    <p:sldId id="273" r:id="rId40"/>
    <p:sldId id="274" r:id="rId41"/>
    <p:sldId id="275" r:id="rId42"/>
    <p:sldId id="276" r:id="rId43"/>
    <p:sldId id="277" r:id="rId44"/>
    <p:sldId id="278" r:id="rId45"/>
    <p:sldId id="279" r:id="rId46"/>
    <p:sldId id="308" r:id="rId47"/>
    <p:sldId id="309" r:id="rId48"/>
    <p:sldId id="310" r:id="rId49"/>
    <p:sldId id="280" r:id="rId50"/>
    <p:sldId id="281" r:id="rId51"/>
    <p:sldId id="283" r:id="rId52"/>
    <p:sldId id="282" r:id="rId53"/>
    <p:sldId id="284" r:id="rId54"/>
    <p:sldId id="285" r:id="rId55"/>
    <p:sldId id="286" r:id="rId56"/>
    <p:sldId id="287" r:id="rId57"/>
    <p:sldId id="288" r:id="rId58"/>
    <p:sldId id="289" r:id="rId59"/>
    <p:sldId id="290" r:id="rId60"/>
    <p:sldId id="291" r:id="rId61"/>
    <p:sldId id="292" r:id="rId62"/>
    <p:sldId id="293" r:id="rId63"/>
    <p:sldId id="294" r:id="rId64"/>
    <p:sldId id="295" r:id="rId65"/>
    <p:sldId id="312" r:id="rId66"/>
    <p:sldId id="313" r:id="rId67"/>
    <p:sldId id="311" r:id="rId68"/>
    <p:sldId id="316" r:id="rId69"/>
    <p:sldId id="314" r:id="rId70"/>
    <p:sldId id="315" r:id="rId71"/>
    <p:sldId id="317" r:id="rId72"/>
    <p:sldId id="318" r:id="rId73"/>
    <p:sldId id="319" r:id="rId74"/>
    <p:sldId id="297" r:id="rId75"/>
    <p:sldId id="298" r:id="rId76"/>
    <p:sldId id="299" r:id="rId77"/>
    <p:sldId id="320" r:id="rId78"/>
    <p:sldId id="321" r:id="rId79"/>
    <p:sldId id="322" r:id="rId80"/>
    <p:sldId id="323" r:id="rId81"/>
    <p:sldId id="324" r:id="rId82"/>
    <p:sldId id="325" r:id="rId83"/>
    <p:sldId id="326" r:id="rId8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9A4EE"/>
    <a:srgbClr val="AD75E5"/>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9" Type="http://schemas.openxmlformats.org/officeDocument/2006/relationships/slide" Target="slides/slide24.xml"/><Relationship Id="rId21" Type="http://schemas.openxmlformats.org/officeDocument/2006/relationships/slide" Target="slides/slide6.xml"/><Relationship Id="rId34" Type="http://schemas.openxmlformats.org/officeDocument/2006/relationships/slide" Target="slides/slide19.xml"/><Relationship Id="rId42" Type="http://schemas.openxmlformats.org/officeDocument/2006/relationships/slide" Target="slides/slide27.xml"/><Relationship Id="rId47" Type="http://schemas.openxmlformats.org/officeDocument/2006/relationships/slide" Target="slides/slide32.xml"/><Relationship Id="rId50" Type="http://schemas.openxmlformats.org/officeDocument/2006/relationships/slide" Target="slides/slide35.xml"/><Relationship Id="rId55" Type="http://schemas.openxmlformats.org/officeDocument/2006/relationships/slide" Target="slides/slide40.xml"/><Relationship Id="rId63" Type="http://schemas.openxmlformats.org/officeDocument/2006/relationships/slide" Target="slides/slide48.xml"/><Relationship Id="rId68" Type="http://schemas.openxmlformats.org/officeDocument/2006/relationships/slide" Target="slides/slide53.xml"/><Relationship Id="rId76" Type="http://schemas.openxmlformats.org/officeDocument/2006/relationships/slide" Target="slides/slide61.xml"/><Relationship Id="rId84" Type="http://schemas.openxmlformats.org/officeDocument/2006/relationships/slide" Target="slides/slide69.xml"/><Relationship Id="rId89" Type="http://schemas.openxmlformats.org/officeDocument/2006/relationships/tableStyles" Target="tableStyles.xml"/><Relationship Id="rId7" Type="http://schemas.openxmlformats.org/officeDocument/2006/relationships/slideMaster" Target="slideMasters/slideMaster7.xml"/><Relationship Id="rId71" Type="http://schemas.openxmlformats.org/officeDocument/2006/relationships/slide" Target="slides/slide56.xml"/><Relationship Id="rId2" Type="http://schemas.openxmlformats.org/officeDocument/2006/relationships/slideMaster" Target="slideMasters/slideMaster2.xml"/><Relationship Id="rId16" Type="http://schemas.openxmlformats.org/officeDocument/2006/relationships/slide" Target="slides/slide1.xml"/><Relationship Id="rId29" Type="http://schemas.openxmlformats.org/officeDocument/2006/relationships/slide" Target="slides/slide14.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slide" Target="slides/slide22.xml"/><Relationship Id="rId40" Type="http://schemas.openxmlformats.org/officeDocument/2006/relationships/slide" Target="slides/slide25.xml"/><Relationship Id="rId45" Type="http://schemas.openxmlformats.org/officeDocument/2006/relationships/slide" Target="slides/slide30.xml"/><Relationship Id="rId53" Type="http://schemas.openxmlformats.org/officeDocument/2006/relationships/slide" Target="slides/slide38.xml"/><Relationship Id="rId58" Type="http://schemas.openxmlformats.org/officeDocument/2006/relationships/slide" Target="slides/slide43.xml"/><Relationship Id="rId66" Type="http://schemas.openxmlformats.org/officeDocument/2006/relationships/slide" Target="slides/slide51.xml"/><Relationship Id="rId74" Type="http://schemas.openxmlformats.org/officeDocument/2006/relationships/slide" Target="slides/slide59.xml"/><Relationship Id="rId79" Type="http://schemas.openxmlformats.org/officeDocument/2006/relationships/slide" Target="slides/slide64.xml"/><Relationship Id="rId87" Type="http://schemas.openxmlformats.org/officeDocument/2006/relationships/viewProps" Target="viewProps.xml"/><Relationship Id="rId5" Type="http://schemas.openxmlformats.org/officeDocument/2006/relationships/slideMaster" Target="slideMasters/slideMaster5.xml"/><Relationship Id="rId61" Type="http://schemas.openxmlformats.org/officeDocument/2006/relationships/slide" Target="slides/slide46.xml"/><Relationship Id="rId82" Type="http://schemas.openxmlformats.org/officeDocument/2006/relationships/slide" Target="slides/slide67.xml"/><Relationship Id="rId19" Type="http://schemas.openxmlformats.org/officeDocument/2006/relationships/slide" Target="slides/slide4.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slide" Target="slides/slide20.xml"/><Relationship Id="rId43" Type="http://schemas.openxmlformats.org/officeDocument/2006/relationships/slide" Target="slides/slide28.xml"/><Relationship Id="rId48" Type="http://schemas.openxmlformats.org/officeDocument/2006/relationships/slide" Target="slides/slide33.xml"/><Relationship Id="rId56" Type="http://schemas.openxmlformats.org/officeDocument/2006/relationships/slide" Target="slides/slide41.xml"/><Relationship Id="rId64" Type="http://schemas.openxmlformats.org/officeDocument/2006/relationships/slide" Target="slides/slide49.xml"/><Relationship Id="rId69" Type="http://schemas.openxmlformats.org/officeDocument/2006/relationships/slide" Target="slides/slide54.xml"/><Relationship Id="rId77" Type="http://schemas.openxmlformats.org/officeDocument/2006/relationships/slide" Target="slides/slide62.xml"/><Relationship Id="rId8" Type="http://schemas.openxmlformats.org/officeDocument/2006/relationships/slideMaster" Target="slideMasters/slideMaster8.xml"/><Relationship Id="rId51" Type="http://schemas.openxmlformats.org/officeDocument/2006/relationships/slide" Target="slides/slide36.xml"/><Relationship Id="rId72" Type="http://schemas.openxmlformats.org/officeDocument/2006/relationships/slide" Target="slides/slide57.xml"/><Relationship Id="rId80" Type="http://schemas.openxmlformats.org/officeDocument/2006/relationships/slide" Target="slides/slide65.xml"/><Relationship Id="rId85"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slide" Target="slides/slide23.xml"/><Relationship Id="rId46" Type="http://schemas.openxmlformats.org/officeDocument/2006/relationships/slide" Target="slides/slide31.xml"/><Relationship Id="rId59" Type="http://schemas.openxmlformats.org/officeDocument/2006/relationships/slide" Target="slides/slide44.xml"/><Relationship Id="rId67" Type="http://schemas.openxmlformats.org/officeDocument/2006/relationships/slide" Target="slides/slide52.xml"/><Relationship Id="rId20" Type="http://schemas.openxmlformats.org/officeDocument/2006/relationships/slide" Target="slides/slide5.xml"/><Relationship Id="rId41" Type="http://schemas.openxmlformats.org/officeDocument/2006/relationships/slide" Target="slides/slide26.xml"/><Relationship Id="rId54" Type="http://schemas.openxmlformats.org/officeDocument/2006/relationships/slide" Target="slides/slide39.xml"/><Relationship Id="rId62" Type="http://schemas.openxmlformats.org/officeDocument/2006/relationships/slide" Target="slides/slide47.xml"/><Relationship Id="rId70" Type="http://schemas.openxmlformats.org/officeDocument/2006/relationships/slide" Target="slides/slide55.xml"/><Relationship Id="rId75" Type="http://schemas.openxmlformats.org/officeDocument/2006/relationships/slide" Target="slides/slide60.xml"/><Relationship Id="rId83" Type="http://schemas.openxmlformats.org/officeDocument/2006/relationships/slide" Target="slides/slide68.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slide" Target="slides/slide21.xml"/><Relationship Id="rId49" Type="http://schemas.openxmlformats.org/officeDocument/2006/relationships/slide" Target="slides/slide34.xml"/><Relationship Id="rId57" Type="http://schemas.openxmlformats.org/officeDocument/2006/relationships/slide" Target="slides/slide42.xml"/><Relationship Id="rId10" Type="http://schemas.openxmlformats.org/officeDocument/2006/relationships/slideMaster" Target="slideMasters/slideMaster10.xml"/><Relationship Id="rId31" Type="http://schemas.openxmlformats.org/officeDocument/2006/relationships/slide" Target="slides/slide16.xml"/><Relationship Id="rId44" Type="http://schemas.openxmlformats.org/officeDocument/2006/relationships/slide" Target="slides/slide29.xml"/><Relationship Id="rId52" Type="http://schemas.openxmlformats.org/officeDocument/2006/relationships/slide" Target="slides/slide37.xml"/><Relationship Id="rId60" Type="http://schemas.openxmlformats.org/officeDocument/2006/relationships/slide" Target="slides/slide45.xml"/><Relationship Id="rId65" Type="http://schemas.openxmlformats.org/officeDocument/2006/relationships/slide" Target="slides/slide50.xml"/><Relationship Id="rId73" Type="http://schemas.openxmlformats.org/officeDocument/2006/relationships/slide" Target="slides/slide58.xml"/><Relationship Id="rId78" Type="http://schemas.openxmlformats.org/officeDocument/2006/relationships/slide" Target="slides/slide63.xml"/><Relationship Id="rId81" Type="http://schemas.openxmlformats.org/officeDocument/2006/relationships/slide" Target="slides/slide66.xml"/><Relationship Id="rId86"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B25266-E988-4F94-BD2B-44C0845B9D5D}" type="datetimeFigureOut">
              <a:rPr lang="en-US" smtClean="0"/>
              <a:t>11/20/2016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6910FC-F7B6-4D1C-BB0C-D69CA6439A82}" type="slidenum">
              <a:rPr lang="en-US" smtClean="0"/>
              <a:t>‹#›</a:t>
            </a:fld>
            <a:endParaRPr lang="en-US"/>
          </a:p>
        </p:txBody>
      </p:sp>
    </p:spTree>
    <p:extLst>
      <p:ext uri="{BB962C8B-B14F-4D97-AF65-F5344CB8AC3E}">
        <p14:creationId xmlns:p14="http://schemas.microsoft.com/office/powerpoint/2010/main" val="83420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B63E249-FDD5-4F02-9517-F2468205CE0F}" type="slidenum">
              <a:rPr lang="ar-SA" smtClean="0"/>
              <a:pPr/>
              <a:t>1</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5"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824210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5"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235447601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5C5A1B89-26C5-48A9-90FF-19FAE8EBEB1A}"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2982243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EB87B90A-306C-4389-B266-F5F6FC97EA91}"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382064406"/>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95D41981-1342-4662-9FB2-B384D87D1D4A}"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316523314"/>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AF9CEE60-B4C7-45B3-BCB5-5E5C77CF1503}"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65180393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CA9B1657-F4CA-4396-9B75-DAFA3F80A775}"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52080114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A5A80DCC-61C9-4327-8B65-7BE87A423BD4}"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94296746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6DFBB498-5FEB-4864-9159-F4DF10971BFF}"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888830928"/>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8D95D679-D3BA-49F0-AE8D-0E2D1A5F188B}"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140647129"/>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3882C3FA-1046-4B63-9BF3-0C4AEE87A451}"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86601540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8581398A-B321-4849-8BCA-4103443FEFD6}"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567850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1604963"/>
            <a:ext cx="2055812" cy="4522787"/>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1604963"/>
            <a:ext cx="6018213" cy="4522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5"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1414322530"/>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8BF4CD82-B986-4E53-A4E0-F61F68586B35}"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4505729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A351692A-EE91-4FE2-A364-C4C9C7866A6B}"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389388979"/>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8D8F9693-6407-4DCB-B480-AFA2A7A70C5A}"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79073375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8EDD08AB-F510-4CEA-BA05-506AC442AAE2}"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06285912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E18BF739-D3C6-4A21-8915-07967106EE77}"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17883098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0AE0EA13-F588-4F38-8672-68367FE89D9A}"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63219387"/>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8339F012-CDA4-4D53-BD0F-5F822A2EA36D}"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233963189"/>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0BD38E92-CAB7-4FF6-B5D3-AE48DE64EF99}"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16219869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E9D0C54D-247B-4F5D-9246-C8F3A5F245A0}"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634843259"/>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2CA4D4C4-0A05-479E-B369-C44D1922037B}"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642018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Rectangle 3"/>
          <p:cNvSpPr>
            <a:spLocks noGrp="1" noChangeArrowheads="1"/>
          </p:cNvSpPr>
          <p:nvPr>
            <p:ph type="sldNum" idx="10"/>
          </p:nvPr>
        </p:nvSpPr>
        <p:spPr>
          <a:ln/>
        </p:spPr>
        <p:txBody>
          <a:bodyPr/>
          <a:lstStyle>
            <a:lvl1pPr>
              <a:defRPr/>
            </a:lvl1pPr>
          </a:lstStyle>
          <a:p>
            <a:pPr>
              <a:defRPr/>
            </a:pPr>
            <a:r>
              <a:rPr lang="tr-TR"/>
              <a:t>Slide </a:t>
            </a:r>
            <a:fld id="{410DFD1D-96F7-45BB-877F-C22FEB72227A}" type="slidenum">
              <a:rPr lang="tr-TR"/>
              <a:pPr>
                <a:defRPr/>
              </a:pPr>
              <a:t>‹#›</a:t>
            </a:fld>
            <a:endParaRPr lang="tr-TR"/>
          </a:p>
        </p:txBody>
      </p:sp>
      <p:sp>
        <p:nvSpPr>
          <p:cNvPr id="5"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279592627"/>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77183CFA-2C7C-4DBC-A064-C4363BF9EB66}"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81925116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0727F1A1-C2FD-40AF-AB6E-4FD000EAA849}"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19959408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6D5072D9-B165-4658-8A39-8DEB57D86C04}"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974719669"/>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DAFA5697-9BBF-4D81-8408-FF3716B318F9}"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62732519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D000D1E2-12CE-49F0-AF28-C3861F070202}"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689157157"/>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A2CF0EFB-56B3-417F-91FC-3208BB6034DF}"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411849967"/>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6C9ECAAC-1334-4860-A5AC-7260716D6B07}"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725008743"/>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7077503C-268C-4BA8-A55E-579D12E97AEA}"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122787598"/>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A34DDC94-2ABB-4143-BD2D-A47AF48E011D}"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295580430"/>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29ADFF70-4B23-47E0-AAB7-14FA37A3A712}"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26145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3"/>
          <p:cNvSpPr>
            <a:spLocks noGrp="1" noChangeArrowheads="1"/>
          </p:cNvSpPr>
          <p:nvPr>
            <p:ph type="sldNum" idx="10"/>
          </p:nvPr>
        </p:nvSpPr>
        <p:spPr>
          <a:ln/>
        </p:spPr>
        <p:txBody>
          <a:bodyPr/>
          <a:lstStyle>
            <a:lvl1pPr>
              <a:defRPr/>
            </a:lvl1pPr>
          </a:lstStyle>
          <a:p>
            <a:pPr>
              <a:defRPr/>
            </a:pPr>
            <a:r>
              <a:rPr lang="tr-TR"/>
              <a:t>Slide </a:t>
            </a:r>
            <a:fld id="{1803281E-1089-43B8-9444-8CDBB558D756}" type="slidenum">
              <a:rPr lang="tr-TR"/>
              <a:pPr>
                <a:defRPr/>
              </a:pPr>
              <a:t>‹#›</a:t>
            </a:fld>
            <a:endParaRPr lang="tr-TR"/>
          </a:p>
        </p:txBody>
      </p:sp>
      <p:sp>
        <p:nvSpPr>
          <p:cNvPr id="5"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307868480"/>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06503844-3A4C-458C-B795-ACA25CB84DA6}"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58088428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C97E0030-353B-45BB-A499-90F8032FB3F6}"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770177350"/>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C463792B-7609-4D04-A7A9-A2ED59333EB8}"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037594558"/>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3926A097-BF65-46C9-A446-A1D1D0521076}"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73314102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F4E1D092-EFE9-465E-98FE-18349ADC0F02}"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437877716"/>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4CC57B34-C348-44CD-8759-B20DD9312004}"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82888520"/>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6F3B77B8-AD51-4EDC-8AF9-1CBFCBCF5A84}"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606451764"/>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9B471DD8-6DD0-471D-A178-53ADB18482AE}"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137469546"/>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E992DE26-71A0-4EC4-9D4D-9EF7CC2638EE}"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768940599"/>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F37E1A5B-9E65-4F93-B5DF-6D2FA506E731}"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872422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sldNum" idx="10"/>
          </p:nvPr>
        </p:nvSpPr>
        <p:spPr>
          <a:ln/>
        </p:spPr>
        <p:txBody>
          <a:bodyPr/>
          <a:lstStyle>
            <a:lvl1pPr>
              <a:defRPr/>
            </a:lvl1pPr>
          </a:lstStyle>
          <a:p>
            <a:pPr>
              <a:defRPr/>
            </a:pPr>
            <a:r>
              <a:rPr lang="tr-TR"/>
              <a:t>Slide </a:t>
            </a:r>
            <a:fld id="{40C5AFB3-97BE-4399-86E2-A54A662E6149}" type="slidenum">
              <a:rPr lang="tr-TR"/>
              <a:pPr>
                <a:defRPr/>
              </a:pPr>
              <a:t>‹#›</a:t>
            </a:fld>
            <a:endParaRPr lang="tr-TR"/>
          </a:p>
        </p:txBody>
      </p:sp>
      <p:sp>
        <p:nvSpPr>
          <p:cNvPr id="5"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390569839"/>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398AB753-35B7-49AD-93F1-952DE2E8DED8}"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549243660"/>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A7954086-CF2D-45A2-8FB9-A945365A064A}"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58269202"/>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79C10BFE-DCFC-4BD7-97B5-F2AB465949EA}"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327674031"/>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59B7EF9D-A1B4-423C-88FA-F9322621FBFF}"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793149925"/>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0E11673B-273C-4B00-9986-FF93E4F999C6}"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55976592"/>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C3A363CD-DBB1-4E65-BC61-923BF1AD81BC}"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030895893"/>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B4374D50-D759-4406-9F21-CC358DC91B54}"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640690490"/>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E59FB767-E5BD-4097-BB6B-66D37058B994}"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854466011"/>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E6E1A994-30DF-497C-B8D9-D8154AF5D376}"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406089140"/>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0C21F0A2-E14A-42DD-8785-AC1C229F8BF3}"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875871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Rectangle 3"/>
          <p:cNvSpPr>
            <a:spLocks noGrp="1" noChangeArrowheads="1"/>
          </p:cNvSpPr>
          <p:nvPr>
            <p:ph type="sldNum" idx="10"/>
          </p:nvPr>
        </p:nvSpPr>
        <p:spPr>
          <a:ln/>
        </p:spPr>
        <p:txBody>
          <a:bodyPr/>
          <a:lstStyle>
            <a:lvl1pPr>
              <a:defRPr/>
            </a:lvl1pPr>
          </a:lstStyle>
          <a:p>
            <a:pPr>
              <a:defRPr/>
            </a:pPr>
            <a:r>
              <a:rPr lang="tr-TR"/>
              <a:t>Slide </a:t>
            </a:r>
            <a:fld id="{E851E197-B492-4EA0-9E6C-5EE6F1D20A89}" type="slidenum">
              <a:rPr lang="tr-TR"/>
              <a:pPr>
                <a:defRPr/>
              </a:pPr>
              <a:t>‹#›</a:t>
            </a:fld>
            <a:endParaRPr lang="tr-TR"/>
          </a:p>
        </p:txBody>
      </p:sp>
      <p:sp>
        <p:nvSpPr>
          <p:cNvPr id="6"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565097865"/>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2EB3E3C5-0BA1-4CC4-88AB-EF24BFBEB811}"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810485773"/>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A97939E7-6D4C-4F4F-9EF0-0D6AEFEA7BC5}"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083432616"/>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4F1E1895-B12E-4709-9E7A-B98F848F1CBF}"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38505050"/>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FCDEFB4C-9315-422B-8046-0C6AD7F66B57}"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149394420"/>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092042EC-3155-449A-9356-3AC1011FB1E6}"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301187608"/>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EF921E3B-0F06-4D7F-9A30-4BE1B1F29A9E}"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798080033"/>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230FD831-DAE2-42B3-A2B5-541B1982063D}"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021524025"/>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316BAA45-5062-4F3A-8D53-2CB3008B630B}"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550906376"/>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C784E287-8449-42BD-83BA-EAFAED19C7AA}"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657829879"/>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A770059A-5A50-4B2D-B8B1-80607599A636}"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206064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Rectangle 3"/>
          <p:cNvSpPr>
            <a:spLocks noGrp="1" noChangeArrowheads="1"/>
          </p:cNvSpPr>
          <p:nvPr>
            <p:ph type="sldNum" idx="10"/>
          </p:nvPr>
        </p:nvSpPr>
        <p:spPr>
          <a:ln/>
        </p:spPr>
        <p:txBody>
          <a:bodyPr/>
          <a:lstStyle>
            <a:lvl1pPr>
              <a:defRPr/>
            </a:lvl1pPr>
          </a:lstStyle>
          <a:p>
            <a:pPr>
              <a:defRPr/>
            </a:pPr>
            <a:r>
              <a:rPr lang="tr-TR"/>
              <a:t>Slide </a:t>
            </a:r>
            <a:fld id="{561CF994-05F9-4D3E-8F3E-C368FEE8A145}" type="slidenum">
              <a:rPr lang="tr-TR"/>
              <a:pPr>
                <a:defRPr/>
              </a:pPr>
              <a:t>‹#›</a:t>
            </a:fld>
            <a:endParaRPr lang="tr-TR"/>
          </a:p>
        </p:txBody>
      </p:sp>
      <p:sp>
        <p:nvSpPr>
          <p:cNvPr id="8"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437271136"/>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89A92EE8-12D2-49B5-BC0C-FC5919FDF58A}"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665308071"/>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7BF44279-112F-4F6E-9E19-4FEAAA510152}"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999633754"/>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D2AC58DB-4667-4D99-9570-5A2E37CC839B}"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918396913"/>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DD04A89E-F58C-470A-97E7-A1E54FF70B87}"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099015191"/>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AEA0CE30-B8BF-407F-9AC9-A8435BC701CF}"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179476080"/>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48B3C0D4-71A4-471C-988A-C9449FF28B5B}"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5253507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Rectangle 3"/>
          <p:cNvSpPr>
            <a:spLocks noGrp="1" noChangeArrowheads="1"/>
          </p:cNvSpPr>
          <p:nvPr>
            <p:ph type="sldNum" idx="10"/>
          </p:nvPr>
        </p:nvSpPr>
        <p:spPr>
          <a:ln/>
        </p:spPr>
        <p:txBody>
          <a:bodyPr/>
          <a:lstStyle>
            <a:lvl1pPr>
              <a:defRPr/>
            </a:lvl1pPr>
          </a:lstStyle>
          <a:p>
            <a:pPr>
              <a:defRPr/>
            </a:pPr>
            <a:r>
              <a:rPr lang="tr-TR"/>
              <a:t>Slide </a:t>
            </a:r>
            <a:fld id="{F18194E4-9D5D-4E0A-9EA8-4C9024BE7133}" type="slidenum">
              <a:rPr lang="tr-TR"/>
              <a:pPr>
                <a:defRPr/>
              </a:pPr>
              <a:t>‹#›</a:t>
            </a:fld>
            <a:endParaRPr lang="tr-TR"/>
          </a:p>
        </p:txBody>
      </p:sp>
      <p:sp>
        <p:nvSpPr>
          <p:cNvPr id="4"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320699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sldNum" idx="10"/>
          </p:nvPr>
        </p:nvSpPr>
        <p:spPr>
          <a:ln/>
        </p:spPr>
        <p:txBody>
          <a:bodyPr/>
          <a:lstStyle>
            <a:lvl1pPr>
              <a:defRPr/>
            </a:lvl1pPr>
          </a:lstStyle>
          <a:p>
            <a:pPr>
              <a:defRPr/>
            </a:pPr>
            <a:r>
              <a:rPr lang="tr-TR"/>
              <a:t>Slide </a:t>
            </a:r>
            <a:fld id="{6AA82E91-9E4B-4428-B7B7-AFC6413EC62F}" type="slidenum">
              <a:rPr lang="tr-TR"/>
              <a:pPr>
                <a:defRPr/>
              </a:pPr>
              <a:t>‹#›</a:t>
            </a:fld>
            <a:endParaRPr lang="tr-TR"/>
          </a:p>
        </p:txBody>
      </p:sp>
      <p:sp>
        <p:nvSpPr>
          <p:cNvPr id="3"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7308448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idx="10"/>
          </p:nvPr>
        </p:nvSpPr>
        <p:spPr>
          <a:ln/>
        </p:spPr>
        <p:txBody>
          <a:bodyPr/>
          <a:lstStyle>
            <a:lvl1pPr>
              <a:defRPr/>
            </a:lvl1pPr>
          </a:lstStyle>
          <a:p>
            <a:pPr>
              <a:defRPr/>
            </a:pPr>
            <a:r>
              <a:rPr lang="tr-TR"/>
              <a:t>Slide </a:t>
            </a:r>
            <a:fld id="{9ECBA2D5-F00D-42E3-A2EE-F673BAD4801D}" type="slidenum">
              <a:rPr lang="tr-TR"/>
              <a:pPr>
                <a:defRPr/>
              </a:pPr>
              <a:t>‹#›</a:t>
            </a:fld>
            <a:endParaRPr lang="tr-TR"/>
          </a:p>
        </p:txBody>
      </p:sp>
      <p:sp>
        <p:nvSpPr>
          <p:cNvPr id="6"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879853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5"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39494959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idx="10"/>
          </p:nvPr>
        </p:nvSpPr>
        <p:spPr>
          <a:ln/>
        </p:spPr>
        <p:txBody>
          <a:bodyPr/>
          <a:lstStyle>
            <a:lvl1pPr>
              <a:defRPr/>
            </a:lvl1pPr>
          </a:lstStyle>
          <a:p>
            <a:pPr>
              <a:defRPr/>
            </a:pPr>
            <a:r>
              <a:rPr lang="tr-TR"/>
              <a:t>Slide </a:t>
            </a:r>
            <a:fld id="{6E2B17B8-04E6-4708-987D-24FC7B86C5EF}" type="slidenum">
              <a:rPr lang="tr-TR"/>
              <a:pPr>
                <a:defRPr/>
              </a:pPr>
              <a:t>‹#›</a:t>
            </a:fld>
            <a:endParaRPr lang="tr-TR"/>
          </a:p>
        </p:txBody>
      </p:sp>
      <p:sp>
        <p:nvSpPr>
          <p:cNvPr id="6"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231623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3"/>
          <p:cNvSpPr>
            <a:spLocks noGrp="1" noChangeArrowheads="1"/>
          </p:cNvSpPr>
          <p:nvPr>
            <p:ph type="sldNum" idx="10"/>
          </p:nvPr>
        </p:nvSpPr>
        <p:spPr>
          <a:ln/>
        </p:spPr>
        <p:txBody>
          <a:bodyPr/>
          <a:lstStyle>
            <a:lvl1pPr>
              <a:defRPr/>
            </a:lvl1pPr>
          </a:lstStyle>
          <a:p>
            <a:pPr>
              <a:defRPr/>
            </a:pPr>
            <a:r>
              <a:rPr lang="tr-TR"/>
              <a:t>Slide </a:t>
            </a:r>
            <a:fld id="{8D7561B4-972D-42AF-84A0-53A0A1B2FC9F}" type="slidenum">
              <a:rPr lang="tr-TR"/>
              <a:pPr>
                <a:defRPr/>
              </a:pPr>
              <a:t>‹#›</a:t>
            </a:fld>
            <a:endParaRPr lang="tr-TR"/>
          </a:p>
        </p:txBody>
      </p:sp>
      <p:sp>
        <p:nvSpPr>
          <p:cNvPr id="5"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428896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3"/>
          <p:cNvSpPr>
            <a:spLocks noGrp="1" noChangeArrowheads="1"/>
          </p:cNvSpPr>
          <p:nvPr>
            <p:ph type="sldNum" idx="10"/>
          </p:nvPr>
        </p:nvSpPr>
        <p:spPr>
          <a:ln/>
        </p:spPr>
        <p:txBody>
          <a:bodyPr/>
          <a:lstStyle>
            <a:lvl1pPr>
              <a:defRPr/>
            </a:lvl1pPr>
          </a:lstStyle>
          <a:p>
            <a:pPr>
              <a:defRPr/>
            </a:pPr>
            <a:r>
              <a:rPr lang="tr-TR"/>
              <a:t>Slide </a:t>
            </a:r>
            <a:fld id="{F17AA71E-4492-42D2-96BC-4B9A8D7E432F}" type="slidenum">
              <a:rPr lang="tr-TR"/>
              <a:pPr>
                <a:defRPr/>
              </a:pPr>
              <a:t>‹#›</a:t>
            </a:fld>
            <a:endParaRPr lang="tr-TR"/>
          </a:p>
        </p:txBody>
      </p:sp>
      <p:sp>
        <p:nvSpPr>
          <p:cNvPr id="5" name="Rectangle 10"/>
          <p:cNvSpPr>
            <a:spLocks noGrp="1" noChangeArrowheads="1"/>
          </p:cNvSpPr>
          <p:nvPr>
            <p:ph type="ftr" idx="11"/>
          </p:nvPr>
        </p:nvSpPr>
        <p:spPr>
          <a:ln/>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7292434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B10D926B-038D-4A77-B7E2-E51DD84FAB1E}"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6501913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A94AE8FD-A952-4642-AC10-0D29C39FFE3C}"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1505230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D845F718-3182-478D-AFFA-7EA4D29CAF1F}"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9388002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BE05C0A7-6E35-429F-B912-0F9C3D784754}"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7954457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7ECDEE0D-6FE4-42CB-8F5B-FF128859BA41}"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1755474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B522340E-8D31-485C-A6FC-A8979405B9DD}"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8127045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00304992-D818-47CB-9278-F86B7C575BF4}"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280519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5"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7898932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8D0343E0-9902-49A1-9507-9A241404E39E}"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8688601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F3CA3F69-2B5C-451D-AACA-A31357D5829E}"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0846610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2E1526AD-01B3-4019-81DD-780A76C93E7A}"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48278952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4A9FDF35-9CA0-4ABD-88EC-577B7439D494}"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10758431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8C34F97C-2121-455F-9683-B1BF0674C424}"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4472560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48D619EB-DAE4-41AA-ABF5-4A99A308B91F}"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8515280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8630CD50-1368-4AE3-B98B-D66C6C297C9D}"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7294150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CF73F652-E538-449A-B9B7-AA809F27314A}"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88214928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2EFBDB3B-A51C-4C52-9AD1-75B7346F8E51}"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8638834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04CA8771-5629-4527-A177-C505463F095E}"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118628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4963"/>
            <a:ext cx="4037013"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4963"/>
            <a:ext cx="4037012"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6"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318053765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C573CBAA-6A5C-49FB-B9F6-DA13D9EB5667}"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147957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C919159B-5476-4B27-9533-1025319C5A2C}"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6016212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38A71AE9-456D-475A-9D3B-B5E1A1018A19}"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7312201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4FB6A1CC-6522-48AB-A8EA-3260A98BA387}"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6748380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7D256CAD-EDB9-4E8C-96DC-87F0A76F6A63}"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37542668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3EFDE18F-5E0D-43DC-B30F-8711B42B2E2F}"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72439001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F58FF3F8-4318-42DA-9FCB-0B180A3EDC57}"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75048491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C2C3F088-1B70-4793-825E-ECCD99CA0243}"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89591654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0FACB01B-BC8C-4ED4-9645-ABF7619EAF02}"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66304152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9214BBBC-8CCF-4935-9A97-8FD55C53573B}"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636431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8"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161111259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5A14872F-740E-4F43-B769-3ACDAC39A4A8}"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45246257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C5DB63BA-3B4C-4F2D-BE50-7EADC5477494}"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06802237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617EC939-8208-4D6E-ABFB-48E1D4872544}"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55083659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97E00A7F-2997-4B2C-A756-F40C982F6293}"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76702039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9009BBFC-5D29-4E10-B854-6D9B5000F014}"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0432559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16E7F054-386D-4AFB-B1E5-2AC27BA67C4F}"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11827993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4F1856F7-F8F4-468D-BC87-23EBBEE8F215}"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28146336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F275AF7D-7E78-4955-BA00-DFA554EBBF7D}"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210884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6F623BA0-0F9F-43FA-81F4-457C4E6E497F}"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12509183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1033EF9F-18A1-43ED-ABE5-D61F9D3314EB}"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17152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4"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403862159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1B90F09F-C4BC-4BA1-900C-8E1E5F659551}"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1854598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5FB36C2D-9364-4B31-9927-CA4A3517D79B}"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8116097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55E5C0EF-E0A9-4E82-ACFF-78CE7CC7268A}"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65454974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0902B6FE-52EE-4A91-864A-1965EC2B624D}"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31740423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94D9B448-9B62-4FB6-8578-253B87A3B6EA}"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72930943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2937CA56-7BEB-4C26-B0BF-8258C907E5C1}"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55534717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D648E83D-3DD3-4C36-B7A4-9ACE89FC7FB2}"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76612000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5A1E3C40-16AB-47B2-9ED0-7899A800B07A}"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96716749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CC60E48B-BFEB-49A3-A066-C16BEB279D93}"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77559904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2214EDF6-042D-4D98-A588-164EE7026B86}"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615822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3"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216935776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8341C6DB-F80B-42F7-B303-3E69F84CC458}"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9924344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42909DE9-1210-4F51-885D-810E4553B1C0}"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08310554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51699DCF-63CB-4FCB-8181-FE6B24FDEF76}"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68686548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A151910C-3129-480C-B2FD-AA4A7BF9E6D9}"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9950507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7841E87A-BE26-4281-A2BD-C4A97DCBF583}"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94387213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BF8D81B7-3B66-4229-89E1-1A85F9D54E08}"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5907906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053B47B1-7CB2-4798-9A35-83540C37ACA2}"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73932140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28A48BF8-2BC7-457F-9E20-9467C0735D45}"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73551869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3BDA359B-543F-4142-85C8-18F23E120D31}"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82647034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ECCEE495-6318-4C86-A800-6202399E0515}"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121272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6"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399478444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A59DD70A-1319-4A6D-BD87-4554000960C8}"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9497137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412E97D5-C5A0-4E90-B22E-33B2AE85D85C}"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7023960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D71F2106-3AF4-414B-B7B5-CE1CF6E0C50A}"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78315484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5F7F7AA7-4E38-43AA-85B2-F96952DCADE2}"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58300575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172932B8-3971-44D7-8113-9BF0D67FB867}"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384360450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CAC814FA-BFCD-417A-B263-66C09EAE8001}"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43049591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E5222F09-45FF-4217-9E47-B0C22B08DA8E}"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99740586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8179E8EE-BD1A-4313-BBBC-55FB94E15AD6}"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69283931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9E9E97FD-BE07-47BA-B39F-706D0A8FFB73}"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35185804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8BBD370B-08A6-49F3-8BA0-5AB07BE4E22D}"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916593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idx="10"/>
          </p:nvPr>
        </p:nvSpPr>
        <p:spPr>
          <a:ln/>
        </p:spPr>
        <p:txBody>
          <a:bodyPr/>
          <a:lstStyle>
            <a:lvl1pPr>
              <a:defRPr/>
            </a:lvl1pPr>
          </a:lstStyle>
          <a:p>
            <a:fld id="{EEEECDCC-63C2-4492-ADC6-A6890B1EB79E}" type="slidenum">
              <a:rPr lang="en-US" smtClean="0"/>
              <a:t>‹#›</a:t>
            </a:fld>
            <a:endParaRPr lang="en-US"/>
          </a:p>
        </p:txBody>
      </p:sp>
      <p:sp>
        <p:nvSpPr>
          <p:cNvPr id="6" name="Rectangle 3"/>
          <p:cNvSpPr>
            <a:spLocks noGrp="1" noChangeArrowheads="1"/>
          </p:cNvSpPr>
          <p:nvPr>
            <p:ph type="ftr" idx="11"/>
          </p:nvPr>
        </p:nvSpPr>
        <p:spPr>
          <a:ln/>
        </p:spPr>
        <p:txBody>
          <a:bodyPr/>
          <a:lstStyle>
            <a:lvl1pPr>
              <a:defRPr/>
            </a:lvl1pPr>
          </a:lstStyle>
          <a:p>
            <a:r>
              <a:rPr lang="en-US" smtClean="0"/>
              <a:t>Mohammed Alnaif Ph.D.</a:t>
            </a:r>
            <a:endParaRPr lang="en-US"/>
          </a:p>
        </p:txBody>
      </p:sp>
    </p:spTree>
    <p:extLst>
      <p:ext uri="{BB962C8B-B14F-4D97-AF65-F5344CB8AC3E}">
        <p14:creationId xmlns:p14="http://schemas.microsoft.com/office/powerpoint/2010/main" val="289663480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2EA258D6-35B6-41BA-A1A1-994F756B3839}"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38689717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6C1214F2-543C-4643-BECD-E66D6C012200}"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11136811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AA040C85-DF61-4EF6-BDC7-20B6D12D6248}"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61784086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Slide Number Placeholder 6"/>
          <p:cNvSpPr>
            <a:spLocks noGrp="1"/>
          </p:cNvSpPr>
          <p:nvPr>
            <p:ph type="sldNum" idx="10"/>
          </p:nvPr>
        </p:nvSpPr>
        <p:spPr/>
        <p:txBody>
          <a:bodyPr/>
          <a:lstStyle>
            <a:lvl1pPr>
              <a:defRPr/>
            </a:lvl1pPr>
          </a:lstStyle>
          <a:p>
            <a:pPr>
              <a:defRPr/>
            </a:pPr>
            <a:r>
              <a:rPr lang="tr-TR"/>
              <a:t>Slide</a:t>
            </a:r>
            <a:r>
              <a:rPr lang="tr-TR" b="0"/>
              <a:t> </a:t>
            </a:r>
            <a:fld id="{D26983A6-22C0-40DE-92F9-868B0612CD7D}" type="slidenum">
              <a:rPr lang="tr-TR"/>
              <a:pPr>
                <a:defRPr/>
              </a:pPr>
              <a:t>‹#›</a:t>
            </a:fld>
            <a:endParaRPr lang="tr-TR"/>
          </a:p>
        </p:txBody>
      </p:sp>
      <p:sp>
        <p:nvSpPr>
          <p:cNvPr id="8" name="Footer Placeholder 7"/>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712567230"/>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Slide Number Placeholder 2"/>
          <p:cNvSpPr>
            <a:spLocks noGrp="1"/>
          </p:cNvSpPr>
          <p:nvPr>
            <p:ph type="sldNum" idx="10"/>
          </p:nvPr>
        </p:nvSpPr>
        <p:spPr/>
        <p:txBody>
          <a:bodyPr/>
          <a:lstStyle>
            <a:lvl1pPr>
              <a:defRPr/>
            </a:lvl1pPr>
          </a:lstStyle>
          <a:p>
            <a:pPr>
              <a:defRPr/>
            </a:pPr>
            <a:r>
              <a:rPr lang="tr-TR"/>
              <a:t>Slide</a:t>
            </a:r>
            <a:r>
              <a:rPr lang="tr-TR" b="0"/>
              <a:t> </a:t>
            </a:r>
            <a:fld id="{15880900-4D40-49FA-8E40-48C94A510E4C}" type="slidenum">
              <a:rPr lang="tr-TR"/>
              <a:pPr>
                <a:defRPr/>
              </a:pPr>
              <a:t>‹#›</a:t>
            </a:fld>
            <a:endParaRPr lang="tr-TR"/>
          </a:p>
        </p:txBody>
      </p:sp>
      <p:sp>
        <p:nvSpPr>
          <p:cNvPr id="4" name="Footer Placeholder 3"/>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425838663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pPr>
              <a:defRPr/>
            </a:pPr>
            <a:r>
              <a:rPr lang="tr-TR"/>
              <a:t>Slide</a:t>
            </a:r>
            <a:r>
              <a:rPr lang="tr-TR" b="0"/>
              <a:t> </a:t>
            </a:r>
            <a:fld id="{93C44AB0-1C16-4C75-AA20-230FD7209D5A}" type="slidenum">
              <a:rPr lang="tr-TR"/>
              <a:pPr>
                <a:defRPr/>
              </a:pPr>
              <a:t>‹#›</a:t>
            </a:fld>
            <a:endParaRPr lang="tr-TR"/>
          </a:p>
        </p:txBody>
      </p:sp>
      <p:sp>
        <p:nvSpPr>
          <p:cNvPr id="3" name="Footer Placeholder 2"/>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20229241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8B42A4CD-1101-4AF7-B5DE-BC705EB947B3}"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608171892"/>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pPr>
              <a:defRPr/>
            </a:pPr>
            <a:r>
              <a:rPr lang="tr-TR"/>
              <a:t>Slide</a:t>
            </a:r>
            <a:r>
              <a:rPr lang="tr-TR" b="0"/>
              <a:t> </a:t>
            </a:r>
            <a:fld id="{58C8D582-A0B5-4999-8EC9-E559CD91316B}" type="slidenum">
              <a:rPr lang="tr-TR"/>
              <a:pPr>
                <a:defRPr/>
              </a:pPr>
              <a:t>‹#›</a:t>
            </a:fld>
            <a:endParaRPr lang="tr-TR"/>
          </a:p>
        </p:txBody>
      </p:sp>
      <p:sp>
        <p:nvSpPr>
          <p:cNvPr id="6" name="Footer Placeholder 5"/>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137558598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13255452-2C34-4535-941E-AC8D48B694FF}"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91005293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Slide Number Placeholder 3"/>
          <p:cNvSpPr>
            <a:spLocks noGrp="1"/>
          </p:cNvSpPr>
          <p:nvPr>
            <p:ph type="sldNum" idx="10"/>
          </p:nvPr>
        </p:nvSpPr>
        <p:spPr/>
        <p:txBody>
          <a:bodyPr/>
          <a:lstStyle>
            <a:lvl1pPr>
              <a:defRPr/>
            </a:lvl1pPr>
          </a:lstStyle>
          <a:p>
            <a:pPr>
              <a:defRPr/>
            </a:pPr>
            <a:r>
              <a:rPr lang="tr-TR"/>
              <a:t>Slide</a:t>
            </a:r>
            <a:r>
              <a:rPr lang="tr-TR" b="0"/>
              <a:t> </a:t>
            </a:r>
            <a:fld id="{56437DC0-2F3F-483E-9617-A28CD0503608}" type="slidenum">
              <a:rPr lang="tr-TR"/>
              <a:pPr>
                <a:defRPr/>
              </a:pPr>
              <a:t>‹#›</a:t>
            </a:fld>
            <a:endParaRPr lang="tr-TR"/>
          </a:p>
        </p:txBody>
      </p:sp>
      <p:sp>
        <p:nvSpPr>
          <p:cNvPr id="5" name="Footer Placeholder 4"/>
          <p:cNvSpPr>
            <a:spLocks noGrp="1"/>
          </p:cNvSpPr>
          <p:nvPr>
            <p:ph type="ftr" idx="11"/>
          </p:nvPr>
        </p:nvSpPr>
        <p:spPr/>
        <p:txBody>
          <a:bodyPr/>
          <a:lstStyle>
            <a:lvl1pPr>
              <a:defRPr/>
            </a:lvl1pPr>
          </a:lstStyle>
          <a:p>
            <a:pPr>
              <a:defRPr/>
            </a:pPr>
            <a:r>
              <a:rPr lang="tr-TR" smtClean="0"/>
              <a:t>Mohammed Alnaif Ph.D.</a:t>
            </a:r>
            <a:endParaRPr lang="tr-TR"/>
          </a:p>
        </p:txBody>
      </p:sp>
    </p:spTree>
    <p:extLst>
      <p:ext uri="{BB962C8B-B14F-4D97-AF65-F5344CB8AC3E}">
        <p14:creationId xmlns:p14="http://schemas.microsoft.com/office/powerpoint/2010/main" val="2100266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1.pn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1.pn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image" Target="../media/image1.png"/><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image" Target="../media/image1.png"/><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image" Target="../media/image1.png"/><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13" Type="http://schemas.openxmlformats.org/officeDocument/2006/relationships/image" Target="../media/image1.png"/><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pn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pn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685800" y="2130425"/>
            <a:ext cx="3959225"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2" name="Rectangle 2"/>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Font typeface="Wingdings" pitchFamily="2" charset="2"/>
              <a:buNone/>
              <a:tabLst>
                <a:tab pos="723900" algn="l"/>
                <a:tab pos="1447800" algn="l"/>
              </a:tabLst>
              <a:defRPr sz="1400" b="1">
                <a:solidFill>
                  <a:srgbClr val="000000"/>
                </a:solidFill>
                <a:latin typeface="+mn-lt"/>
                <a:ea typeface="+mn-ea"/>
                <a:cs typeface="+mn-cs"/>
              </a:defRPr>
            </a:lvl1pPr>
          </a:lstStyle>
          <a:p>
            <a:fld id="{EEEECDCC-63C2-4492-ADC6-A6890B1EB79E}" type="slidenum">
              <a:rPr lang="en-US" smtClean="0"/>
              <a:t>‹#›</a:t>
            </a:fld>
            <a:endParaRPr lang="en-US"/>
          </a:p>
        </p:txBody>
      </p:sp>
      <p:sp>
        <p:nvSpPr>
          <p:cNvPr id="2051" name="Rectangle 3"/>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r>
              <a:rPr lang="en-US" smtClean="0"/>
              <a:t>Mohammed Alnaif Ph.D.</a:t>
            </a:r>
            <a:endParaRPr lang="en-US"/>
          </a:p>
        </p:txBody>
      </p:sp>
      <p:sp>
        <p:nvSpPr>
          <p:cNvPr id="2053" name="Rectangle 4"/>
          <p:cNvSpPr>
            <a:spLocks noGrp="1" noChangeArrowheads="1"/>
          </p:cNvSpPr>
          <p:nvPr>
            <p:ph type="body" idx="1"/>
          </p:nvPr>
        </p:nvSpPr>
        <p:spPr bwMode="auto">
          <a:xfrm>
            <a:off x="457200" y="1604963"/>
            <a:ext cx="8226425" cy="452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ransition spd="slow">
    <p:diamond/>
  </p:transition>
  <p:timing>
    <p:tnLst>
      <p:par>
        <p:cTn id="1" dur="indefinite" restart="never" nodeType="tmRoot"/>
      </p:par>
    </p:tnLst>
  </p:timing>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10242"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0252"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10243"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0244"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0245"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0246"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10247"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10248"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10250"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5071B128-7C4C-462F-9D82-EC2632625933}" type="slidenum">
              <a:rPr lang="tr-TR"/>
              <a:pPr>
                <a:defRPr/>
              </a:pPr>
              <a:t>‹#›</a:t>
            </a:fld>
            <a:endParaRPr lang="tr-TR"/>
          </a:p>
        </p:txBody>
      </p:sp>
      <p:sp>
        <p:nvSpPr>
          <p:cNvPr id="10251"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11266"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1276"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11267"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1268"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1269"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1270"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11271"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11272"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11274"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F8D1279C-7993-4ECC-B1E1-15B387394290}" type="slidenum">
              <a:rPr lang="tr-TR"/>
              <a:pPr>
                <a:defRPr/>
              </a:pPr>
              <a:t>‹#›</a:t>
            </a:fld>
            <a:endParaRPr lang="tr-TR"/>
          </a:p>
        </p:txBody>
      </p:sp>
      <p:sp>
        <p:nvSpPr>
          <p:cNvPr id="11275"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12290"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2300"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12291"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2292"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2293"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2294"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12295"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12296"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12298"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3125C6AD-9596-4366-BFEB-0F302DA3BE3F}" type="slidenum">
              <a:rPr lang="tr-TR"/>
              <a:pPr>
                <a:defRPr/>
              </a:pPr>
              <a:t>‹#›</a:t>
            </a:fld>
            <a:endParaRPr lang="tr-TR"/>
          </a:p>
        </p:txBody>
      </p:sp>
      <p:sp>
        <p:nvSpPr>
          <p:cNvPr id="12299"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13314"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3324"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13315"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3316"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3317"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3318"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13319"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13320"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13322"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A0ADC85B-4B26-4D52-A29C-95D8E79921DD}" type="slidenum">
              <a:rPr lang="tr-TR"/>
              <a:pPr>
                <a:defRPr/>
              </a:pPr>
              <a:t>‹#›</a:t>
            </a:fld>
            <a:endParaRPr lang="tr-TR"/>
          </a:p>
        </p:txBody>
      </p:sp>
      <p:sp>
        <p:nvSpPr>
          <p:cNvPr id="13323"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14338"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4348"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14339"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4340"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4341"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4342"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14343"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14344"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14346"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D3459EDC-FC02-45BF-975D-DB9ADFB8849D}" type="slidenum">
              <a:rPr lang="tr-TR"/>
              <a:pPr>
                <a:defRPr/>
              </a:pPr>
              <a:t>‹#›</a:t>
            </a:fld>
            <a:endParaRPr lang="tr-TR"/>
          </a:p>
        </p:txBody>
      </p:sp>
      <p:sp>
        <p:nvSpPr>
          <p:cNvPr id="14347"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15362"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5372"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15363"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5364"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5365"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5366"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15367"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15368"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15370"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8DCB4A60-A8B3-42A1-AF43-5CE0BB6D16F3}" type="slidenum">
              <a:rPr lang="tr-TR"/>
              <a:pPr>
                <a:defRPr/>
              </a:pPr>
              <a:t>‹#›</a:t>
            </a:fld>
            <a:endParaRPr lang="tr-TR"/>
          </a:p>
        </p:txBody>
      </p:sp>
      <p:sp>
        <p:nvSpPr>
          <p:cNvPr id="15371"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1027" name="Rectangle 2"/>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2" name="Rectangle 3"/>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Arial"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b="1">
                <a:solidFill>
                  <a:srgbClr val="000000"/>
                </a:solidFill>
                <a:latin typeface="Arial" pitchFamily="34" charset="0"/>
                <a:ea typeface="+mn-ea"/>
                <a:cs typeface="+mn-cs"/>
              </a:defRPr>
            </a:lvl1pPr>
          </a:lstStyle>
          <a:p>
            <a:pPr>
              <a:defRPr/>
            </a:pPr>
            <a:r>
              <a:rPr lang="tr-TR"/>
              <a:t>Slide </a:t>
            </a:r>
            <a:fld id="{92B377CC-995E-4A5E-9C25-0CEAE2237CB8}" type="slidenum">
              <a:rPr lang="tr-TR"/>
              <a:pPr>
                <a:defRPr/>
              </a:pPr>
              <a:t>‹#›</a:t>
            </a:fld>
            <a:endParaRPr lang="tr-TR"/>
          </a:p>
        </p:txBody>
      </p:sp>
      <p:grpSp>
        <p:nvGrpSpPr>
          <p:cNvPr id="1029" name="Group 4"/>
          <p:cNvGrpSpPr>
            <a:grpSpLocks/>
          </p:cNvGrpSpPr>
          <p:nvPr/>
        </p:nvGrpSpPr>
        <p:grpSpPr bwMode="auto">
          <a:xfrm>
            <a:off x="5638800" y="6248400"/>
            <a:ext cx="454025" cy="454025"/>
            <a:chOff x="3552" y="3936"/>
            <a:chExt cx="286" cy="286"/>
          </a:xfrm>
        </p:grpSpPr>
        <p:sp>
          <p:nvSpPr>
            <p:cNvPr id="1035" name="AutoShape 5">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036" name="AutoShape 6"/>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1030" name="AutoShape 7">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031" name="AutoShape 8">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032" name="AutoShape 9">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1034" name="Rectangle 10"/>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Arial"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b="1">
                <a:solidFill>
                  <a:srgbClr val="000000"/>
                </a:solidFill>
                <a:latin typeface="Arial" pitchFamily="34" charset="0"/>
                <a:ea typeface="+mn-ea"/>
                <a:cs typeface="+mn-cs"/>
              </a:defRPr>
            </a:lvl1pPr>
          </a:lstStyle>
          <a:p>
            <a:pPr>
              <a:defRPr/>
            </a:pPr>
            <a:r>
              <a:rPr lang="tr-TR" smtClean="0"/>
              <a:t>Mohammed Alnaif Ph.D.</a:t>
            </a:r>
            <a:endParaRPr lang="tr-TR"/>
          </a:p>
        </p:txBody>
      </p:sp>
      <p:sp>
        <p:nvSpPr>
          <p:cNvPr id="3" name="Text Box 11"/>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3074"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3084"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3075"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3076"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3077"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3078"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3079"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3080"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3082"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70E8B732-D522-460F-AED8-EA56D9F3884E}" type="slidenum">
              <a:rPr lang="tr-TR"/>
              <a:pPr>
                <a:defRPr/>
              </a:pPr>
              <a:t>‹#›</a:t>
            </a:fld>
            <a:endParaRPr lang="tr-TR"/>
          </a:p>
        </p:txBody>
      </p:sp>
      <p:sp>
        <p:nvSpPr>
          <p:cNvPr id="3083"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4098"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4108"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4099"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4100"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4101"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4102"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4103"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4104"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4106"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6F41E644-DF88-4600-B65A-87E23993C933}" type="slidenum">
              <a:rPr lang="tr-TR"/>
              <a:pPr>
                <a:defRPr/>
              </a:pPr>
              <a:t>‹#›</a:t>
            </a:fld>
            <a:endParaRPr lang="tr-TR"/>
          </a:p>
        </p:txBody>
      </p:sp>
      <p:sp>
        <p:nvSpPr>
          <p:cNvPr id="4107"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5122"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5132"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5123"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5124"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5125"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5126"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5127"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5128"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5130"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E8A4F7AC-4D8B-4B9B-8A9F-1D26FB0B7CD1}" type="slidenum">
              <a:rPr lang="tr-TR"/>
              <a:pPr>
                <a:defRPr/>
              </a:pPr>
              <a:t>‹#›</a:t>
            </a:fld>
            <a:endParaRPr lang="tr-TR"/>
          </a:p>
        </p:txBody>
      </p:sp>
      <p:sp>
        <p:nvSpPr>
          <p:cNvPr id="5131"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6146"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6156"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6147"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6148"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6149"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6150"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6151"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6152"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6154"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92698247-DEE2-460B-86C0-4EAE406B6242}" type="slidenum">
              <a:rPr lang="tr-TR"/>
              <a:pPr>
                <a:defRPr/>
              </a:pPr>
              <a:t>‹#›</a:t>
            </a:fld>
            <a:endParaRPr lang="tr-TR"/>
          </a:p>
        </p:txBody>
      </p:sp>
      <p:sp>
        <p:nvSpPr>
          <p:cNvPr id="6155"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7170"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7180"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7171"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7172"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7173"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7174"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7175"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7176"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7178"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D362F475-B59C-4033-B2D5-E569F812FDA7}" type="slidenum">
              <a:rPr lang="tr-TR"/>
              <a:pPr>
                <a:defRPr/>
              </a:pPr>
              <a:t>‹#›</a:t>
            </a:fld>
            <a:endParaRPr lang="tr-TR"/>
          </a:p>
        </p:txBody>
      </p:sp>
      <p:sp>
        <p:nvSpPr>
          <p:cNvPr id="7179"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8194"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8204"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8195"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8196"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8197"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8198"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8199"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8200"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8202"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EAEE095A-811A-454F-8AC7-EEC41C26FCAB}" type="slidenum">
              <a:rPr lang="tr-TR"/>
              <a:pPr>
                <a:defRPr/>
              </a:pPr>
              <a:t>‹#›</a:t>
            </a:fld>
            <a:endParaRPr lang="tr-TR"/>
          </a:p>
        </p:txBody>
      </p:sp>
      <p:sp>
        <p:nvSpPr>
          <p:cNvPr id="8203"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9218" name="Group 1"/>
          <p:cNvGrpSpPr>
            <a:grpSpLocks/>
          </p:cNvGrpSpPr>
          <p:nvPr/>
        </p:nvGrpSpPr>
        <p:grpSpPr bwMode="auto">
          <a:xfrm>
            <a:off x="5638800" y="6248400"/>
            <a:ext cx="454025" cy="454025"/>
            <a:chOff x="3552" y="3936"/>
            <a:chExt cx="286" cy="286"/>
          </a:xfrm>
        </p:grpSpPr>
        <p:sp>
          <p:nvSpPr>
            <p:cNvPr id="2" name="AutoShape 2">
              <a:hlinkClick r:id="" action="ppaction://hlinkshowjump?jump=endshow"/>
            </p:cNvPr>
            <p:cNvSpPr>
              <a:spLocks noChangeArrowheads="1"/>
            </p:cNvSpPr>
            <p:nvPr/>
          </p:nvSpPr>
          <p:spPr bwMode="auto">
            <a:xfrm>
              <a:off x="3552" y="3936"/>
              <a:ext cx="287" cy="287"/>
            </a:xfrm>
            <a:prstGeom prst="actionButtonBlank">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9228" name="AutoShape 3"/>
            <p:cNvSpPr>
              <a:spLocks noChangeArrowheads="1"/>
            </p:cNvSpPr>
            <p:nvPr/>
          </p:nvSpPr>
          <p:spPr bwMode="auto">
            <a:xfrm>
              <a:off x="3600" y="3984"/>
              <a:ext cx="191" cy="191"/>
            </a:xfrm>
            <a:prstGeom prst="octagon">
              <a:avLst>
                <a:gd name="adj" fmla="val 23148"/>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grpSp>
      <p:sp>
        <p:nvSpPr>
          <p:cNvPr id="9219" name="AutoShape 4">
            <a:hlinkClick r:id="" action="ppaction://hlinkshowjump?jump=nextslide"/>
          </p:cNvPr>
          <p:cNvSpPr>
            <a:spLocks noChangeArrowheads="1"/>
          </p:cNvSpPr>
          <p:nvPr/>
        </p:nvSpPr>
        <p:spPr bwMode="auto">
          <a:xfrm>
            <a:off x="4724400" y="6248400"/>
            <a:ext cx="457200" cy="457200"/>
          </a:xfrm>
          <a:prstGeom prst="actionButtonForwardNext">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9220" name="AutoShape 5">
            <a:hlinkClick r:id="" action="ppaction://hlinkshowjump?jump=previousslide"/>
          </p:cNvPr>
          <p:cNvSpPr>
            <a:spLocks noChangeArrowheads="1"/>
          </p:cNvSpPr>
          <p:nvPr/>
        </p:nvSpPr>
        <p:spPr bwMode="auto">
          <a:xfrm>
            <a:off x="3962400" y="6248400"/>
            <a:ext cx="457200" cy="457200"/>
          </a:xfrm>
          <a:prstGeom prst="actionButtonBackPrevious">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9221" name="AutoShape 6">
            <a:hlinkClick r:id="" action="ppaction://hlinkshowjump?jump=firstslide"/>
          </p:cNvPr>
          <p:cNvSpPr>
            <a:spLocks noChangeArrowheads="1"/>
          </p:cNvSpPr>
          <p:nvPr/>
        </p:nvSpPr>
        <p:spPr bwMode="auto">
          <a:xfrm>
            <a:off x="3048000" y="6248400"/>
            <a:ext cx="457200" cy="457200"/>
          </a:xfrm>
          <a:prstGeom prst="actionButtonHome">
            <a:avLst/>
          </a:pr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bg1"/>
                </a:solidFill>
                <a:latin typeface="Arial" charset="0"/>
                <a:ea typeface="DejaVu Sans" charset="0"/>
                <a:cs typeface="DejaVu Sans" charset="0"/>
              </a:defRPr>
            </a:lvl1pPr>
            <a:lvl2pPr marL="742950" indent="-285750">
              <a:defRPr>
                <a:solidFill>
                  <a:schemeClr val="bg1"/>
                </a:solidFill>
                <a:latin typeface="Arial" charset="0"/>
                <a:ea typeface="DejaVu Sans" charset="0"/>
                <a:cs typeface="DejaVu Sans" charset="0"/>
              </a:defRPr>
            </a:lvl2pPr>
            <a:lvl3pPr marL="1143000" indent="-228600">
              <a:defRPr>
                <a:solidFill>
                  <a:schemeClr val="bg1"/>
                </a:solidFill>
                <a:latin typeface="Arial" charset="0"/>
                <a:ea typeface="DejaVu Sans" charset="0"/>
                <a:cs typeface="DejaVu Sans" charset="0"/>
              </a:defRPr>
            </a:lvl3pPr>
            <a:lvl4pPr marL="1600200" indent="-228600">
              <a:defRPr>
                <a:solidFill>
                  <a:schemeClr val="bg1"/>
                </a:solidFill>
                <a:latin typeface="Arial" charset="0"/>
                <a:ea typeface="DejaVu Sans" charset="0"/>
                <a:cs typeface="DejaVu Sans" charset="0"/>
              </a:defRPr>
            </a:lvl4pPr>
            <a:lvl5pPr marL="2057400" indent="-228600">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DejaVu Sans" charset="0"/>
                <a:cs typeface="DejaVu Sans" charset="0"/>
              </a:defRPr>
            </a:lvl9pPr>
          </a:lstStyle>
          <a:p>
            <a:endParaRPr lang="ar-SA" altLang="en-US"/>
          </a:p>
        </p:txBody>
      </p:sp>
      <p:sp>
        <p:nvSpPr>
          <p:cNvPr id="9222" name="Text Box 7"/>
          <p:cNvSpPr txBox="1">
            <a:spLocks noChangeArrowheads="1"/>
          </p:cNvSpPr>
          <p:nvPr/>
        </p:nvSpPr>
        <p:spPr bwMode="auto">
          <a:xfrm>
            <a:off x="2362200" y="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spcBef>
                <a:spcPts val="1125"/>
              </a:spcBef>
              <a:buClr>
                <a:srgbClr val="A50021"/>
              </a:buClr>
            </a:pPr>
            <a:r>
              <a:rPr lang="tr-TR" altLang="en-US" b="1">
                <a:solidFill>
                  <a:srgbClr val="A50021"/>
                </a:solidFill>
              </a:rPr>
              <a:t>Computers Are Your Future Chapter 1</a:t>
            </a:r>
          </a:p>
        </p:txBody>
      </p:sp>
      <p:sp>
        <p:nvSpPr>
          <p:cNvPr id="9223" name="Rectangle 8"/>
          <p:cNvSpPr>
            <a:spLocks noGrp="1" noChangeArrowheads="1"/>
          </p:cNvSpPr>
          <p:nvPr>
            <p:ph type="title"/>
          </p:nvPr>
        </p:nvSpPr>
        <p:spPr bwMode="auto">
          <a:xfrm>
            <a:off x="457200" y="274638"/>
            <a:ext cx="82264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Ana başlık metnini düzenlemek için tıklayın</a:t>
            </a:r>
          </a:p>
        </p:txBody>
      </p:sp>
      <p:sp>
        <p:nvSpPr>
          <p:cNvPr id="9224" name="Rectangle 9"/>
          <p:cNvSpPr>
            <a:spLocks noGrp="1" noChangeArrowheads="1"/>
          </p:cNvSpPr>
          <p:nvPr>
            <p:ph type="body" idx="1"/>
          </p:nvPr>
        </p:nvSpPr>
        <p:spPr bwMode="auto">
          <a:xfrm>
            <a:off x="457200" y="1600200"/>
            <a:ext cx="8226425"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Anahat metninin biçimini düzenlemek için tıklayın</a:t>
            </a:r>
          </a:p>
          <a:p>
            <a:pPr lvl="1"/>
            <a:r>
              <a:rPr lang="en-GB" altLang="en-US" smtClean="0"/>
              <a:t>İkinci Anahat Düzeyi</a:t>
            </a:r>
          </a:p>
          <a:p>
            <a:pPr lvl="2"/>
            <a:r>
              <a:rPr lang="en-GB" altLang="en-US" smtClean="0"/>
              <a:t>Üçüncü Anahat Düzeyi</a:t>
            </a:r>
          </a:p>
          <a:p>
            <a:pPr lvl="3"/>
            <a:r>
              <a:rPr lang="en-GB" altLang="en-US" smtClean="0"/>
              <a:t>Dördüncü Anahat Düzeyi</a:t>
            </a:r>
          </a:p>
          <a:p>
            <a:pPr lvl="4"/>
            <a:r>
              <a:rPr lang="en-GB" altLang="en-US" smtClean="0"/>
              <a:t>Beşinci Anahat Düzeyi</a:t>
            </a:r>
          </a:p>
          <a:p>
            <a:pPr lvl="4"/>
            <a:r>
              <a:rPr lang="en-GB" altLang="en-US" smtClean="0"/>
              <a:t>Altıncı Anahat Düzeyi</a:t>
            </a:r>
          </a:p>
          <a:p>
            <a:pPr lvl="4"/>
            <a:r>
              <a:rPr lang="en-GB" altLang="en-US" smtClean="0"/>
              <a:t>Yedinci Anahat Düzeyi</a:t>
            </a:r>
          </a:p>
          <a:p>
            <a:pPr lvl="4"/>
            <a:r>
              <a:rPr lang="en-GB" altLang="en-US" smtClean="0"/>
              <a:t>Sekizinci Anahat Düzeyi</a:t>
            </a:r>
          </a:p>
          <a:p>
            <a:pPr lvl="4"/>
            <a:r>
              <a:rPr lang="en-GB" altLang="en-US" smtClean="0"/>
              <a:t>Dokuzuncu Anahat Düzeyi</a:t>
            </a:r>
          </a:p>
        </p:txBody>
      </p:sp>
      <p:sp>
        <p:nvSpPr>
          <p:cNvPr id="9226" name="Rectangle 10"/>
          <p:cNvSpPr>
            <a:spLocks noGrp="1" noChangeArrowheads="1"/>
          </p:cNvSpPr>
          <p:nvPr>
            <p:ph type="sldNum"/>
          </p:nvPr>
        </p:nvSpPr>
        <p:spPr bwMode="auto">
          <a:xfrm>
            <a:off x="6553200" y="6381750"/>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SzPct val="45000"/>
              <a:buFont typeface="Wingdings" pitchFamily="2" charset="2"/>
              <a:buNone/>
              <a:tabLst>
                <a:tab pos="723900" algn="l"/>
                <a:tab pos="1447800" algn="l"/>
              </a:tabLst>
              <a:defRPr sz="1400" b="1">
                <a:solidFill>
                  <a:srgbClr val="000000"/>
                </a:solidFill>
                <a:latin typeface="+mn-lt"/>
                <a:ea typeface="+mn-ea"/>
                <a:cs typeface="+mn-cs"/>
              </a:defRPr>
            </a:lvl1pPr>
          </a:lstStyle>
          <a:p>
            <a:pPr>
              <a:defRPr/>
            </a:pPr>
            <a:r>
              <a:rPr lang="tr-TR"/>
              <a:t>Slide </a:t>
            </a:r>
            <a:fld id="{71C55E66-4547-4A52-BC42-7F165163D1F1}" type="slidenum">
              <a:rPr lang="tr-TR"/>
              <a:pPr>
                <a:defRPr/>
              </a:pPr>
              <a:t>‹#›</a:t>
            </a:fld>
            <a:endParaRPr lang="tr-TR"/>
          </a:p>
        </p:txBody>
      </p:sp>
      <p:sp>
        <p:nvSpPr>
          <p:cNvPr id="9227" name="Rectangle 11"/>
          <p:cNvSpPr>
            <a:spLocks noGrp="1" noChangeArrowheads="1"/>
          </p:cNvSpPr>
          <p:nvPr>
            <p:ph type="ftr"/>
          </p:nvPr>
        </p:nvSpPr>
        <p:spPr bwMode="auto">
          <a:xfrm>
            <a:off x="0" y="6381750"/>
            <a:ext cx="2892425" cy="7302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SzPct val="45000"/>
              <a:buFont typeface="Wingdings" pitchFamily="2" charset="2"/>
              <a:buNone/>
              <a:tabLst>
                <a:tab pos="723900" algn="l"/>
                <a:tab pos="1447800" algn="l"/>
                <a:tab pos="2171700" algn="l"/>
              </a:tabLst>
              <a:defRPr sz="1400" b="1">
                <a:solidFill>
                  <a:srgbClr val="000000"/>
                </a:solidFill>
                <a:latin typeface="+mn-lt"/>
                <a:ea typeface="+mn-ea"/>
                <a:cs typeface="+mn-cs"/>
              </a:defRPr>
            </a:lvl1pPr>
          </a:lstStyle>
          <a:p>
            <a:pPr>
              <a:defRPr/>
            </a:pPr>
            <a:r>
              <a:rPr lang="tr-TR" smtClean="0"/>
              <a:t>Mohammed Alnaif Ph.D.</a:t>
            </a:r>
            <a:endParaRPr lang="tr-TR"/>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hf hdr="0"/>
  <p:txStyles>
    <p:titleStyle>
      <a:lvl1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mj-lt"/>
          <a:ea typeface="+mj-ea"/>
          <a:cs typeface="+mj-cs"/>
        </a:defRPr>
      </a:lvl1pPr>
      <a:lvl2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2pPr>
      <a:lvl3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3pPr>
      <a:lvl4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4pPr>
      <a:lvl5pPr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5pPr>
      <a:lvl6pPr marL="4572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6pPr>
      <a:lvl7pPr marL="9144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7pPr>
      <a:lvl8pPr marL="13716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8pPr>
      <a:lvl9pPr marL="1828800" algn="ctr" defTabSz="449263" rtl="0" eaLnBrk="1" fontAlgn="base" hangingPunct="1">
        <a:spcBef>
          <a:spcPct val="0"/>
        </a:spcBef>
        <a:spcAft>
          <a:spcPct val="0"/>
        </a:spcAft>
        <a:buClr>
          <a:srgbClr val="A50021"/>
        </a:buClr>
        <a:buSzPct val="100000"/>
        <a:buFont typeface="Times New Roman" pitchFamily="18" charset="0"/>
        <a:defRPr sz="3200">
          <a:solidFill>
            <a:srgbClr val="A50021"/>
          </a:solidFill>
          <a:latin typeface="Times New Roman" pitchFamily="18" charset="0"/>
          <a:ea typeface="DejaVu Sans" charset="0"/>
          <a:cs typeface="DejaVu Sans" charset="0"/>
        </a:defRPr>
      </a:lvl9pPr>
    </p:titleStyle>
    <p:bodyStyle>
      <a:lvl1pPr marL="339725" indent="-339725" algn="l" defTabSz="449263" rtl="0" eaLnBrk="1" fontAlgn="base" hangingPunct="1">
        <a:spcBef>
          <a:spcPts val="700"/>
        </a:spcBef>
        <a:spcAft>
          <a:spcPct val="0"/>
        </a:spcAft>
        <a:buClr>
          <a:srgbClr val="A50021"/>
        </a:buClr>
        <a:buSzPct val="100000"/>
        <a:buFont typeface="Wingdings" pitchFamily="2" charset="2"/>
        <a:buChar char=""/>
        <a:defRPr sz="2800">
          <a:solidFill>
            <a:srgbClr val="A50021"/>
          </a:solidFill>
          <a:latin typeface="+mn-lt"/>
          <a:ea typeface="+mn-ea"/>
          <a:cs typeface="+mn-cs"/>
        </a:defRPr>
      </a:lvl1pPr>
      <a:lvl2pPr marL="739775" indent="-282575" algn="l" defTabSz="449263" rtl="0" eaLnBrk="1" fontAlgn="base" hangingPunct="1">
        <a:spcBef>
          <a:spcPts val="600"/>
        </a:spcBef>
        <a:spcAft>
          <a:spcPct val="0"/>
        </a:spcAft>
        <a:buClr>
          <a:srgbClr val="A50021"/>
        </a:buClr>
        <a:buSzPct val="100000"/>
        <a:buFont typeface="Wingdings" pitchFamily="2" charset="2"/>
        <a:buChar char=""/>
        <a:defRPr sz="2400">
          <a:solidFill>
            <a:srgbClr val="A50021"/>
          </a:solidFill>
          <a:latin typeface="+mn-lt"/>
          <a:ea typeface="+mn-ea"/>
          <a:cs typeface="+mn-cs"/>
        </a:defRPr>
      </a:lvl2pPr>
      <a:lvl3pPr marL="1143000" indent="-228600" algn="l" defTabSz="449263" rtl="0" eaLnBrk="1" fontAlgn="base" hangingPunct="1">
        <a:spcBef>
          <a:spcPts val="500"/>
        </a:spcBef>
        <a:spcAft>
          <a:spcPct val="0"/>
        </a:spcAft>
        <a:buClr>
          <a:srgbClr val="A50021"/>
        </a:buClr>
        <a:buSzPct val="100000"/>
        <a:buFont typeface="Wingdings" pitchFamily="2" charset="2"/>
        <a:buChar char=""/>
        <a:defRPr sz="2000">
          <a:solidFill>
            <a:srgbClr val="A50021"/>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4pPr>
      <a:lvl5pPr marL="20574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Arial" pitchFamily="34" charset="0"/>
          <a:ea typeface="+mn-ea"/>
          <a:cs typeface="+mn-cs"/>
        </a:defRPr>
      </a:lvl5pPr>
      <a:lvl6pPr marL="25146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6pPr>
      <a:lvl7pPr marL="29718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7pPr>
      <a:lvl8pPr marL="34290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8pPr>
      <a:lvl9pPr marL="3886200" indent="-228600" algn="l" defTabSz="449263" rtl="0" eaLnBrk="1" fontAlgn="base" hangingPunct="1">
        <a:spcBef>
          <a:spcPts val="500"/>
        </a:spcBef>
        <a:spcAft>
          <a:spcPct val="0"/>
        </a:spcAft>
        <a:buClr>
          <a:srgbClr val="000000"/>
        </a:buClr>
        <a:buSzPct val="100000"/>
        <a:buFont typeface="Arial" pitchFamily="34" charset="0"/>
        <a:buChar char="»"/>
        <a:defRPr sz="2000">
          <a:solidFill>
            <a:srgbClr val="000000"/>
          </a:solidFill>
          <a:latin typeface="Arial" pitchFamily="34" charset="0"/>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lnaif@ksu.edu.s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533400" y="404664"/>
            <a:ext cx="8382000" cy="1576536"/>
          </a:xfrm>
        </p:spPr>
        <p:txBody>
          <a:bodyPr>
            <a:noAutofit/>
          </a:bodyPr>
          <a:lstStyle/>
          <a:p>
            <a:r>
              <a:rPr lang="en-US" sz="2400" b="1" dirty="0" smtClean="0">
                <a:solidFill>
                  <a:schemeClr val="tx1"/>
                </a:solidFill>
              </a:rPr>
              <a:t>King Saud University</a:t>
            </a:r>
            <a:br>
              <a:rPr lang="en-US" sz="2400" b="1" dirty="0" smtClean="0">
                <a:solidFill>
                  <a:schemeClr val="tx1"/>
                </a:solidFill>
              </a:rPr>
            </a:br>
            <a:r>
              <a:rPr lang="en-US" sz="2400" b="1" dirty="0" smtClean="0">
                <a:solidFill>
                  <a:schemeClr val="tx1"/>
                </a:solidFill>
              </a:rPr>
              <a:t>College of Business Administration</a:t>
            </a:r>
            <a:br>
              <a:rPr lang="en-US" sz="2400" b="1" dirty="0" smtClean="0">
                <a:solidFill>
                  <a:schemeClr val="tx1"/>
                </a:solidFill>
              </a:rPr>
            </a:br>
            <a:r>
              <a:rPr lang="en-US" sz="2400" b="1" dirty="0" smtClean="0">
                <a:solidFill>
                  <a:schemeClr val="tx1"/>
                </a:solidFill>
              </a:rPr>
              <a:t>Department of Health Administration - Masters` Program</a:t>
            </a:r>
            <a:endParaRPr lang="ar-SA" sz="2400" b="1" dirty="0">
              <a:solidFill>
                <a:schemeClr val="tx1"/>
              </a:solidFill>
              <a:latin typeface="Times New Roman" pitchFamily="18" charset="0"/>
              <a:cs typeface="Times New Roman" pitchFamily="18" charset="0"/>
            </a:endParaRPr>
          </a:p>
        </p:txBody>
      </p:sp>
      <p:sp>
        <p:nvSpPr>
          <p:cNvPr id="3" name="Subtitle 2"/>
          <p:cNvSpPr>
            <a:spLocks noGrp="1"/>
          </p:cNvSpPr>
          <p:nvPr>
            <p:ph type="subTitle" sz="quarter" idx="1"/>
          </p:nvPr>
        </p:nvSpPr>
        <p:spPr>
          <a:xfrm>
            <a:off x="395536" y="2667000"/>
            <a:ext cx="8208912" cy="3138264"/>
          </a:xfrm>
        </p:spPr>
        <p:txBody>
          <a:bodyPr/>
          <a:lstStyle/>
          <a:p>
            <a:pPr rtl="0"/>
            <a:r>
              <a:rPr lang="en-US" b="1" i="1" dirty="0" smtClean="0">
                <a:solidFill>
                  <a:schemeClr val="tx1"/>
                </a:solidFill>
                <a:effectLst/>
              </a:rPr>
              <a:t>PA 505 –The Quality of Healthcare  First Semester 1436/ 1437</a:t>
            </a:r>
          </a:p>
          <a:p>
            <a:pPr rtl="0"/>
            <a:endParaRPr lang="en-US" b="1" dirty="0" smtClean="0">
              <a:solidFill>
                <a:schemeClr val="tx1"/>
              </a:solidFill>
              <a:effectLst/>
            </a:endParaRPr>
          </a:p>
          <a:p>
            <a:pPr rtl="0"/>
            <a:r>
              <a:rPr lang="en-US" b="1" dirty="0" smtClean="0">
                <a:solidFill>
                  <a:schemeClr val="tx1"/>
                </a:solidFill>
                <a:effectLst/>
              </a:rPr>
              <a:t>Mohammed S. Alnaif, Ph D.</a:t>
            </a:r>
            <a:r>
              <a:rPr lang="en-US" b="1" dirty="0" smtClean="0">
                <a:solidFill>
                  <a:schemeClr val="tx1"/>
                </a:solidFill>
              </a:rPr>
              <a:t/>
            </a:r>
            <a:br>
              <a:rPr lang="en-US" b="1" dirty="0" smtClean="0">
                <a:solidFill>
                  <a:schemeClr val="tx1"/>
                </a:solidFill>
              </a:rPr>
            </a:br>
            <a:r>
              <a:rPr lang="en-US" b="1" dirty="0" smtClean="0">
                <a:solidFill>
                  <a:schemeClr val="accent2"/>
                </a:solidFill>
                <a:hlinkClick r:id="rId3"/>
              </a:rPr>
              <a:t>alnaif@ksu.edu.sa</a:t>
            </a:r>
            <a:endParaRPr lang="en-US" b="1" dirty="0" smtClean="0">
              <a:solidFill>
                <a:schemeClr val="accent2"/>
              </a:solidFill>
            </a:endParaRPr>
          </a:p>
          <a:p>
            <a:pPr rtl="0"/>
            <a:r>
              <a:rPr lang="en-US" b="1" dirty="0" smtClean="0">
                <a:solidFill>
                  <a:schemeClr val="tx1"/>
                </a:solidFill>
                <a:effectLst/>
              </a:rPr>
              <a:t>Office Phone # 469-3681</a:t>
            </a:r>
            <a:endParaRPr lang="ar-SA" b="1" dirty="0" smtClean="0">
              <a:solidFill>
                <a:schemeClr val="tx1"/>
              </a:solidFill>
              <a:effectLst/>
            </a:endParaRPr>
          </a:p>
          <a:p>
            <a:pPr algn="l" rtl="0"/>
            <a:endParaRPr lang="ar-SA" b="1" dirty="0">
              <a:solidFill>
                <a:schemeClr val="tx1"/>
              </a:solidFill>
              <a:latin typeface="Times New Roman" pitchFamily="18" charset="0"/>
            </a:endParaRPr>
          </a:p>
        </p:txBody>
      </p:sp>
      <p:sp>
        <p:nvSpPr>
          <p:cNvPr id="4" name="Date Placeholder 3"/>
          <p:cNvSpPr>
            <a:spLocks noGrp="1"/>
          </p:cNvSpPr>
          <p:nvPr>
            <p:ph type="dt" sz="quarter" idx="10"/>
          </p:nvPr>
        </p:nvSpPr>
        <p:spPr/>
        <p:txBody>
          <a:bodyPr/>
          <a:lstStyle/>
          <a:p>
            <a:pPr>
              <a:defRPr/>
            </a:pPr>
            <a:fld id="{50BAC4F7-6F10-4BB3-91AE-79F6D0768BA9}" type="datetime1">
              <a:rPr lang="en-US" smtClean="0"/>
              <a:t>11/20/2016</a:t>
            </a:fld>
            <a:endParaRPr lang="en-GB" dirty="0"/>
          </a:p>
        </p:txBody>
      </p:sp>
      <p:sp>
        <p:nvSpPr>
          <p:cNvPr id="7" name="Footer Placeholder 6"/>
          <p:cNvSpPr>
            <a:spLocks noGrp="1"/>
          </p:cNvSpPr>
          <p:nvPr>
            <p:ph type="ftr" sz="quarter" idx="4294967295"/>
          </p:nvPr>
        </p:nvSpPr>
        <p:spPr>
          <a:xfrm>
            <a:off x="659165" y="6356350"/>
            <a:ext cx="2847975" cy="365125"/>
          </a:xfrm>
          <a:prstGeom prst="rect">
            <a:avLst/>
          </a:prstGeom>
        </p:spPr>
        <p:txBody>
          <a:bodyPr/>
          <a:lstStyle/>
          <a:p>
            <a:r>
              <a:rPr lang="en-US" smtClean="0"/>
              <a:t>Mohammed Alnaif Ph.D.</a:t>
            </a:r>
            <a:endParaRPr lang="en-US"/>
          </a:p>
        </p:txBody>
      </p:sp>
      <p:sp>
        <p:nvSpPr>
          <p:cNvPr id="6" name="Slide Number Placeholder 5"/>
          <p:cNvSpPr>
            <a:spLocks noGrp="1"/>
          </p:cNvSpPr>
          <p:nvPr>
            <p:ph type="sldNum" idx="10"/>
          </p:nvPr>
        </p:nvSpPr>
        <p:spPr/>
        <p:txBody>
          <a:bodyPr/>
          <a:lstStyle/>
          <a:p>
            <a:fld id="{EEEECDCC-63C2-4492-ADC6-A6890B1EB79E}" type="slidenum">
              <a:rPr lang="en-US" smtClean="0"/>
              <a:t>1</a:t>
            </a:fld>
            <a:endParaRPr lang="en-US"/>
          </a:p>
        </p:txBody>
      </p:sp>
    </p:spTree>
    <p:extLst>
      <p:ext uri="{BB962C8B-B14F-4D97-AF65-F5344CB8AC3E}">
        <p14:creationId xmlns:p14="http://schemas.microsoft.com/office/powerpoint/2010/main" val="3466447108"/>
      </p:ext>
    </p:extLst>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85800" y="1524000"/>
            <a:ext cx="8077200" cy="4495800"/>
          </a:xfrm>
        </p:spPr>
        <p:txBody>
          <a:bodyPr/>
          <a:lstStyle/>
          <a:p>
            <a:pPr algn="l"/>
            <a:r>
              <a:rPr lang="en-US" b="1" dirty="0">
                <a:solidFill>
                  <a:srgbClr val="0000FF"/>
                </a:solidFill>
              </a:rPr>
              <a:t>Case study</a:t>
            </a:r>
          </a:p>
          <a:p>
            <a:pPr algn="l"/>
            <a:r>
              <a:rPr lang="en-US" sz="2200" b="1" i="1" dirty="0">
                <a:solidFill>
                  <a:srgbClr val="002060"/>
                </a:solidFill>
              </a:rPr>
              <a:t>Staff members are asked to vote for their top three complaints. The following com- plaints receive the most votes:</a:t>
            </a:r>
          </a:p>
          <a:p>
            <a:pPr marL="342900" indent="-342900" algn="l">
              <a:buFont typeface="Arial" panose="020B0604020202020204" pitchFamily="34" charset="0"/>
              <a:buChar char="•"/>
            </a:pPr>
            <a:r>
              <a:rPr lang="en-US" sz="2200" b="1" i="1" dirty="0">
                <a:solidFill>
                  <a:srgbClr val="002060"/>
                </a:solidFill>
              </a:rPr>
              <a:t>Meetings usually don’t start on time. </a:t>
            </a:r>
          </a:p>
          <a:p>
            <a:pPr marL="342900" indent="-342900" algn="l">
              <a:buFont typeface="Arial" panose="020B0604020202020204" pitchFamily="34" charset="0"/>
              <a:buChar char="•"/>
            </a:pPr>
            <a:r>
              <a:rPr lang="en-US" sz="2200" b="1" i="1" dirty="0">
                <a:solidFill>
                  <a:srgbClr val="002060"/>
                </a:solidFill>
              </a:rPr>
              <a:t>Late afternoon is an inconvenient time for meetings. </a:t>
            </a:r>
          </a:p>
          <a:p>
            <a:pPr marL="342900" indent="-342900" algn="l">
              <a:buFont typeface="Arial" panose="020B0604020202020204" pitchFamily="34" charset="0"/>
              <a:buChar char="•"/>
            </a:pPr>
            <a:r>
              <a:rPr lang="en-US" sz="2200" b="1" i="1" dirty="0">
                <a:solidFill>
                  <a:srgbClr val="002060"/>
                </a:solidFill>
              </a:rPr>
              <a:t>Meetings often turn into gripe sessions and accomplish nothing.</a:t>
            </a:r>
          </a:p>
          <a:p>
            <a:pPr algn="l"/>
            <a:r>
              <a:rPr lang="en-US" sz="2200" b="1" i="1" dirty="0">
                <a:solidFill>
                  <a:srgbClr val="002060"/>
                </a:solidFill>
              </a:rPr>
              <a:t>To delve into the cause of these complaints, the director asks the group to answer questions about each concern. </a:t>
            </a:r>
            <a:r>
              <a:rPr lang="en-US" sz="2200" b="1" i="1" dirty="0">
                <a:solidFill>
                  <a:srgbClr val="0000FF"/>
                </a:solidFill>
              </a:rPr>
              <a:t>Why</a:t>
            </a:r>
            <a:r>
              <a:rPr lang="en-US" sz="2200" b="1" i="1" dirty="0">
                <a:solidFill>
                  <a:srgbClr val="002060"/>
                </a:solidFill>
              </a:rPr>
              <a:t> don’t meetings start on time? </a:t>
            </a:r>
            <a:r>
              <a:rPr lang="en-US" sz="2200" b="1" i="1" dirty="0">
                <a:solidFill>
                  <a:srgbClr val="0000FF"/>
                </a:solidFill>
              </a:rPr>
              <a:t>Why</a:t>
            </a:r>
            <a:r>
              <a:rPr lang="en-US" sz="2200" b="1" i="1" dirty="0">
                <a:solidFill>
                  <a:srgbClr val="002060"/>
                </a:solidFill>
              </a:rPr>
              <a:t> was late after- noon originally chosen as the meeting time? </a:t>
            </a:r>
            <a:r>
              <a:rPr lang="en-US" sz="2200" b="1" i="1" dirty="0">
                <a:solidFill>
                  <a:srgbClr val="0000FF"/>
                </a:solidFill>
              </a:rPr>
              <a:t>Why</a:t>
            </a:r>
            <a:r>
              <a:rPr lang="en-US" sz="2200" b="1" i="1" dirty="0">
                <a:solidFill>
                  <a:srgbClr val="002060"/>
                </a:solidFill>
              </a:rPr>
              <a:t> can’t the meetings be held at a different time? </a:t>
            </a:r>
            <a:r>
              <a:rPr lang="en-US" sz="2200" b="1" i="1" dirty="0">
                <a:solidFill>
                  <a:srgbClr val="0000FF"/>
                </a:solidFill>
              </a:rPr>
              <a:t>Why</a:t>
            </a:r>
            <a:r>
              <a:rPr lang="en-US" sz="2200" b="1" i="1" dirty="0">
                <a:solidFill>
                  <a:srgbClr val="002060"/>
                </a:solidFill>
              </a:rPr>
              <a:t> do meetings turn into gripe sessions</a:t>
            </a:r>
            <a:r>
              <a:rPr lang="en-US" sz="2200" b="1" i="1" dirty="0" smtClean="0">
                <a:solidFill>
                  <a:srgbClr val="002060"/>
                </a:solidFill>
              </a:rPr>
              <a:t>?</a:t>
            </a:r>
            <a:endParaRPr lang="en-US" sz="2200" b="1" i="1" dirty="0">
              <a:solidFill>
                <a:srgbClr val="002060"/>
              </a:solidFill>
            </a:endParaRPr>
          </a:p>
        </p:txBody>
      </p:sp>
      <p:sp>
        <p:nvSpPr>
          <p:cNvPr id="4" name="Footer Placeholder 3"/>
          <p:cNvSpPr>
            <a:spLocks noGrp="1"/>
          </p:cNvSpPr>
          <p:nvPr>
            <p:ph type="ftr" idx="11"/>
          </p:nvPr>
        </p:nvSpPr>
        <p:spPr>
          <a:xfrm>
            <a:off x="152400" y="624840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a:xfrm>
            <a:off x="6574105" y="6248400"/>
            <a:ext cx="2130425" cy="473075"/>
          </a:xfrm>
        </p:spPr>
        <p:txBody>
          <a:bodyPr/>
          <a:lstStyle/>
          <a:p>
            <a:fld id="{EEEECDCC-63C2-4492-ADC6-A6890B1EB79E}" type="slidenum">
              <a:rPr lang="en-US" smtClean="0"/>
              <a:t>10</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7373017"/>
      </p:ext>
    </p:extLst>
  </p:cSld>
  <p:clrMapOvr>
    <a:masterClrMapping/>
  </p:clrMapOvr>
  <p:transition spd="slow">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85800" y="1600200"/>
            <a:ext cx="7848600" cy="4419600"/>
          </a:xfrm>
        </p:spPr>
        <p:txBody>
          <a:bodyPr/>
          <a:lstStyle/>
          <a:p>
            <a:pPr algn="l"/>
            <a:r>
              <a:rPr lang="en-US" b="1" dirty="0">
                <a:solidFill>
                  <a:srgbClr val="0000FF"/>
                </a:solidFill>
              </a:rPr>
              <a:t>Case study</a:t>
            </a:r>
          </a:p>
          <a:p>
            <a:pPr marL="342900" indent="-342900" algn="l">
              <a:buFont typeface="Arial" panose="020B0604020202020204" pitchFamily="34" charset="0"/>
              <a:buChar char="•"/>
            </a:pPr>
            <a:r>
              <a:rPr lang="en-US" sz="2400" b="1" i="1" dirty="0">
                <a:solidFill>
                  <a:srgbClr val="002060"/>
                </a:solidFill>
              </a:rPr>
              <a:t>Answers to these questions help employees </a:t>
            </a:r>
            <a:r>
              <a:rPr lang="en-US" sz="2400" b="1" i="1" dirty="0" smtClean="0">
                <a:solidFill>
                  <a:srgbClr val="002060"/>
                </a:solidFill>
              </a:rPr>
              <a:t>understand </a:t>
            </a:r>
            <a:r>
              <a:rPr lang="en-US" sz="2400" b="1" i="1" dirty="0">
                <a:solidFill>
                  <a:srgbClr val="002060"/>
                </a:solidFill>
              </a:rPr>
              <a:t>why they do not find staff meetings valuable. The director asks the staff members to come up with innovative, unconventional ways to eliminate these complaints.</a:t>
            </a:r>
          </a:p>
          <a:p>
            <a:pPr marL="342900" indent="-342900" algn="l">
              <a:buFont typeface="Arial" panose="020B0604020202020204" pitchFamily="34" charset="0"/>
              <a:buChar char="•"/>
            </a:pPr>
            <a:r>
              <a:rPr lang="en-US" sz="2400" b="1" i="1" dirty="0">
                <a:solidFill>
                  <a:srgbClr val="002060"/>
                </a:solidFill>
              </a:rPr>
              <a:t>The group reconvenes the next month to share ideas. Some are inventive. </a:t>
            </a:r>
            <a:endParaRPr lang="en-US" sz="2400" b="1" i="1" dirty="0" smtClean="0">
              <a:solidFill>
                <a:srgbClr val="002060"/>
              </a:solidFill>
            </a:endParaRPr>
          </a:p>
          <a:p>
            <a:pPr marL="342900" indent="-342900" algn="l">
              <a:buFont typeface="Arial" panose="020B0604020202020204" pitchFamily="34" charset="0"/>
              <a:buChar char="•"/>
            </a:pPr>
            <a:r>
              <a:rPr lang="en-US" sz="2400" b="1" i="1" dirty="0" smtClean="0">
                <a:solidFill>
                  <a:srgbClr val="002060"/>
                </a:solidFill>
              </a:rPr>
              <a:t>For </a:t>
            </a:r>
            <a:r>
              <a:rPr lang="en-US" sz="2400" b="1" i="1" dirty="0">
                <a:solidFill>
                  <a:srgbClr val="002060"/>
                </a:solidFill>
              </a:rPr>
              <a:t>example, two staff members suggest holding virtual meetings and provide some names of free online meeting </a:t>
            </a:r>
            <a:r>
              <a:rPr lang="en-US" sz="2400" b="1" i="1" dirty="0" smtClean="0">
                <a:solidFill>
                  <a:srgbClr val="002060"/>
                </a:solidFill>
              </a:rPr>
              <a:t>services</a:t>
            </a:r>
            <a:r>
              <a:rPr lang="en-US" sz="2400" b="1" dirty="0" smtClean="0">
                <a:solidFill>
                  <a:schemeClr val="tx1"/>
                </a:solidFill>
              </a:rPr>
              <a:t>.</a:t>
            </a:r>
            <a:endParaRPr lang="en-US" sz="2400" b="1" dirty="0">
              <a:solidFill>
                <a:schemeClr val="tx1"/>
              </a:solidFill>
            </a:endParaRPr>
          </a:p>
        </p:txBody>
      </p:sp>
      <p:sp>
        <p:nvSpPr>
          <p:cNvPr id="4" name="Footer Placeholder 3"/>
          <p:cNvSpPr>
            <a:spLocks noGrp="1"/>
          </p:cNvSpPr>
          <p:nvPr>
            <p:ph type="ftr" idx="11"/>
          </p:nvPr>
        </p:nvSpPr>
        <p:spPr>
          <a:xfrm>
            <a:off x="152400" y="624840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a:xfrm>
            <a:off x="6574105" y="6248400"/>
            <a:ext cx="2130425" cy="473075"/>
          </a:xfrm>
        </p:spPr>
        <p:txBody>
          <a:bodyPr/>
          <a:lstStyle/>
          <a:p>
            <a:fld id="{EEEECDCC-63C2-4492-ADC6-A6890B1EB79E}" type="slidenum">
              <a:rPr lang="en-US" smtClean="0"/>
              <a:t>11</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935294"/>
      </p:ext>
    </p:extLst>
  </p:cSld>
  <p:clrMapOvr>
    <a:masterClrMapping/>
  </p:clrMapOvr>
  <p:transition spd="slow">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85800" y="1600200"/>
            <a:ext cx="7848600" cy="4419600"/>
          </a:xfrm>
        </p:spPr>
        <p:txBody>
          <a:bodyPr/>
          <a:lstStyle/>
          <a:p>
            <a:pPr algn="l"/>
            <a:r>
              <a:rPr lang="en-US" b="1" dirty="0">
                <a:solidFill>
                  <a:srgbClr val="0000FF"/>
                </a:solidFill>
              </a:rPr>
              <a:t>Case study</a:t>
            </a:r>
          </a:p>
          <a:p>
            <a:pPr marL="342900" indent="-342900" algn="l">
              <a:buFont typeface="Arial" panose="020B0604020202020204" pitchFamily="34" charset="0"/>
              <a:buChar char="•"/>
            </a:pPr>
            <a:r>
              <a:rPr lang="en-US" sz="2400" b="1" i="1" dirty="0">
                <a:solidFill>
                  <a:srgbClr val="002060"/>
                </a:solidFill>
              </a:rPr>
              <a:t>The director lists the ideas on a flip chart, and the group selects the recommendations most likely to eliminate the top three complaints. </a:t>
            </a:r>
            <a:endParaRPr lang="en-US" sz="2400" b="1" i="1" dirty="0" smtClean="0">
              <a:solidFill>
                <a:srgbClr val="002060"/>
              </a:solidFill>
            </a:endParaRPr>
          </a:p>
          <a:p>
            <a:pPr marL="342900" indent="-342900" algn="l">
              <a:buFont typeface="Arial" panose="020B0604020202020204" pitchFamily="34" charset="0"/>
              <a:buChar char="•"/>
            </a:pPr>
            <a:r>
              <a:rPr lang="en-US" sz="2400" b="1" i="1" dirty="0" smtClean="0">
                <a:solidFill>
                  <a:srgbClr val="002060"/>
                </a:solidFill>
              </a:rPr>
              <a:t>The </a:t>
            </a:r>
            <a:r>
              <a:rPr lang="en-US" sz="2400" b="1" i="1" dirty="0">
                <a:solidFill>
                  <a:srgbClr val="002060"/>
                </a:solidFill>
              </a:rPr>
              <a:t>idea of virtual online meetings receives the most support; however, the director points out that this change requires more investigation prior to implementation. </a:t>
            </a:r>
            <a:endParaRPr lang="en-US" sz="2400" b="1" i="1" dirty="0" smtClean="0">
              <a:solidFill>
                <a:srgbClr val="002060"/>
              </a:solidFill>
            </a:endParaRPr>
          </a:p>
          <a:p>
            <a:pPr marL="342900" indent="-342900" algn="l">
              <a:buFont typeface="Arial" panose="020B0604020202020204" pitchFamily="34" charset="0"/>
              <a:buChar char="•"/>
            </a:pPr>
            <a:r>
              <a:rPr lang="en-US" sz="2400" b="1" i="1" dirty="0" smtClean="0">
                <a:solidFill>
                  <a:srgbClr val="002060"/>
                </a:solidFill>
              </a:rPr>
              <a:t>He </a:t>
            </a:r>
            <a:r>
              <a:rPr lang="en-US" sz="2400" b="1" i="1" dirty="0">
                <a:solidFill>
                  <a:srgbClr val="002060"/>
                </a:solidFill>
              </a:rPr>
              <a:t>suggests trying the second choice—holding meetings at noon and providing lunch—because it can be implemented right away</a:t>
            </a:r>
            <a:r>
              <a:rPr lang="en-US" sz="2400" b="1" dirty="0">
                <a:solidFill>
                  <a:schemeClr val="tx1"/>
                </a:solidFill>
              </a:rPr>
              <a:t>. </a:t>
            </a:r>
            <a:endParaRPr lang="en-US" sz="2400" b="1" dirty="0">
              <a:solidFill>
                <a:schemeClr val="tx1"/>
              </a:solidFill>
            </a:endParaRPr>
          </a:p>
        </p:txBody>
      </p:sp>
      <p:sp>
        <p:nvSpPr>
          <p:cNvPr id="4" name="Footer Placeholder 3"/>
          <p:cNvSpPr>
            <a:spLocks noGrp="1"/>
          </p:cNvSpPr>
          <p:nvPr>
            <p:ph type="ftr" idx="11"/>
          </p:nvPr>
        </p:nvSpPr>
        <p:spPr>
          <a:xfrm>
            <a:off x="152400" y="624840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a:xfrm>
            <a:off x="6574105" y="6248400"/>
            <a:ext cx="2130425" cy="473075"/>
          </a:xfrm>
        </p:spPr>
        <p:txBody>
          <a:bodyPr/>
          <a:lstStyle/>
          <a:p>
            <a:fld id="{EEEECDCC-63C2-4492-ADC6-A6890B1EB79E}" type="slidenum">
              <a:rPr lang="en-US" smtClean="0"/>
              <a:t>12</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6136003"/>
      </p:ext>
    </p:extLst>
  </p:cSld>
  <p:clrMapOvr>
    <a:masterClrMapping/>
  </p:clrMapOvr>
  <p:transition spd="slow">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85800" y="1600200"/>
            <a:ext cx="7848600" cy="4419600"/>
          </a:xfrm>
        </p:spPr>
        <p:txBody>
          <a:bodyPr/>
          <a:lstStyle/>
          <a:p>
            <a:pPr algn="l"/>
            <a:r>
              <a:rPr lang="en-US" b="1" dirty="0">
                <a:solidFill>
                  <a:srgbClr val="0000FF"/>
                </a:solidFill>
              </a:rPr>
              <a:t>Case study</a:t>
            </a:r>
          </a:p>
          <a:p>
            <a:pPr marL="342900" indent="-342900" algn="l">
              <a:buFont typeface="Arial" panose="020B0604020202020204" pitchFamily="34" charset="0"/>
              <a:buChar char="•"/>
            </a:pPr>
            <a:r>
              <a:rPr lang="en-US" sz="2400" b="1" i="1" dirty="0">
                <a:solidFill>
                  <a:srgbClr val="002060"/>
                </a:solidFill>
              </a:rPr>
              <a:t>The group also decides to make two other changes: Everyone will be asked to submit a topic for the next meeting agenda. </a:t>
            </a:r>
            <a:endParaRPr lang="en-US" sz="2400" b="1" i="1" dirty="0" smtClean="0">
              <a:solidFill>
                <a:srgbClr val="002060"/>
              </a:solidFill>
            </a:endParaRPr>
          </a:p>
          <a:p>
            <a:pPr marL="342900" indent="-342900" algn="l">
              <a:buFont typeface="Arial" panose="020B0604020202020204" pitchFamily="34" charset="0"/>
              <a:buChar char="•"/>
            </a:pPr>
            <a:r>
              <a:rPr lang="en-US" sz="2400" b="1" i="1" dirty="0" smtClean="0">
                <a:solidFill>
                  <a:srgbClr val="002060"/>
                </a:solidFill>
              </a:rPr>
              <a:t>The </a:t>
            </a:r>
            <a:r>
              <a:rPr lang="en-US" sz="2400" b="1" i="1" dirty="0">
                <a:solidFill>
                  <a:srgbClr val="002060"/>
                </a:solidFill>
              </a:rPr>
              <a:t>final agenda will be distributed three days before each meeting, and all meetings will start promptly. </a:t>
            </a:r>
            <a:endParaRPr lang="en-US" sz="2400" b="1" i="1" dirty="0" smtClean="0">
              <a:solidFill>
                <a:srgbClr val="002060"/>
              </a:solidFill>
            </a:endParaRPr>
          </a:p>
          <a:p>
            <a:pPr marL="342900" indent="-342900" algn="l">
              <a:buFont typeface="Arial" panose="020B0604020202020204" pitchFamily="34" charset="0"/>
              <a:buChar char="•"/>
            </a:pPr>
            <a:r>
              <a:rPr lang="en-US" sz="2400" b="1" i="1" dirty="0" smtClean="0">
                <a:solidFill>
                  <a:srgbClr val="002060"/>
                </a:solidFill>
              </a:rPr>
              <a:t>In </a:t>
            </a:r>
            <a:r>
              <a:rPr lang="en-US" sz="2400" b="1" i="1" dirty="0">
                <a:solidFill>
                  <a:srgbClr val="002060"/>
                </a:solidFill>
              </a:rPr>
              <a:t>three months, the director will survey the staff to determine whether these changes have made a difference. He will also share information on the virtual online meeting options he will have researched</a:t>
            </a:r>
            <a:r>
              <a:rPr lang="en-US" sz="2400" b="1" i="1" dirty="0" smtClean="0">
                <a:solidFill>
                  <a:srgbClr val="002060"/>
                </a:solidFill>
              </a:rPr>
              <a:t>. </a:t>
            </a:r>
            <a:endParaRPr lang="en-US" sz="2400" b="1" i="1" dirty="0">
              <a:solidFill>
                <a:srgbClr val="002060"/>
              </a:solidFill>
            </a:endParaRPr>
          </a:p>
        </p:txBody>
      </p:sp>
      <p:sp>
        <p:nvSpPr>
          <p:cNvPr id="4" name="Footer Placeholder 3"/>
          <p:cNvSpPr>
            <a:spLocks noGrp="1"/>
          </p:cNvSpPr>
          <p:nvPr>
            <p:ph type="ftr" idx="11"/>
          </p:nvPr>
        </p:nvSpPr>
        <p:spPr>
          <a:xfrm>
            <a:off x="152400" y="624840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a:xfrm>
            <a:off x="6574105" y="6248400"/>
            <a:ext cx="2130425" cy="473075"/>
          </a:xfrm>
        </p:spPr>
        <p:txBody>
          <a:bodyPr/>
          <a:lstStyle/>
          <a:p>
            <a:fld id="{EEEECDCC-63C2-4492-ADC6-A6890B1EB79E}" type="slidenum">
              <a:rPr lang="en-US" smtClean="0"/>
              <a:t>13</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9141877"/>
      </p:ext>
    </p:extLst>
  </p:cSld>
  <p:clrMapOvr>
    <a:masterClrMapping/>
  </p:clrMapOvr>
  <p:transition spd="slow">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762000" y="2057399"/>
            <a:ext cx="7772400" cy="3831955"/>
          </a:xfrm>
        </p:spPr>
        <p:txBody>
          <a:bodyPr/>
          <a:lstStyle/>
          <a:p>
            <a:pPr algn="l"/>
            <a:r>
              <a:rPr lang="en-US" b="1" dirty="0">
                <a:solidFill>
                  <a:srgbClr val="0000FF"/>
                </a:solidFill>
              </a:rPr>
              <a:t>Improvements in Quality Management</a:t>
            </a:r>
          </a:p>
          <a:p>
            <a:pPr marL="457200" indent="-457200" algn="l">
              <a:buFont typeface="Wingdings" panose="05000000000000000000" pitchFamily="2" charset="2"/>
              <a:buChar char="v"/>
            </a:pPr>
            <a:r>
              <a:rPr lang="en-US" b="1" dirty="0">
                <a:solidFill>
                  <a:schemeClr val="tx1"/>
                </a:solidFill>
              </a:rPr>
              <a:t>As shown in Exhibit 5.1, the </a:t>
            </a:r>
            <a:r>
              <a:rPr lang="en-US" b="1" dirty="0">
                <a:solidFill>
                  <a:srgbClr val="0000FF"/>
                </a:solidFill>
              </a:rPr>
              <a:t>improvement</a:t>
            </a:r>
            <a:r>
              <a:rPr lang="en-US" b="1" dirty="0">
                <a:solidFill>
                  <a:schemeClr val="tx1"/>
                </a:solidFill>
              </a:rPr>
              <a:t> phase follows performance assessment. </a:t>
            </a:r>
            <a:endParaRPr lang="en-US" b="1" dirty="0" smtClean="0">
              <a:solidFill>
                <a:schemeClr val="tx1"/>
              </a:solidFill>
            </a:endParaRPr>
          </a:p>
          <a:p>
            <a:pPr marL="457200" indent="-457200" algn="l">
              <a:buFont typeface="Wingdings" panose="05000000000000000000" pitchFamily="2" charset="2"/>
              <a:buChar char="v"/>
            </a:pPr>
            <a:r>
              <a:rPr lang="en-US" b="1" dirty="0" smtClean="0">
                <a:solidFill>
                  <a:schemeClr val="tx1"/>
                </a:solidFill>
              </a:rPr>
              <a:t>Once </a:t>
            </a:r>
            <a:r>
              <a:rPr lang="en-US" b="1" dirty="0">
                <a:solidFill>
                  <a:srgbClr val="0000FF"/>
                </a:solidFill>
              </a:rPr>
              <a:t>improvements</a:t>
            </a:r>
            <a:r>
              <a:rPr lang="en-US" b="1" dirty="0">
                <a:solidFill>
                  <a:schemeClr val="tx1"/>
                </a:solidFill>
              </a:rPr>
              <a:t> are implemented, the quality management cycle begins again. </a:t>
            </a:r>
            <a:endParaRPr lang="en-US" b="1" dirty="0" smtClean="0">
              <a:solidFill>
                <a:schemeClr val="tx1"/>
              </a:solidFill>
            </a:endParaRPr>
          </a:p>
          <a:p>
            <a:pPr marL="457200" indent="-457200" algn="l">
              <a:buFont typeface="Wingdings" panose="05000000000000000000" pitchFamily="2" charset="2"/>
              <a:buChar char="v"/>
            </a:pPr>
            <a:r>
              <a:rPr lang="en-US" b="1" dirty="0" smtClean="0">
                <a:solidFill>
                  <a:schemeClr val="tx1"/>
                </a:solidFill>
              </a:rPr>
              <a:t>The </a:t>
            </a:r>
            <a:r>
              <a:rPr lang="en-US" b="1" dirty="0">
                <a:solidFill>
                  <a:schemeClr val="tx1"/>
                </a:solidFill>
              </a:rPr>
              <a:t>results of process changes are measured and analyzed to determine whether they fixed the performance problem.</a:t>
            </a:r>
          </a:p>
          <a:p>
            <a:pPr algn="l"/>
            <a:endParaRPr lang="en-US" sz="2400" b="1" dirty="0">
              <a:solidFill>
                <a:schemeClr val="tx1"/>
              </a:solidFill>
            </a:endParaRPr>
          </a:p>
        </p:txBody>
      </p:sp>
      <p:sp>
        <p:nvSpPr>
          <p:cNvPr id="4" name="Footer Placeholder 3"/>
          <p:cNvSpPr>
            <a:spLocks noGrp="1"/>
          </p:cNvSpPr>
          <p:nvPr>
            <p:ph type="ftr" idx="11"/>
          </p:nvPr>
        </p:nvSpPr>
        <p:spPr>
          <a:xfrm>
            <a:off x="152400" y="624840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a:xfrm>
            <a:off x="6574105" y="6248400"/>
            <a:ext cx="2130425" cy="473075"/>
          </a:xfrm>
        </p:spPr>
        <p:txBody>
          <a:bodyPr/>
          <a:lstStyle/>
          <a:p>
            <a:fld id="{EEEECDCC-63C2-4492-ADC6-A6890B1EB79E}" type="slidenum">
              <a:rPr lang="en-US" smtClean="0"/>
              <a:t>14</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5665104"/>
      </p:ext>
    </p:extLst>
  </p:cSld>
  <p:clrMapOvr>
    <a:masterClrMapping/>
  </p:clrMapOvr>
  <p:transition spd="slow">
    <p:diamon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1709" y="257577"/>
            <a:ext cx="7949485" cy="938009"/>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The quality management cycle</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898300" y="1195586"/>
            <a:ext cx="7775620"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3854003" y="1405942"/>
            <a:ext cx="2781837"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400" b="1" dirty="0" smtClean="0">
                <a:solidFill>
                  <a:schemeClr val="tx1"/>
                </a:solidFill>
                <a:latin typeface="Times New Roman" panose="02020603050405020304" pitchFamily="18" charset="0"/>
                <a:cs typeface="Times New Roman" panose="02020603050405020304" pitchFamily="18" charset="0"/>
              </a:rPr>
              <a:t>How are we doing</a:t>
            </a:r>
            <a:endParaRPr lang="en-US" sz="2400" dirty="0">
              <a:solidFill>
                <a:schemeClr val="tx1"/>
              </a:solidFill>
            </a:endParaRPr>
          </a:p>
        </p:txBody>
      </p:sp>
      <p:sp>
        <p:nvSpPr>
          <p:cNvPr id="5" name="Rectangle 4"/>
          <p:cNvSpPr/>
          <p:nvPr/>
        </p:nvSpPr>
        <p:spPr>
          <a:xfrm>
            <a:off x="3862052" y="2958106"/>
            <a:ext cx="2781837" cy="146819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00FF"/>
                </a:solidFill>
                <a:latin typeface="Times New Roman" panose="02020603050405020304" pitchFamily="18" charset="0"/>
                <a:cs typeface="Times New Roman" panose="02020603050405020304" pitchFamily="18" charset="0"/>
              </a:rPr>
              <a:t>Assessment</a:t>
            </a:r>
          </a:p>
          <a:p>
            <a:pPr algn="ctr"/>
            <a:r>
              <a:rPr lang="en-US" sz="2400" b="1" dirty="0" smtClean="0">
                <a:solidFill>
                  <a:schemeClr val="tx1"/>
                </a:solidFill>
                <a:latin typeface="Times New Roman" panose="02020603050405020304" pitchFamily="18" charset="0"/>
                <a:cs typeface="Times New Roman" panose="02020603050405020304" pitchFamily="18" charset="0"/>
              </a:rPr>
              <a:t>Are we meeting expectation</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6" name="Rectangle 5"/>
          <p:cNvSpPr/>
          <p:nvPr/>
        </p:nvSpPr>
        <p:spPr>
          <a:xfrm>
            <a:off x="3854003" y="5065688"/>
            <a:ext cx="2781837" cy="138662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300"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sz="2300"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sz="2300" b="1" dirty="0">
              <a:solidFill>
                <a:schemeClr val="tx1"/>
              </a:solidFill>
              <a:latin typeface="Times New Roman" panose="02020603050405020304" pitchFamily="18" charset="0"/>
              <a:cs typeface="Times New Roman" panose="02020603050405020304" pitchFamily="18" charset="0"/>
            </a:endParaRPr>
          </a:p>
        </p:txBody>
      </p:sp>
      <p:cxnSp>
        <p:nvCxnSpPr>
          <p:cNvPr id="12" name="Elbow Connector 11"/>
          <p:cNvCxnSpPr>
            <a:stCxn id="6" idx="3"/>
          </p:cNvCxnSpPr>
          <p:nvPr/>
        </p:nvCxnSpPr>
        <p:spPr>
          <a:xfrm flipV="1">
            <a:off x="6635840" y="1937460"/>
            <a:ext cx="994892" cy="3821542"/>
          </a:xfrm>
          <a:prstGeom prst="bentConnector2">
            <a:avLst/>
          </a:prstGeom>
          <a:ln w="76200"/>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flipH="1">
            <a:off x="6664817" y="1908219"/>
            <a:ext cx="965915" cy="1"/>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a:stCxn id="4" idx="2"/>
            <a:endCxn id="5" idx="0"/>
          </p:cNvCxnSpPr>
          <p:nvPr/>
        </p:nvCxnSpPr>
        <p:spPr>
          <a:xfrm>
            <a:off x="5244921" y="2371856"/>
            <a:ext cx="8049" cy="58625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4586489" y="4489326"/>
            <a:ext cx="618185" cy="523220"/>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No</a:t>
            </a:r>
            <a:endParaRPr lang="en-US" sz="2800" b="1" dirty="0">
              <a:latin typeface="Times New Roman" panose="02020603050405020304" pitchFamily="18" charset="0"/>
              <a:cs typeface="Times New Roman" panose="02020603050405020304" pitchFamily="18" charset="0"/>
            </a:endParaRPr>
          </a:p>
        </p:txBody>
      </p:sp>
      <p:cxnSp>
        <p:nvCxnSpPr>
          <p:cNvPr id="25" name="Straight Arrow Connector 24"/>
          <p:cNvCxnSpPr/>
          <p:nvPr/>
        </p:nvCxnSpPr>
        <p:spPr>
          <a:xfrm>
            <a:off x="5233650" y="4450197"/>
            <a:ext cx="8049" cy="58625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cxnSp>
        <p:nvCxnSpPr>
          <p:cNvPr id="45" name="Straight Connector 44"/>
          <p:cNvCxnSpPr>
            <a:stCxn id="5" idx="1"/>
          </p:cNvCxnSpPr>
          <p:nvPr/>
        </p:nvCxnSpPr>
        <p:spPr>
          <a:xfrm flipH="1">
            <a:off x="3216499" y="3692201"/>
            <a:ext cx="645553"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47" name="Straight Connector 46"/>
          <p:cNvCxnSpPr/>
          <p:nvPr/>
        </p:nvCxnSpPr>
        <p:spPr>
          <a:xfrm flipV="1">
            <a:off x="3206840" y="1937460"/>
            <a:ext cx="9659" cy="1754742"/>
          </a:xfrm>
          <a:prstGeom prst="line">
            <a:avLst/>
          </a:prstGeom>
          <a:ln w="76200"/>
        </p:spPr>
        <p:style>
          <a:lnRef idx="3">
            <a:schemeClr val="dk1"/>
          </a:lnRef>
          <a:fillRef idx="0">
            <a:schemeClr val="dk1"/>
          </a:fillRef>
          <a:effectRef idx="2">
            <a:schemeClr val="dk1"/>
          </a:effectRef>
          <a:fontRef idx="minor">
            <a:schemeClr val="tx1"/>
          </a:fontRef>
        </p:style>
      </p:cxnSp>
      <p:cxnSp>
        <p:nvCxnSpPr>
          <p:cNvPr id="49" name="Straight Arrow Connector 48"/>
          <p:cNvCxnSpPr/>
          <p:nvPr/>
        </p:nvCxnSpPr>
        <p:spPr>
          <a:xfrm>
            <a:off x="3216499" y="1937460"/>
            <a:ext cx="608526" cy="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
        <p:nvSpPr>
          <p:cNvPr id="54" name="TextBox 53"/>
          <p:cNvSpPr txBox="1"/>
          <p:nvPr/>
        </p:nvSpPr>
        <p:spPr>
          <a:xfrm>
            <a:off x="2356834" y="2371857"/>
            <a:ext cx="859665" cy="584775"/>
          </a:xfrm>
          <a:prstGeom prst="rect">
            <a:avLst/>
          </a:prstGeom>
          <a:noFill/>
        </p:spPr>
        <p:txBody>
          <a:bodyPr wrap="square" rtlCol="0">
            <a:spAutoFit/>
          </a:bodyPr>
          <a:lstStyle/>
          <a:p>
            <a:pPr algn="ctr"/>
            <a:r>
              <a:rPr lang="en-US" sz="3200" b="1" dirty="0" smtClean="0">
                <a:latin typeface="Times New Roman" panose="02020603050405020304" pitchFamily="18" charset="0"/>
                <a:cs typeface="Times New Roman" panose="02020603050405020304" pitchFamily="18" charset="0"/>
              </a:rPr>
              <a:t>Yes</a:t>
            </a:r>
            <a:endParaRPr lang="en-US" sz="3200" b="1" dirty="0">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0B014AC5-4733-4F4D-B938-F0BF75BF36E9}"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15</a:t>
            </a:fld>
            <a:endParaRPr lang="en-US"/>
          </a:p>
        </p:txBody>
      </p:sp>
      <p:sp>
        <p:nvSpPr>
          <p:cNvPr id="10" name="TextBox 9"/>
          <p:cNvSpPr txBox="1"/>
          <p:nvPr/>
        </p:nvSpPr>
        <p:spPr>
          <a:xfrm>
            <a:off x="457200" y="1405942"/>
            <a:ext cx="1899634" cy="1477328"/>
          </a:xfrm>
          <a:prstGeom prst="rect">
            <a:avLst/>
          </a:prstGeom>
          <a:noFill/>
        </p:spPr>
        <p:txBody>
          <a:bodyPr wrap="square" rtlCol="0">
            <a:spAutoFit/>
          </a:bodyPr>
          <a:lstStyle/>
          <a:p>
            <a:r>
              <a:rPr lang="en-US" b="1" dirty="0"/>
              <a:t>Exhibit 5.1.</a:t>
            </a:r>
          </a:p>
          <a:p>
            <a:r>
              <a:rPr lang="en-US" b="1" dirty="0"/>
              <a:t>Cycle of Measurement, Assessment, and Improvement</a:t>
            </a:r>
          </a:p>
        </p:txBody>
      </p:sp>
    </p:spTree>
    <p:extLst>
      <p:ext uri="{BB962C8B-B14F-4D97-AF65-F5344CB8AC3E}">
        <p14:creationId xmlns:p14="http://schemas.microsoft.com/office/powerpoint/2010/main" val="11522199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16</a:t>
            </a:fld>
            <a:endParaRPr lang="en-US"/>
          </a:p>
        </p:txBody>
      </p:sp>
      <p:sp>
        <p:nvSpPr>
          <p:cNvPr id="11" name="Subtitle 10"/>
          <p:cNvSpPr>
            <a:spLocks noGrp="1"/>
          </p:cNvSpPr>
          <p:nvPr>
            <p:ph type="subTitle" idx="1"/>
          </p:nvPr>
        </p:nvSpPr>
        <p:spPr>
          <a:xfrm>
            <a:off x="533400" y="2438400"/>
            <a:ext cx="8153400" cy="3505200"/>
          </a:xfrm>
        </p:spPr>
        <p:txBody>
          <a:bodyPr/>
          <a:lstStyle/>
          <a:p>
            <a:pPr algn="l"/>
            <a:r>
              <a:rPr lang="en-US" b="1" dirty="0">
                <a:solidFill>
                  <a:srgbClr val="0000FF"/>
                </a:solidFill>
              </a:rPr>
              <a:t>LEARNING POINT Improvement Projects</a:t>
            </a:r>
          </a:p>
          <a:p>
            <a:pPr marL="182880" algn="l"/>
            <a:r>
              <a:rPr lang="en-US" b="1" dirty="0">
                <a:solidFill>
                  <a:schemeClr val="tx1"/>
                </a:solidFill>
              </a:rPr>
              <a:t>Performance improvement projects are initiated when measurement data reveal a gap between expected and actual performance. Projects also may be initiated for other reasons. Improvement project teams include people most familiar with the process under review.</a:t>
            </a:r>
          </a:p>
          <a:p>
            <a:pPr algn="l"/>
            <a:endParaRPr lang="en-US"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42623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17</a:t>
            </a:fld>
            <a:endParaRPr lang="en-US"/>
          </a:p>
        </p:txBody>
      </p:sp>
      <p:sp>
        <p:nvSpPr>
          <p:cNvPr id="11" name="Subtitle 10"/>
          <p:cNvSpPr>
            <a:spLocks noGrp="1"/>
          </p:cNvSpPr>
          <p:nvPr>
            <p:ph type="subTitle" idx="1"/>
          </p:nvPr>
        </p:nvSpPr>
        <p:spPr>
          <a:xfrm>
            <a:off x="533400" y="2438400"/>
            <a:ext cx="8153400" cy="3505200"/>
          </a:xfrm>
        </p:spPr>
        <p:txBody>
          <a:bodyPr/>
          <a:lstStyle/>
          <a:p>
            <a:pPr algn="l"/>
            <a:r>
              <a:rPr lang="en-US" b="1" dirty="0">
                <a:solidFill>
                  <a:srgbClr val="0000FF"/>
                </a:solidFill>
              </a:rPr>
              <a:t>Performance Improvement Steps</a:t>
            </a:r>
          </a:p>
          <a:p>
            <a:pPr marL="640080" indent="-457200" algn="l">
              <a:buFont typeface="Wingdings" panose="05000000000000000000" pitchFamily="2" charset="2"/>
              <a:buChar char="v"/>
            </a:pPr>
            <a:r>
              <a:rPr lang="en-US" b="1" dirty="0">
                <a:solidFill>
                  <a:schemeClr val="tx1"/>
                </a:solidFill>
              </a:rPr>
              <a:t>Performance </a:t>
            </a:r>
            <a:r>
              <a:rPr lang="en-US" b="1" dirty="0">
                <a:solidFill>
                  <a:srgbClr val="0000FF"/>
                </a:solidFill>
              </a:rPr>
              <a:t>improvement</a:t>
            </a:r>
            <a:r>
              <a:rPr lang="en-US" b="1" dirty="0">
                <a:solidFill>
                  <a:schemeClr val="tx1"/>
                </a:solidFill>
              </a:rPr>
              <a:t> projects should be </a:t>
            </a:r>
            <a:r>
              <a:rPr lang="en-US" b="1" dirty="0">
                <a:solidFill>
                  <a:srgbClr val="0000FF"/>
                </a:solidFill>
              </a:rPr>
              <a:t>systematic</a:t>
            </a:r>
            <a:r>
              <a:rPr lang="en-US" b="1" dirty="0">
                <a:solidFill>
                  <a:schemeClr val="tx1"/>
                </a:solidFill>
              </a:rPr>
              <a:t> conducted using step- by-step procedures. </a:t>
            </a:r>
            <a:endParaRPr lang="en-US" b="1" dirty="0" smtClean="0">
              <a:solidFill>
                <a:schemeClr val="tx1"/>
              </a:solidFill>
            </a:endParaRPr>
          </a:p>
          <a:p>
            <a:pPr marL="640080" indent="-457200" algn="l">
              <a:buFont typeface="Wingdings" panose="05000000000000000000" pitchFamily="2" charset="2"/>
              <a:buChar char="v"/>
            </a:pPr>
            <a:r>
              <a:rPr lang="en-US" b="1" dirty="0" smtClean="0">
                <a:solidFill>
                  <a:schemeClr val="tx1"/>
                </a:solidFill>
              </a:rPr>
              <a:t>Without </a:t>
            </a:r>
            <a:r>
              <a:rPr lang="en-US" b="1" dirty="0">
                <a:solidFill>
                  <a:schemeClr val="tx1"/>
                </a:solidFill>
              </a:rPr>
              <a:t>a defined process, chaos is likely to ensue and the </a:t>
            </a:r>
            <a:r>
              <a:rPr lang="en-US" b="1" dirty="0">
                <a:solidFill>
                  <a:srgbClr val="0000FF"/>
                </a:solidFill>
              </a:rPr>
              <a:t>improvement</a:t>
            </a:r>
            <a:r>
              <a:rPr lang="en-US" b="1" dirty="0">
                <a:solidFill>
                  <a:schemeClr val="tx1"/>
                </a:solidFill>
              </a:rPr>
              <a:t> team might not achieve desired results. </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8952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18</a:t>
            </a:fld>
            <a:endParaRPr lang="en-US"/>
          </a:p>
        </p:txBody>
      </p:sp>
      <p:sp>
        <p:nvSpPr>
          <p:cNvPr id="11" name="Subtitle 10"/>
          <p:cNvSpPr>
            <a:spLocks noGrp="1"/>
          </p:cNvSpPr>
          <p:nvPr>
            <p:ph type="subTitle" idx="1"/>
          </p:nvPr>
        </p:nvSpPr>
        <p:spPr>
          <a:xfrm>
            <a:off x="533400" y="1615228"/>
            <a:ext cx="8153400" cy="4404572"/>
          </a:xfrm>
        </p:spPr>
        <p:txBody>
          <a:bodyPr/>
          <a:lstStyle/>
          <a:p>
            <a:pPr algn="l"/>
            <a:r>
              <a:rPr lang="en-US" b="1" dirty="0">
                <a:solidFill>
                  <a:srgbClr val="0000FF"/>
                </a:solidFill>
              </a:rPr>
              <a:t>Performance Improvement Steps</a:t>
            </a:r>
          </a:p>
          <a:p>
            <a:pPr algn="l"/>
            <a:r>
              <a:rPr lang="en-US" sz="2400" b="1" dirty="0">
                <a:solidFill>
                  <a:schemeClr val="tx1"/>
                </a:solidFill>
              </a:rPr>
              <a:t>A methodical improvement process has several benefits:  </a:t>
            </a:r>
          </a:p>
          <a:p>
            <a:pPr marL="342900" indent="-342900" algn="l">
              <a:buFont typeface="Wingdings" panose="05000000000000000000" pitchFamily="2" charset="2"/>
              <a:buChar char="v"/>
            </a:pPr>
            <a:r>
              <a:rPr lang="en-US" sz="2400" b="1" dirty="0">
                <a:solidFill>
                  <a:schemeClr val="tx1"/>
                </a:solidFill>
              </a:rPr>
              <a:t>Performance problems are permanently solved. </a:t>
            </a:r>
            <a:endParaRPr lang="en-US" sz="2400" b="1" dirty="0" smtClean="0">
              <a:solidFill>
                <a:schemeClr val="tx1"/>
              </a:solidFill>
            </a:endParaRPr>
          </a:p>
          <a:p>
            <a:pPr marL="342900" indent="-342900" algn="l">
              <a:buFont typeface="Wingdings" panose="05000000000000000000" pitchFamily="2" charset="2"/>
              <a:buChar char="v"/>
            </a:pPr>
            <a:r>
              <a:rPr lang="en-US" sz="2400" b="1" dirty="0" smtClean="0">
                <a:solidFill>
                  <a:schemeClr val="tx1"/>
                </a:solidFill>
              </a:rPr>
              <a:t>Work–life </a:t>
            </a:r>
            <a:r>
              <a:rPr lang="en-US" sz="2400" b="1" dirty="0">
                <a:solidFill>
                  <a:schemeClr val="tx1"/>
                </a:solidFill>
              </a:rPr>
              <a:t>quality improves. Performance problems are an annoyance for every- one because they create additional work. People perform better when processes run smoothly.</a:t>
            </a:r>
          </a:p>
          <a:p>
            <a:pPr marL="342900" indent="-342900" algn="l">
              <a:buFont typeface="Wingdings" panose="05000000000000000000" pitchFamily="2" charset="2"/>
              <a:buChar char="v"/>
            </a:pPr>
            <a:r>
              <a:rPr lang="en-US" sz="2400" b="1" dirty="0">
                <a:solidFill>
                  <a:schemeClr val="tx1"/>
                </a:solidFill>
              </a:rPr>
              <a:t>Communication among employees and managers improves. To solve problems, people from different levels of the organization and from different work groups must collaborate</a:t>
            </a:r>
            <a:r>
              <a:rPr lang="en-US" sz="2400" b="1" dirty="0" smtClean="0">
                <a:solidFill>
                  <a:schemeClr val="tx1"/>
                </a:solidFill>
              </a:rPr>
              <a:t>. </a:t>
            </a:r>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5890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19</a:t>
            </a:fld>
            <a:endParaRPr lang="en-US"/>
          </a:p>
        </p:txBody>
      </p:sp>
      <p:sp>
        <p:nvSpPr>
          <p:cNvPr id="11" name="Subtitle 10"/>
          <p:cNvSpPr>
            <a:spLocks noGrp="1"/>
          </p:cNvSpPr>
          <p:nvPr>
            <p:ph type="subTitle" idx="1"/>
          </p:nvPr>
        </p:nvSpPr>
        <p:spPr>
          <a:xfrm>
            <a:off x="533400" y="1615228"/>
            <a:ext cx="8153400" cy="4404572"/>
          </a:xfrm>
        </p:spPr>
        <p:txBody>
          <a:bodyPr/>
          <a:lstStyle/>
          <a:p>
            <a:pPr algn="l"/>
            <a:r>
              <a:rPr lang="en-US" b="1" dirty="0">
                <a:solidFill>
                  <a:srgbClr val="0000FF"/>
                </a:solidFill>
              </a:rPr>
              <a:t>LEARNING POINT Improvement </a:t>
            </a:r>
            <a:r>
              <a:rPr lang="en-US" b="1" dirty="0" smtClean="0">
                <a:solidFill>
                  <a:srgbClr val="0000FF"/>
                </a:solidFill>
              </a:rPr>
              <a:t>Projects </a:t>
            </a:r>
            <a:r>
              <a:rPr lang="en-US" b="1" dirty="0">
                <a:solidFill>
                  <a:srgbClr val="0000FF"/>
                </a:solidFill>
              </a:rPr>
              <a:t>Steps</a:t>
            </a:r>
          </a:p>
          <a:p>
            <a:pPr marL="182880" algn="l"/>
            <a:r>
              <a:rPr lang="en-US" b="1" dirty="0" smtClean="0">
                <a:solidFill>
                  <a:schemeClr val="tx1"/>
                </a:solidFill>
              </a:rPr>
              <a:t>Opportunities </a:t>
            </a:r>
            <a:r>
              <a:rPr lang="en-US" b="1" dirty="0">
                <a:solidFill>
                  <a:schemeClr val="tx1"/>
                </a:solidFill>
              </a:rPr>
              <a:t>for better performance trigger improvement projects. A typical project consists of four steps:</a:t>
            </a:r>
          </a:p>
          <a:p>
            <a:pPr marL="640080" indent="-457200" algn="l">
              <a:buFont typeface="Wingdings" panose="05000000000000000000" pitchFamily="2" charset="2"/>
              <a:buChar char="v"/>
            </a:pPr>
            <a:r>
              <a:rPr lang="en-US" b="1" dirty="0">
                <a:solidFill>
                  <a:schemeClr val="tx1"/>
                </a:solidFill>
              </a:rPr>
              <a:t>Define the improvement goal.</a:t>
            </a:r>
          </a:p>
          <a:p>
            <a:pPr marL="640080" indent="-457200" algn="l">
              <a:buFont typeface="Wingdings" panose="05000000000000000000" pitchFamily="2" charset="2"/>
              <a:buChar char="v"/>
            </a:pPr>
            <a:r>
              <a:rPr lang="en-US" b="1" dirty="0">
                <a:solidFill>
                  <a:schemeClr val="tx1"/>
                </a:solidFill>
              </a:rPr>
              <a:t>Analyze current practices. </a:t>
            </a:r>
          </a:p>
          <a:p>
            <a:pPr marL="640080" indent="-457200" algn="l">
              <a:buFont typeface="Wingdings" panose="05000000000000000000" pitchFamily="2" charset="2"/>
              <a:buChar char="v"/>
            </a:pPr>
            <a:r>
              <a:rPr lang="en-US" b="1" dirty="0">
                <a:solidFill>
                  <a:schemeClr val="tx1"/>
                </a:solidFill>
              </a:rPr>
              <a:t>Design and implement improvements. </a:t>
            </a:r>
          </a:p>
          <a:p>
            <a:pPr marL="640080" indent="-457200" algn="l">
              <a:buFont typeface="Wingdings" panose="05000000000000000000" pitchFamily="2" charset="2"/>
              <a:buChar char="v"/>
            </a:pPr>
            <a:r>
              <a:rPr lang="en-US" b="1" dirty="0">
                <a:solidFill>
                  <a:schemeClr val="tx1"/>
                </a:solidFill>
              </a:rPr>
              <a:t>Measure success.</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2153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09600"/>
            <a:ext cx="6400800" cy="762000"/>
          </a:xfrm>
        </p:spPr>
        <p:txBody>
          <a:bodyPr>
            <a:normAutofit fontScale="90000"/>
          </a:bodyPr>
          <a:lstStyle/>
          <a:p>
            <a:pPr algn="l"/>
            <a:r>
              <a:rPr lang="en-US" sz="3600" b="1" dirty="0">
                <a:solidFill>
                  <a:schemeClr val="tx1"/>
                </a:solidFill>
                <a:latin typeface="+mn-lt"/>
              </a:rPr>
              <a:t>Continuous </a:t>
            </a:r>
            <a:r>
              <a:rPr lang="en-US" sz="3600" b="1" dirty="0" smtClean="0">
                <a:solidFill>
                  <a:schemeClr val="tx1"/>
                </a:solidFill>
                <a:latin typeface="+mn-lt"/>
                <a:cs typeface="Times New Roman" panose="02020603050405020304" pitchFamily="18" charset="0"/>
              </a:rPr>
              <a:t>Quality </a:t>
            </a:r>
            <a:r>
              <a:rPr lang="en-US" sz="3600" b="1" dirty="0" smtClean="0">
                <a:solidFill>
                  <a:schemeClr val="tx1"/>
                </a:solidFill>
                <a:latin typeface="+mn-lt"/>
                <a:cs typeface="Times New Roman" panose="02020603050405020304" pitchFamily="18" charset="0"/>
              </a:rPr>
              <a:t>Improvement </a:t>
            </a:r>
            <a:endParaRPr lang="en-US" sz="3600" b="1" dirty="0">
              <a:solidFill>
                <a:schemeClr val="tx1"/>
              </a:solidFill>
              <a:latin typeface="+mn-lt"/>
              <a:cs typeface="Times New Roman" panose="02020603050405020304" pitchFamily="18" charset="0"/>
            </a:endParaRPr>
          </a:p>
        </p:txBody>
      </p:sp>
      <p:sp>
        <p:nvSpPr>
          <p:cNvPr id="3" name="Subtitle 2"/>
          <p:cNvSpPr>
            <a:spLocks noGrp="1"/>
          </p:cNvSpPr>
          <p:nvPr>
            <p:ph type="subTitle" idx="1"/>
          </p:nvPr>
        </p:nvSpPr>
        <p:spPr>
          <a:xfrm>
            <a:off x="609600" y="1600200"/>
            <a:ext cx="8077200" cy="4572000"/>
          </a:xfrm>
        </p:spPr>
        <p:txBody>
          <a:bodyPr/>
          <a:lstStyle/>
          <a:p>
            <a:pPr algn="l"/>
            <a:r>
              <a:rPr lang="en-US" b="1" dirty="0" smtClean="0">
                <a:solidFill>
                  <a:srgbClr val="0000FF"/>
                </a:solidFill>
              </a:rPr>
              <a:t>Learning </a:t>
            </a:r>
            <a:r>
              <a:rPr lang="en-US" b="1" dirty="0">
                <a:solidFill>
                  <a:srgbClr val="0000FF"/>
                </a:solidFill>
              </a:rPr>
              <a:t>objectives</a:t>
            </a:r>
          </a:p>
          <a:p>
            <a:pPr marL="457200" indent="-457200" algn="l">
              <a:buFont typeface="Wingdings" panose="05000000000000000000" pitchFamily="2" charset="2"/>
              <a:buChar char="§"/>
            </a:pPr>
            <a:r>
              <a:rPr lang="en-US" b="1" dirty="0">
                <a:solidFill>
                  <a:schemeClr val="tx1"/>
                </a:solidFill>
              </a:rPr>
              <a:t>Explain the purpose of a systematic approach to improving performance, </a:t>
            </a:r>
          </a:p>
          <a:p>
            <a:pPr marL="457200" indent="-457200" algn="l">
              <a:buFont typeface="Wingdings" panose="05000000000000000000" pitchFamily="2" charset="2"/>
              <a:buChar char="§"/>
            </a:pPr>
            <a:r>
              <a:rPr lang="en-US" b="1" dirty="0">
                <a:solidFill>
                  <a:schemeClr val="tx1"/>
                </a:solidFill>
              </a:rPr>
              <a:t>Discuss common performance improvement models, </a:t>
            </a:r>
          </a:p>
          <a:p>
            <a:pPr marL="457200" indent="-457200" algn="l">
              <a:buFont typeface="Wingdings" panose="05000000000000000000" pitchFamily="2" charset="2"/>
              <a:buChar char="§"/>
            </a:pPr>
            <a:r>
              <a:rPr lang="en-US" b="1" dirty="0">
                <a:solidFill>
                  <a:schemeClr val="tx1"/>
                </a:solidFill>
              </a:rPr>
              <a:t>Recognize the similarities and differences among improvement models, </a:t>
            </a:r>
          </a:p>
          <a:p>
            <a:pPr marL="457200" indent="-457200" algn="l">
              <a:buFont typeface="Wingdings" panose="05000000000000000000" pitchFamily="2" charset="2"/>
              <a:buChar char="§"/>
            </a:pPr>
            <a:r>
              <a:rPr lang="en-US" b="1" dirty="0">
                <a:solidFill>
                  <a:schemeClr val="tx1"/>
                </a:solidFill>
              </a:rPr>
              <a:t>Demonstrate an understanding of the steps in a performance improvement project</a:t>
            </a:r>
            <a:r>
              <a:rPr lang="en-US" b="1" dirty="0" smtClean="0">
                <a:solidFill>
                  <a:schemeClr val="tx1"/>
                </a:solidFill>
              </a:rPr>
              <a:t>. </a:t>
            </a:r>
            <a:endParaRPr lang="en-US" b="1" dirty="0">
              <a:solidFill>
                <a:schemeClr val="tx1"/>
              </a:solidFill>
            </a:endParaRPr>
          </a:p>
        </p:txBody>
      </p:sp>
      <p:sp>
        <p:nvSpPr>
          <p:cNvPr id="4" name="Footer Placeholder 3"/>
          <p:cNvSpPr>
            <a:spLocks noGrp="1"/>
          </p:cNvSpPr>
          <p:nvPr>
            <p:ph type="ftr" idx="11"/>
          </p:nvPr>
        </p:nvSpPr>
        <p:spPr/>
        <p:txBody>
          <a:bodyPr/>
          <a:lstStyle/>
          <a:p>
            <a:r>
              <a:rPr lang="en-US" smtClean="0"/>
              <a:t>Mohammed Alnaif Ph.D.</a:t>
            </a:r>
            <a:endParaRPr lang="en-US"/>
          </a:p>
        </p:txBody>
      </p:sp>
      <p:sp>
        <p:nvSpPr>
          <p:cNvPr id="5" name="Rectangle 4"/>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idx="10"/>
          </p:nvPr>
        </p:nvSpPr>
        <p:spPr/>
        <p:txBody>
          <a:bodyPr/>
          <a:lstStyle/>
          <a:p>
            <a:fld id="{EEEECDCC-63C2-4492-ADC6-A6890B1EB79E}" type="slidenum">
              <a:rPr lang="en-US" smtClean="0"/>
              <a:t>2</a:t>
            </a:fld>
            <a:endParaRPr lang="en-US"/>
          </a:p>
        </p:txBody>
      </p:sp>
    </p:spTree>
    <p:extLst>
      <p:ext uri="{BB962C8B-B14F-4D97-AF65-F5344CB8AC3E}">
        <p14:creationId xmlns:p14="http://schemas.microsoft.com/office/powerpoint/2010/main" val="3712486359"/>
      </p:ext>
    </p:extLst>
  </p:cSld>
  <p:clrMapOvr>
    <a:masterClrMapping/>
  </p:clrMapOvr>
  <p:transition spd="slow">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304800"/>
            <a:ext cx="7303394" cy="938009"/>
          </a:xfrm>
        </p:spPr>
        <p:txBody>
          <a:bodyPr>
            <a:normAutofit/>
          </a:bodyPr>
          <a:lstStyle/>
          <a:p>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20</a:t>
            </a:fld>
            <a:endParaRPr lang="en-US"/>
          </a:p>
        </p:txBody>
      </p:sp>
      <p:sp>
        <p:nvSpPr>
          <p:cNvPr id="10" name="Rectangle 9"/>
          <p:cNvSpPr/>
          <p:nvPr/>
        </p:nvSpPr>
        <p:spPr>
          <a:xfrm>
            <a:off x="609600" y="3733800"/>
            <a:ext cx="1600200" cy="1752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STEP 1</a:t>
            </a:r>
          </a:p>
          <a:p>
            <a:r>
              <a:rPr lang="en-US" sz="2000" b="1" dirty="0">
                <a:solidFill>
                  <a:schemeClr val="tx1"/>
                </a:solidFill>
              </a:rPr>
              <a:t>How does the process work now?</a:t>
            </a:r>
            <a:endParaRPr lang="en-US" sz="2000" b="1" dirty="0">
              <a:solidFill>
                <a:schemeClr val="tx1"/>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2667000" y="3733800"/>
            <a:ext cx="1600200" cy="1752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STEP </a:t>
            </a:r>
            <a:r>
              <a:rPr lang="en-US" sz="2000" b="1" dirty="0" smtClean="0">
                <a:solidFill>
                  <a:schemeClr val="tx1"/>
                </a:solidFill>
              </a:rPr>
              <a:t>2</a:t>
            </a:r>
            <a:endParaRPr lang="en-US" sz="2000" b="1" dirty="0">
              <a:solidFill>
                <a:schemeClr val="tx1"/>
              </a:solidFill>
            </a:endParaRPr>
          </a:p>
          <a:p>
            <a:r>
              <a:rPr lang="en-US" sz="2000" b="1" dirty="0">
                <a:solidFill>
                  <a:schemeClr val="tx1"/>
                </a:solidFill>
              </a:rPr>
              <a:t>What can be improved?</a:t>
            </a:r>
            <a:endParaRPr lang="en-US" sz="2000" b="1" dirty="0">
              <a:solidFill>
                <a:schemeClr val="tx1"/>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4887191" y="3754582"/>
            <a:ext cx="1600200" cy="1752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STEP 3</a:t>
            </a:r>
          </a:p>
          <a:p>
            <a:r>
              <a:rPr lang="en-US" sz="2000" b="1" dirty="0">
                <a:solidFill>
                  <a:schemeClr val="tx1"/>
                </a:solidFill>
              </a:rPr>
              <a:t>How do we improve it?</a:t>
            </a:r>
          </a:p>
        </p:txBody>
      </p:sp>
      <p:sp>
        <p:nvSpPr>
          <p:cNvPr id="14" name="Rectangle 13"/>
          <p:cNvSpPr/>
          <p:nvPr/>
        </p:nvSpPr>
        <p:spPr>
          <a:xfrm>
            <a:off x="6934200" y="3733800"/>
            <a:ext cx="1752600" cy="1752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STEP 4</a:t>
            </a:r>
          </a:p>
          <a:p>
            <a:r>
              <a:rPr lang="en-US" sz="2000" b="1" dirty="0">
                <a:solidFill>
                  <a:schemeClr val="tx1"/>
                </a:solidFill>
              </a:rPr>
              <a:t>How do we measure and track performance?</a:t>
            </a:r>
          </a:p>
        </p:txBody>
      </p:sp>
      <p:sp>
        <p:nvSpPr>
          <p:cNvPr id="3" name="TextBox 2"/>
          <p:cNvSpPr txBox="1"/>
          <p:nvPr/>
        </p:nvSpPr>
        <p:spPr>
          <a:xfrm>
            <a:off x="616527" y="1524000"/>
            <a:ext cx="3352800" cy="1569660"/>
          </a:xfrm>
          <a:prstGeom prst="rect">
            <a:avLst/>
          </a:prstGeom>
          <a:noFill/>
        </p:spPr>
        <p:txBody>
          <a:bodyPr wrap="square" rtlCol="0">
            <a:spAutoFit/>
          </a:bodyPr>
          <a:lstStyle/>
          <a:p>
            <a:r>
              <a:rPr lang="en-US" sz="2400" b="1" dirty="0"/>
              <a:t>Exhibit 5.2.</a:t>
            </a:r>
          </a:p>
          <a:p>
            <a:r>
              <a:rPr lang="en-US" sz="2400" b="1" dirty="0"/>
              <a:t>Questions that Help Improvement Teams Maintain </a:t>
            </a:r>
            <a:r>
              <a:rPr lang="en-US" sz="2400" b="1" dirty="0" smtClean="0"/>
              <a:t>Focus</a:t>
            </a:r>
            <a:endParaRPr lang="en-US" sz="2400" b="1" dirty="0"/>
          </a:p>
        </p:txBody>
      </p:sp>
      <p:cxnSp>
        <p:nvCxnSpPr>
          <p:cNvPr id="16" name="Straight Arrow Connector 15"/>
          <p:cNvCxnSpPr/>
          <p:nvPr/>
        </p:nvCxnSpPr>
        <p:spPr bwMode="auto">
          <a:xfrm>
            <a:off x="2209800" y="4662055"/>
            <a:ext cx="457200" cy="0"/>
          </a:xfrm>
          <a:prstGeom prst="straightConnector1">
            <a:avLst/>
          </a:prstGeom>
          <a:solidFill>
            <a:srgbClr val="00B8FF"/>
          </a:solidFill>
          <a:ln w="57150" cap="flat" cmpd="sng" algn="ctr">
            <a:solidFill>
              <a:schemeClr val="tx1"/>
            </a:solidFill>
            <a:prstDash val="solid"/>
            <a:round/>
            <a:headEnd type="none" w="med" len="med"/>
            <a:tailEnd type="arrow"/>
          </a:ln>
          <a:effectLst/>
        </p:spPr>
      </p:cxnSp>
      <p:cxnSp>
        <p:nvCxnSpPr>
          <p:cNvPr id="17" name="Straight Arrow Connector 16"/>
          <p:cNvCxnSpPr/>
          <p:nvPr/>
        </p:nvCxnSpPr>
        <p:spPr bwMode="auto">
          <a:xfrm>
            <a:off x="4267200" y="4662055"/>
            <a:ext cx="619991" cy="0"/>
          </a:xfrm>
          <a:prstGeom prst="straightConnector1">
            <a:avLst/>
          </a:prstGeom>
          <a:solidFill>
            <a:srgbClr val="00B8FF"/>
          </a:solidFill>
          <a:ln w="57150" cap="flat" cmpd="sng" algn="ctr">
            <a:solidFill>
              <a:schemeClr val="tx1"/>
            </a:solidFill>
            <a:prstDash val="solid"/>
            <a:round/>
            <a:headEnd type="none" w="med" len="med"/>
            <a:tailEnd type="arrow"/>
          </a:ln>
          <a:effectLst/>
        </p:spPr>
      </p:cxnSp>
      <p:cxnSp>
        <p:nvCxnSpPr>
          <p:cNvPr id="18" name="Straight Arrow Connector 17"/>
          <p:cNvCxnSpPr/>
          <p:nvPr/>
        </p:nvCxnSpPr>
        <p:spPr bwMode="auto">
          <a:xfrm flipV="1">
            <a:off x="3276600" y="5507182"/>
            <a:ext cx="0" cy="457200"/>
          </a:xfrm>
          <a:prstGeom prst="straightConnector1">
            <a:avLst/>
          </a:prstGeom>
          <a:solidFill>
            <a:srgbClr val="00B8FF"/>
          </a:solidFill>
          <a:ln w="57150" cap="flat" cmpd="sng" algn="ctr">
            <a:solidFill>
              <a:schemeClr val="tx1"/>
            </a:solidFill>
            <a:prstDash val="solid"/>
            <a:round/>
            <a:headEnd type="none" w="med" len="med"/>
            <a:tailEnd type="arrow"/>
          </a:ln>
          <a:effectLst/>
        </p:spPr>
      </p:cxnSp>
      <p:cxnSp>
        <p:nvCxnSpPr>
          <p:cNvPr id="19" name="Straight Arrow Connector 18"/>
          <p:cNvCxnSpPr/>
          <p:nvPr/>
        </p:nvCxnSpPr>
        <p:spPr bwMode="auto">
          <a:xfrm>
            <a:off x="6477000" y="4662055"/>
            <a:ext cx="457200" cy="0"/>
          </a:xfrm>
          <a:prstGeom prst="straightConnector1">
            <a:avLst/>
          </a:prstGeom>
          <a:solidFill>
            <a:srgbClr val="00B8FF"/>
          </a:solidFill>
          <a:ln w="57150" cap="flat" cmpd="sng" algn="ctr">
            <a:solidFill>
              <a:schemeClr val="tx1"/>
            </a:solidFill>
            <a:prstDash val="solid"/>
            <a:round/>
            <a:headEnd type="none" w="med" len="med"/>
            <a:tailEnd type="arrow"/>
          </a:ln>
          <a:effectLst/>
        </p:spPr>
      </p:cxnSp>
      <p:cxnSp>
        <p:nvCxnSpPr>
          <p:cNvPr id="25" name="Straight Connector 24"/>
          <p:cNvCxnSpPr/>
          <p:nvPr/>
        </p:nvCxnSpPr>
        <p:spPr bwMode="auto">
          <a:xfrm>
            <a:off x="3276600" y="5964382"/>
            <a:ext cx="4533900" cy="0"/>
          </a:xfrm>
          <a:prstGeom prst="line">
            <a:avLst/>
          </a:prstGeom>
          <a:solidFill>
            <a:srgbClr val="00B8FF"/>
          </a:solidFill>
          <a:ln w="57150" cap="flat" cmpd="sng" algn="ctr">
            <a:solidFill>
              <a:schemeClr val="tx1"/>
            </a:solidFill>
            <a:prstDash val="solid"/>
            <a:round/>
            <a:headEnd type="none" w="med" len="med"/>
            <a:tailEnd type="none" w="med" len="med"/>
          </a:ln>
          <a:effectLst/>
        </p:spPr>
      </p:cxnSp>
      <p:cxnSp>
        <p:nvCxnSpPr>
          <p:cNvPr id="27" name="Straight Connector 26"/>
          <p:cNvCxnSpPr>
            <a:stCxn id="14" idx="2"/>
          </p:cNvCxnSpPr>
          <p:nvPr/>
        </p:nvCxnSpPr>
        <p:spPr bwMode="auto">
          <a:xfrm>
            <a:off x="7810500" y="5486400"/>
            <a:ext cx="0" cy="477982"/>
          </a:xfrm>
          <a:prstGeom prst="line">
            <a:avLst/>
          </a:prstGeom>
          <a:solidFill>
            <a:srgbClr val="00B8FF"/>
          </a:solidFill>
          <a:ln w="5715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5733670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21</a:t>
            </a:fld>
            <a:endParaRPr lang="en-US"/>
          </a:p>
        </p:txBody>
      </p:sp>
      <p:sp>
        <p:nvSpPr>
          <p:cNvPr id="11" name="Subtitle 10"/>
          <p:cNvSpPr>
            <a:spLocks noGrp="1"/>
          </p:cNvSpPr>
          <p:nvPr>
            <p:ph type="subTitle" idx="1"/>
          </p:nvPr>
        </p:nvSpPr>
        <p:spPr>
          <a:xfrm>
            <a:off x="533400" y="2133599"/>
            <a:ext cx="8153400" cy="3894301"/>
          </a:xfrm>
        </p:spPr>
        <p:txBody>
          <a:bodyPr/>
          <a:lstStyle/>
          <a:p>
            <a:pPr algn="l"/>
            <a:r>
              <a:rPr lang="en-US" sz="3200" b="1" dirty="0">
                <a:solidFill>
                  <a:srgbClr val="0000FF"/>
                </a:solidFill>
              </a:rPr>
              <a:t>Performance improvement models </a:t>
            </a:r>
            <a:endParaRPr lang="en-US" sz="3200" b="1" dirty="0" smtClean="0">
              <a:solidFill>
                <a:srgbClr val="0000FF"/>
              </a:solidFill>
            </a:endParaRPr>
          </a:p>
          <a:p>
            <a:pPr marL="457200" indent="-457200" algn="l">
              <a:buFont typeface="Wingdings" panose="05000000000000000000" pitchFamily="2" charset="2"/>
              <a:buChar char="v"/>
            </a:pPr>
            <a:r>
              <a:rPr lang="en-US" b="1" dirty="0" smtClean="0">
                <a:solidFill>
                  <a:schemeClr val="tx1"/>
                </a:solidFill>
              </a:rPr>
              <a:t>Systematic </a:t>
            </a:r>
            <a:r>
              <a:rPr lang="en-US" b="1" dirty="0">
                <a:solidFill>
                  <a:schemeClr val="tx1"/>
                </a:solidFill>
              </a:rPr>
              <a:t>approaches for conducting </a:t>
            </a:r>
            <a:r>
              <a:rPr lang="en-US" b="1" dirty="0">
                <a:solidFill>
                  <a:srgbClr val="0000FF"/>
                </a:solidFill>
              </a:rPr>
              <a:t>improvement</a:t>
            </a:r>
            <a:r>
              <a:rPr lang="en-US" b="1" dirty="0">
                <a:solidFill>
                  <a:schemeClr val="tx1"/>
                </a:solidFill>
              </a:rPr>
              <a:t> projects</a:t>
            </a:r>
            <a:r>
              <a:rPr lang="en-US" b="1" dirty="0" smtClean="0">
                <a:solidFill>
                  <a:schemeClr val="tx1"/>
                </a:solidFill>
              </a:rPr>
              <a:t>.</a:t>
            </a:r>
          </a:p>
          <a:p>
            <a:pPr marL="457200" indent="-457200" algn="l">
              <a:buFont typeface="Wingdings" panose="05000000000000000000" pitchFamily="2" charset="2"/>
              <a:buChar char="v"/>
            </a:pPr>
            <a:r>
              <a:rPr lang="en-US" b="1" dirty="0">
                <a:solidFill>
                  <a:schemeClr val="tx1"/>
                </a:solidFill>
              </a:rPr>
              <a:t>Over the years, several systematic performance </a:t>
            </a:r>
            <a:r>
              <a:rPr lang="en-US" b="1" dirty="0">
                <a:solidFill>
                  <a:srgbClr val="0000FF"/>
                </a:solidFill>
              </a:rPr>
              <a:t>improvement</a:t>
            </a:r>
            <a:r>
              <a:rPr lang="en-US" b="1" dirty="0">
                <a:solidFill>
                  <a:schemeClr val="tx1"/>
                </a:solidFill>
              </a:rPr>
              <a:t> models have been created for use in healthcare and other industries. All these models incorporate similar </a:t>
            </a:r>
            <a:r>
              <a:rPr lang="en-US" b="1" dirty="0" smtClean="0">
                <a:solidFill>
                  <a:schemeClr val="tx1"/>
                </a:solidFill>
              </a:rPr>
              <a:t>steps.</a:t>
            </a:r>
            <a:endParaRPr lang="en-US"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15866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33400" y="1828800"/>
            <a:ext cx="8305800" cy="4343400"/>
          </a:xfrm>
        </p:spPr>
        <p:txBody>
          <a:bodyPr/>
          <a:lstStyle/>
          <a:p>
            <a:pPr algn="l"/>
            <a:r>
              <a:rPr lang="en-US" b="1" dirty="0" smtClean="0">
                <a:solidFill>
                  <a:srgbClr val="0000FF"/>
                </a:solidFill>
              </a:rPr>
              <a:t>Quality </a:t>
            </a:r>
            <a:r>
              <a:rPr lang="en-US" b="1" dirty="0">
                <a:solidFill>
                  <a:srgbClr val="0000FF"/>
                </a:solidFill>
              </a:rPr>
              <a:t>improvement Processes and approaches</a:t>
            </a:r>
          </a:p>
          <a:p>
            <a:pPr marL="457200" indent="-457200" algn="l">
              <a:buClr>
                <a:srgbClr val="0000FF"/>
              </a:buClr>
              <a:buFont typeface="Wingdings" panose="05000000000000000000" pitchFamily="2" charset="2"/>
              <a:buChar char="v"/>
            </a:pPr>
            <a:r>
              <a:rPr lang="en-US" b="1" dirty="0">
                <a:solidFill>
                  <a:schemeClr val="tx1"/>
                </a:solidFill>
              </a:rPr>
              <a:t>“Form follows function,” a concept founded in the field of architecture, describes the importance of understanding what you are trying to accomplish before you determine how you are going to do </a:t>
            </a:r>
            <a:r>
              <a:rPr lang="en-US" b="1" dirty="0" smtClean="0">
                <a:solidFill>
                  <a:schemeClr val="tx1"/>
                </a:solidFill>
              </a:rPr>
              <a:t>it.</a:t>
            </a:r>
          </a:p>
          <a:p>
            <a:pPr marL="457200" indent="-457200" algn="l">
              <a:buClr>
                <a:srgbClr val="0000FF"/>
              </a:buClr>
              <a:buFont typeface="Wingdings" panose="05000000000000000000" pitchFamily="2" charset="2"/>
              <a:buChar char="v"/>
            </a:pPr>
            <a:r>
              <a:rPr lang="en-US" b="1" dirty="0" smtClean="0">
                <a:solidFill>
                  <a:schemeClr val="tx1"/>
                </a:solidFill>
              </a:rPr>
              <a:t>Understanding </a:t>
            </a:r>
            <a:r>
              <a:rPr lang="en-US" b="1" dirty="0">
                <a:solidFill>
                  <a:schemeClr val="tx1"/>
                </a:solidFill>
              </a:rPr>
              <a:t>the purpose behind the effort—the goal—is important at the individual, departmental, and organizational level when deciding what quality improvement process or approach to adopt. </a:t>
            </a:r>
            <a:endParaRPr lang="en-US" b="1" dirty="0" smtClean="0">
              <a:solidFill>
                <a:schemeClr val="tx1"/>
              </a:solidFill>
            </a:endParaRPr>
          </a:p>
        </p:txBody>
      </p:sp>
      <p:sp>
        <p:nvSpPr>
          <p:cNvPr id="4" name="Footer Placeholder 3"/>
          <p:cNvSpPr>
            <a:spLocks noGrp="1"/>
          </p:cNvSpPr>
          <p:nvPr>
            <p:ph type="ftr" idx="11"/>
          </p:nvPr>
        </p:nvSpPr>
        <p:spPr/>
        <p:txBody>
          <a:bodyPr/>
          <a:lstStyle/>
          <a:p>
            <a:r>
              <a:rPr lang="en-US" smtClean="0"/>
              <a:t>Mohammed Alnaif Ph.D.</a:t>
            </a:r>
            <a:endParaRPr lang="en-US"/>
          </a:p>
        </p:txBody>
      </p:sp>
      <p:sp>
        <p:nvSpPr>
          <p:cNvPr id="6" name="Slide Number Placeholder 5"/>
          <p:cNvSpPr>
            <a:spLocks noGrp="1"/>
          </p:cNvSpPr>
          <p:nvPr>
            <p:ph type="sldNum" idx="10"/>
          </p:nvPr>
        </p:nvSpPr>
        <p:spPr/>
        <p:txBody>
          <a:bodyPr/>
          <a:lstStyle/>
          <a:p>
            <a:fld id="{EEEECDCC-63C2-4492-ADC6-A6890B1EB79E}" type="slidenum">
              <a:rPr lang="en-US" smtClean="0"/>
              <a:t>22</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264305"/>
      </p:ext>
    </p:extLst>
  </p:cSld>
  <p:clrMapOvr>
    <a:masterClrMapping/>
  </p:clrMapOvr>
  <p:transition spd="slow">
    <p:diamon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33400" y="1905000"/>
            <a:ext cx="8305800" cy="4267200"/>
          </a:xfrm>
        </p:spPr>
        <p:txBody>
          <a:bodyPr/>
          <a:lstStyle/>
          <a:p>
            <a:pPr algn="l"/>
            <a:r>
              <a:rPr lang="en-US" b="1" dirty="0" smtClean="0">
                <a:solidFill>
                  <a:srgbClr val="0000FF"/>
                </a:solidFill>
              </a:rPr>
              <a:t>Quality </a:t>
            </a:r>
            <a:r>
              <a:rPr lang="en-US" b="1" dirty="0">
                <a:solidFill>
                  <a:srgbClr val="0000FF"/>
                </a:solidFill>
              </a:rPr>
              <a:t>improvement Processes and approaches</a:t>
            </a:r>
          </a:p>
          <a:p>
            <a:pPr marL="457200" indent="-457200" algn="l">
              <a:buClr>
                <a:srgbClr val="0000FF"/>
              </a:buClr>
              <a:buFont typeface="Wingdings" panose="05000000000000000000" pitchFamily="2" charset="2"/>
              <a:buChar char="v"/>
            </a:pPr>
            <a:r>
              <a:rPr lang="en-US" b="1" dirty="0" smtClean="0">
                <a:solidFill>
                  <a:schemeClr val="tx1"/>
                </a:solidFill>
              </a:rPr>
              <a:t>The </a:t>
            </a:r>
            <a:r>
              <a:rPr lang="en-US" b="1" dirty="0">
                <a:solidFill>
                  <a:schemeClr val="tx1"/>
                </a:solidFill>
              </a:rPr>
              <a:t>following discussion describes some of the many systems and processes that guide quality improvement efforts today</a:t>
            </a:r>
            <a:r>
              <a:rPr lang="en-US" b="1" dirty="0" smtClean="0">
                <a:solidFill>
                  <a:schemeClr val="tx1"/>
                </a:solidFill>
              </a:rPr>
              <a:t>.</a:t>
            </a:r>
            <a:r>
              <a:rPr lang="en-US" dirty="0"/>
              <a:t> </a:t>
            </a:r>
            <a:endParaRPr lang="en-US" dirty="0" smtClean="0"/>
          </a:p>
          <a:p>
            <a:pPr marL="457200" indent="-457200" algn="l">
              <a:buClr>
                <a:srgbClr val="0000FF"/>
              </a:buClr>
              <a:buFont typeface="Wingdings" panose="05000000000000000000" pitchFamily="2" charset="2"/>
              <a:buChar char="v"/>
            </a:pPr>
            <a:r>
              <a:rPr lang="en-US" b="1" dirty="0" smtClean="0">
                <a:solidFill>
                  <a:schemeClr val="tx1"/>
                </a:solidFill>
              </a:rPr>
              <a:t>The </a:t>
            </a:r>
            <a:r>
              <a:rPr lang="en-US" b="1" dirty="0">
                <a:solidFill>
                  <a:schemeClr val="tx1"/>
                </a:solidFill>
              </a:rPr>
              <a:t>following approaches are derivatives and models of the ideas and theories developed by thought leaders in quality </a:t>
            </a:r>
            <a:r>
              <a:rPr lang="en-US" b="1" dirty="0" smtClean="0">
                <a:solidFill>
                  <a:schemeClr val="tx1"/>
                </a:solidFill>
              </a:rPr>
              <a:t>improvement.</a:t>
            </a:r>
            <a:endParaRPr lang="en-US" b="1" dirty="0">
              <a:solidFill>
                <a:schemeClr val="tx1"/>
              </a:solidFill>
            </a:endParaRPr>
          </a:p>
        </p:txBody>
      </p:sp>
      <p:sp>
        <p:nvSpPr>
          <p:cNvPr id="4" name="Footer Placeholder 3"/>
          <p:cNvSpPr>
            <a:spLocks noGrp="1"/>
          </p:cNvSpPr>
          <p:nvPr>
            <p:ph type="ftr" idx="11"/>
          </p:nvPr>
        </p:nvSpPr>
        <p:spPr/>
        <p:txBody>
          <a:bodyPr/>
          <a:lstStyle/>
          <a:p>
            <a:r>
              <a:rPr lang="en-US" smtClean="0"/>
              <a:t>Mohammed Alnaif Ph.D.</a:t>
            </a:r>
            <a:endParaRPr lang="en-US"/>
          </a:p>
        </p:txBody>
      </p:sp>
      <p:sp>
        <p:nvSpPr>
          <p:cNvPr id="6" name="Slide Number Placeholder 5"/>
          <p:cNvSpPr>
            <a:spLocks noGrp="1"/>
          </p:cNvSpPr>
          <p:nvPr>
            <p:ph type="sldNum" idx="10"/>
          </p:nvPr>
        </p:nvSpPr>
        <p:spPr/>
        <p:txBody>
          <a:bodyPr/>
          <a:lstStyle/>
          <a:p>
            <a:fld id="{EEEECDCC-63C2-4492-ADC6-A6890B1EB79E}" type="slidenum">
              <a:rPr lang="en-US" smtClean="0"/>
              <a:t>23</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8098923"/>
      </p:ext>
    </p:extLst>
  </p:cSld>
  <p:clrMapOvr>
    <a:masterClrMapping/>
  </p:clrMapOvr>
  <p:transition spd="slow">
    <p:diamon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33400" y="2133600"/>
            <a:ext cx="8305800" cy="4038600"/>
          </a:xfrm>
        </p:spPr>
        <p:txBody>
          <a:bodyPr/>
          <a:lstStyle/>
          <a:p>
            <a:pPr algn="l"/>
            <a:r>
              <a:rPr lang="en-US" b="1" dirty="0" smtClean="0">
                <a:solidFill>
                  <a:srgbClr val="0000FF"/>
                </a:solidFill>
              </a:rPr>
              <a:t>Quality </a:t>
            </a:r>
            <a:r>
              <a:rPr lang="en-US" b="1" dirty="0">
                <a:solidFill>
                  <a:srgbClr val="0000FF"/>
                </a:solidFill>
              </a:rPr>
              <a:t>improvement Processes and approaches</a:t>
            </a:r>
          </a:p>
          <a:p>
            <a:pPr marL="457200" indent="-457200" algn="l">
              <a:buClr>
                <a:srgbClr val="0000FF"/>
              </a:buClr>
              <a:buFont typeface="Wingdings" panose="05000000000000000000" pitchFamily="2" charset="2"/>
              <a:buChar char="v"/>
            </a:pPr>
            <a:r>
              <a:rPr lang="en-US" b="1" dirty="0">
                <a:solidFill>
                  <a:schemeClr val="tx1"/>
                </a:solidFill>
              </a:rPr>
              <a:t>Shewhart cycle or PDCA/PDSA cycle</a:t>
            </a:r>
          </a:p>
          <a:p>
            <a:pPr marL="457200" indent="-457200" algn="l">
              <a:buClr>
                <a:srgbClr val="0000FF"/>
              </a:buClr>
              <a:buFont typeface="Wingdings" panose="05000000000000000000" pitchFamily="2" charset="2"/>
              <a:buChar char="v"/>
            </a:pPr>
            <a:r>
              <a:rPr lang="en-US" b="1" dirty="0">
                <a:solidFill>
                  <a:schemeClr val="tx1"/>
                </a:solidFill>
              </a:rPr>
              <a:t>Associates in Process Improvement’s (API) improvement model </a:t>
            </a:r>
            <a:endParaRPr lang="en-US" b="1" dirty="0" smtClean="0">
              <a:solidFill>
                <a:schemeClr val="tx1"/>
              </a:solidFill>
            </a:endParaRPr>
          </a:p>
          <a:p>
            <a:pPr marL="457200" indent="-457200" algn="l">
              <a:buClr>
                <a:srgbClr val="0000FF"/>
              </a:buClr>
              <a:buFont typeface="Wingdings" panose="05000000000000000000" pitchFamily="2" charset="2"/>
              <a:buChar char="v"/>
            </a:pPr>
            <a:r>
              <a:rPr lang="en-US" b="1" dirty="0">
                <a:solidFill>
                  <a:schemeClr val="tx1"/>
                </a:solidFill>
              </a:rPr>
              <a:t>Rapid Cycle </a:t>
            </a:r>
            <a:r>
              <a:rPr lang="en-US" b="1" dirty="0" smtClean="0">
                <a:solidFill>
                  <a:schemeClr val="tx1"/>
                </a:solidFill>
              </a:rPr>
              <a:t>Improvement</a:t>
            </a:r>
            <a:endParaRPr lang="en-US" b="1" dirty="0">
              <a:solidFill>
                <a:schemeClr val="tx1"/>
              </a:solidFill>
            </a:endParaRPr>
          </a:p>
          <a:p>
            <a:pPr marL="457200" indent="-457200" algn="l">
              <a:buClr>
                <a:srgbClr val="0000FF"/>
              </a:buClr>
              <a:buFont typeface="Wingdings" panose="05000000000000000000" pitchFamily="2" charset="2"/>
              <a:buChar char="v"/>
            </a:pPr>
            <a:r>
              <a:rPr lang="en-US" b="1" dirty="0">
                <a:solidFill>
                  <a:schemeClr val="tx1"/>
                </a:solidFill>
              </a:rPr>
              <a:t>FOCUS PDCA model </a:t>
            </a:r>
          </a:p>
          <a:p>
            <a:pPr marL="457200" indent="-457200" algn="l">
              <a:buClr>
                <a:srgbClr val="0000FF"/>
              </a:buClr>
              <a:buFont typeface="Wingdings" panose="05000000000000000000" pitchFamily="2" charset="2"/>
              <a:buChar char="v"/>
            </a:pPr>
            <a:r>
              <a:rPr lang="en-US" b="1" dirty="0" smtClean="0">
                <a:solidFill>
                  <a:schemeClr val="tx1"/>
                </a:solidFill>
              </a:rPr>
              <a:t>Lean/Toyota </a:t>
            </a:r>
            <a:r>
              <a:rPr lang="en-US" b="1" dirty="0">
                <a:solidFill>
                  <a:schemeClr val="tx1"/>
                </a:solidFill>
              </a:rPr>
              <a:t>Production System </a:t>
            </a:r>
          </a:p>
          <a:p>
            <a:pPr marL="457200" indent="-457200" algn="l">
              <a:buClr>
                <a:srgbClr val="0000FF"/>
              </a:buClr>
              <a:buFont typeface="Wingdings" panose="05000000000000000000" pitchFamily="2" charset="2"/>
              <a:buChar char="v"/>
            </a:pPr>
            <a:r>
              <a:rPr lang="en-US" b="1" dirty="0">
                <a:solidFill>
                  <a:schemeClr val="tx1"/>
                </a:solidFill>
              </a:rPr>
              <a:t>Six Sigma</a:t>
            </a:r>
          </a:p>
        </p:txBody>
      </p:sp>
      <p:sp>
        <p:nvSpPr>
          <p:cNvPr id="4" name="Footer Placeholder 3"/>
          <p:cNvSpPr>
            <a:spLocks noGrp="1"/>
          </p:cNvSpPr>
          <p:nvPr>
            <p:ph type="ftr" idx="11"/>
          </p:nvPr>
        </p:nvSpPr>
        <p:spPr/>
        <p:txBody>
          <a:bodyPr/>
          <a:lstStyle/>
          <a:p>
            <a:r>
              <a:rPr lang="en-US" smtClean="0"/>
              <a:t>Mohammed Alnaif Ph.D.</a:t>
            </a:r>
            <a:endParaRPr lang="en-US"/>
          </a:p>
        </p:txBody>
      </p:sp>
      <p:sp>
        <p:nvSpPr>
          <p:cNvPr id="6" name="Slide Number Placeholder 5"/>
          <p:cNvSpPr>
            <a:spLocks noGrp="1"/>
          </p:cNvSpPr>
          <p:nvPr>
            <p:ph type="sldNum" idx="10"/>
          </p:nvPr>
        </p:nvSpPr>
        <p:spPr/>
        <p:txBody>
          <a:bodyPr/>
          <a:lstStyle/>
          <a:p>
            <a:fld id="{EEEECDCC-63C2-4492-ADC6-A6890B1EB79E}" type="slidenum">
              <a:rPr lang="en-US" smtClean="0"/>
              <a:t>24</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6399265"/>
      </p:ext>
    </p:extLst>
  </p:cSld>
  <p:clrMapOvr>
    <a:masterClrMapping/>
  </p:clrMapOvr>
  <p:transition spd="slow">
    <p:diamon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25</a:t>
            </a:fld>
            <a:endParaRPr lang="en-US"/>
          </a:p>
        </p:txBody>
      </p:sp>
      <p:sp>
        <p:nvSpPr>
          <p:cNvPr id="11" name="Subtitle 10"/>
          <p:cNvSpPr>
            <a:spLocks noGrp="1"/>
          </p:cNvSpPr>
          <p:nvPr>
            <p:ph type="subTitle" idx="1"/>
          </p:nvPr>
        </p:nvSpPr>
        <p:spPr>
          <a:xfrm>
            <a:off x="533400" y="2133599"/>
            <a:ext cx="8153400" cy="3894301"/>
          </a:xfrm>
        </p:spPr>
        <p:txBody>
          <a:bodyPr/>
          <a:lstStyle/>
          <a:p>
            <a:pPr algn="l"/>
            <a:r>
              <a:rPr lang="en-US" b="1" dirty="0">
                <a:solidFill>
                  <a:srgbClr val="0000FF"/>
                </a:solidFill>
              </a:rPr>
              <a:t>Plan-Do-Study-Act Cycle</a:t>
            </a:r>
          </a:p>
          <a:p>
            <a:pPr marL="182880" algn="l"/>
            <a:r>
              <a:rPr lang="en-US" b="1" dirty="0">
                <a:solidFill>
                  <a:schemeClr val="tx1"/>
                </a:solidFill>
              </a:rPr>
              <a:t>Walter Shewhart, who developed the concepts and techniques of statistical process control, was one of the first quality experts to discuss a systematic model for continuous improvement. In his book Statistical Method from the Viewpoint of Quality Control, published in 1939, he referred to this model as the </a:t>
            </a:r>
            <a:r>
              <a:rPr lang="en-US" b="1" dirty="0">
                <a:solidFill>
                  <a:srgbClr val="0000FF"/>
                </a:solidFill>
              </a:rPr>
              <a:t>Plan-Do-Check-Act (PDCA) cycle.</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88770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26</a:t>
            </a:fld>
            <a:endParaRPr lang="en-US"/>
          </a:p>
        </p:txBody>
      </p:sp>
      <p:sp>
        <p:nvSpPr>
          <p:cNvPr id="11" name="Subtitle 10"/>
          <p:cNvSpPr>
            <a:spLocks noGrp="1"/>
          </p:cNvSpPr>
          <p:nvPr>
            <p:ph type="subTitle" idx="1"/>
          </p:nvPr>
        </p:nvSpPr>
        <p:spPr>
          <a:xfrm>
            <a:off x="533400" y="1905001"/>
            <a:ext cx="8153400" cy="4122900"/>
          </a:xfrm>
        </p:spPr>
        <p:txBody>
          <a:bodyPr/>
          <a:lstStyle/>
          <a:p>
            <a:pPr algn="l"/>
            <a:r>
              <a:rPr lang="en-US" b="1" dirty="0">
                <a:solidFill>
                  <a:srgbClr val="0000FF"/>
                </a:solidFill>
              </a:rPr>
              <a:t>Plan-Do-Study-Act Cycle</a:t>
            </a:r>
          </a:p>
          <a:p>
            <a:pPr marL="182880" algn="l"/>
            <a:r>
              <a:rPr lang="en-US" b="1" dirty="0">
                <a:solidFill>
                  <a:schemeClr val="tx1"/>
                </a:solidFill>
              </a:rPr>
              <a:t>Another renowned statistician, W. Edwards Deming, went to Japan as part of the Allied occupation after World War II to teach the Japanese industrial quality improvement methods, such as statistical process control and systematic process improvement Deming modified Shewhart’s original model and renamed it the </a:t>
            </a:r>
            <a:r>
              <a:rPr lang="en-US" b="1" dirty="0">
                <a:solidFill>
                  <a:srgbClr val="0000FF"/>
                </a:solidFill>
              </a:rPr>
              <a:t>Plan-Do-Study-Act (PDSA) cycle</a:t>
            </a:r>
            <a:r>
              <a:rPr lang="en-US" b="1" dirty="0">
                <a:solidFill>
                  <a:schemeClr val="tx1"/>
                </a:solidFill>
              </a:rPr>
              <a:t>. </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31532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rc 15"/>
          <p:cNvSpPr/>
          <p:nvPr/>
        </p:nvSpPr>
        <p:spPr bwMode="auto">
          <a:xfrm rot="5400000">
            <a:off x="4874255" y="2742585"/>
            <a:ext cx="3749765" cy="3887539"/>
          </a:xfrm>
          <a:prstGeom prst="arc">
            <a:avLst>
              <a:gd name="adj1" fmla="val 9855211"/>
              <a:gd name="adj2" fmla="val 3160204"/>
            </a:avLst>
          </a:prstGeom>
          <a:solidFill>
            <a:schemeClr val="bg1">
              <a:lumMod val="85000"/>
            </a:schemeClr>
          </a:solid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27</a:t>
            </a:fld>
            <a:endParaRPr lang="en-US"/>
          </a:p>
        </p:txBody>
      </p:sp>
      <p:sp>
        <p:nvSpPr>
          <p:cNvPr id="11" name="Subtitle 10"/>
          <p:cNvSpPr>
            <a:spLocks noGrp="1"/>
          </p:cNvSpPr>
          <p:nvPr>
            <p:ph type="subTitle" idx="1"/>
          </p:nvPr>
        </p:nvSpPr>
        <p:spPr>
          <a:xfrm>
            <a:off x="533400" y="1905001"/>
            <a:ext cx="4267200" cy="4122900"/>
          </a:xfrm>
        </p:spPr>
        <p:txBody>
          <a:bodyPr/>
          <a:lstStyle/>
          <a:p>
            <a:pPr algn="l"/>
            <a:r>
              <a:rPr lang="en-US" b="1" dirty="0">
                <a:solidFill>
                  <a:srgbClr val="0000FF"/>
                </a:solidFill>
              </a:rPr>
              <a:t>Plan-Do-Study-Act Cycle</a:t>
            </a:r>
          </a:p>
          <a:p>
            <a:pPr marL="182880" algn="l"/>
            <a:r>
              <a:rPr lang="en-US" b="1" dirty="0">
                <a:solidFill>
                  <a:srgbClr val="0000FF"/>
                </a:solidFill>
              </a:rPr>
              <a:t>PDSA</a:t>
            </a:r>
            <a:r>
              <a:rPr lang="en-US" b="1" dirty="0">
                <a:solidFill>
                  <a:schemeClr val="tx1"/>
                </a:solidFill>
              </a:rPr>
              <a:t> is the most widely recognized improvement process today (see Exhibit 5.3). To ensure continuous improvement, the steps perpetually cycle and repeat</a:t>
            </a:r>
            <a:r>
              <a:rPr lang="en-US" b="1" dirty="0" smtClean="0">
                <a:solidFill>
                  <a:schemeClr val="tx1"/>
                </a:solidFill>
              </a:rPr>
              <a:t>. </a:t>
            </a:r>
            <a:endParaRPr lang="en-US" b="1" dirty="0">
              <a:solidFill>
                <a:schemeClr val="tx1"/>
              </a:solidFill>
            </a:endParaRPr>
          </a:p>
        </p:txBody>
      </p:sp>
      <p:sp>
        <p:nvSpPr>
          <p:cNvPr id="3" name="Oval 2"/>
          <p:cNvSpPr/>
          <p:nvPr/>
        </p:nvSpPr>
        <p:spPr bwMode="auto">
          <a:xfrm>
            <a:off x="5356921" y="3314755"/>
            <a:ext cx="2819400" cy="2743200"/>
          </a:xfrm>
          <a:prstGeom prst="ellipse">
            <a:avLst/>
          </a:prstGeom>
          <a:solidFill>
            <a:schemeClr val="accent3"/>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cxnSp>
        <p:nvCxnSpPr>
          <p:cNvPr id="5" name="Straight Connector 4"/>
          <p:cNvCxnSpPr>
            <a:stCxn id="3" idx="0"/>
            <a:endCxn id="3" idx="4"/>
          </p:cNvCxnSpPr>
          <p:nvPr/>
        </p:nvCxnSpPr>
        <p:spPr bwMode="auto">
          <a:xfrm>
            <a:off x="6766621" y="3314755"/>
            <a:ext cx="0" cy="2743200"/>
          </a:xfrm>
          <a:prstGeom prst="line">
            <a:avLst/>
          </a:prstGeom>
          <a:solidFill>
            <a:srgbClr val="00B8FF"/>
          </a:solidFill>
          <a:ln w="28575" cap="flat" cmpd="sng" algn="ctr">
            <a:solidFill>
              <a:schemeClr val="tx1"/>
            </a:solidFill>
            <a:prstDash val="solid"/>
            <a:round/>
            <a:headEnd type="none" w="med" len="med"/>
            <a:tailEnd type="none" w="med" len="med"/>
          </a:ln>
          <a:effectLst/>
        </p:spPr>
      </p:cxnSp>
      <p:cxnSp>
        <p:nvCxnSpPr>
          <p:cNvPr id="25" name="Straight Connector 24"/>
          <p:cNvCxnSpPr>
            <a:stCxn id="3" idx="2"/>
            <a:endCxn id="3" idx="6"/>
          </p:cNvCxnSpPr>
          <p:nvPr/>
        </p:nvCxnSpPr>
        <p:spPr bwMode="auto">
          <a:xfrm>
            <a:off x="5356921" y="4686355"/>
            <a:ext cx="2819400" cy="0"/>
          </a:xfrm>
          <a:prstGeom prst="line">
            <a:avLst/>
          </a:prstGeom>
          <a:solidFill>
            <a:srgbClr val="00B8FF"/>
          </a:solidFill>
          <a:ln w="28575" cap="flat" cmpd="sng" algn="ctr">
            <a:solidFill>
              <a:schemeClr val="tx1"/>
            </a:solidFill>
            <a:prstDash val="solid"/>
            <a:round/>
            <a:headEnd type="none" w="med" len="med"/>
            <a:tailEnd type="none" w="med" len="med"/>
          </a:ln>
          <a:effectLst/>
        </p:spPr>
      </p:cxnSp>
      <p:cxnSp>
        <p:nvCxnSpPr>
          <p:cNvPr id="27" name="Straight Arrow Connector 26"/>
          <p:cNvCxnSpPr/>
          <p:nvPr/>
        </p:nvCxnSpPr>
        <p:spPr bwMode="auto">
          <a:xfrm flipH="1" flipV="1">
            <a:off x="5057724" y="5694328"/>
            <a:ext cx="228600" cy="228600"/>
          </a:xfrm>
          <a:prstGeom prst="straightConnector1">
            <a:avLst/>
          </a:prstGeom>
          <a:solidFill>
            <a:srgbClr val="00B8FF"/>
          </a:solidFill>
          <a:ln w="57150" cap="flat" cmpd="sng" algn="ctr">
            <a:solidFill>
              <a:schemeClr val="tx1"/>
            </a:solidFill>
            <a:prstDash val="solid"/>
            <a:round/>
            <a:headEnd type="none" w="med" len="med"/>
            <a:tailEnd type="arrow"/>
          </a:ln>
          <a:effectLst/>
        </p:spPr>
      </p:cxnSp>
      <p:sp>
        <p:nvSpPr>
          <p:cNvPr id="30" name="TextBox 29"/>
          <p:cNvSpPr txBox="1"/>
          <p:nvPr/>
        </p:nvSpPr>
        <p:spPr>
          <a:xfrm>
            <a:off x="5715000" y="3962400"/>
            <a:ext cx="914400" cy="523220"/>
          </a:xfrm>
          <a:prstGeom prst="rect">
            <a:avLst/>
          </a:prstGeom>
          <a:noFill/>
        </p:spPr>
        <p:txBody>
          <a:bodyPr wrap="square" rtlCol="0">
            <a:spAutoFit/>
          </a:bodyPr>
          <a:lstStyle/>
          <a:p>
            <a:r>
              <a:rPr lang="en-US" sz="2800" b="1" dirty="0">
                <a:solidFill>
                  <a:srgbClr val="0000FF"/>
                </a:solidFill>
              </a:rPr>
              <a:t>Plan</a:t>
            </a:r>
            <a:endParaRPr lang="en-US" sz="2800" dirty="0"/>
          </a:p>
        </p:txBody>
      </p:sp>
      <p:sp>
        <p:nvSpPr>
          <p:cNvPr id="31" name="TextBox 30"/>
          <p:cNvSpPr txBox="1"/>
          <p:nvPr/>
        </p:nvSpPr>
        <p:spPr>
          <a:xfrm>
            <a:off x="6934200" y="3941618"/>
            <a:ext cx="796636" cy="523220"/>
          </a:xfrm>
          <a:prstGeom prst="rect">
            <a:avLst/>
          </a:prstGeom>
          <a:noFill/>
        </p:spPr>
        <p:txBody>
          <a:bodyPr wrap="square" rtlCol="0">
            <a:spAutoFit/>
          </a:bodyPr>
          <a:lstStyle/>
          <a:p>
            <a:r>
              <a:rPr lang="en-US" sz="2800" b="1" dirty="0">
                <a:solidFill>
                  <a:srgbClr val="0000FF"/>
                </a:solidFill>
              </a:rPr>
              <a:t>Do</a:t>
            </a:r>
            <a:endParaRPr lang="en-US" sz="2800" dirty="0"/>
          </a:p>
        </p:txBody>
      </p:sp>
      <p:sp>
        <p:nvSpPr>
          <p:cNvPr id="32" name="TextBox 31"/>
          <p:cNvSpPr txBox="1"/>
          <p:nvPr/>
        </p:nvSpPr>
        <p:spPr>
          <a:xfrm>
            <a:off x="5788551" y="4946073"/>
            <a:ext cx="777179" cy="523220"/>
          </a:xfrm>
          <a:prstGeom prst="rect">
            <a:avLst/>
          </a:prstGeom>
          <a:noFill/>
        </p:spPr>
        <p:txBody>
          <a:bodyPr wrap="square" rtlCol="0">
            <a:spAutoFit/>
          </a:bodyPr>
          <a:lstStyle/>
          <a:p>
            <a:r>
              <a:rPr lang="en-US" sz="2800" b="1" dirty="0">
                <a:solidFill>
                  <a:srgbClr val="0000FF"/>
                </a:solidFill>
              </a:rPr>
              <a:t>Act</a:t>
            </a:r>
            <a:endParaRPr lang="en-US" sz="2800" dirty="0"/>
          </a:p>
        </p:txBody>
      </p:sp>
      <p:sp>
        <p:nvSpPr>
          <p:cNvPr id="33" name="TextBox 32"/>
          <p:cNvSpPr txBox="1"/>
          <p:nvPr/>
        </p:nvSpPr>
        <p:spPr>
          <a:xfrm>
            <a:off x="6766621" y="4953000"/>
            <a:ext cx="1144324" cy="523220"/>
          </a:xfrm>
          <a:prstGeom prst="rect">
            <a:avLst/>
          </a:prstGeom>
          <a:noFill/>
        </p:spPr>
        <p:txBody>
          <a:bodyPr wrap="square" rtlCol="0">
            <a:spAutoFit/>
          </a:bodyPr>
          <a:lstStyle/>
          <a:p>
            <a:r>
              <a:rPr lang="en-US" sz="2800" b="1" dirty="0">
                <a:solidFill>
                  <a:srgbClr val="0000FF"/>
                </a:solidFill>
              </a:rPr>
              <a:t>Study</a:t>
            </a:r>
            <a:endParaRPr lang="en-US" sz="2800" dirty="0"/>
          </a:p>
        </p:txBody>
      </p:sp>
      <p:sp>
        <p:nvSpPr>
          <p:cNvPr id="34" name="TextBox 33"/>
          <p:cNvSpPr txBox="1"/>
          <p:nvPr/>
        </p:nvSpPr>
        <p:spPr>
          <a:xfrm>
            <a:off x="6144491" y="914400"/>
            <a:ext cx="2281060" cy="1569660"/>
          </a:xfrm>
          <a:prstGeom prst="rect">
            <a:avLst/>
          </a:prstGeom>
          <a:noFill/>
        </p:spPr>
        <p:txBody>
          <a:bodyPr wrap="square" rtlCol="0">
            <a:spAutoFit/>
          </a:bodyPr>
          <a:lstStyle/>
          <a:p>
            <a:r>
              <a:rPr lang="en-US" sz="2400" b="1" dirty="0"/>
              <a:t>Exhibit 5.3.</a:t>
            </a:r>
          </a:p>
          <a:p>
            <a:r>
              <a:rPr lang="en-US" sz="2400" b="1" dirty="0"/>
              <a:t>PDSA Cycle of Continuous </a:t>
            </a:r>
            <a:r>
              <a:rPr lang="en-US" sz="2400" b="1" dirty="0" smtClean="0"/>
              <a:t>Improvement</a:t>
            </a:r>
            <a:endParaRPr lang="en-US" sz="2400" b="1" dirty="0"/>
          </a:p>
        </p:txBody>
      </p:sp>
    </p:spTree>
    <p:extLst>
      <p:ext uri="{BB962C8B-B14F-4D97-AF65-F5344CB8AC3E}">
        <p14:creationId xmlns:p14="http://schemas.microsoft.com/office/powerpoint/2010/main" val="13791895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28</a:t>
            </a:fld>
            <a:endParaRPr lang="en-US"/>
          </a:p>
        </p:txBody>
      </p:sp>
      <p:sp>
        <p:nvSpPr>
          <p:cNvPr id="11" name="Subtitle 10"/>
          <p:cNvSpPr>
            <a:spLocks noGrp="1"/>
          </p:cNvSpPr>
          <p:nvPr>
            <p:ph type="subTitle" idx="1"/>
          </p:nvPr>
        </p:nvSpPr>
        <p:spPr>
          <a:xfrm>
            <a:off x="533400" y="1752600"/>
            <a:ext cx="8153400" cy="4283402"/>
          </a:xfrm>
        </p:spPr>
        <p:txBody>
          <a:bodyPr/>
          <a:lstStyle/>
          <a:p>
            <a:pPr algn="l"/>
            <a:r>
              <a:rPr lang="en-US" b="1" dirty="0">
                <a:solidFill>
                  <a:srgbClr val="0000FF"/>
                </a:solidFill>
              </a:rPr>
              <a:t>Plan-Do-Study-Act Cycle</a:t>
            </a:r>
          </a:p>
          <a:p>
            <a:pPr marL="182880" algn="l">
              <a:spcBef>
                <a:spcPts val="600"/>
              </a:spcBef>
            </a:pPr>
            <a:r>
              <a:rPr lang="en-US" sz="2400" b="1" dirty="0">
                <a:solidFill>
                  <a:schemeClr val="tx1"/>
                </a:solidFill>
              </a:rPr>
              <a:t>The following lists summarize the steps of each PDSA phase.</a:t>
            </a:r>
          </a:p>
          <a:p>
            <a:pPr marL="182880" algn="l">
              <a:spcBef>
                <a:spcPts val="600"/>
              </a:spcBef>
            </a:pPr>
            <a:r>
              <a:rPr lang="en-US" sz="2400" b="1" dirty="0">
                <a:solidFill>
                  <a:srgbClr val="0000FF"/>
                </a:solidFill>
              </a:rPr>
              <a:t>Plan</a:t>
            </a:r>
          </a:p>
          <a:p>
            <a:pPr marL="525780" indent="-342900" algn="l">
              <a:spcBef>
                <a:spcPts val="600"/>
              </a:spcBef>
              <a:buFont typeface="Wingdings" panose="05000000000000000000" pitchFamily="2" charset="2"/>
              <a:buChar char="v"/>
            </a:pPr>
            <a:r>
              <a:rPr lang="en-US" sz="2200" b="1" dirty="0">
                <a:solidFill>
                  <a:schemeClr val="tx1"/>
                </a:solidFill>
              </a:rPr>
              <a:t>State the objectives of the improvement project. </a:t>
            </a:r>
          </a:p>
          <a:p>
            <a:pPr marL="525780" indent="-342900" algn="l">
              <a:spcBef>
                <a:spcPts val="600"/>
              </a:spcBef>
              <a:buFont typeface="Wingdings" panose="05000000000000000000" pitchFamily="2" charset="2"/>
              <a:buChar char="v"/>
            </a:pPr>
            <a:r>
              <a:rPr lang="en-US" sz="2200" b="1" dirty="0">
                <a:solidFill>
                  <a:schemeClr val="tx1"/>
                </a:solidFill>
              </a:rPr>
              <a:t>Determine needed improvements. </a:t>
            </a:r>
          </a:p>
          <a:p>
            <a:pPr marL="525780" indent="-342900" algn="l">
              <a:spcBef>
                <a:spcPts val="600"/>
              </a:spcBef>
              <a:buFont typeface="Wingdings" panose="05000000000000000000" pitchFamily="2" charset="2"/>
              <a:buChar char="v"/>
            </a:pPr>
            <a:r>
              <a:rPr lang="en-US" sz="2200" b="1" dirty="0">
                <a:solidFill>
                  <a:schemeClr val="tx1"/>
                </a:solidFill>
              </a:rPr>
              <a:t>Design process changes to achieve the improvement objectives.</a:t>
            </a:r>
          </a:p>
          <a:p>
            <a:pPr marL="525780" indent="-342900" algn="l">
              <a:spcBef>
                <a:spcPts val="600"/>
              </a:spcBef>
              <a:buFont typeface="Wingdings" panose="05000000000000000000" pitchFamily="2" charset="2"/>
              <a:buChar char="v"/>
            </a:pPr>
            <a:r>
              <a:rPr lang="en-US" sz="2200" b="1" dirty="0">
                <a:solidFill>
                  <a:schemeClr val="tx1"/>
                </a:solidFill>
              </a:rPr>
              <a:t>Develop a plan to carry out the changes (define who, what, when, and where).</a:t>
            </a:r>
          </a:p>
          <a:p>
            <a:pPr marL="525780" indent="-342900" algn="l">
              <a:spcBef>
                <a:spcPts val="600"/>
              </a:spcBef>
              <a:buFont typeface="Wingdings" panose="05000000000000000000" pitchFamily="2" charset="2"/>
              <a:buChar char="v"/>
            </a:pPr>
            <a:r>
              <a:rPr lang="en-US" sz="2200" b="1" dirty="0">
                <a:solidFill>
                  <a:schemeClr val="tx1"/>
                </a:solidFill>
              </a:rPr>
              <a:t>Identify data that need to be collected to determine whether changes produced desired results</a:t>
            </a:r>
            <a:r>
              <a:rPr lang="en-US" sz="2200" b="1" dirty="0" smtClean="0">
                <a:solidFill>
                  <a:schemeClr val="tx1"/>
                </a:solidFill>
              </a:rPr>
              <a:t>. </a:t>
            </a:r>
            <a:endParaRPr lang="en-US" sz="22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9210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29</a:t>
            </a:fld>
            <a:endParaRPr lang="en-US"/>
          </a:p>
        </p:txBody>
      </p:sp>
      <p:sp>
        <p:nvSpPr>
          <p:cNvPr id="11" name="Subtitle 10"/>
          <p:cNvSpPr>
            <a:spLocks noGrp="1"/>
          </p:cNvSpPr>
          <p:nvPr>
            <p:ph type="subTitle" idx="1"/>
          </p:nvPr>
        </p:nvSpPr>
        <p:spPr>
          <a:xfrm>
            <a:off x="533400" y="1752600"/>
            <a:ext cx="8153400" cy="4283402"/>
          </a:xfrm>
        </p:spPr>
        <p:txBody>
          <a:bodyPr/>
          <a:lstStyle/>
          <a:p>
            <a:pPr algn="l"/>
            <a:r>
              <a:rPr lang="en-US" b="1" dirty="0">
                <a:solidFill>
                  <a:srgbClr val="0000FF"/>
                </a:solidFill>
              </a:rPr>
              <a:t>Plan-Do-Study-Act Cycle</a:t>
            </a:r>
          </a:p>
          <a:p>
            <a:pPr marL="182880" algn="l">
              <a:spcBef>
                <a:spcPts val="600"/>
              </a:spcBef>
            </a:pPr>
            <a:r>
              <a:rPr lang="en-US" sz="2400" b="1" dirty="0">
                <a:solidFill>
                  <a:schemeClr val="tx1"/>
                </a:solidFill>
              </a:rPr>
              <a:t>The following lists summarize the steps of each PDSA phase</a:t>
            </a:r>
            <a:r>
              <a:rPr lang="en-US" sz="2400" b="1" dirty="0" smtClean="0">
                <a:solidFill>
                  <a:schemeClr val="tx1"/>
                </a:solidFill>
              </a:rPr>
              <a:t>.</a:t>
            </a:r>
          </a:p>
          <a:p>
            <a:pPr marL="182880" algn="l">
              <a:spcBef>
                <a:spcPts val="600"/>
              </a:spcBef>
            </a:pPr>
            <a:r>
              <a:rPr lang="en-US" b="1" dirty="0" smtClean="0">
                <a:solidFill>
                  <a:srgbClr val="0000FF"/>
                </a:solidFill>
              </a:rPr>
              <a:t>Do</a:t>
            </a:r>
          </a:p>
          <a:p>
            <a:pPr marL="640080" indent="-457200" algn="l">
              <a:spcBef>
                <a:spcPts val="600"/>
              </a:spcBef>
              <a:buFont typeface="Wingdings" panose="05000000000000000000" pitchFamily="2" charset="2"/>
              <a:buChar char="v"/>
            </a:pPr>
            <a:r>
              <a:rPr lang="en-US" b="1" dirty="0" smtClean="0">
                <a:solidFill>
                  <a:schemeClr val="tx1"/>
                </a:solidFill>
              </a:rPr>
              <a:t>Implement the changes on a small scale. </a:t>
            </a:r>
          </a:p>
          <a:p>
            <a:pPr marL="640080" indent="-457200" algn="l">
              <a:spcBef>
                <a:spcPts val="600"/>
              </a:spcBef>
              <a:buFont typeface="Wingdings" panose="05000000000000000000" pitchFamily="2" charset="2"/>
              <a:buChar char="v"/>
            </a:pPr>
            <a:r>
              <a:rPr lang="en-US" b="1" dirty="0" smtClean="0">
                <a:solidFill>
                  <a:schemeClr val="tx1"/>
                </a:solidFill>
              </a:rPr>
              <a:t>Document problems and unexpected events.</a:t>
            </a:r>
          </a:p>
          <a:p>
            <a:pPr marL="640080" indent="-457200" algn="l">
              <a:spcBef>
                <a:spcPts val="600"/>
              </a:spcBef>
              <a:buFont typeface="Wingdings" panose="05000000000000000000" pitchFamily="2" charset="2"/>
              <a:buChar char="v"/>
            </a:pPr>
            <a:r>
              <a:rPr lang="en-US" b="1" dirty="0" smtClean="0">
                <a:solidFill>
                  <a:schemeClr val="tx1"/>
                </a:solidFill>
              </a:rPr>
              <a:t>Gather data to assess the changes’ impact on the process.</a:t>
            </a:r>
          </a:p>
          <a:p>
            <a:pPr marL="182880" algn="l">
              <a:spcBef>
                <a:spcPts val="600"/>
              </a:spcBef>
            </a:pPr>
            <a:endParaRPr lang="en-US"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64183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762000" y="2133600"/>
            <a:ext cx="7772400" cy="4038600"/>
          </a:xfrm>
        </p:spPr>
        <p:txBody>
          <a:bodyPr/>
          <a:lstStyle/>
          <a:p>
            <a:pPr algn="l"/>
            <a:r>
              <a:rPr lang="en-US" b="1" dirty="0">
                <a:solidFill>
                  <a:srgbClr val="0000FF"/>
                </a:solidFill>
              </a:rPr>
              <a:t>Performance improvement </a:t>
            </a:r>
            <a:r>
              <a:rPr lang="en-US" b="1" dirty="0">
                <a:solidFill>
                  <a:schemeClr val="tx1"/>
                </a:solidFill>
              </a:rPr>
              <a:t>is the last phase of quality management. Once an opportunity for </a:t>
            </a:r>
            <a:r>
              <a:rPr lang="en-US" b="1" dirty="0">
                <a:solidFill>
                  <a:srgbClr val="0000FF"/>
                </a:solidFill>
              </a:rPr>
              <a:t>improvement</a:t>
            </a:r>
            <a:r>
              <a:rPr lang="en-US" b="1" dirty="0">
                <a:solidFill>
                  <a:schemeClr val="tx1"/>
                </a:solidFill>
              </a:rPr>
              <a:t> has been identified, action must be taken to find and fix the cause of unfavorable performance. Some performance problems can be resolved quickly, such as the two special cause variations in the rejected insurance claims example in Chapter 4. </a:t>
            </a:r>
          </a:p>
        </p:txBody>
      </p:sp>
      <p:sp>
        <p:nvSpPr>
          <p:cNvPr id="4" name="Footer Placeholder 3"/>
          <p:cNvSpPr>
            <a:spLocks noGrp="1"/>
          </p:cNvSpPr>
          <p:nvPr>
            <p:ph type="ftr" idx="11"/>
          </p:nvPr>
        </p:nvSpPr>
        <p:spPr/>
        <p:txBody>
          <a:bodyPr/>
          <a:lstStyle/>
          <a:p>
            <a:r>
              <a:rPr lang="en-US" smtClean="0"/>
              <a:t>Mohammed Alnaif Ph.D.</a:t>
            </a:r>
            <a:endParaRPr lang="en-US"/>
          </a:p>
        </p:txBody>
      </p:sp>
      <p:sp>
        <p:nvSpPr>
          <p:cNvPr id="5" name="Rectangle 4"/>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idx="10"/>
          </p:nvPr>
        </p:nvSpPr>
        <p:spPr/>
        <p:txBody>
          <a:bodyPr/>
          <a:lstStyle/>
          <a:p>
            <a:fld id="{EEEECDCC-63C2-4492-ADC6-A6890B1EB79E}" type="slidenum">
              <a:rPr lang="en-US" smtClean="0"/>
              <a:t>3</a:t>
            </a:fld>
            <a:endParaRPr lang="en-US"/>
          </a:p>
        </p:txBody>
      </p:sp>
    </p:spTree>
    <p:extLst>
      <p:ext uri="{BB962C8B-B14F-4D97-AF65-F5344CB8AC3E}">
        <p14:creationId xmlns:p14="http://schemas.microsoft.com/office/powerpoint/2010/main" val="2568681189"/>
      </p:ext>
    </p:extLst>
  </p:cSld>
  <p:clrMapOvr>
    <a:masterClrMapping/>
  </p:clrMapOvr>
  <p:transition spd="slow">
    <p:diamon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30</a:t>
            </a:fld>
            <a:endParaRPr lang="en-US"/>
          </a:p>
        </p:txBody>
      </p:sp>
      <p:sp>
        <p:nvSpPr>
          <p:cNvPr id="11" name="Subtitle 10"/>
          <p:cNvSpPr>
            <a:spLocks noGrp="1"/>
          </p:cNvSpPr>
          <p:nvPr>
            <p:ph type="subTitle" idx="1"/>
          </p:nvPr>
        </p:nvSpPr>
        <p:spPr>
          <a:xfrm>
            <a:off x="533400" y="1752600"/>
            <a:ext cx="8153400" cy="4283402"/>
          </a:xfrm>
        </p:spPr>
        <p:txBody>
          <a:bodyPr/>
          <a:lstStyle/>
          <a:p>
            <a:pPr algn="l"/>
            <a:r>
              <a:rPr lang="en-US" b="1" dirty="0">
                <a:solidFill>
                  <a:srgbClr val="0000FF"/>
                </a:solidFill>
              </a:rPr>
              <a:t>Plan-Do-Study-Act Cycle</a:t>
            </a:r>
          </a:p>
          <a:p>
            <a:pPr marL="182880" algn="l">
              <a:spcBef>
                <a:spcPts val="600"/>
              </a:spcBef>
            </a:pPr>
            <a:r>
              <a:rPr lang="en-US" sz="2400" b="1" dirty="0">
                <a:solidFill>
                  <a:schemeClr val="tx1"/>
                </a:solidFill>
              </a:rPr>
              <a:t>The following lists summarize the steps of each PDSA phase</a:t>
            </a:r>
            <a:r>
              <a:rPr lang="en-US" sz="2400" b="1" dirty="0" smtClean="0">
                <a:solidFill>
                  <a:schemeClr val="tx1"/>
                </a:solidFill>
              </a:rPr>
              <a:t>.</a:t>
            </a:r>
          </a:p>
          <a:p>
            <a:pPr marL="182880" algn="l">
              <a:spcBef>
                <a:spcPts val="600"/>
              </a:spcBef>
            </a:pPr>
            <a:r>
              <a:rPr lang="en-US" b="1" dirty="0">
                <a:solidFill>
                  <a:srgbClr val="0000FF"/>
                </a:solidFill>
              </a:rPr>
              <a:t>Study</a:t>
            </a:r>
          </a:p>
          <a:p>
            <a:pPr marL="640080" indent="-457200" algn="l">
              <a:spcBef>
                <a:spcPts val="600"/>
              </a:spcBef>
              <a:buFont typeface="Wingdings" panose="05000000000000000000" pitchFamily="2" charset="2"/>
              <a:buChar char="v"/>
            </a:pPr>
            <a:r>
              <a:rPr lang="en-US" b="1" dirty="0">
                <a:solidFill>
                  <a:schemeClr val="tx1"/>
                </a:solidFill>
              </a:rPr>
              <a:t>Analyze data to determine whether the changes were effective.</a:t>
            </a:r>
          </a:p>
          <a:p>
            <a:pPr marL="640080" indent="-457200" algn="l">
              <a:spcBef>
                <a:spcPts val="600"/>
              </a:spcBef>
              <a:buFont typeface="Wingdings" panose="05000000000000000000" pitchFamily="2" charset="2"/>
              <a:buChar char="v"/>
            </a:pPr>
            <a:r>
              <a:rPr lang="en-US" b="1" dirty="0">
                <a:solidFill>
                  <a:schemeClr val="tx1"/>
                </a:solidFill>
              </a:rPr>
              <a:t>Compare results with expectations. </a:t>
            </a:r>
          </a:p>
          <a:p>
            <a:pPr marL="640080" indent="-457200" algn="l">
              <a:spcBef>
                <a:spcPts val="600"/>
              </a:spcBef>
              <a:buFont typeface="Wingdings" panose="05000000000000000000" pitchFamily="2" charset="2"/>
              <a:buChar char="v"/>
            </a:pPr>
            <a:r>
              <a:rPr lang="en-US" b="1" dirty="0">
                <a:solidFill>
                  <a:schemeClr val="tx1"/>
                </a:solidFill>
              </a:rPr>
              <a:t>Summarize lessons learned during and after implementation of the changes.</a:t>
            </a:r>
          </a:p>
          <a:p>
            <a:pPr marL="182880" algn="l">
              <a:spcBef>
                <a:spcPts val="600"/>
              </a:spcBef>
            </a:pPr>
            <a:endParaRPr lang="en-US"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17679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31</a:t>
            </a:fld>
            <a:endParaRPr lang="en-US"/>
          </a:p>
        </p:txBody>
      </p:sp>
      <p:sp>
        <p:nvSpPr>
          <p:cNvPr id="11" name="Subtitle 10"/>
          <p:cNvSpPr>
            <a:spLocks noGrp="1"/>
          </p:cNvSpPr>
          <p:nvPr>
            <p:ph type="subTitle" idx="1"/>
          </p:nvPr>
        </p:nvSpPr>
        <p:spPr>
          <a:xfrm>
            <a:off x="533400" y="1752600"/>
            <a:ext cx="8153400" cy="4283402"/>
          </a:xfrm>
        </p:spPr>
        <p:txBody>
          <a:bodyPr/>
          <a:lstStyle/>
          <a:p>
            <a:pPr algn="l"/>
            <a:r>
              <a:rPr lang="en-US" b="1" dirty="0">
                <a:solidFill>
                  <a:srgbClr val="0000FF"/>
                </a:solidFill>
              </a:rPr>
              <a:t>Plan-Do-Study-Act Cycle</a:t>
            </a:r>
          </a:p>
          <a:p>
            <a:pPr marL="182880" algn="l">
              <a:spcBef>
                <a:spcPts val="600"/>
              </a:spcBef>
            </a:pPr>
            <a:r>
              <a:rPr lang="en-US" sz="2400" b="1" dirty="0">
                <a:solidFill>
                  <a:schemeClr val="tx1"/>
                </a:solidFill>
              </a:rPr>
              <a:t>The following lists summarize the steps of each PDSA phase</a:t>
            </a:r>
            <a:r>
              <a:rPr lang="en-US" sz="2400" b="1" dirty="0" smtClean="0">
                <a:solidFill>
                  <a:schemeClr val="tx1"/>
                </a:solidFill>
              </a:rPr>
              <a:t>.</a:t>
            </a:r>
          </a:p>
          <a:p>
            <a:pPr marL="182880" algn="l">
              <a:spcBef>
                <a:spcPts val="600"/>
              </a:spcBef>
            </a:pPr>
            <a:r>
              <a:rPr lang="en-US" b="1" dirty="0">
                <a:solidFill>
                  <a:srgbClr val="0000FF"/>
                </a:solidFill>
              </a:rPr>
              <a:t>Act</a:t>
            </a:r>
          </a:p>
          <a:p>
            <a:pPr marL="640080" indent="-457200" algn="l">
              <a:spcBef>
                <a:spcPts val="600"/>
              </a:spcBef>
              <a:buFont typeface="Wingdings" panose="05000000000000000000" pitchFamily="2" charset="2"/>
              <a:buChar char="v"/>
            </a:pPr>
            <a:r>
              <a:rPr lang="en-US" b="1" dirty="0">
                <a:solidFill>
                  <a:schemeClr val="tx1"/>
                </a:solidFill>
              </a:rPr>
              <a:t>If changes were not successful, repeat the PDSA cycle. </a:t>
            </a:r>
          </a:p>
          <a:p>
            <a:pPr marL="640080" indent="-457200" algn="l">
              <a:spcBef>
                <a:spcPts val="600"/>
              </a:spcBef>
              <a:buFont typeface="Wingdings" panose="05000000000000000000" pitchFamily="2" charset="2"/>
              <a:buChar char="v"/>
            </a:pPr>
            <a:r>
              <a:rPr lang="en-US" b="1" dirty="0">
                <a:solidFill>
                  <a:schemeClr val="tx1"/>
                </a:solidFill>
              </a:rPr>
              <a:t>If changes were successful, or partially successful, implement them on a wider scale or modify them as necessary. </a:t>
            </a:r>
          </a:p>
          <a:p>
            <a:pPr marL="640080" indent="-457200" algn="l">
              <a:spcBef>
                <a:spcPts val="600"/>
              </a:spcBef>
              <a:buFont typeface="Wingdings" panose="05000000000000000000" pitchFamily="2" charset="2"/>
              <a:buChar char="v"/>
            </a:pPr>
            <a:r>
              <a:rPr lang="en-US" b="1" dirty="0">
                <a:solidFill>
                  <a:schemeClr val="tx1"/>
                </a:solidFill>
              </a:rPr>
              <a:t>Predict results.</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48956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32</a:t>
            </a:fld>
            <a:endParaRPr lang="en-US"/>
          </a:p>
        </p:txBody>
      </p:sp>
      <p:sp>
        <p:nvSpPr>
          <p:cNvPr id="11" name="Subtitle 10"/>
          <p:cNvSpPr>
            <a:spLocks noGrp="1"/>
          </p:cNvSpPr>
          <p:nvPr>
            <p:ph type="subTitle" idx="1"/>
          </p:nvPr>
        </p:nvSpPr>
        <p:spPr>
          <a:xfrm>
            <a:off x="533400" y="1752600"/>
            <a:ext cx="8153400" cy="4283402"/>
          </a:xfrm>
        </p:spPr>
        <p:txBody>
          <a:bodyPr/>
          <a:lstStyle/>
          <a:p>
            <a:pPr algn="l">
              <a:buClr>
                <a:srgbClr val="0000FF"/>
              </a:buClr>
            </a:pPr>
            <a:r>
              <a:rPr lang="en-US" b="1" dirty="0">
                <a:solidFill>
                  <a:srgbClr val="0000FF"/>
                </a:solidFill>
              </a:rPr>
              <a:t>Associates in Process Improvement’s (API) improvement model </a:t>
            </a:r>
            <a:endParaRPr lang="en-US" b="1" dirty="0" smtClean="0">
              <a:solidFill>
                <a:srgbClr val="0000FF"/>
              </a:solidFill>
            </a:endParaRPr>
          </a:p>
          <a:p>
            <a:pPr algn="l">
              <a:buClr>
                <a:srgbClr val="0000FF"/>
              </a:buClr>
            </a:pPr>
            <a:r>
              <a:rPr lang="en-US" sz="2400" b="1" dirty="0">
                <a:solidFill>
                  <a:schemeClr val="tx1"/>
                </a:solidFill>
              </a:rPr>
              <a:t>Tom Nolan and Lloyd Provost, cofounders of API, developed a simple model for improvement based on Deming’s PDSA cycle. Three fundamental questions form the model’s basis for improvement (see Exhibit 4.2): </a:t>
            </a:r>
            <a:endParaRPr lang="en-US" sz="2400" b="1" dirty="0" smtClean="0">
              <a:solidFill>
                <a:schemeClr val="tx1"/>
              </a:solidFill>
            </a:endParaRPr>
          </a:p>
          <a:p>
            <a:pPr marL="457200" indent="-457200" algn="l">
              <a:buClr>
                <a:srgbClr val="0000FF"/>
              </a:buClr>
              <a:buFont typeface="+mj-lt"/>
              <a:buAutoNum type="arabicPeriod"/>
            </a:pPr>
            <a:r>
              <a:rPr lang="en-US" sz="2400" b="1" dirty="0" smtClean="0">
                <a:solidFill>
                  <a:schemeClr val="tx1"/>
                </a:solidFill>
              </a:rPr>
              <a:t>What </a:t>
            </a:r>
            <a:r>
              <a:rPr lang="en-US" sz="2400" b="1" dirty="0">
                <a:solidFill>
                  <a:schemeClr val="tx1"/>
                </a:solidFill>
              </a:rPr>
              <a:t>are we trying to accomplish? </a:t>
            </a:r>
            <a:endParaRPr lang="en-US" sz="2400" b="1" dirty="0" smtClean="0">
              <a:solidFill>
                <a:schemeClr val="tx1"/>
              </a:solidFill>
            </a:endParaRPr>
          </a:p>
          <a:p>
            <a:pPr marL="457200" indent="-457200" algn="l">
              <a:buClr>
                <a:srgbClr val="0000FF"/>
              </a:buClr>
              <a:buFont typeface="+mj-lt"/>
              <a:buAutoNum type="arabicPeriod"/>
            </a:pPr>
            <a:r>
              <a:rPr lang="en-US" sz="2400" b="1" dirty="0" smtClean="0">
                <a:solidFill>
                  <a:schemeClr val="tx1"/>
                </a:solidFill>
              </a:rPr>
              <a:t>How </a:t>
            </a:r>
            <a:r>
              <a:rPr lang="en-US" sz="2400" b="1" dirty="0">
                <a:solidFill>
                  <a:schemeClr val="tx1"/>
                </a:solidFill>
              </a:rPr>
              <a:t>will we know that a change is an improvement? </a:t>
            </a:r>
            <a:endParaRPr lang="en-US" sz="2400" b="1" dirty="0" smtClean="0">
              <a:solidFill>
                <a:schemeClr val="tx1"/>
              </a:solidFill>
            </a:endParaRPr>
          </a:p>
          <a:p>
            <a:pPr marL="457200" indent="-457200" algn="l">
              <a:buClr>
                <a:srgbClr val="0000FF"/>
              </a:buClr>
              <a:buFont typeface="+mj-lt"/>
              <a:buAutoNum type="arabicPeriod"/>
            </a:pPr>
            <a:r>
              <a:rPr lang="en-US" sz="2400" b="1" dirty="0" smtClean="0">
                <a:solidFill>
                  <a:schemeClr val="tx1"/>
                </a:solidFill>
              </a:rPr>
              <a:t>What </a:t>
            </a:r>
            <a:r>
              <a:rPr lang="en-US" sz="2400" b="1" dirty="0">
                <a:solidFill>
                  <a:schemeClr val="tx1"/>
                </a:solidFill>
              </a:rPr>
              <a:t>change can we make that will result in improvement? </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25079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33</a:t>
            </a:fld>
            <a:endParaRPr lang="en-US"/>
          </a:p>
        </p:txBody>
      </p:sp>
      <p:sp>
        <p:nvSpPr>
          <p:cNvPr id="11" name="Subtitle 10"/>
          <p:cNvSpPr>
            <a:spLocks noGrp="1"/>
          </p:cNvSpPr>
          <p:nvPr>
            <p:ph type="subTitle" idx="1"/>
          </p:nvPr>
        </p:nvSpPr>
        <p:spPr>
          <a:xfrm>
            <a:off x="533400" y="1752600"/>
            <a:ext cx="8305800" cy="4283402"/>
          </a:xfrm>
        </p:spPr>
        <p:txBody>
          <a:bodyPr/>
          <a:lstStyle/>
          <a:p>
            <a:pPr algn="l">
              <a:buClr>
                <a:srgbClr val="0000FF"/>
              </a:buClr>
            </a:pPr>
            <a:r>
              <a:rPr lang="en-US" b="1" dirty="0">
                <a:solidFill>
                  <a:srgbClr val="0000FF"/>
                </a:solidFill>
              </a:rPr>
              <a:t>Associates in Process Improvement’s (API) improvement model </a:t>
            </a:r>
            <a:endParaRPr lang="en-US" b="1" dirty="0" smtClean="0">
              <a:solidFill>
                <a:srgbClr val="0000FF"/>
              </a:solidFill>
            </a:endParaRPr>
          </a:p>
          <a:p>
            <a:pPr marL="457200" indent="-457200" algn="l">
              <a:buClr>
                <a:srgbClr val="0000FF"/>
              </a:buClr>
              <a:buFont typeface="Wingdings" panose="05000000000000000000" pitchFamily="2" charset="2"/>
              <a:buChar char="v"/>
            </a:pPr>
            <a:r>
              <a:rPr lang="en-US" b="1" dirty="0">
                <a:solidFill>
                  <a:schemeClr val="tx1"/>
                </a:solidFill>
              </a:rPr>
              <a:t>The focus on the three questions and the PDSA cycle allows the model’s application to be as simple or sophisticated as necessary. </a:t>
            </a:r>
            <a:endParaRPr lang="en-US" b="1" dirty="0" smtClean="0">
              <a:solidFill>
                <a:schemeClr val="tx1"/>
              </a:solidFill>
            </a:endParaRPr>
          </a:p>
          <a:p>
            <a:pPr marL="457200" indent="-457200" algn="l">
              <a:buClr>
                <a:srgbClr val="0000FF"/>
              </a:buClr>
              <a:buFont typeface="Wingdings" panose="05000000000000000000" pitchFamily="2" charset="2"/>
              <a:buChar char="v"/>
            </a:pPr>
            <a:r>
              <a:rPr lang="en-US" b="1" dirty="0" smtClean="0">
                <a:solidFill>
                  <a:schemeClr val="tx1"/>
                </a:solidFill>
              </a:rPr>
              <a:t>The </a:t>
            </a:r>
            <a:r>
              <a:rPr lang="en-US" b="1" dirty="0">
                <a:solidFill>
                  <a:schemeClr val="tx1"/>
                </a:solidFill>
              </a:rPr>
              <a:t>effort required to bring about improvement may vary on the basis of the problem’s complexity, whether the focus is on a new or an old design, or the number of people involved in the process</a:t>
            </a:r>
            <a:r>
              <a:rPr lang="en-US" b="1" dirty="0" smtClean="0">
                <a:solidFill>
                  <a:schemeClr val="tx1"/>
                </a:solidFill>
              </a:rPr>
              <a:t>. </a:t>
            </a:r>
            <a:endParaRPr lang="en-US"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13501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7086600" cy="536575"/>
          </a:xfrm>
        </p:spPr>
        <p:txBody>
          <a:bodyPr/>
          <a:lstStyle/>
          <a:p>
            <a:r>
              <a:rPr lang="en-US" sz="2800" b="1" dirty="0">
                <a:solidFill>
                  <a:srgbClr val="0000FF"/>
                </a:solidFill>
              </a:rPr>
              <a:t>EXHIBIT 4.2 API Model for Improvement</a:t>
            </a:r>
          </a:p>
        </p:txBody>
      </p:sp>
      <p:sp>
        <p:nvSpPr>
          <p:cNvPr id="3" name="Slide Number Placeholder 2"/>
          <p:cNvSpPr>
            <a:spLocks noGrp="1"/>
          </p:cNvSpPr>
          <p:nvPr>
            <p:ph type="sldNum" idx="10"/>
          </p:nvPr>
        </p:nvSpPr>
        <p:spPr/>
        <p:txBody>
          <a:bodyPr/>
          <a:lstStyle/>
          <a:p>
            <a:fld id="{EEEECDCC-63C2-4492-ADC6-A6890B1EB79E}" type="slidenum">
              <a:rPr lang="en-US" smtClean="0"/>
              <a:t>34</a:t>
            </a:fld>
            <a:endParaRPr lang="en-US"/>
          </a:p>
        </p:txBody>
      </p:sp>
      <p:sp>
        <p:nvSpPr>
          <p:cNvPr id="4" name="Footer Placeholder 3"/>
          <p:cNvSpPr>
            <a:spLocks noGrp="1"/>
          </p:cNvSpPr>
          <p:nvPr>
            <p:ph type="ftr" idx="11"/>
          </p:nvPr>
        </p:nvSpPr>
        <p:spPr/>
        <p:txBody>
          <a:bodyPr/>
          <a:lstStyle/>
          <a:p>
            <a:r>
              <a:rPr lang="en-US" smtClean="0"/>
              <a:t>Mohammed Alnaif Ph.D.</a:t>
            </a:r>
            <a:endParaRPr lang="en-US"/>
          </a:p>
        </p:txBody>
      </p:sp>
      <p:sp>
        <p:nvSpPr>
          <p:cNvPr id="6" name="Oval 5"/>
          <p:cNvSpPr/>
          <p:nvPr/>
        </p:nvSpPr>
        <p:spPr>
          <a:xfrm>
            <a:off x="3373436" y="3352800"/>
            <a:ext cx="3027364" cy="2590800"/>
          </a:xfrm>
          <a:prstGeom prst="ellipse">
            <a:avLst/>
          </a:prstGeom>
          <a:solidFill>
            <a:schemeClr val="accent1">
              <a:lumMod val="40000"/>
              <a:lumOff val="60000"/>
            </a:schemeClr>
          </a:solidFill>
          <a:ln w="57150">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8" name="Straight Arrow Connector 7"/>
          <p:cNvCxnSpPr/>
          <p:nvPr/>
        </p:nvCxnSpPr>
        <p:spPr bwMode="auto">
          <a:xfrm>
            <a:off x="6383482" y="4521776"/>
            <a:ext cx="38100" cy="190500"/>
          </a:xfrm>
          <a:prstGeom prst="straightConnector1">
            <a:avLst/>
          </a:prstGeom>
          <a:solidFill>
            <a:srgbClr val="00B8FF"/>
          </a:solidFill>
          <a:ln w="57150" cap="flat" cmpd="sng" algn="ctr">
            <a:solidFill>
              <a:schemeClr val="tx1"/>
            </a:solidFill>
            <a:prstDash val="solid"/>
            <a:round/>
            <a:headEnd type="none" w="med" len="med"/>
            <a:tailEnd type="arrow"/>
          </a:ln>
          <a:effectLst/>
        </p:spPr>
      </p:cxnSp>
      <p:cxnSp>
        <p:nvCxnSpPr>
          <p:cNvPr id="13" name="Straight Arrow Connector 12"/>
          <p:cNvCxnSpPr>
            <a:endCxn id="6" idx="4"/>
          </p:cNvCxnSpPr>
          <p:nvPr/>
        </p:nvCxnSpPr>
        <p:spPr bwMode="auto">
          <a:xfrm flipH="1">
            <a:off x="4887118" y="5943600"/>
            <a:ext cx="138545" cy="0"/>
          </a:xfrm>
          <a:prstGeom prst="straightConnector1">
            <a:avLst/>
          </a:prstGeom>
          <a:solidFill>
            <a:srgbClr val="00B8FF"/>
          </a:solidFill>
          <a:ln w="57150" cap="flat" cmpd="sng" algn="ctr">
            <a:solidFill>
              <a:schemeClr val="tx1"/>
            </a:solidFill>
            <a:prstDash val="solid"/>
            <a:round/>
            <a:headEnd type="none" w="med" len="med"/>
            <a:tailEnd type="arrow"/>
          </a:ln>
          <a:effectLst/>
        </p:spPr>
      </p:cxnSp>
      <p:cxnSp>
        <p:nvCxnSpPr>
          <p:cNvPr id="14" name="Straight Arrow Connector 13"/>
          <p:cNvCxnSpPr/>
          <p:nvPr/>
        </p:nvCxnSpPr>
        <p:spPr bwMode="auto">
          <a:xfrm flipV="1">
            <a:off x="3373436" y="4648200"/>
            <a:ext cx="0" cy="159326"/>
          </a:xfrm>
          <a:prstGeom prst="straightConnector1">
            <a:avLst/>
          </a:prstGeom>
          <a:solidFill>
            <a:srgbClr val="00B8FF"/>
          </a:solidFill>
          <a:ln w="57150" cap="flat" cmpd="sng" algn="ctr">
            <a:solidFill>
              <a:schemeClr val="tx1"/>
            </a:solidFill>
            <a:prstDash val="solid"/>
            <a:round/>
            <a:headEnd type="none" w="med" len="med"/>
            <a:tailEnd type="arrow"/>
          </a:ln>
          <a:effectLst/>
        </p:spPr>
      </p:cxnSp>
      <p:cxnSp>
        <p:nvCxnSpPr>
          <p:cNvPr id="15" name="Straight Arrow Connector 14"/>
          <p:cNvCxnSpPr/>
          <p:nvPr/>
        </p:nvCxnSpPr>
        <p:spPr bwMode="auto">
          <a:xfrm>
            <a:off x="4734718" y="3352800"/>
            <a:ext cx="152400" cy="0"/>
          </a:xfrm>
          <a:prstGeom prst="straightConnector1">
            <a:avLst/>
          </a:prstGeom>
          <a:solidFill>
            <a:srgbClr val="00B8FF"/>
          </a:solidFill>
          <a:ln w="57150" cap="flat" cmpd="sng" algn="ctr">
            <a:solidFill>
              <a:schemeClr val="tx1"/>
            </a:solidFill>
            <a:prstDash val="solid"/>
            <a:round/>
            <a:headEnd type="none" w="med" len="med"/>
            <a:tailEnd type="arrow"/>
          </a:ln>
          <a:effectLst/>
        </p:spPr>
      </p:cxnSp>
      <p:cxnSp>
        <p:nvCxnSpPr>
          <p:cNvPr id="40" name="Straight Connector 39"/>
          <p:cNvCxnSpPr>
            <a:stCxn id="6" idx="0"/>
            <a:endCxn id="6" idx="4"/>
          </p:cNvCxnSpPr>
          <p:nvPr/>
        </p:nvCxnSpPr>
        <p:spPr bwMode="auto">
          <a:xfrm>
            <a:off x="4887118" y="3352800"/>
            <a:ext cx="0" cy="2590800"/>
          </a:xfrm>
          <a:prstGeom prst="line">
            <a:avLst/>
          </a:prstGeom>
          <a:solidFill>
            <a:srgbClr val="00B8FF"/>
          </a:solidFill>
          <a:ln w="38100" cap="flat" cmpd="sng" algn="ctr">
            <a:solidFill>
              <a:srgbClr val="006600"/>
            </a:solidFill>
            <a:prstDash val="solid"/>
            <a:round/>
            <a:headEnd type="none" w="med" len="med"/>
            <a:tailEnd type="none" w="med" len="med"/>
          </a:ln>
          <a:effectLst/>
        </p:spPr>
      </p:cxnSp>
      <p:cxnSp>
        <p:nvCxnSpPr>
          <p:cNvPr id="42" name="Straight Connector 41"/>
          <p:cNvCxnSpPr>
            <a:stCxn id="6" idx="2"/>
            <a:endCxn id="6" idx="6"/>
          </p:cNvCxnSpPr>
          <p:nvPr/>
        </p:nvCxnSpPr>
        <p:spPr bwMode="auto">
          <a:xfrm>
            <a:off x="3373436" y="4648200"/>
            <a:ext cx="3027364" cy="0"/>
          </a:xfrm>
          <a:prstGeom prst="line">
            <a:avLst/>
          </a:prstGeom>
          <a:solidFill>
            <a:srgbClr val="00B8FF"/>
          </a:solidFill>
          <a:ln w="38100" cap="flat" cmpd="sng" algn="ctr">
            <a:solidFill>
              <a:srgbClr val="006600"/>
            </a:solidFill>
            <a:prstDash val="solid"/>
            <a:round/>
            <a:headEnd type="none" w="med" len="med"/>
            <a:tailEnd type="none" w="med" len="med"/>
          </a:ln>
          <a:effectLst/>
        </p:spPr>
      </p:cxnSp>
      <p:sp>
        <p:nvSpPr>
          <p:cNvPr id="43" name="TextBox 42"/>
          <p:cNvSpPr txBox="1"/>
          <p:nvPr/>
        </p:nvSpPr>
        <p:spPr>
          <a:xfrm>
            <a:off x="3820318" y="3962400"/>
            <a:ext cx="914400" cy="523220"/>
          </a:xfrm>
          <a:prstGeom prst="rect">
            <a:avLst/>
          </a:prstGeom>
          <a:noFill/>
        </p:spPr>
        <p:txBody>
          <a:bodyPr wrap="square" rtlCol="0">
            <a:spAutoFit/>
          </a:bodyPr>
          <a:lstStyle/>
          <a:p>
            <a:r>
              <a:rPr lang="en-US" sz="2800" b="1" dirty="0">
                <a:solidFill>
                  <a:srgbClr val="0000FF"/>
                </a:solidFill>
              </a:rPr>
              <a:t>Plan</a:t>
            </a:r>
            <a:endParaRPr lang="en-US" sz="2800" dirty="0"/>
          </a:p>
        </p:txBody>
      </p:sp>
      <p:sp>
        <p:nvSpPr>
          <p:cNvPr id="44" name="TextBox 43"/>
          <p:cNvSpPr txBox="1"/>
          <p:nvPr/>
        </p:nvSpPr>
        <p:spPr>
          <a:xfrm>
            <a:off x="5181600" y="3962400"/>
            <a:ext cx="675482" cy="523220"/>
          </a:xfrm>
          <a:prstGeom prst="rect">
            <a:avLst/>
          </a:prstGeom>
          <a:noFill/>
        </p:spPr>
        <p:txBody>
          <a:bodyPr wrap="square" rtlCol="0">
            <a:spAutoFit/>
          </a:bodyPr>
          <a:lstStyle/>
          <a:p>
            <a:r>
              <a:rPr lang="en-US" sz="2800" b="1" dirty="0" smtClean="0">
                <a:solidFill>
                  <a:srgbClr val="0000FF"/>
                </a:solidFill>
              </a:rPr>
              <a:t>Do</a:t>
            </a:r>
            <a:endParaRPr lang="en-US" sz="2800" dirty="0"/>
          </a:p>
        </p:txBody>
      </p:sp>
      <p:sp>
        <p:nvSpPr>
          <p:cNvPr id="45" name="TextBox 44"/>
          <p:cNvSpPr txBox="1"/>
          <p:nvPr/>
        </p:nvSpPr>
        <p:spPr>
          <a:xfrm>
            <a:off x="4956390" y="4839329"/>
            <a:ext cx="1186260" cy="523220"/>
          </a:xfrm>
          <a:prstGeom prst="rect">
            <a:avLst/>
          </a:prstGeom>
          <a:noFill/>
        </p:spPr>
        <p:txBody>
          <a:bodyPr wrap="square" rtlCol="0">
            <a:spAutoFit/>
          </a:bodyPr>
          <a:lstStyle/>
          <a:p>
            <a:r>
              <a:rPr lang="en-US" sz="2800" b="1" dirty="0" smtClean="0">
                <a:solidFill>
                  <a:srgbClr val="0000FF"/>
                </a:solidFill>
              </a:rPr>
              <a:t>Study</a:t>
            </a:r>
            <a:endParaRPr lang="en-US" sz="2800" dirty="0"/>
          </a:p>
        </p:txBody>
      </p:sp>
      <p:sp>
        <p:nvSpPr>
          <p:cNvPr id="46" name="TextBox 45"/>
          <p:cNvSpPr txBox="1"/>
          <p:nvPr/>
        </p:nvSpPr>
        <p:spPr>
          <a:xfrm>
            <a:off x="3894750" y="4853182"/>
            <a:ext cx="765536" cy="523220"/>
          </a:xfrm>
          <a:prstGeom prst="rect">
            <a:avLst/>
          </a:prstGeom>
          <a:noFill/>
        </p:spPr>
        <p:txBody>
          <a:bodyPr wrap="square" rtlCol="0">
            <a:spAutoFit/>
          </a:bodyPr>
          <a:lstStyle/>
          <a:p>
            <a:r>
              <a:rPr lang="en-US" sz="2800" b="1" dirty="0" smtClean="0">
                <a:solidFill>
                  <a:srgbClr val="0000FF"/>
                </a:solidFill>
              </a:rPr>
              <a:t>Act</a:t>
            </a:r>
            <a:endParaRPr lang="en-US" sz="2800" dirty="0"/>
          </a:p>
        </p:txBody>
      </p:sp>
      <p:sp>
        <p:nvSpPr>
          <p:cNvPr id="48" name="TextBox 47"/>
          <p:cNvSpPr txBox="1"/>
          <p:nvPr/>
        </p:nvSpPr>
        <p:spPr>
          <a:xfrm>
            <a:off x="1839118" y="914400"/>
            <a:ext cx="5791200" cy="1631216"/>
          </a:xfrm>
          <a:prstGeom prst="rect">
            <a:avLst/>
          </a:prstGeom>
          <a:solidFill>
            <a:schemeClr val="accent1">
              <a:lumMod val="20000"/>
              <a:lumOff val="80000"/>
            </a:schemeClr>
          </a:solidFill>
        </p:spPr>
        <p:txBody>
          <a:bodyPr wrap="square" rtlCol="0">
            <a:spAutoFit/>
          </a:bodyPr>
          <a:lstStyle/>
          <a:p>
            <a:pPr marL="457200" indent="-457200">
              <a:buClr>
                <a:srgbClr val="0000FF"/>
              </a:buClr>
              <a:buFont typeface="+mj-lt"/>
              <a:buAutoNum type="arabicPeriod"/>
            </a:pPr>
            <a:r>
              <a:rPr lang="en-US" sz="2000" b="1" dirty="0"/>
              <a:t>What are we trying to accomplish? </a:t>
            </a:r>
          </a:p>
          <a:p>
            <a:pPr marL="457200" indent="-457200">
              <a:buClr>
                <a:srgbClr val="0000FF"/>
              </a:buClr>
              <a:buFont typeface="+mj-lt"/>
              <a:buAutoNum type="arabicPeriod"/>
            </a:pPr>
            <a:r>
              <a:rPr lang="en-US" sz="2000" b="1" dirty="0"/>
              <a:t>How will we know that a change is an improvement? </a:t>
            </a:r>
          </a:p>
          <a:p>
            <a:pPr marL="457200" indent="-457200">
              <a:buClr>
                <a:srgbClr val="0000FF"/>
              </a:buClr>
              <a:buFont typeface="+mj-lt"/>
              <a:buAutoNum type="arabicPeriod"/>
            </a:pPr>
            <a:r>
              <a:rPr lang="en-US" sz="2000" b="1" dirty="0"/>
              <a:t>What change can we make that will result in improvement?</a:t>
            </a:r>
            <a:endParaRPr lang="en-US" sz="2000" dirty="0"/>
          </a:p>
        </p:txBody>
      </p:sp>
      <p:sp>
        <p:nvSpPr>
          <p:cNvPr id="49" name="Curved Up Arrow 48"/>
          <p:cNvSpPr/>
          <p:nvPr/>
        </p:nvSpPr>
        <p:spPr bwMode="auto">
          <a:xfrm rot="16726105">
            <a:off x="5855738" y="3259068"/>
            <a:ext cx="2258906" cy="750069"/>
          </a:xfrm>
          <a:prstGeom prst="curvedUpArrow">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sp>
        <p:nvSpPr>
          <p:cNvPr id="51" name="Curved Left Arrow 50"/>
          <p:cNvSpPr/>
          <p:nvPr/>
        </p:nvSpPr>
        <p:spPr bwMode="auto">
          <a:xfrm rot="9925123">
            <a:off x="2320536" y="2486405"/>
            <a:ext cx="772318" cy="2327830"/>
          </a:xfrm>
          <a:prstGeom prst="curvedLeftArrow">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spTree>
    <p:extLst>
      <p:ext uri="{BB962C8B-B14F-4D97-AF65-F5344CB8AC3E}">
        <p14:creationId xmlns:p14="http://schemas.microsoft.com/office/powerpoint/2010/main" val="33607188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35</a:t>
            </a:fld>
            <a:endParaRPr lang="en-US"/>
          </a:p>
        </p:txBody>
      </p:sp>
      <p:sp>
        <p:nvSpPr>
          <p:cNvPr id="11" name="Subtitle 10"/>
          <p:cNvSpPr>
            <a:spLocks noGrp="1"/>
          </p:cNvSpPr>
          <p:nvPr>
            <p:ph type="subTitle" idx="1"/>
          </p:nvPr>
        </p:nvSpPr>
        <p:spPr>
          <a:xfrm>
            <a:off x="533400" y="1615228"/>
            <a:ext cx="8153400" cy="4420774"/>
          </a:xfrm>
        </p:spPr>
        <p:txBody>
          <a:bodyPr/>
          <a:lstStyle/>
          <a:p>
            <a:pPr algn="l"/>
            <a:r>
              <a:rPr lang="en-US" b="1" dirty="0">
                <a:solidFill>
                  <a:srgbClr val="0000FF"/>
                </a:solidFill>
              </a:rPr>
              <a:t>Plan-Do-Study-Act Cycle</a:t>
            </a:r>
          </a:p>
          <a:p>
            <a:pPr algn="l"/>
            <a:r>
              <a:rPr lang="en-US" sz="2400" b="1" dirty="0">
                <a:solidFill>
                  <a:srgbClr val="0000FF"/>
                </a:solidFill>
              </a:rPr>
              <a:t>Rapid Cycle Improvement</a:t>
            </a:r>
          </a:p>
          <a:p>
            <a:pPr marL="525780" indent="-342900" algn="l">
              <a:spcBef>
                <a:spcPts val="600"/>
              </a:spcBef>
              <a:buFont typeface="Wingdings" panose="05000000000000000000" pitchFamily="2" charset="2"/>
              <a:buChar char="v"/>
            </a:pPr>
            <a:r>
              <a:rPr lang="en-US" sz="2200" b="1" dirty="0">
                <a:solidFill>
                  <a:schemeClr val="tx1"/>
                </a:solidFill>
              </a:rPr>
              <a:t>The </a:t>
            </a:r>
            <a:r>
              <a:rPr lang="en-US" sz="2200" b="1" dirty="0">
                <a:solidFill>
                  <a:srgbClr val="0000FF"/>
                </a:solidFill>
              </a:rPr>
              <a:t>PDSA</a:t>
            </a:r>
            <a:r>
              <a:rPr lang="en-US" sz="2200" b="1" dirty="0">
                <a:solidFill>
                  <a:schemeClr val="tx1"/>
                </a:solidFill>
              </a:rPr>
              <a:t> cycle is used in rapid cycle improvement (</a:t>
            </a:r>
            <a:r>
              <a:rPr lang="en-US" sz="2200" b="1" dirty="0">
                <a:solidFill>
                  <a:srgbClr val="0000FF"/>
                </a:solidFill>
              </a:rPr>
              <a:t>RCI</a:t>
            </a:r>
            <a:r>
              <a:rPr lang="en-US" sz="2200" b="1" dirty="0">
                <a:solidFill>
                  <a:schemeClr val="tx1"/>
                </a:solidFill>
              </a:rPr>
              <a:t>) projects. </a:t>
            </a:r>
            <a:r>
              <a:rPr lang="en-US" sz="2200" b="1" dirty="0" smtClean="0">
                <a:solidFill>
                  <a:schemeClr val="tx1"/>
                </a:solidFill>
              </a:rPr>
              <a:t>Unlike </a:t>
            </a:r>
            <a:r>
              <a:rPr lang="en-US" sz="2200" b="1" dirty="0">
                <a:solidFill>
                  <a:schemeClr val="tx1"/>
                </a:solidFill>
              </a:rPr>
              <a:t>a comprehensive (and often time-consuming) process analysis, an </a:t>
            </a:r>
            <a:r>
              <a:rPr lang="en-US" sz="2200" b="1" dirty="0">
                <a:solidFill>
                  <a:srgbClr val="0000FF"/>
                </a:solidFill>
              </a:rPr>
              <a:t>RCI</a:t>
            </a:r>
            <a:r>
              <a:rPr lang="en-US" sz="2200" b="1" dirty="0">
                <a:solidFill>
                  <a:schemeClr val="tx1"/>
                </a:solidFill>
              </a:rPr>
              <a:t> project incorporates several small process changes and careful measurement of those changes to achieve an improvement goal. </a:t>
            </a:r>
            <a:endParaRPr lang="en-US" sz="2200" b="1" dirty="0" smtClean="0">
              <a:solidFill>
                <a:schemeClr val="tx1"/>
              </a:solidFill>
            </a:endParaRPr>
          </a:p>
          <a:p>
            <a:pPr marL="525780" indent="-342900" algn="l">
              <a:spcBef>
                <a:spcPts val="600"/>
              </a:spcBef>
              <a:buFont typeface="Wingdings" panose="05000000000000000000" pitchFamily="2" charset="2"/>
              <a:buChar char="v"/>
            </a:pPr>
            <a:r>
              <a:rPr lang="en-US" sz="2200" b="1" dirty="0" smtClean="0">
                <a:solidFill>
                  <a:schemeClr val="tx1"/>
                </a:solidFill>
              </a:rPr>
              <a:t>This </a:t>
            </a:r>
            <a:r>
              <a:rPr lang="en-US" sz="2200" b="1" dirty="0">
                <a:solidFill>
                  <a:schemeClr val="tx1"/>
                </a:solidFill>
              </a:rPr>
              <a:t>approach is an accelerated method (usually less than six weeks per improvement cycle) of collecting and analyzing data and making changes on the basis of that analysis. The first cycle is followed by a second improvement cycle to evaluate the effects of the changes on the process.</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467820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36</a:t>
            </a:fld>
            <a:endParaRPr lang="en-US"/>
          </a:p>
        </p:txBody>
      </p:sp>
      <p:sp>
        <p:nvSpPr>
          <p:cNvPr id="11" name="Subtitle 10"/>
          <p:cNvSpPr>
            <a:spLocks noGrp="1"/>
          </p:cNvSpPr>
          <p:nvPr>
            <p:ph type="subTitle" idx="1"/>
          </p:nvPr>
        </p:nvSpPr>
        <p:spPr>
          <a:xfrm>
            <a:off x="533400" y="1615228"/>
            <a:ext cx="8153400" cy="4420774"/>
          </a:xfrm>
        </p:spPr>
        <p:txBody>
          <a:bodyPr/>
          <a:lstStyle/>
          <a:p>
            <a:pPr algn="l"/>
            <a:r>
              <a:rPr lang="en-US" b="1" dirty="0">
                <a:solidFill>
                  <a:srgbClr val="0000FF"/>
                </a:solidFill>
              </a:rPr>
              <a:t>Plan-Do-Study-Act Cycle</a:t>
            </a:r>
          </a:p>
          <a:p>
            <a:pPr algn="l"/>
            <a:r>
              <a:rPr lang="en-US" sz="2400" b="1" dirty="0">
                <a:solidFill>
                  <a:srgbClr val="0000FF"/>
                </a:solidFill>
              </a:rPr>
              <a:t>Rapid Cycle Improvement</a:t>
            </a:r>
          </a:p>
          <a:p>
            <a:pPr marL="525780" indent="-342900" algn="l">
              <a:spcBef>
                <a:spcPts val="600"/>
              </a:spcBef>
              <a:buFont typeface="Wingdings" panose="05000000000000000000" pitchFamily="2" charset="2"/>
              <a:buChar char="v"/>
            </a:pPr>
            <a:r>
              <a:rPr lang="en-US" sz="2400" b="1" dirty="0">
                <a:solidFill>
                  <a:schemeClr val="tx1"/>
                </a:solidFill>
              </a:rPr>
              <a:t>Suppose an ambulatory clinic wants to improve patient satisfaction by 20 percent during the coming year. An improvement team composed of clinic staff and physicians completes a </a:t>
            </a:r>
            <a:r>
              <a:rPr lang="en-US" sz="2400" b="1" dirty="0">
                <a:solidFill>
                  <a:srgbClr val="0000FF"/>
                </a:solidFill>
              </a:rPr>
              <a:t>PDSA</a:t>
            </a:r>
            <a:r>
              <a:rPr lang="en-US" sz="2400" b="1" dirty="0">
                <a:solidFill>
                  <a:schemeClr val="tx1"/>
                </a:solidFill>
              </a:rPr>
              <a:t> cycle for each improvement idea. Some ideas are successful and become office practices. Ideas that fail are discarded. Over a short period, the team completes several </a:t>
            </a:r>
            <a:r>
              <a:rPr lang="en-US" sz="2400" b="1" dirty="0">
                <a:solidFill>
                  <a:srgbClr val="0000FF"/>
                </a:solidFill>
              </a:rPr>
              <a:t>PDSA</a:t>
            </a:r>
            <a:r>
              <a:rPr lang="en-US" sz="2400" b="1" dirty="0">
                <a:solidFill>
                  <a:schemeClr val="tx1"/>
                </a:solidFill>
              </a:rPr>
              <a:t> cycles, all linked to the goal of improving patient satisfaction. This </a:t>
            </a:r>
            <a:r>
              <a:rPr lang="en-US" sz="2400" b="1" dirty="0">
                <a:solidFill>
                  <a:srgbClr val="0000FF"/>
                </a:solidFill>
              </a:rPr>
              <a:t>RCI</a:t>
            </a:r>
            <a:r>
              <a:rPr lang="en-US" sz="2400" b="1" dirty="0">
                <a:solidFill>
                  <a:schemeClr val="tx1"/>
                </a:solidFill>
              </a:rPr>
              <a:t> process is illustrated in Exhibit 5.5. </a:t>
            </a:r>
            <a:endParaRPr lang="en-US" sz="22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60959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p>
            <a:fld id="{EEEECDCC-63C2-4492-ADC6-A6890B1EB79E}" type="slidenum">
              <a:rPr lang="en-US" smtClean="0"/>
              <a:t>37</a:t>
            </a:fld>
            <a:endParaRPr lang="en-US"/>
          </a:p>
        </p:txBody>
      </p:sp>
      <p:sp>
        <p:nvSpPr>
          <p:cNvPr id="3" name="Footer Placeholder 2"/>
          <p:cNvSpPr>
            <a:spLocks noGrp="1"/>
          </p:cNvSpPr>
          <p:nvPr>
            <p:ph type="ftr" idx="11"/>
          </p:nvPr>
        </p:nvSpPr>
        <p:spPr>
          <a:xfrm>
            <a:off x="4030314" y="6400800"/>
            <a:ext cx="2892425" cy="367145"/>
          </a:xfrm>
        </p:spPr>
        <p:txBody>
          <a:bodyPr/>
          <a:lstStyle/>
          <a:p>
            <a:r>
              <a:rPr lang="en-US" dirty="0" smtClean="0"/>
              <a:t>Mohammed Alnaif Ph.D.</a:t>
            </a:r>
            <a:endParaRPr lang="en-US" dirty="0"/>
          </a:p>
        </p:txBody>
      </p:sp>
      <p:sp>
        <p:nvSpPr>
          <p:cNvPr id="4" name="Oval 3"/>
          <p:cNvSpPr/>
          <p:nvPr/>
        </p:nvSpPr>
        <p:spPr bwMode="auto">
          <a:xfrm>
            <a:off x="533400" y="4038600"/>
            <a:ext cx="1653479" cy="1638354"/>
          </a:xfrm>
          <a:prstGeom prst="ellipse">
            <a:avLst/>
          </a:prstGeom>
          <a:solidFill>
            <a:schemeClr val="accent3"/>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cxnSp>
        <p:nvCxnSpPr>
          <p:cNvPr id="6" name="Straight Connector 5"/>
          <p:cNvCxnSpPr/>
          <p:nvPr/>
        </p:nvCxnSpPr>
        <p:spPr bwMode="auto">
          <a:xfrm>
            <a:off x="533400" y="4887245"/>
            <a:ext cx="1653479" cy="0"/>
          </a:xfrm>
          <a:prstGeom prst="line">
            <a:avLst/>
          </a:prstGeom>
          <a:solidFill>
            <a:srgbClr val="00B8FF"/>
          </a:solidFill>
          <a:ln w="38100" cap="flat" cmpd="sng" algn="ctr">
            <a:solidFill>
              <a:schemeClr val="tx1"/>
            </a:solidFill>
            <a:prstDash val="solid"/>
            <a:round/>
            <a:headEnd type="none" w="med" len="med"/>
            <a:tailEnd type="none" w="med" len="med"/>
          </a:ln>
          <a:effectLst/>
        </p:spPr>
      </p:cxnSp>
      <p:cxnSp>
        <p:nvCxnSpPr>
          <p:cNvPr id="8" name="Straight Connector 7"/>
          <p:cNvCxnSpPr>
            <a:stCxn id="4" idx="0"/>
            <a:endCxn id="4" idx="4"/>
          </p:cNvCxnSpPr>
          <p:nvPr/>
        </p:nvCxnSpPr>
        <p:spPr bwMode="auto">
          <a:xfrm>
            <a:off x="1360140" y="4038600"/>
            <a:ext cx="0" cy="1638354"/>
          </a:xfrm>
          <a:prstGeom prst="line">
            <a:avLst/>
          </a:prstGeom>
          <a:solidFill>
            <a:srgbClr val="00B8FF"/>
          </a:solidFill>
          <a:ln w="38100" cap="flat" cmpd="sng" algn="ctr">
            <a:solidFill>
              <a:schemeClr val="tx1"/>
            </a:solidFill>
            <a:prstDash val="solid"/>
            <a:round/>
            <a:headEnd type="none" w="med" len="med"/>
            <a:tailEnd type="none" w="med" len="med"/>
          </a:ln>
          <a:effectLst/>
        </p:spPr>
      </p:cxnSp>
      <p:sp>
        <p:nvSpPr>
          <p:cNvPr id="9" name="Oval 8"/>
          <p:cNvSpPr/>
          <p:nvPr/>
        </p:nvSpPr>
        <p:spPr bwMode="auto">
          <a:xfrm>
            <a:off x="2336884" y="3100008"/>
            <a:ext cx="1653479" cy="1638354"/>
          </a:xfrm>
          <a:prstGeom prst="ellipse">
            <a:avLst/>
          </a:prstGeom>
          <a:solidFill>
            <a:schemeClr val="accent3"/>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sp>
        <p:nvSpPr>
          <p:cNvPr id="11" name="Oval 10"/>
          <p:cNvSpPr/>
          <p:nvPr/>
        </p:nvSpPr>
        <p:spPr bwMode="auto">
          <a:xfrm>
            <a:off x="6096000" y="990600"/>
            <a:ext cx="1653479" cy="1638354"/>
          </a:xfrm>
          <a:prstGeom prst="ellipse">
            <a:avLst/>
          </a:prstGeom>
          <a:solidFill>
            <a:schemeClr val="accent3"/>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sp>
        <p:nvSpPr>
          <p:cNvPr id="12" name="Oval 11"/>
          <p:cNvSpPr/>
          <p:nvPr/>
        </p:nvSpPr>
        <p:spPr bwMode="auto">
          <a:xfrm>
            <a:off x="4191000" y="2052232"/>
            <a:ext cx="1653479" cy="1638354"/>
          </a:xfrm>
          <a:prstGeom prst="ellipse">
            <a:avLst/>
          </a:prstGeom>
          <a:solidFill>
            <a:schemeClr val="accent3"/>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cxnSp>
        <p:nvCxnSpPr>
          <p:cNvPr id="14" name="Straight Arrow Connector 13"/>
          <p:cNvCxnSpPr/>
          <p:nvPr/>
        </p:nvCxnSpPr>
        <p:spPr bwMode="auto">
          <a:xfrm flipV="1">
            <a:off x="1752600" y="2744637"/>
            <a:ext cx="5996879" cy="3275163"/>
          </a:xfrm>
          <a:prstGeom prst="straightConnector1">
            <a:avLst/>
          </a:prstGeom>
          <a:solidFill>
            <a:srgbClr val="00B8FF"/>
          </a:solidFill>
          <a:ln w="57150" cap="flat" cmpd="sng" algn="ctr">
            <a:solidFill>
              <a:schemeClr val="tx1"/>
            </a:solidFill>
            <a:prstDash val="solid"/>
            <a:round/>
            <a:headEnd type="none" w="med" len="med"/>
            <a:tailEnd type="arrow"/>
          </a:ln>
          <a:effectLst/>
        </p:spPr>
      </p:cxnSp>
      <p:cxnSp>
        <p:nvCxnSpPr>
          <p:cNvPr id="16" name="Straight Connector 15"/>
          <p:cNvCxnSpPr>
            <a:stCxn id="9" idx="6"/>
            <a:endCxn id="9" idx="2"/>
          </p:cNvCxnSpPr>
          <p:nvPr/>
        </p:nvCxnSpPr>
        <p:spPr bwMode="auto">
          <a:xfrm flipH="1">
            <a:off x="2336884" y="3919185"/>
            <a:ext cx="1653479" cy="0"/>
          </a:xfrm>
          <a:prstGeom prst="line">
            <a:avLst/>
          </a:prstGeom>
          <a:solidFill>
            <a:srgbClr val="00B8FF"/>
          </a:solidFill>
          <a:ln w="38100" cap="flat" cmpd="sng" algn="ctr">
            <a:solidFill>
              <a:schemeClr val="tx1"/>
            </a:solidFill>
            <a:prstDash val="solid"/>
            <a:round/>
            <a:headEnd type="none" w="med" len="med"/>
            <a:tailEnd type="none" w="med" len="med"/>
          </a:ln>
          <a:effectLst/>
        </p:spPr>
      </p:cxnSp>
      <p:cxnSp>
        <p:nvCxnSpPr>
          <p:cNvPr id="18" name="Straight Connector 17"/>
          <p:cNvCxnSpPr>
            <a:stCxn id="9" idx="0"/>
            <a:endCxn id="9" idx="4"/>
          </p:cNvCxnSpPr>
          <p:nvPr/>
        </p:nvCxnSpPr>
        <p:spPr bwMode="auto">
          <a:xfrm>
            <a:off x="3163624" y="3100008"/>
            <a:ext cx="0" cy="1638354"/>
          </a:xfrm>
          <a:prstGeom prst="line">
            <a:avLst/>
          </a:prstGeom>
          <a:solidFill>
            <a:srgbClr val="00B8FF"/>
          </a:solidFill>
          <a:ln w="38100" cap="flat" cmpd="sng" algn="ctr">
            <a:solidFill>
              <a:schemeClr val="tx1"/>
            </a:solidFill>
            <a:prstDash val="solid"/>
            <a:round/>
            <a:headEnd type="none" w="med" len="med"/>
            <a:tailEnd type="none" w="med" len="med"/>
          </a:ln>
          <a:effectLst/>
        </p:spPr>
      </p:cxnSp>
      <p:cxnSp>
        <p:nvCxnSpPr>
          <p:cNvPr id="20" name="Straight Connector 19"/>
          <p:cNvCxnSpPr>
            <a:stCxn id="12" idx="0"/>
            <a:endCxn id="12" idx="4"/>
          </p:cNvCxnSpPr>
          <p:nvPr/>
        </p:nvCxnSpPr>
        <p:spPr bwMode="auto">
          <a:xfrm>
            <a:off x="5017740" y="2052232"/>
            <a:ext cx="0" cy="1638354"/>
          </a:xfrm>
          <a:prstGeom prst="line">
            <a:avLst/>
          </a:prstGeom>
          <a:solidFill>
            <a:srgbClr val="00B8FF"/>
          </a:solidFill>
          <a:ln w="38100" cap="flat" cmpd="sng" algn="ctr">
            <a:solidFill>
              <a:schemeClr val="tx1"/>
            </a:solidFill>
            <a:prstDash val="solid"/>
            <a:round/>
            <a:headEnd type="none" w="med" len="med"/>
            <a:tailEnd type="none" w="med" len="med"/>
          </a:ln>
          <a:effectLst/>
        </p:spPr>
      </p:cxnSp>
      <p:cxnSp>
        <p:nvCxnSpPr>
          <p:cNvPr id="22" name="Straight Connector 21"/>
          <p:cNvCxnSpPr>
            <a:stCxn id="12" idx="6"/>
            <a:endCxn id="12" idx="2"/>
          </p:cNvCxnSpPr>
          <p:nvPr/>
        </p:nvCxnSpPr>
        <p:spPr bwMode="auto">
          <a:xfrm flipH="1">
            <a:off x="4191000" y="2871409"/>
            <a:ext cx="1653479" cy="0"/>
          </a:xfrm>
          <a:prstGeom prst="line">
            <a:avLst/>
          </a:prstGeom>
          <a:solidFill>
            <a:srgbClr val="00B8FF"/>
          </a:solidFill>
          <a:ln w="38100" cap="flat" cmpd="sng" algn="ctr">
            <a:solidFill>
              <a:schemeClr val="tx1"/>
            </a:solidFill>
            <a:prstDash val="solid"/>
            <a:round/>
            <a:headEnd type="none" w="med" len="med"/>
            <a:tailEnd type="none" w="med" len="med"/>
          </a:ln>
          <a:effectLst/>
        </p:spPr>
      </p:cxnSp>
      <p:cxnSp>
        <p:nvCxnSpPr>
          <p:cNvPr id="24" name="Straight Connector 23"/>
          <p:cNvCxnSpPr>
            <a:stCxn id="11" idx="0"/>
            <a:endCxn id="11" idx="4"/>
          </p:cNvCxnSpPr>
          <p:nvPr/>
        </p:nvCxnSpPr>
        <p:spPr bwMode="auto">
          <a:xfrm>
            <a:off x="6922740" y="990600"/>
            <a:ext cx="0" cy="1638354"/>
          </a:xfrm>
          <a:prstGeom prst="line">
            <a:avLst/>
          </a:prstGeom>
          <a:solidFill>
            <a:srgbClr val="00B8FF"/>
          </a:solidFill>
          <a:ln w="38100" cap="flat" cmpd="sng" algn="ctr">
            <a:solidFill>
              <a:schemeClr val="tx1"/>
            </a:solidFill>
            <a:prstDash val="solid"/>
            <a:round/>
            <a:headEnd type="none" w="med" len="med"/>
            <a:tailEnd type="none" w="med" len="med"/>
          </a:ln>
          <a:effectLst/>
        </p:spPr>
      </p:cxnSp>
      <p:cxnSp>
        <p:nvCxnSpPr>
          <p:cNvPr id="26" name="Straight Connector 25"/>
          <p:cNvCxnSpPr>
            <a:stCxn id="11" idx="6"/>
            <a:endCxn id="11" idx="2"/>
          </p:cNvCxnSpPr>
          <p:nvPr/>
        </p:nvCxnSpPr>
        <p:spPr bwMode="auto">
          <a:xfrm flipH="1">
            <a:off x="6096000" y="1809777"/>
            <a:ext cx="1653479" cy="0"/>
          </a:xfrm>
          <a:prstGeom prst="line">
            <a:avLst/>
          </a:prstGeom>
          <a:solidFill>
            <a:srgbClr val="00B8FF"/>
          </a:solidFill>
          <a:ln w="38100" cap="flat" cmpd="sng" algn="ctr">
            <a:solidFill>
              <a:schemeClr val="tx1"/>
            </a:solidFill>
            <a:prstDash val="solid"/>
            <a:round/>
            <a:headEnd type="none" w="med" len="med"/>
            <a:tailEnd type="none" w="med" len="med"/>
          </a:ln>
          <a:effectLst/>
        </p:spPr>
      </p:cxnSp>
      <p:sp>
        <p:nvSpPr>
          <p:cNvPr id="28" name="TextBox 27"/>
          <p:cNvSpPr txBox="1"/>
          <p:nvPr/>
        </p:nvSpPr>
        <p:spPr>
          <a:xfrm>
            <a:off x="4525903" y="2362200"/>
            <a:ext cx="457200" cy="461665"/>
          </a:xfrm>
          <a:prstGeom prst="rect">
            <a:avLst/>
          </a:prstGeom>
          <a:noFill/>
        </p:spPr>
        <p:txBody>
          <a:bodyPr wrap="square" rtlCol="0">
            <a:spAutoFit/>
          </a:bodyPr>
          <a:lstStyle/>
          <a:p>
            <a:pPr algn="ctr"/>
            <a:r>
              <a:rPr lang="en-US" sz="2400" b="1" dirty="0" smtClean="0">
                <a:solidFill>
                  <a:srgbClr val="0000FF"/>
                </a:solidFill>
              </a:rPr>
              <a:t>P</a:t>
            </a:r>
            <a:endParaRPr lang="en-US" sz="2400" b="1" dirty="0">
              <a:solidFill>
                <a:srgbClr val="0000FF"/>
              </a:solidFill>
            </a:endParaRPr>
          </a:p>
        </p:txBody>
      </p:sp>
      <p:sp>
        <p:nvSpPr>
          <p:cNvPr id="29" name="TextBox 28"/>
          <p:cNvSpPr txBox="1"/>
          <p:nvPr/>
        </p:nvSpPr>
        <p:spPr>
          <a:xfrm>
            <a:off x="2623297" y="3444244"/>
            <a:ext cx="457200" cy="461665"/>
          </a:xfrm>
          <a:prstGeom prst="rect">
            <a:avLst/>
          </a:prstGeom>
          <a:noFill/>
        </p:spPr>
        <p:txBody>
          <a:bodyPr wrap="square" rtlCol="0">
            <a:spAutoFit/>
          </a:bodyPr>
          <a:lstStyle/>
          <a:p>
            <a:pPr algn="ctr"/>
            <a:r>
              <a:rPr lang="en-US" sz="2400" b="1" dirty="0" smtClean="0">
                <a:solidFill>
                  <a:srgbClr val="0000FF"/>
                </a:solidFill>
              </a:rPr>
              <a:t>P</a:t>
            </a:r>
            <a:endParaRPr lang="en-US" sz="2400" b="1" dirty="0">
              <a:solidFill>
                <a:srgbClr val="0000FF"/>
              </a:solidFill>
            </a:endParaRPr>
          </a:p>
        </p:txBody>
      </p:sp>
      <p:sp>
        <p:nvSpPr>
          <p:cNvPr id="30" name="TextBox 29"/>
          <p:cNvSpPr txBox="1"/>
          <p:nvPr/>
        </p:nvSpPr>
        <p:spPr>
          <a:xfrm>
            <a:off x="762000" y="4379795"/>
            <a:ext cx="457200" cy="461665"/>
          </a:xfrm>
          <a:prstGeom prst="rect">
            <a:avLst/>
          </a:prstGeom>
          <a:noFill/>
        </p:spPr>
        <p:txBody>
          <a:bodyPr wrap="square" rtlCol="0">
            <a:spAutoFit/>
          </a:bodyPr>
          <a:lstStyle/>
          <a:p>
            <a:pPr algn="ctr"/>
            <a:r>
              <a:rPr lang="en-US" sz="2400" b="1" dirty="0" smtClean="0">
                <a:solidFill>
                  <a:srgbClr val="0000FF"/>
                </a:solidFill>
              </a:rPr>
              <a:t>P</a:t>
            </a:r>
            <a:endParaRPr lang="en-US" sz="2400" b="1" dirty="0">
              <a:solidFill>
                <a:srgbClr val="0000FF"/>
              </a:solidFill>
            </a:endParaRPr>
          </a:p>
        </p:txBody>
      </p:sp>
      <p:sp>
        <p:nvSpPr>
          <p:cNvPr id="31" name="TextBox 30"/>
          <p:cNvSpPr txBox="1"/>
          <p:nvPr/>
        </p:nvSpPr>
        <p:spPr>
          <a:xfrm>
            <a:off x="6417048" y="1313476"/>
            <a:ext cx="457200" cy="461665"/>
          </a:xfrm>
          <a:prstGeom prst="rect">
            <a:avLst/>
          </a:prstGeom>
          <a:noFill/>
        </p:spPr>
        <p:txBody>
          <a:bodyPr wrap="square" rtlCol="0">
            <a:spAutoFit/>
          </a:bodyPr>
          <a:lstStyle/>
          <a:p>
            <a:pPr algn="ctr"/>
            <a:r>
              <a:rPr lang="en-US" sz="2400" b="1" dirty="0" smtClean="0">
                <a:solidFill>
                  <a:srgbClr val="0000FF"/>
                </a:solidFill>
              </a:rPr>
              <a:t>P</a:t>
            </a:r>
            <a:endParaRPr lang="en-US" sz="2400" b="1" dirty="0">
              <a:solidFill>
                <a:srgbClr val="0000FF"/>
              </a:solidFill>
            </a:endParaRPr>
          </a:p>
        </p:txBody>
      </p:sp>
      <p:sp>
        <p:nvSpPr>
          <p:cNvPr id="32" name="TextBox 31"/>
          <p:cNvSpPr txBox="1"/>
          <p:nvPr/>
        </p:nvSpPr>
        <p:spPr>
          <a:xfrm>
            <a:off x="7010400" y="1313476"/>
            <a:ext cx="457200" cy="461665"/>
          </a:xfrm>
          <a:prstGeom prst="rect">
            <a:avLst/>
          </a:prstGeom>
          <a:noFill/>
        </p:spPr>
        <p:txBody>
          <a:bodyPr wrap="square" rtlCol="0">
            <a:spAutoFit/>
          </a:bodyPr>
          <a:lstStyle/>
          <a:p>
            <a:pPr algn="ctr"/>
            <a:r>
              <a:rPr lang="en-US" sz="2400" b="1" dirty="0">
                <a:solidFill>
                  <a:srgbClr val="0000FF"/>
                </a:solidFill>
              </a:rPr>
              <a:t>D</a:t>
            </a:r>
          </a:p>
        </p:txBody>
      </p:sp>
      <p:sp>
        <p:nvSpPr>
          <p:cNvPr id="33" name="TextBox 32"/>
          <p:cNvSpPr txBox="1"/>
          <p:nvPr/>
        </p:nvSpPr>
        <p:spPr>
          <a:xfrm>
            <a:off x="5105400" y="2362200"/>
            <a:ext cx="457200" cy="461665"/>
          </a:xfrm>
          <a:prstGeom prst="rect">
            <a:avLst/>
          </a:prstGeom>
          <a:noFill/>
        </p:spPr>
        <p:txBody>
          <a:bodyPr wrap="square" rtlCol="0">
            <a:spAutoFit/>
          </a:bodyPr>
          <a:lstStyle/>
          <a:p>
            <a:pPr algn="ctr"/>
            <a:r>
              <a:rPr lang="en-US" sz="2400" b="1" dirty="0">
                <a:solidFill>
                  <a:srgbClr val="0000FF"/>
                </a:solidFill>
              </a:rPr>
              <a:t>D</a:t>
            </a:r>
          </a:p>
        </p:txBody>
      </p:sp>
      <p:sp>
        <p:nvSpPr>
          <p:cNvPr id="34" name="TextBox 33"/>
          <p:cNvSpPr txBox="1"/>
          <p:nvPr/>
        </p:nvSpPr>
        <p:spPr>
          <a:xfrm>
            <a:off x="3276600" y="3444243"/>
            <a:ext cx="457200" cy="461665"/>
          </a:xfrm>
          <a:prstGeom prst="rect">
            <a:avLst/>
          </a:prstGeom>
          <a:noFill/>
        </p:spPr>
        <p:txBody>
          <a:bodyPr wrap="square" rtlCol="0">
            <a:spAutoFit/>
          </a:bodyPr>
          <a:lstStyle/>
          <a:p>
            <a:pPr algn="ctr"/>
            <a:r>
              <a:rPr lang="en-US" sz="2400" b="1" dirty="0">
                <a:solidFill>
                  <a:srgbClr val="0000FF"/>
                </a:solidFill>
              </a:rPr>
              <a:t>D</a:t>
            </a:r>
          </a:p>
        </p:txBody>
      </p:sp>
      <p:sp>
        <p:nvSpPr>
          <p:cNvPr id="35" name="TextBox 34"/>
          <p:cNvSpPr txBox="1"/>
          <p:nvPr/>
        </p:nvSpPr>
        <p:spPr>
          <a:xfrm>
            <a:off x="1461655" y="4379794"/>
            <a:ext cx="457200" cy="461665"/>
          </a:xfrm>
          <a:prstGeom prst="rect">
            <a:avLst/>
          </a:prstGeom>
          <a:noFill/>
        </p:spPr>
        <p:txBody>
          <a:bodyPr wrap="square" rtlCol="0">
            <a:spAutoFit/>
          </a:bodyPr>
          <a:lstStyle/>
          <a:p>
            <a:pPr algn="ctr"/>
            <a:r>
              <a:rPr lang="en-US" sz="2400" b="1" dirty="0">
                <a:solidFill>
                  <a:srgbClr val="0000FF"/>
                </a:solidFill>
              </a:rPr>
              <a:t>D</a:t>
            </a:r>
          </a:p>
        </p:txBody>
      </p:sp>
      <p:sp>
        <p:nvSpPr>
          <p:cNvPr id="36" name="TextBox 35"/>
          <p:cNvSpPr txBox="1"/>
          <p:nvPr/>
        </p:nvSpPr>
        <p:spPr>
          <a:xfrm>
            <a:off x="7010400" y="1846173"/>
            <a:ext cx="457200" cy="461665"/>
          </a:xfrm>
          <a:prstGeom prst="rect">
            <a:avLst/>
          </a:prstGeom>
          <a:noFill/>
        </p:spPr>
        <p:txBody>
          <a:bodyPr wrap="square" rtlCol="0">
            <a:spAutoFit/>
          </a:bodyPr>
          <a:lstStyle/>
          <a:p>
            <a:pPr algn="ctr"/>
            <a:r>
              <a:rPr lang="en-US" sz="2400" b="1" dirty="0" smtClean="0">
                <a:solidFill>
                  <a:srgbClr val="0000FF"/>
                </a:solidFill>
              </a:rPr>
              <a:t>S</a:t>
            </a:r>
            <a:endParaRPr lang="en-US" sz="2400" b="1" dirty="0">
              <a:solidFill>
                <a:srgbClr val="0000FF"/>
              </a:solidFill>
            </a:endParaRPr>
          </a:p>
        </p:txBody>
      </p:sp>
      <p:sp>
        <p:nvSpPr>
          <p:cNvPr id="37" name="TextBox 36"/>
          <p:cNvSpPr txBox="1"/>
          <p:nvPr/>
        </p:nvSpPr>
        <p:spPr>
          <a:xfrm>
            <a:off x="5105400" y="2982577"/>
            <a:ext cx="457200" cy="461665"/>
          </a:xfrm>
          <a:prstGeom prst="rect">
            <a:avLst/>
          </a:prstGeom>
          <a:noFill/>
        </p:spPr>
        <p:txBody>
          <a:bodyPr wrap="square" rtlCol="0">
            <a:spAutoFit/>
          </a:bodyPr>
          <a:lstStyle/>
          <a:p>
            <a:pPr algn="ctr"/>
            <a:r>
              <a:rPr lang="en-US" sz="2400" b="1" dirty="0" smtClean="0">
                <a:solidFill>
                  <a:srgbClr val="0000FF"/>
                </a:solidFill>
              </a:rPr>
              <a:t>S</a:t>
            </a:r>
            <a:endParaRPr lang="en-US" sz="2400" b="1" dirty="0">
              <a:solidFill>
                <a:srgbClr val="0000FF"/>
              </a:solidFill>
            </a:endParaRPr>
          </a:p>
        </p:txBody>
      </p:sp>
      <p:sp>
        <p:nvSpPr>
          <p:cNvPr id="38" name="TextBox 37"/>
          <p:cNvSpPr txBox="1"/>
          <p:nvPr/>
        </p:nvSpPr>
        <p:spPr>
          <a:xfrm>
            <a:off x="3276600" y="4086617"/>
            <a:ext cx="457200" cy="461665"/>
          </a:xfrm>
          <a:prstGeom prst="rect">
            <a:avLst/>
          </a:prstGeom>
          <a:noFill/>
        </p:spPr>
        <p:txBody>
          <a:bodyPr wrap="square" rtlCol="0">
            <a:spAutoFit/>
          </a:bodyPr>
          <a:lstStyle/>
          <a:p>
            <a:pPr algn="ctr"/>
            <a:r>
              <a:rPr lang="en-US" sz="2400" b="1" dirty="0" smtClean="0">
                <a:solidFill>
                  <a:srgbClr val="0000FF"/>
                </a:solidFill>
              </a:rPr>
              <a:t>S</a:t>
            </a:r>
            <a:endParaRPr lang="en-US" sz="2400" b="1" dirty="0">
              <a:solidFill>
                <a:srgbClr val="0000FF"/>
              </a:solidFill>
            </a:endParaRPr>
          </a:p>
        </p:txBody>
      </p:sp>
      <p:sp>
        <p:nvSpPr>
          <p:cNvPr id="39" name="TextBox 38"/>
          <p:cNvSpPr txBox="1"/>
          <p:nvPr/>
        </p:nvSpPr>
        <p:spPr>
          <a:xfrm>
            <a:off x="1461655" y="5029199"/>
            <a:ext cx="457200" cy="461665"/>
          </a:xfrm>
          <a:prstGeom prst="rect">
            <a:avLst/>
          </a:prstGeom>
          <a:noFill/>
        </p:spPr>
        <p:txBody>
          <a:bodyPr wrap="square" rtlCol="0">
            <a:spAutoFit/>
          </a:bodyPr>
          <a:lstStyle/>
          <a:p>
            <a:pPr algn="ctr"/>
            <a:r>
              <a:rPr lang="en-US" sz="2400" b="1" dirty="0" smtClean="0">
                <a:solidFill>
                  <a:srgbClr val="0000FF"/>
                </a:solidFill>
              </a:rPr>
              <a:t>S</a:t>
            </a:r>
            <a:endParaRPr lang="en-US" sz="2400" b="1" dirty="0">
              <a:solidFill>
                <a:srgbClr val="0000FF"/>
              </a:solidFill>
            </a:endParaRPr>
          </a:p>
        </p:txBody>
      </p:sp>
      <p:sp>
        <p:nvSpPr>
          <p:cNvPr id="40" name="TextBox 39"/>
          <p:cNvSpPr txBox="1"/>
          <p:nvPr/>
        </p:nvSpPr>
        <p:spPr>
          <a:xfrm>
            <a:off x="6391732" y="1853100"/>
            <a:ext cx="457200" cy="461665"/>
          </a:xfrm>
          <a:prstGeom prst="rect">
            <a:avLst/>
          </a:prstGeom>
          <a:noFill/>
        </p:spPr>
        <p:txBody>
          <a:bodyPr wrap="square" rtlCol="0">
            <a:spAutoFit/>
          </a:bodyPr>
          <a:lstStyle/>
          <a:p>
            <a:pPr algn="ctr"/>
            <a:r>
              <a:rPr lang="en-US" sz="2400" b="1" dirty="0">
                <a:solidFill>
                  <a:srgbClr val="0000FF"/>
                </a:solidFill>
              </a:rPr>
              <a:t>A</a:t>
            </a:r>
          </a:p>
        </p:txBody>
      </p:sp>
      <p:sp>
        <p:nvSpPr>
          <p:cNvPr id="41" name="TextBox 40"/>
          <p:cNvSpPr txBox="1"/>
          <p:nvPr/>
        </p:nvSpPr>
        <p:spPr>
          <a:xfrm>
            <a:off x="4475018" y="2982579"/>
            <a:ext cx="457200" cy="461665"/>
          </a:xfrm>
          <a:prstGeom prst="rect">
            <a:avLst/>
          </a:prstGeom>
          <a:noFill/>
        </p:spPr>
        <p:txBody>
          <a:bodyPr wrap="square" rtlCol="0">
            <a:spAutoFit/>
          </a:bodyPr>
          <a:lstStyle/>
          <a:p>
            <a:pPr algn="ctr"/>
            <a:r>
              <a:rPr lang="en-US" sz="2400" b="1" dirty="0">
                <a:solidFill>
                  <a:srgbClr val="0000FF"/>
                </a:solidFill>
              </a:rPr>
              <a:t>A</a:t>
            </a:r>
          </a:p>
        </p:txBody>
      </p:sp>
      <p:sp>
        <p:nvSpPr>
          <p:cNvPr id="42" name="TextBox 41"/>
          <p:cNvSpPr txBox="1"/>
          <p:nvPr/>
        </p:nvSpPr>
        <p:spPr>
          <a:xfrm>
            <a:off x="2623297" y="4087902"/>
            <a:ext cx="457200" cy="461665"/>
          </a:xfrm>
          <a:prstGeom prst="rect">
            <a:avLst/>
          </a:prstGeom>
          <a:noFill/>
        </p:spPr>
        <p:txBody>
          <a:bodyPr wrap="square" rtlCol="0">
            <a:spAutoFit/>
          </a:bodyPr>
          <a:lstStyle/>
          <a:p>
            <a:pPr algn="ctr"/>
            <a:r>
              <a:rPr lang="en-US" sz="2400" b="1" dirty="0">
                <a:solidFill>
                  <a:srgbClr val="0000FF"/>
                </a:solidFill>
              </a:rPr>
              <a:t>A</a:t>
            </a:r>
          </a:p>
        </p:txBody>
      </p:sp>
      <p:sp>
        <p:nvSpPr>
          <p:cNvPr id="43" name="TextBox 42"/>
          <p:cNvSpPr txBox="1"/>
          <p:nvPr/>
        </p:nvSpPr>
        <p:spPr>
          <a:xfrm>
            <a:off x="762000" y="5005007"/>
            <a:ext cx="457200" cy="461665"/>
          </a:xfrm>
          <a:prstGeom prst="rect">
            <a:avLst/>
          </a:prstGeom>
          <a:noFill/>
        </p:spPr>
        <p:txBody>
          <a:bodyPr wrap="square" rtlCol="0">
            <a:spAutoFit/>
          </a:bodyPr>
          <a:lstStyle/>
          <a:p>
            <a:pPr algn="ctr"/>
            <a:r>
              <a:rPr lang="en-US" sz="2400" b="1" dirty="0">
                <a:solidFill>
                  <a:srgbClr val="0000FF"/>
                </a:solidFill>
              </a:rPr>
              <a:t>A</a:t>
            </a:r>
          </a:p>
        </p:txBody>
      </p:sp>
      <p:sp>
        <p:nvSpPr>
          <p:cNvPr id="48" name="Curved Down Arrow 47"/>
          <p:cNvSpPr/>
          <p:nvPr/>
        </p:nvSpPr>
        <p:spPr bwMode="auto">
          <a:xfrm>
            <a:off x="6040582" y="744005"/>
            <a:ext cx="1708897" cy="351938"/>
          </a:xfrm>
          <a:prstGeom prst="curvedDownArrow">
            <a:avLst>
              <a:gd name="adj1" fmla="val 25000"/>
              <a:gd name="adj2" fmla="val 82399"/>
              <a:gd name="adj3" fmla="val 45945"/>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sp>
        <p:nvSpPr>
          <p:cNvPr id="51" name="Curved Down Arrow 50"/>
          <p:cNvSpPr/>
          <p:nvPr/>
        </p:nvSpPr>
        <p:spPr bwMode="auto">
          <a:xfrm>
            <a:off x="4163290" y="1759703"/>
            <a:ext cx="1708897" cy="351938"/>
          </a:xfrm>
          <a:prstGeom prst="curvedDownArrow">
            <a:avLst>
              <a:gd name="adj1" fmla="val 25000"/>
              <a:gd name="adj2" fmla="val 82399"/>
              <a:gd name="adj3" fmla="val 45945"/>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sp>
        <p:nvSpPr>
          <p:cNvPr id="52" name="Curved Down Arrow 51"/>
          <p:cNvSpPr/>
          <p:nvPr/>
        </p:nvSpPr>
        <p:spPr bwMode="auto">
          <a:xfrm>
            <a:off x="2339277" y="2885439"/>
            <a:ext cx="1708897" cy="351938"/>
          </a:xfrm>
          <a:prstGeom prst="curvedDownArrow">
            <a:avLst>
              <a:gd name="adj1" fmla="val 25000"/>
              <a:gd name="adj2" fmla="val 82399"/>
              <a:gd name="adj3" fmla="val 45945"/>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sp>
        <p:nvSpPr>
          <p:cNvPr id="55" name="Curved Down Arrow 54"/>
          <p:cNvSpPr/>
          <p:nvPr/>
        </p:nvSpPr>
        <p:spPr bwMode="auto">
          <a:xfrm>
            <a:off x="505690" y="3815205"/>
            <a:ext cx="1708897" cy="351938"/>
          </a:xfrm>
          <a:prstGeom prst="curvedDownArrow">
            <a:avLst>
              <a:gd name="adj1" fmla="val 25000"/>
              <a:gd name="adj2" fmla="val 82399"/>
              <a:gd name="adj3" fmla="val 45945"/>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pPr>
            <a:endParaRPr kumimoji="0" lang="en-US" sz="1800" b="0" i="0" u="none" strike="noStrike" cap="none" normalizeH="0" baseline="0" smtClean="0">
              <a:ln>
                <a:noFill/>
              </a:ln>
              <a:solidFill>
                <a:schemeClr val="bg1"/>
              </a:solidFill>
              <a:effectLst/>
              <a:latin typeface="Arial" pitchFamily="34" charset="0"/>
            </a:endParaRPr>
          </a:p>
        </p:txBody>
      </p:sp>
      <p:sp>
        <p:nvSpPr>
          <p:cNvPr id="56" name="TextBox 55"/>
          <p:cNvSpPr txBox="1"/>
          <p:nvPr/>
        </p:nvSpPr>
        <p:spPr>
          <a:xfrm>
            <a:off x="762001" y="6019800"/>
            <a:ext cx="2297716" cy="646331"/>
          </a:xfrm>
          <a:prstGeom prst="rect">
            <a:avLst/>
          </a:prstGeom>
          <a:noFill/>
        </p:spPr>
        <p:txBody>
          <a:bodyPr wrap="square" rtlCol="0">
            <a:spAutoFit/>
          </a:bodyPr>
          <a:lstStyle/>
          <a:p>
            <a:r>
              <a:rPr lang="en-US" b="1" dirty="0"/>
              <a:t>Hunches, theories, and ideas</a:t>
            </a:r>
          </a:p>
        </p:txBody>
      </p:sp>
      <p:sp>
        <p:nvSpPr>
          <p:cNvPr id="57" name="TextBox 56"/>
          <p:cNvSpPr txBox="1"/>
          <p:nvPr/>
        </p:nvSpPr>
        <p:spPr>
          <a:xfrm>
            <a:off x="7721770" y="2243915"/>
            <a:ext cx="1295400" cy="1477328"/>
          </a:xfrm>
          <a:prstGeom prst="rect">
            <a:avLst/>
          </a:prstGeom>
          <a:noFill/>
        </p:spPr>
        <p:txBody>
          <a:bodyPr wrap="square" rtlCol="0">
            <a:spAutoFit/>
          </a:bodyPr>
          <a:lstStyle/>
          <a:p>
            <a:r>
              <a:rPr lang="en-US" b="1" dirty="0">
                <a:solidFill>
                  <a:srgbClr val="0000FF"/>
                </a:solidFill>
              </a:rPr>
              <a:t>Patient satisfaction improves by 20 percent</a:t>
            </a:r>
          </a:p>
        </p:txBody>
      </p:sp>
      <p:sp>
        <p:nvSpPr>
          <p:cNvPr id="58" name="TextBox 57"/>
          <p:cNvSpPr txBox="1"/>
          <p:nvPr/>
        </p:nvSpPr>
        <p:spPr>
          <a:xfrm>
            <a:off x="152399" y="2474746"/>
            <a:ext cx="1758459" cy="1200329"/>
          </a:xfrm>
          <a:prstGeom prst="rect">
            <a:avLst/>
          </a:prstGeom>
          <a:noFill/>
        </p:spPr>
        <p:txBody>
          <a:bodyPr wrap="square" rtlCol="0">
            <a:spAutoFit/>
          </a:bodyPr>
          <a:lstStyle/>
          <a:p>
            <a:r>
              <a:rPr lang="en-US" b="1" dirty="0"/>
              <a:t>Add automated appointment reminder </a:t>
            </a:r>
            <a:r>
              <a:rPr lang="en-US" b="1" dirty="0" smtClean="0"/>
              <a:t>system</a:t>
            </a:r>
            <a:endParaRPr lang="en-US" b="1" dirty="0"/>
          </a:p>
        </p:txBody>
      </p:sp>
      <p:sp>
        <p:nvSpPr>
          <p:cNvPr id="59" name="TextBox 58"/>
          <p:cNvSpPr txBox="1"/>
          <p:nvPr/>
        </p:nvSpPr>
        <p:spPr>
          <a:xfrm>
            <a:off x="2180487" y="1544308"/>
            <a:ext cx="1758459" cy="1200329"/>
          </a:xfrm>
          <a:prstGeom prst="rect">
            <a:avLst/>
          </a:prstGeom>
          <a:noFill/>
        </p:spPr>
        <p:txBody>
          <a:bodyPr wrap="square" rtlCol="0">
            <a:spAutoFit/>
          </a:bodyPr>
          <a:lstStyle/>
          <a:p>
            <a:r>
              <a:rPr lang="en-US" b="1" dirty="0"/>
              <a:t>Increase variety of health education pamphlets</a:t>
            </a:r>
          </a:p>
        </p:txBody>
      </p:sp>
      <p:sp>
        <p:nvSpPr>
          <p:cNvPr id="60" name="TextBox 59"/>
          <p:cNvSpPr txBox="1"/>
          <p:nvPr/>
        </p:nvSpPr>
        <p:spPr>
          <a:xfrm>
            <a:off x="4004217" y="492275"/>
            <a:ext cx="1758459" cy="1200329"/>
          </a:xfrm>
          <a:prstGeom prst="rect">
            <a:avLst/>
          </a:prstGeom>
          <a:noFill/>
        </p:spPr>
        <p:txBody>
          <a:bodyPr wrap="square" rtlCol="0">
            <a:spAutoFit/>
          </a:bodyPr>
          <a:lstStyle/>
          <a:p>
            <a:r>
              <a:rPr lang="en-US" b="1" dirty="0"/>
              <a:t>Greet patients within 1 minute of arrival at the clinic</a:t>
            </a:r>
          </a:p>
        </p:txBody>
      </p:sp>
      <p:sp>
        <p:nvSpPr>
          <p:cNvPr id="62" name="TextBox 61"/>
          <p:cNvSpPr txBox="1"/>
          <p:nvPr/>
        </p:nvSpPr>
        <p:spPr>
          <a:xfrm>
            <a:off x="6061364" y="97674"/>
            <a:ext cx="3144983" cy="646331"/>
          </a:xfrm>
          <a:prstGeom prst="rect">
            <a:avLst/>
          </a:prstGeom>
          <a:noFill/>
        </p:spPr>
        <p:txBody>
          <a:bodyPr wrap="square" rtlCol="0">
            <a:spAutoFit/>
          </a:bodyPr>
          <a:lstStyle/>
          <a:p>
            <a:r>
              <a:rPr lang="en-US" b="1" dirty="0"/>
              <a:t>Add a preregistration option to the clinic’s </a:t>
            </a:r>
            <a:r>
              <a:rPr lang="en-US" b="1" dirty="0" smtClean="0"/>
              <a:t>website</a:t>
            </a:r>
            <a:endParaRPr lang="en-US" b="1" dirty="0"/>
          </a:p>
        </p:txBody>
      </p:sp>
      <p:sp>
        <p:nvSpPr>
          <p:cNvPr id="63" name="TextBox 62"/>
          <p:cNvSpPr txBox="1"/>
          <p:nvPr/>
        </p:nvSpPr>
        <p:spPr>
          <a:xfrm>
            <a:off x="6300355" y="4548282"/>
            <a:ext cx="2667000" cy="1754326"/>
          </a:xfrm>
          <a:prstGeom prst="rect">
            <a:avLst/>
          </a:prstGeom>
          <a:noFill/>
        </p:spPr>
        <p:txBody>
          <a:bodyPr wrap="square" rtlCol="0">
            <a:spAutoFit/>
          </a:bodyPr>
          <a:lstStyle/>
          <a:p>
            <a:r>
              <a:rPr lang="en-US" b="1" dirty="0"/>
              <a:t>Exhibit 5.5.</a:t>
            </a:r>
          </a:p>
          <a:p>
            <a:r>
              <a:rPr lang="en-US" b="1" dirty="0"/>
              <a:t>Incremental Patient Satisfaction Improvements Achieved Through Repeated PDSA </a:t>
            </a:r>
            <a:r>
              <a:rPr lang="en-US" b="1" dirty="0" smtClean="0"/>
              <a:t>Cycles</a:t>
            </a:r>
            <a:endParaRPr lang="en-US" b="1" dirty="0"/>
          </a:p>
        </p:txBody>
      </p:sp>
    </p:spTree>
    <p:extLst>
      <p:ext uri="{BB962C8B-B14F-4D97-AF65-F5344CB8AC3E}">
        <p14:creationId xmlns:p14="http://schemas.microsoft.com/office/powerpoint/2010/main" val="37478785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38</a:t>
            </a:fld>
            <a:endParaRPr lang="en-US"/>
          </a:p>
        </p:txBody>
      </p:sp>
      <p:sp>
        <p:nvSpPr>
          <p:cNvPr id="11" name="Subtitle 10"/>
          <p:cNvSpPr>
            <a:spLocks noGrp="1"/>
          </p:cNvSpPr>
          <p:nvPr>
            <p:ph type="subTitle" idx="1"/>
          </p:nvPr>
        </p:nvSpPr>
        <p:spPr>
          <a:xfrm>
            <a:off x="533400" y="1615228"/>
            <a:ext cx="8153400" cy="4420774"/>
          </a:xfrm>
        </p:spPr>
        <p:txBody>
          <a:bodyPr/>
          <a:lstStyle/>
          <a:p>
            <a:pPr algn="l"/>
            <a:r>
              <a:rPr lang="en-US" b="1" dirty="0">
                <a:solidFill>
                  <a:srgbClr val="0000FF"/>
                </a:solidFill>
              </a:rPr>
              <a:t>Plan-Do-Study-Act Cycle</a:t>
            </a:r>
          </a:p>
          <a:p>
            <a:pPr algn="l"/>
            <a:r>
              <a:rPr lang="en-US" sz="2400" b="1" dirty="0">
                <a:solidFill>
                  <a:srgbClr val="0000FF"/>
                </a:solidFill>
              </a:rPr>
              <a:t>Rapid Cycle Improvement</a:t>
            </a:r>
          </a:p>
          <a:p>
            <a:pPr marL="640080" indent="-457200" algn="l">
              <a:spcBef>
                <a:spcPts val="600"/>
              </a:spcBef>
              <a:buFont typeface="Wingdings" panose="05000000000000000000" pitchFamily="2" charset="2"/>
              <a:buChar char="v"/>
            </a:pPr>
            <a:r>
              <a:rPr lang="en-US" b="1" dirty="0">
                <a:solidFill>
                  <a:schemeClr val="tx1"/>
                </a:solidFill>
              </a:rPr>
              <a:t>Note that the four process changes are made in succession. The team completes the PDSA cycle each change before moving on to the next one. Each adjustment brings the clinic closer to its </a:t>
            </a:r>
            <a:r>
              <a:rPr lang="en-US" b="1" dirty="0" smtClean="0">
                <a:solidFill>
                  <a:schemeClr val="tx1"/>
                </a:solidFill>
              </a:rPr>
              <a:t>goal.</a:t>
            </a:r>
          </a:p>
          <a:p>
            <a:pPr marL="640080" indent="-457200" algn="l">
              <a:spcBef>
                <a:spcPts val="600"/>
              </a:spcBef>
              <a:buFont typeface="Wingdings" panose="05000000000000000000" pitchFamily="2" charset="2"/>
              <a:buChar char="v"/>
            </a:pPr>
            <a:r>
              <a:rPr lang="en-US" b="1" dirty="0" smtClean="0">
                <a:solidFill>
                  <a:schemeClr val="tx1"/>
                </a:solidFill>
              </a:rPr>
              <a:t>The </a:t>
            </a:r>
            <a:r>
              <a:rPr lang="en-US" b="1" dirty="0">
                <a:solidFill>
                  <a:schemeClr val="tx1"/>
                </a:solidFill>
              </a:rPr>
              <a:t>RCI model is used in many healthcare improvement initiatives. </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71756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39</a:t>
            </a:fld>
            <a:endParaRPr lang="en-US"/>
          </a:p>
        </p:txBody>
      </p:sp>
      <p:sp>
        <p:nvSpPr>
          <p:cNvPr id="11" name="Subtitle 10"/>
          <p:cNvSpPr>
            <a:spLocks noGrp="1"/>
          </p:cNvSpPr>
          <p:nvPr>
            <p:ph type="subTitle" idx="1"/>
          </p:nvPr>
        </p:nvSpPr>
        <p:spPr>
          <a:xfrm>
            <a:off x="533400" y="2209800"/>
            <a:ext cx="8153400" cy="3826202"/>
          </a:xfrm>
        </p:spPr>
        <p:txBody>
          <a:bodyPr/>
          <a:lstStyle/>
          <a:p>
            <a:pPr algn="l"/>
            <a:r>
              <a:rPr lang="en-US" b="1" dirty="0">
                <a:solidFill>
                  <a:srgbClr val="0000FF"/>
                </a:solidFill>
              </a:rPr>
              <a:t>FOCUS-PDCA</a:t>
            </a:r>
            <a:r>
              <a:rPr lang="en-US" b="1" dirty="0">
                <a:solidFill>
                  <a:schemeClr val="tx1"/>
                </a:solidFill>
              </a:rPr>
              <a:t>	</a:t>
            </a:r>
          </a:p>
          <a:p>
            <a:pPr marL="182880" algn="l">
              <a:spcBef>
                <a:spcPts val="600"/>
              </a:spcBef>
            </a:pPr>
            <a:r>
              <a:rPr lang="en-US" b="1" dirty="0">
                <a:solidFill>
                  <a:schemeClr val="tx1"/>
                </a:solidFill>
              </a:rPr>
              <a:t>In the early 1990s, Hospital Corporation of America, based in Nashville, Tennessee, expanded Shewhart’s PDCA model by adding preliminary steps known as FOCUS The FOCUS-PDCA model of performance improvement involves the following steps.</a:t>
            </a:r>
          </a:p>
          <a:p>
            <a:pPr marL="182880" algn="l">
              <a:spcBef>
                <a:spcPts val="600"/>
              </a:spcBef>
            </a:pPr>
            <a:endParaRPr lang="en-US"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447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762000" y="1905000"/>
            <a:ext cx="7772400" cy="4267200"/>
          </a:xfrm>
        </p:spPr>
        <p:txBody>
          <a:bodyPr/>
          <a:lstStyle/>
          <a:p>
            <a:pPr algn="l"/>
            <a:r>
              <a:rPr lang="en-US" b="1" dirty="0">
                <a:solidFill>
                  <a:srgbClr val="0000FF"/>
                </a:solidFill>
              </a:rPr>
              <a:t>Performance </a:t>
            </a:r>
            <a:r>
              <a:rPr lang="en-US" b="1" dirty="0" smtClean="0">
                <a:solidFill>
                  <a:srgbClr val="0000FF"/>
                </a:solidFill>
              </a:rPr>
              <a:t>Improvement </a:t>
            </a:r>
            <a:endParaRPr lang="en-US" b="1" dirty="0">
              <a:solidFill>
                <a:srgbClr val="0000FF"/>
              </a:solidFill>
            </a:endParaRPr>
          </a:p>
          <a:p>
            <a:pPr algn="l"/>
            <a:r>
              <a:rPr lang="en-US" b="1" dirty="0">
                <a:solidFill>
                  <a:schemeClr val="tx1"/>
                </a:solidFill>
              </a:rPr>
              <a:t>Other problems require more in-depth evaluation of the complex factors affecting performance. In these situations, a team is formed to carry out an improvement project. This improvement team is composed of people most familiar with the processes under review. To improve performance, the team must understand the problem and necessary changes.</a:t>
            </a:r>
          </a:p>
          <a:p>
            <a:pPr algn="l"/>
            <a:endParaRPr lang="en-US" b="1" dirty="0">
              <a:solidFill>
                <a:schemeClr val="tx1"/>
              </a:solidFill>
            </a:endParaRPr>
          </a:p>
        </p:txBody>
      </p:sp>
      <p:sp>
        <p:nvSpPr>
          <p:cNvPr id="4" name="Footer Placeholder 3"/>
          <p:cNvSpPr>
            <a:spLocks noGrp="1"/>
          </p:cNvSpPr>
          <p:nvPr>
            <p:ph type="ftr" idx="11"/>
          </p:nvPr>
        </p:nvSpPr>
        <p:spPr>
          <a:xfrm>
            <a:off x="0" y="638175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p:txBody>
          <a:bodyPr/>
          <a:lstStyle/>
          <a:p>
            <a:fld id="{EEEECDCC-63C2-4492-ADC6-A6890B1EB79E}" type="slidenum">
              <a:rPr lang="en-US" smtClean="0"/>
              <a:t>4</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7766044"/>
      </p:ext>
    </p:extLst>
  </p:cSld>
  <p:clrMapOvr>
    <a:masterClrMapping/>
  </p:clrMapOvr>
  <p:transition spd="slow">
    <p:diamon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40</a:t>
            </a:fld>
            <a:endParaRPr lang="en-US"/>
          </a:p>
        </p:txBody>
      </p:sp>
      <p:sp>
        <p:nvSpPr>
          <p:cNvPr id="11" name="Subtitle 10"/>
          <p:cNvSpPr>
            <a:spLocks noGrp="1"/>
          </p:cNvSpPr>
          <p:nvPr>
            <p:ph type="subTitle" idx="1"/>
          </p:nvPr>
        </p:nvSpPr>
        <p:spPr>
          <a:xfrm>
            <a:off x="533400" y="1615228"/>
            <a:ext cx="8382000" cy="4420774"/>
          </a:xfrm>
        </p:spPr>
        <p:txBody>
          <a:bodyPr/>
          <a:lstStyle/>
          <a:p>
            <a:pPr algn="l"/>
            <a:r>
              <a:rPr lang="en-US" b="1" dirty="0">
                <a:solidFill>
                  <a:srgbClr val="0000FF"/>
                </a:solidFill>
              </a:rPr>
              <a:t>FOCUS-PDCA</a:t>
            </a:r>
            <a:r>
              <a:rPr lang="en-US" b="1" dirty="0">
                <a:solidFill>
                  <a:schemeClr val="tx1"/>
                </a:solidFill>
              </a:rPr>
              <a:t>	</a:t>
            </a:r>
          </a:p>
          <a:p>
            <a:pPr marL="182880" algn="l"/>
            <a:r>
              <a:rPr lang="en-US" sz="2000" b="1" dirty="0">
                <a:solidFill>
                  <a:srgbClr val="0000FF"/>
                </a:solidFill>
              </a:rPr>
              <a:t>FOCUS phase </a:t>
            </a:r>
          </a:p>
          <a:p>
            <a:pPr marL="525780" indent="-342900" algn="l">
              <a:buFont typeface="Wingdings" panose="05000000000000000000" pitchFamily="2" charset="2"/>
              <a:buChar char="v"/>
            </a:pPr>
            <a:r>
              <a:rPr lang="en-US" sz="2000" b="1" dirty="0">
                <a:solidFill>
                  <a:srgbClr val="0000FF"/>
                </a:solidFill>
              </a:rPr>
              <a:t>Find</a:t>
            </a:r>
            <a:r>
              <a:rPr lang="en-US" sz="2000" b="1" dirty="0">
                <a:solidFill>
                  <a:schemeClr val="tx1"/>
                </a:solidFill>
              </a:rPr>
              <a:t> a process that needs improvement. </a:t>
            </a:r>
            <a:r>
              <a:rPr lang="en-US" sz="2000" b="1" dirty="0" smtClean="0">
                <a:solidFill>
                  <a:schemeClr val="tx1"/>
                </a:solidFill>
              </a:rPr>
              <a:t>Define </a:t>
            </a:r>
            <a:r>
              <a:rPr lang="en-US" sz="2000" b="1" dirty="0">
                <a:solidFill>
                  <a:schemeClr val="tx1"/>
                </a:solidFill>
              </a:rPr>
              <a:t>the beginning and end of the process, and determine who will benefit from the improvement.</a:t>
            </a:r>
          </a:p>
          <a:p>
            <a:pPr marL="525780" indent="-342900" algn="l">
              <a:buFont typeface="Wingdings" panose="05000000000000000000" pitchFamily="2" charset="2"/>
              <a:buChar char="v"/>
            </a:pPr>
            <a:r>
              <a:rPr lang="en-US" sz="2000" b="1" dirty="0">
                <a:solidFill>
                  <a:srgbClr val="0000FF"/>
                </a:solidFill>
              </a:rPr>
              <a:t>Organize</a:t>
            </a:r>
            <a:r>
              <a:rPr lang="en-US" sz="2000" b="1" dirty="0">
                <a:solidFill>
                  <a:schemeClr val="tx1"/>
                </a:solidFill>
              </a:rPr>
              <a:t> a team of people knowledgeable about the process. This team should include employees from various levels of the organization.</a:t>
            </a:r>
          </a:p>
          <a:p>
            <a:pPr marL="525780" indent="-342900" algn="l">
              <a:buFont typeface="Wingdings" panose="05000000000000000000" pitchFamily="2" charset="2"/>
              <a:buChar char="v"/>
            </a:pPr>
            <a:r>
              <a:rPr lang="en-US" sz="2000" b="1" dirty="0">
                <a:solidFill>
                  <a:srgbClr val="0000FF"/>
                </a:solidFill>
              </a:rPr>
              <a:t>Clarify</a:t>
            </a:r>
            <a:r>
              <a:rPr lang="en-US" sz="2000" b="1" dirty="0">
                <a:solidFill>
                  <a:schemeClr val="tx1"/>
                </a:solidFill>
              </a:rPr>
              <a:t> the current process and the changes needed to achieve the improvement.</a:t>
            </a:r>
          </a:p>
          <a:p>
            <a:pPr marL="525780" indent="-342900" algn="l">
              <a:buFont typeface="Wingdings" panose="05000000000000000000" pitchFamily="2" charset="2"/>
              <a:buChar char="v"/>
            </a:pPr>
            <a:r>
              <a:rPr lang="en-US" sz="2000" b="1" dirty="0">
                <a:solidFill>
                  <a:srgbClr val="0000FF"/>
                </a:solidFill>
              </a:rPr>
              <a:t>Understand</a:t>
            </a:r>
            <a:r>
              <a:rPr lang="en-US" sz="2000" b="1" dirty="0">
                <a:solidFill>
                  <a:schemeClr val="tx1"/>
                </a:solidFill>
              </a:rPr>
              <a:t> the causes of variation by measuring performance at various steps in the process.</a:t>
            </a:r>
          </a:p>
          <a:p>
            <a:pPr marL="525780" indent="-342900" algn="l">
              <a:buFont typeface="Wingdings" panose="05000000000000000000" pitchFamily="2" charset="2"/>
              <a:buChar char="v"/>
            </a:pPr>
            <a:r>
              <a:rPr lang="en-US" sz="2000" b="1" dirty="0">
                <a:solidFill>
                  <a:srgbClr val="0000FF"/>
                </a:solidFill>
              </a:rPr>
              <a:t>Select</a:t>
            </a:r>
            <a:r>
              <a:rPr lang="en-US" sz="2000" b="1" dirty="0">
                <a:solidFill>
                  <a:schemeClr val="tx1"/>
                </a:solidFill>
              </a:rPr>
              <a:t> actions needed to improve the process</a:t>
            </a:r>
            <a:r>
              <a:rPr lang="en-US" sz="2000" b="1" dirty="0" smtClean="0">
                <a:solidFill>
                  <a:schemeClr val="tx1"/>
                </a:solidFill>
              </a:rPr>
              <a:t>.</a:t>
            </a:r>
            <a:endParaRPr lang="en-US"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22296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41</a:t>
            </a:fld>
            <a:endParaRPr lang="en-US"/>
          </a:p>
        </p:txBody>
      </p:sp>
      <p:sp>
        <p:nvSpPr>
          <p:cNvPr id="11" name="Subtitle 10"/>
          <p:cNvSpPr>
            <a:spLocks noGrp="1"/>
          </p:cNvSpPr>
          <p:nvPr>
            <p:ph type="subTitle" idx="1"/>
          </p:nvPr>
        </p:nvSpPr>
        <p:spPr>
          <a:xfrm>
            <a:off x="533400" y="1615228"/>
            <a:ext cx="8382000" cy="4420774"/>
          </a:xfrm>
        </p:spPr>
        <p:txBody>
          <a:bodyPr/>
          <a:lstStyle/>
          <a:p>
            <a:pPr algn="l"/>
            <a:r>
              <a:rPr lang="en-US" b="1" dirty="0">
                <a:solidFill>
                  <a:srgbClr val="0000FF"/>
                </a:solidFill>
              </a:rPr>
              <a:t>FOCUS-PDCA</a:t>
            </a:r>
            <a:r>
              <a:rPr lang="en-US" b="1" dirty="0">
                <a:solidFill>
                  <a:schemeClr val="tx1"/>
                </a:solidFill>
              </a:rPr>
              <a:t>	</a:t>
            </a:r>
          </a:p>
          <a:p>
            <a:pPr marL="182880" algn="l">
              <a:spcBef>
                <a:spcPts val="600"/>
              </a:spcBef>
            </a:pPr>
            <a:r>
              <a:rPr lang="en-US" sz="2400" b="1" dirty="0">
                <a:solidFill>
                  <a:srgbClr val="0000FF"/>
                </a:solidFill>
              </a:rPr>
              <a:t>PDCA phase</a:t>
            </a:r>
          </a:p>
          <a:p>
            <a:pPr marL="525780" indent="-342900" algn="l">
              <a:spcBef>
                <a:spcPts val="600"/>
              </a:spcBef>
              <a:buFont typeface="Wingdings" panose="05000000000000000000" pitchFamily="2" charset="2"/>
              <a:buChar char="v"/>
            </a:pPr>
            <a:r>
              <a:rPr lang="en-US" sz="2200" b="1" dirty="0">
                <a:solidFill>
                  <a:srgbClr val="0000FF"/>
                </a:solidFill>
              </a:rPr>
              <a:t>Plan</a:t>
            </a:r>
            <a:r>
              <a:rPr lang="en-US" sz="2200" b="1" dirty="0">
                <a:solidFill>
                  <a:schemeClr val="tx1"/>
                </a:solidFill>
              </a:rPr>
              <a:t> the change by studying the process, identifying areas needing improvement, and determining ways to measure success.</a:t>
            </a:r>
          </a:p>
          <a:p>
            <a:pPr marL="525780" indent="-342900" algn="l">
              <a:spcBef>
                <a:spcPts val="600"/>
              </a:spcBef>
              <a:buFont typeface="Wingdings" panose="05000000000000000000" pitchFamily="2" charset="2"/>
              <a:buChar char="v"/>
            </a:pPr>
            <a:r>
              <a:rPr lang="en-US" sz="2200" b="1" dirty="0">
                <a:solidFill>
                  <a:srgbClr val="0000FF"/>
                </a:solidFill>
              </a:rPr>
              <a:t>Do</a:t>
            </a:r>
            <a:r>
              <a:rPr lang="en-US" sz="2200" b="1" dirty="0">
                <a:solidFill>
                  <a:schemeClr val="tx1"/>
                </a:solidFill>
              </a:rPr>
              <a:t> the change on a small scale, and gather data to measure success. </a:t>
            </a:r>
          </a:p>
          <a:p>
            <a:pPr marL="525780" indent="-342900" algn="l">
              <a:spcBef>
                <a:spcPts val="600"/>
              </a:spcBef>
              <a:buFont typeface="Wingdings" panose="05000000000000000000" pitchFamily="2" charset="2"/>
              <a:buChar char="v"/>
            </a:pPr>
            <a:r>
              <a:rPr lang="en-US" sz="2200" b="1" dirty="0">
                <a:solidFill>
                  <a:srgbClr val="0000FF"/>
                </a:solidFill>
              </a:rPr>
              <a:t>Check</a:t>
            </a:r>
            <a:r>
              <a:rPr lang="en-US" sz="2200" b="1" dirty="0">
                <a:solidFill>
                  <a:schemeClr val="tx1"/>
                </a:solidFill>
              </a:rPr>
              <a:t> the data to determine whether the change produced the desired improvements. Modify the change if necessary.</a:t>
            </a:r>
          </a:p>
          <a:p>
            <a:pPr marL="525780" indent="-342900" algn="l">
              <a:spcBef>
                <a:spcPts val="600"/>
              </a:spcBef>
              <a:buFont typeface="Wingdings" panose="05000000000000000000" pitchFamily="2" charset="2"/>
              <a:buChar char="v"/>
            </a:pPr>
            <a:r>
              <a:rPr lang="en-US" sz="2200" b="1" dirty="0">
                <a:solidFill>
                  <a:srgbClr val="0000FF"/>
                </a:solidFill>
              </a:rPr>
              <a:t>Act</a:t>
            </a:r>
            <a:r>
              <a:rPr lang="en-US" sz="2200" b="1" dirty="0">
                <a:solidFill>
                  <a:schemeClr val="tx1"/>
                </a:solidFill>
              </a:rPr>
              <a:t> to maintain the gains. Implement the change if it is working well. Abandon the change if it is ineffective, and repeat the PDCA phase.</a:t>
            </a:r>
          </a:p>
          <a:p>
            <a:pPr marL="182880" algn="l"/>
            <a:endParaRPr lang="en-US" sz="22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514577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42</a:t>
            </a:fld>
            <a:endParaRPr lang="en-US"/>
          </a:p>
        </p:txBody>
      </p:sp>
      <p:sp>
        <p:nvSpPr>
          <p:cNvPr id="11" name="Subtitle 10"/>
          <p:cNvSpPr>
            <a:spLocks noGrp="1"/>
          </p:cNvSpPr>
          <p:nvPr>
            <p:ph type="subTitle" idx="1"/>
          </p:nvPr>
        </p:nvSpPr>
        <p:spPr>
          <a:xfrm>
            <a:off x="533400" y="1981200"/>
            <a:ext cx="8382000" cy="4054802"/>
          </a:xfrm>
        </p:spPr>
        <p:txBody>
          <a:bodyPr/>
          <a:lstStyle/>
          <a:p>
            <a:pPr algn="l"/>
            <a:r>
              <a:rPr lang="en-US" b="1" dirty="0">
                <a:solidFill>
                  <a:srgbClr val="0000FF"/>
                </a:solidFill>
              </a:rPr>
              <a:t>FADE</a:t>
            </a:r>
          </a:p>
          <a:p>
            <a:pPr marL="640080" indent="-457200" algn="l">
              <a:spcBef>
                <a:spcPts val="600"/>
              </a:spcBef>
              <a:buFont typeface="Wingdings" panose="05000000000000000000" pitchFamily="2" charset="2"/>
              <a:buChar char="v"/>
            </a:pPr>
            <a:r>
              <a:rPr lang="en-US" b="1" dirty="0">
                <a:solidFill>
                  <a:schemeClr val="tx1"/>
                </a:solidFill>
              </a:rPr>
              <a:t>The </a:t>
            </a:r>
            <a:r>
              <a:rPr lang="en-US" b="1" dirty="0">
                <a:solidFill>
                  <a:srgbClr val="0000FF"/>
                </a:solidFill>
              </a:rPr>
              <a:t>FADE</a:t>
            </a:r>
            <a:r>
              <a:rPr lang="en-US" b="1" dirty="0">
                <a:solidFill>
                  <a:schemeClr val="tx1"/>
                </a:solidFill>
              </a:rPr>
              <a:t> model of performance improvement is an adaptation of the original </a:t>
            </a:r>
            <a:r>
              <a:rPr lang="en-US" b="1" dirty="0">
                <a:solidFill>
                  <a:srgbClr val="0000FF"/>
                </a:solidFill>
              </a:rPr>
              <a:t>PDSA</a:t>
            </a:r>
            <a:r>
              <a:rPr lang="en-US" b="1" dirty="0">
                <a:solidFill>
                  <a:schemeClr val="tx1"/>
                </a:solidFill>
              </a:rPr>
              <a:t>/ </a:t>
            </a:r>
            <a:r>
              <a:rPr lang="en-US" b="1" dirty="0">
                <a:solidFill>
                  <a:srgbClr val="0000FF"/>
                </a:solidFill>
              </a:rPr>
              <a:t>PDCA</a:t>
            </a:r>
            <a:r>
              <a:rPr lang="en-US" b="1" dirty="0">
                <a:solidFill>
                  <a:schemeClr val="tx1"/>
                </a:solidFill>
              </a:rPr>
              <a:t> improvement cycle. </a:t>
            </a:r>
            <a:endParaRPr lang="en-US" b="1" dirty="0" smtClean="0">
              <a:solidFill>
                <a:schemeClr val="tx1"/>
              </a:solidFill>
            </a:endParaRPr>
          </a:p>
          <a:p>
            <a:pPr marL="640080" indent="-457200" algn="l">
              <a:spcBef>
                <a:spcPts val="600"/>
              </a:spcBef>
              <a:buFont typeface="Wingdings" panose="05000000000000000000" pitchFamily="2" charset="2"/>
              <a:buChar char="v"/>
            </a:pPr>
            <a:r>
              <a:rPr lang="en-US" b="1" dirty="0" smtClean="0">
                <a:solidFill>
                  <a:srgbClr val="0000FF"/>
                </a:solidFill>
              </a:rPr>
              <a:t>FADE</a:t>
            </a:r>
            <a:r>
              <a:rPr lang="en-US" b="1" dirty="0" smtClean="0">
                <a:solidFill>
                  <a:schemeClr val="tx1"/>
                </a:solidFill>
              </a:rPr>
              <a:t> </a:t>
            </a:r>
            <a:r>
              <a:rPr lang="en-US" b="1" dirty="0">
                <a:solidFill>
                  <a:schemeClr val="tx1"/>
                </a:solidFill>
              </a:rPr>
              <a:t>was developed by Organizational Dynamics Inc</a:t>
            </a:r>
            <a:r>
              <a:rPr lang="en-US" b="1" dirty="0" smtClean="0">
                <a:solidFill>
                  <a:schemeClr val="tx1"/>
                </a:solidFill>
              </a:rPr>
              <a:t>. (</a:t>
            </a:r>
            <a:r>
              <a:rPr lang="en-US" b="1" dirty="0">
                <a:solidFill>
                  <a:schemeClr val="tx1"/>
                </a:solidFill>
              </a:rPr>
              <a:t>2006), a global management consulting firm that helps all types of organizations improve quality and productivity and enhance customer satisfaction. </a:t>
            </a:r>
            <a:endParaRPr lang="en-US" sz="22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60222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43</a:t>
            </a:fld>
            <a:endParaRPr lang="en-US"/>
          </a:p>
        </p:txBody>
      </p:sp>
      <p:sp>
        <p:nvSpPr>
          <p:cNvPr id="11" name="Subtitle 10"/>
          <p:cNvSpPr>
            <a:spLocks noGrp="1"/>
          </p:cNvSpPr>
          <p:nvPr>
            <p:ph type="subTitle" idx="1"/>
          </p:nvPr>
        </p:nvSpPr>
        <p:spPr>
          <a:xfrm>
            <a:off x="609600" y="2209800"/>
            <a:ext cx="8176133" cy="4039774"/>
          </a:xfrm>
        </p:spPr>
        <p:txBody>
          <a:bodyPr/>
          <a:lstStyle/>
          <a:p>
            <a:pPr algn="l"/>
            <a:r>
              <a:rPr lang="en-US" b="1" dirty="0">
                <a:solidFill>
                  <a:srgbClr val="0000FF"/>
                </a:solidFill>
              </a:rPr>
              <a:t>FADE</a:t>
            </a:r>
          </a:p>
          <a:p>
            <a:pPr marL="182880" algn="l">
              <a:spcBef>
                <a:spcPts val="0"/>
              </a:spcBef>
            </a:pPr>
            <a:r>
              <a:rPr lang="en-US" sz="2400" b="1" dirty="0">
                <a:solidFill>
                  <a:schemeClr val="tx1"/>
                </a:solidFill>
              </a:rPr>
              <a:t>The FADE improvement model consists of four phases:</a:t>
            </a:r>
          </a:p>
          <a:p>
            <a:pPr marL="640080" indent="-457200" algn="l">
              <a:spcBef>
                <a:spcPts val="0"/>
              </a:spcBef>
              <a:buFont typeface="+mj-lt"/>
              <a:buAutoNum type="arabicPeriod"/>
            </a:pPr>
            <a:r>
              <a:rPr lang="en-US" sz="2400" b="1" dirty="0">
                <a:solidFill>
                  <a:srgbClr val="0000FF"/>
                </a:solidFill>
              </a:rPr>
              <a:t>Focus</a:t>
            </a:r>
            <a:r>
              <a:rPr lang="en-US" sz="2400" b="1" dirty="0">
                <a:solidFill>
                  <a:schemeClr val="tx1"/>
                </a:solidFill>
              </a:rPr>
              <a:t>. Choose a problem, and write a statement to describe it.</a:t>
            </a:r>
          </a:p>
          <a:p>
            <a:pPr marL="640080" indent="-457200" algn="l">
              <a:spcBef>
                <a:spcPts val="0"/>
              </a:spcBef>
              <a:buFont typeface="+mj-lt"/>
              <a:buAutoNum type="arabicPeriod"/>
            </a:pPr>
            <a:r>
              <a:rPr lang="en-US" sz="2400" b="1" dirty="0">
                <a:solidFill>
                  <a:srgbClr val="0000FF"/>
                </a:solidFill>
              </a:rPr>
              <a:t>Analyze</a:t>
            </a:r>
            <a:r>
              <a:rPr lang="en-US" sz="2400" b="1" dirty="0">
                <a:solidFill>
                  <a:schemeClr val="tx1"/>
                </a:solidFill>
              </a:rPr>
              <a:t>. Learn more about the problem by gathering performance data.</a:t>
            </a:r>
          </a:p>
          <a:p>
            <a:pPr marL="640080" indent="-457200" algn="l">
              <a:spcBef>
                <a:spcPts val="0"/>
              </a:spcBef>
              <a:buFont typeface="+mj-lt"/>
              <a:buAutoNum type="arabicPeriod"/>
            </a:pPr>
            <a:r>
              <a:rPr lang="en-US" sz="2400" b="1" dirty="0">
                <a:solidFill>
                  <a:srgbClr val="0000FF"/>
                </a:solidFill>
              </a:rPr>
              <a:t>Develop</a:t>
            </a:r>
            <a:r>
              <a:rPr lang="en-US" sz="2400" b="1" dirty="0">
                <a:solidFill>
                  <a:schemeClr val="tx1"/>
                </a:solidFill>
              </a:rPr>
              <a:t>. Develop a solution for the problem and a plan for implementing the solution.</a:t>
            </a:r>
          </a:p>
          <a:p>
            <a:pPr marL="640080" indent="-457200" algn="l">
              <a:spcBef>
                <a:spcPts val="0"/>
              </a:spcBef>
              <a:buFont typeface="+mj-lt"/>
              <a:buAutoNum type="arabicPeriod"/>
            </a:pPr>
            <a:r>
              <a:rPr lang="en-US" sz="2400" b="1" dirty="0">
                <a:solidFill>
                  <a:srgbClr val="0000FF"/>
                </a:solidFill>
              </a:rPr>
              <a:t>Execute</a:t>
            </a:r>
            <a:r>
              <a:rPr lang="en-US" sz="2400" b="1" dirty="0">
                <a:solidFill>
                  <a:schemeClr val="tx1"/>
                </a:solidFill>
              </a:rPr>
              <a:t>. Implement the plan and monitor results. Adjust the plan as needed</a:t>
            </a:r>
            <a:r>
              <a:rPr lang="en-US" sz="2400" b="1" dirty="0" smtClean="0">
                <a:solidFill>
                  <a:schemeClr val="tx1"/>
                </a:solidFill>
              </a:rPr>
              <a:t>.</a:t>
            </a:r>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225837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44</a:t>
            </a:fld>
            <a:endParaRPr lang="en-US"/>
          </a:p>
        </p:txBody>
      </p:sp>
      <p:sp>
        <p:nvSpPr>
          <p:cNvPr id="11" name="Subtitle 10"/>
          <p:cNvSpPr>
            <a:spLocks noGrp="1"/>
          </p:cNvSpPr>
          <p:nvPr>
            <p:ph type="subTitle" idx="1"/>
          </p:nvPr>
        </p:nvSpPr>
        <p:spPr>
          <a:xfrm>
            <a:off x="510667" y="2209800"/>
            <a:ext cx="8458200" cy="4039774"/>
          </a:xfrm>
        </p:spPr>
        <p:txBody>
          <a:bodyPr/>
          <a:lstStyle/>
          <a:p>
            <a:pPr algn="l"/>
            <a:r>
              <a:rPr lang="en-US" b="1" dirty="0">
                <a:solidFill>
                  <a:srgbClr val="0000FF"/>
                </a:solidFill>
              </a:rPr>
              <a:t>FADE</a:t>
            </a:r>
          </a:p>
          <a:p>
            <a:pPr marL="640080" indent="-457200" algn="l">
              <a:spcBef>
                <a:spcPts val="0"/>
              </a:spcBef>
              <a:buFont typeface="Wingdings" panose="05000000000000000000" pitchFamily="2" charset="2"/>
              <a:buChar char="v"/>
            </a:pPr>
            <a:r>
              <a:rPr lang="en-US" b="1" dirty="0" smtClean="0">
                <a:solidFill>
                  <a:schemeClr val="tx1"/>
                </a:solidFill>
              </a:rPr>
              <a:t>The </a:t>
            </a:r>
            <a:r>
              <a:rPr lang="en-US" b="1" dirty="0">
                <a:solidFill>
                  <a:srgbClr val="0000FF"/>
                </a:solidFill>
              </a:rPr>
              <a:t>FADE</a:t>
            </a:r>
            <a:r>
              <a:rPr lang="en-US" b="1" dirty="0">
                <a:solidFill>
                  <a:schemeClr val="tx1"/>
                </a:solidFill>
              </a:rPr>
              <a:t> model works for all types of performance </a:t>
            </a:r>
            <a:r>
              <a:rPr lang="en-US" b="1" dirty="0" smtClean="0">
                <a:solidFill>
                  <a:schemeClr val="tx1"/>
                </a:solidFill>
              </a:rPr>
              <a:t>problems.</a:t>
            </a:r>
          </a:p>
          <a:p>
            <a:pPr marL="640080" indent="-457200" algn="l">
              <a:spcBef>
                <a:spcPts val="0"/>
              </a:spcBef>
              <a:buFont typeface="Wingdings" panose="05000000000000000000" pitchFamily="2" charset="2"/>
              <a:buChar char="v"/>
            </a:pPr>
            <a:r>
              <a:rPr lang="en-US" b="1" dirty="0">
                <a:solidFill>
                  <a:schemeClr val="tx1"/>
                </a:solidFill>
              </a:rPr>
              <a:t>The </a:t>
            </a:r>
            <a:r>
              <a:rPr lang="en-US" b="1" dirty="0">
                <a:solidFill>
                  <a:srgbClr val="0000FF"/>
                </a:solidFill>
              </a:rPr>
              <a:t>FADE</a:t>
            </a:r>
            <a:r>
              <a:rPr lang="en-US" b="1" dirty="0">
                <a:solidFill>
                  <a:schemeClr val="tx1"/>
                </a:solidFill>
              </a:rPr>
              <a:t> model of performance improvement is useful for focusing on a problem, analyzing the problem and its causes, developing and implementing a solution, and monitoring success.</a:t>
            </a:r>
          </a:p>
          <a:p>
            <a:pPr marL="182880" algn="l">
              <a:spcBef>
                <a:spcPts val="0"/>
              </a:spcBef>
            </a:pPr>
            <a:r>
              <a:rPr lang="en-US" sz="2400" b="1" dirty="0" smtClean="0">
                <a:solidFill>
                  <a:schemeClr val="tx1"/>
                </a:solidFill>
              </a:rPr>
              <a:t> </a:t>
            </a:r>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431604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45</a:t>
            </a:fld>
            <a:endParaRPr lang="en-US"/>
          </a:p>
        </p:txBody>
      </p:sp>
      <p:sp>
        <p:nvSpPr>
          <p:cNvPr id="11" name="Subtitle 10"/>
          <p:cNvSpPr>
            <a:spLocks noGrp="1"/>
          </p:cNvSpPr>
          <p:nvPr>
            <p:ph type="subTitle" idx="1"/>
          </p:nvPr>
        </p:nvSpPr>
        <p:spPr>
          <a:xfrm>
            <a:off x="533400" y="1615228"/>
            <a:ext cx="8252333" cy="4329546"/>
          </a:xfrm>
        </p:spPr>
        <p:txBody>
          <a:bodyPr/>
          <a:lstStyle/>
          <a:p>
            <a:pPr algn="l"/>
            <a:r>
              <a:rPr lang="en-US" sz="3200" b="1" dirty="0">
                <a:solidFill>
                  <a:srgbClr val="0000FF"/>
                </a:solidFill>
              </a:rPr>
              <a:t>Lean</a:t>
            </a:r>
          </a:p>
          <a:p>
            <a:pPr marL="640080" indent="-457200" algn="l">
              <a:spcBef>
                <a:spcPts val="600"/>
              </a:spcBef>
              <a:buFont typeface="Wingdings" panose="05000000000000000000" pitchFamily="2" charset="2"/>
              <a:buChar char="v"/>
            </a:pPr>
            <a:r>
              <a:rPr lang="en-US" b="1" dirty="0" smtClean="0">
                <a:solidFill>
                  <a:schemeClr val="tx1"/>
                </a:solidFill>
              </a:rPr>
              <a:t>Some </a:t>
            </a:r>
            <a:r>
              <a:rPr lang="en-US" b="1" dirty="0">
                <a:solidFill>
                  <a:schemeClr val="tx1"/>
                </a:solidFill>
              </a:rPr>
              <a:t>improvement models are intended for specific purposes. </a:t>
            </a:r>
            <a:endParaRPr lang="en-US" b="1" dirty="0" smtClean="0">
              <a:solidFill>
                <a:schemeClr val="tx1"/>
              </a:solidFill>
            </a:endParaRPr>
          </a:p>
          <a:p>
            <a:pPr marL="640080" indent="-457200" algn="l">
              <a:spcBef>
                <a:spcPts val="600"/>
              </a:spcBef>
              <a:buFont typeface="Wingdings" panose="05000000000000000000" pitchFamily="2" charset="2"/>
              <a:buChar char="v"/>
            </a:pPr>
            <a:r>
              <a:rPr lang="en-US" b="1" dirty="0" smtClean="0">
                <a:solidFill>
                  <a:schemeClr val="tx1"/>
                </a:solidFill>
              </a:rPr>
              <a:t>One </a:t>
            </a:r>
            <a:r>
              <a:rPr lang="en-US" b="1" dirty="0">
                <a:solidFill>
                  <a:schemeClr val="tx1"/>
                </a:solidFill>
              </a:rPr>
              <a:t>such model is the </a:t>
            </a:r>
            <a:r>
              <a:rPr lang="en-US" b="1" dirty="0">
                <a:solidFill>
                  <a:srgbClr val="0000FF"/>
                </a:solidFill>
              </a:rPr>
              <a:t>Lean</a:t>
            </a:r>
            <a:r>
              <a:rPr lang="en-US" b="1" dirty="0">
                <a:solidFill>
                  <a:schemeClr val="tx1"/>
                </a:solidFill>
              </a:rPr>
              <a:t> model of improvement, which is used to eliminate inefficiencies adversely affecting performance. </a:t>
            </a:r>
            <a:endParaRPr lang="en-US" b="1" dirty="0" smtClean="0">
              <a:solidFill>
                <a:schemeClr val="tx1"/>
              </a:solidFill>
            </a:endParaRPr>
          </a:p>
          <a:p>
            <a:pPr marL="640080" indent="-457200" algn="l">
              <a:spcBef>
                <a:spcPts val="600"/>
              </a:spcBef>
              <a:buFont typeface="Wingdings" panose="05000000000000000000" pitchFamily="2" charset="2"/>
              <a:buChar char="v"/>
            </a:pPr>
            <a:r>
              <a:rPr lang="en-US" b="1" dirty="0" smtClean="0">
                <a:solidFill>
                  <a:schemeClr val="tx1"/>
                </a:solidFill>
              </a:rPr>
              <a:t>A </a:t>
            </a:r>
            <a:r>
              <a:rPr lang="en-US" b="1" dirty="0">
                <a:solidFill>
                  <a:srgbClr val="0000FF"/>
                </a:solidFill>
              </a:rPr>
              <a:t>Lean</a:t>
            </a:r>
            <a:r>
              <a:rPr lang="en-US" b="1" dirty="0">
                <a:solidFill>
                  <a:schemeClr val="tx1"/>
                </a:solidFill>
              </a:rPr>
              <a:t> process includes only value-added steps and therefore produces little waste. </a:t>
            </a:r>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787498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46</a:t>
            </a:fld>
            <a:endParaRPr lang="en-US"/>
          </a:p>
        </p:txBody>
      </p:sp>
      <p:sp>
        <p:nvSpPr>
          <p:cNvPr id="11" name="Subtitle 10"/>
          <p:cNvSpPr>
            <a:spLocks noGrp="1"/>
          </p:cNvSpPr>
          <p:nvPr>
            <p:ph type="subTitle" idx="1"/>
          </p:nvPr>
        </p:nvSpPr>
        <p:spPr>
          <a:xfrm>
            <a:off x="533400" y="2209800"/>
            <a:ext cx="8252333" cy="3734974"/>
          </a:xfrm>
        </p:spPr>
        <p:txBody>
          <a:bodyPr/>
          <a:lstStyle/>
          <a:p>
            <a:pPr algn="l"/>
            <a:r>
              <a:rPr lang="en-US" sz="3200" b="1" dirty="0">
                <a:solidFill>
                  <a:srgbClr val="0000FF"/>
                </a:solidFill>
              </a:rPr>
              <a:t>Lean</a:t>
            </a:r>
          </a:p>
          <a:p>
            <a:pPr marL="640080" indent="-457200" algn="l">
              <a:spcBef>
                <a:spcPts val="600"/>
              </a:spcBef>
              <a:buFont typeface="Wingdings" panose="05000000000000000000" pitchFamily="2" charset="2"/>
              <a:buChar char="v"/>
            </a:pPr>
            <a:r>
              <a:rPr lang="en-US" b="1" dirty="0">
                <a:solidFill>
                  <a:schemeClr val="tx1"/>
                </a:solidFill>
              </a:rPr>
              <a:t>The </a:t>
            </a:r>
            <a:r>
              <a:rPr lang="en-US" b="1" dirty="0">
                <a:solidFill>
                  <a:srgbClr val="0000FF"/>
                </a:solidFill>
              </a:rPr>
              <a:t>Lean</a:t>
            </a:r>
            <a:r>
              <a:rPr lang="en-US" b="1" dirty="0">
                <a:solidFill>
                  <a:schemeClr val="tx1"/>
                </a:solidFill>
              </a:rPr>
              <a:t> model of improvement, also called </a:t>
            </a:r>
            <a:r>
              <a:rPr lang="en-US" b="1" dirty="0">
                <a:solidFill>
                  <a:srgbClr val="0000FF"/>
                </a:solidFill>
              </a:rPr>
              <a:t>Lean</a:t>
            </a:r>
            <a:r>
              <a:rPr lang="en-US" b="1" dirty="0">
                <a:solidFill>
                  <a:schemeClr val="tx1"/>
                </a:solidFill>
              </a:rPr>
              <a:t> manufacturing or </a:t>
            </a:r>
            <a:r>
              <a:rPr lang="en-US" b="1" dirty="0">
                <a:solidFill>
                  <a:srgbClr val="0000FF"/>
                </a:solidFill>
              </a:rPr>
              <a:t>Lean</a:t>
            </a:r>
            <a:r>
              <a:rPr lang="en-US" b="1" dirty="0">
                <a:solidFill>
                  <a:schemeClr val="tx1"/>
                </a:solidFill>
              </a:rPr>
              <a:t> thinking, originated in the Japanese automobile industry— in particular as the Toyota Production System. </a:t>
            </a:r>
            <a:endParaRPr lang="en-US" b="1" dirty="0" smtClean="0">
              <a:solidFill>
                <a:schemeClr val="tx1"/>
              </a:solidFill>
            </a:endParaRPr>
          </a:p>
          <a:p>
            <a:pPr marL="640080" indent="-457200" algn="l">
              <a:spcBef>
                <a:spcPts val="600"/>
              </a:spcBef>
              <a:buFont typeface="Wingdings" panose="05000000000000000000" pitchFamily="2" charset="2"/>
              <a:buChar char="v"/>
            </a:pPr>
            <a:r>
              <a:rPr lang="en-US" b="1" dirty="0" smtClean="0">
                <a:solidFill>
                  <a:srgbClr val="0000FF"/>
                </a:solidFill>
              </a:rPr>
              <a:t>Lean</a:t>
            </a:r>
            <a:r>
              <a:rPr lang="en-US" b="1" dirty="0" smtClean="0">
                <a:solidFill>
                  <a:schemeClr val="tx1"/>
                </a:solidFill>
              </a:rPr>
              <a:t> </a:t>
            </a:r>
            <a:r>
              <a:rPr lang="en-US" b="1" dirty="0">
                <a:solidFill>
                  <a:schemeClr val="tx1"/>
                </a:solidFill>
              </a:rPr>
              <a:t>manufacturing concepts are now used in healthcare to improve efficiency and reduce errors</a:t>
            </a:r>
            <a:r>
              <a:rPr lang="en-US" b="1" dirty="0" smtClean="0">
                <a:solidFill>
                  <a:schemeClr val="tx1"/>
                </a:solidFill>
              </a:rPr>
              <a:t>. </a:t>
            </a:r>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688294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47</a:t>
            </a:fld>
            <a:endParaRPr lang="en-US"/>
          </a:p>
        </p:txBody>
      </p:sp>
      <p:sp>
        <p:nvSpPr>
          <p:cNvPr id="11" name="Subtitle 10"/>
          <p:cNvSpPr>
            <a:spLocks noGrp="1"/>
          </p:cNvSpPr>
          <p:nvPr>
            <p:ph type="subTitle" idx="1"/>
          </p:nvPr>
        </p:nvSpPr>
        <p:spPr>
          <a:xfrm>
            <a:off x="533400" y="2209800"/>
            <a:ext cx="8252333" cy="3734974"/>
          </a:xfrm>
        </p:spPr>
        <p:txBody>
          <a:bodyPr/>
          <a:lstStyle/>
          <a:p>
            <a:pPr algn="l"/>
            <a:r>
              <a:rPr lang="en-US" sz="3200" b="1" dirty="0">
                <a:solidFill>
                  <a:srgbClr val="0000FF"/>
                </a:solidFill>
              </a:rPr>
              <a:t>Lean</a:t>
            </a:r>
          </a:p>
          <a:p>
            <a:pPr marL="640080" indent="-457200" algn="l">
              <a:spcBef>
                <a:spcPts val="600"/>
              </a:spcBef>
              <a:buFont typeface="Wingdings" panose="05000000000000000000" pitchFamily="2" charset="2"/>
              <a:buChar char="v"/>
            </a:pPr>
            <a:r>
              <a:rPr lang="en-US" b="1" dirty="0">
                <a:solidFill>
                  <a:srgbClr val="0000FF"/>
                </a:solidFill>
              </a:rPr>
              <a:t>Lean</a:t>
            </a:r>
            <a:r>
              <a:rPr lang="en-US" b="1" dirty="0">
                <a:solidFill>
                  <a:schemeClr val="tx1"/>
                </a:solidFill>
              </a:rPr>
              <a:t> principles are applicable to an array of healthcare processes and work settings, from patient care to medical informatics to plant maintenance. </a:t>
            </a:r>
            <a:endParaRPr lang="en-US" b="1" dirty="0" smtClean="0">
              <a:solidFill>
                <a:schemeClr val="tx1"/>
              </a:solidFill>
            </a:endParaRPr>
          </a:p>
          <a:p>
            <a:pPr marL="640080" indent="-457200" algn="l">
              <a:spcBef>
                <a:spcPts val="600"/>
              </a:spcBef>
              <a:buFont typeface="Wingdings" panose="05000000000000000000" pitchFamily="2" charset="2"/>
              <a:buChar char="v"/>
            </a:pPr>
            <a:r>
              <a:rPr lang="en-US" b="1" dirty="0" smtClean="0">
                <a:solidFill>
                  <a:schemeClr val="tx1"/>
                </a:solidFill>
              </a:rPr>
              <a:t>Healthcare </a:t>
            </a:r>
            <a:r>
              <a:rPr lang="en-US" b="1" dirty="0">
                <a:solidFill>
                  <a:schemeClr val="tx1"/>
                </a:solidFill>
              </a:rPr>
              <a:t>organizations eliminate waste and thus improve efficiency and quality by applying the five </a:t>
            </a:r>
            <a:r>
              <a:rPr lang="en-US" b="1" dirty="0">
                <a:solidFill>
                  <a:srgbClr val="0000FF"/>
                </a:solidFill>
              </a:rPr>
              <a:t>Lean</a:t>
            </a:r>
            <a:r>
              <a:rPr lang="en-US" b="1" dirty="0">
                <a:solidFill>
                  <a:schemeClr val="tx1"/>
                </a:solidFill>
              </a:rPr>
              <a:t> principles of process improvement</a:t>
            </a:r>
            <a:r>
              <a:rPr lang="en-US" b="1" dirty="0" smtClean="0">
                <a:solidFill>
                  <a:schemeClr val="tx1"/>
                </a:solidFill>
              </a:rPr>
              <a:t>. </a:t>
            </a:r>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572757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48</a:t>
            </a:fld>
            <a:endParaRPr lang="en-US"/>
          </a:p>
        </p:txBody>
      </p:sp>
      <p:sp>
        <p:nvSpPr>
          <p:cNvPr id="11" name="Subtitle 10"/>
          <p:cNvSpPr>
            <a:spLocks noGrp="1"/>
          </p:cNvSpPr>
          <p:nvPr>
            <p:ph type="subTitle" idx="1"/>
          </p:nvPr>
        </p:nvSpPr>
        <p:spPr>
          <a:xfrm>
            <a:off x="533400" y="1905000"/>
            <a:ext cx="8252333" cy="4267200"/>
          </a:xfrm>
        </p:spPr>
        <p:txBody>
          <a:bodyPr/>
          <a:lstStyle/>
          <a:p>
            <a:pPr algn="l"/>
            <a:r>
              <a:rPr lang="en-US" sz="3200" b="1" dirty="0">
                <a:solidFill>
                  <a:srgbClr val="0000FF"/>
                </a:solidFill>
              </a:rPr>
              <a:t>Lean</a:t>
            </a:r>
          </a:p>
          <a:p>
            <a:pPr marL="182880" algn="l">
              <a:spcBef>
                <a:spcPts val="600"/>
              </a:spcBef>
            </a:pPr>
            <a:r>
              <a:rPr lang="en-US" b="1" dirty="0" smtClean="0">
                <a:solidFill>
                  <a:schemeClr val="tx1"/>
                </a:solidFill>
              </a:rPr>
              <a:t>The </a:t>
            </a:r>
            <a:r>
              <a:rPr lang="en-US" b="1" dirty="0">
                <a:solidFill>
                  <a:schemeClr val="tx1"/>
                </a:solidFill>
              </a:rPr>
              <a:t>five </a:t>
            </a:r>
            <a:r>
              <a:rPr lang="en-US" b="1" dirty="0">
                <a:solidFill>
                  <a:srgbClr val="0000FF"/>
                </a:solidFill>
              </a:rPr>
              <a:t>Lean</a:t>
            </a:r>
            <a:r>
              <a:rPr lang="en-US" b="1" dirty="0">
                <a:solidFill>
                  <a:schemeClr val="tx1"/>
                </a:solidFill>
              </a:rPr>
              <a:t> principles of process </a:t>
            </a:r>
            <a:r>
              <a:rPr lang="en-US" b="1" dirty="0" smtClean="0">
                <a:solidFill>
                  <a:schemeClr val="tx1"/>
                </a:solidFill>
              </a:rPr>
              <a:t>improvement:</a:t>
            </a:r>
          </a:p>
          <a:p>
            <a:pPr marL="457200" indent="-457200" algn="l">
              <a:spcBef>
                <a:spcPts val="0"/>
              </a:spcBef>
              <a:buFont typeface="+mj-lt"/>
              <a:buAutoNum type="arabicPeriod"/>
            </a:pPr>
            <a:r>
              <a:rPr lang="en-US" sz="2400" b="1" i="1" dirty="0">
                <a:solidFill>
                  <a:srgbClr val="0000FF"/>
                </a:solidFill>
              </a:rPr>
              <a:t>Value</a:t>
            </a:r>
            <a:r>
              <a:rPr lang="en-US" sz="2400" b="1" dirty="0">
                <a:solidFill>
                  <a:schemeClr val="tx1"/>
                </a:solidFill>
              </a:rPr>
              <a:t>, identify what is important to the customer and focus on it.</a:t>
            </a:r>
          </a:p>
          <a:p>
            <a:pPr marL="457200" indent="-457200" algn="l">
              <a:spcBef>
                <a:spcPts val="0"/>
              </a:spcBef>
              <a:buFont typeface="+mj-lt"/>
              <a:buAutoNum type="arabicPeriod"/>
            </a:pPr>
            <a:r>
              <a:rPr lang="en-US" sz="2400" b="1" i="1" dirty="0">
                <a:solidFill>
                  <a:srgbClr val="0000FF"/>
                </a:solidFill>
              </a:rPr>
              <a:t>Value stream</a:t>
            </a:r>
            <a:r>
              <a:rPr lang="en-US" sz="2400" b="1" dirty="0">
                <a:solidFill>
                  <a:schemeClr val="tx1"/>
                </a:solidFill>
              </a:rPr>
              <a:t>, Ensure all activities are necessary and add value. </a:t>
            </a:r>
          </a:p>
          <a:p>
            <a:pPr marL="457200" indent="-457200" algn="l">
              <a:spcBef>
                <a:spcPts val="0"/>
              </a:spcBef>
              <a:buFont typeface="+mj-lt"/>
              <a:buAutoNum type="arabicPeriod"/>
            </a:pPr>
            <a:r>
              <a:rPr lang="en-US" sz="2400" b="1" i="1" dirty="0">
                <a:solidFill>
                  <a:srgbClr val="0000FF"/>
                </a:solidFill>
              </a:rPr>
              <a:t>Flow</a:t>
            </a:r>
            <a:r>
              <a:rPr lang="en-US" sz="2400" b="1" dirty="0">
                <a:solidFill>
                  <a:schemeClr val="tx1"/>
                </a:solidFill>
              </a:rPr>
              <a:t>, strive for continuous processing through the value stream. </a:t>
            </a:r>
          </a:p>
          <a:p>
            <a:pPr marL="457200" indent="-457200" algn="l">
              <a:spcBef>
                <a:spcPts val="0"/>
              </a:spcBef>
              <a:buFont typeface="+mj-lt"/>
              <a:buAutoNum type="arabicPeriod"/>
            </a:pPr>
            <a:r>
              <a:rPr lang="en-US" sz="2400" b="1" i="1" dirty="0">
                <a:solidFill>
                  <a:srgbClr val="0000FF"/>
                </a:solidFill>
              </a:rPr>
              <a:t>Pull</a:t>
            </a:r>
            <a:r>
              <a:rPr lang="en-US" sz="2400" b="1" dirty="0">
                <a:solidFill>
                  <a:schemeClr val="tx1"/>
                </a:solidFill>
              </a:rPr>
              <a:t>, Drive production with demand.</a:t>
            </a:r>
          </a:p>
          <a:p>
            <a:pPr marL="457200" indent="-457200" algn="l">
              <a:spcBef>
                <a:spcPts val="0"/>
              </a:spcBef>
              <a:buFont typeface="+mj-lt"/>
              <a:buAutoNum type="arabicPeriod"/>
            </a:pPr>
            <a:r>
              <a:rPr lang="en-US" sz="2400" b="1" i="1" dirty="0">
                <a:solidFill>
                  <a:srgbClr val="0000FF"/>
                </a:solidFill>
              </a:rPr>
              <a:t>Perfection</a:t>
            </a:r>
            <a:r>
              <a:rPr lang="en-US" sz="2400" b="1" dirty="0">
                <a:solidFill>
                  <a:schemeClr val="tx1"/>
                </a:solidFill>
              </a:rPr>
              <a:t>, Prevent defects and rework</a:t>
            </a:r>
            <a:r>
              <a:rPr lang="en-US" sz="2400" b="1" dirty="0" smtClean="0">
                <a:solidFill>
                  <a:schemeClr val="tx1"/>
                </a:solidFill>
              </a:rPr>
              <a:t>. </a:t>
            </a:r>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51038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49</a:t>
            </a:fld>
            <a:endParaRPr lang="en-US"/>
          </a:p>
        </p:txBody>
      </p:sp>
      <p:sp>
        <p:nvSpPr>
          <p:cNvPr id="11" name="Subtitle 10"/>
          <p:cNvSpPr>
            <a:spLocks noGrp="1"/>
          </p:cNvSpPr>
          <p:nvPr>
            <p:ph type="subTitle" idx="1"/>
          </p:nvPr>
        </p:nvSpPr>
        <p:spPr>
          <a:xfrm>
            <a:off x="533401" y="1615228"/>
            <a:ext cx="8153400" cy="4556972"/>
          </a:xfrm>
        </p:spPr>
        <p:txBody>
          <a:bodyPr/>
          <a:lstStyle/>
          <a:p>
            <a:pPr algn="l"/>
            <a:r>
              <a:rPr lang="en-US" sz="3200" b="1" dirty="0">
                <a:solidFill>
                  <a:srgbClr val="0000FF"/>
                </a:solidFill>
              </a:rPr>
              <a:t>Lean</a:t>
            </a:r>
          </a:p>
          <a:p>
            <a:pPr marL="342900" indent="-342900" algn="l">
              <a:buFont typeface="Wingdings" panose="05000000000000000000" pitchFamily="2" charset="2"/>
              <a:buChar char="v"/>
            </a:pPr>
            <a:r>
              <a:rPr lang="en-US" sz="2400" b="1" dirty="0" smtClean="0">
                <a:solidFill>
                  <a:schemeClr val="tx1"/>
                </a:solidFill>
              </a:rPr>
              <a:t>Lean </a:t>
            </a:r>
            <a:r>
              <a:rPr lang="en-US" sz="2400" b="1" dirty="0">
                <a:solidFill>
                  <a:schemeClr val="tx1"/>
                </a:solidFill>
              </a:rPr>
              <a:t>relies on various methods and tools, including problem-solving diagrams and statistical techniques, to find waste</a:t>
            </a:r>
          </a:p>
          <a:p>
            <a:pPr marL="342900" indent="-342900" algn="l">
              <a:buFont typeface="Wingdings" panose="05000000000000000000" pitchFamily="2" charset="2"/>
              <a:buChar char="v"/>
            </a:pPr>
            <a:r>
              <a:rPr lang="en-US" sz="2400" b="1" dirty="0">
                <a:solidFill>
                  <a:schemeClr val="tx1"/>
                </a:solidFill>
              </a:rPr>
              <a:t>Common sources of waste are processing, cor­rection, overproduction, motion, material movement, waiting, and inventory</a:t>
            </a:r>
          </a:p>
          <a:p>
            <a:pPr marL="525780" indent="-342900" algn="l">
              <a:spcBef>
                <a:spcPts val="600"/>
              </a:spcBef>
              <a:buFont typeface="Wingdings" panose="05000000000000000000" pitchFamily="2" charset="2"/>
              <a:buChar char="v"/>
            </a:pPr>
            <a:endParaRPr lang="en-US" sz="23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22617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33400" y="1295400"/>
            <a:ext cx="8229600" cy="5029200"/>
          </a:xfrm>
        </p:spPr>
        <p:txBody>
          <a:bodyPr/>
          <a:lstStyle/>
          <a:p>
            <a:pPr algn="l"/>
            <a:r>
              <a:rPr lang="en-US" b="1" dirty="0">
                <a:solidFill>
                  <a:srgbClr val="0000FF"/>
                </a:solidFill>
              </a:rPr>
              <a:t>Performance </a:t>
            </a:r>
            <a:r>
              <a:rPr lang="en-US" b="1" dirty="0" smtClean="0">
                <a:solidFill>
                  <a:srgbClr val="0000FF"/>
                </a:solidFill>
              </a:rPr>
              <a:t>Improvement </a:t>
            </a:r>
            <a:endParaRPr lang="en-US" b="1" dirty="0">
              <a:solidFill>
                <a:srgbClr val="0000FF"/>
              </a:solidFill>
            </a:endParaRPr>
          </a:p>
          <a:p>
            <a:pPr marL="457200" indent="-457200" algn="l">
              <a:buFont typeface="Arial" panose="020B0604020202020204" pitchFamily="34" charset="0"/>
              <a:buChar char="•"/>
            </a:pPr>
            <a:r>
              <a:rPr lang="en-US" sz="2400" b="1" dirty="0">
                <a:solidFill>
                  <a:srgbClr val="0000FF"/>
                </a:solidFill>
              </a:rPr>
              <a:t>Opportunity for improvement </a:t>
            </a:r>
            <a:r>
              <a:rPr lang="en-US" sz="2400" b="1" dirty="0">
                <a:solidFill>
                  <a:schemeClr val="tx1"/>
                </a:solidFill>
              </a:rPr>
              <a:t>A problem or performance failure</a:t>
            </a:r>
            <a:r>
              <a:rPr lang="en-US" sz="2400" b="1" dirty="0" smtClean="0">
                <a:solidFill>
                  <a:schemeClr val="tx1"/>
                </a:solidFill>
              </a:rPr>
              <a:t>.</a:t>
            </a:r>
          </a:p>
          <a:p>
            <a:pPr marL="457200" indent="-457200" algn="l">
              <a:buFont typeface="Arial" panose="020B0604020202020204" pitchFamily="34" charset="0"/>
              <a:buChar char="•"/>
            </a:pPr>
            <a:r>
              <a:rPr lang="en-US" sz="2400" b="1" dirty="0">
                <a:solidFill>
                  <a:srgbClr val="0000FF"/>
                </a:solidFill>
              </a:rPr>
              <a:t>Improvement </a:t>
            </a:r>
            <a:r>
              <a:rPr lang="en-US" sz="2400" b="1" dirty="0" smtClean="0">
                <a:solidFill>
                  <a:srgbClr val="0000FF"/>
                </a:solidFill>
              </a:rPr>
              <a:t>team </a:t>
            </a:r>
            <a:r>
              <a:rPr lang="en-US" sz="2400" b="1" dirty="0" smtClean="0">
                <a:solidFill>
                  <a:schemeClr val="tx1"/>
                </a:solidFill>
              </a:rPr>
              <a:t>A </a:t>
            </a:r>
            <a:r>
              <a:rPr lang="en-US" sz="2400" b="1" dirty="0">
                <a:solidFill>
                  <a:schemeClr val="tx1"/>
                </a:solidFill>
              </a:rPr>
              <a:t>group of individuals organized to work together to accomplish a specific improvement </a:t>
            </a:r>
            <a:r>
              <a:rPr lang="en-US" sz="2400" b="1" dirty="0" smtClean="0">
                <a:solidFill>
                  <a:schemeClr val="tx1"/>
                </a:solidFill>
              </a:rPr>
              <a:t>objective.</a:t>
            </a:r>
          </a:p>
          <a:p>
            <a:pPr marL="457200" indent="-457200" algn="l">
              <a:buFont typeface="Arial" panose="020B0604020202020204" pitchFamily="34" charset="0"/>
              <a:buChar char="•"/>
            </a:pPr>
            <a:r>
              <a:rPr lang="en-US" sz="2400" b="1" dirty="0">
                <a:solidFill>
                  <a:srgbClr val="0000FF"/>
                </a:solidFill>
              </a:rPr>
              <a:t>Improvement </a:t>
            </a:r>
            <a:r>
              <a:rPr lang="en-US" sz="2400" b="1" dirty="0" smtClean="0">
                <a:solidFill>
                  <a:srgbClr val="0000FF"/>
                </a:solidFill>
              </a:rPr>
              <a:t>project </a:t>
            </a:r>
            <a:r>
              <a:rPr lang="en-US" sz="2400" b="1" dirty="0" smtClean="0">
                <a:solidFill>
                  <a:schemeClr val="tx1"/>
                </a:solidFill>
              </a:rPr>
              <a:t>An </a:t>
            </a:r>
            <a:r>
              <a:rPr lang="en-US" sz="2400" b="1" dirty="0">
                <a:solidFill>
                  <a:schemeClr val="tx1"/>
                </a:solidFill>
              </a:rPr>
              <a:t>initiative set up to achieve a performance improvement objective within a certain time frame</a:t>
            </a:r>
            <a:r>
              <a:rPr lang="en-US" sz="2400" b="1" dirty="0" smtClean="0">
                <a:solidFill>
                  <a:schemeClr val="tx1"/>
                </a:solidFill>
              </a:rPr>
              <a:t>.</a:t>
            </a:r>
          </a:p>
          <a:p>
            <a:pPr marL="342900" indent="-342900" algn="l">
              <a:buFont typeface="Arial" panose="020B0604020202020204" pitchFamily="34" charset="0"/>
              <a:buChar char="•"/>
            </a:pPr>
            <a:r>
              <a:rPr lang="en-US" sz="2400" b="1" dirty="0">
                <a:solidFill>
                  <a:srgbClr val="0000FF"/>
                </a:solidFill>
              </a:rPr>
              <a:t>Analytic </a:t>
            </a:r>
            <a:r>
              <a:rPr lang="en-US" sz="2400" b="1" dirty="0" smtClean="0">
                <a:solidFill>
                  <a:srgbClr val="0000FF"/>
                </a:solidFill>
              </a:rPr>
              <a:t>tools </a:t>
            </a:r>
            <a:r>
              <a:rPr lang="en-US" sz="2400" b="1" dirty="0" smtClean="0">
                <a:solidFill>
                  <a:srgbClr val="FF0000"/>
                </a:solidFill>
              </a:rPr>
              <a:t>Qualitative</a:t>
            </a:r>
            <a:r>
              <a:rPr lang="en-US" sz="2400" b="1" dirty="0" smtClean="0">
                <a:solidFill>
                  <a:schemeClr val="tx1"/>
                </a:solidFill>
              </a:rPr>
              <a:t> </a:t>
            </a:r>
            <a:r>
              <a:rPr lang="en-US" sz="2400" b="1" dirty="0">
                <a:solidFill>
                  <a:schemeClr val="tx1"/>
                </a:solidFill>
              </a:rPr>
              <a:t>(language) and </a:t>
            </a:r>
            <a:r>
              <a:rPr lang="en-US" sz="2400" b="1" dirty="0">
                <a:solidFill>
                  <a:srgbClr val="FF0000"/>
                </a:solidFill>
              </a:rPr>
              <a:t>quantitative</a:t>
            </a:r>
            <a:r>
              <a:rPr lang="en-US" sz="2400" b="1" dirty="0">
                <a:solidFill>
                  <a:schemeClr val="tx1"/>
                </a:solidFill>
              </a:rPr>
              <a:t> (numeric) tools used during an improvement project; often called quality improvement tools</a:t>
            </a:r>
            <a:endParaRPr lang="en-US" sz="2400" b="1" dirty="0">
              <a:solidFill>
                <a:schemeClr val="tx1"/>
              </a:solidFill>
            </a:endParaRPr>
          </a:p>
        </p:txBody>
      </p:sp>
      <p:sp>
        <p:nvSpPr>
          <p:cNvPr id="4" name="Footer Placeholder 3"/>
          <p:cNvSpPr>
            <a:spLocks noGrp="1"/>
          </p:cNvSpPr>
          <p:nvPr>
            <p:ph type="ftr" idx="11"/>
          </p:nvPr>
        </p:nvSpPr>
        <p:spPr>
          <a:xfrm>
            <a:off x="0" y="638175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p:txBody>
          <a:bodyPr/>
          <a:lstStyle/>
          <a:p>
            <a:fld id="{EEEECDCC-63C2-4492-ADC6-A6890B1EB79E}" type="slidenum">
              <a:rPr lang="en-US" smtClean="0"/>
              <a:t>5</a:t>
            </a:fld>
            <a:endParaRPr lang="en-US"/>
          </a:p>
        </p:txBody>
      </p:sp>
      <p:sp>
        <p:nvSpPr>
          <p:cNvPr id="7" name="Rectangle 6"/>
          <p:cNvSpPr/>
          <p:nvPr/>
        </p:nvSpPr>
        <p:spPr>
          <a:xfrm>
            <a:off x="6635097" y="3048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4211726"/>
      </p:ext>
    </p:extLst>
  </p:cSld>
  <p:clrMapOvr>
    <a:masterClrMapping/>
  </p:clrMapOvr>
  <p:transition spd="slow">
    <p:diamon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50</a:t>
            </a:fld>
            <a:endParaRPr lang="en-US"/>
          </a:p>
        </p:txBody>
      </p:sp>
      <p:sp>
        <p:nvSpPr>
          <p:cNvPr id="11" name="Subtitle 10"/>
          <p:cNvSpPr>
            <a:spLocks noGrp="1"/>
          </p:cNvSpPr>
          <p:nvPr>
            <p:ph type="subTitle" idx="1"/>
          </p:nvPr>
        </p:nvSpPr>
        <p:spPr>
          <a:xfrm>
            <a:off x="533400" y="1615228"/>
            <a:ext cx="8381999" cy="4633172"/>
          </a:xfrm>
        </p:spPr>
        <p:txBody>
          <a:bodyPr/>
          <a:lstStyle/>
          <a:p>
            <a:pPr algn="l"/>
            <a:r>
              <a:rPr lang="en-US" b="1" dirty="0">
                <a:solidFill>
                  <a:srgbClr val="0000FF"/>
                </a:solidFill>
              </a:rPr>
              <a:t>Muda/ Lean</a:t>
            </a:r>
          </a:p>
          <a:p>
            <a:pPr marL="182880" algn="l"/>
            <a:r>
              <a:rPr lang="en-US" sz="2600" b="1" dirty="0">
                <a:solidFill>
                  <a:schemeClr val="tx1"/>
                </a:solidFill>
              </a:rPr>
              <a:t>The Japanese term for waste, a concept taken from </a:t>
            </a:r>
            <a:r>
              <a:rPr lang="en-US" sz="2600" b="1" dirty="0">
                <a:solidFill>
                  <a:srgbClr val="0000FF"/>
                </a:solidFill>
              </a:rPr>
              <a:t>Lean</a:t>
            </a:r>
            <a:r>
              <a:rPr lang="en-US" sz="2600" b="1" dirty="0">
                <a:solidFill>
                  <a:schemeClr val="tx1"/>
                </a:solidFill>
              </a:rPr>
              <a:t> manufacturing, (</a:t>
            </a:r>
            <a:r>
              <a:rPr lang="en-US" sz="2600" b="1" dirty="0">
                <a:solidFill>
                  <a:srgbClr val="0000FF"/>
                </a:solidFill>
              </a:rPr>
              <a:t>Muda</a:t>
            </a:r>
            <a:r>
              <a:rPr lang="en-US" sz="2600" b="1" dirty="0">
                <a:solidFill>
                  <a:schemeClr val="tx1"/>
                </a:solidFill>
              </a:rPr>
              <a:t> is anything that does not add value to the customer. Although some </a:t>
            </a:r>
            <a:r>
              <a:rPr lang="en-US" sz="2600" b="1" dirty="0">
                <a:solidFill>
                  <a:srgbClr val="0000FF"/>
                </a:solidFill>
              </a:rPr>
              <a:t>Muda</a:t>
            </a:r>
            <a:r>
              <a:rPr lang="en-US" sz="2600" b="1" dirty="0">
                <a:solidFill>
                  <a:schemeClr val="tx1"/>
                </a:solidFill>
              </a:rPr>
              <a:t> is inevitable, the goal of a </a:t>
            </a:r>
            <a:r>
              <a:rPr lang="en-US" sz="2600" b="1" dirty="0">
                <a:solidFill>
                  <a:srgbClr val="0000FF"/>
                </a:solidFill>
              </a:rPr>
              <a:t>Lean</a:t>
            </a:r>
            <a:r>
              <a:rPr lang="en-US" sz="2600" b="1" dirty="0">
                <a:solidFill>
                  <a:schemeClr val="tx1"/>
                </a:solidFill>
              </a:rPr>
              <a:t> project is to reduce it as much as </a:t>
            </a:r>
            <a:r>
              <a:rPr lang="en-US" sz="2600" b="1" dirty="0" smtClean="0">
                <a:solidFill>
                  <a:schemeClr val="tx1"/>
                </a:solidFill>
              </a:rPr>
              <a:t>possible.)</a:t>
            </a:r>
          </a:p>
          <a:p>
            <a:pPr marL="182880" algn="l"/>
            <a:r>
              <a:rPr lang="en-US" sz="2600" b="1" dirty="0">
                <a:solidFill>
                  <a:schemeClr val="tx1"/>
                </a:solidFill>
              </a:rPr>
              <a:t>The goal of any Lean project is to create a more efficient process than is currently in place. </a:t>
            </a:r>
            <a:endParaRPr lang="en-US" sz="2600" b="1" dirty="0" smtClean="0">
              <a:solidFill>
                <a:schemeClr val="tx1"/>
              </a:solidFill>
            </a:endParaRPr>
          </a:p>
          <a:p>
            <a:pPr marL="182880" algn="l"/>
            <a:r>
              <a:rPr lang="en-US" sz="2600" b="1" dirty="0" smtClean="0">
                <a:solidFill>
                  <a:schemeClr val="tx1"/>
                </a:solidFill>
              </a:rPr>
              <a:t>Except </a:t>
            </a:r>
            <a:r>
              <a:rPr lang="en-US" sz="2600" b="1" dirty="0">
                <a:solidFill>
                  <a:schemeClr val="tx1"/>
                </a:solidFill>
              </a:rPr>
              <a:t>for the application of Lean principles, Lean projects follow steps similar to those of other improvement </a:t>
            </a:r>
            <a:r>
              <a:rPr lang="en-US" sz="2600" b="1" dirty="0" smtClean="0">
                <a:solidFill>
                  <a:schemeClr val="tx1"/>
                </a:solidFill>
              </a:rPr>
              <a:t>projects:</a:t>
            </a:r>
            <a:endParaRPr lang="en-US" sz="2600" b="1" dirty="0">
              <a:solidFill>
                <a:schemeClr val="tx1"/>
              </a:solidFill>
            </a:endParaRPr>
          </a:p>
          <a:p>
            <a:pPr marL="182880" algn="l"/>
            <a:endParaRPr lang="en-US"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064865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51</a:t>
            </a:fld>
            <a:endParaRPr lang="en-US"/>
          </a:p>
        </p:txBody>
      </p:sp>
      <p:sp>
        <p:nvSpPr>
          <p:cNvPr id="11" name="Subtitle 10"/>
          <p:cNvSpPr>
            <a:spLocks noGrp="1"/>
          </p:cNvSpPr>
          <p:nvPr>
            <p:ph type="subTitle" idx="1"/>
          </p:nvPr>
        </p:nvSpPr>
        <p:spPr>
          <a:xfrm>
            <a:off x="533400" y="1615228"/>
            <a:ext cx="8381999" cy="4633172"/>
          </a:xfrm>
        </p:spPr>
        <p:txBody>
          <a:bodyPr/>
          <a:lstStyle/>
          <a:p>
            <a:pPr algn="l"/>
            <a:r>
              <a:rPr lang="en-US" b="1" dirty="0">
                <a:solidFill>
                  <a:srgbClr val="0000FF"/>
                </a:solidFill>
              </a:rPr>
              <a:t>Muda/ </a:t>
            </a:r>
            <a:r>
              <a:rPr lang="en-US" b="1" dirty="0" smtClean="0">
                <a:solidFill>
                  <a:srgbClr val="0000FF"/>
                </a:solidFill>
              </a:rPr>
              <a:t>Lean</a:t>
            </a:r>
            <a:endParaRPr lang="en-US" b="1" dirty="0">
              <a:solidFill>
                <a:srgbClr val="0000FF"/>
              </a:solidFill>
            </a:endParaRPr>
          </a:p>
          <a:p>
            <a:pPr marL="182880" algn="l"/>
            <a:r>
              <a:rPr lang="en-US" sz="2600" b="1" dirty="0" smtClean="0">
                <a:solidFill>
                  <a:schemeClr val="tx1"/>
                </a:solidFill>
              </a:rPr>
              <a:t>Lean </a:t>
            </a:r>
            <a:r>
              <a:rPr lang="en-US" sz="2600" b="1" dirty="0">
                <a:solidFill>
                  <a:schemeClr val="tx1"/>
                </a:solidFill>
              </a:rPr>
              <a:t>projects follow steps similar to those of other improvement </a:t>
            </a:r>
            <a:r>
              <a:rPr lang="en-US" sz="2600" b="1" dirty="0" smtClean="0">
                <a:solidFill>
                  <a:schemeClr val="tx1"/>
                </a:solidFill>
              </a:rPr>
              <a:t>projects:</a:t>
            </a:r>
            <a:endParaRPr lang="en-US" sz="2600" b="1" dirty="0">
              <a:solidFill>
                <a:schemeClr val="tx1"/>
              </a:solidFill>
            </a:endParaRPr>
          </a:p>
          <a:p>
            <a:pPr marL="697230" indent="-514350" algn="l">
              <a:buFont typeface="+mj-lt"/>
              <a:buAutoNum type="arabicPeriod"/>
            </a:pPr>
            <a:r>
              <a:rPr lang="en-US" sz="2600" b="1" dirty="0">
                <a:solidFill>
                  <a:schemeClr val="tx1"/>
                </a:solidFill>
              </a:rPr>
              <a:t>The performance problem is stated from the process customer’s viewpoint. For instance, radiology technicians are physicians’ customers. If a Lean project is initiated for the process of completing X-ray exams, the performance problem from the technician’s perspective might be “X-ray exams are delayed when ill- defined physician orders must be clarified.”</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855154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52</a:t>
            </a:fld>
            <a:endParaRPr lang="en-US"/>
          </a:p>
        </p:txBody>
      </p:sp>
      <p:sp>
        <p:nvSpPr>
          <p:cNvPr id="11" name="Subtitle 10"/>
          <p:cNvSpPr>
            <a:spLocks noGrp="1"/>
          </p:cNvSpPr>
          <p:nvPr>
            <p:ph type="subTitle" idx="1"/>
          </p:nvPr>
        </p:nvSpPr>
        <p:spPr>
          <a:xfrm>
            <a:off x="533400" y="1615228"/>
            <a:ext cx="8381999" cy="4633172"/>
          </a:xfrm>
        </p:spPr>
        <p:txBody>
          <a:bodyPr/>
          <a:lstStyle/>
          <a:p>
            <a:pPr algn="l"/>
            <a:r>
              <a:rPr lang="en-US" b="1" dirty="0">
                <a:solidFill>
                  <a:srgbClr val="0000FF"/>
                </a:solidFill>
              </a:rPr>
              <a:t>Muda/ </a:t>
            </a:r>
            <a:r>
              <a:rPr lang="en-US" b="1" dirty="0" smtClean="0">
                <a:solidFill>
                  <a:srgbClr val="0000FF"/>
                </a:solidFill>
              </a:rPr>
              <a:t>Lean</a:t>
            </a:r>
          </a:p>
          <a:p>
            <a:pPr algn="l"/>
            <a:r>
              <a:rPr lang="en-US" sz="2600" b="1" dirty="0" smtClean="0">
                <a:solidFill>
                  <a:schemeClr val="tx1"/>
                </a:solidFill>
              </a:rPr>
              <a:t>Lean </a:t>
            </a:r>
            <a:r>
              <a:rPr lang="en-US" sz="2600" b="1" dirty="0">
                <a:solidFill>
                  <a:schemeClr val="tx1"/>
                </a:solidFill>
              </a:rPr>
              <a:t>projects follow steps similar to those of other improvement </a:t>
            </a:r>
            <a:r>
              <a:rPr lang="en-US" sz="2600" b="1" dirty="0" smtClean="0">
                <a:solidFill>
                  <a:schemeClr val="tx1"/>
                </a:solidFill>
              </a:rPr>
              <a:t>projects:</a:t>
            </a:r>
            <a:endParaRPr lang="en-US" sz="2600" b="1" dirty="0">
              <a:solidFill>
                <a:schemeClr val="tx1"/>
              </a:solidFill>
            </a:endParaRPr>
          </a:p>
          <a:p>
            <a:pPr marL="697230" indent="-514350" algn="l">
              <a:buFont typeface="+mj-lt"/>
              <a:buAutoNum type="arabicPeriod" startAt="2"/>
            </a:pPr>
            <a:r>
              <a:rPr lang="en-US" sz="2600" b="1" dirty="0">
                <a:solidFill>
                  <a:schemeClr val="tx1"/>
                </a:solidFill>
              </a:rPr>
              <a:t>Current work procedures are examined, and a diagram of the current process is created. The illustration of the current process is based on what is happening in the present, not recollections of what happened in the past or what should be happening. Direct observation is the preferred way to gather this information. The process diagram clarifies the cause of the performance problem.</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57536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53</a:t>
            </a:fld>
            <a:endParaRPr lang="en-US"/>
          </a:p>
        </p:txBody>
      </p:sp>
      <p:sp>
        <p:nvSpPr>
          <p:cNvPr id="11" name="Subtitle 10"/>
          <p:cNvSpPr>
            <a:spLocks noGrp="1"/>
          </p:cNvSpPr>
          <p:nvPr>
            <p:ph type="subTitle" idx="1"/>
          </p:nvPr>
        </p:nvSpPr>
        <p:spPr>
          <a:xfrm>
            <a:off x="533400" y="1615228"/>
            <a:ext cx="8305799" cy="4556972"/>
          </a:xfrm>
        </p:spPr>
        <p:txBody>
          <a:bodyPr/>
          <a:lstStyle/>
          <a:p>
            <a:pPr algn="l"/>
            <a:r>
              <a:rPr lang="en-US" b="1" dirty="0">
                <a:solidFill>
                  <a:srgbClr val="0000FF"/>
                </a:solidFill>
              </a:rPr>
              <a:t>Muda/ </a:t>
            </a:r>
            <a:r>
              <a:rPr lang="en-US" b="1" dirty="0" smtClean="0">
                <a:solidFill>
                  <a:srgbClr val="0000FF"/>
                </a:solidFill>
              </a:rPr>
              <a:t>Lean</a:t>
            </a:r>
            <a:endParaRPr lang="en-US" b="1" dirty="0">
              <a:solidFill>
                <a:srgbClr val="0000FF"/>
              </a:solidFill>
            </a:endParaRPr>
          </a:p>
          <a:p>
            <a:pPr marL="182880" algn="l"/>
            <a:r>
              <a:rPr lang="en-US" b="1" dirty="0" smtClean="0">
                <a:solidFill>
                  <a:srgbClr val="0000FF"/>
                </a:solidFill>
              </a:rPr>
              <a:t>Process </a:t>
            </a:r>
            <a:r>
              <a:rPr lang="en-US" b="1" dirty="0">
                <a:solidFill>
                  <a:srgbClr val="0000FF"/>
                </a:solidFill>
              </a:rPr>
              <a:t>diagram</a:t>
            </a:r>
            <a:r>
              <a:rPr lang="en-US" b="1" dirty="0">
                <a:solidFill>
                  <a:schemeClr val="tx1"/>
                </a:solidFill>
              </a:rPr>
              <a:t>, </a:t>
            </a:r>
            <a:r>
              <a:rPr lang="en-US" b="1" dirty="0" smtClean="0">
                <a:solidFill>
                  <a:schemeClr val="tx1"/>
                </a:solidFill>
              </a:rPr>
              <a:t>is </a:t>
            </a:r>
            <a:r>
              <a:rPr lang="en-US" b="1" dirty="0">
                <a:solidFill>
                  <a:schemeClr val="tx1"/>
                </a:solidFill>
              </a:rPr>
              <a:t>a visual representation of the flow of individual steps or activities in a process also known as process flowchart or process mapping.</a:t>
            </a:r>
          </a:p>
          <a:p>
            <a:pPr marL="697230" indent="-514350" algn="l">
              <a:buFont typeface="+mj-lt"/>
              <a:buAutoNum type="arabicPeriod" startAt="3"/>
            </a:pPr>
            <a:r>
              <a:rPr lang="en-US" b="1" dirty="0">
                <a:solidFill>
                  <a:schemeClr val="tx1"/>
                </a:solidFill>
              </a:rPr>
              <a:t>Improvement opportunities are identified and quantified. Data are gathered to determine the frequency of the problem and the problem’s impact on process customers.</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011541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p>
            <a:fld id="{EEEECDCC-63C2-4492-ADC6-A6890B1EB79E}" type="slidenum">
              <a:rPr lang="en-US" smtClean="0"/>
              <a:t>54</a:t>
            </a:fld>
            <a:endParaRPr lang="en-US"/>
          </a:p>
        </p:txBody>
      </p:sp>
      <p:sp>
        <p:nvSpPr>
          <p:cNvPr id="3" name="Footer Placeholder 2"/>
          <p:cNvSpPr>
            <a:spLocks noGrp="1"/>
          </p:cNvSpPr>
          <p:nvPr>
            <p:ph type="ftr" idx="11"/>
          </p:nvPr>
        </p:nvSpPr>
        <p:spPr/>
        <p:txBody>
          <a:bodyPr/>
          <a:lstStyle/>
          <a:p>
            <a:r>
              <a:rPr lang="en-US" smtClean="0"/>
              <a:t>Mohammed Alnaif Ph.D.</a:t>
            </a:r>
            <a:endParaRPr lang="en-US"/>
          </a:p>
        </p:txBody>
      </p:sp>
      <p:pic>
        <p:nvPicPr>
          <p:cNvPr id="1026" name="Picture 2" descr="https://cahps.ahrq.gov/images/content/ProcessMa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33400"/>
            <a:ext cx="8077200" cy="5562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657600" y="6096000"/>
            <a:ext cx="914400" cy="381000"/>
          </a:xfrm>
          <a:prstGeom prst="rect">
            <a:avLst/>
          </a:prstGeom>
          <a:noFill/>
        </p:spPr>
        <p:txBody>
          <a:bodyPr wrap="square" rtlCol="0">
            <a:spAutoFit/>
          </a:bodyPr>
          <a:lstStyle/>
          <a:p>
            <a:r>
              <a:rPr lang="en-US" b="1" dirty="0" smtClean="0"/>
              <a:t>AHRQ</a:t>
            </a:r>
            <a:endParaRPr lang="en-US" b="1" dirty="0"/>
          </a:p>
        </p:txBody>
      </p:sp>
    </p:spTree>
    <p:extLst>
      <p:ext uri="{BB962C8B-B14F-4D97-AF65-F5344CB8AC3E}">
        <p14:creationId xmlns:p14="http://schemas.microsoft.com/office/powerpoint/2010/main" val="304294454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55</a:t>
            </a:fld>
            <a:endParaRPr lang="en-US"/>
          </a:p>
        </p:txBody>
      </p:sp>
      <p:sp>
        <p:nvSpPr>
          <p:cNvPr id="11" name="Subtitle 10"/>
          <p:cNvSpPr>
            <a:spLocks noGrp="1"/>
          </p:cNvSpPr>
          <p:nvPr>
            <p:ph type="subTitle" idx="1"/>
          </p:nvPr>
        </p:nvSpPr>
        <p:spPr>
          <a:xfrm>
            <a:off x="533400" y="1615228"/>
            <a:ext cx="8305799" cy="4556972"/>
          </a:xfrm>
        </p:spPr>
        <p:txBody>
          <a:bodyPr/>
          <a:lstStyle/>
          <a:p>
            <a:pPr algn="l"/>
            <a:r>
              <a:rPr lang="en-US" b="1" dirty="0">
                <a:solidFill>
                  <a:srgbClr val="0000FF"/>
                </a:solidFill>
              </a:rPr>
              <a:t>Muda/ </a:t>
            </a:r>
            <a:r>
              <a:rPr lang="en-US" b="1" dirty="0" smtClean="0">
                <a:solidFill>
                  <a:srgbClr val="0000FF"/>
                </a:solidFill>
              </a:rPr>
              <a:t>Lean</a:t>
            </a:r>
            <a:endParaRPr lang="en-US" b="1" dirty="0">
              <a:solidFill>
                <a:srgbClr val="0000FF"/>
              </a:solidFill>
            </a:endParaRPr>
          </a:p>
          <a:p>
            <a:pPr marL="697230" indent="-514350" algn="l">
              <a:buFont typeface="+mj-lt"/>
              <a:buAutoNum type="arabicPeriod" startAt="4"/>
            </a:pPr>
            <a:r>
              <a:rPr lang="en-US" b="1" dirty="0">
                <a:solidFill>
                  <a:schemeClr val="tx1"/>
                </a:solidFill>
              </a:rPr>
              <a:t>Root causes of the problem are investigated. A common approach to get to the root of the problem is to ask, five times in a series, why the problem </a:t>
            </a:r>
            <a:r>
              <a:rPr lang="en-US" b="1" dirty="0" smtClean="0">
                <a:solidFill>
                  <a:schemeClr val="tx1"/>
                </a:solidFill>
              </a:rPr>
              <a:t>occurs </a:t>
            </a:r>
            <a:r>
              <a:rPr lang="en-US" b="1" dirty="0">
                <a:solidFill>
                  <a:schemeClr val="tx1"/>
                </a:solidFill>
              </a:rPr>
              <a:t>(The Five Whys performance improvement tool is </a:t>
            </a:r>
            <a:r>
              <a:rPr lang="en-US" b="1" dirty="0" smtClean="0">
                <a:solidFill>
                  <a:schemeClr val="tx1"/>
                </a:solidFill>
              </a:rPr>
              <a:t>discussed later). </a:t>
            </a:r>
          </a:p>
          <a:p>
            <a:pPr marL="697230" indent="-514350" algn="l">
              <a:buFont typeface="+mj-lt"/>
              <a:buAutoNum type="arabicPeriod" startAt="4"/>
            </a:pPr>
            <a:r>
              <a:rPr lang="en-US" b="1" dirty="0">
                <a:solidFill>
                  <a:schemeClr val="tx1"/>
                </a:solidFill>
              </a:rPr>
              <a:t>A better way to work is proposed and illustrated in a process diagram. This better way is designed to alleviate the root causes identified in the previous step.</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01747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56</a:t>
            </a:fld>
            <a:endParaRPr lang="en-US"/>
          </a:p>
        </p:txBody>
      </p:sp>
      <p:sp>
        <p:nvSpPr>
          <p:cNvPr id="11" name="Subtitle 10"/>
          <p:cNvSpPr>
            <a:spLocks noGrp="1"/>
          </p:cNvSpPr>
          <p:nvPr>
            <p:ph type="subTitle" idx="1"/>
          </p:nvPr>
        </p:nvSpPr>
        <p:spPr>
          <a:xfrm>
            <a:off x="381000" y="1623329"/>
            <a:ext cx="8456249" cy="4556972"/>
          </a:xfrm>
        </p:spPr>
        <p:txBody>
          <a:bodyPr/>
          <a:lstStyle/>
          <a:p>
            <a:pPr algn="l"/>
            <a:r>
              <a:rPr lang="en-US" b="1" dirty="0">
                <a:solidFill>
                  <a:srgbClr val="0000FF"/>
                </a:solidFill>
              </a:rPr>
              <a:t>Muda/ </a:t>
            </a:r>
            <a:r>
              <a:rPr lang="en-US" b="1" dirty="0" smtClean="0">
                <a:solidFill>
                  <a:srgbClr val="0000FF"/>
                </a:solidFill>
              </a:rPr>
              <a:t>Lean</a:t>
            </a:r>
            <a:endParaRPr lang="en-US" b="1" dirty="0">
              <a:solidFill>
                <a:srgbClr val="0000FF"/>
              </a:solidFill>
            </a:endParaRPr>
          </a:p>
          <a:p>
            <a:pPr marL="697230" indent="-514350" algn="l">
              <a:buFont typeface="+mj-lt"/>
              <a:buAutoNum type="arabicPeriod" startAt="6"/>
            </a:pPr>
            <a:r>
              <a:rPr lang="en-US" sz="2600" b="1" dirty="0">
                <a:solidFill>
                  <a:schemeClr val="tx1"/>
                </a:solidFill>
              </a:rPr>
              <a:t>An implementation plan is developed. The plan identifies the actions needed to realize the process changes and assigns plan implementation responsibilities. A deadline for completion is set</a:t>
            </a:r>
            <a:r>
              <a:rPr lang="en-US" sz="2600" b="1" dirty="0" smtClean="0">
                <a:solidFill>
                  <a:schemeClr val="tx1"/>
                </a:solidFill>
              </a:rPr>
              <a:t>.</a:t>
            </a:r>
          </a:p>
          <a:p>
            <a:pPr marL="697230" indent="-514350" algn="l">
              <a:buFont typeface="+mj-lt"/>
              <a:buAutoNum type="arabicPeriod" startAt="6"/>
            </a:pPr>
            <a:r>
              <a:rPr lang="en-US" sz="2600" b="1" dirty="0">
                <a:solidFill>
                  <a:schemeClr val="tx1"/>
                </a:solidFill>
              </a:rPr>
              <a:t>A follow-up plan is created. This plan predicts performance improvements expected to result from the implemented changes. The expected improvements are defined in measurable terms, and the means of gathering measurement data are specified.</a:t>
            </a: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764545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57</a:t>
            </a:fld>
            <a:endParaRPr lang="en-US"/>
          </a:p>
        </p:txBody>
      </p:sp>
      <p:sp>
        <p:nvSpPr>
          <p:cNvPr id="11" name="Subtitle 10"/>
          <p:cNvSpPr>
            <a:spLocks noGrp="1"/>
          </p:cNvSpPr>
          <p:nvPr>
            <p:ph type="subTitle" idx="1"/>
          </p:nvPr>
        </p:nvSpPr>
        <p:spPr>
          <a:xfrm>
            <a:off x="381000" y="1623329"/>
            <a:ext cx="8456249" cy="4556972"/>
          </a:xfrm>
        </p:spPr>
        <p:txBody>
          <a:bodyPr/>
          <a:lstStyle/>
          <a:p>
            <a:pPr algn="l"/>
            <a:r>
              <a:rPr lang="en-US" b="1" dirty="0">
                <a:solidFill>
                  <a:srgbClr val="0000FF"/>
                </a:solidFill>
              </a:rPr>
              <a:t>Muda/ </a:t>
            </a:r>
            <a:r>
              <a:rPr lang="en-US" b="1" dirty="0" smtClean="0">
                <a:solidFill>
                  <a:srgbClr val="0000FF"/>
                </a:solidFill>
              </a:rPr>
              <a:t>Lean</a:t>
            </a:r>
            <a:endParaRPr lang="en-US" b="1" dirty="0">
              <a:solidFill>
                <a:srgbClr val="0000FF"/>
              </a:solidFill>
            </a:endParaRPr>
          </a:p>
          <a:p>
            <a:pPr marL="457200" indent="-457200" algn="l">
              <a:buFont typeface="+mj-lt"/>
              <a:buAutoNum type="arabicPeriod" startAt="8"/>
            </a:pPr>
            <a:r>
              <a:rPr lang="en-US" sz="2600" b="1" dirty="0">
                <a:solidFill>
                  <a:schemeClr val="tx1"/>
                </a:solidFill>
              </a:rPr>
              <a:t>After process changes are made, results are compared with the projections made in step 7</a:t>
            </a:r>
            <a:r>
              <a:rPr lang="en-US" sz="2600" b="1" dirty="0" smtClean="0">
                <a:solidFill>
                  <a:schemeClr val="tx1"/>
                </a:solidFill>
              </a:rPr>
              <a:t>.</a:t>
            </a:r>
          </a:p>
          <a:p>
            <a:pPr marL="342900" indent="-342900" algn="l">
              <a:buFont typeface="Wingdings" panose="05000000000000000000" pitchFamily="2" charset="2"/>
              <a:buChar char="v"/>
            </a:pPr>
            <a:r>
              <a:rPr lang="en-US" sz="2600" b="1" dirty="0">
                <a:solidFill>
                  <a:schemeClr val="tx1"/>
                </a:solidFill>
              </a:rPr>
              <a:t>A growing number of cost-conscious healthcare organizations are conducting </a:t>
            </a:r>
            <a:r>
              <a:rPr lang="en-US" sz="2600" b="1" dirty="0">
                <a:solidFill>
                  <a:srgbClr val="0000FF"/>
                </a:solidFill>
              </a:rPr>
              <a:t>Lean</a:t>
            </a:r>
            <a:r>
              <a:rPr lang="en-US" sz="2600" b="1" dirty="0">
                <a:solidFill>
                  <a:schemeClr val="tx1"/>
                </a:solidFill>
              </a:rPr>
              <a:t> projects to improve daily operations. When these projects are successful, the organizations achieve more with less: They care for more patients with the same number of staff in the same (or less) space at reduced costs</a:t>
            </a:r>
            <a:r>
              <a:rPr lang="en-US" sz="2600" b="1" dirty="0" smtClean="0">
                <a:solidFill>
                  <a:schemeClr val="tx1"/>
                </a:solidFill>
              </a:rPr>
              <a:t>.</a:t>
            </a:r>
            <a:r>
              <a:rPr lang="en-US" sz="2600" dirty="0"/>
              <a:t> </a:t>
            </a:r>
            <a:r>
              <a:rPr lang="en-US" sz="2600" b="1" dirty="0">
                <a:solidFill>
                  <a:srgbClr val="0000FF"/>
                </a:solidFill>
              </a:rPr>
              <a:t>Exhibit 5.6 </a:t>
            </a:r>
            <a:r>
              <a:rPr lang="en-US" sz="2600" b="1" dirty="0" smtClean="0">
                <a:solidFill>
                  <a:srgbClr val="0000FF"/>
                </a:solidFill>
              </a:rPr>
              <a:t>shows Eight </a:t>
            </a:r>
            <a:r>
              <a:rPr lang="en-US" sz="2600" b="1" dirty="0">
                <a:solidFill>
                  <a:srgbClr val="0000FF"/>
                </a:solidFill>
              </a:rPr>
              <a:t>Categories and Examples of Waste (Muda)</a:t>
            </a:r>
            <a:r>
              <a:rPr lang="en-US" sz="2600" b="1" dirty="0" smtClean="0">
                <a:solidFill>
                  <a:srgbClr val="0000FF"/>
                </a:solidFill>
              </a:rPr>
              <a:t> </a:t>
            </a:r>
            <a:endParaRPr lang="en-US" sz="2600" b="1" dirty="0">
              <a:solidFill>
                <a:srgbClr val="0000FF"/>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730991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p>
            <a:fld id="{EEEECDCC-63C2-4492-ADC6-A6890B1EB79E}" type="slidenum">
              <a:rPr lang="en-US" smtClean="0"/>
              <a:t>58</a:t>
            </a:fld>
            <a:endParaRPr lang="en-US"/>
          </a:p>
        </p:txBody>
      </p:sp>
      <p:sp>
        <p:nvSpPr>
          <p:cNvPr id="3" name="Footer Placeholder 2"/>
          <p:cNvSpPr>
            <a:spLocks noGrp="1"/>
          </p:cNvSpPr>
          <p:nvPr>
            <p:ph type="ftr" idx="11"/>
          </p:nvPr>
        </p:nvSpPr>
        <p:spPr/>
        <p:txBody>
          <a:bodyPr/>
          <a:lstStyle/>
          <a:p>
            <a:r>
              <a:rPr lang="en-US" smtClean="0"/>
              <a:t>Mohammed Alnaif Ph.D.</a:t>
            </a: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368657769"/>
              </p:ext>
            </p:extLst>
          </p:nvPr>
        </p:nvGraphicFramePr>
        <p:xfrm>
          <a:off x="457200" y="990598"/>
          <a:ext cx="8229600" cy="5029203"/>
        </p:xfrm>
        <a:graphic>
          <a:graphicData uri="http://schemas.openxmlformats.org/drawingml/2006/table">
            <a:tbl>
              <a:tblPr firstRow="1" firstCol="1" bandRow="1">
                <a:tableStyleId>{5C22544A-7EE6-4342-B048-85BDC9FD1C3A}</a:tableStyleId>
              </a:tblPr>
              <a:tblGrid>
                <a:gridCol w="1940312"/>
                <a:gridCol w="6289288"/>
              </a:tblGrid>
              <a:tr h="628651">
                <a:tc>
                  <a:txBody>
                    <a:bodyPr/>
                    <a:lstStyle/>
                    <a:p>
                      <a:pPr marL="0" marR="0" algn="l" rtl="0">
                        <a:lnSpc>
                          <a:spcPct val="107000"/>
                        </a:lnSpc>
                        <a:spcBef>
                          <a:spcPts val="0"/>
                        </a:spcBef>
                        <a:spcAft>
                          <a:spcPts val="0"/>
                        </a:spcAft>
                      </a:pPr>
                      <a:r>
                        <a:rPr lang="en-US" sz="2000" b="1" dirty="0">
                          <a:solidFill>
                            <a:schemeClr val="tx1"/>
                          </a:solidFill>
                          <a:effectLst/>
                        </a:rPr>
                        <a:t>Waste Category</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dirty="0">
                          <a:solidFill>
                            <a:schemeClr val="tx1"/>
                          </a:solidFill>
                          <a:effectLst/>
                        </a:rPr>
                        <a:t>Example</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1100138">
                <a:tc>
                  <a:txBody>
                    <a:bodyPr/>
                    <a:lstStyle/>
                    <a:p>
                      <a:pPr marL="0" marR="0" algn="l" rtl="0">
                        <a:lnSpc>
                          <a:spcPct val="107000"/>
                        </a:lnSpc>
                        <a:spcBef>
                          <a:spcPts val="0"/>
                        </a:spcBef>
                        <a:spcAft>
                          <a:spcPts val="0"/>
                        </a:spcAft>
                      </a:pPr>
                      <a:r>
                        <a:rPr lang="en-US" sz="2000" b="1">
                          <a:solidFill>
                            <a:schemeClr val="tx1"/>
                          </a:solidFill>
                          <a:effectLst/>
                        </a:rPr>
                        <a:t>Movement</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a:solidFill>
                            <a:schemeClr val="tx1"/>
                          </a:solidFill>
                          <a:effectLst/>
                        </a:rPr>
                        <a:t>Unnecessary human movement (e.g., staff walking to various places around the work area to obtain supplies)</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00138">
                <a:tc>
                  <a:txBody>
                    <a:bodyPr/>
                    <a:lstStyle/>
                    <a:p>
                      <a:pPr marL="0" marR="0" algn="l" rtl="0">
                        <a:lnSpc>
                          <a:spcPct val="107000"/>
                        </a:lnSpc>
                        <a:spcBef>
                          <a:spcPts val="0"/>
                        </a:spcBef>
                        <a:spcAft>
                          <a:spcPts val="0"/>
                        </a:spcAft>
                      </a:pPr>
                      <a:r>
                        <a:rPr lang="en-US" sz="2000" b="1">
                          <a:solidFill>
                            <a:schemeClr val="tx1"/>
                          </a:solidFill>
                          <a:effectLst/>
                        </a:rPr>
                        <a:t>Waiting</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a:solidFill>
                            <a:schemeClr val="tx1"/>
                          </a:solidFill>
                          <a:effectLst/>
                        </a:rPr>
                        <a:t>People waiting for something needed to do their work (e.g., a radiologist waiting for a patient to be brought into the exam room)</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00138">
                <a:tc>
                  <a:txBody>
                    <a:bodyPr/>
                    <a:lstStyle/>
                    <a:p>
                      <a:pPr marL="0" marR="0" algn="l" rtl="0">
                        <a:lnSpc>
                          <a:spcPct val="107000"/>
                        </a:lnSpc>
                        <a:spcBef>
                          <a:spcPts val="0"/>
                        </a:spcBef>
                        <a:spcAft>
                          <a:spcPts val="0"/>
                        </a:spcAft>
                      </a:pPr>
                      <a:r>
                        <a:rPr lang="en-US" sz="2000" b="1">
                          <a:solidFill>
                            <a:schemeClr val="tx1"/>
                          </a:solidFill>
                          <a:effectLst/>
                        </a:rPr>
                        <a:t>Over processing</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a:solidFill>
                            <a:schemeClr val="tx1"/>
                          </a:solidFill>
                          <a:effectLst/>
                        </a:rPr>
                        <a:t>Doing more than is necessary to meet requirements (e.g., doing two blood tests on a patient when one would have been sufficient)</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00138">
                <a:tc>
                  <a:txBody>
                    <a:bodyPr/>
                    <a:lstStyle/>
                    <a:p>
                      <a:pPr marL="0" marR="0" algn="l" rtl="0">
                        <a:lnSpc>
                          <a:spcPct val="107000"/>
                        </a:lnSpc>
                        <a:spcBef>
                          <a:spcPts val="0"/>
                        </a:spcBef>
                        <a:spcAft>
                          <a:spcPts val="0"/>
                        </a:spcAft>
                      </a:pPr>
                      <a:r>
                        <a:rPr lang="en-US" sz="2000" b="1" dirty="0">
                          <a:solidFill>
                            <a:schemeClr val="tx1"/>
                          </a:solidFill>
                          <a:effectLst/>
                        </a:rPr>
                        <a:t>Defects</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dirty="0">
                          <a:solidFill>
                            <a:schemeClr val="tx1"/>
                          </a:solidFill>
                          <a:effectLst/>
                        </a:rPr>
                        <a:t>Poor quality work and rework to fix mistakes (e.g., rebilling the insurance company because the first bill contained an error)</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TextBox 4"/>
          <p:cNvSpPr txBox="1"/>
          <p:nvPr/>
        </p:nvSpPr>
        <p:spPr>
          <a:xfrm>
            <a:off x="609600" y="304800"/>
            <a:ext cx="8077200" cy="461665"/>
          </a:xfrm>
          <a:prstGeom prst="rect">
            <a:avLst/>
          </a:prstGeom>
          <a:noFill/>
        </p:spPr>
        <p:txBody>
          <a:bodyPr wrap="square" rtlCol="0">
            <a:spAutoFit/>
          </a:bodyPr>
          <a:lstStyle/>
          <a:p>
            <a:r>
              <a:rPr lang="en-US" sz="2400" b="1" dirty="0">
                <a:solidFill>
                  <a:srgbClr val="0000FF"/>
                </a:solidFill>
              </a:rPr>
              <a:t>Exhibit 5.6 Eight Categories and Examples of Waste (Muda)</a:t>
            </a:r>
          </a:p>
        </p:txBody>
      </p:sp>
    </p:spTree>
    <p:extLst>
      <p:ext uri="{BB962C8B-B14F-4D97-AF65-F5344CB8AC3E}">
        <p14:creationId xmlns:p14="http://schemas.microsoft.com/office/powerpoint/2010/main" val="406848055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p>
            <a:fld id="{EEEECDCC-63C2-4492-ADC6-A6890B1EB79E}" type="slidenum">
              <a:rPr lang="en-US" smtClean="0"/>
              <a:t>59</a:t>
            </a:fld>
            <a:endParaRPr lang="en-US"/>
          </a:p>
        </p:txBody>
      </p:sp>
      <p:sp>
        <p:nvSpPr>
          <p:cNvPr id="3" name="Footer Placeholder 2"/>
          <p:cNvSpPr>
            <a:spLocks noGrp="1"/>
          </p:cNvSpPr>
          <p:nvPr>
            <p:ph type="ftr" idx="11"/>
          </p:nvPr>
        </p:nvSpPr>
        <p:spPr/>
        <p:txBody>
          <a:bodyPr/>
          <a:lstStyle/>
          <a:p>
            <a:r>
              <a:rPr lang="en-US" smtClean="0"/>
              <a:t>Mohammed Alnaif Ph.D.</a:t>
            </a: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1828927696"/>
              </p:ext>
            </p:extLst>
          </p:nvPr>
        </p:nvGraphicFramePr>
        <p:xfrm>
          <a:off x="457200" y="914401"/>
          <a:ext cx="8305800" cy="5181601"/>
        </p:xfrm>
        <a:graphic>
          <a:graphicData uri="http://schemas.openxmlformats.org/drawingml/2006/table">
            <a:tbl>
              <a:tblPr firstRow="1" firstCol="1" bandRow="1">
                <a:tableStyleId>{5C22544A-7EE6-4342-B048-85BDC9FD1C3A}</a:tableStyleId>
              </a:tblPr>
              <a:tblGrid>
                <a:gridCol w="1958278"/>
                <a:gridCol w="6347522"/>
              </a:tblGrid>
              <a:tr h="647701">
                <a:tc>
                  <a:txBody>
                    <a:bodyPr/>
                    <a:lstStyle/>
                    <a:p>
                      <a:pPr marL="0" marR="0" algn="l" rtl="0">
                        <a:lnSpc>
                          <a:spcPct val="107000"/>
                        </a:lnSpc>
                        <a:spcBef>
                          <a:spcPts val="0"/>
                        </a:spcBef>
                        <a:spcAft>
                          <a:spcPts val="0"/>
                        </a:spcAft>
                      </a:pPr>
                      <a:r>
                        <a:rPr lang="en-US" sz="2000" b="1" dirty="0">
                          <a:solidFill>
                            <a:schemeClr val="tx1"/>
                          </a:solidFill>
                          <a:effectLst/>
                        </a:rPr>
                        <a:t>Waste Category</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dirty="0">
                          <a:solidFill>
                            <a:schemeClr val="tx1"/>
                          </a:solidFill>
                          <a:effectLst/>
                        </a:rPr>
                        <a:t>Example</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1133475">
                <a:tc>
                  <a:txBody>
                    <a:bodyPr/>
                    <a:lstStyle/>
                    <a:p>
                      <a:pPr marL="0" marR="0" algn="l" rtl="0">
                        <a:lnSpc>
                          <a:spcPct val="107000"/>
                        </a:lnSpc>
                        <a:spcBef>
                          <a:spcPts val="0"/>
                        </a:spcBef>
                        <a:spcAft>
                          <a:spcPts val="0"/>
                        </a:spcAft>
                      </a:pPr>
                      <a:r>
                        <a:rPr lang="en-US" sz="2000" b="1">
                          <a:solidFill>
                            <a:schemeClr val="tx1"/>
                          </a:solidFill>
                          <a:effectLst/>
                        </a:rPr>
                        <a:t>Inventories</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a:solidFill>
                            <a:schemeClr val="tx1"/>
                          </a:solidFill>
                          <a:effectLst/>
                        </a:rPr>
                        <a:t>Inputs to the process that are waiting to be used (e.g., keeping excessive supplies on hand just in case they are needed)</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33475">
                <a:tc>
                  <a:txBody>
                    <a:bodyPr/>
                    <a:lstStyle/>
                    <a:p>
                      <a:pPr marL="0" marR="0" algn="l" rtl="0">
                        <a:lnSpc>
                          <a:spcPct val="107000"/>
                        </a:lnSpc>
                        <a:spcBef>
                          <a:spcPts val="0"/>
                        </a:spcBef>
                        <a:spcAft>
                          <a:spcPts val="0"/>
                        </a:spcAft>
                      </a:pPr>
                      <a:r>
                        <a:rPr lang="en-US" sz="2000" b="1">
                          <a:solidFill>
                            <a:schemeClr val="tx1"/>
                          </a:solidFill>
                          <a:effectLst/>
                        </a:rPr>
                        <a:t>Transportation</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a:solidFill>
                            <a:schemeClr val="tx1"/>
                          </a:solidFill>
                          <a:effectLst/>
                        </a:rPr>
                        <a:t>Unnecessary movement of people, supplies, equipment, and so forth (e.g., moving patients unnecessarily from one hospital unit to another)</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33475">
                <a:tc>
                  <a:txBody>
                    <a:bodyPr/>
                    <a:lstStyle/>
                    <a:p>
                      <a:pPr marL="0" marR="0" algn="l" rtl="0">
                        <a:lnSpc>
                          <a:spcPct val="107000"/>
                        </a:lnSpc>
                        <a:spcBef>
                          <a:spcPts val="0"/>
                        </a:spcBef>
                        <a:spcAft>
                          <a:spcPts val="0"/>
                        </a:spcAft>
                      </a:pPr>
                      <a:r>
                        <a:rPr lang="en-US" sz="2000" b="1">
                          <a:solidFill>
                            <a:schemeClr val="tx1"/>
                          </a:solidFill>
                          <a:effectLst/>
                        </a:rPr>
                        <a:t>Design</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a:solidFill>
                            <a:schemeClr val="tx1"/>
                          </a:solidFill>
                          <a:effectLst/>
                        </a:rPr>
                        <a:t>Products and services that process customers view as unnecessary (e.g., asking patients to handwrite a new medication list at each clinic visit)</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33475">
                <a:tc>
                  <a:txBody>
                    <a:bodyPr/>
                    <a:lstStyle/>
                    <a:p>
                      <a:pPr marL="0" marR="0" algn="l" rtl="0">
                        <a:lnSpc>
                          <a:spcPct val="107000"/>
                        </a:lnSpc>
                        <a:spcBef>
                          <a:spcPts val="0"/>
                        </a:spcBef>
                        <a:spcAft>
                          <a:spcPts val="0"/>
                        </a:spcAft>
                      </a:pPr>
                      <a:r>
                        <a:rPr lang="en-US" sz="2000" b="1" dirty="0">
                          <a:solidFill>
                            <a:schemeClr val="tx1"/>
                          </a:solidFill>
                          <a:effectLst/>
                        </a:rPr>
                        <a:t>Overproduction</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algn="l" rtl="0">
                        <a:lnSpc>
                          <a:spcPct val="107000"/>
                        </a:lnSpc>
                        <a:spcBef>
                          <a:spcPts val="0"/>
                        </a:spcBef>
                        <a:spcAft>
                          <a:spcPts val="0"/>
                        </a:spcAft>
                      </a:pPr>
                      <a:r>
                        <a:rPr lang="en-US" sz="2000" b="1" dirty="0">
                          <a:solidFill>
                            <a:schemeClr val="tx1"/>
                          </a:solidFill>
                          <a:effectLst/>
                        </a:rPr>
                        <a:t>Doing something that doesn’t add value (e.g., performing unnecessary tests to prevent a lawsuit for malpractice)</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TextBox 5"/>
          <p:cNvSpPr txBox="1"/>
          <p:nvPr/>
        </p:nvSpPr>
        <p:spPr>
          <a:xfrm>
            <a:off x="609600" y="304800"/>
            <a:ext cx="8077200" cy="461665"/>
          </a:xfrm>
          <a:prstGeom prst="rect">
            <a:avLst/>
          </a:prstGeom>
          <a:noFill/>
        </p:spPr>
        <p:txBody>
          <a:bodyPr wrap="square" rtlCol="0">
            <a:spAutoFit/>
          </a:bodyPr>
          <a:lstStyle/>
          <a:p>
            <a:r>
              <a:rPr lang="en-US" sz="2400" b="1" dirty="0">
                <a:solidFill>
                  <a:srgbClr val="0000FF"/>
                </a:solidFill>
              </a:rPr>
              <a:t>Exhibit 5.6 Eight Categories and Examples of Waste (Muda)</a:t>
            </a:r>
          </a:p>
        </p:txBody>
      </p:sp>
    </p:spTree>
    <p:extLst>
      <p:ext uri="{BB962C8B-B14F-4D97-AF65-F5344CB8AC3E}">
        <p14:creationId xmlns:p14="http://schemas.microsoft.com/office/powerpoint/2010/main" val="12741424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762000" y="1850755"/>
            <a:ext cx="7772400" cy="4038600"/>
          </a:xfrm>
        </p:spPr>
        <p:txBody>
          <a:bodyPr/>
          <a:lstStyle/>
          <a:p>
            <a:pPr algn="l"/>
            <a:r>
              <a:rPr lang="en-US" b="1" dirty="0">
                <a:solidFill>
                  <a:srgbClr val="0000FF"/>
                </a:solidFill>
              </a:rPr>
              <a:t>Performance </a:t>
            </a:r>
            <a:r>
              <a:rPr lang="en-US" b="1" dirty="0" smtClean="0">
                <a:solidFill>
                  <a:srgbClr val="0000FF"/>
                </a:solidFill>
              </a:rPr>
              <a:t>Improvement </a:t>
            </a:r>
            <a:endParaRPr lang="en-US" b="1" dirty="0">
              <a:solidFill>
                <a:srgbClr val="0000FF"/>
              </a:solidFill>
            </a:endParaRPr>
          </a:p>
          <a:p>
            <a:pPr marL="457200" indent="-457200" algn="l">
              <a:buFont typeface="Wingdings" panose="05000000000000000000" pitchFamily="2" charset="2"/>
              <a:buChar char="v"/>
            </a:pPr>
            <a:r>
              <a:rPr lang="en-US" sz="2400" b="1" dirty="0">
                <a:solidFill>
                  <a:schemeClr val="tx1"/>
                </a:solidFill>
              </a:rPr>
              <a:t>During an </a:t>
            </a:r>
            <a:r>
              <a:rPr lang="en-US" sz="2400" b="1" dirty="0">
                <a:solidFill>
                  <a:srgbClr val="0000FF"/>
                </a:solidFill>
              </a:rPr>
              <a:t>improvement</a:t>
            </a:r>
            <a:r>
              <a:rPr lang="en-US" sz="2400" b="1" dirty="0">
                <a:solidFill>
                  <a:schemeClr val="tx1"/>
                </a:solidFill>
              </a:rPr>
              <a:t> project, all factors affecting performance are closely </a:t>
            </a:r>
            <a:r>
              <a:rPr lang="en-US" sz="2400" b="1" dirty="0" smtClean="0">
                <a:solidFill>
                  <a:schemeClr val="tx1"/>
                </a:solidFill>
              </a:rPr>
              <a:t>examined.</a:t>
            </a:r>
          </a:p>
          <a:p>
            <a:pPr marL="457200" indent="-457200" algn="l">
              <a:buFont typeface="Wingdings" panose="05000000000000000000" pitchFamily="2" charset="2"/>
              <a:buChar char="v"/>
            </a:pPr>
            <a:r>
              <a:rPr lang="en-US" sz="2400" b="1" dirty="0" smtClean="0">
                <a:solidFill>
                  <a:schemeClr val="tx1"/>
                </a:solidFill>
              </a:rPr>
              <a:t>Before </a:t>
            </a:r>
            <a:r>
              <a:rPr lang="en-US" sz="2400" b="1" dirty="0">
                <a:solidFill>
                  <a:schemeClr val="tx1"/>
                </a:solidFill>
              </a:rPr>
              <a:t>changing the process, the </a:t>
            </a:r>
            <a:r>
              <a:rPr lang="en-US" sz="2400" b="1" dirty="0">
                <a:solidFill>
                  <a:srgbClr val="0000FF"/>
                </a:solidFill>
              </a:rPr>
              <a:t>improvement</a:t>
            </a:r>
            <a:r>
              <a:rPr lang="en-US" sz="2400" b="1" dirty="0">
                <a:solidFill>
                  <a:schemeClr val="tx1"/>
                </a:solidFill>
              </a:rPr>
              <a:t> team must discover where, when, and why problems occur so that effective solutions can be </a:t>
            </a:r>
            <a:r>
              <a:rPr lang="en-US" sz="2400" b="1" dirty="0" smtClean="0">
                <a:solidFill>
                  <a:schemeClr val="tx1"/>
                </a:solidFill>
              </a:rPr>
              <a:t>implemented.</a:t>
            </a:r>
          </a:p>
          <a:p>
            <a:pPr marL="457200" indent="-457200" algn="l">
              <a:buFont typeface="Wingdings" panose="05000000000000000000" pitchFamily="2" charset="2"/>
              <a:buChar char="v"/>
            </a:pPr>
            <a:r>
              <a:rPr lang="en-US" sz="2400" b="1" dirty="0" smtClean="0">
                <a:solidFill>
                  <a:schemeClr val="tx1"/>
                </a:solidFill>
              </a:rPr>
              <a:t>To </a:t>
            </a:r>
            <a:r>
              <a:rPr lang="en-US" sz="2400" b="1" dirty="0">
                <a:solidFill>
                  <a:schemeClr val="tx1"/>
                </a:solidFill>
              </a:rPr>
              <a:t>do so, the team uses analytic tools to scrutinize the process and select interventions that will produce successful results</a:t>
            </a:r>
            <a:r>
              <a:rPr lang="en-US" sz="2400" b="1" dirty="0" smtClean="0">
                <a:solidFill>
                  <a:schemeClr val="tx1"/>
                </a:solidFill>
              </a:rPr>
              <a:t>.</a:t>
            </a:r>
            <a:endParaRPr lang="en-US" sz="2400" b="1" dirty="0">
              <a:solidFill>
                <a:schemeClr val="tx1"/>
              </a:solidFill>
            </a:endParaRPr>
          </a:p>
        </p:txBody>
      </p:sp>
      <p:sp>
        <p:nvSpPr>
          <p:cNvPr id="4" name="Footer Placeholder 3"/>
          <p:cNvSpPr>
            <a:spLocks noGrp="1"/>
          </p:cNvSpPr>
          <p:nvPr>
            <p:ph type="ftr" idx="11"/>
          </p:nvPr>
        </p:nvSpPr>
        <p:spPr>
          <a:xfrm>
            <a:off x="152400" y="624840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a:xfrm>
            <a:off x="6574105" y="6248400"/>
            <a:ext cx="2130425" cy="473075"/>
          </a:xfrm>
        </p:spPr>
        <p:txBody>
          <a:bodyPr/>
          <a:lstStyle/>
          <a:p>
            <a:fld id="{EEEECDCC-63C2-4492-ADC6-A6890B1EB79E}" type="slidenum">
              <a:rPr lang="en-US" smtClean="0"/>
              <a:t>6</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4654834"/>
      </p:ext>
    </p:extLst>
  </p:cSld>
  <p:clrMapOvr>
    <a:masterClrMapping/>
  </p:clrMapOvr>
  <p:transition spd="slow">
    <p:diamond/>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60</a:t>
            </a:fld>
            <a:endParaRPr lang="en-US"/>
          </a:p>
        </p:txBody>
      </p:sp>
      <p:sp>
        <p:nvSpPr>
          <p:cNvPr id="11" name="Subtitle 10"/>
          <p:cNvSpPr>
            <a:spLocks noGrp="1"/>
          </p:cNvSpPr>
          <p:nvPr>
            <p:ph type="subTitle" idx="1"/>
          </p:nvPr>
        </p:nvSpPr>
        <p:spPr>
          <a:xfrm>
            <a:off x="533401" y="1828800"/>
            <a:ext cx="8153400" cy="4343400"/>
          </a:xfrm>
        </p:spPr>
        <p:txBody>
          <a:bodyPr/>
          <a:lstStyle/>
          <a:p>
            <a:pPr algn="l"/>
            <a:r>
              <a:rPr lang="en-US" sz="3200" b="1" dirty="0">
                <a:solidFill>
                  <a:srgbClr val="0000FF"/>
                </a:solidFill>
              </a:rPr>
              <a:t>Six Sigma</a:t>
            </a:r>
          </a:p>
          <a:p>
            <a:pPr marL="640080" indent="-457200" algn="l">
              <a:buFont typeface="Wingdings" panose="05000000000000000000" pitchFamily="2" charset="2"/>
              <a:buChar char="v"/>
            </a:pPr>
            <a:r>
              <a:rPr lang="en-US" sz="2400" b="1" dirty="0">
                <a:solidFill>
                  <a:schemeClr val="tx1"/>
                </a:solidFill>
              </a:rPr>
              <a:t>Six Sigma is disciplined methodology for process improvement that deploys a wide set of tools following rigorous data analysis to identify sources of variation in performance and ways of reducing the variation</a:t>
            </a:r>
            <a:r>
              <a:rPr lang="en-US" sz="2400" b="1" dirty="0" smtClean="0">
                <a:solidFill>
                  <a:schemeClr val="tx1"/>
                </a:solidFill>
              </a:rPr>
              <a:t>.</a:t>
            </a:r>
          </a:p>
          <a:p>
            <a:pPr marL="640080" indent="-457200" algn="l">
              <a:spcBef>
                <a:spcPts val="600"/>
              </a:spcBef>
              <a:buFont typeface="Wingdings" panose="05000000000000000000" pitchFamily="2" charset="2"/>
              <a:buChar char="v"/>
            </a:pPr>
            <a:r>
              <a:rPr lang="en-US" sz="2400" b="1" dirty="0">
                <a:solidFill>
                  <a:schemeClr val="tx1"/>
                </a:solidFill>
              </a:rPr>
              <a:t>Six Sigma is founded on Shewhart’s statistical process control philosophies and a field of statistics known </a:t>
            </a:r>
            <a:r>
              <a:rPr lang="en-US" sz="2400" b="1" dirty="0" smtClean="0">
                <a:solidFill>
                  <a:schemeClr val="tx1"/>
                </a:solidFill>
              </a:rPr>
              <a:t>as process </a:t>
            </a:r>
            <a:r>
              <a:rPr lang="en-US" sz="2400" b="1" dirty="0">
                <a:solidFill>
                  <a:schemeClr val="tx1"/>
                </a:solidFill>
              </a:rPr>
              <a:t>capability studies. Sigma </a:t>
            </a:r>
            <a:r>
              <a:rPr lang="en-US" sz="2400" b="1" dirty="0" smtClean="0">
                <a:solidFill>
                  <a:schemeClr val="tx1"/>
                </a:solidFill>
              </a:rPr>
              <a:t>(</a:t>
            </a:r>
            <a:r>
              <a:rPr lang="en-US" sz="3200" b="1" dirty="0">
                <a:solidFill>
                  <a:srgbClr val="0000FF"/>
                </a:solidFill>
                <a:latin typeface="Symbol" panose="05050102010706020507" pitchFamily="18" charset="2"/>
                <a:cs typeface="Aharoni" panose="02010803020104030203" pitchFamily="2" charset="-79"/>
              </a:rPr>
              <a:t>s</a:t>
            </a:r>
            <a:r>
              <a:rPr lang="en-US" sz="2400" b="1" dirty="0" smtClean="0">
                <a:solidFill>
                  <a:schemeClr val="tx1"/>
                </a:solidFill>
              </a:rPr>
              <a:t>) </a:t>
            </a:r>
            <a:r>
              <a:rPr lang="en-US" sz="2400" b="1" dirty="0">
                <a:solidFill>
                  <a:schemeClr val="tx1"/>
                </a:solidFill>
              </a:rPr>
              <a:t>is a letter in the Greek alphabet used to denote variability. </a:t>
            </a:r>
            <a:endParaRPr lang="en-US"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109169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61</a:t>
            </a:fld>
            <a:endParaRPr lang="en-US"/>
          </a:p>
        </p:txBody>
      </p:sp>
      <p:sp>
        <p:nvSpPr>
          <p:cNvPr id="11" name="Subtitle 10"/>
          <p:cNvSpPr>
            <a:spLocks noGrp="1"/>
          </p:cNvSpPr>
          <p:nvPr>
            <p:ph type="subTitle" idx="1"/>
          </p:nvPr>
        </p:nvSpPr>
        <p:spPr>
          <a:xfrm>
            <a:off x="533401" y="1615228"/>
            <a:ext cx="8153400" cy="4556972"/>
          </a:xfrm>
        </p:spPr>
        <p:txBody>
          <a:bodyPr/>
          <a:lstStyle/>
          <a:p>
            <a:pPr algn="l"/>
            <a:r>
              <a:rPr lang="en-US" sz="3200" b="1" dirty="0">
                <a:solidFill>
                  <a:srgbClr val="0000FF"/>
                </a:solidFill>
              </a:rPr>
              <a:t>Six Sigma</a:t>
            </a:r>
          </a:p>
          <a:p>
            <a:pPr marL="342900" indent="-342900" algn="l">
              <a:buFont typeface="Wingdings" panose="05000000000000000000" pitchFamily="2" charset="2"/>
              <a:buChar char="v"/>
            </a:pPr>
            <a:r>
              <a:rPr lang="en-US" sz="2400" b="1" dirty="0" smtClean="0">
                <a:solidFill>
                  <a:schemeClr val="tx1"/>
                </a:solidFill>
              </a:rPr>
              <a:t>The </a:t>
            </a:r>
            <a:r>
              <a:rPr lang="en-US" sz="2400" b="1" dirty="0">
                <a:solidFill>
                  <a:srgbClr val="0000FF"/>
                </a:solidFill>
              </a:rPr>
              <a:t>six sigma </a:t>
            </a:r>
            <a:r>
              <a:rPr lang="en-US" sz="2400" b="1" dirty="0">
                <a:solidFill>
                  <a:schemeClr val="tx1"/>
                </a:solidFill>
              </a:rPr>
              <a:t>methodology focuses on reducing variation to improve quality</a:t>
            </a:r>
          </a:p>
          <a:p>
            <a:pPr marL="457200" indent="-457200" algn="l">
              <a:buFont typeface="Wingdings" panose="05000000000000000000" pitchFamily="2" charset="2"/>
              <a:buChar char="v"/>
            </a:pPr>
            <a:r>
              <a:rPr lang="en-US" sz="2400" b="1" dirty="0">
                <a:solidFill>
                  <a:schemeClr val="tx1"/>
                </a:solidFill>
              </a:rPr>
              <a:t>Lean is often a precursor to application of </a:t>
            </a:r>
            <a:r>
              <a:rPr lang="en-US" sz="2400" b="1" dirty="0">
                <a:solidFill>
                  <a:srgbClr val="0000FF"/>
                </a:solidFill>
              </a:rPr>
              <a:t>six sigma</a:t>
            </a:r>
          </a:p>
          <a:p>
            <a:pPr marL="342900" indent="-342900" algn="l">
              <a:buFont typeface="Wingdings" panose="05000000000000000000" pitchFamily="2" charset="2"/>
              <a:buChar char="v"/>
            </a:pPr>
            <a:r>
              <a:rPr lang="en-US" sz="2400" b="1" dirty="0">
                <a:solidFill>
                  <a:schemeClr val="tx1"/>
                </a:solidFill>
              </a:rPr>
              <a:t>The objective of </a:t>
            </a:r>
            <a:r>
              <a:rPr lang="en-US" sz="2400" b="1" dirty="0">
                <a:solidFill>
                  <a:srgbClr val="0000FF"/>
                </a:solidFill>
              </a:rPr>
              <a:t>six sigma </a:t>
            </a:r>
            <a:r>
              <a:rPr lang="en-US" sz="2400" b="1" dirty="0">
                <a:solidFill>
                  <a:schemeClr val="tx1"/>
                </a:solidFill>
              </a:rPr>
              <a:t>is to reduce process output variation so that, over time, there are no more than 3.4 defects per million opportunities (for defects)</a:t>
            </a:r>
          </a:p>
          <a:p>
            <a:pPr marL="342900" indent="-342900" algn="l">
              <a:buFont typeface="Wingdings" panose="05000000000000000000" pitchFamily="2" charset="2"/>
              <a:buChar char="v"/>
            </a:pPr>
            <a:r>
              <a:rPr lang="en-US" sz="2400" b="1" dirty="0">
                <a:solidFill>
                  <a:schemeClr val="tx1"/>
                </a:solidFill>
              </a:rPr>
              <a:t>A framework to apply </a:t>
            </a:r>
            <a:r>
              <a:rPr lang="en-US" sz="2400" b="1" dirty="0">
                <a:solidFill>
                  <a:srgbClr val="0000FF"/>
                </a:solidFill>
              </a:rPr>
              <a:t>six sigma </a:t>
            </a:r>
            <a:r>
              <a:rPr lang="en-US" sz="2400" b="1" dirty="0">
                <a:solidFill>
                  <a:schemeClr val="tx1"/>
                </a:solidFill>
              </a:rPr>
              <a:t>to reduce variation has the acronym </a:t>
            </a:r>
            <a:r>
              <a:rPr lang="en-US" sz="2400" b="1" dirty="0">
                <a:solidFill>
                  <a:srgbClr val="0000FF"/>
                </a:solidFill>
              </a:rPr>
              <a:t>DMAIC</a:t>
            </a:r>
            <a:r>
              <a:rPr lang="en-US" sz="2400" b="1" dirty="0">
                <a:solidFill>
                  <a:schemeClr val="tx1"/>
                </a:solidFill>
              </a:rPr>
              <a:t>—for </a:t>
            </a:r>
            <a:r>
              <a:rPr lang="en-US" sz="2400" b="1" dirty="0">
                <a:solidFill>
                  <a:srgbClr val="0000FF"/>
                </a:solidFill>
              </a:rPr>
              <a:t>define, measure, analyze, improve, control</a:t>
            </a:r>
            <a:r>
              <a:rPr lang="en-US" sz="2400" b="1" dirty="0">
                <a:solidFill>
                  <a:schemeClr val="tx1"/>
                </a:solidFill>
              </a:rPr>
              <a:t>—a method that is being used in health services quality and performance </a:t>
            </a:r>
            <a:r>
              <a:rPr lang="en-US" sz="2400" b="1" dirty="0" smtClean="0">
                <a:solidFill>
                  <a:schemeClr val="tx1"/>
                </a:solidFill>
              </a:rPr>
              <a:t>improvement.</a:t>
            </a:r>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783299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62</a:t>
            </a:fld>
            <a:endParaRPr lang="en-US"/>
          </a:p>
        </p:txBody>
      </p:sp>
      <p:sp>
        <p:nvSpPr>
          <p:cNvPr id="11" name="Subtitle 10"/>
          <p:cNvSpPr>
            <a:spLocks noGrp="1"/>
          </p:cNvSpPr>
          <p:nvPr>
            <p:ph type="subTitle" idx="1"/>
          </p:nvPr>
        </p:nvSpPr>
        <p:spPr>
          <a:xfrm>
            <a:off x="533401" y="1615228"/>
            <a:ext cx="8153400" cy="4556972"/>
          </a:xfrm>
        </p:spPr>
        <p:txBody>
          <a:bodyPr/>
          <a:lstStyle/>
          <a:p>
            <a:pPr algn="l"/>
            <a:r>
              <a:rPr lang="en-US" sz="3200" b="1" dirty="0">
                <a:solidFill>
                  <a:srgbClr val="0000FF"/>
                </a:solidFill>
              </a:rPr>
              <a:t>Six Sigma</a:t>
            </a:r>
          </a:p>
          <a:p>
            <a:pPr marL="182880" algn="l"/>
            <a:r>
              <a:rPr lang="en-US" sz="2400" b="1" dirty="0">
                <a:solidFill>
                  <a:schemeClr val="tx1"/>
                </a:solidFill>
              </a:rPr>
              <a:t>Although </a:t>
            </a:r>
            <a:r>
              <a:rPr lang="en-US" sz="2400" b="1" dirty="0">
                <a:solidFill>
                  <a:srgbClr val="0000FF"/>
                </a:solidFill>
              </a:rPr>
              <a:t>Six Sigma </a:t>
            </a:r>
            <a:r>
              <a:rPr lang="en-US" sz="2400" b="1" dirty="0">
                <a:solidFill>
                  <a:schemeClr val="tx1"/>
                </a:solidFill>
              </a:rPr>
              <a:t>projects can include a variety of structured steps, they most commonly follow the five steps of </a:t>
            </a:r>
            <a:r>
              <a:rPr lang="en-US" sz="2400" b="1" dirty="0">
                <a:solidFill>
                  <a:srgbClr val="0000FF"/>
                </a:solidFill>
              </a:rPr>
              <a:t>DMAIC</a:t>
            </a:r>
            <a:r>
              <a:rPr lang="en-US" sz="2400" b="1" dirty="0">
                <a:solidFill>
                  <a:schemeClr val="tx1"/>
                </a:solidFill>
              </a:rPr>
              <a:t> (pronounced dee-MAY-ick) methodology:</a:t>
            </a:r>
          </a:p>
          <a:p>
            <a:pPr marL="640080" indent="-457200" algn="l">
              <a:buFont typeface="+mj-lt"/>
              <a:buAutoNum type="arabicPeriod"/>
            </a:pPr>
            <a:r>
              <a:rPr lang="en-US" sz="2400" b="1" dirty="0">
                <a:solidFill>
                  <a:schemeClr val="tx1"/>
                </a:solidFill>
              </a:rPr>
              <a:t>Define the problem. </a:t>
            </a:r>
          </a:p>
          <a:p>
            <a:pPr marL="640080" indent="-457200" algn="l">
              <a:buFont typeface="+mj-lt"/>
              <a:buAutoNum type="arabicPeriod"/>
            </a:pPr>
            <a:r>
              <a:rPr lang="en-US" sz="2400" b="1" dirty="0">
                <a:solidFill>
                  <a:schemeClr val="tx1"/>
                </a:solidFill>
              </a:rPr>
              <a:t>Measure key aspects of the process. </a:t>
            </a:r>
          </a:p>
          <a:p>
            <a:pPr marL="640080" indent="-457200" algn="l">
              <a:buFont typeface="+mj-lt"/>
              <a:buAutoNum type="arabicPeriod"/>
            </a:pPr>
            <a:r>
              <a:rPr lang="en-US" sz="2400" b="1" dirty="0">
                <a:solidFill>
                  <a:schemeClr val="tx1"/>
                </a:solidFill>
              </a:rPr>
              <a:t>Analyze the data. </a:t>
            </a:r>
          </a:p>
          <a:p>
            <a:pPr marL="640080" indent="-457200" algn="l">
              <a:buFont typeface="+mj-lt"/>
              <a:buAutoNum type="arabicPeriod"/>
            </a:pPr>
            <a:r>
              <a:rPr lang="en-US" sz="2400" b="1" dirty="0">
                <a:solidFill>
                  <a:schemeClr val="tx1"/>
                </a:solidFill>
              </a:rPr>
              <a:t>Improve the system. </a:t>
            </a:r>
          </a:p>
          <a:p>
            <a:pPr marL="640080" indent="-457200" algn="l">
              <a:buFont typeface="+mj-lt"/>
              <a:buAutoNum type="arabicPeriod"/>
            </a:pPr>
            <a:r>
              <a:rPr lang="en-US" sz="2400" b="1" dirty="0">
                <a:solidFill>
                  <a:schemeClr val="tx1"/>
                </a:solidFill>
              </a:rPr>
              <a:t>Control and sustain the improvement.</a:t>
            </a:r>
          </a:p>
          <a:p>
            <a:pPr marL="182880" algn="l"/>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48461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63</a:t>
            </a:fld>
            <a:endParaRPr lang="en-US"/>
          </a:p>
        </p:txBody>
      </p:sp>
      <p:sp>
        <p:nvSpPr>
          <p:cNvPr id="11" name="Subtitle 10"/>
          <p:cNvSpPr>
            <a:spLocks noGrp="1"/>
          </p:cNvSpPr>
          <p:nvPr>
            <p:ph type="subTitle" idx="1"/>
          </p:nvPr>
        </p:nvSpPr>
        <p:spPr>
          <a:xfrm>
            <a:off x="533401" y="1615228"/>
            <a:ext cx="8153400" cy="4556972"/>
          </a:xfrm>
        </p:spPr>
        <p:txBody>
          <a:bodyPr/>
          <a:lstStyle/>
          <a:p>
            <a:pPr algn="l"/>
            <a:r>
              <a:rPr lang="en-US" sz="3200" b="1" dirty="0">
                <a:solidFill>
                  <a:srgbClr val="0000FF"/>
                </a:solidFill>
              </a:rPr>
              <a:t>Six Sigma</a:t>
            </a:r>
          </a:p>
          <a:p>
            <a:pPr marL="342900" indent="-342900" algn="l">
              <a:buFont typeface="Wingdings" panose="05000000000000000000" pitchFamily="2" charset="2"/>
              <a:buChar char="v"/>
            </a:pPr>
            <a:r>
              <a:rPr lang="en-US" sz="2400" b="1" dirty="0">
                <a:solidFill>
                  <a:schemeClr val="tx1"/>
                </a:solidFill>
              </a:rPr>
              <a:t>A Six Sigma project aimed at improving customer satisfaction with the </a:t>
            </a:r>
            <a:r>
              <a:rPr lang="en-US" sz="2400" b="1" dirty="0" smtClean="0">
                <a:solidFill>
                  <a:schemeClr val="tx1"/>
                </a:solidFill>
              </a:rPr>
              <a:t>appointment </a:t>
            </a:r>
            <a:r>
              <a:rPr lang="en-US" sz="2400" b="1" dirty="0">
                <a:solidFill>
                  <a:schemeClr val="tx1"/>
                </a:solidFill>
              </a:rPr>
              <a:t>system at a hospital’s imaging center is summarized in Exhibit 5.7.</a:t>
            </a:r>
          </a:p>
          <a:p>
            <a:pPr marL="342900" indent="-342900" algn="l">
              <a:buFont typeface="Wingdings" panose="05000000000000000000" pitchFamily="2" charset="2"/>
              <a:buChar char="v"/>
            </a:pPr>
            <a:r>
              <a:rPr lang="en-US" sz="2400" b="1" dirty="0">
                <a:solidFill>
                  <a:schemeClr val="tx1"/>
                </a:solidFill>
              </a:rPr>
              <a:t>The following features are key characteristics of the Six Sigma improvement methodology</a:t>
            </a:r>
            <a:r>
              <a:rPr lang="en-US" sz="2400" b="1" dirty="0" smtClean="0">
                <a:solidFill>
                  <a:schemeClr val="tx1"/>
                </a:solidFill>
              </a:rPr>
              <a:t>:</a:t>
            </a:r>
          </a:p>
          <a:p>
            <a:pPr algn="l"/>
            <a:r>
              <a:rPr lang="en-US" sz="2400" b="1" dirty="0">
                <a:solidFill>
                  <a:srgbClr val="0000FF"/>
                </a:solidFill>
              </a:rPr>
              <a:t>Process variation control </a:t>
            </a:r>
            <a:r>
              <a:rPr lang="en-US" sz="2400" b="1" dirty="0" smtClean="0">
                <a:solidFill>
                  <a:schemeClr val="tx1"/>
                </a:solidFill>
              </a:rPr>
              <a:t>to </a:t>
            </a:r>
            <a:r>
              <a:rPr lang="en-US" sz="2400" b="1" dirty="0">
                <a:solidFill>
                  <a:schemeClr val="tx1"/>
                </a:solidFill>
              </a:rPr>
              <a:t>achieve near-perfect quality, Six Sigma focuses on reducing the variations that can occur in a process. An improvement opportunity is present when a gap exists between what a process is capable of producing (process capability) and what the process currently produces.</a:t>
            </a:r>
          </a:p>
          <a:p>
            <a:pPr marL="182880" algn="l"/>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328884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64</a:t>
            </a:fld>
            <a:endParaRPr lang="en-US"/>
          </a:p>
        </p:txBody>
      </p:sp>
      <p:sp>
        <p:nvSpPr>
          <p:cNvPr id="11" name="Subtitle 10"/>
          <p:cNvSpPr>
            <a:spLocks noGrp="1"/>
          </p:cNvSpPr>
          <p:nvPr>
            <p:ph type="subTitle" idx="1"/>
          </p:nvPr>
        </p:nvSpPr>
        <p:spPr>
          <a:xfrm>
            <a:off x="533401" y="1615228"/>
            <a:ext cx="8153400" cy="4556972"/>
          </a:xfrm>
        </p:spPr>
        <p:txBody>
          <a:bodyPr/>
          <a:lstStyle/>
          <a:p>
            <a:pPr algn="l"/>
            <a:r>
              <a:rPr lang="en-US" sz="3200" b="1" dirty="0">
                <a:solidFill>
                  <a:srgbClr val="0000FF"/>
                </a:solidFill>
              </a:rPr>
              <a:t>Six Sigma</a:t>
            </a:r>
          </a:p>
          <a:p>
            <a:pPr algn="l"/>
            <a:r>
              <a:rPr lang="en-US" b="1" dirty="0">
                <a:solidFill>
                  <a:srgbClr val="0000FF"/>
                </a:solidFill>
              </a:rPr>
              <a:t>Orientation toward results </a:t>
            </a:r>
            <a:r>
              <a:rPr lang="en-US" b="1" dirty="0" smtClean="0">
                <a:solidFill>
                  <a:schemeClr val="tx1"/>
                </a:solidFill>
              </a:rPr>
              <a:t>the potential </a:t>
            </a:r>
            <a:r>
              <a:rPr lang="en-US" b="1" dirty="0">
                <a:solidFill>
                  <a:schemeClr val="tx1"/>
                </a:solidFill>
              </a:rPr>
              <a:t>impact on performance (financial, clinical, and operational) is projected prior to the start of a Six Sigma project, and an evaluation is made at the end to determine whether project goals have been met.</a:t>
            </a:r>
          </a:p>
          <a:p>
            <a:pPr algn="l"/>
            <a:r>
              <a:rPr lang="en-US" b="1" dirty="0">
                <a:solidFill>
                  <a:srgbClr val="0000FF"/>
                </a:solidFill>
              </a:rPr>
              <a:t>Use of data </a:t>
            </a:r>
            <a:r>
              <a:rPr lang="en-US" b="1" dirty="0">
                <a:solidFill>
                  <a:schemeClr val="tx1"/>
                </a:solidFill>
              </a:rPr>
              <a:t>d</a:t>
            </a:r>
            <a:r>
              <a:rPr lang="en-US" b="1" dirty="0" smtClean="0">
                <a:solidFill>
                  <a:schemeClr val="tx1"/>
                </a:solidFill>
              </a:rPr>
              <a:t>etailed </a:t>
            </a:r>
            <a:r>
              <a:rPr lang="en-US" b="1" dirty="0">
                <a:solidFill>
                  <a:schemeClr val="tx1"/>
                </a:solidFill>
              </a:rPr>
              <a:t>information is gathered and analyzed to reveal defects in the process. Once these defects are corrected, the process operates within Six Sigma quality</a:t>
            </a:r>
            <a:r>
              <a:rPr lang="en-US" b="1" dirty="0" smtClean="0">
                <a:solidFill>
                  <a:schemeClr val="tx1"/>
                </a:solidFill>
              </a:rPr>
              <a:t>.</a:t>
            </a:r>
            <a:endParaRPr lang="en-US" b="1" dirty="0">
              <a:solidFill>
                <a:schemeClr val="tx1"/>
              </a:solidFill>
            </a:endParaRPr>
          </a:p>
          <a:p>
            <a:pPr marL="182880" algn="l"/>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34883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p>
            <a:fld id="{EEEECDCC-63C2-4492-ADC6-A6890B1EB79E}" type="slidenum">
              <a:rPr lang="en-US" smtClean="0"/>
              <a:t>65</a:t>
            </a:fld>
            <a:endParaRPr lang="en-US"/>
          </a:p>
        </p:txBody>
      </p:sp>
      <p:sp>
        <p:nvSpPr>
          <p:cNvPr id="3" name="Footer Placeholder 2"/>
          <p:cNvSpPr>
            <a:spLocks noGrp="1"/>
          </p:cNvSpPr>
          <p:nvPr>
            <p:ph type="ftr" idx="11"/>
          </p:nvPr>
        </p:nvSpPr>
        <p:spPr/>
        <p:txBody>
          <a:bodyPr/>
          <a:lstStyle/>
          <a:p>
            <a:r>
              <a:rPr lang="en-US" smtClean="0"/>
              <a:t>Mohammed Alnaif Ph.D.</a:t>
            </a: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754847160"/>
              </p:ext>
            </p:extLst>
          </p:nvPr>
        </p:nvGraphicFramePr>
        <p:xfrm>
          <a:off x="457200" y="990599"/>
          <a:ext cx="8229600" cy="5339089"/>
        </p:xfrm>
        <a:graphic>
          <a:graphicData uri="http://schemas.openxmlformats.org/drawingml/2006/table">
            <a:tbl>
              <a:tblPr firstRow="1" firstCol="1" bandRow="1">
                <a:tableStyleId>{5C22544A-7EE6-4342-B048-85BDC9FD1C3A}</a:tableStyleId>
              </a:tblPr>
              <a:tblGrid>
                <a:gridCol w="2107581"/>
                <a:gridCol w="6122019"/>
              </a:tblGrid>
              <a:tr h="1311111">
                <a:tc>
                  <a:txBody>
                    <a:bodyPr/>
                    <a:lstStyle/>
                    <a:p>
                      <a:pPr marL="0" marR="0" algn="l" rtl="0">
                        <a:lnSpc>
                          <a:spcPct val="107000"/>
                        </a:lnSpc>
                        <a:spcBef>
                          <a:spcPts val="0"/>
                        </a:spcBef>
                        <a:spcAft>
                          <a:spcPts val="0"/>
                        </a:spcAft>
                      </a:pPr>
                      <a:r>
                        <a:rPr lang="en-US" sz="2000" b="1" dirty="0">
                          <a:solidFill>
                            <a:schemeClr val="tx1"/>
                          </a:solidFill>
                          <a:effectLst/>
                        </a:rPr>
                        <a:t>Define the problem</a:t>
                      </a:r>
                    </a:p>
                    <a:p>
                      <a:pPr marL="0" marR="0" algn="l" rtl="0">
                        <a:lnSpc>
                          <a:spcPct val="107000"/>
                        </a:lnSpc>
                        <a:spcBef>
                          <a:spcPts val="0"/>
                        </a:spcBef>
                        <a:spcAft>
                          <a:spcPts val="0"/>
                        </a:spcAft>
                      </a:pPr>
                      <a:r>
                        <a:rPr lang="en-US" sz="2000" b="1" dirty="0">
                          <a:solidFill>
                            <a:schemeClr val="tx1"/>
                          </a:solidFill>
                          <a:effectLst/>
                        </a:rPr>
                        <a:t> </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9A4EE"/>
                    </a:solidFill>
                  </a:tcPr>
                </a:tc>
                <a:tc>
                  <a:txBody>
                    <a:bodyPr/>
                    <a:lstStyle/>
                    <a:p>
                      <a:pPr marL="0" marR="0" algn="l" rtl="0">
                        <a:lnSpc>
                          <a:spcPct val="107000"/>
                        </a:lnSpc>
                        <a:spcBef>
                          <a:spcPts val="0"/>
                        </a:spcBef>
                        <a:spcAft>
                          <a:spcPts val="0"/>
                        </a:spcAft>
                      </a:pPr>
                      <a:r>
                        <a:rPr lang="en-US" sz="2000" b="1" dirty="0">
                          <a:solidFill>
                            <a:schemeClr val="tx1"/>
                          </a:solidFill>
                          <a:effectLst/>
                        </a:rPr>
                        <a:t>The telephone appointment process at the hospital’s imaging center receives low customer satisfaction scores and racks up long hold times.</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1723127">
                <a:tc>
                  <a:txBody>
                    <a:bodyPr/>
                    <a:lstStyle/>
                    <a:p>
                      <a:pPr marL="0" marR="0" algn="l" rtl="0">
                        <a:lnSpc>
                          <a:spcPct val="107000"/>
                        </a:lnSpc>
                        <a:spcBef>
                          <a:spcPts val="0"/>
                        </a:spcBef>
                        <a:spcAft>
                          <a:spcPts val="0"/>
                        </a:spcAft>
                      </a:pPr>
                      <a:r>
                        <a:rPr lang="en-US" sz="2000" b="1">
                          <a:solidFill>
                            <a:schemeClr val="tx1"/>
                          </a:solidFill>
                          <a:effectLst/>
                        </a:rPr>
                        <a:t>Measure key aspects of the process</a:t>
                      </a:r>
                      <a:endParaRPr lang="en-US" sz="20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9A4EE"/>
                    </a:solidFill>
                  </a:tcPr>
                </a:tc>
                <a:tc>
                  <a:txBody>
                    <a:bodyPr/>
                    <a:lstStyle/>
                    <a:p>
                      <a:pPr marL="0" marR="0" algn="l" rtl="0">
                        <a:lnSpc>
                          <a:spcPct val="107000"/>
                        </a:lnSpc>
                        <a:spcBef>
                          <a:spcPts val="0"/>
                        </a:spcBef>
                        <a:spcAft>
                          <a:spcPts val="0"/>
                        </a:spcAft>
                      </a:pPr>
                      <a:r>
                        <a:rPr lang="en-US" sz="2000" b="1" dirty="0">
                          <a:solidFill>
                            <a:schemeClr val="tx1"/>
                          </a:solidFill>
                          <a:effectLst/>
                        </a:rPr>
                        <a:t>Over the past six months, staff took an average of 2 minutes 18 seconds to answer calls from customers wishing to schedule an imaging study. The center has received numerous customer complaints about long hold times and, as a result, lower satisfaction scores for the telephone appointment system.</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2071162">
                <a:tc>
                  <a:txBody>
                    <a:bodyPr/>
                    <a:lstStyle/>
                    <a:p>
                      <a:pPr marL="0" marR="0" algn="l" rtl="0">
                        <a:lnSpc>
                          <a:spcPct val="107000"/>
                        </a:lnSpc>
                        <a:spcBef>
                          <a:spcPts val="0"/>
                        </a:spcBef>
                        <a:spcAft>
                          <a:spcPts val="0"/>
                        </a:spcAft>
                      </a:pPr>
                      <a:r>
                        <a:rPr lang="en-US" sz="2000" b="1" dirty="0">
                          <a:solidFill>
                            <a:schemeClr val="tx1"/>
                          </a:solidFill>
                          <a:effectLst/>
                        </a:rPr>
                        <a:t>Analyze the data</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9A4EE"/>
                    </a:solidFill>
                  </a:tcPr>
                </a:tc>
                <a:tc>
                  <a:txBody>
                    <a:bodyPr/>
                    <a:lstStyle/>
                    <a:p>
                      <a:pPr marL="342900" marR="0" lvl="0" indent="-342900" algn="l" rtl="0">
                        <a:lnSpc>
                          <a:spcPct val="107000"/>
                        </a:lnSpc>
                        <a:spcBef>
                          <a:spcPts val="0"/>
                        </a:spcBef>
                        <a:spcAft>
                          <a:spcPts val="0"/>
                        </a:spcAft>
                        <a:buClr>
                          <a:srgbClr val="C00000"/>
                        </a:buClr>
                        <a:buFont typeface="Symbol"/>
                        <a:buChar char=""/>
                      </a:pPr>
                      <a:r>
                        <a:rPr lang="en-US" sz="2000" b="1" dirty="0">
                          <a:solidFill>
                            <a:schemeClr val="tx1"/>
                          </a:solidFill>
                          <a:effectLst/>
                        </a:rPr>
                        <a:t>The imaging center appointment desk receives more than 2,000 calls per week.</a:t>
                      </a:r>
                    </a:p>
                    <a:p>
                      <a:pPr marL="342900" marR="0" lvl="0" indent="-342900" algn="l" rtl="0">
                        <a:lnSpc>
                          <a:spcPct val="107000"/>
                        </a:lnSpc>
                        <a:spcBef>
                          <a:spcPts val="0"/>
                        </a:spcBef>
                        <a:spcAft>
                          <a:spcPts val="0"/>
                        </a:spcAft>
                        <a:buClr>
                          <a:srgbClr val="C00000"/>
                        </a:buClr>
                        <a:buFont typeface="Symbol"/>
                        <a:buChar char=""/>
                      </a:pPr>
                      <a:r>
                        <a:rPr lang="en-US" sz="2000" b="1" dirty="0">
                          <a:solidFill>
                            <a:schemeClr val="tx1"/>
                          </a:solidFill>
                          <a:effectLst/>
                        </a:rPr>
                        <a:t>Average customer satisfaction: 58%</a:t>
                      </a:r>
                    </a:p>
                    <a:p>
                      <a:pPr marL="342900" marR="0" lvl="0" indent="-342900" algn="l" rtl="0">
                        <a:lnSpc>
                          <a:spcPct val="107000"/>
                        </a:lnSpc>
                        <a:spcBef>
                          <a:spcPts val="0"/>
                        </a:spcBef>
                        <a:spcAft>
                          <a:spcPts val="0"/>
                        </a:spcAft>
                        <a:buClr>
                          <a:srgbClr val="C00000"/>
                        </a:buClr>
                        <a:buFont typeface="Symbol"/>
                        <a:buChar char=""/>
                      </a:pPr>
                      <a:r>
                        <a:rPr lang="en-US" sz="2000" b="1" dirty="0">
                          <a:solidFill>
                            <a:schemeClr val="tx1"/>
                          </a:solidFill>
                          <a:effectLst/>
                        </a:rPr>
                        <a:t>Average hold time: 2 minutes 18 seconds</a:t>
                      </a:r>
                    </a:p>
                    <a:p>
                      <a:pPr marL="342900" marR="0" lvl="0" indent="-342900" algn="l" rtl="0">
                        <a:lnSpc>
                          <a:spcPct val="107000"/>
                        </a:lnSpc>
                        <a:spcBef>
                          <a:spcPts val="0"/>
                        </a:spcBef>
                        <a:spcAft>
                          <a:spcPts val="0"/>
                        </a:spcAft>
                        <a:buClr>
                          <a:srgbClr val="C00000"/>
                        </a:buClr>
                        <a:buFont typeface="Symbol"/>
                        <a:buChar char=""/>
                      </a:pPr>
                      <a:r>
                        <a:rPr lang="en-US" sz="2000" b="1" dirty="0">
                          <a:solidFill>
                            <a:schemeClr val="tx1"/>
                          </a:solidFill>
                          <a:effectLst/>
                        </a:rPr>
                        <a:t>Phone calls answered in less than 90 seconds: 55%</a:t>
                      </a:r>
                    </a:p>
                    <a:p>
                      <a:pPr marL="342900" marR="0" lvl="0" indent="-342900" algn="l" rtl="0">
                        <a:lnSpc>
                          <a:spcPct val="107000"/>
                        </a:lnSpc>
                        <a:spcBef>
                          <a:spcPts val="0"/>
                        </a:spcBef>
                        <a:spcAft>
                          <a:spcPts val="0"/>
                        </a:spcAft>
                        <a:buClr>
                          <a:srgbClr val="C00000"/>
                        </a:buClr>
                        <a:buFont typeface="Symbol"/>
                        <a:buChar char=""/>
                      </a:pPr>
                      <a:r>
                        <a:rPr lang="en-US" sz="2000" b="1" dirty="0">
                          <a:solidFill>
                            <a:schemeClr val="tx1"/>
                          </a:solidFill>
                          <a:effectLst/>
                        </a:rPr>
                        <a:t>Overall call abandon rate: 26%; at peak time: 49%</a:t>
                      </a:r>
                      <a:endParaRPr lang="en-US" sz="20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bl>
          </a:graphicData>
        </a:graphic>
      </p:graphicFrame>
      <p:sp>
        <p:nvSpPr>
          <p:cNvPr id="5" name="TextBox 4"/>
          <p:cNvSpPr txBox="1"/>
          <p:nvPr/>
        </p:nvSpPr>
        <p:spPr>
          <a:xfrm>
            <a:off x="533400" y="152400"/>
            <a:ext cx="8077200" cy="830997"/>
          </a:xfrm>
          <a:prstGeom prst="rect">
            <a:avLst/>
          </a:prstGeom>
          <a:noFill/>
        </p:spPr>
        <p:txBody>
          <a:bodyPr wrap="square" rtlCol="0">
            <a:spAutoFit/>
          </a:bodyPr>
          <a:lstStyle/>
          <a:p>
            <a:r>
              <a:rPr lang="en-US" sz="2400" b="1" dirty="0">
                <a:solidFill>
                  <a:srgbClr val="0000FF"/>
                </a:solidFill>
              </a:rPr>
              <a:t>Exhibit 5.7 Six Sigma Project Aimed at Improving the Imaging Center Appointment Process</a:t>
            </a:r>
          </a:p>
        </p:txBody>
      </p:sp>
    </p:spTree>
    <p:extLst>
      <p:ext uri="{BB962C8B-B14F-4D97-AF65-F5344CB8AC3E}">
        <p14:creationId xmlns:p14="http://schemas.microsoft.com/office/powerpoint/2010/main" val="20519046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p>
            <a:fld id="{EEEECDCC-63C2-4492-ADC6-A6890B1EB79E}" type="slidenum">
              <a:rPr lang="en-US" smtClean="0"/>
              <a:t>66</a:t>
            </a:fld>
            <a:endParaRPr lang="en-US"/>
          </a:p>
        </p:txBody>
      </p:sp>
      <p:sp>
        <p:nvSpPr>
          <p:cNvPr id="3" name="Footer Placeholder 2"/>
          <p:cNvSpPr>
            <a:spLocks noGrp="1"/>
          </p:cNvSpPr>
          <p:nvPr>
            <p:ph type="ftr" idx="11"/>
          </p:nvPr>
        </p:nvSpPr>
        <p:spPr/>
        <p:txBody>
          <a:bodyPr/>
          <a:lstStyle/>
          <a:p>
            <a:r>
              <a:rPr lang="en-US" smtClean="0"/>
              <a:t>Mohammed Alnaif Ph.D.</a:t>
            </a: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969020520"/>
              </p:ext>
            </p:extLst>
          </p:nvPr>
        </p:nvGraphicFramePr>
        <p:xfrm>
          <a:off x="533400" y="990600"/>
          <a:ext cx="8153400" cy="5105399"/>
        </p:xfrm>
        <a:graphic>
          <a:graphicData uri="http://schemas.openxmlformats.org/drawingml/2006/table">
            <a:tbl>
              <a:tblPr firstRow="1" firstCol="1" bandRow="1">
                <a:tableStyleId>{5C22544A-7EE6-4342-B048-85BDC9FD1C3A}</a:tableStyleId>
              </a:tblPr>
              <a:tblGrid>
                <a:gridCol w="2088066"/>
                <a:gridCol w="6065334"/>
              </a:tblGrid>
              <a:tr h="2401670">
                <a:tc>
                  <a:txBody>
                    <a:bodyPr/>
                    <a:lstStyle/>
                    <a:p>
                      <a:pPr marL="0" marR="0" algn="l" rtl="0">
                        <a:lnSpc>
                          <a:spcPct val="107000"/>
                        </a:lnSpc>
                        <a:spcBef>
                          <a:spcPts val="0"/>
                        </a:spcBef>
                        <a:spcAft>
                          <a:spcPts val="0"/>
                        </a:spcAft>
                      </a:pPr>
                      <a:r>
                        <a:rPr lang="en-US" sz="1800" b="1">
                          <a:solidFill>
                            <a:schemeClr val="tx1"/>
                          </a:solidFill>
                          <a:effectLst/>
                        </a:rPr>
                        <a:t>Improve the system</a:t>
                      </a:r>
                      <a:endParaRPr lang="en-US" sz="1800" b="1">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9A4EE"/>
                    </a:solidFill>
                  </a:tcPr>
                </a:tc>
                <a:tc>
                  <a:txBody>
                    <a:bodyPr/>
                    <a:lstStyle/>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Staffing changes were made to handle peak times.</a:t>
                      </a:r>
                    </a:p>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Shift start and end times were revised to create a 45-minute overlap between the day and evening shifts.</a:t>
                      </a:r>
                    </a:p>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Registration forms for special imaging studies were modified to make them easier for staff to complete.</a:t>
                      </a:r>
                    </a:p>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The phone menu tree and call handling were improved.</a:t>
                      </a:r>
                    </a:p>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Specifications for a future electronic scheduling system were defined.</a:t>
                      </a:r>
                      <a:endParaRPr lang="en-US" sz="18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2703729">
                <a:tc>
                  <a:txBody>
                    <a:bodyPr/>
                    <a:lstStyle/>
                    <a:p>
                      <a:pPr marL="0" marR="0" algn="l" rtl="0">
                        <a:lnSpc>
                          <a:spcPct val="107000"/>
                        </a:lnSpc>
                        <a:spcBef>
                          <a:spcPts val="0"/>
                        </a:spcBef>
                        <a:spcAft>
                          <a:spcPts val="0"/>
                        </a:spcAft>
                      </a:pPr>
                      <a:r>
                        <a:rPr lang="en-US" sz="1800" b="1" dirty="0">
                          <a:solidFill>
                            <a:schemeClr val="tx1"/>
                          </a:solidFill>
                          <a:effectLst/>
                        </a:rPr>
                        <a:t>Control and sustain the improvement</a:t>
                      </a:r>
                      <a:endParaRPr lang="en-US" sz="18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9A4EE"/>
                    </a:solidFill>
                  </a:tcPr>
                </a:tc>
                <a:tc>
                  <a:txBody>
                    <a:bodyPr/>
                    <a:lstStyle/>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Overall average hold time decreased to 39 seconds.</a:t>
                      </a:r>
                    </a:p>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Overall call abandon rate decreased to 11%.</a:t>
                      </a:r>
                    </a:p>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Peak-time call abandon rate decreased to 27%.</a:t>
                      </a:r>
                    </a:p>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Call volume decreased by 19% as a result of fewer callbacks.</a:t>
                      </a:r>
                    </a:p>
                    <a:p>
                      <a:pPr marL="342900" marR="0" lvl="0" indent="-342900" algn="l" rtl="0">
                        <a:lnSpc>
                          <a:spcPct val="107000"/>
                        </a:lnSpc>
                        <a:spcBef>
                          <a:spcPts val="0"/>
                        </a:spcBef>
                        <a:spcAft>
                          <a:spcPts val="0"/>
                        </a:spcAft>
                        <a:buClr>
                          <a:srgbClr val="C00000"/>
                        </a:buClr>
                        <a:buFont typeface="Symbol"/>
                        <a:buChar char=""/>
                      </a:pPr>
                      <a:r>
                        <a:rPr lang="en-US" sz="1800" b="1" dirty="0">
                          <a:solidFill>
                            <a:schemeClr val="tx1"/>
                          </a:solidFill>
                          <a:effectLst/>
                        </a:rPr>
                        <a:t>Further improvements are expected after installation of the electronic scheduling system. The center will continue to monitor performance during and after transition to the new system.</a:t>
                      </a:r>
                      <a:endParaRPr lang="en-US" sz="1800" b="1" dirty="0">
                        <a:solidFill>
                          <a:schemeClr val="tx1"/>
                        </a:solidFill>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TextBox 4"/>
          <p:cNvSpPr txBox="1"/>
          <p:nvPr/>
        </p:nvSpPr>
        <p:spPr>
          <a:xfrm>
            <a:off x="533400" y="152400"/>
            <a:ext cx="8077200" cy="830997"/>
          </a:xfrm>
          <a:prstGeom prst="rect">
            <a:avLst/>
          </a:prstGeom>
          <a:noFill/>
        </p:spPr>
        <p:txBody>
          <a:bodyPr wrap="square" rtlCol="0">
            <a:spAutoFit/>
          </a:bodyPr>
          <a:lstStyle/>
          <a:p>
            <a:r>
              <a:rPr lang="en-US" sz="2400" b="1" dirty="0">
                <a:solidFill>
                  <a:srgbClr val="0000FF"/>
                </a:solidFill>
              </a:rPr>
              <a:t>Exhibit 5.7 Six Sigma Project Aimed at Improving the Imaging Center Appointment Process</a:t>
            </a:r>
          </a:p>
        </p:txBody>
      </p:sp>
    </p:spTree>
    <p:extLst>
      <p:ext uri="{BB962C8B-B14F-4D97-AF65-F5344CB8AC3E}">
        <p14:creationId xmlns:p14="http://schemas.microsoft.com/office/powerpoint/2010/main" val="152698525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67</a:t>
            </a:fld>
            <a:endParaRPr lang="en-US"/>
          </a:p>
        </p:txBody>
      </p:sp>
      <p:sp>
        <p:nvSpPr>
          <p:cNvPr id="11" name="Subtitle 10"/>
          <p:cNvSpPr>
            <a:spLocks noGrp="1"/>
          </p:cNvSpPr>
          <p:nvPr>
            <p:ph type="subTitle" idx="1"/>
          </p:nvPr>
        </p:nvSpPr>
        <p:spPr>
          <a:xfrm>
            <a:off x="533401" y="1447800"/>
            <a:ext cx="8153400" cy="4876800"/>
          </a:xfrm>
        </p:spPr>
        <p:txBody>
          <a:bodyPr/>
          <a:lstStyle/>
          <a:p>
            <a:pPr algn="l"/>
            <a:r>
              <a:rPr lang="en-US" sz="3200" b="1" dirty="0" smtClean="0">
                <a:solidFill>
                  <a:srgbClr val="0000FF"/>
                </a:solidFill>
              </a:rPr>
              <a:t>Conclusion</a:t>
            </a:r>
            <a:endParaRPr lang="en-US" sz="3200" b="1" dirty="0">
              <a:solidFill>
                <a:srgbClr val="0000FF"/>
              </a:solidFill>
            </a:endParaRPr>
          </a:p>
          <a:p>
            <a:pPr marL="457200" indent="-457200" algn="l">
              <a:buFont typeface="Arial" panose="020B0604020202020204" pitchFamily="34" charset="0"/>
              <a:buChar char="•"/>
            </a:pPr>
            <a:r>
              <a:rPr lang="en-US" sz="2400" b="1" dirty="0">
                <a:solidFill>
                  <a:schemeClr val="tx1"/>
                </a:solidFill>
              </a:rPr>
              <a:t>Healthcare organizations use various performance improvement models for quality management purposes. </a:t>
            </a:r>
            <a:endParaRPr lang="en-US" sz="2400" b="1" dirty="0" smtClean="0">
              <a:solidFill>
                <a:schemeClr val="tx1"/>
              </a:solidFill>
            </a:endParaRPr>
          </a:p>
          <a:p>
            <a:pPr marL="457200" indent="-457200" algn="l">
              <a:buFont typeface="Arial" panose="020B0604020202020204" pitchFamily="34" charset="0"/>
              <a:buChar char="•"/>
            </a:pPr>
            <a:r>
              <a:rPr lang="en-US" sz="2400" b="1" dirty="0" smtClean="0">
                <a:solidFill>
                  <a:schemeClr val="tx1"/>
                </a:solidFill>
              </a:rPr>
              <a:t>The </a:t>
            </a:r>
            <a:r>
              <a:rPr lang="en-US" sz="2400" b="1" dirty="0">
                <a:solidFill>
                  <a:schemeClr val="tx1"/>
                </a:solidFill>
              </a:rPr>
              <a:t>different models share a common thread of analysis, implementation, and review. </a:t>
            </a:r>
            <a:endParaRPr lang="en-US" sz="2400" b="1" dirty="0" smtClean="0">
              <a:solidFill>
                <a:schemeClr val="tx1"/>
              </a:solidFill>
            </a:endParaRPr>
          </a:p>
          <a:p>
            <a:pPr marL="457200" indent="-457200" algn="l">
              <a:buFont typeface="Arial" panose="020B0604020202020204" pitchFamily="34" charset="0"/>
              <a:buChar char="•"/>
            </a:pPr>
            <a:r>
              <a:rPr lang="en-US" sz="2400" b="1" dirty="0" smtClean="0">
                <a:solidFill>
                  <a:schemeClr val="tx1"/>
                </a:solidFill>
              </a:rPr>
              <a:t>Several </a:t>
            </a:r>
            <a:r>
              <a:rPr lang="en-US" sz="2400" b="1" dirty="0">
                <a:solidFill>
                  <a:schemeClr val="tx1"/>
                </a:solidFill>
              </a:rPr>
              <a:t>factors influence the selection of an approach for a project. </a:t>
            </a:r>
            <a:endParaRPr lang="en-US" sz="2400" b="1" dirty="0" smtClean="0">
              <a:solidFill>
                <a:schemeClr val="tx1"/>
              </a:solidFill>
            </a:endParaRPr>
          </a:p>
          <a:p>
            <a:pPr marL="457200" indent="-457200" algn="l">
              <a:buFont typeface="Arial" panose="020B0604020202020204" pitchFamily="34" charset="0"/>
              <a:buChar char="•"/>
            </a:pPr>
            <a:r>
              <a:rPr lang="en-US" sz="2400" b="1" dirty="0" smtClean="0">
                <a:solidFill>
                  <a:schemeClr val="tx1"/>
                </a:solidFill>
              </a:rPr>
              <a:t>First</a:t>
            </a:r>
            <a:r>
              <a:rPr lang="en-US" sz="2400" b="1" dirty="0">
                <a:solidFill>
                  <a:schemeClr val="tx1"/>
                </a:solidFill>
              </a:rPr>
              <a:t>, the goal of the improvement project must be considered. Some improvement models work best for eliminating process inefficiencies, whereas others work best for introducing incremental improvements</a:t>
            </a:r>
            <a:r>
              <a:rPr lang="en-US" sz="2400" b="1" dirty="0" smtClean="0">
                <a:solidFill>
                  <a:schemeClr val="tx1"/>
                </a:solidFill>
              </a:rPr>
              <a:t>.</a:t>
            </a:r>
            <a:endParaRPr lang="en-US" sz="2400" b="1" dirty="0">
              <a:solidFill>
                <a:schemeClr val="tx1"/>
              </a:solidFill>
            </a:endParaRPr>
          </a:p>
          <a:p>
            <a:pPr marL="182880" algn="l"/>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676223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57577"/>
            <a:ext cx="7303394" cy="938009"/>
          </a:xfrm>
        </p:spPr>
        <p:txBody>
          <a:bodyPr>
            <a:normAutofit/>
          </a:bodyPr>
          <a:lstStyle/>
          <a:p>
            <a:pPr algn="l"/>
            <a:r>
              <a:rPr lang="en-US" b="1" dirty="0" smtClean="0">
                <a:solidFill>
                  <a:schemeClr val="tx1"/>
                </a:solidFill>
                <a:latin typeface="Times New Roman" panose="02020603050405020304" pitchFamily="18" charset="0"/>
                <a:cs typeface="Times New Roman" panose="02020603050405020304" pitchFamily="18" charset="0"/>
              </a:rPr>
              <a:t>Quality Improvement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68</a:t>
            </a:fld>
            <a:endParaRPr lang="en-US"/>
          </a:p>
        </p:txBody>
      </p:sp>
      <p:sp>
        <p:nvSpPr>
          <p:cNvPr id="11" name="Subtitle 10"/>
          <p:cNvSpPr>
            <a:spLocks noGrp="1"/>
          </p:cNvSpPr>
          <p:nvPr>
            <p:ph type="subTitle" idx="1"/>
          </p:nvPr>
        </p:nvSpPr>
        <p:spPr>
          <a:xfrm>
            <a:off x="533401" y="1447800"/>
            <a:ext cx="8153400" cy="4876800"/>
          </a:xfrm>
        </p:spPr>
        <p:txBody>
          <a:bodyPr/>
          <a:lstStyle/>
          <a:p>
            <a:pPr algn="l"/>
            <a:r>
              <a:rPr lang="en-US" sz="3200" b="1" dirty="0" smtClean="0">
                <a:solidFill>
                  <a:srgbClr val="0000FF"/>
                </a:solidFill>
              </a:rPr>
              <a:t>Conclusion</a:t>
            </a:r>
            <a:endParaRPr lang="en-US" sz="3200" b="1" dirty="0">
              <a:solidFill>
                <a:srgbClr val="0000FF"/>
              </a:solidFill>
            </a:endParaRPr>
          </a:p>
          <a:p>
            <a:pPr marL="457200" indent="-457200" algn="l">
              <a:buFont typeface="Arial" panose="020B0604020202020204" pitchFamily="34" charset="0"/>
              <a:buChar char="•"/>
            </a:pPr>
            <a:r>
              <a:rPr lang="en-US" sz="2400" b="1" dirty="0">
                <a:solidFill>
                  <a:schemeClr val="tx1"/>
                </a:solidFill>
              </a:rPr>
              <a:t>The prevailing opinion of senior leaders in the organization also should be considered when selecting an improvement model. </a:t>
            </a:r>
            <a:endParaRPr lang="en-US" sz="2400" b="1" dirty="0" smtClean="0">
              <a:solidFill>
                <a:schemeClr val="tx1"/>
              </a:solidFill>
            </a:endParaRPr>
          </a:p>
          <a:p>
            <a:pPr marL="457200" indent="-457200" algn="l">
              <a:buFont typeface="Arial" panose="020B0604020202020204" pitchFamily="34" charset="0"/>
              <a:buChar char="•"/>
            </a:pPr>
            <a:r>
              <a:rPr lang="en-US" sz="2400" b="1" dirty="0" smtClean="0">
                <a:solidFill>
                  <a:schemeClr val="tx1"/>
                </a:solidFill>
              </a:rPr>
              <a:t>Keep </a:t>
            </a:r>
            <a:r>
              <a:rPr lang="en-US" sz="2400" b="1" dirty="0">
                <a:solidFill>
                  <a:schemeClr val="tx1"/>
                </a:solidFill>
              </a:rPr>
              <a:t>in mind that improvement does not end with the implementation of a single improvement model. Any one approach is only a means to the end of continuous improvement. </a:t>
            </a:r>
            <a:endParaRPr lang="en-US" sz="2400" b="1" dirty="0" smtClean="0">
              <a:solidFill>
                <a:schemeClr val="tx1"/>
              </a:solidFill>
            </a:endParaRPr>
          </a:p>
          <a:p>
            <a:pPr marL="457200" indent="-457200" algn="l">
              <a:buFont typeface="Arial" panose="020B0604020202020204" pitchFamily="34" charset="0"/>
              <a:buChar char="•"/>
            </a:pPr>
            <a:r>
              <a:rPr lang="en-US" sz="2400" b="1" dirty="0" smtClean="0">
                <a:solidFill>
                  <a:schemeClr val="tx1"/>
                </a:solidFill>
              </a:rPr>
              <a:t>Multiple </a:t>
            </a:r>
            <a:r>
              <a:rPr lang="en-US" sz="2400" b="1" dirty="0">
                <a:solidFill>
                  <a:schemeClr val="tx1"/>
                </a:solidFill>
              </a:rPr>
              <a:t>improvement models should be used to tap the individual and collective power of physicians and staff members for the purpose of delivering ever-higher levels of healthcare quality</a:t>
            </a:r>
            <a:r>
              <a:rPr lang="en-US" sz="2400" b="1" dirty="0" smtClean="0">
                <a:solidFill>
                  <a:schemeClr val="tx1"/>
                </a:solidFill>
              </a:rPr>
              <a:t>.</a:t>
            </a:r>
            <a:endParaRPr lang="en-US" sz="2400" b="1" dirty="0">
              <a:solidFill>
                <a:schemeClr val="tx1"/>
              </a:solidFill>
            </a:endParaRPr>
          </a:p>
          <a:p>
            <a:pPr marL="182880" algn="l"/>
            <a:endParaRPr lang="en-US" sz="2400" b="1" dirty="0">
              <a:solidFill>
                <a:schemeClr val="tx1"/>
              </a:solidFill>
            </a:endParaRPr>
          </a:p>
        </p:txBody>
      </p:sp>
      <p:sp>
        <p:nvSpPr>
          <p:cNvPr id="10" name="Rectangle 9"/>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39955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56FCE4E0-1BCC-4A16-80BF-B72A473C9E4F}" type="datetime1">
              <a:rPr lang="en-US" smtClean="0"/>
              <a:t>11/20/2016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idx="10"/>
          </p:nvPr>
        </p:nvSpPr>
        <p:spPr/>
        <p:txBody>
          <a:bodyPr/>
          <a:lstStyle/>
          <a:p>
            <a:fld id="{EEEECDCC-63C2-4492-ADC6-A6890B1EB79E}" type="slidenum">
              <a:rPr lang="en-US" smtClean="0"/>
              <a:t>69</a:t>
            </a:fld>
            <a:endParaRPr lang="en-US"/>
          </a:p>
        </p:txBody>
      </p:sp>
      <p:sp>
        <p:nvSpPr>
          <p:cNvPr id="4" name="Title 3"/>
          <p:cNvSpPr>
            <a:spLocks noGrp="1"/>
          </p:cNvSpPr>
          <p:nvPr>
            <p:ph type="ctrTitle"/>
          </p:nvPr>
        </p:nvSpPr>
        <p:spPr>
          <a:xfrm>
            <a:off x="685800" y="2130425"/>
            <a:ext cx="7772400" cy="2212975"/>
          </a:xfrm>
        </p:spPr>
        <p:txBody>
          <a:bodyPr/>
          <a:lstStyle/>
          <a:p>
            <a:r>
              <a:rPr lang="en-US" sz="8800" b="1" dirty="0" smtClean="0">
                <a:latin typeface="Annie BTN" panose="030C0506040109040306" pitchFamily="66" charset="0"/>
              </a:rPr>
              <a:t>THANK YOU</a:t>
            </a:r>
            <a:endParaRPr lang="en-US" sz="8800" b="1" dirty="0">
              <a:latin typeface="Annie BTN" panose="030C0506040109040306" pitchFamily="66" charset="0"/>
            </a:endParaRPr>
          </a:p>
        </p:txBody>
      </p:sp>
    </p:spTree>
    <p:extLst>
      <p:ext uri="{BB962C8B-B14F-4D97-AF65-F5344CB8AC3E}">
        <p14:creationId xmlns:p14="http://schemas.microsoft.com/office/powerpoint/2010/main" val="23587621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09600" y="1600200"/>
            <a:ext cx="8153400" cy="4289155"/>
          </a:xfrm>
        </p:spPr>
        <p:txBody>
          <a:bodyPr/>
          <a:lstStyle/>
          <a:p>
            <a:pPr algn="l"/>
            <a:r>
              <a:rPr lang="en-US" b="1" dirty="0">
                <a:solidFill>
                  <a:srgbClr val="0000FF"/>
                </a:solidFill>
              </a:rPr>
              <a:t>Case study</a:t>
            </a:r>
          </a:p>
          <a:p>
            <a:pPr algn="l"/>
            <a:r>
              <a:rPr lang="en-US" sz="2400" b="1" i="1" dirty="0">
                <a:solidFill>
                  <a:srgbClr val="002060"/>
                </a:solidFill>
              </a:rPr>
              <a:t>Sunrise Home Health Agency holds monthly meetings with clinical staff who visit patients in their homes. These staff members spend two hours of their busy day attending department meetings, not counting their travel time. The agency director hears staff complaining that the meetings are a waste of time. The director finds the meetings a worthwhile way to share agency news and is not sure how to make the meetings more valuable to employees. At the next meeting, the director starts a project to improve the value of staff meetings</a:t>
            </a:r>
            <a:r>
              <a:rPr lang="en-US" sz="2400" b="1" dirty="0" smtClean="0">
                <a:solidFill>
                  <a:schemeClr val="tx1"/>
                </a:solidFill>
              </a:rPr>
              <a:t>.</a:t>
            </a:r>
            <a:endParaRPr lang="en-US" sz="2400" b="1" dirty="0">
              <a:solidFill>
                <a:schemeClr val="tx1"/>
              </a:solidFill>
            </a:endParaRPr>
          </a:p>
        </p:txBody>
      </p:sp>
      <p:sp>
        <p:nvSpPr>
          <p:cNvPr id="4" name="Footer Placeholder 3"/>
          <p:cNvSpPr>
            <a:spLocks noGrp="1"/>
          </p:cNvSpPr>
          <p:nvPr>
            <p:ph type="ftr" idx="11"/>
          </p:nvPr>
        </p:nvSpPr>
        <p:spPr>
          <a:xfrm>
            <a:off x="152400" y="624840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a:xfrm>
            <a:off x="6574105" y="6248400"/>
            <a:ext cx="2130425" cy="473075"/>
          </a:xfrm>
        </p:spPr>
        <p:txBody>
          <a:bodyPr/>
          <a:lstStyle/>
          <a:p>
            <a:fld id="{EEEECDCC-63C2-4492-ADC6-A6890B1EB79E}" type="slidenum">
              <a:rPr lang="en-US" smtClean="0"/>
              <a:t>7</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2129035"/>
      </p:ext>
    </p:extLst>
  </p:cSld>
  <p:clrMapOvr>
    <a:masterClrMapping/>
  </p:clrMapOvr>
  <p:transition spd="slow">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57200" y="1600200"/>
            <a:ext cx="8305800" cy="4289155"/>
          </a:xfrm>
        </p:spPr>
        <p:txBody>
          <a:bodyPr/>
          <a:lstStyle/>
          <a:p>
            <a:pPr algn="l"/>
            <a:r>
              <a:rPr lang="en-US" b="1" dirty="0">
                <a:solidFill>
                  <a:srgbClr val="0000FF"/>
                </a:solidFill>
              </a:rPr>
              <a:t>Case study</a:t>
            </a:r>
          </a:p>
          <a:p>
            <a:pPr algn="l"/>
            <a:r>
              <a:rPr lang="en-US" sz="2600" b="1" i="1" dirty="0">
                <a:solidFill>
                  <a:srgbClr val="002060"/>
                </a:solidFill>
              </a:rPr>
              <a:t>At the start of the improvement project, the director states the goal—to improve the value of staff meetings—and the discussion ground rules: All staff members’ views are important, all ideas will be heard, and all opinions will be valued. The director wants to have an honest discussion and reminds everyone involved that he or she should feel comfortable voicing his or her opinions and ideas</a:t>
            </a:r>
            <a:r>
              <a:rPr lang="en-US" sz="2600" b="1" i="1" dirty="0" smtClean="0">
                <a:solidFill>
                  <a:srgbClr val="002060"/>
                </a:solidFill>
              </a:rPr>
              <a:t>. At </a:t>
            </a:r>
            <a:r>
              <a:rPr lang="en-US" sz="2600" b="1" i="1" dirty="0">
                <a:solidFill>
                  <a:srgbClr val="002060"/>
                </a:solidFill>
              </a:rPr>
              <a:t>the first meeting, each person is asked to voice a complaint</a:t>
            </a:r>
            <a:r>
              <a:rPr lang="en-US" sz="2400" b="1" i="1" dirty="0" smtClean="0">
                <a:solidFill>
                  <a:srgbClr val="002060"/>
                </a:solidFill>
              </a:rPr>
              <a:t>.</a:t>
            </a:r>
            <a:endParaRPr lang="en-US" sz="2400" b="1" i="1" dirty="0">
              <a:solidFill>
                <a:srgbClr val="002060"/>
              </a:solidFill>
            </a:endParaRPr>
          </a:p>
        </p:txBody>
      </p:sp>
      <p:sp>
        <p:nvSpPr>
          <p:cNvPr id="4" name="Footer Placeholder 3"/>
          <p:cNvSpPr>
            <a:spLocks noGrp="1"/>
          </p:cNvSpPr>
          <p:nvPr>
            <p:ph type="ftr" idx="11"/>
          </p:nvPr>
        </p:nvSpPr>
        <p:spPr>
          <a:xfrm>
            <a:off x="152400" y="624840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a:xfrm>
            <a:off x="6574105" y="6248400"/>
            <a:ext cx="2130425" cy="473075"/>
          </a:xfrm>
        </p:spPr>
        <p:txBody>
          <a:bodyPr/>
          <a:lstStyle/>
          <a:p>
            <a:fld id="{EEEECDCC-63C2-4492-ADC6-A6890B1EB79E}" type="slidenum">
              <a:rPr lang="en-US" smtClean="0"/>
              <a:t>8</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7726315"/>
      </p:ext>
    </p:extLst>
  </p:cSld>
  <p:clrMapOvr>
    <a:masterClrMapping/>
  </p:clrMapOvr>
  <p:transition spd="slow">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09600"/>
            <a:ext cx="6858000" cy="762000"/>
          </a:xfrm>
        </p:spPr>
        <p:txBody>
          <a:bodyPr>
            <a:normAutofit/>
          </a:bodyPr>
          <a:lstStyle/>
          <a:p>
            <a:pPr algn="l"/>
            <a:r>
              <a:rPr lang="en-US" sz="3600" b="1" dirty="0" smtClean="0">
                <a:solidFill>
                  <a:schemeClr val="tx1"/>
                </a:solidFill>
                <a:latin typeface="Times New Roman" panose="02020603050405020304" pitchFamily="18" charset="0"/>
                <a:cs typeface="Times New Roman" panose="02020603050405020304" pitchFamily="18" charset="0"/>
              </a:rPr>
              <a:t>Quality Improvement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85800" y="1524000"/>
            <a:ext cx="8077200" cy="4495800"/>
          </a:xfrm>
        </p:spPr>
        <p:txBody>
          <a:bodyPr/>
          <a:lstStyle/>
          <a:p>
            <a:pPr algn="l"/>
            <a:r>
              <a:rPr lang="en-US" b="1" dirty="0">
                <a:solidFill>
                  <a:srgbClr val="0000FF"/>
                </a:solidFill>
              </a:rPr>
              <a:t>Case study</a:t>
            </a:r>
          </a:p>
          <a:p>
            <a:pPr algn="l">
              <a:spcBef>
                <a:spcPts val="0"/>
              </a:spcBef>
            </a:pPr>
            <a:r>
              <a:rPr lang="en-US" sz="2000" b="1" i="1" dirty="0">
                <a:solidFill>
                  <a:srgbClr val="002060"/>
                </a:solidFill>
              </a:rPr>
              <a:t>The director lists these concerns on a flip chart and then summarizes them as follows:</a:t>
            </a:r>
          </a:p>
          <a:p>
            <a:pPr marL="342900" indent="-342900" algn="l">
              <a:spcBef>
                <a:spcPts val="0"/>
              </a:spcBef>
              <a:buFont typeface="Arial" panose="020B0604020202020204" pitchFamily="34" charset="0"/>
              <a:buChar char="•"/>
            </a:pPr>
            <a:r>
              <a:rPr lang="en-US" sz="2000" b="1" i="1" dirty="0">
                <a:solidFill>
                  <a:srgbClr val="002060"/>
                </a:solidFill>
              </a:rPr>
              <a:t>Meeting agendas are not defined</a:t>
            </a:r>
          </a:p>
          <a:p>
            <a:pPr marL="342900" indent="-342900" algn="l">
              <a:spcBef>
                <a:spcPts val="0"/>
              </a:spcBef>
              <a:buFont typeface="Arial" panose="020B0604020202020204" pitchFamily="34" charset="0"/>
              <a:buChar char="•"/>
            </a:pPr>
            <a:r>
              <a:rPr lang="en-US" sz="2000" b="1" i="1" dirty="0">
                <a:solidFill>
                  <a:srgbClr val="002060"/>
                </a:solidFill>
              </a:rPr>
              <a:t>Meetings usually do not start on time. </a:t>
            </a:r>
          </a:p>
          <a:p>
            <a:pPr marL="342900" indent="-342900" algn="l">
              <a:spcBef>
                <a:spcPts val="0"/>
              </a:spcBef>
              <a:buFont typeface="Arial" panose="020B0604020202020204" pitchFamily="34" charset="0"/>
              <a:buChar char="•"/>
            </a:pPr>
            <a:r>
              <a:rPr lang="en-US" sz="2000" b="1" i="1" dirty="0">
                <a:solidFill>
                  <a:srgbClr val="002060"/>
                </a:solidFill>
              </a:rPr>
              <a:t>The director rarely asks staff for input on problems. </a:t>
            </a:r>
          </a:p>
          <a:p>
            <a:pPr marL="342900" indent="-342900" algn="l">
              <a:spcBef>
                <a:spcPts val="0"/>
              </a:spcBef>
              <a:buFont typeface="Arial" panose="020B0604020202020204" pitchFamily="34" charset="0"/>
              <a:buChar char="•"/>
            </a:pPr>
            <a:r>
              <a:rPr lang="en-US" sz="2000" b="1" i="1" dirty="0">
                <a:solidFill>
                  <a:srgbClr val="002060"/>
                </a:solidFill>
              </a:rPr>
              <a:t>Problems brought up during meetings are sometimes left unresolved. </a:t>
            </a:r>
          </a:p>
          <a:p>
            <a:pPr marL="342900" indent="-342900" algn="l">
              <a:spcBef>
                <a:spcPts val="0"/>
              </a:spcBef>
              <a:buFont typeface="Arial" panose="020B0604020202020204" pitchFamily="34" charset="0"/>
              <a:buChar char="•"/>
            </a:pPr>
            <a:r>
              <a:rPr lang="en-US" sz="2000" b="1" i="1" dirty="0">
                <a:solidFill>
                  <a:srgbClr val="002060"/>
                </a:solidFill>
              </a:rPr>
              <a:t>Late afternoon is an inconvenient time for meetings. </a:t>
            </a:r>
          </a:p>
          <a:p>
            <a:pPr marL="342900" indent="-342900" algn="l">
              <a:spcBef>
                <a:spcPts val="0"/>
              </a:spcBef>
              <a:buFont typeface="Arial" panose="020B0604020202020204" pitchFamily="34" charset="0"/>
              <a:buChar char="•"/>
            </a:pPr>
            <a:r>
              <a:rPr lang="en-US" sz="2000" b="1" i="1" dirty="0">
                <a:solidFill>
                  <a:srgbClr val="002060"/>
                </a:solidFill>
              </a:rPr>
              <a:t>Meetings should be canceled when there is nothing important to discuss. </a:t>
            </a:r>
          </a:p>
          <a:p>
            <a:pPr marL="342900" indent="-342900" algn="l">
              <a:spcBef>
                <a:spcPts val="0"/>
              </a:spcBef>
              <a:buFont typeface="Arial" panose="020B0604020202020204" pitchFamily="34" charset="0"/>
              <a:buChar char="•"/>
            </a:pPr>
            <a:r>
              <a:rPr lang="en-US" sz="2000" b="1" i="1" dirty="0">
                <a:solidFill>
                  <a:srgbClr val="002060"/>
                </a:solidFill>
              </a:rPr>
              <a:t>Meetings often turn into gripe sessions and accomplish nothing. </a:t>
            </a:r>
          </a:p>
          <a:p>
            <a:pPr marL="342900" indent="-342900" algn="l">
              <a:spcBef>
                <a:spcPts val="0"/>
              </a:spcBef>
              <a:buFont typeface="Arial" panose="020B0604020202020204" pitchFamily="34" charset="0"/>
              <a:buChar char="•"/>
            </a:pPr>
            <a:r>
              <a:rPr lang="en-US" sz="2000" b="1" i="1" dirty="0">
                <a:solidFill>
                  <a:srgbClr val="002060"/>
                </a:solidFill>
              </a:rPr>
              <a:t>Meeting minutes aren’t available for staff members unable to attend. </a:t>
            </a:r>
          </a:p>
          <a:p>
            <a:pPr marL="342900" indent="-342900" algn="l">
              <a:spcBef>
                <a:spcPts val="0"/>
              </a:spcBef>
              <a:buFont typeface="Arial" panose="020B0604020202020204" pitchFamily="34" charset="0"/>
              <a:buChar char="•"/>
            </a:pPr>
            <a:r>
              <a:rPr lang="en-US" sz="2000" b="1" i="1" dirty="0">
                <a:solidFill>
                  <a:srgbClr val="002060"/>
                </a:solidFill>
              </a:rPr>
              <a:t>The medical director doesn’t attend all the meetings. </a:t>
            </a:r>
          </a:p>
          <a:p>
            <a:pPr marL="342900" indent="-342900" algn="l">
              <a:spcBef>
                <a:spcPts val="0"/>
              </a:spcBef>
              <a:buFont typeface="Arial" panose="020B0604020202020204" pitchFamily="34" charset="0"/>
              <a:buChar char="•"/>
            </a:pPr>
            <a:r>
              <a:rPr lang="en-US" sz="2000" b="1" i="1" dirty="0">
                <a:solidFill>
                  <a:srgbClr val="002060"/>
                </a:solidFill>
              </a:rPr>
              <a:t>Meetings last too long</a:t>
            </a:r>
            <a:r>
              <a:rPr lang="en-US" sz="2000" b="1" i="1" dirty="0" smtClean="0">
                <a:solidFill>
                  <a:srgbClr val="002060"/>
                </a:solidFill>
              </a:rPr>
              <a:t>.</a:t>
            </a:r>
            <a:endParaRPr lang="en-US" sz="2000" b="1" i="1" dirty="0">
              <a:solidFill>
                <a:srgbClr val="002060"/>
              </a:solidFill>
            </a:endParaRPr>
          </a:p>
        </p:txBody>
      </p:sp>
      <p:sp>
        <p:nvSpPr>
          <p:cNvPr id="4" name="Footer Placeholder 3"/>
          <p:cNvSpPr>
            <a:spLocks noGrp="1"/>
          </p:cNvSpPr>
          <p:nvPr>
            <p:ph type="ftr" idx="11"/>
          </p:nvPr>
        </p:nvSpPr>
        <p:spPr>
          <a:xfrm>
            <a:off x="152400" y="6248400"/>
            <a:ext cx="2892425" cy="476250"/>
          </a:xfrm>
        </p:spPr>
        <p:txBody>
          <a:bodyPr/>
          <a:lstStyle/>
          <a:p>
            <a:r>
              <a:rPr lang="en-US" dirty="0" smtClean="0"/>
              <a:t>Mohammed Alnaif Ph.D.</a:t>
            </a:r>
            <a:endParaRPr lang="en-US" dirty="0"/>
          </a:p>
        </p:txBody>
      </p:sp>
      <p:sp>
        <p:nvSpPr>
          <p:cNvPr id="6" name="Slide Number Placeholder 5"/>
          <p:cNvSpPr>
            <a:spLocks noGrp="1"/>
          </p:cNvSpPr>
          <p:nvPr>
            <p:ph type="sldNum" idx="10"/>
          </p:nvPr>
        </p:nvSpPr>
        <p:spPr>
          <a:xfrm>
            <a:off x="6574105" y="6248400"/>
            <a:ext cx="2130425" cy="473075"/>
          </a:xfrm>
        </p:spPr>
        <p:txBody>
          <a:bodyPr/>
          <a:lstStyle/>
          <a:p>
            <a:fld id="{EEEECDCC-63C2-4492-ADC6-A6890B1EB79E}" type="slidenum">
              <a:rPr lang="en-US" smtClean="0"/>
              <a:t>9</a:t>
            </a:fld>
            <a:endParaRPr lang="en-US"/>
          </a:p>
        </p:txBody>
      </p:sp>
      <p:sp>
        <p:nvSpPr>
          <p:cNvPr id="7" name="Rectangle 6"/>
          <p:cNvSpPr/>
          <p:nvPr/>
        </p:nvSpPr>
        <p:spPr>
          <a:xfrm>
            <a:off x="6629400" y="457200"/>
            <a:ext cx="2400837" cy="914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7859479"/>
      </p:ext>
    </p:extLst>
  </p:cSld>
  <p:clrMapOvr>
    <a:masterClrMapping/>
  </p:clrMapOvr>
  <p:transition spd="slow">
    <p:diamond/>
  </p:transition>
  <p:timing>
    <p:tnLst>
      <p:par>
        <p:cTn id="1" dur="indefinite" restart="never" nodeType="tmRoot"/>
      </p:par>
    </p:tnLst>
  </p:timing>
</p:sld>
</file>

<file path=ppt/theme/theme1.xml><?xml version="1.0" encoding="utf-8"?>
<a:theme xmlns:a="http://schemas.openxmlformats.org/drawingml/2006/main" name="1_Office Theme">
  <a:themeElements>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2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3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4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Arial" pitchFamily="34"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daley7_ppt_01</Template>
  <TotalTime>823</TotalTime>
  <Words>5118</Words>
  <Application>Microsoft Office PowerPoint</Application>
  <PresentationFormat>On-screen Show (4:3)</PresentationFormat>
  <Paragraphs>712</Paragraphs>
  <Slides>69</Slides>
  <Notes>1</Notes>
  <HiddenSlides>0</HiddenSlides>
  <MMClips>0</MMClips>
  <ScaleCrop>false</ScaleCrop>
  <HeadingPairs>
    <vt:vector size="4" baseType="variant">
      <vt:variant>
        <vt:lpstr>Theme</vt:lpstr>
      </vt:variant>
      <vt:variant>
        <vt:i4>15</vt:i4>
      </vt:variant>
      <vt:variant>
        <vt:lpstr>Slide Titles</vt:lpstr>
      </vt:variant>
      <vt:variant>
        <vt:i4>69</vt:i4>
      </vt:variant>
    </vt:vector>
  </HeadingPairs>
  <TitlesOfParts>
    <vt:vector size="84" baseType="lpstr">
      <vt:lpstr>1_Office Theme</vt:lpstr>
      <vt:lpstr>Office Theme</vt:lpstr>
      <vt:lpstr>2_Office Theme</vt:lpstr>
      <vt:lpstr>3_Office Theme</vt:lpstr>
      <vt:lpstr>4_Office Theme</vt:lpstr>
      <vt:lpstr>5_Office Theme</vt:lpstr>
      <vt:lpstr>6_Office Theme</vt:lpstr>
      <vt:lpstr>7_Office Theme</vt:lpstr>
      <vt:lpstr>8_Office Theme</vt:lpstr>
      <vt:lpstr>9_Office Theme</vt:lpstr>
      <vt:lpstr>10_Office Theme</vt:lpstr>
      <vt:lpstr>11_Office Theme</vt:lpstr>
      <vt:lpstr>12_Office Theme</vt:lpstr>
      <vt:lpstr>13_Office Theme</vt:lpstr>
      <vt:lpstr>14_Office Theme</vt:lpstr>
      <vt:lpstr>King Saud University College of Business Administration Department of Health Administration - Masters` Program</vt:lpstr>
      <vt:lpstr>Continuous 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The quality management cycle</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EXHIBIT 4.2 API Model for Improvement</vt:lpstr>
      <vt:lpstr>Quality Improvement </vt:lpstr>
      <vt:lpstr>Quality Improvement </vt:lpstr>
      <vt:lpstr>PowerPoint Presentation</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Quality Improvement </vt:lpstr>
      <vt:lpstr>PowerPoint Presentation</vt:lpstr>
      <vt:lpstr>Quality Improvement </vt:lpstr>
      <vt:lpstr>Quality Improvement </vt:lpstr>
      <vt:lpstr>Quality Improvement </vt:lpstr>
      <vt:lpstr>PowerPoint Presentation</vt:lpstr>
      <vt:lpstr>PowerPoint Presentation</vt:lpstr>
      <vt:lpstr>Quality Improvement </vt:lpstr>
      <vt:lpstr>Quality Improvement </vt:lpstr>
      <vt:lpstr>Quality Improvement </vt:lpstr>
      <vt:lpstr>Quality Improvement </vt:lpstr>
      <vt:lpstr>Quality Improvement </vt:lpstr>
      <vt:lpstr>PowerPoint Presentation</vt:lpstr>
      <vt:lpstr>PowerPoint Presentation</vt:lpstr>
      <vt:lpstr>Quality Improvement </vt:lpstr>
      <vt:lpstr>Quality Improvement </vt:lpstr>
      <vt:lpstr>THANK YOU</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Improvement</dc:title>
  <dc:creator>alnaif</dc:creator>
  <cp:lastModifiedBy>alnaif</cp:lastModifiedBy>
  <cp:revision>57</cp:revision>
  <dcterms:created xsi:type="dcterms:W3CDTF">2015-11-05T22:12:26Z</dcterms:created>
  <dcterms:modified xsi:type="dcterms:W3CDTF">2016-11-20T19:55:40Z</dcterms:modified>
</cp:coreProperties>
</file>