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1" r:id="rId1"/>
  </p:sldMasterIdLst>
  <p:notesMasterIdLst>
    <p:notesMasterId r:id="rId89"/>
  </p:notesMasterIdLst>
  <p:sldIdLst>
    <p:sldId id="326" r:id="rId2"/>
    <p:sldId id="327" r:id="rId3"/>
    <p:sldId id="325" r:id="rId4"/>
    <p:sldId id="257" r:id="rId5"/>
    <p:sldId id="258" r:id="rId6"/>
    <p:sldId id="259" r:id="rId7"/>
    <p:sldId id="260" r:id="rId8"/>
    <p:sldId id="261" r:id="rId9"/>
    <p:sldId id="263" r:id="rId10"/>
    <p:sldId id="328" r:id="rId11"/>
    <p:sldId id="264" r:id="rId12"/>
    <p:sldId id="265" r:id="rId13"/>
    <p:sldId id="266" r:id="rId14"/>
    <p:sldId id="267" r:id="rId15"/>
    <p:sldId id="269" r:id="rId16"/>
    <p:sldId id="310" r:id="rId17"/>
    <p:sldId id="311" r:id="rId18"/>
    <p:sldId id="312" r:id="rId19"/>
    <p:sldId id="270" r:id="rId20"/>
    <p:sldId id="268" r:id="rId21"/>
    <p:sldId id="278" r:id="rId22"/>
    <p:sldId id="271" r:id="rId23"/>
    <p:sldId id="272" r:id="rId24"/>
    <p:sldId id="273" r:id="rId25"/>
    <p:sldId id="274" r:id="rId26"/>
    <p:sldId id="275" r:id="rId27"/>
    <p:sldId id="276" r:id="rId28"/>
    <p:sldId id="329" r:id="rId29"/>
    <p:sldId id="279" r:id="rId30"/>
    <p:sldId id="280" r:id="rId31"/>
    <p:sldId id="330" r:id="rId32"/>
    <p:sldId id="331" r:id="rId33"/>
    <p:sldId id="332" r:id="rId34"/>
    <p:sldId id="333" r:id="rId35"/>
    <p:sldId id="334" r:id="rId36"/>
    <p:sldId id="281" r:id="rId37"/>
    <p:sldId id="282" r:id="rId38"/>
    <p:sldId id="286" r:id="rId39"/>
    <p:sldId id="287" r:id="rId40"/>
    <p:sldId id="283" r:id="rId41"/>
    <p:sldId id="284" r:id="rId42"/>
    <p:sldId id="285" r:id="rId43"/>
    <p:sldId id="288" r:id="rId44"/>
    <p:sldId id="308" r:id="rId45"/>
    <p:sldId id="289" r:id="rId46"/>
    <p:sldId id="290" r:id="rId47"/>
    <p:sldId id="291" r:id="rId48"/>
    <p:sldId id="309" r:id="rId49"/>
    <p:sldId id="292" r:id="rId50"/>
    <p:sldId id="293" r:id="rId51"/>
    <p:sldId id="294" r:id="rId52"/>
    <p:sldId id="295" r:id="rId53"/>
    <p:sldId id="297" r:id="rId54"/>
    <p:sldId id="335" r:id="rId55"/>
    <p:sldId id="298" r:id="rId56"/>
    <p:sldId id="299" r:id="rId57"/>
    <p:sldId id="300" r:id="rId58"/>
    <p:sldId id="301" r:id="rId59"/>
    <p:sldId id="302" r:id="rId60"/>
    <p:sldId id="303" r:id="rId61"/>
    <p:sldId id="304" r:id="rId62"/>
    <p:sldId id="345" r:id="rId63"/>
    <p:sldId id="346" r:id="rId64"/>
    <p:sldId id="347" r:id="rId65"/>
    <p:sldId id="305" r:id="rId66"/>
    <p:sldId id="306" r:id="rId67"/>
    <p:sldId id="307" r:id="rId68"/>
    <p:sldId id="313" r:id="rId69"/>
    <p:sldId id="314" r:id="rId70"/>
    <p:sldId id="315" r:id="rId71"/>
    <p:sldId id="316" r:id="rId72"/>
    <p:sldId id="318" r:id="rId73"/>
    <p:sldId id="319" r:id="rId74"/>
    <p:sldId id="320" r:id="rId75"/>
    <p:sldId id="321" r:id="rId76"/>
    <p:sldId id="322" r:id="rId77"/>
    <p:sldId id="323" r:id="rId78"/>
    <p:sldId id="336" r:id="rId79"/>
    <p:sldId id="337" r:id="rId80"/>
    <p:sldId id="338" r:id="rId81"/>
    <p:sldId id="339" r:id="rId82"/>
    <p:sldId id="340" r:id="rId83"/>
    <p:sldId id="341" r:id="rId84"/>
    <p:sldId id="342" r:id="rId85"/>
    <p:sldId id="343" r:id="rId86"/>
    <p:sldId id="344" r:id="rId87"/>
    <p:sldId id="324" r:id="rId8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0000CC"/>
    <a:srgbClr val="C1C2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7" d="100"/>
          <a:sy n="117" d="100"/>
        </p:scale>
        <p:origin x="-35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8EB5F2-2798-4C24-8DF4-AEE6F4613D0B}" type="datetimeFigureOut">
              <a:rPr lang="en-US" smtClean="0"/>
              <a:t>10/16/2016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4D8499-76B2-4060-A5C4-4300454D4799}" type="slidenum">
              <a:rPr lang="en-US" smtClean="0"/>
              <a:t>‹#›</a:t>
            </a:fld>
            <a:endParaRPr lang="en-US"/>
          </a:p>
        </p:txBody>
      </p:sp>
    </p:spTree>
    <p:extLst>
      <p:ext uri="{BB962C8B-B14F-4D97-AF65-F5344CB8AC3E}">
        <p14:creationId xmlns:p14="http://schemas.microsoft.com/office/powerpoint/2010/main" val="457063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D8499-76B2-4060-A5C4-4300454D4799}" type="slidenum">
              <a:rPr lang="en-US" smtClean="0"/>
              <a:t>37</a:t>
            </a:fld>
            <a:endParaRPr lang="en-US"/>
          </a:p>
        </p:txBody>
      </p:sp>
    </p:spTree>
    <p:extLst>
      <p:ext uri="{BB962C8B-B14F-4D97-AF65-F5344CB8AC3E}">
        <p14:creationId xmlns:p14="http://schemas.microsoft.com/office/powerpoint/2010/main" val="245130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D8499-76B2-4060-A5C4-4300454D4799}" type="slidenum">
              <a:rPr lang="en-US" smtClean="0"/>
              <a:t>39</a:t>
            </a:fld>
            <a:endParaRPr lang="en-US"/>
          </a:p>
        </p:txBody>
      </p:sp>
    </p:spTree>
    <p:extLst>
      <p:ext uri="{BB962C8B-B14F-4D97-AF65-F5344CB8AC3E}">
        <p14:creationId xmlns:p14="http://schemas.microsoft.com/office/powerpoint/2010/main" val="2718488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89A59C3-B84F-4E20-B3F4-56BE75507920}"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60447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5D8564-BA3F-4084-A63B-FED845B7E644}"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99412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8BF0BF-A2C1-4414-8EB4-2FEB8D6A504A}"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17634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26310640-A51F-471B-A6E1-6EACE89E0793}"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57327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2B8391E6-5694-4DB6-8996-B8AE10322C37}"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655689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B727A1D-AAD8-4B0B-B878-66A3736CF148}"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25409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D67608-69A3-4BB3-AD4D-8C824EA89531}"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59212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AE6FC1-EA82-47A5-ACBB-EF41315080E4}"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56576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FE202B1-DC38-4D24-899F-904209326E95}"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74924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A6CD98-C3A4-4AFD-9E19-D2D8C37D8F1B}"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46795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C64F042-2E96-4040-B712-9236B8C47486}"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18106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E947746-32C7-4EED-8593-F32E706EB566}" type="datetime1">
              <a:rPr lang="en-US" smtClean="0"/>
              <a:t>10/16/2016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45245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0B3BE3E-F1BC-4FFA-AA4E-A83F5E87FFF7}" type="datetime1">
              <a:rPr lang="en-US" smtClean="0"/>
              <a:t>10/16/2016</a:t>
            </a:fld>
            <a:endParaRPr lang="en-US" dirty="0"/>
          </a:p>
        </p:txBody>
      </p:sp>
      <p:sp>
        <p:nvSpPr>
          <p:cNvPr id="4" name="Footer Placeholder 3"/>
          <p:cNvSpPr>
            <a:spLocks noGrp="1"/>
          </p:cNvSpPr>
          <p:nvPr>
            <p:ph type="ftr" sz="quarter" idx="11"/>
          </p:nvPr>
        </p:nvSpPr>
        <p:spPr/>
        <p:txBody>
          <a:bodyPr/>
          <a:lstStyle/>
          <a:p>
            <a:r>
              <a:rPr lang="en-US" smtClean="0"/>
              <a:t>Mohammed Alnaif Ph.D.</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91664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AFF619-0C23-4E91-A390-63511D33D69F}" type="datetime1">
              <a:rPr lang="en-US" smtClean="0"/>
              <a:t>10/16/2016</a:t>
            </a:fld>
            <a:endParaRPr lang="en-US" dirty="0"/>
          </a:p>
        </p:txBody>
      </p:sp>
      <p:sp>
        <p:nvSpPr>
          <p:cNvPr id="3" name="Footer Placeholder 2"/>
          <p:cNvSpPr>
            <a:spLocks noGrp="1"/>
          </p:cNvSpPr>
          <p:nvPr>
            <p:ph type="ftr" sz="quarter" idx="11"/>
          </p:nvPr>
        </p:nvSpPr>
        <p:spPr/>
        <p:txBody>
          <a:bodyPr/>
          <a:lstStyle/>
          <a:p>
            <a:r>
              <a:rPr lang="en-US" smtClean="0"/>
              <a:t>Mohammed Alnaif Ph.D.</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11813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9AC07E-E3E3-46DE-8109-8C771369C8E5}"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68098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F13844-6596-44B0-9AE8-A503E0098B5F}"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47111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1EA363-201D-4FF4-85DF-7A4F4E42A145}" type="datetime1">
              <a:rPr lang="en-US" smtClean="0"/>
              <a:t>10/16/2016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Mohammed Alnaif Ph.D.</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17281985"/>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lnaif@ksu.edu.s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911424" y="404664"/>
            <a:ext cx="10363200" cy="1431032"/>
          </a:xfrm>
        </p:spPr>
        <p:txBody>
          <a:bodyPr/>
          <a:lstStyle/>
          <a:p>
            <a:pPr algn="ctr" rtl="0"/>
            <a:r>
              <a:rPr lang="en-US" sz="2400" b="1" dirty="0" smtClean="0">
                <a:solidFill>
                  <a:srgbClr val="0000CC"/>
                </a:solidFill>
                <a:latin typeface="Times New Roman" panose="02020603050405020304" pitchFamily="18" charset="0"/>
                <a:cs typeface="Times New Roman" panose="02020603050405020304" pitchFamily="18" charset="0"/>
              </a:rPr>
              <a:t>King Saud University</a:t>
            </a:r>
            <a:br>
              <a:rPr lang="en-US" sz="2400" b="1" dirty="0" smtClean="0">
                <a:solidFill>
                  <a:srgbClr val="0000CC"/>
                </a:solidFill>
                <a:latin typeface="Times New Roman" panose="02020603050405020304" pitchFamily="18" charset="0"/>
                <a:cs typeface="Times New Roman" panose="02020603050405020304" pitchFamily="18" charset="0"/>
              </a:rPr>
            </a:br>
            <a:r>
              <a:rPr lang="en-US" sz="2400" b="1" dirty="0" smtClean="0">
                <a:solidFill>
                  <a:srgbClr val="0000CC"/>
                </a:solidFill>
                <a:latin typeface="Times New Roman" panose="02020603050405020304" pitchFamily="18" charset="0"/>
                <a:cs typeface="Times New Roman" panose="02020603050405020304" pitchFamily="18" charset="0"/>
              </a:rPr>
              <a:t>College of Business Administration</a:t>
            </a:r>
            <a:br>
              <a:rPr lang="en-US" sz="2400" b="1" dirty="0" smtClean="0">
                <a:solidFill>
                  <a:srgbClr val="0000CC"/>
                </a:solidFill>
                <a:latin typeface="Times New Roman" panose="02020603050405020304" pitchFamily="18" charset="0"/>
                <a:cs typeface="Times New Roman" panose="02020603050405020304" pitchFamily="18" charset="0"/>
              </a:rPr>
            </a:br>
            <a:r>
              <a:rPr lang="en-US" sz="2400" b="1" dirty="0" smtClean="0">
                <a:solidFill>
                  <a:srgbClr val="0000CC"/>
                </a:solidFill>
                <a:latin typeface="Times New Roman" panose="02020603050405020304" pitchFamily="18" charset="0"/>
                <a:cs typeface="Times New Roman" panose="02020603050405020304" pitchFamily="18" charset="0"/>
              </a:rPr>
              <a:t>Department of Health Administration - Masters` Program</a:t>
            </a:r>
            <a:endParaRPr lang="ar-SA" sz="2400" b="1" dirty="0">
              <a:solidFill>
                <a:srgbClr val="0000CC"/>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sz="quarter" idx="1"/>
          </p:nvPr>
        </p:nvSpPr>
        <p:spPr>
          <a:xfrm>
            <a:off x="1199456" y="2132856"/>
            <a:ext cx="9773344" cy="3505944"/>
          </a:xfrm>
        </p:spPr>
        <p:txBody>
          <a:bodyPr>
            <a:normAutofit/>
          </a:bodyPr>
          <a:lstStyle/>
          <a:p>
            <a:pPr algn="ctr" rtl="0"/>
            <a:r>
              <a:rPr lang="en-US" sz="3600" b="1" i="1" dirty="0" smtClean="0">
                <a:solidFill>
                  <a:srgbClr val="0000CC"/>
                </a:solidFill>
                <a:effectLst/>
                <a:latin typeface="Times New Roman" panose="02020603050405020304" pitchFamily="18" charset="0"/>
                <a:cs typeface="Times New Roman" panose="02020603050405020304" pitchFamily="18" charset="0"/>
              </a:rPr>
              <a:t>PA 505 –The Quality of Healthcare  First Semester 1437/ 1438</a:t>
            </a:r>
          </a:p>
          <a:p>
            <a:pPr algn="ctr" rtl="0"/>
            <a:endParaRPr lang="en-US" sz="3600" b="1" i="1" dirty="0" smtClean="0">
              <a:solidFill>
                <a:srgbClr val="0000CC"/>
              </a:solidFill>
              <a:effectLst/>
              <a:latin typeface="Times New Roman" panose="02020603050405020304" pitchFamily="18" charset="0"/>
              <a:cs typeface="Times New Roman" panose="02020603050405020304" pitchFamily="18" charset="0"/>
            </a:endParaRPr>
          </a:p>
          <a:p>
            <a:pPr algn="ctr" rtl="0"/>
            <a:r>
              <a:rPr lang="en-US" sz="3600" b="1" dirty="0" smtClean="0">
                <a:solidFill>
                  <a:srgbClr val="0000CC"/>
                </a:solidFill>
                <a:effectLst/>
                <a:latin typeface="Times New Roman" panose="02020603050405020304" pitchFamily="18" charset="0"/>
                <a:cs typeface="Times New Roman" panose="02020603050405020304" pitchFamily="18" charset="0"/>
              </a:rPr>
              <a:t>Mohammed S. Alnaif, Ph D.</a:t>
            </a:r>
            <a:r>
              <a:rPr lang="en-US" sz="3600" b="1" dirty="0" smtClean="0">
                <a:solidFill>
                  <a:srgbClr val="0000CC"/>
                </a:solidFill>
              </a:rPr>
              <a:t/>
            </a:r>
            <a:br>
              <a:rPr lang="en-US" sz="3600" b="1" dirty="0" smtClean="0">
                <a:solidFill>
                  <a:srgbClr val="0000CC"/>
                </a:solidFill>
              </a:rPr>
            </a:br>
            <a:r>
              <a:rPr lang="en-US" sz="2400" b="1" dirty="0" smtClean="0">
                <a:solidFill>
                  <a:srgbClr val="0000CC"/>
                </a:solidFill>
                <a:hlinkClick r:id="rId2"/>
              </a:rPr>
              <a:t>alnaif@ksu.edu.sa</a:t>
            </a:r>
            <a:endParaRPr lang="en-US" sz="2400" b="1" dirty="0" smtClean="0">
              <a:solidFill>
                <a:srgbClr val="0000CC"/>
              </a:solidFill>
            </a:endParaRPr>
          </a:p>
        </p:txBody>
      </p:sp>
      <p:sp>
        <p:nvSpPr>
          <p:cNvPr id="4" name="Date Placeholder 3"/>
          <p:cNvSpPr>
            <a:spLocks noGrp="1"/>
          </p:cNvSpPr>
          <p:nvPr>
            <p:ph type="dt" sz="quarter" idx="10"/>
          </p:nvPr>
        </p:nvSpPr>
        <p:spPr/>
        <p:txBody>
          <a:bodyPr/>
          <a:lstStyle/>
          <a:p>
            <a:fld id="{037DF129-921A-4823-A559-A3C4492C8CD0}" type="datetime1">
              <a:rPr lang="en-US" smtClean="0"/>
              <a:t>10/16/2016</a:t>
            </a:fld>
            <a:endParaRPr lang="ar-SA"/>
          </a:p>
        </p:txBody>
      </p:sp>
      <p:sp>
        <p:nvSpPr>
          <p:cNvPr id="6" name="Footer Placeholder 5"/>
          <p:cNvSpPr>
            <a:spLocks noGrp="1"/>
          </p:cNvSpPr>
          <p:nvPr>
            <p:ph type="ftr" sz="quarter" idx="11"/>
          </p:nvPr>
        </p:nvSpPr>
        <p:spPr/>
        <p:txBody>
          <a:bodyPr/>
          <a:lstStyle/>
          <a:p>
            <a:r>
              <a:rPr lang="en-US" smtClean="0"/>
              <a:t>Mohammed Alnaif Ph.D.</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a:t>
            </a:fld>
            <a:endParaRPr lang="ar-SA"/>
          </a:p>
        </p:txBody>
      </p:sp>
    </p:spTree>
    <p:extLst>
      <p:ext uri="{BB962C8B-B14F-4D97-AF65-F5344CB8AC3E}">
        <p14:creationId xmlns:p14="http://schemas.microsoft.com/office/powerpoint/2010/main" val="1318264195"/>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1825" y="618185"/>
            <a:ext cx="10599313" cy="938009"/>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Quality Management Building </a:t>
            </a:r>
            <a:r>
              <a:rPr lang="en-US" b="1" dirty="0" smtClean="0">
                <a:solidFill>
                  <a:schemeClr val="tx1"/>
                </a:solidFill>
                <a:latin typeface="Times New Roman" panose="02020603050405020304" pitchFamily="18" charset="0"/>
                <a:cs typeface="Times New Roman" panose="02020603050405020304" pitchFamily="18" charset="0"/>
              </a:rPr>
              <a:t>Blocks</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738648" y="2047742"/>
            <a:ext cx="9826580" cy="4198512"/>
          </a:xfrm>
        </p:spPr>
        <p:txBody>
          <a:bodyPr>
            <a:normAutofit/>
          </a:bodyPr>
          <a:lstStyle/>
          <a:p>
            <a:r>
              <a:rPr lang="en-US" sz="3900" b="1" dirty="0">
                <a:solidFill>
                  <a:schemeClr val="tx1"/>
                </a:solidFill>
                <a:latin typeface="Times New Roman" panose="02020603050405020304" pitchFamily="18" charset="0"/>
                <a:cs typeface="Times New Roman" panose="02020603050405020304" pitchFamily="18" charset="0"/>
              </a:rPr>
              <a:t>Quality </a:t>
            </a:r>
            <a:r>
              <a:rPr lang="en-US" sz="3900" b="1" dirty="0" smtClean="0">
                <a:solidFill>
                  <a:schemeClr val="tx1"/>
                </a:solidFill>
                <a:latin typeface="Times New Roman" panose="02020603050405020304" pitchFamily="18" charset="0"/>
                <a:cs typeface="Times New Roman" panose="02020603050405020304" pitchFamily="18" charset="0"/>
              </a:rPr>
              <a:t>Management Activities</a:t>
            </a:r>
          </a:p>
          <a:p>
            <a:r>
              <a:rPr lang="en-US" sz="3600" b="1" dirty="0" smtClean="0">
                <a:solidFill>
                  <a:srgbClr val="0000FF"/>
                </a:solidFill>
                <a:latin typeface="Times New Roman" panose="02020603050405020304" pitchFamily="18" charset="0"/>
                <a:cs typeface="Times New Roman" panose="02020603050405020304" pitchFamily="18" charset="0"/>
              </a:rPr>
              <a:t>Data</a:t>
            </a:r>
            <a:r>
              <a:rPr lang="en-US" sz="3600" b="1" dirty="0" smtClean="0">
                <a:solidFill>
                  <a:srgbClr val="006600"/>
                </a:solidFill>
                <a:latin typeface="Times New Roman" panose="02020603050405020304" pitchFamily="18" charset="0"/>
                <a:cs typeface="Times New Roman" panose="02020603050405020304" pitchFamily="18" charset="0"/>
              </a:rPr>
              <a:t> and </a:t>
            </a:r>
            <a:r>
              <a:rPr lang="en-US" sz="3600" b="1" dirty="0" smtClean="0">
                <a:solidFill>
                  <a:srgbClr val="0000FF"/>
                </a:solidFill>
                <a:latin typeface="Times New Roman" panose="02020603050405020304" pitchFamily="18" charset="0"/>
                <a:cs typeface="Times New Roman" panose="02020603050405020304" pitchFamily="18" charset="0"/>
              </a:rPr>
              <a:t>Performance Expectations</a:t>
            </a:r>
          </a:p>
          <a:p>
            <a:r>
              <a:rPr lang="en-US" sz="3600" b="1" dirty="0">
                <a:solidFill>
                  <a:srgbClr val="0000FF"/>
                </a:solidFill>
                <a:latin typeface="Times New Roman" panose="02020603050405020304" pitchFamily="18" charset="0"/>
                <a:cs typeface="Times New Roman" panose="02020603050405020304" pitchFamily="18" charset="0"/>
              </a:rPr>
              <a:t>Data</a:t>
            </a:r>
            <a:r>
              <a:rPr lang="en-US" sz="3600" b="1" dirty="0">
                <a:solidFill>
                  <a:schemeClr val="tx1"/>
                </a:solidFill>
                <a:latin typeface="Times New Roman" panose="02020603050405020304" pitchFamily="18" charset="0"/>
                <a:cs typeface="Times New Roman" panose="02020603050405020304" pitchFamily="18" charset="0"/>
              </a:rPr>
              <a:t>, Numbers or facts that are interpreted for the purpose of drawing conclusions</a:t>
            </a:r>
          </a:p>
          <a:p>
            <a:r>
              <a:rPr lang="en-US" sz="3600" b="1" dirty="0">
                <a:solidFill>
                  <a:srgbClr val="0000FF"/>
                </a:solidFill>
                <a:latin typeface="Times New Roman" panose="02020603050405020304" pitchFamily="18" charset="0"/>
                <a:cs typeface="Times New Roman" panose="02020603050405020304" pitchFamily="18" charset="0"/>
              </a:rPr>
              <a:t>Performance expectations </a:t>
            </a:r>
            <a:r>
              <a:rPr lang="en-US" sz="3600" b="1" dirty="0">
                <a:solidFill>
                  <a:schemeClr val="tx1"/>
                </a:solidFill>
                <a:latin typeface="Times New Roman" panose="02020603050405020304" pitchFamily="18" charset="0"/>
                <a:cs typeface="Times New Roman" panose="02020603050405020304" pitchFamily="18" charset="0"/>
              </a:rPr>
              <a:t>are Minimum acceptable or desired level of quality</a:t>
            </a:r>
            <a:r>
              <a:rPr lang="en-US" sz="3500" b="1" dirty="0">
                <a:solidFill>
                  <a:schemeClr val="tx1"/>
                </a:solidFill>
                <a:latin typeface="Times New Roman" panose="02020603050405020304" pitchFamily="18" charset="0"/>
                <a:cs typeface="Times New Roman" panose="02020603050405020304" pitchFamily="18" charset="0"/>
              </a:rPr>
              <a:t> </a:t>
            </a:r>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898EE70E-3C5B-4BFD-9BDE-9CE3EAA7A2F2}"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34002920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1825" y="618185"/>
            <a:ext cx="10599313" cy="938009"/>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Quality Management Building </a:t>
            </a:r>
            <a:r>
              <a:rPr lang="en-US" b="1" dirty="0" smtClean="0">
                <a:solidFill>
                  <a:schemeClr val="tx1"/>
                </a:solidFill>
                <a:latin typeface="Times New Roman" panose="02020603050405020304" pitchFamily="18" charset="0"/>
                <a:cs typeface="Times New Roman" panose="02020603050405020304" pitchFamily="18" charset="0"/>
              </a:rPr>
              <a:t>Blocks</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738648" y="2047742"/>
            <a:ext cx="9826580" cy="4198512"/>
          </a:xfrm>
        </p:spPr>
        <p:txBody>
          <a:bodyPr>
            <a:normAutofit fontScale="92500" lnSpcReduction="10000"/>
          </a:bodyPr>
          <a:lstStyle/>
          <a:p>
            <a:r>
              <a:rPr lang="en-US" sz="3900" b="1" dirty="0">
                <a:solidFill>
                  <a:schemeClr val="tx1"/>
                </a:solidFill>
                <a:latin typeface="Times New Roman" panose="02020603050405020304" pitchFamily="18" charset="0"/>
                <a:cs typeface="Times New Roman" panose="02020603050405020304" pitchFamily="18" charset="0"/>
              </a:rPr>
              <a:t>Quality </a:t>
            </a:r>
            <a:r>
              <a:rPr lang="en-US" sz="3900" b="1" dirty="0" smtClean="0">
                <a:solidFill>
                  <a:schemeClr val="tx1"/>
                </a:solidFill>
                <a:latin typeface="Times New Roman" panose="02020603050405020304" pitchFamily="18" charset="0"/>
                <a:cs typeface="Times New Roman" panose="02020603050405020304" pitchFamily="18" charset="0"/>
              </a:rPr>
              <a:t>Management Activities</a:t>
            </a:r>
          </a:p>
          <a:p>
            <a:r>
              <a:rPr lang="en-US" sz="3500" b="1" dirty="0" smtClean="0">
                <a:solidFill>
                  <a:srgbClr val="0000FF"/>
                </a:solidFill>
                <a:latin typeface="Times New Roman" panose="02020603050405020304" pitchFamily="18" charset="0"/>
                <a:cs typeface="Times New Roman" panose="02020603050405020304" pitchFamily="18" charset="0"/>
              </a:rPr>
              <a:t>Measure</a:t>
            </a:r>
            <a:r>
              <a:rPr lang="en-US" sz="3500" b="1" dirty="0" smtClean="0">
                <a:solidFill>
                  <a:schemeClr val="tx1"/>
                </a:solidFill>
                <a:latin typeface="Times New Roman" panose="02020603050405020304" pitchFamily="18" charset="0"/>
                <a:cs typeface="Times New Roman" panose="02020603050405020304" pitchFamily="18" charset="0"/>
              </a:rPr>
              <a:t>, </a:t>
            </a:r>
            <a:r>
              <a:rPr lang="en-US" sz="3500" b="1" dirty="0" smtClean="0">
                <a:solidFill>
                  <a:srgbClr val="0000FF"/>
                </a:solidFill>
                <a:latin typeface="Times New Roman" panose="02020603050405020304" pitchFamily="18" charset="0"/>
                <a:cs typeface="Times New Roman" panose="02020603050405020304" pitchFamily="18" charset="0"/>
              </a:rPr>
              <a:t>Assess</a:t>
            </a:r>
            <a:r>
              <a:rPr lang="en-US" sz="3500" b="1" dirty="0" smtClean="0">
                <a:solidFill>
                  <a:schemeClr val="tx1"/>
                </a:solidFill>
                <a:latin typeface="Times New Roman" panose="02020603050405020304" pitchFamily="18" charset="0"/>
                <a:cs typeface="Times New Roman" panose="02020603050405020304" pitchFamily="18" charset="0"/>
              </a:rPr>
              <a:t>, and </a:t>
            </a:r>
            <a:r>
              <a:rPr lang="en-US" sz="3500" b="1" dirty="0" smtClean="0">
                <a:solidFill>
                  <a:srgbClr val="0000FF"/>
                </a:solidFill>
                <a:latin typeface="Times New Roman" panose="02020603050405020304" pitchFamily="18" charset="0"/>
                <a:cs typeface="Times New Roman" panose="02020603050405020304" pitchFamily="18" charset="0"/>
              </a:rPr>
              <a:t>Improve</a:t>
            </a:r>
            <a:endParaRPr lang="en-US" sz="3500" b="1" dirty="0">
              <a:solidFill>
                <a:srgbClr val="0000FF"/>
              </a:solidFill>
              <a:latin typeface="Times New Roman" panose="02020603050405020304" pitchFamily="18" charset="0"/>
              <a:cs typeface="Times New Roman" panose="02020603050405020304" pitchFamily="18" charset="0"/>
            </a:endParaRPr>
          </a:p>
          <a:p>
            <a:r>
              <a:rPr lang="en-US" sz="3500" b="1" dirty="0">
                <a:solidFill>
                  <a:schemeClr val="tx1"/>
                </a:solidFill>
                <a:latin typeface="Times New Roman" panose="02020603050405020304" pitchFamily="18" charset="0"/>
                <a:cs typeface="Times New Roman" panose="02020603050405020304" pitchFamily="18" charset="0"/>
              </a:rPr>
              <a:t>If expectations are met, organizations continue to </a:t>
            </a:r>
            <a:r>
              <a:rPr lang="en-US" sz="3500" b="1" dirty="0">
                <a:solidFill>
                  <a:srgbClr val="0000FF"/>
                </a:solidFill>
                <a:latin typeface="Times New Roman" panose="02020603050405020304" pitchFamily="18" charset="0"/>
                <a:cs typeface="Times New Roman" panose="02020603050405020304" pitchFamily="18" charset="0"/>
              </a:rPr>
              <a:t>measure</a:t>
            </a:r>
            <a:r>
              <a:rPr lang="en-US" sz="3500" b="1" dirty="0">
                <a:solidFill>
                  <a:schemeClr val="tx1"/>
                </a:solidFill>
                <a:latin typeface="Times New Roman" panose="02020603050405020304" pitchFamily="18" charset="0"/>
                <a:cs typeface="Times New Roman" panose="02020603050405020304" pitchFamily="18" charset="0"/>
              </a:rPr>
              <a:t> and </a:t>
            </a:r>
            <a:r>
              <a:rPr lang="en-US" sz="3500" b="1" dirty="0">
                <a:solidFill>
                  <a:srgbClr val="0000FF"/>
                </a:solidFill>
                <a:latin typeface="Times New Roman" panose="02020603050405020304" pitchFamily="18" charset="0"/>
                <a:cs typeface="Times New Roman" panose="02020603050405020304" pitchFamily="18" charset="0"/>
              </a:rPr>
              <a:t>assess</a:t>
            </a:r>
            <a:r>
              <a:rPr lang="en-US" sz="3500" b="1" dirty="0">
                <a:solidFill>
                  <a:schemeClr val="tx1"/>
                </a:solidFill>
                <a:latin typeface="Times New Roman" panose="02020603050405020304" pitchFamily="18" charset="0"/>
                <a:cs typeface="Times New Roman" panose="02020603050405020304" pitchFamily="18" charset="0"/>
              </a:rPr>
              <a:t> performance. If expectations are not met, they proceed to the </a:t>
            </a:r>
            <a:r>
              <a:rPr lang="en-US" sz="3500" b="1" dirty="0">
                <a:solidFill>
                  <a:srgbClr val="0000FF"/>
                </a:solidFill>
                <a:latin typeface="Times New Roman" panose="02020603050405020304" pitchFamily="18" charset="0"/>
                <a:cs typeface="Times New Roman" panose="02020603050405020304" pitchFamily="18" charset="0"/>
              </a:rPr>
              <a:t>improvement</a:t>
            </a:r>
            <a:r>
              <a:rPr lang="en-US" sz="3500" b="1" dirty="0">
                <a:solidFill>
                  <a:schemeClr val="tx1"/>
                </a:solidFill>
                <a:latin typeface="Times New Roman" panose="02020603050405020304" pitchFamily="18" charset="0"/>
                <a:cs typeface="Times New Roman" panose="02020603050405020304" pitchFamily="18" charset="0"/>
              </a:rPr>
              <a:t> phase to investigate reasons for the performance gap and implement changes on the basis of their findings.</a:t>
            </a:r>
          </a:p>
          <a:p>
            <a:r>
              <a:rPr lang="en-US" sz="3500" b="1" dirty="0">
                <a:solidFill>
                  <a:schemeClr val="tx1"/>
                </a:solidFill>
                <a:latin typeface="Times New Roman" panose="02020603050405020304" pitchFamily="18" charset="0"/>
                <a:cs typeface="Times New Roman" panose="02020603050405020304" pitchFamily="18" charset="0"/>
              </a:rPr>
              <a:t> </a:t>
            </a:r>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20C15C6E-3F72-4F18-A902-138D7C292794}"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39953058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1825" y="618185"/>
            <a:ext cx="10599313" cy="938009"/>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Quality Management Building </a:t>
            </a:r>
            <a:r>
              <a:rPr lang="en-US" b="1" dirty="0" smtClean="0">
                <a:solidFill>
                  <a:schemeClr val="tx1"/>
                </a:solidFill>
                <a:latin typeface="Times New Roman" panose="02020603050405020304" pitchFamily="18" charset="0"/>
                <a:cs typeface="Times New Roman" panose="02020603050405020304" pitchFamily="18" charset="0"/>
              </a:rPr>
              <a:t>Blocks</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738648" y="2047742"/>
            <a:ext cx="9826580" cy="4198512"/>
          </a:xfrm>
        </p:spPr>
        <p:txBody>
          <a:bodyPr>
            <a:normAutofit/>
          </a:bodyPr>
          <a:lstStyle/>
          <a:p>
            <a:r>
              <a:rPr lang="en-US" sz="3900" b="1" dirty="0">
                <a:solidFill>
                  <a:schemeClr val="tx1"/>
                </a:solidFill>
                <a:latin typeface="Times New Roman" panose="02020603050405020304" pitchFamily="18" charset="0"/>
                <a:cs typeface="Times New Roman" panose="02020603050405020304" pitchFamily="18" charset="0"/>
              </a:rPr>
              <a:t>Quality </a:t>
            </a:r>
            <a:r>
              <a:rPr lang="en-US" sz="3900" b="1" dirty="0" smtClean="0">
                <a:solidFill>
                  <a:schemeClr val="tx1"/>
                </a:solidFill>
                <a:latin typeface="Times New Roman" panose="02020603050405020304" pitchFamily="18" charset="0"/>
                <a:cs typeface="Times New Roman" panose="02020603050405020304" pitchFamily="18" charset="0"/>
              </a:rPr>
              <a:t>Management Activities</a:t>
            </a:r>
          </a:p>
          <a:p>
            <a:r>
              <a:rPr lang="en-US" sz="3500" b="1" dirty="0" smtClean="0">
                <a:solidFill>
                  <a:srgbClr val="0000FF"/>
                </a:solidFill>
                <a:latin typeface="Times New Roman" panose="02020603050405020304" pitchFamily="18" charset="0"/>
                <a:cs typeface="Times New Roman" panose="02020603050405020304" pitchFamily="18" charset="0"/>
              </a:rPr>
              <a:t>Measure</a:t>
            </a:r>
            <a:r>
              <a:rPr lang="en-US" sz="3500" b="1" dirty="0" smtClean="0">
                <a:solidFill>
                  <a:schemeClr val="tx1"/>
                </a:solidFill>
                <a:latin typeface="Times New Roman" panose="02020603050405020304" pitchFamily="18" charset="0"/>
                <a:cs typeface="Times New Roman" panose="02020603050405020304" pitchFamily="18" charset="0"/>
              </a:rPr>
              <a:t>, </a:t>
            </a:r>
            <a:r>
              <a:rPr lang="en-US" sz="3500" b="1" dirty="0" smtClean="0">
                <a:solidFill>
                  <a:srgbClr val="0000FF"/>
                </a:solidFill>
                <a:latin typeface="Times New Roman" panose="02020603050405020304" pitchFamily="18" charset="0"/>
                <a:cs typeface="Times New Roman" panose="02020603050405020304" pitchFamily="18" charset="0"/>
              </a:rPr>
              <a:t>Assess</a:t>
            </a:r>
            <a:r>
              <a:rPr lang="en-US" sz="3500" b="1" dirty="0" smtClean="0">
                <a:solidFill>
                  <a:schemeClr val="tx1"/>
                </a:solidFill>
                <a:latin typeface="Times New Roman" panose="02020603050405020304" pitchFamily="18" charset="0"/>
                <a:cs typeface="Times New Roman" panose="02020603050405020304" pitchFamily="18" charset="0"/>
              </a:rPr>
              <a:t>, and </a:t>
            </a:r>
            <a:r>
              <a:rPr lang="en-US" sz="3500" b="1" dirty="0" smtClean="0">
                <a:solidFill>
                  <a:srgbClr val="0000FF"/>
                </a:solidFill>
                <a:latin typeface="Times New Roman" panose="02020603050405020304" pitchFamily="18" charset="0"/>
                <a:cs typeface="Times New Roman" panose="02020603050405020304" pitchFamily="18" charset="0"/>
              </a:rPr>
              <a:t>Improve</a:t>
            </a:r>
            <a:endParaRPr lang="en-US" sz="3500" b="1" dirty="0">
              <a:solidFill>
                <a:srgbClr val="0000FF"/>
              </a:solidFill>
              <a:latin typeface="Times New Roman" panose="02020603050405020304" pitchFamily="18" charset="0"/>
              <a:cs typeface="Times New Roman" panose="02020603050405020304" pitchFamily="18" charset="0"/>
            </a:endParaRPr>
          </a:p>
          <a:p>
            <a:r>
              <a:rPr lang="en-US" sz="3600" b="1" dirty="0">
                <a:solidFill>
                  <a:schemeClr val="tx1"/>
                </a:solidFill>
                <a:latin typeface="Times New Roman" panose="02020603050405020304" pitchFamily="18" charset="0"/>
                <a:cs typeface="Times New Roman" panose="02020603050405020304" pitchFamily="18" charset="0"/>
              </a:rPr>
              <a:t>The quality management cycle does not end at this point, however. Performance continues to be evaluated through </a:t>
            </a:r>
            <a:r>
              <a:rPr lang="en-US" sz="3600" b="1" dirty="0">
                <a:solidFill>
                  <a:srgbClr val="0000FF"/>
                </a:solidFill>
                <a:latin typeface="Times New Roman" panose="02020603050405020304" pitchFamily="18" charset="0"/>
                <a:cs typeface="Times New Roman" panose="02020603050405020304" pitchFamily="18" charset="0"/>
              </a:rPr>
              <a:t>measurement</a:t>
            </a:r>
            <a:r>
              <a:rPr lang="en-US" sz="3600" b="1" dirty="0">
                <a:solidFill>
                  <a:schemeClr val="tx1"/>
                </a:solidFill>
                <a:latin typeface="Times New Roman" panose="02020603050405020304" pitchFamily="18" charset="0"/>
                <a:cs typeface="Times New Roman" panose="02020603050405020304" pitchFamily="18" charset="0"/>
              </a:rPr>
              <a:t> activities</a:t>
            </a:r>
            <a:r>
              <a:rPr lang="en-US" sz="3600" b="1" dirty="0" smtClean="0">
                <a:solidFill>
                  <a:schemeClr val="tx1"/>
                </a:solidFill>
                <a:latin typeface="Times New Roman" panose="02020603050405020304" pitchFamily="18" charset="0"/>
                <a:cs typeface="Times New Roman" panose="02020603050405020304" pitchFamily="18" charset="0"/>
              </a:rPr>
              <a:t>.</a:t>
            </a:r>
            <a:endParaRPr lang="en-US" sz="3600" b="1" dirty="0">
              <a:solidFill>
                <a:schemeClr val="tx1"/>
              </a:solidFill>
              <a:latin typeface="Times New Roman" panose="02020603050405020304" pitchFamily="18" charset="0"/>
              <a:cs typeface="Times New Roman" panose="02020603050405020304" pitchFamily="18" charset="0"/>
            </a:endParaRPr>
          </a:p>
          <a:p>
            <a:r>
              <a:rPr lang="en-US" sz="3500" b="1" dirty="0">
                <a:solidFill>
                  <a:schemeClr val="tx1"/>
                </a:solidFill>
                <a:latin typeface="Times New Roman" panose="02020603050405020304" pitchFamily="18" charset="0"/>
                <a:cs typeface="Times New Roman" panose="02020603050405020304" pitchFamily="18" charset="0"/>
              </a:rPr>
              <a:t> </a:t>
            </a:r>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A3D8A12D-2D98-450A-8CB3-7422F309C2A2}"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12</a:t>
            </a:fld>
            <a:endParaRPr lang="en-US" dirty="0"/>
          </a:p>
        </p:txBody>
      </p:sp>
    </p:spTree>
    <p:extLst>
      <p:ext uri="{BB962C8B-B14F-4D97-AF65-F5344CB8AC3E}">
        <p14:creationId xmlns:p14="http://schemas.microsoft.com/office/powerpoint/2010/main" val="27314789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10599313" cy="938009"/>
          </a:xfrm>
        </p:spPr>
        <p:txBody>
          <a:bodyPr>
            <a:norm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The quality management cycle</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97733" y="1195585"/>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5138670" y="1405941"/>
            <a:ext cx="3709116" cy="96591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Rectangle 4"/>
          <p:cNvSpPr/>
          <p:nvPr/>
        </p:nvSpPr>
        <p:spPr>
          <a:xfrm>
            <a:off x="5149402" y="2958106"/>
            <a:ext cx="3709116" cy="146819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Assessment</a:t>
            </a:r>
          </a:p>
          <a:p>
            <a:pPr algn="ctr"/>
            <a:r>
              <a:rPr lang="en-US" sz="2800" b="1" dirty="0" smtClean="0">
                <a:solidFill>
                  <a:schemeClr val="tx1"/>
                </a:solidFill>
                <a:latin typeface="Times New Roman" panose="02020603050405020304" pitchFamily="18" charset="0"/>
                <a:cs typeface="Times New Roman" panose="02020603050405020304" pitchFamily="18" charset="0"/>
              </a:rPr>
              <a:t>Are we meeting expectation</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6" name="Rectangle 5"/>
          <p:cNvSpPr/>
          <p:nvPr/>
        </p:nvSpPr>
        <p:spPr>
          <a:xfrm>
            <a:off x="5138670" y="5065688"/>
            <a:ext cx="3709116" cy="138662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Improvement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can we improve performance</a:t>
            </a:r>
            <a:endParaRPr lang="en-US" sz="2800" b="1" dirty="0">
              <a:solidFill>
                <a:schemeClr val="tx1"/>
              </a:solidFill>
              <a:latin typeface="Times New Roman" panose="02020603050405020304" pitchFamily="18" charset="0"/>
              <a:cs typeface="Times New Roman" panose="02020603050405020304" pitchFamily="18" charset="0"/>
            </a:endParaRPr>
          </a:p>
        </p:txBody>
      </p:sp>
      <p:cxnSp>
        <p:nvCxnSpPr>
          <p:cNvPr id="12" name="Elbow Connector 11"/>
          <p:cNvCxnSpPr>
            <a:stCxn id="6" idx="3"/>
          </p:cNvCxnSpPr>
          <p:nvPr/>
        </p:nvCxnSpPr>
        <p:spPr>
          <a:xfrm flipV="1">
            <a:off x="8847786" y="1937460"/>
            <a:ext cx="1326523" cy="3821542"/>
          </a:xfrm>
          <a:prstGeom prst="bentConnector2">
            <a:avLst/>
          </a:prstGeom>
          <a:ln w="76200"/>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flipH="1">
            <a:off x="8886423" y="1908218"/>
            <a:ext cx="1287886" cy="1"/>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p:cNvCxnSpPr>
            <a:stCxn id="4" idx="2"/>
            <a:endCxn id="5" idx="0"/>
          </p:cNvCxnSpPr>
          <p:nvPr/>
        </p:nvCxnSpPr>
        <p:spPr>
          <a:xfrm>
            <a:off x="6993228" y="2371856"/>
            <a:ext cx="10732" cy="58625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
        <p:nvSpPr>
          <p:cNvPr id="20" name="TextBox 19"/>
          <p:cNvSpPr txBox="1"/>
          <p:nvPr/>
        </p:nvSpPr>
        <p:spPr>
          <a:xfrm>
            <a:off x="6115319" y="4489326"/>
            <a:ext cx="824246" cy="523220"/>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No</a:t>
            </a:r>
            <a:endParaRPr lang="en-US" sz="2800" b="1" dirty="0">
              <a:latin typeface="Times New Roman" panose="02020603050405020304" pitchFamily="18" charset="0"/>
              <a:cs typeface="Times New Roman" panose="02020603050405020304" pitchFamily="18" charset="0"/>
            </a:endParaRPr>
          </a:p>
        </p:txBody>
      </p:sp>
      <p:cxnSp>
        <p:nvCxnSpPr>
          <p:cNvPr id="25" name="Straight Arrow Connector 24"/>
          <p:cNvCxnSpPr/>
          <p:nvPr/>
        </p:nvCxnSpPr>
        <p:spPr>
          <a:xfrm>
            <a:off x="6978200" y="4450197"/>
            <a:ext cx="10732" cy="58625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cxnSp>
        <p:nvCxnSpPr>
          <p:cNvPr id="45" name="Straight Connector 44"/>
          <p:cNvCxnSpPr>
            <a:stCxn id="5" idx="1"/>
          </p:cNvCxnSpPr>
          <p:nvPr/>
        </p:nvCxnSpPr>
        <p:spPr>
          <a:xfrm flipH="1">
            <a:off x="4288665" y="3692201"/>
            <a:ext cx="860737"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47" name="Straight Connector 46"/>
          <p:cNvCxnSpPr/>
          <p:nvPr/>
        </p:nvCxnSpPr>
        <p:spPr>
          <a:xfrm flipV="1">
            <a:off x="4275786" y="1937460"/>
            <a:ext cx="12879" cy="1754742"/>
          </a:xfrm>
          <a:prstGeom prst="line">
            <a:avLst/>
          </a:prstGeom>
          <a:ln w="76200"/>
        </p:spPr>
        <p:style>
          <a:lnRef idx="3">
            <a:schemeClr val="dk1"/>
          </a:lnRef>
          <a:fillRef idx="0">
            <a:schemeClr val="dk1"/>
          </a:fillRef>
          <a:effectRef idx="2">
            <a:schemeClr val="dk1"/>
          </a:effectRef>
          <a:fontRef idx="minor">
            <a:schemeClr val="tx1"/>
          </a:fontRef>
        </p:style>
      </p:cxnSp>
      <p:cxnSp>
        <p:nvCxnSpPr>
          <p:cNvPr id="49" name="Straight Arrow Connector 48"/>
          <p:cNvCxnSpPr/>
          <p:nvPr/>
        </p:nvCxnSpPr>
        <p:spPr>
          <a:xfrm>
            <a:off x="4288665" y="1937460"/>
            <a:ext cx="811368" cy="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
        <p:nvSpPr>
          <p:cNvPr id="54" name="TextBox 53"/>
          <p:cNvSpPr txBox="1"/>
          <p:nvPr/>
        </p:nvSpPr>
        <p:spPr>
          <a:xfrm>
            <a:off x="3142445" y="2371856"/>
            <a:ext cx="1146220" cy="584775"/>
          </a:xfrm>
          <a:prstGeom prst="rect">
            <a:avLst/>
          </a:prstGeom>
          <a:noFill/>
        </p:spPr>
        <p:txBody>
          <a:bodyPr wrap="square" rtlCol="0">
            <a:spAutoFit/>
          </a:bodyPr>
          <a:lstStyle/>
          <a:p>
            <a:pPr algn="ctr"/>
            <a:r>
              <a:rPr lang="en-US" sz="3200" b="1" dirty="0" smtClean="0">
                <a:latin typeface="Times New Roman" panose="02020603050405020304" pitchFamily="18" charset="0"/>
                <a:cs typeface="Times New Roman" panose="02020603050405020304" pitchFamily="18" charset="0"/>
              </a:rPr>
              <a:t>Yes</a:t>
            </a:r>
            <a:endParaRPr lang="en-US" sz="3200" b="1" dirty="0">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6AF4A8F0-35FE-46DD-BEE4-CF5AFB15A183}" type="datetime1">
              <a:rPr lang="en-US" smtClean="0"/>
              <a:t>10/16/2016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42308514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218939"/>
            <a:ext cx="6323528" cy="938009"/>
          </a:xfrm>
        </p:spPr>
        <p:txBody>
          <a:bodyPr>
            <a:normAutofit/>
          </a:bodyPr>
          <a:lstStyle/>
          <a:p>
            <a:r>
              <a:rPr lang="en-US" sz="4400" b="1" dirty="0" smtClean="0">
                <a:solidFill>
                  <a:schemeClr val="tx1"/>
                </a:solidFill>
                <a:latin typeface="Times New Roman" panose="02020603050405020304" pitchFamily="18" charset="0"/>
                <a:cs typeface="Times New Roman" panose="02020603050405020304" pitchFamily="18" charset="0"/>
              </a:rPr>
              <a:t>Measuring </a:t>
            </a:r>
            <a:r>
              <a:rPr lang="en-US" sz="4400" b="1" dirty="0">
                <a:latin typeface="Times New Roman" panose="02020603050405020304" pitchFamily="18" charset="0"/>
                <a:cs typeface="Times New Roman" panose="02020603050405020304" pitchFamily="18" charset="0"/>
              </a:rPr>
              <a:t>Performance </a:t>
            </a:r>
            <a:endParaRPr lang="en-US" sz="44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068945" y="1084637"/>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727322" y="548759"/>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8" name="TextBox 7"/>
          <p:cNvSpPr txBox="1"/>
          <p:nvPr/>
        </p:nvSpPr>
        <p:spPr>
          <a:xfrm>
            <a:off x="1167168" y="1801091"/>
            <a:ext cx="10464086" cy="4524315"/>
          </a:xfrm>
          <a:prstGeom prst="rect">
            <a:avLst/>
          </a:prstGeom>
          <a:solidFill>
            <a:schemeClr val="accent2">
              <a:lumMod val="20000"/>
              <a:lumOff val="80000"/>
            </a:schemeClr>
          </a:solidFill>
        </p:spPr>
        <p:txBody>
          <a:bodyPr wrap="square" rtlCol="0">
            <a:spAutoFit/>
          </a:bodyPr>
          <a:lstStyle/>
          <a:p>
            <a:r>
              <a:rPr lang="en-US" sz="3200" b="1" dirty="0">
                <a:latin typeface="Times New Roman" panose="02020603050405020304" pitchFamily="18" charset="0"/>
                <a:cs typeface="Times New Roman" panose="02020603050405020304" pitchFamily="18" charset="0"/>
              </a:rPr>
              <a:t>LEARNING POINT </a:t>
            </a:r>
            <a:r>
              <a:rPr lang="en-US" sz="3200" b="1" dirty="0">
                <a:solidFill>
                  <a:srgbClr val="0000FF"/>
                </a:solidFill>
                <a:latin typeface="Times New Roman" panose="02020603050405020304" pitchFamily="18" charset="0"/>
                <a:cs typeface="Times New Roman" panose="02020603050405020304" pitchFamily="18" charset="0"/>
              </a:rPr>
              <a:t>Measurement</a:t>
            </a:r>
            <a:r>
              <a:rPr lang="en-US" sz="3200" b="1" dirty="0">
                <a:latin typeface="Times New Roman" panose="02020603050405020304" pitchFamily="18" charset="0"/>
                <a:cs typeface="Times New Roman" panose="02020603050405020304" pitchFamily="18" charset="0"/>
              </a:rPr>
              <a:t> and Quality </a:t>
            </a:r>
            <a:r>
              <a:rPr lang="en-US" sz="3200" b="1" dirty="0" smtClean="0">
                <a:latin typeface="Times New Roman" panose="02020603050405020304" pitchFamily="18" charset="0"/>
                <a:cs typeface="Times New Roman" panose="02020603050405020304" pitchFamily="18" charset="0"/>
              </a:rPr>
              <a:t>Management</a:t>
            </a:r>
          </a:p>
          <a:p>
            <a:endParaRPr lang="en-US" sz="3200" b="1"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v"/>
            </a:pPr>
            <a:r>
              <a:rPr lang="en-US" sz="3200" b="1" dirty="0">
                <a:solidFill>
                  <a:srgbClr val="0000FF"/>
                </a:solidFill>
                <a:latin typeface="Times New Roman" panose="02020603050405020304" pitchFamily="18" charset="0"/>
                <a:cs typeface="Times New Roman" panose="02020603050405020304" pitchFamily="18" charset="0"/>
              </a:rPr>
              <a:t>Measurement</a:t>
            </a:r>
            <a:r>
              <a:rPr lang="en-US" sz="3200" b="1" dirty="0">
                <a:latin typeface="Times New Roman" panose="02020603050405020304" pitchFamily="18" charset="0"/>
                <a:cs typeface="Times New Roman" panose="02020603050405020304" pitchFamily="18" charset="0"/>
              </a:rPr>
              <a:t> is an element of all quality management activities. Performance is </a:t>
            </a:r>
            <a:r>
              <a:rPr lang="en-US" sz="3200" b="1" dirty="0">
                <a:solidFill>
                  <a:srgbClr val="0000FF"/>
                </a:solidFill>
                <a:latin typeface="Times New Roman" panose="02020603050405020304" pitchFamily="18" charset="0"/>
                <a:cs typeface="Times New Roman" panose="02020603050405020304" pitchFamily="18" charset="0"/>
              </a:rPr>
              <a:t>measured</a:t>
            </a:r>
            <a:r>
              <a:rPr lang="en-US" sz="3200" b="1" dirty="0">
                <a:latin typeface="Times New Roman" panose="02020603050405020304" pitchFamily="18" charset="0"/>
                <a:cs typeface="Times New Roman" panose="02020603050405020304" pitchFamily="18" charset="0"/>
              </a:rPr>
              <a:t> to determine current levels of quality, identify </a:t>
            </a:r>
            <a:r>
              <a:rPr lang="en-US" sz="3200" b="1" dirty="0">
                <a:solidFill>
                  <a:srgbClr val="0000FF"/>
                </a:solidFill>
                <a:latin typeface="Times New Roman" panose="02020603050405020304" pitchFamily="18" charset="0"/>
                <a:cs typeface="Times New Roman" panose="02020603050405020304" pitchFamily="18" charset="0"/>
              </a:rPr>
              <a:t>improvement</a:t>
            </a:r>
            <a:r>
              <a:rPr lang="en-US" sz="3200" b="1" dirty="0">
                <a:latin typeface="Times New Roman" panose="02020603050405020304" pitchFamily="18" charset="0"/>
                <a:cs typeface="Times New Roman" panose="02020603050405020304" pitchFamily="18" charset="0"/>
              </a:rPr>
              <a:t> opportunities, and evaluate whether changes have </a:t>
            </a:r>
            <a:r>
              <a:rPr lang="en-US" sz="3200" b="1" dirty="0">
                <a:solidFill>
                  <a:srgbClr val="0000FF"/>
                </a:solidFill>
                <a:latin typeface="Times New Roman" panose="02020603050405020304" pitchFamily="18" charset="0"/>
                <a:cs typeface="Times New Roman" panose="02020603050405020304" pitchFamily="18" charset="0"/>
              </a:rPr>
              <a:t>improved</a:t>
            </a:r>
            <a:r>
              <a:rPr lang="en-US" sz="3200" b="1" dirty="0">
                <a:latin typeface="Times New Roman" panose="02020603050405020304" pitchFamily="18" charset="0"/>
                <a:cs typeface="Times New Roman" panose="02020603050405020304" pitchFamily="18" charset="0"/>
              </a:rPr>
              <a:t> performance</a:t>
            </a:r>
            <a:r>
              <a:rPr lang="en-US" sz="3200" b="1" dirty="0" smtClean="0">
                <a:latin typeface="Times New Roman" panose="02020603050405020304" pitchFamily="18" charset="0"/>
                <a:cs typeface="Times New Roman" panose="02020603050405020304" pitchFamily="18" charset="0"/>
              </a:rPr>
              <a:t>.</a:t>
            </a:r>
          </a:p>
          <a:p>
            <a:endParaRPr lang="en-US" sz="32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6DC3286E-E664-4C21-8626-D16244487240}"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20877011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218939"/>
            <a:ext cx="6053072"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068945" y="1084637"/>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624293" y="574517"/>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8" name="TextBox 7"/>
          <p:cNvSpPr txBox="1"/>
          <p:nvPr/>
        </p:nvSpPr>
        <p:spPr>
          <a:xfrm>
            <a:off x="1747156" y="1971617"/>
            <a:ext cx="9495066" cy="4278094"/>
          </a:xfrm>
          <a:prstGeom prst="rect">
            <a:avLst/>
          </a:prstGeom>
          <a:solidFill>
            <a:schemeClr val="accent2">
              <a:lumMod val="20000"/>
              <a:lumOff val="80000"/>
            </a:schemeClr>
          </a:solidFill>
        </p:spPr>
        <p:txBody>
          <a:bodyPr wrap="square" rtlCol="0">
            <a:spAutoFit/>
          </a:bodyPr>
          <a:lstStyle/>
          <a:p>
            <a:pPr>
              <a:spcBef>
                <a:spcPts val="600"/>
              </a:spcBef>
            </a:pPr>
            <a:r>
              <a:rPr lang="en-US" sz="2800" b="1" dirty="0">
                <a:solidFill>
                  <a:srgbClr val="0000FF"/>
                </a:solidFill>
                <a:latin typeface="Times New Roman" panose="02020603050405020304" pitchFamily="18" charset="0"/>
                <a:cs typeface="Times New Roman" panose="02020603050405020304" pitchFamily="18" charset="0"/>
              </a:rPr>
              <a:t>Measurement</a:t>
            </a:r>
            <a:r>
              <a:rPr lang="en-US" sz="2800" b="1" dirty="0">
                <a:latin typeface="Times New Roman" panose="02020603050405020304" pitchFamily="18" charset="0"/>
                <a:cs typeface="Times New Roman" panose="02020603050405020304" pitchFamily="18" charset="0"/>
              </a:rPr>
              <a:t> is a </a:t>
            </a:r>
            <a:r>
              <a:rPr lang="en-US" sz="2800" b="1" dirty="0" smtClean="0">
                <a:latin typeface="Times New Roman" panose="02020603050405020304" pitchFamily="18" charset="0"/>
                <a:cs typeface="Times New Roman" panose="02020603050405020304" pitchFamily="18" charset="0"/>
              </a:rPr>
              <a:t>tool usually </a:t>
            </a:r>
            <a:r>
              <a:rPr lang="en-US" sz="2800" b="1" dirty="0">
                <a:latin typeface="Times New Roman" panose="02020603050405020304" pitchFamily="18" charset="0"/>
                <a:cs typeface="Times New Roman" panose="02020603050405020304" pitchFamily="18" charset="0"/>
              </a:rPr>
              <a:t>in the form of a number or </a:t>
            </a:r>
            <a:r>
              <a:rPr lang="en-US" sz="2800" b="1" dirty="0" smtClean="0">
                <a:latin typeface="Times New Roman" panose="02020603050405020304" pitchFamily="18" charset="0"/>
                <a:cs typeface="Times New Roman" panose="02020603050405020304" pitchFamily="18" charset="0"/>
              </a:rPr>
              <a:t>statistic used </a:t>
            </a:r>
            <a:r>
              <a:rPr lang="en-US" sz="2800" b="1" dirty="0">
                <a:latin typeface="Times New Roman" panose="02020603050405020304" pitchFamily="18" charset="0"/>
                <a:cs typeface="Times New Roman" panose="02020603050405020304" pitchFamily="18" charset="0"/>
              </a:rPr>
              <a:t>to monitor the quality of some aspect of healthcare services.</a:t>
            </a:r>
          </a:p>
          <a:p>
            <a:pPr>
              <a:spcBef>
                <a:spcPts val="600"/>
              </a:spcBef>
            </a:pPr>
            <a:r>
              <a:rPr lang="en-US" sz="2800" b="1" dirty="0" smtClean="0">
                <a:solidFill>
                  <a:srgbClr val="0000FF"/>
                </a:solidFill>
                <a:latin typeface="Times New Roman" panose="02020603050405020304" pitchFamily="18" charset="0"/>
                <a:cs typeface="Times New Roman" panose="02020603050405020304" pitchFamily="18" charset="0"/>
              </a:rPr>
              <a:t>Performance </a:t>
            </a:r>
            <a:r>
              <a:rPr lang="en-US" sz="2800" b="1" dirty="0">
                <a:solidFill>
                  <a:srgbClr val="0000FF"/>
                </a:solidFill>
                <a:latin typeface="Times New Roman" panose="02020603050405020304" pitchFamily="18" charset="0"/>
                <a:cs typeface="Times New Roman" panose="02020603050405020304" pitchFamily="18" charset="0"/>
              </a:rPr>
              <a:t>measures</a:t>
            </a:r>
          </a:p>
          <a:p>
            <a:pPr>
              <a:spcBef>
                <a:spcPts val="600"/>
              </a:spcBef>
            </a:pPr>
            <a:r>
              <a:rPr lang="en-US" sz="2800" b="1" dirty="0">
                <a:latin typeface="Times New Roman" panose="02020603050405020304" pitchFamily="18" charset="0"/>
                <a:cs typeface="Times New Roman" panose="02020603050405020304" pitchFamily="18" charset="0"/>
              </a:rPr>
              <a:t>Quantitative tools used to evaluate an element of patient care.</a:t>
            </a:r>
          </a:p>
          <a:p>
            <a:pPr>
              <a:spcBef>
                <a:spcPts val="600"/>
              </a:spcBef>
            </a:pPr>
            <a:r>
              <a:rPr lang="en-US" sz="2800" b="1" dirty="0">
                <a:solidFill>
                  <a:srgbClr val="0000FF"/>
                </a:solidFill>
                <a:latin typeface="Times New Roman" panose="02020603050405020304" pitchFamily="18" charset="0"/>
                <a:cs typeface="Times New Roman" panose="02020603050405020304" pitchFamily="18" charset="0"/>
              </a:rPr>
              <a:t>Quality indicators</a:t>
            </a:r>
          </a:p>
          <a:p>
            <a:pPr>
              <a:spcBef>
                <a:spcPts val="600"/>
              </a:spcBef>
            </a:pPr>
            <a:r>
              <a:rPr lang="en-US" sz="2800" b="1" dirty="0">
                <a:latin typeface="Times New Roman" panose="02020603050405020304" pitchFamily="18" charset="0"/>
                <a:cs typeface="Times New Roman" panose="02020603050405020304" pitchFamily="18" charset="0"/>
              </a:rPr>
              <a:t>Measures used to determine the organization’s performance over time; also </a:t>
            </a:r>
            <a:r>
              <a:rPr lang="en-US" sz="2800" b="1" dirty="0" smtClean="0">
                <a:latin typeface="Times New Roman" panose="02020603050405020304" pitchFamily="18" charset="0"/>
                <a:cs typeface="Times New Roman" panose="02020603050405020304" pitchFamily="18" charset="0"/>
              </a:rPr>
              <a:t>called </a:t>
            </a:r>
            <a:r>
              <a:rPr lang="en-US" sz="2800" b="1" dirty="0">
                <a:solidFill>
                  <a:srgbClr val="0000FF"/>
                </a:solidFill>
                <a:latin typeface="Times New Roman" panose="02020603050405020304" pitchFamily="18" charset="0"/>
                <a:cs typeface="Times New Roman" panose="02020603050405020304" pitchFamily="18" charset="0"/>
              </a:rPr>
              <a:t>Performance </a:t>
            </a:r>
            <a:r>
              <a:rPr lang="en-US" sz="2800" b="1" dirty="0" smtClean="0">
                <a:solidFill>
                  <a:srgbClr val="0000FF"/>
                </a:solidFill>
                <a:latin typeface="Times New Roman" panose="02020603050405020304" pitchFamily="18" charset="0"/>
                <a:cs typeface="Times New Roman" panose="02020603050405020304" pitchFamily="18" charset="0"/>
              </a:rPr>
              <a:t>measures</a:t>
            </a:r>
            <a:r>
              <a:rPr lang="en-US" sz="28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05905029-A330-4B5A-9FD8-66376B55973F}"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15</a:t>
            </a:fld>
            <a:endParaRPr lang="en-US" dirty="0"/>
          </a:p>
        </p:txBody>
      </p:sp>
    </p:spTree>
    <p:extLst>
      <p:ext uri="{BB962C8B-B14F-4D97-AF65-F5344CB8AC3E}">
        <p14:creationId xmlns:p14="http://schemas.microsoft.com/office/powerpoint/2010/main" val="5529806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218939"/>
            <a:ext cx="6053072"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068945" y="1084637"/>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624293" y="574517"/>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8" name="TextBox 7"/>
          <p:cNvSpPr txBox="1"/>
          <p:nvPr/>
        </p:nvSpPr>
        <p:spPr>
          <a:xfrm>
            <a:off x="1542471" y="1902163"/>
            <a:ext cx="10264465" cy="4108817"/>
          </a:xfrm>
          <a:prstGeom prst="rect">
            <a:avLst/>
          </a:prstGeom>
          <a:solidFill>
            <a:schemeClr val="accent2">
              <a:lumMod val="20000"/>
              <a:lumOff val="80000"/>
            </a:schemeClr>
          </a:solidFill>
        </p:spPr>
        <p:txBody>
          <a:bodyPr wrap="square" rtlCol="0">
            <a:spAutoFit/>
          </a:bodyPr>
          <a:lstStyle/>
          <a:p>
            <a:pPr>
              <a:spcBef>
                <a:spcPts val="600"/>
              </a:spcBef>
            </a:pPr>
            <a:r>
              <a:rPr lang="en-US" sz="3200" b="1" dirty="0" smtClean="0">
                <a:solidFill>
                  <a:srgbClr val="0000FF"/>
                </a:solidFill>
                <a:latin typeface="Times New Roman" panose="02020603050405020304" pitchFamily="18" charset="0"/>
                <a:cs typeface="Times New Roman" panose="02020603050405020304" pitchFamily="18" charset="0"/>
              </a:rPr>
              <a:t>Measurement</a:t>
            </a:r>
          </a:p>
          <a:p>
            <a:pPr>
              <a:spcBef>
                <a:spcPts val="600"/>
              </a:spcBef>
            </a:pPr>
            <a:r>
              <a:rPr lang="en-US" sz="3200" b="1" dirty="0" smtClean="0">
                <a:latin typeface="Times New Roman" panose="02020603050405020304" pitchFamily="18" charset="0"/>
                <a:cs typeface="Times New Roman" panose="02020603050405020304" pitchFamily="18" charset="0"/>
              </a:rPr>
              <a:t>The construction of quality </a:t>
            </a:r>
            <a:r>
              <a:rPr lang="en-US" sz="3200" b="1" dirty="0" smtClean="0">
                <a:solidFill>
                  <a:srgbClr val="0000FF"/>
                </a:solidFill>
                <a:latin typeface="Times New Roman" panose="02020603050405020304" pitchFamily="18" charset="0"/>
                <a:cs typeface="Times New Roman" panose="02020603050405020304" pitchFamily="18" charset="0"/>
              </a:rPr>
              <a:t>measures</a:t>
            </a:r>
            <a:r>
              <a:rPr lang="en-US" sz="3200" b="1" dirty="0" smtClean="0">
                <a:latin typeface="Times New Roman" panose="02020603050405020304" pitchFamily="18" charset="0"/>
                <a:cs typeface="Times New Roman" panose="02020603050405020304" pitchFamily="18" charset="0"/>
              </a:rPr>
              <a:t> in HSO’s follows two dimensions; one statistical and the other is conceptual. The </a:t>
            </a:r>
            <a:r>
              <a:rPr lang="en-US" sz="3200" b="1" dirty="0">
                <a:latin typeface="Times New Roman" panose="02020603050405020304" pitchFamily="18" charset="0"/>
                <a:cs typeface="Times New Roman" panose="02020603050405020304" pitchFamily="18" charset="0"/>
              </a:rPr>
              <a:t>statistical </a:t>
            </a:r>
            <a:r>
              <a:rPr lang="en-US" sz="3200" b="1" dirty="0" smtClean="0">
                <a:latin typeface="Times New Roman" panose="02020603050405020304" pitchFamily="18" charset="0"/>
                <a:cs typeface="Times New Roman" panose="02020603050405020304" pitchFamily="18" charset="0"/>
              </a:rPr>
              <a:t>dimension deals with whether the assessment of an individual piece of work results in a count or a score. A simple example, there might be pass or fail attributes for several elements of a meal tray (diet is as ordered, all items  present, neatness okay, etc.)</a:t>
            </a:r>
            <a:endParaRPr lang="en-US" sz="3200" b="1" dirty="0">
              <a:solidFill>
                <a:srgbClr val="0000FF"/>
              </a:solidFill>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77725759-8D63-430E-8FEF-8459EF9F39C0}"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16</a:t>
            </a:fld>
            <a:endParaRPr lang="en-US" dirty="0"/>
          </a:p>
        </p:txBody>
      </p:sp>
    </p:spTree>
    <p:extLst>
      <p:ext uri="{BB962C8B-B14F-4D97-AF65-F5344CB8AC3E}">
        <p14:creationId xmlns:p14="http://schemas.microsoft.com/office/powerpoint/2010/main" val="17192090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218939"/>
            <a:ext cx="6053072"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068945" y="1084637"/>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624293" y="574517"/>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8" name="TextBox 7"/>
          <p:cNvSpPr txBox="1"/>
          <p:nvPr/>
        </p:nvSpPr>
        <p:spPr>
          <a:xfrm>
            <a:off x="1338366" y="1688294"/>
            <a:ext cx="10438950" cy="4678204"/>
          </a:xfrm>
          <a:prstGeom prst="rect">
            <a:avLst/>
          </a:prstGeom>
          <a:solidFill>
            <a:schemeClr val="accent2">
              <a:lumMod val="20000"/>
              <a:lumOff val="80000"/>
            </a:schemeClr>
          </a:solidFill>
        </p:spPr>
        <p:txBody>
          <a:bodyPr wrap="square" rtlCol="0">
            <a:spAutoFit/>
          </a:bodyPr>
          <a:lstStyle/>
          <a:p>
            <a:pPr>
              <a:spcBef>
                <a:spcPts val="600"/>
              </a:spcBef>
            </a:pPr>
            <a:r>
              <a:rPr lang="en-US" sz="3200" b="1" dirty="0" smtClean="0">
                <a:solidFill>
                  <a:srgbClr val="0000FF"/>
                </a:solidFill>
                <a:latin typeface="Times New Roman" panose="02020603050405020304" pitchFamily="18" charset="0"/>
                <a:cs typeface="Times New Roman" panose="02020603050405020304" pitchFamily="18" charset="0"/>
              </a:rPr>
              <a:t>Measurement</a:t>
            </a:r>
          </a:p>
          <a:p>
            <a:pPr>
              <a:spcBef>
                <a:spcPts val="600"/>
              </a:spcBef>
            </a:pPr>
            <a:r>
              <a:rPr lang="en-US" sz="3200" b="1" dirty="0" smtClean="0">
                <a:solidFill>
                  <a:srgbClr val="0000FF"/>
                </a:solidFill>
                <a:latin typeface="Times New Roman" panose="02020603050405020304" pitchFamily="18" charset="0"/>
                <a:cs typeface="Times New Roman" panose="02020603050405020304" pitchFamily="18" charset="0"/>
              </a:rPr>
              <a:t>Attributes measures</a:t>
            </a:r>
            <a:r>
              <a:rPr lang="en-US" sz="3200" b="1" dirty="0" smtClean="0">
                <a:latin typeface="Times New Roman" panose="02020603050405020304" pitchFamily="18" charset="0"/>
                <a:cs typeface="Times New Roman" panose="02020603050405020304" pitchFamily="18" charset="0"/>
              </a:rPr>
              <a:t> are counts of the number of output units processing a certain characteristic divided by the total output count. Typically </a:t>
            </a:r>
            <a:r>
              <a:rPr lang="en-US" sz="3200" b="1" dirty="0" smtClean="0">
                <a:solidFill>
                  <a:srgbClr val="0000FF"/>
                </a:solidFill>
                <a:latin typeface="Times New Roman" panose="02020603050405020304" pitchFamily="18" charset="0"/>
                <a:cs typeface="Times New Roman" panose="02020603050405020304" pitchFamily="18" charset="0"/>
              </a:rPr>
              <a:t>attributes </a:t>
            </a:r>
            <a:r>
              <a:rPr lang="en-US" sz="3200" b="1" dirty="0" smtClean="0">
                <a:latin typeface="Times New Roman" panose="02020603050405020304" pitchFamily="18" charset="0"/>
                <a:cs typeface="Times New Roman" panose="02020603050405020304" pitchFamily="18" charset="0"/>
              </a:rPr>
              <a:t>are “good,” “survived,” “accepted,” “on time,” “ Appropriate,” and their opposites. </a:t>
            </a:r>
            <a:endParaRPr lang="en-US" sz="3200" b="1" dirty="0" smtClean="0">
              <a:solidFill>
                <a:srgbClr val="0000FF"/>
              </a:solidFill>
              <a:latin typeface="Times New Roman" panose="02020603050405020304" pitchFamily="18" charset="0"/>
              <a:cs typeface="Times New Roman" panose="02020603050405020304" pitchFamily="18" charset="0"/>
            </a:endParaRPr>
          </a:p>
          <a:p>
            <a:pPr>
              <a:spcBef>
                <a:spcPts val="600"/>
              </a:spcBef>
            </a:pPr>
            <a:r>
              <a:rPr lang="en-US" sz="3200" b="1" dirty="0" smtClean="0">
                <a:solidFill>
                  <a:srgbClr val="0000FF"/>
                </a:solidFill>
                <a:latin typeface="Times New Roman" panose="02020603050405020304" pitchFamily="18" charset="0"/>
                <a:cs typeface="Times New Roman" panose="02020603050405020304" pitchFamily="18" charset="0"/>
              </a:rPr>
              <a:t>Attributes</a:t>
            </a:r>
            <a:r>
              <a:rPr lang="en-US" sz="3200" b="1" dirty="0" smtClean="0">
                <a:latin typeface="Times New Roman" panose="02020603050405020304" pitchFamily="18" charset="0"/>
                <a:cs typeface="Times New Roman" panose="02020603050405020304" pitchFamily="18" charset="0"/>
              </a:rPr>
              <a:t> counts can be constructed from occurrences of desirable outcomes, example, kilos of clean laundry, discharges by </a:t>
            </a:r>
            <a:r>
              <a:rPr lang="en-US" sz="3200" b="1" smtClean="0">
                <a:latin typeface="Times New Roman" panose="02020603050405020304" pitchFamily="18" charset="0"/>
                <a:cs typeface="Times New Roman" panose="02020603050405020304" pitchFamily="18" charset="0"/>
              </a:rPr>
              <a:t>diagnoses.</a:t>
            </a:r>
            <a:endParaRPr lang="en-US" sz="3200" b="1" dirty="0">
              <a:solidFill>
                <a:srgbClr val="0000FF"/>
              </a:solidFill>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97B189C7-E86E-40A4-84E4-291821D64233}"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17</a:t>
            </a:fld>
            <a:endParaRPr lang="en-US" dirty="0"/>
          </a:p>
        </p:txBody>
      </p:sp>
    </p:spTree>
    <p:extLst>
      <p:ext uri="{BB962C8B-B14F-4D97-AF65-F5344CB8AC3E}">
        <p14:creationId xmlns:p14="http://schemas.microsoft.com/office/powerpoint/2010/main" val="17520214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218939"/>
            <a:ext cx="6053072"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068945" y="1084637"/>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624293" y="574517"/>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8" name="TextBox 7"/>
          <p:cNvSpPr txBox="1"/>
          <p:nvPr/>
        </p:nvSpPr>
        <p:spPr>
          <a:xfrm>
            <a:off x="1558801" y="1852618"/>
            <a:ext cx="10264465" cy="4678204"/>
          </a:xfrm>
          <a:prstGeom prst="rect">
            <a:avLst/>
          </a:prstGeom>
          <a:solidFill>
            <a:schemeClr val="accent2">
              <a:lumMod val="20000"/>
              <a:lumOff val="80000"/>
            </a:schemeClr>
          </a:solidFill>
        </p:spPr>
        <p:txBody>
          <a:bodyPr wrap="square" rtlCol="0">
            <a:spAutoFit/>
          </a:bodyPr>
          <a:lstStyle/>
          <a:p>
            <a:pPr>
              <a:spcBef>
                <a:spcPts val="600"/>
              </a:spcBef>
            </a:pPr>
            <a:r>
              <a:rPr lang="en-US" sz="3200" b="1" dirty="0" smtClean="0">
                <a:solidFill>
                  <a:srgbClr val="0000FF"/>
                </a:solidFill>
                <a:latin typeface="Times New Roman" panose="02020603050405020304" pitchFamily="18" charset="0"/>
                <a:cs typeface="Times New Roman" panose="02020603050405020304" pitchFamily="18" charset="0"/>
              </a:rPr>
              <a:t>Measurement</a:t>
            </a:r>
          </a:p>
          <a:p>
            <a:pPr>
              <a:spcBef>
                <a:spcPts val="600"/>
              </a:spcBef>
            </a:pPr>
            <a:r>
              <a:rPr lang="en-US" sz="3200" b="1" dirty="0" smtClean="0">
                <a:solidFill>
                  <a:srgbClr val="0000FF"/>
                </a:solidFill>
                <a:latin typeface="Times New Roman" panose="02020603050405020304" pitchFamily="18" charset="0"/>
                <a:cs typeface="Times New Roman" panose="02020603050405020304" pitchFamily="18" charset="0"/>
              </a:rPr>
              <a:t>Variables measures</a:t>
            </a:r>
            <a:r>
              <a:rPr lang="en-US" sz="3200" b="1" dirty="0" smtClean="0">
                <a:latin typeface="Times New Roman" panose="02020603050405020304" pitchFamily="18" charset="0"/>
                <a:cs typeface="Times New Roman" panose="02020603050405020304" pitchFamily="18" charset="0"/>
              </a:rPr>
              <a:t> are interval or ratio scores applicable to each unit of output. Typical scores are dimensions (weight of a newborns) and multi-item evaluations (professional examination scores of personnel). </a:t>
            </a:r>
            <a:r>
              <a:rPr lang="en-US" sz="3200" b="1" dirty="0">
                <a:solidFill>
                  <a:srgbClr val="0000FF"/>
                </a:solidFill>
                <a:latin typeface="Times New Roman" panose="02020603050405020304" pitchFamily="18" charset="0"/>
                <a:cs typeface="Times New Roman" panose="02020603050405020304" pitchFamily="18" charset="0"/>
              </a:rPr>
              <a:t>Variables measures</a:t>
            </a: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yield both a mean and a standard deviation for a given application, introducing the possibility of assessing the variability of a product or a service.</a:t>
            </a:r>
          </a:p>
          <a:p>
            <a:pPr>
              <a:spcBef>
                <a:spcPts val="600"/>
              </a:spcBef>
            </a:pPr>
            <a:endParaRPr lang="en-US" sz="3200" b="1" dirty="0">
              <a:solidFill>
                <a:srgbClr val="0000FF"/>
              </a:solidFill>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5AB3E2F0-BB3E-4C79-81F5-102912316FD3}"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18</a:t>
            </a:fld>
            <a:endParaRPr lang="en-US" dirty="0"/>
          </a:p>
        </p:txBody>
      </p:sp>
    </p:spTree>
    <p:extLst>
      <p:ext uri="{BB962C8B-B14F-4D97-AF65-F5344CB8AC3E}">
        <p14:creationId xmlns:p14="http://schemas.microsoft.com/office/powerpoint/2010/main" val="5248083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218939"/>
            <a:ext cx="5872768"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6519" y="1156948"/>
            <a:ext cx="10959920"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727322" y="412118"/>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148838436"/>
              </p:ext>
            </p:extLst>
          </p:nvPr>
        </p:nvGraphicFramePr>
        <p:xfrm>
          <a:off x="1445078" y="1591439"/>
          <a:ext cx="10171663" cy="4480652"/>
        </p:xfrm>
        <a:graphic>
          <a:graphicData uri="http://schemas.openxmlformats.org/drawingml/2006/table">
            <a:tbl>
              <a:tblPr firstRow="1" firstCol="1" bandRow="1">
                <a:tableStyleId>{5C22544A-7EE6-4342-B048-85BDC9FD1C3A}</a:tableStyleId>
              </a:tblPr>
              <a:tblGrid>
                <a:gridCol w="2400301"/>
                <a:gridCol w="7771362"/>
              </a:tblGrid>
              <a:tr h="420560">
                <a:tc>
                  <a:txBody>
                    <a:bodyPr/>
                    <a:lstStyle/>
                    <a:p>
                      <a:pPr marL="0" marR="0">
                        <a:lnSpc>
                          <a:spcPct val="107000"/>
                        </a:lnSpc>
                        <a:spcBef>
                          <a:spcPts val="0"/>
                        </a:spcBef>
                        <a:spcAft>
                          <a:spcPts val="0"/>
                        </a:spcAft>
                      </a:pPr>
                      <a:r>
                        <a:rPr lang="en-US" sz="2200" dirty="0">
                          <a:solidFill>
                            <a:schemeClr val="tx1"/>
                          </a:solidFill>
                          <a:effectLst/>
                          <a:latin typeface="Times New Roman" panose="02020603050405020304" pitchFamily="18" charset="0"/>
                          <a:cs typeface="Times New Roman" panose="02020603050405020304" pitchFamily="18" charset="0"/>
                        </a:rPr>
                        <a:t>Number/Statistic</a:t>
                      </a:r>
                      <a:endPar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75000"/>
                      </a:schemeClr>
                    </a:solidFill>
                  </a:tcPr>
                </a:tc>
                <a:tc>
                  <a:txBody>
                    <a:bodyPr/>
                    <a:lstStyle/>
                    <a:p>
                      <a:pPr marL="0" marR="0">
                        <a:lnSpc>
                          <a:spcPct val="107000"/>
                        </a:lnSpc>
                        <a:spcBef>
                          <a:spcPts val="0"/>
                        </a:spcBef>
                        <a:spcAft>
                          <a:spcPts val="0"/>
                        </a:spcAft>
                      </a:pPr>
                      <a:r>
                        <a:rPr lang="en-US" sz="2200" b="1" dirty="0">
                          <a:solidFill>
                            <a:srgbClr val="0000FF"/>
                          </a:solidFill>
                          <a:effectLst/>
                          <a:latin typeface="Times New Roman" panose="02020603050405020304" pitchFamily="18" charset="0"/>
                          <a:cs typeface="Times New Roman" panose="02020603050405020304" pitchFamily="18" charset="0"/>
                        </a:rPr>
                        <a:t>Measure</a:t>
                      </a:r>
                      <a:r>
                        <a:rPr lang="en-US" sz="2200" b="1" dirty="0">
                          <a:solidFill>
                            <a:schemeClr val="tx1"/>
                          </a:solidFill>
                          <a:effectLst/>
                          <a:latin typeface="Times New Roman" panose="02020603050405020304" pitchFamily="18" charset="0"/>
                          <a:cs typeface="Times New Roman" panose="02020603050405020304" pitchFamily="18" charset="0"/>
                        </a:rPr>
                        <a:t> Example</a:t>
                      </a:r>
                      <a:endParaRPr lang="en-US" sz="22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3">
                        <a:lumMod val="60000"/>
                        <a:lumOff val="40000"/>
                      </a:schemeClr>
                    </a:solidFill>
                  </a:tcPr>
                </a:tc>
              </a:tr>
              <a:tr h="749998">
                <a:tc>
                  <a:txBody>
                    <a:bodyPr/>
                    <a:lstStyle/>
                    <a:p>
                      <a:pPr marL="0" marR="0">
                        <a:lnSpc>
                          <a:spcPct val="107000"/>
                        </a:lnSpc>
                        <a:spcBef>
                          <a:spcPts val="0"/>
                        </a:spcBef>
                        <a:spcAft>
                          <a:spcPts val="0"/>
                        </a:spcAft>
                      </a:pPr>
                      <a:r>
                        <a:rPr lang="en-US" sz="2200" dirty="0">
                          <a:solidFill>
                            <a:schemeClr val="tx1"/>
                          </a:solidFill>
                          <a:effectLst/>
                          <a:latin typeface="Times New Roman" panose="02020603050405020304" pitchFamily="18" charset="0"/>
                          <a:cs typeface="Times New Roman" panose="02020603050405020304" pitchFamily="18" charset="0"/>
                        </a:rPr>
                        <a:t>Absolute number</a:t>
                      </a:r>
                      <a:endPar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75000"/>
                      </a:schemeClr>
                    </a:solidFill>
                  </a:tcPr>
                </a:tc>
                <a:tc>
                  <a:txBody>
                    <a:bodyPr/>
                    <a:lstStyle/>
                    <a:p>
                      <a:pPr marL="0" marR="0">
                        <a:lnSpc>
                          <a:spcPct val="107000"/>
                        </a:lnSpc>
                        <a:spcBef>
                          <a:spcPts val="0"/>
                        </a:spcBef>
                        <a:spcAft>
                          <a:spcPts val="0"/>
                        </a:spcAft>
                      </a:pPr>
                      <a:r>
                        <a:rPr lang="en-US" sz="2200" b="1">
                          <a:solidFill>
                            <a:schemeClr val="tx1"/>
                          </a:solidFill>
                          <a:effectLst/>
                          <a:latin typeface="Times New Roman" panose="02020603050405020304" pitchFamily="18" charset="0"/>
                          <a:cs typeface="Times New Roman" panose="02020603050405020304" pitchFamily="18" charset="0"/>
                        </a:rPr>
                        <a:t>• Number of patients served in the health clinic • Number of patients who fall while in the hospital • Number of billing errors</a:t>
                      </a:r>
                      <a:endParaRPr lang="en-US" sz="22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3">
                        <a:lumMod val="60000"/>
                        <a:lumOff val="40000"/>
                      </a:schemeClr>
                    </a:solidFill>
                  </a:tcPr>
                </a:tc>
              </a:tr>
              <a:tr h="1124996">
                <a:tc>
                  <a:txBody>
                    <a:bodyPr/>
                    <a:lstStyle/>
                    <a:p>
                      <a:pPr marL="0" marR="0">
                        <a:lnSpc>
                          <a:spcPct val="107000"/>
                        </a:lnSpc>
                        <a:spcBef>
                          <a:spcPts val="0"/>
                        </a:spcBef>
                        <a:spcAft>
                          <a:spcPts val="0"/>
                        </a:spcAft>
                      </a:pPr>
                      <a:r>
                        <a:rPr lang="en-US" sz="2200" dirty="0">
                          <a:solidFill>
                            <a:schemeClr val="tx1"/>
                          </a:solidFill>
                          <a:effectLst/>
                          <a:latin typeface="Times New Roman" panose="02020603050405020304" pitchFamily="18" charset="0"/>
                          <a:cs typeface="Times New Roman" panose="02020603050405020304" pitchFamily="18" charset="0"/>
                        </a:rPr>
                        <a:t>Percentage</a:t>
                      </a:r>
                      <a:endPar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75000"/>
                      </a:schemeClr>
                    </a:solidFill>
                  </a:tcPr>
                </a:tc>
                <a:tc>
                  <a:txBody>
                    <a:bodyPr/>
                    <a:lstStyle/>
                    <a:p>
                      <a:pPr marL="0" marR="0">
                        <a:lnSpc>
                          <a:spcPct val="107000"/>
                        </a:lnSpc>
                        <a:spcBef>
                          <a:spcPts val="0"/>
                        </a:spcBef>
                        <a:spcAft>
                          <a:spcPts val="0"/>
                        </a:spcAft>
                      </a:pPr>
                      <a:r>
                        <a:rPr lang="en-US" sz="2200" b="1" dirty="0">
                          <a:solidFill>
                            <a:schemeClr val="tx1"/>
                          </a:solidFill>
                          <a:effectLst/>
                          <a:latin typeface="Times New Roman" panose="02020603050405020304" pitchFamily="18" charset="0"/>
                          <a:cs typeface="Times New Roman" panose="02020603050405020304" pitchFamily="18" charset="0"/>
                        </a:rPr>
                        <a:t>• Percentage of nursing home residents who develop an infection </a:t>
                      </a:r>
                      <a:endParaRPr lang="en-US" sz="2200" b="1" dirty="0" smtClean="0">
                        <a:solidFill>
                          <a:schemeClr val="tx1"/>
                        </a:solidFill>
                        <a:effectLst/>
                        <a:latin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2200" b="1" dirty="0" smtClean="0">
                          <a:solidFill>
                            <a:schemeClr val="tx1"/>
                          </a:solidFill>
                          <a:effectLst/>
                          <a:latin typeface="Times New Roman" panose="02020603050405020304" pitchFamily="18" charset="0"/>
                          <a:cs typeface="Times New Roman" panose="02020603050405020304" pitchFamily="18" charset="0"/>
                        </a:rPr>
                        <a:t>• </a:t>
                      </a:r>
                      <a:r>
                        <a:rPr lang="en-US" sz="2200" b="1" dirty="0">
                          <a:solidFill>
                            <a:schemeClr val="tx1"/>
                          </a:solidFill>
                          <a:effectLst/>
                          <a:latin typeface="Times New Roman" panose="02020603050405020304" pitchFamily="18" charset="0"/>
                          <a:cs typeface="Times New Roman" panose="02020603050405020304" pitchFamily="18" charset="0"/>
                        </a:rPr>
                        <a:t>Percentage of newly hired staff who receive job training </a:t>
                      </a:r>
                    </a:p>
                    <a:p>
                      <a:pPr marL="0" marR="0">
                        <a:lnSpc>
                          <a:spcPct val="107000"/>
                        </a:lnSpc>
                        <a:spcBef>
                          <a:spcPts val="0"/>
                        </a:spcBef>
                        <a:spcAft>
                          <a:spcPts val="0"/>
                        </a:spcAft>
                      </a:pPr>
                      <a:r>
                        <a:rPr lang="en-US" sz="2200" b="1" dirty="0">
                          <a:solidFill>
                            <a:schemeClr val="tx1"/>
                          </a:solidFill>
                          <a:effectLst/>
                          <a:latin typeface="Times New Roman" panose="02020603050405020304" pitchFamily="18" charset="0"/>
                          <a:cs typeface="Times New Roman" panose="02020603050405020304" pitchFamily="18" charset="0"/>
                        </a:rPr>
                        <a:t>• Percentage of prescriptions filled accurately by pharmacists</a:t>
                      </a:r>
                      <a:endParaRPr lang="en-US" sz="22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3">
                        <a:lumMod val="60000"/>
                        <a:lumOff val="40000"/>
                      </a:schemeClr>
                    </a:solidFill>
                  </a:tcPr>
                </a:tc>
              </a:tr>
              <a:tr h="1124996">
                <a:tc>
                  <a:txBody>
                    <a:bodyPr/>
                    <a:lstStyle/>
                    <a:p>
                      <a:pPr marL="0" marR="0">
                        <a:lnSpc>
                          <a:spcPct val="107000"/>
                        </a:lnSpc>
                        <a:spcBef>
                          <a:spcPts val="0"/>
                        </a:spcBef>
                        <a:spcAft>
                          <a:spcPts val="0"/>
                        </a:spcAft>
                      </a:pPr>
                      <a:r>
                        <a:rPr lang="en-US" sz="2200">
                          <a:solidFill>
                            <a:schemeClr val="tx1"/>
                          </a:solidFill>
                          <a:effectLst/>
                          <a:latin typeface="Times New Roman" panose="02020603050405020304" pitchFamily="18" charset="0"/>
                          <a:cs typeface="Times New Roman" panose="02020603050405020304" pitchFamily="18" charset="0"/>
                        </a:rPr>
                        <a:t>Average</a:t>
                      </a:r>
                      <a:endParaRPr lang="en-US" sz="2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75000"/>
                      </a:schemeClr>
                    </a:solidFill>
                  </a:tcPr>
                </a:tc>
                <a:tc>
                  <a:txBody>
                    <a:bodyPr/>
                    <a:lstStyle/>
                    <a:p>
                      <a:pPr marL="0" marR="0">
                        <a:lnSpc>
                          <a:spcPct val="107000"/>
                        </a:lnSpc>
                        <a:spcBef>
                          <a:spcPts val="0"/>
                        </a:spcBef>
                        <a:spcAft>
                          <a:spcPts val="0"/>
                        </a:spcAft>
                      </a:pPr>
                      <a:r>
                        <a:rPr lang="en-US" sz="2200" b="1">
                          <a:solidFill>
                            <a:schemeClr val="tx1"/>
                          </a:solidFill>
                          <a:effectLst/>
                          <a:latin typeface="Times New Roman" panose="02020603050405020304" pitchFamily="18" charset="0"/>
                          <a:cs typeface="Times New Roman" panose="02020603050405020304" pitchFamily="18" charset="0"/>
                        </a:rPr>
                        <a:t>• Average patient length of stay in the hospital • Average patient wait time in the emergency department • Average charges for laboratory tests</a:t>
                      </a:r>
                      <a:endParaRPr lang="en-US" sz="22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3">
                        <a:lumMod val="60000"/>
                        <a:lumOff val="40000"/>
                      </a:schemeClr>
                    </a:solidFill>
                  </a:tcPr>
                </a:tc>
              </a:tr>
              <a:tr h="749998">
                <a:tc>
                  <a:txBody>
                    <a:bodyPr/>
                    <a:lstStyle/>
                    <a:p>
                      <a:pPr marL="0" marR="0">
                        <a:lnSpc>
                          <a:spcPct val="107000"/>
                        </a:lnSpc>
                        <a:spcBef>
                          <a:spcPts val="0"/>
                        </a:spcBef>
                        <a:spcAft>
                          <a:spcPts val="0"/>
                        </a:spcAft>
                      </a:pPr>
                      <a:r>
                        <a:rPr lang="en-US" sz="2200" dirty="0">
                          <a:solidFill>
                            <a:schemeClr val="tx1"/>
                          </a:solidFill>
                          <a:effectLst/>
                          <a:latin typeface="Times New Roman" panose="02020603050405020304" pitchFamily="18" charset="0"/>
                          <a:cs typeface="Times New Roman" panose="02020603050405020304" pitchFamily="18" charset="0"/>
                        </a:rPr>
                        <a:t>Ratio</a:t>
                      </a:r>
                      <a:endPar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75000"/>
                      </a:schemeClr>
                    </a:solidFill>
                  </a:tcPr>
                </a:tc>
                <a:tc>
                  <a:txBody>
                    <a:bodyPr/>
                    <a:lstStyle/>
                    <a:p>
                      <a:pPr marL="0" marR="0">
                        <a:lnSpc>
                          <a:spcPct val="107000"/>
                        </a:lnSpc>
                        <a:spcBef>
                          <a:spcPts val="0"/>
                        </a:spcBef>
                        <a:spcAft>
                          <a:spcPts val="0"/>
                        </a:spcAft>
                      </a:pPr>
                      <a:r>
                        <a:rPr lang="en-US" sz="2200" b="1" dirty="0">
                          <a:solidFill>
                            <a:schemeClr val="tx1"/>
                          </a:solidFill>
                          <a:effectLst/>
                          <a:latin typeface="Times New Roman" panose="02020603050405020304" pitchFamily="18" charset="0"/>
                          <a:cs typeface="Times New Roman" panose="02020603050405020304" pitchFamily="18" charset="0"/>
                        </a:rPr>
                        <a:t>• Nurse-to-patient ratio • Cost-to-charge ratio • Technician-to-pharmacist ratio</a:t>
                      </a:r>
                      <a:endParaRPr lang="en-US" sz="22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3">
                        <a:lumMod val="60000"/>
                        <a:lumOff val="40000"/>
                      </a:schemeClr>
                    </a:solidFill>
                  </a:tcPr>
                </a:tc>
              </a:tr>
            </a:tbl>
          </a:graphicData>
        </a:graphic>
      </p:graphicFrame>
      <p:sp>
        <p:nvSpPr>
          <p:cNvPr id="5" name="Date Placeholder 4"/>
          <p:cNvSpPr>
            <a:spLocks noGrp="1"/>
          </p:cNvSpPr>
          <p:nvPr>
            <p:ph type="dt" sz="half" idx="10"/>
          </p:nvPr>
        </p:nvSpPr>
        <p:spPr/>
        <p:txBody>
          <a:bodyPr/>
          <a:lstStyle/>
          <a:p>
            <a:fld id="{2C8806DC-D2FA-4D71-B7D1-439ACF687541}"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19</a:t>
            </a:fld>
            <a:endParaRPr lang="en-US" dirty="0"/>
          </a:p>
        </p:txBody>
      </p:sp>
    </p:spTree>
    <p:extLst>
      <p:ext uri="{BB962C8B-B14F-4D97-AF65-F5344CB8AC3E}">
        <p14:creationId xmlns:p14="http://schemas.microsoft.com/office/powerpoint/2010/main" val="15097048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007435" y="260648"/>
            <a:ext cx="10363200" cy="906845"/>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Quality Management Building Blocks</a:t>
            </a:r>
            <a:endParaRPr lang="ar-SA" dirty="0"/>
          </a:p>
        </p:txBody>
      </p:sp>
      <p:sp>
        <p:nvSpPr>
          <p:cNvPr id="3" name="Subtitle 2"/>
          <p:cNvSpPr>
            <a:spLocks noGrp="1"/>
          </p:cNvSpPr>
          <p:nvPr>
            <p:ph type="subTitle" sz="quarter" idx="1"/>
          </p:nvPr>
        </p:nvSpPr>
        <p:spPr>
          <a:xfrm>
            <a:off x="1494063" y="1420586"/>
            <a:ext cx="10170555" cy="4767943"/>
          </a:xfrm>
        </p:spPr>
        <p:txBody>
          <a:bodyPr>
            <a:normAutofit fontScale="92500" lnSpcReduction="10000"/>
          </a:bodyPr>
          <a:lstStyle/>
          <a:p>
            <a:pPr algn="l" rtl="0"/>
            <a:r>
              <a:rPr lang="en-US" sz="3500" b="1" i="1" dirty="0" smtClean="0">
                <a:solidFill>
                  <a:srgbClr val="0000FF"/>
                </a:solidFill>
                <a:effectLst/>
                <a:latin typeface="Times New Roman" panose="02020603050405020304" pitchFamily="18" charset="0"/>
                <a:cs typeface="Times New Roman" panose="02020603050405020304" pitchFamily="18" charset="0"/>
              </a:rPr>
              <a:t>Learning Objectives</a:t>
            </a:r>
          </a:p>
          <a:p>
            <a:r>
              <a:rPr lang="en-US" sz="3000" b="1" dirty="0">
                <a:solidFill>
                  <a:schemeClr val="tx1"/>
                </a:solidFill>
                <a:latin typeface="Times New Roman" panose="02020603050405020304" pitchFamily="18" charset="0"/>
                <a:cs typeface="Times New Roman" panose="02020603050405020304" pitchFamily="18" charset="0"/>
              </a:rPr>
              <a:t>Describe the three primary quality management activities: measurement, assessment, and improvement;</a:t>
            </a:r>
          </a:p>
          <a:p>
            <a:r>
              <a:rPr lang="en-US" sz="3000" b="1" dirty="0">
                <a:solidFill>
                  <a:schemeClr val="tx1"/>
                </a:solidFill>
                <a:latin typeface="Times New Roman" panose="02020603050405020304" pitchFamily="18" charset="0"/>
                <a:cs typeface="Times New Roman" panose="02020603050405020304" pitchFamily="18" charset="0"/>
              </a:rPr>
              <a:t>Recognize quality pioneers’ contributions to, and influence on, the manufacturing industry;</a:t>
            </a:r>
          </a:p>
          <a:p>
            <a:r>
              <a:rPr lang="en-US" sz="3000" b="1" dirty="0">
                <a:solidFill>
                  <a:schemeClr val="tx1"/>
                </a:solidFill>
                <a:latin typeface="Times New Roman" panose="02020603050405020304" pitchFamily="18" charset="0"/>
                <a:cs typeface="Times New Roman" panose="02020603050405020304" pitchFamily="18" charset="0"/>
              </a:rPr>
              <a:t>Identify factors that prompted healthcare organizations to adopt quality practices originally developed for use in other industries; and</a:t>
            </a:r>
          </a:p>
          <a:p>
            <a:r>
              <a:rPr lang="en-US" sz="3000" b="1" dirty="0">
                <a:solidFill>
                  <a:schemeClr val="tx1"/>
                </a:solidFill>
                <a:latin typeface="Times New Roman" panose="02020603050405020304" pitchFamily="18" charset="0"/>
                <a:cs typeface="Times New Roman" panose="02020603050405020304" pitchFamily="18" charset="0"/>
              </a:rPr>
              <a:t>Describe external forces that influence quality management activities in healthcare organizations</a:t>
            </a:r>
            <a:r>
              <a:rPr lang="en-US" sz="3000" b="1" dirty="0" smtClean="0">
                <a:solidFill>
                  <a:schemeClr val="tx1"/>
                </a:solidFill>
                <a:effectLst/>
                <a:latin typeface="Times New Roman" panose="02020603050405020304" pitchFamily="18" charset="0"/>
                <a:cs typeface="Times New Roman" panose="02020603050405020304" pitchFamily="18" charset="0"/>
              </a:rPr>
              <a:t>.</a:t>
            </a:r>
            <a:endParaRPr lang="en-US" sz="3000" b="1" dirty="0">
              <a:solidFill>
                <a:schemeClr val="tx1"/>
              </a:solidFill>
              <a:effectLst/>
              <a:latin typeface="Times New Roman" panose="02020603050405020304" pitchFamily="18" charset="0"/>
              <a:cs typeface="Times New Roman" panose="02020603050405020304" pitchFamily="18" charset="0"/>
            </a:endParaRPr>
          </a:p>
          <a:p>
            <a:pPr marL="514350" indent="-514350" algn="l" rtl="0">
              <a:buFont typeface="Wingdings" panose="05000000000000000000" pitchFamily="2" charset="2"/>
              <a:buChar char="v"/>
            </a:pPr>
            <a:endParaRPr lang="ar-SA" sz="2800" b="1" dirty="0"/>
          </a:p>
        </p:txBody>
      </p:sp>
      <p:sp>
        <p:nvSpPr>
          <p:cNvPr id="4" name="Date Placeholder 3"/>
          <p:cNvSpPr>
            <a:spLocks noGrp="1"/>
          </p:cNvSpPr>
          <p:nvPr>
            <p:ph type="dt" sz="quarter" idx="10"/>
          </p:nvPr>
        </p:nvSpPr>
        <p:spPr/>
        <p:txBody>
          <a:bodyPr/>
          <a:lstStyle/>
          <a:p>
            <a:fld id="{615352D5-7B83-4BE7-A6A3-5E2AD33F168E}" type="datetime1">
              <a:rPr lang="en-US" smtClean="0"/>
              <a:t>10/16/2016</a:t>
            </a:fld>
            <a:endParaRPr lang="ar-SA"/>
          </a:p>
        </p:txBody>
      </p:sp>
      <p:sp>
        <p:nvSpPr>
          <p:cNvPr id="6" name="Footer Placeholder 5"/>
          <p:cNvSpPr>
            <a:spLocks noGrp="1"/>
          </p:cNvSpPr>
          <p:nvPr>
            <p:ph type="ftr" sz="quarter" idx="11"/>
          </p:nvPr>
        </p:nvSpPr>
        <p:spPr/>
        <p:txBody>
          <a:bodyPr/>
          <a:lstStyle/>
          <a:p>
            <a:r>
              <a:rPr lang="en-US" smtClean="0"/>
              <a:t>Mohammed Alnaif Ph.D.</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a:t>
            </a:fld>
            <a:endParaRPr lang="ar-SA"/>
          </a:p>
        </p:txBody>
      </p:sp>
    </p:spTree>
    <p:extLst>
      <p:ext uri="{BB962C8B-B14F-4D97-AF65-F5344CB8AC3E}">
        <p14:creationId xmlns:p14="http://schemas.microsoft.com/office/powerpoint/2010/main" val="19727762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257576"/>
            <a:ext cx="5795494"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84854" y="1317934"/>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933384" y="773802"/>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624692" y="2822692"/>
            <a:ext cx="9507827" cy="2939266"/>
          </a:xfrm>
          <a:prstGeom prst="rect">
            <a:avLst/>
          </a:prstGeom>
          <a:solidFill>
            <a:schemeClr val="accent2">
              <a:lumMod val="20000"/>
              <a:lumOff val="80000"/>
            </a:schemeClr>
          </a:solidFill>
        </p:spPr>
        <p:txBody>
          <a:bodyPr wrap="square" rtlCol="0">
            <a:spAutoFit/>
          </a:bodyPr>
          <a:lstStyle/>
          <a:p>
            <a:pPr>
              <a:spcBef>
                <a:spcPts val="600"/>
              </a:spcBef>
            </a:pPr>
            <a:r>
              <a:rPr lang="en-US" sz="3600" b="1" dirty="0">
                <a:latin typeface="Times New Roman" panose="02020603050405020304" pitchFamily="18" charset="0"/>
                <a:cs typeface="Times New Roman" panose="02020603050405020304" pitchFamily="18" charset="0"/>
              </a:rPr>
              <a:t>LEARNING POINT Effective Use of </a:t>
            </a:r>
            <a:r>
              <a:rPr lang="en-US" sz="3600" b="1" dirty="0">
                <a:solidFill>
                  <a:srgbClr val="0000FF"/>
                </a:solidFill>
                <a:latin typeface="Times New Roman" panose="02020603050405020304" pitchFamily="18" charset="0"/>
                <a:cs typeface="Times New Roman" panose="02020603050405020304" pitchFamily="18" charset="0"/>
              </a:rPr>
              <a:t>Measures</a:t>
            </a:r>
            <a:endParaRPr lang="en-US" sz="3600" b="1" dirty="0" smtClean="0">
              <a:solidFill>
                <a:srgbClr val="0000FF"/>
              </a:solidFill>
              <a:latin typeface="Times New Roman" panose="02020603050405020304" pitchFamily="18" charset="0"/>
              <a:cs typeface="Times New Roman" panose="02020603050405020304" pitchFamily="18" charset="0"/>
            </a:endParaRPr>
          </a:p>
          <a:p>
            <a:pPr>
              <a:spcBef>
                <a:spcPts val="600"/>
              </a:spcBef>
            </a:pPr>
            <a:r>
              <a:rPr lang="en-US" sz="3600" b="1" dirty="0" smtClean="0">
                <a:solidFill>
                  <a:srgbClr val="0000FF"/>
                </a:solidFill>
                <a:latin typeface="Times New Roman" panose="02020603050405020304" pitchFamily="18" charset="0"/>
                <a:cs typeface="Times New Roman" panose="02020603050405020304" pitchFamily="18" charset="0"/>
              </a:rPr>
              <a:t>Measurement</a:t>
            </a:r>
            <a:r>
              <a:rPr lang="en-US" sz="3600" b="1" dirty="0" smtClean="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provides information for quality management purposes. For the measures to be used effectively, they must be </a:t>
            </a:r>
            <a:r>
              <a:rPr lang="en-US" sz="3600" b="1" dirty="0">
                <a:solidFill>
                  <a:srgbClr val="0000FF"/>
                </a:solidFill>
                <a:latin typeface="Times New Roman" panose="02020603050405020304" pitchFamily="18" charset="0"/>
                <a:cs typeface="Times New Roman" panose="02020603050405020304" pitchFamily="18" charset="0"/>
              </a:rPr>
              <a:t>accurate</a:t>
            </a:r>
            <a:r>
              <a:rPr lang="en-US" sz="3600" b="1" dirty="0">
                <a:latin typeface="Times New Roman" panose="02020603050405020304" pitchFamily="18" charset="0"/>
                <a:cs typeface="Times New Roman" panose="02020603050405020304" pitchFamily="18" charset="0"/>
              </a:rPr>
              <a:t>, </a:t>
            </a:r>
            <a:r>
              <a:rPr lang="en-US" sz="3600" b="1" dirty="0">
                <a:solidFill>
                  <a:srgbClr val="0000FF"/>
                </a:solidFill>
                <a:latin typeface="Times New Roman" panose="02020603050405020304" pitchFamily="18" charset="0"/>
                <a:cs typeface="Times New Roman" panose="02020603050405020304" pitchFamily="18" charset="0"/>
              </a:rPr>
              <a:t>useful</a:t>
            </a:r>
            <a:r>
              <a:rPr lang="en-US" sz="3600" b="1" dirty="0">
                <a:latin typeface="Times New Roman" panose="02020603050405020304" pitchFamily="18" charset="0"/>
                <a:cs typeface="Times New Roman" panose="02020603050405020304" pitchFamily="18" charset="0"/>
              </a:rPr>
              <a:t>, </a:t>
            </a:r>
            <a:r>
              <a:rPr lang="en-US" sz="3600" b="1" dirty="0">
                <a:solidFill>
                  <a:srgbClr val="0000FF"/>
                </a:solidFill>
                <a:latin typeface="Times New Roman" panose="02020603050405020304" pitchFamily="18" charset="0"/>
                <a:cs typeface="Times New Roman" panose="02020603050405020304" pitchFamily="18" charset="0"/>
              </a:rPr>
              <a:t>easy to interpret</a:t>
            </a:r>
            <a:r>
              <a:rPr lang="en-US" sz="3600" b="1" dirty="0">
                <a:latin typeface="Times New Roman" panose="02020603050405020304" pitchFamily="18" charset="0"/>
                <a:cs typeface="Times New Roman" panose="02020603050405020304" pitchFamily="18" charset="0"/>
              </a:rPr>
              <a:t>, and </a:t>
            </a:r>
            <a:r>
              <a:rPr lang="en-US" sz="3600" b="1" dirty="0">
                <a:solidFill>
                  <a:srgbClr val="0000FF"/>
                </a:solidFill>
                <a:latin typeface="Times New Roman" panose="02020603050405020304" pitchFamily="18" charset="0"/>
                <a:cs typeface="Times New Roman" panose="02020603050405020304" pitchFamily="18" charset="0"/>
              </a:rPr>
              <a:t>reported consistently</a:t>
            </a:r>
            <a:r>
              <a:rPr lang="en-US" sz="3600" b="1" dirty="0" smtClean="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1E6228B7-E5EC-41C5-9EF8-03E267A2CB97}" type="datetime1">
              <a:rPr lang="en-US" smtClean="0"/>
              <a:t>10/16/2016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20</a:t>
            </a:fld>
            <a:endParaRPr lang="en-US" dirty="0"/>
          </a:p>
        </p:txBody>
      </p:sp>
    </p:spTree>
    <p:extLst>
      <p:ext uri="{BB962C8B-B14F-4D97-AF65-F5344CB8AC3E}">
        <p14:creationId xmlns:p14="http://schemas.microsoft.com/office/powerpoint/2010/main" val="24819761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53791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97733" y="1195585"/>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643608" y="441098"/>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502229" y="2187455"/>
            <a:ext cx="9953526" cy="3677930"/>
          </a:xfrm>
          <a:prstGeom prst="rect">
            <a:avLst/>
          </a:prstGeom>
          <a:solidFill>
            <a:schemeClr val="accent2">
              <a:lumMod val="20000"/>
              <a:lumOff val="80000"/>
            </a:schemeClr>
          </a:solidFill>
        </p:spPr>
        <p:txBody>
          <a:bodyPr wrap="square" rtlCol="0">
            <a:spAutoFit/>
          </a:bodyPr>
          <a:lstStyle/>
          <a:p>
            <a:pPr>
              <a:spcBef>
                <a:spcPts val="600"/>
              </a:spcBef>
            </a:pPr>
            <a:r>
              <a:rPr lang="en-US" sz="3600" b="1" dirty="0">
                <a:solidFill>
                  <a:srgbClr val="0000FF"/>
                </a:solidFill>
                <a:latin typeface="Times New Roman" panose="02020603050405020304" pitchFamily="18" charset="0"/>
                <a:cs typeface="Times New Roman" panose="02020603050405020304" pitchFamily="18" charset="0"/>
              </a:rPr>
              <a:t>Accuracy</a:t>
            </a:r>
          </a:p>
          <a:p>
            <a:pPr>
              <a:spcBef>
                <a:spcPts val="600"/>
              </a:spcBef>
            </a:pPr>
            <a:r>
              <a:rPr lang="en-US" sz="3200" b="1" dirty="0">
                <a:latin typeface="Times New Roman" panose="02020603050405020304" pitchFamily="18" charset="0"/>
                <a:cs typeface="Times New Roman" panose="02020603050405020304" pitchFamily="18" charset="0"/>
              </a:rPr>
              <a:t>Performance measures must be accurate. Accuracy relates to the correctness of the </a:t>
            </a:r>
            <a:r>
              <a:rPr lang="en-US" sz="3200" b="1" dirty="0" smtClean="0">
                <a:latin typeface="Times New Roman" panose="02020603050405020304" pitchFamily="18" charset="0"/>
                <a:cs typeface="Times New Roman" panose="02020603050405020304" pitchFamily="18" charset="0"/>
              </a:rPr>
              <a:t>numbers. For </a:t>
            </a:r>
            <a:r>
              <a:rPr lang="en-US" sz="3200" b="1" dirty="0">
                <a:latin typeface="Times New Roman" panose="02020603050405020304" pitchFamily="18" charset="0"/>
                <a:cs typeface="Times New Roman" panose="02020603050405020304" pitchFamily="18" charset="0"/>
              </a:rPr>
              <a:t>example, in </a:t>
            </a:r>
            <a:r>
              <a:rPr lang="en-US" sz="3200" b="1" i="1" dirty="0">
                <a:latin typeface="Times New Roman" panose="02020603050405020304" pitchFamily="18" charset="0"/>
                <a:cs typeface="Times New Roman" panose="02020603050405020304" pitchFamily="18" charset="0"/>
              </a:rPr>
              <a:t>the case study</a:t>
            </a: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the </a:t>
            </a:r>
            <a:r>
              <a:rPr lang="en-US" sz="3200" b="1" dirty="0">
                <a:latin typeface="Times New Roman" panose="02020603050405020304" pitchFamily="18" charset="0"/>
                <a:cs typeface="Times New Roman" panose="02020603050405020304" pitchFamily="18" charset="0"/>
              </a:rPr>
              <a:t>time the patient entered the clinic must be precisely recorded on the registration sign-in sheet. Otherwise, the wait time calculation will be wrong. </a:t>
            </a:r>
          </a:p>
        </p:txBody>
      </p:sp>
      <p:sp>
        <p:nvSpPr>
          <p:cNvPr id="5" name="Date Placeholder 4"/>
          <p:cNvSpPr>
            <a:spLocks noGrp="1"/>
          </p:cNvSpPr>
          <p:nvPr>
            <p:ph type="dt" sz="half" idx="10"/>
          </p:nvPr>
        </p:nvSpPr>
        <p:spPr/>
        <p:txBody>
          <a:bodyPr/>
          <a:lstStyle/>
          <a:p>
            <a:fld id="{AC182BE9-4D0D-497E-966A-DE2E617EABA6}"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21</a:t>
            </a:fld>
            <a:endParaRPr lang="en-US" dirty="0"/>
          </a:p>
        </p:txBody>
      </p:sp>
    </p:spTree>
    <p:extLst>
      <p:ext uri="{BB962C8B-B14F-4D97-AF65-F5344CB8AC3E}">
        <p14:creationId xmlns:p14="http://schemas.microsoft.com/office/powerpoint/2010/main" val="35555063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257576"/>
            <a:ext cx="5576554"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97733" y="1195585"/>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662929" y="508713"/>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068946" y="2281704"/>
            <a:ext cx="10496280" cy="3970318"/>
          </a:xfrm>
          <a:prstGeom prst="rect">
            <a:avLst/>
          </a:prstGeom>
          <a:solidFill>
            <a:schemeClr val="accent2">
              <a:lumMod val="20000"/>
              <a:lumOff val="80000"/>
            </a:schemeClr>
          </a:solidFill>
        </p:spPr>
        <p:txBody>
          <a:bodyPr wrap="square" rtlCol="0">
            <a:spAutoFit/>
          </a:bodyPr>
          <a:lstStyle/>
          <a:p>
            <a:r>
              <a:rPr lang="en-US" sz="3600" b="1" dirty="0">
                <a:solidFill>
                  <a:srgbClr val="0000FF"/>
                </a:solidFill>
                <a:latin typeface="Times New Roman" panose="02020603050405020304" pitchFamily="18" charset="0"/>
                <a:cs typeface="Times New Roman" panose="02020603050405020304" pitchFamily="18" charset="0"/>
              </a:rPr>
              <a:t>Accuracy</a:t>
            </a:r>
            <a:r>
              <a:rPr lang="en-US" sz="3600" b="1" dirty="0">
                <a:latin typeface="Times New Roman" panose="02020603050405020304" pitchFamily="18" charset="0"/>
                <a:cs typeface="Times New Roman" panose="02020603050405020304" pitchFamily="18" charset="0"/>
              </a:rPr>
              <a:t> also relates to the </a:t>
            </a:r>
            <a:r>
              <a:rPr lang="en-US" sz="3600" b="1" dirty="0">
                <a:solidFill>
                  <a:srgbClr val="0000FF"/>
                </a:solidFill>
                <a:latin typeface="Times New Roman" panose="02020603050405020304" pitchFamily="18" charset="0"/>
                <a:cs typeface="Times New Roman" panose="02020603050405020304" pitchFamily="18" charset="0"/>
              </a:rPr>
              <a:t>validity</a:t>
            </a:r>
            <a:r>
              <a:rPr lang="en-US" sz="3600" b="1" dirty="0">
                <a:latin typeface="Times New Roman" panose="02020603050405020304" pitchFamily="18" charset="0"/>
                <a:cs typeface="Times New Roman" panose="02020603050405020304" pitchFamily="18" charset="0"/>
              </a:rPr>
              <a:t> of the </a:t>
            </a:r>
            <a:r>
              <a:rPr lang="en-US" sz="3600" b="1" dirty="0">
                <a:solidFill>
                  <a:srgbClr val="0000FF"/>
                </a:solidFill>
                <a:latin typeface="Times New Roman" panose="02020603050405020304" pitchFamily="18" charset="0"/>
                <a:cs typeface="Times New Roman" panose="02020603050405020304" pitchFamily="18" charset="0"/>
              </a:rPr>
              <a:t>measure</a:t>
            </a:r>
            <a:r>
              <a:rPr lang="en-US" sz="3600" b="1" dirty="0">
                <a:latin typeface="Times New Roman" panose="02020603050405020304" pitchFamily="18" charset="0"/>
                <a:cs typeface="Times New Roman" panose="02020603050405020304" pitchFamily="18" charset="0"/>
              </a:rPr>
              <a:t>. Is the measure gathering the information it is supposed to be gathering? For example, the clinic asks patients to provide feedback on its performance. One question on the feedback form is, “How would you rate the quality of the customer service you’ve received?” </a:t>
            </a:r>
            <a:endParaRPr lang="en-US" sz="32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CFA2A224-AA5C-4F83-893D-C8FEC4039B1F}"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22</a:t>
            </a:fld>
            <a:endParaRPr lang="en-US" dirty="0"/>
          </a:p>
        </p:txBody>
      </p:sp>
    </p:spTree>
    <p:extLst>
      <p:ext uri="{BB962C8B-B14F-4D97-AF65-F5344CB8AC3E}">
        <p14:creationId xmlns:p14="http://schemas.microsoft.com/office/powerpoint/2010/main" val="30402078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257576"/>
            <a:ext cx="5640948"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97733" y="1195585"/>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753081" y="517298"/>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616528" y="1822097"/>
            <a:ext cx="10169133" cy="4493538"/>
          </a:xfrm>
          <a:prstGeom prst="rect">
            <a:avLst/>
          </a:prstGeom>
          <a:solidFill>
            <a:schemeClr val="accent2">
              <a:lumMod val="20000"/>
              <a:lumOff val="80000"/>
            </a:schemeClr>
          </a:solidFill>
        </p:spPr>
        <p:txBody>
          <a:bodyPr wrap="square" rtlCol="0">
            <a:spAutoFit/>
          </a:bodyPr>
          <a:lstStyle/>
          <a:p>
            <a:r>
              <a:rPr lang="en-US" sz="3600" b="1" dirty="0" smtClean="0">
                <a:solidFill>
                  <a:srgbClr val="0000FF"/>
                </a:solidFill>
                <a:latin typeface="Times New Roman" panose="02020603050405020304" pitchFamily="18" charset="0"/>
                <a:cs typeface="Times New Roman" panose="02020603050405020304" pitchFamily="18" charset="0"/>
              </a:rPr>
              <a:t>Accuracy</a:t>
            </a:r>
          </a:p>
          <a:p>
            <a:pPr marL="457200" indent="-457200">
              <a:spcBef>
                <a:spcPts val="600"/>
              </a:spcBef>
              <a:buClr>
                <a:srgbClr val="0000FF"/>
              </a:buClr>
              <a:buSzPct val="80000"/>
              <a:buFont typeface="Wingdings" panose="05000000000000000000" pitchFamily="2" charset="2"/>
              <a:buChar char="v"/>
            </a:pPr>
            <a:r>
              <a:rPr lang="en-US" sz="3000" b="1" dirty="0">
                <a:latin typeface="Times New Roman" panose="02020603050405020304" pitchFamily="18" charset="0"/>
                <a:cs typeface="Times New Roman" panose="02020603050405020304" pitchFamily="18" charset="0"/>
              </a:rPr>
              <a:t>Each patient who rates the clinic’s customer service may have something different in mind when answering the question. Because of these differences, the feedback is not a </a:t>
            </a:r>
            <a:r>
              <a:rPr lang="en-US" sz="3000" b="1" dirty="0">
                <a:solidFill>
                  <a:srgbClr val="0000FF"/>
                </a:solidFill>
                <a:latin typeface="Times New Roman" panose="02020603050405020304" pitchFamily="18" charset="0"/>
                <a:cs typeface="Times New Roman" panose="02020603050405020304" pitchFamily="18" charset="0"/>
              </a:rPr>
              <a:t>valid measure </a:t>
            </a:r>
            <a:r>
              <a:rPr lang="en-US" sz="3000" b="1" dirty="0">
                <a:latin typeface="Times New Roman" panose="02020603050405020304" pitchFamily="18" charset="0"/>
                <a:cs typeface="Times New Roman" panose="02020603050405020304" pitchFamily="18" charset="0"/>
              </a:rPr>
              <a:t>of just one aspect of clinic performance, for example, just the patient registration </a:t>
            </a:r>
            <a:r>
              <a:rPr lang="en-US" sz="3000" b="1" dirty="0" smtClean="0">
                <a:latin typeface="Times New Roman" panose="02020603050405020304" pitchFamily="18" charset="0"/>
                <a:cs typeface="Times New Roman" panose="02020603050405020304" pitchFamily="18" charset="0"/>
              </a:rPr>
              <a:t>process.</a:t>
            </a:r>
          </a:p>
          <a:p>
            <a:pPr marL="457200" indent="-457200">
              <a:spcBef>
                <a:spcPts val="600"/>
              </a:spcBef>
              <a:buClr>
                <a:srgbClr val="0000FF"/>
              </a:buClr>
              <a:buSzPct val="80000"/>
              <a:buFont typeface="Wingdings" panose="05000000000000000000" pitchFamily="2" charset="2"/>
              <a:buChar char="v"/>
            </a:pPr>
            <a:r>
              <a:rPr lang="en-US" sz="3000" b="1" dirty="0" smtClean="0">
                <a:latin typeface="Times New Roman" panose="02020603050405020304" pitchFamily="18" charset="0"/>
                <a:cs typeface="Times New Roman" panose="02020603050405020304" pitchFamily="18" charset="0"/>
              </a:rPr>
              <a:t>However</a:t>
            </a:r>
            <a:r>
              <a:rPr lang="en-US" sz="3000" b="1" dirty="0">
                <a:latin typeface="Times New Roman" panose="02020603050405020304" pitchFamily="18" charset="0"/>
                <a:cs typeface="Times New Roman" panose="02020603050405020304" pitchFamily="18" charset="0"/>
              </a:rPr>
              <a:t>, the average customer service rating is a good </a:t>
            </a:r>
            <a:r>
              <a:rPr lang="en-US" sz="3000" b="1" dirty="0">
                <a:solidFill>
                  <a:srgbClr val="0000FF"/>
                </a:solidFill>
                <a:latin typeface="Times New Roman" panose="02020603050405020304" pitchFamily="18" charset="0"/>
                <a:cs typeface="Times New Roman" panose="02020603050405020304" pitchFamily="18" charset="0"/>
              </a:rPr>
              <a:t>measure</a:t>
            </a:r>
            <a:r>
              <a:rPr lang="en-US" sz="3000" b="1" dirty="0">
                <a:latin typeface="Times New Roman" panose="02020603050405020304" pitchFamily="18" charset="0"/>
                <a:cs typeface="Times New Roman" panose="02020603050405020304" pitchFamily="18" charset="0"/>
              </a:rPr>
              <a:t> of patients’ satisfaction with overall clinic performance.</a:t>
            </a:r>
          </a:p>
        </p:txBody>
      </p:sp>
      <p:sp>
        <p:nvSpPr>
          <p:cNvPr id="5" name="Date Placeholder 4"/>
          <p:cNvSpPr>
            <a:spLocks noGrp="1"/>
          </p:cNvSpPr>
          <p:nvPr>
            <p:ph type="dt" sz="half" idx="10"/>
          </p:nvPr>
        </p:nvSpPr>
        <p:spPr/>
        <p:txBody>
          <a:bodyPr/>
          <a:lstStyle/>
          <a:p>
            <a:fld id="{E135A949-6F40-4AF5-9625-A12E5035955C}"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23</a:t>
            </a:fld>
            <a:endParaRPr lang="en-US" dirty="0"/>
          </a:p>
        </p:txBody>
      </p:sp>
    </p:spTree>
    <p:extLst>
      <p:ext uri="{BB962C8B-B14F-4D97-AF65-F5344CB8AC3E}">
        <p14:creationId xmlns:p14="http://schemas.microsoft.com/office/powerpoint/2010/main" val="34719773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975799"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97733" y="1195585"/>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56110" y="594571"/>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681843" y="2030096"/>
            <a:ext cx="9883383" cy="3954929"/>
          </a:xfrm>
          <a:prstGeom prst="rect">
            <a:avLst/>
          </a:prstGeom>
          <a:solidFill>
            <a:schemeClr val="accent2">
              <a:lumMod val="20000"/>
              <a:lumOff val="80000"/>
            </a:schemeClr>
          </a:solidFill>
        </p:spPr>
        <p:txBody>
          <a:bodyPr wrap="square" rtlCol="0">
            <a:spAutoFit/>
          </a:bodyPr>
          <a:lstStyle/>
          <a:p>
            <a:r>
              <a:rPr lang="en-US" sz="3600" b="1" dirty="0">
                <a:solidFill>
                  <a:srgbClr val="0000FF"/>
                </a:solidFill>
                <a:latin typeface="Times New Roman" panose="02020603050405020304" pitchFamily="18" charset="0"/>
                <a:cs typeface="Times New Roman" panose="02020603050405020304" pitchFamily="18" charset="0"/>
              </a:rPr>
              <a:t>Usefulness</a:t>
            </a:r>
          </a:p>
          <a:p>
            <a:pPr>
              <a:spcBef>
                <a:spcPts val="600"/>
              </a:spcBef>
            </a:pPr>
            <a:r>
              <a:rPr lang="en-US" sz="3000" b="1" dirty="0">
                <a:latin typeface="Times New Roman" panose="02020603050405020304" pitchFamily="18" charset="0"/>
                <a:cs typeface="Times New Roman" panose="02020603050405020304" pitchFamily="18" charset="0"/>
              </a:rPr>
              <a:t>Performance </a:t>
            </a:r>
            <a:r>
              <a:rPr lang="en-US" sz="3000" b="1" dirty="0">
                <a:solidFill>
                  <a:srgbClr val="0000FF"/>
                </a:solidFill>
                <a:latin typeface="Times New Roman" panose="02020603050405020304" pitchFamily="18" charset="0"/>
                <a:cs typeface="Times New Roman" panose="02020603050405020304" pitchFamily="18" charset="0"/>
              </a:rPr>
              <a:t>measures</a:t>
            </a:r>
            <a:r>
              <a:rPr lang="en-US" sz="3000" b="1" dirty="0">
                <a:latin typeface="Times New Roman" panose="02020603050405020304" pitchFamily="18" charset="0"/>
                <a:cs typeface="Times New Roman" panose="02020603050405020304" pitchFamily="18" charset="0"/>
              </a:rPr>
              <a:t> must be useful. </a:t>
            </a:r>
            <a:r>
              <a:rPr lang="en-US" sz="3000" b="1" dirty="0">
                <a:solidFill>
                  <a:srgbClr val="0000FF"/>
                </a:solidFill>
                <a:latin typeface="Times New Roman" panose="02020603050405020304" pitchFamily="18" charset="0"/>
                <a:cs typeface="Times New Roman" panose="02020603050405020304" pitchFamily="18" charset="0"/>
              </a:rPr>
              <a:t>Measurement</a:t>
            </a:r>
            <a:r>
              <a:rPr lang="en-US" sz="3000" b="1" dirty="0">
                <a:latin typeface="Times New Roman" panose="02020603050405020304" pitchFamily="18" charset="0"/>
                <a:cs typeface="Times New Roman" panose="02020603050405020304" pitchFamily="18" charset="0"/>
              </a:rPr>
              <a:t> information must tell people </a:t>
            </a:r>
            <a:r>
              <a:rPr lang="en-US" sz="3000" b="1" dirty="0" smtClean="0">
                <a:latin typeface="Times New Roman" panose="02020603050405020304" pitchFamily="18" charset="0"/>
                <a:cs typeface="Times New Roman" panose="02020603050405020304" pitchFamily="18" charset="0"/>
              </a:rPr>
              <a:t>something </a:t>
            </a:r>
            <a:r>
              <a:rPr lang="en-US" sz="3000" b="1" dirty="0">
                <a:latin typeface="Times New Roman" panose="02020603050405020304" pitchFamily="18" charset="0"/>
                <a:cs typeface="Times New Roman" panose="02020603050405020304" pitchFamily="18" charset="0"/>
              </a:rPr>
              <a:t>they want to know. Computers have made data collection easier, but volume and variety do not necessarily translate to relevance. For instance, the computerized billing system of a health clinic contains patient demographic information (e.g., age, address, next of kin, insurance coverage</a:t>
            </a:r>
            <a:r>
              <a:rPr lang="en-US" sz="3000" b="1" dirty="0" smtClean="0">
                <a:latin typeface="Times New Roman" panose="02020603050405020304" pitchFamily="18" charset="0"/>
                <a:cs typeface="Times New Roman" panose="02020603050405020304" pitchFamily="18" charset="0"/>
              </a:rPr>
              <a:t>).</a:t>
            </a:r>
            <a:endParaRPr lang="en-US" sz="30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80FC19EA-1EA1-4AF0-828A-80DC0531C680}"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24</a:t>
            </a:fld>
            <a:endParaRPr lang="en-US" dirty="0"/>
          </a:p>
        </p:txBody>
      </p:sp>
    </p:spTree>
    <p:extLst>
      <p:ext uri="{BB962C8B-B14F-4D97-AF65-F5344CB8AC3E}">
        <p14:creationId xmlns:p14="http://schemas.microsoft.com/office/powerpoint/2010/main" val="16695410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628069"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97733" y="1195585"/>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688687" y="517299"/>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608364" y="2161500"/>
            <a:ext cx="9956862" cy="3954929"/>
          </a:xfrm>
          <a:prstGeom prst="rect">
            <a:avLst/>
          </a:prstGeom>
          <a:solidFill>
            <a:schemeClr val="accent2">
              <a:lumMod val="20000"/>
              <a:lumOff val="80000"/>
            </a:schemeClr>
          </a:solidFill>
        </p:spPr>
        <p:txBody>
          <a:bodyPr wrap="square" rtlCol="0">
            <a:spAutoFit/>
          </a:bodyPr>
          <a:lstStyle/>
          <a:p>
            <a:r>
              <a:rPr lang="en-US" sz="3600" b="1" dirty="0">
                <a:solidFill>
                  <a:srgbClr val="0000FF"/>
                </a:solidFill>
                <a:latin typeface="Times New Roman" panose="02020603050405020304" pitchFamily="18" charset="0"/>
                <a:cs typeface="Times New Roman" panose="02020603050405020304" pitchFamily="18" charset="0"/>
              </a:rPr>
              <a:t>Usefulness</a:t>
            </a:r>
          </a:p>
          <a:p>
            <a:pPr>
              <a:spcBef>
                <a:spcPts val="600"/>
              </a:spcBef>
            </a:pPr>
            <a:r>
              <a:rPr lang="en-US" sz="3000" b="1" dirty="0">
                <a:latin typeface="Times New Roman" panose="02020603050405020304" pitchFamily="18" charset="0"/>
                <a:cs typeface="Times New Roman" panose="02020603050405020304" pitchFamily="18" charset="0"/>
              </a:rPr>
              <a:t>The clinic manager could use this information to report several performance </a:t>
            </a:r>
            <a:r>
              <a:rPr lang="en-US" sz="3000" b="1" dirty="0">
                <a:solidFill>
                  <a:srgbClr val="0000FF"/>
                </a:solidFill>
                <a:latin typeface="Times New Roman" panose="02020603050405020304" pitchFamily="18" charset="0"/>
                <a:cs typeface="Times New Roman" panose="02020603050405020304" pitchFamily="18" charset="0"/>
              </a:rPr>
              <a:t>measures</a:t>
            </a:r>
            <a:r>
              <a:rPr lang="en-US" sz="3000" b="1" dirty="0">
                <a:latin typeface="Times New Roman" panose="02020603050405020304" pitchFamily="18" charset="0"/>
                <a:cs typeface="Times New Roman" panose="02020603050405020304" pitchFamily="18" charset="0"/>
              </a:rPr>
              <a:t>, such as the percentage of patients with prescription drug insurance benefits or the percentage of patients who live more than 20 miles from the clinic. Although this information might be interesting, it won’t be helpful for evaluating performance unless it is important or relevant to those using the information</a:t>
            </a:r>
            <a:r>
              <a:rPr lang="en-US" sz="3000" b="1" dirty="0" smtClean="0">
                <a:latin typeface="Times New Roman" panose="02020603050405020304" pitchFamily="18" charset="0"/>
                <a:cs typeface="Times New Roman" panose="02020603050405020304" pitchFamily="18" charset="0"/>
              </a:rPr>
              <a:t>.</a:t>
            </a:r>
            <a:endParaRPr lang="en-US" sz="30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A2836364-FCD5-48A1-9B5C-969ACA409AE5}"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25</a:t>
            </a:fld>
            <a:endParaRPr lang="en-US" dirty="0"/>
          </a:p>
        </p:txBody>
      </p:sp>
    </p:spTree>
    <p:extLst>
      <p:ext uri="{BB962C8B-B14F-4D97-AF65-F5344CB8AC3E}">
        <p14:creationId xmlns:p14="http://schemas.microsoft.com/office/powerpoint/2010/main" val="31871350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257576"/>
            <a:ext cx="5756858"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97733" y="1195585"/>
            <a:ext cx="10367493"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791715" y="427147"/>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600199" y="1964023"/>
            <a:ext cx="9861993" cy="4124206"/>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Ease of Interpretation</a:t>
            </a:r>
          </a:p>
          <a:p>
            <a:r>
              <a:rPr lang="en-US" sz="3600" b="1" dirty="0">
                <a:latin typeface="Times New Roman" panose="02020603050405020304" pitchFamily="18" charset="0"/>
                <a:cs typeface="Times New Roman" panose="02020603050405020304" pitchFamily="18" charset="0"/>
              </a:rPr>
              <a:t>Performance </a:t>
            </a:r>
            <a:r>
              <a:rPr lang="en-US" sz="3600" b="1" dirty="0">
                <a:solidFill>
                  <a:srgbClr val="0000FF"/>
                </a:solidFill>
                <a:latin typeface="Times New Roman" panose="02020603050405020304" pitchFamily="18" charset="0"/>
                <a:cs typeface="Times New Roman" panose="02020603050405020304" pitchFamily="18" charset="0"/>
              </a:rPr>
              <a:t>measures</a:t>
            </a:r>
            <a:r>
              <a:rPr lang="en-US" sz="3600" b="1" dirty="0">
                <a:latin typeface="Times New Roman" panose="02020603050405020304" pitchFamily="18" charset="0"/>
                <a:cs typeface="Times New Roman" panose="02020603050405020304" pitchFamily="18" charset="0"/>
              </a:rPr>
              <a:t> must be easy to interpret. Suppose the clinic manager in the case study reported the wait times for each patient on each day of the week. An extract from the report for one day is shown in Exhibit 3.3</a:t>
            </a:r>
            <a:r>
              <a:rPr lang="en-US" sz="3600" b="1" dirty="0" smtClean="0">
                <a:latin typeface="Times New Roman" panose="02020603050405020304" pitchFamily="18" charset="0"/>
                <a:cs typeface="Times New Roman" panose="02020603050405020304" pitchFamily="18" charset="0"/>
              </a:rPr>
              <a:t>. </a:t>
            </a:r>
            <a:r>
              <a:rPr lang="en-US" sz="3600" b="1" dirty="0" smtClean="0">
                <a:solidFill>
                  <a:srgbClr val="00B050"/>
                </a:solidFill>
                <a:latin typeface="Times New Roman" panose="02020603050405020304" pitchFamily="18" charset="0"/>
                <a:cs typeface="Times New Roman" panose="02020603050405020304" pitchFamily="18" charset="0"/>
              </a:rPr>
              <a:t>(refer to PDF file PA 505_3)</a:t>
            </a:r>
            <a:endParaRPr lang="en-US" sz="32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DC6D62D8-FAB6-4859-B108-370B4A5A95DA}"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26</a:t>
            </a:fld>
            <a:endParaRPr lang="en-US" dirty="0"/>
          </a:p>
        </p:txBody>
      </p:sp>
    </p:spTree>
    <p:extLst>
      <p:ext uri="{BB962C8B-B14F-4D97-AF65-F5344CB8AC3E}">
        <p14:creationId xmlns:p14="http://schemas.microsoft.com/office/powerpoint/2010/main" val="21305941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727324"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616529" y="2133594"/>
            <a:ext cx="10077488" cy="4031873"/>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Ease of Interpretation</a:t>
            </a:r>
          </a:p>
          <a:p>
            <a:r>
              <a:rPr lang="en-US" sz="3000" b="1" dirty="0">
                <a:latin typeface="Times New Roman" panose="02020603050405020304" pitchFamily="18" charset="0"/>
                <a:cs typeface="Times New Roman" panose="02020603050405020304" pitchFamily="18" charset="0"/>
              </a:rPr>
              <a:t>The purpose of performance </a:t>
            </a:r>
            <a:r>
              <a:rPr lang="en-US" sz="3000" b="1" dirty="0">
                <a:solidFill>
                  <a:srgbClr val="0000FF"/>
                </a:solidFill>
                <a:latin typeface="Times New Roman" panose="02020603050405020304" pitchFamily="18" charset="0"/>
                <a:cs typeface="Times New Roman" panose="02020603050405020304" pitchFamily="18" charset="0"/>
              </a:rPr>
              <a:t>measurement</a:t>
            </a:r>
            <a:r>
              <a:rPr lang="en-US" sz="3000" b="1" dirty="0">
                <a:latin typeface="Times New Roman" panose="02020603050405020304" pitchFamily="18" charset="0"/>
                <a:cs typeface="Times New Roman" panose="02020603050405020304" pitchFamily="18" charset="0"/>
              </a:rPr>
              <a:t> is to provide information, not to make people sort through lots of data to find what they want to know. For example, using a line graph, the clinic manager can displays the average wait times for the morning and afternoon of each day of the week. The clinic’s providers can easily identify trends and </a:t>
            </a:r>
            <a:r>
              <a:rPr lang="en-US" sz="3000" b="1" dirty="0">
                <a:solidFill>
                  <a:srgbClr val="0000FF"/>
                </a:solidFill>
                <a:latin typeface="Times New Roman" panose="02020603050405020304" pitchFamily="18" charset="0"/>
                <a:cs typeface="Times New Roman" panose="02020603050405020304" pitchFamily="18" charset="0"/>
              </a:rPr>
              <a:t>improvement</a:t>
            </a:r>
            <a:r>
              <a:rPr lang="en-US" sz="3000" b="1" dirty="0">
                <a:latin typeface="Times New Roman" panose="02020603050405020304" pitchFamily="18" charset="0"/>
                <a:cs typeface="Times New Roman" panose="02020603050405020304" pitchFamily="18" charset="0"/>
              </a:rPr>
              <a:t> opportunities from the graph</a:t>
            </a:r>
            <a:r>
              <a:rPr lang="en-US" sz="30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1ACA7B69-F5A7-483E-8C03-CAE6B9BF8F39}"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27</a:t>
            </a:fld>
            <a:endParaRPr lang="en-US" dirty="0"/>
          </a:p>
        </p:txBody>
      </p:sp>
    </p:spTree>
    <p:extLst>
      <p:ext uri="{BB962C8B-B14F-4D97-AF65-F5344CB8AC3E}">
        <p14:creationId xmlns:p14="http://schemas.microsoft.com/office/powerpoint/2010/main" val="7776240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727324"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Date Placeholder 4"/>
          <p:cNvSpPr>
            <a:spLocks noGrp="1"/>
          </p:cNvSpPr>
          <p:nvPr>
            <p:ph type="dt" sz="half" idx="10"/>
          </p:nvPr>
        </p:nvSpPr>
        <p:spPr/>
        <p:txBody>
          <a:bodyPr/>
          <a:lstStyle/>
          <a:p>
            <a:fld id="{FE992CFA-0CB4-48A0-B4E0-036AAE346C49}"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6143" y="1567544"/>
            <a:ext cx="9779090" cy="4665516"/>
          </a:xfrm>
          <a:prstGeom prst="rect">
            <a:avLst/>
          </a:prstGeom>
          <a:solidFill>
            <a:srgbClr val="92D050"/>
          </a:solidFill>
          <a:ln w="38100">
            <a:solidFill>
              <a:srgbClr val="FFC000"/>
            </a:solidFill>
          </a:ln>
        </p:spPr>
      </p:pic>
      <p:sp>
        <p:nvSpPr>
          <p:cNvPr id="7" name="Slide Number Placeholder 6"/>
          <p:cNvSpPr>
            <a:spLocks noGrp="1"/>
          </p:cNvSpPr>
          <p:nvPr>
            <p:ph type="sldNum" sz="quarter" idx="12"/>
          </p:nvPr>
        </p:nvSpPr>
        <p:spPr/>
        <p:txBody>
          <a:bodyPr/>
          <a:lstStyle/>
          <a:p>
            <a:fld id="{6D22F896-40B5-4ADD-8801-0D06FADFA095}" type="slidenum">
              <a:rPr lang="en-US" smtClean="0"/>
              <a:t>28</a:t>
            </a:fld>
            <a:endParaRPr lang="en-US" dirty="0"/>
          </a:p>
        </p:txBody>
      </p:sp>
    </p:spTree>
    <p:extLst>
      <p:ext uri="{BB962C8B-B14F-4D97-AF65-F5344CB8AC3E}">
        <p14:creationId xmlns:p14="http://schemas.microsoft.com/office/powerpoint/2010/main" val="24032169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257576"/>
            <a:ext cx="5666706"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637172"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494064" y="1976563"/>
            <a:ext cx="10199953" cy="4247317"/>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Consistent Reporting</a:t>
            </a:r>
          </a:p>
          <a:p>
            <a:pPr>
              <a:spcAft>
                <a:spcPts val="1200"/>
              </a:spcAft>
            </a:pPr>
            <a:r>
              <a:rPr lang="en-US" sz="3200" b="1" dirty="0">
                <a:latin typeface="Times New Roman" panose="02020603050405020304" pitchFamily="18" charset="0"/>
                <a:cs typeface="Times New Roman" panose="02020603050405020304" pitchFamily="18" charset="0"/>
              </a:rPr>
              <a:t>Performance measures must be uniformly reported to make meaningful comparisons between the results from one period and the results from another period. For example, suppose the clinic manager starts calculating patient wait time information differently</a:t>
            </a:r>
            <a:r>
              <a:rPr lang="en-US" sz="3200" b="1" dirty="0" smtClean="0">
                <a:latin typeface="Times New Roman" panose="02020603050405020304" pitchFamily="18" charset="0"/>
                <a:cs typeface="Times New Roman" panose="02020603050405020304" pitchFamily="18" charset="0"/>
              </a:rPr>
              <a:t>. A slight </a:t>
            </a:r>
            <a:r>
              <a:rPr lang="en-US" sz="3200" b="1" dirty="0">
                <a:latin typeface="Times New Roman" panose="02020603050405020304" pitchFamily="18" charset="0"/>
                <a:cs typeface="Times New Roman" panose="02020603050405020304" pitchFamily="18" charset="0"/>
              </a:rPr>
              <a:t>change in the way wait times are calculated could dramatically affect performance results</a:t>
            </a:r>
            <a:r>
              <a:rPr lang="en-US" sz="32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A6AB646A-29EB-4728-96B7-CF150A2F36AA}"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29</a:t>
            </a:fld>
            <a:endParaRPr lang="en-US" dirty="0"/>
          </a:p>
        </p:txBody>
      </p:sp>
    </p:spTree>
    <p:extLst>
      <p:ext uri="{BB962C8B-B14F-4D97-AF65-F5344CB8AC3E}">
        <p14:creationId xmlns:p14="http://schemas.microsoft.com/office/powerpoint/2010/main" val="3311079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1825" y="618185"/>
            <a:ext cx="10599313" cy="938009"/>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Quality Management Building </a:t>
            </a:r>
            <a:r>
              <a:rPr lang="en-US" b="1" dirty="0" smtClean="0">
                <a:solidFill>
                  <a:schemeClr val="tx1"/>
                </a:solidFill>
                <a:latin typeface="Times New Roman" panose="02020603050405020304" pitchFamily="18" charset="0"/>
                <a:cs typeface="Times New Roman" panose="02020603050405020304" pitchFamily="18" charset="0"/>
              </a:rPr>
              <a:t>Blocks</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648496" y="2343954"/>
            <a:ext cx="9813700" cy="3902299"/>
          </a:xfrm>
        </p:spPr>
        <p:txBody>
          <a:bodyPr>
            <a:normAutofit/>
          </a:bodyPr>
          <a:lstStyle/>
          <a:p>
            <a:pPr algn="l"/>
            <a:r>
              <a:rPr lang="en-US" sz="3600" b="1" dirty="0">
                <a:solidFill>
                  <a:schemeClr val="tx1"/>
                </a:solidFill>
                <a:latin typeface="Times New Roman" panose="02020603050405020304" pitchFamily="18" charset="0"/>
                <a:cs typeface="Times New Roman" panose="02020603050405020304" pitchFamily="18" charset="0"/>
              </a:rPr>
              <a:t>Quality </a:t>
            </a:r>
            <a:r>
              <a:rPr lang="en-US" sz="3600" b="1" dirty="0" smtClean="0">
                <a:solidFill>
                  <a:schemeClr val="tx1"/>
                </a:solidFill>
                <a:latin typeface="Times New Roman" panose="02020603050405020304" pitchFamily="18" charset="0"/>
                <a:cs typeface="Times New Roman" panose="02020603050405020304" pitchFamily="18" charset="0"/>
              </a:rPr>
              <a:t>Management </a:t>
            </a:r>
          </a:p>
          <a:p>
            <a:r>
              <a:rPr lang="en-US" sz="3600" b="1" dirty="0">
                <a:solidFill>
                  <a:schemeClr val="tx1"/>
                </a:solidFill>
                <a:latin typeface="Times New Roman" panose="02020603050405020304" pitchFamily="18" charset="0"/>
                <a:cs typeface="Times New Roman" panose="02020603050405020304" pitchFamily="18" charset="0"/>
              </a:rPr>
              <a:t>A </a:t>
            </a:r>
            <a:r>
              <a:rPr lang="en-US" sz="3600" b="1" dirty="0" smtClean="0">
                <a:solidFill>
                  <a:schemeClr val="tx1"/>
                </a:solidFill>
                <a:latin typeface="Times New Roman" panose="02020603050405020304" pitchFamily="18" charset="0"/>
                <a:cs typeface="Times New Roman" panose="02020603050405020304" pitchFamily="18" charset="0"/>
              </a:rPr>
              <a:t>way of </a:t>
            </a:r>
            <a:r>
              <a:rPr lang="en-US" sz="3600" b="1" dirty="0">
                <a:solidFill>
                  <a:schemeClr val="tx1"/>
                </a:solidFill>
                <a:latin typeface="Times New Roman" panose="02020603050405020304" pitchFamily="18" charset="0"/>
                <a:cs typeface="Times New Roman" panose="02020603050405020304" pitchFamily="18" charset="0"/>
              </a:rPr>
              <a:t>doing business that ensures continuous improvement of products and services to achieve better </a:t>
            </a:r>
            <a:r>
              <a:rPr lang="en-US" sz="3600" b="1" dirty="0" smtClean="0">
                <a:solidFill>
                  <a:schemeClr val="tx1"/>
                </a:solidFill>
                <a:latin typeface="Times New Roman" panose="02020603050405020304" pitchFamily="18" charset="0"/>
                <a:cs typeface="Times New Roman" panose="02020603050405020304" pitchFamily="18" charset="0"/>
              </a:rPr>
              <a:t>performance. (</a:t>
            </a:r>
            <a:r>
              <a:rPr lang="en-US" sz="3600" b="1" dirty="0" smtClean="0">
                <a:solidFill>
                  <a:srgbClr val="0000FF"/>
                </a:solidFill>
                <a:latin typeface="Times New Roman" panose="02020603050405020304" pitchFamily="18" charset="0"/>
                <a:cs typeface="Times New Roman" panose="02020603050405020304" pitchFamily="18" charset="0"/>
              </a:rPr>
              <a:t>General Definition</a:t>
            </a:r>
            <a:r>
              <a:rPr lang="en-US" sz="3600" b="1" dirty="0" smtClean="0">
                <a:solidFill>
                  <a:schemeClr val="tx1"/>
                </a:solidFill>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lgn="l"/>
            <a:endParaRPr lang="en-US" sz="32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A1BCA96F-3BC7-4B70-96D0-EFC4D3C8DF34}"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42057421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673679" y="1776508"/>
            <a:ext cx="10155564" cy="4216539"/>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Measurement Categories</a:t>
            </a:r>
            <a:r>
              <a:rPr lang="en-US" sz="3200" b="1" dirty="0">
                <a:latin typeface="Times New Roman" panose="02020603050405020304" pitchFamily="18" charset="0"/>
                <a:cs typeface="Times New Roman" panose="02020603050405020304" pitchFamily="18" charset="0"/>
              </a:rPr>
              <a:t> </a:t>
            </a:r>
          </a:p>
          <a:p>
            <a:pPr>
              <a:spcAft>
                <a:spcPts val="1200"/>
              </a:spcAft>
            </a:pPr>
            <a:r>
              <a:rPr lang="en-US" sz="3200" b="1" dirty="0">
                <a:latin typeface="Times New Roman" panose="02020603050405020304" pitchFamily="18" charset="0"/>
                <a:cs typeface="Times New Roman" panose="02020603050405020304" pitchFamily="18" charset="0"/>
              </a:rPr>
              <a:t>Hundreds of </a:t>
            </a:r>
            <a:r>
              <a:rPr lang="en-US" sz="3200" b="1" dirty="0">
                <a:solidFill>
                  <a:srgbClr val="0000FF"/>
                </a:solidFill>
                <a:latin typeface="Times New Roman" panose="02020603050405020304" pitchFamily="18" charset="0"/>
                <a:cs typeface="Times New Roman" panose="02020603050405020304" pitchFamily="18" charset="0"/>
              </a:rPr>
              <a:t>measures</a:t>
            </a:r>
            <a:r>
              <a:rPr lang="en-US" sz="3200" b="1" dirty="0">
                <a:latin typeface="Times New Roman" panose="02020603050405020304" pitchFamily="18" charset="0"/>
                <a:cs typeface="Times New Roman" panose="02020603050405020304" pitchFamily="18" charset="0"/>
              </a:rPr>
              <a:t> can be used to evaluate healthcare performance. These </a:t>
            </a:r>
            <a:r>
              <a:rPr lang="en-US" sz="3200" b="1" dirty="0">
                <a:solidFill>
                  <a:srgbClr val="0000FF"/>
                </a:solidFill>
                <a:latin typeface="Times New Roman" panose="02020603050405020304" pitchFamily="18" charset="0"/>
                <a:cs typeface="Times New Roman" panose="02020603050405020304" pitchFamily="18" charset="0"/>
              </a:rPr>
              <a:t>measures</a:t>
            </a:r>
            <a:r>
              <a:rPr lang="en-US" sz="3200" b="1" dirty="0">
                <a:latin typeface="Times New Roman" panose="02020603050405020304" pitchFamily="18" charset="0"/>
                <a:cs typeface="Times New Roman" panose="02020603050405020304" pitchFamily="18" charset="0"/>
              </a:rPr>
              <a:t> are grouped into three categories:</a:t>
            </a:r>
          </a:p>
          <a:p>
            <a:pPr marL="914400" lvl="0" indent="1371600">
              <a:spcAft>
                <a:spcPts val="1200"/>
              </a:spcAft>
              <a:buFont typeface="Wingdings" panose="05000000000000000000" pitchFamily="2" charset="2"/>
              <a:buChar char="v"/>
            </a:pPr>
            <a:r>
              <a:rPr lang="en-US" sz="3200" b="1" dirty="0">
                <a:solidFill>
                  <a:srgbClr val="0000FF"/>
                </a:solidFill>
                <a:latin typeface="Times New Roman" panose="02020603050405020304" pitchFamily="18" charset="0"/>
                <a:cs typeface="Times New Roman" panose="02020603050405020304" pitchFamily="18" charset="0"/>
              </a:rPr>
              <a:t>Structure measures </a:t>
            </a:r>
          </a:p>
          <a:p>
            <a:pPr marL="914400" lvl="0" indent="1371600">
              <a:spcAft>
                <a:spcPts val="1200"/>
              </a:spcAft>
              <a:buFont typeface="Wingdings" panose="05000000000000000000" pitchFamily="2" charset="2"/>
              <a:buChar char="v"/>
            </a:pPr>
            <a:r>
              <a:rPr lang="en-US" sz="3200" b="1" dirty="0">
                <a:solidFill>
                  <a:srgbClr val="0000FF"/>
                </a:solidFill>
                <a:latin typeface="Times New Roman" panose="02020603050405020304" pitchFamily="18" charset="0"/>
                <a:cs typeface="Times New Roman" panose="02020603050405020304" pitchFamily="18" charset="0"/>
              </a:rPr>
              <a:t>Process measures</a:t>
            </a:r>
          </a:p>
          <a:p>
            <a:pPr marL="914400" lvl="0" indent="1371600">
              <a:spcAft>
                <a:spcPts val="1200"/>
              </a:spcAft>
              <a:buFont typeface="Wingdings" panose="05000000000000000000" pitchFamily="2" charset="2"/>
              <a:buChar char="v"/>
            </a:pPr>
            <a:r>
              <a:rPr lang="en-US" sz="3200" b="1" dirty="0">
                <a:solidFill>
                  <a:srgbClr val="0000FF"/>
                </a:solidFill>
                <a:latin typeface="Times New Roman" panose="02020603050405020304" pitchFamily="18" charset="0"/>
                <a:cs typeface="Times New Roman" panose="02020603050405020304" pitchFamily="18" charset="0"/>
              </a:rPr>
              <a:t>Outcome </a:t>
            </a:r>
            <a:r>
              <a:rPr lang="en-US" sz="3200" b="1" dirty="0" smtClean="0">
                <a:solidFill>
                  <a:srgbClr val="0000FF"/>
                </a:solidFill>
                <a:latin typeface="Times New Roman" panose="02020603050405020304" pitchFamily="18" charset="0"/>
                <a:cs typeface="Times New Roman" panose="02020603050405020304" pitchFamily="18" charset="0"/>
              </a:rPr>
              <a:t>measures</a:t>
            </a:r>
            <a:endParaRPr lang="en-US" sz="32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E5D61002-27C7-4802-BB13-CBB57F45B6A7}"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30</a:t>
            </a:fld>
            <a:endParaRPr lang="en-US" dirty="0"/>
          </a:p>
        </p:txBody>
      </p:sp>
    </p:spTree>
    <p:extLst>
      <p:ext uri="{BB962C8B-B14F-4D97-AF65-F5344CB8AC3E}">
        <p14:creationId xmlns:p14="http://schemas.microsoft.com/office/powerpoint/2010/main" val="12276693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812471" y="2008328"/>
            <a:ext cx="10016772" cy="3754874"/>
          </a:xfrm>
          <a:prstGeom prst="rect">
            <a:avLst/>
          </a:prstGeom>
          <a:solidFill>
            <a:schemeClr val="accent1">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Measurement Categories</a:t>
            </a:r>
            <a:r>
              <a:rPr lang="en-US" sz="3200" b="1" dirty="0">
                <a:latin typeface="Times New Roman" panose="02020603050405020304" pitchFamily="18" charset="0"/>
                <a:cs typeface="Times New Roman" panose="02020603050405020304" pitchFamily="18" charset="0"/>
              </a:rPr>
              <a:t> </a:t>
            </a:r>
          </a:p>
          <a:p>
            <a:r>
              <a:rPr lang="en-US" sz="3200" b="1" dirty="0">
                <a:solidFill>
                  <a:srgbClr val="0000FF"/>
                </a:solidFill>
                <a:latin typeface="Times New Roman" panose="02020603050405020304" pitchFamily="18" charset="0"/>
                <a:cs typeface="Times New Roman" panose="02020603050405020304" pitchFamily="18" charset="0"/>
              </a:rPr>
              <a:t>Structure</a:t>
            </a:r>
            <a:r>
              <a:rPr lang="en-US" sz="3200" b="1" dirty="0">
                <a:latin typeface="Times New Roman" panose="02020603050405020304" pitchFamily="18" charset="0"/>
                <a:cs typeface="Times New Roman" panose="02020603050405020304" pitchFamily="18" charset="0"/>
              </a:rPr>
              <a:t> refers to characteristics of the individuals who provide care and of the settings where the care is delivered. These characteristics include the education, training, and certification of professionals who provide care and the adequacy of the facility’s staffing, equipment, and overall organization</a:t>
            </a:r>
            <a:r>
              <a:rPr lang="en-US" sz="32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45476BD0-C8D8-41D7-9F92-363ABA00716C}"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dirty="0"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31</a:t>
            </a:fld>
            <a:endParaRPr lang="en-US" dirty="0"/>
          </a:p>
        </p:txBody>
      </p:sp>
    </p:spTree>
    <p:extLst>
      <p:ext uri="{BB962C8B-B14F-4D97-AF65-F5344CB8AC3E}">
        <p14:creationId xmlns:p14="http://schemas.microsoft.com/office/powerpoint/2010/main" val="1475007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836964" y="2104824"/>
            <a:ext cx="9650990" cy="4247317"/>
          </a:xfrm>
          <a:prstGeom prst="rect">
            <a:avLst/>
          </a:prstGeom>
          <a:solidFill>
            <a:schemeClr val="accent1">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Measurement Categories</a:t>
            </a:r>
            <a:r>
              <a:rPr lang="en-US" sz="3600" b="1" dirty="0">
                <a:latin typeface="Times New Roman" panose="02020603050405020304" pitchFamily="18" charset="0"/>
                <a:cs typeface="Times New Roman" panose="02020603050405020304" pitchFamily="18" charset="0"/>
              </a:rPr>
              <a:t> </a:t>
            </a:r>
          </a:p>
          <a:p>
            <a:pPr>
              <a:spcAft>
                <a:spcPts val="1200"/>
              </a:spcAft>
            </a:pPr>
            <a:r>
              <a:rPr lang="en-US" sz="3200" b="1" dirty="0">
                <a:solidFill>
                  <a:srgbClr val="0000FF"/>
                </a:solidFill>
                <a:latin typeface="Times New Roman" panose="02020603050405020304" pitchFamily="18" charset="0"/>
                <a:cs typeface="Times New Roman" panose="02020603050405020304" pitchFamily="18" charset="0"/>
              </a:rPr>
              <a:t>Process</a:t>
            </a:r>
            <a:r>
              <a:rPr lang="en-US" sz="3200" b="1" dirty="0">
                <a:latin typeface="Times New Roman" panose="02020603050405020304" pitchFamily="18" charset="0"/>
                <a:cs typeface="Times New Roman" panose="02020603050405020304" pitchFamily="18" charset="0"/>
              </a:rPr>
              <a:t> is the series of events that takes place during the delivery of </a:t>
            </a:r>
            <a:r>
              <a:rPr lang="en-US" sz="3200" b="1" dirty="0" smtClean="0">
                <a:latin typeface="Times New Roman" panose="02020603050405020304" pitchFamily="18" charset="0"/>
                <a:cs typeface="Times New Roman" panose="02020603050405020304" pitchFamily="18" charset="0"/>
              </a:rPr>
              <a:t>care, also </a:t>
            </a:r>
            <a:r>
              <a:rPr lang="en-US" sz="3200" b="1" dirty="0">
                <a:latin typeface="Times New Roman" panose="02020603050405020304" pitchFamily="18" charset="0"/>
                <a:cs typeface="Times New Roman" panose="02020603050405020304" pitchFamily="18" charset="0"/>
              </a:rPr>
              <a:t>can be a basis for evaluating the quality of care. The quality of the process can vary on three aspects: </a:t>
            </a:r>
            <a:r>
              <a:rPr lang="en-US" sz="3200" b="1" dirty="0">
                <a:solidFill>
                  <a:srgbClr val="C00000"/>
                </a:solidFill>
                <a:latin typeface="Times New Roman" panose="02020603050405020304" pitchFamily="18" charset="0"/>
                <a:cs typeface="Times New Roman" panose="02020603050405020304" pitchFamily="18" charset="0"/>
              </a:rPr>
              <a:t>(1)</a:t>
            </a: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appropriateness, whether </a:t>
            </a:r>
            <a:r>
              <a:rPr lang="en-US" sz="3200" b="1" dirty="0">
                <a:latin typeface="Times New Roman" panose="02020603050405020304" pitchFamily="18" charset="0"/>
                <a:cs typeface="Times New Roman" panose="02020603050405020304" pitchFamily="18" charset="0"/>
              </a:rPr>
              <a:t>the right actions were taken, </a:t>
            </a:r>
            <a:r>
              <a:rPr lang="en-US" sz="3200" b="1" dirty="0">
                <a:solidFill>
                  <a:srgbClr val="C00000"/>
                </a:solidFill>
                <a:latin typeface="Times New Roman" panose="02020603050405020304" pitchFamily="18" charset="0"/>
                <a:cs typeface="Times New Roman" panose="02020603050405020304" pitchFamily="18" charset="0"/>
              </a:rPr>
              <a:t>(2)</a:t>
            </a:r>
            <a:r>
              <a:rPr lang="en-US" sz="3200" b="1" dirty="0">
                <a:latin typeface="Times New Roman" panose="02020603050405020304" pitchFamily="18" charset="0"/>
                <a:cs typeface="Times New Roman" panose="02020603050405020304" pitchFamily="18" charset="0"/>
              </a:rPr>
              <a:t> skill—the proficiency with which actions were carried out, and </a:t>
            </a:r>
            <a:r>
              <a:rPr lang="en-US" sz="3200" b="1" dirty="0">
                <a:solidFill>
                  <a:srgbClr val="C00000"/>
                </a:solidFill>
                <a:latin typeface="Times New Roman" panose="02020603050405020304" pitchFamily="18" charset="0"/>
                <a:cs typeface="Times New Roman" panose="02020603050405020304" pitchFamily="18" charset="0"/>
              </a:rPr>
              <a:t>(3)</a:t>
            </a:r>
            <a:r>
              <a:rPr lang="en-US" sz="3200" b="1" dirty="0">
                <a:latin typeface="Times New Roman" panose="02020603050405020304" pitchFamily="18" charset="0"/>
                <a:cs typeface="Times New Roman" panose="02020603050405020304" pitchFamily="18" charset="0"/>
              </a:rPr>
              <a:t> the timeliness of the care.</a:t>
            </a:r>
          </a:p>
        </p:txBody>
      </p:sp>
      <p:sp>
        <p:nvSpPr>
          <p:cNvPr id="5" name="Date Placeholder 4"/>
          <p:cNvSpPr>
            <a:spLocks noGrp="1"/>
          </p:cNvSpPr>
          <p:nvPr>
            <p:ph type="dt" sz="half" idx="10"/>
          </p:nvPr>
        </p:nvSpPr>
        <p:spPr/>
        <p:txBody>
          <a:bodyPr/>
          <a:lstStyle/>
          <a:p>
            <a:fld id="{0A6C1593-6DCF-4F06-BEBE-6E6C2ED4FFD4}"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dirty="0"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32</a:t>
            </a:fld>
            <a:endParaRPr lang="en-US" dirty="0"/>
          </a:p>
        </p:txBody>
      </p:sp>
    </p:spTree>
    <p:extLst>
      <p:ext uri="{BB962C8B-B14F-4D97-AF65-F5344CB8AC3E}">
        <p14:creationId xmlns:p14="http://schemas.microsoft.com/office/powerpoint/2010/main" val="3956021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747157" y="1776508"/>
            <a:ext cx="9959739" cy="4401205"/>
          </a:xfrm>
          <a:prstGeom prst="rect">
            <a:avLst/>
          </a:prstGeom>
          <a:solidFill>
            <a:schemeClr val="accent1">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Measurement Categories</a:t>
            </a:r>
            <a:r>
              <a:rPr lang="en-US" sz="3200" b="1" dirty="0">
                <a:latin typeface="Times New Roman" panose="02020603050405020304" pitchFamily="18" charset="0"/>
                <a:cs typeface="Times New Roman" panose="02020603050405020304" pitchFamily="18" charset="0"/>
              </a:rPr>
              <a:t> </a:t>
            </a:r>
          </a:p>
          <a:p>
            <a:pPr>
              <a:spcAft>
                <a:spcPts val="1200"/>
              </a:spcAft>
            </a:pPr>
            <a:r>
              <a:rPr lang="en-US" sz="2800" b="1" dirty="0">
                <a:solidFill>
                  <a:srgbClr val="0000FF"/>
                </a:solidFill>
                <a:latin typeface="Times New Roman" panose="02020603050405020304" pitchFamily="18" charset="0"/>
                <a:cs typeface="Times New Roman" panose="02020603050405020304" pitchFamily="18" charset="0"/>
              </a:rPr>
              <a:t>Outcome measures </a:t>
            </a:r>
            <a:r>
              <a:rPr lang="en-US" sz="2800" b="1" dirty="0">
                <a:latin typeface="Times New Roman" panose="02020603050405020304" pitchFamily="18" charset="0"/>
                <a:cs typeface="Times New Roman" panose="02020603050405020304" pitchFamily="18" charset="0"/>
              </a:rPr>
              <a:t>capture whether healthcare goals were achieved. Because the goals of care can be defined broadly, outcome measures have come to include the costs of care as well as patients’ satisfaction with their care. </a:t>
            </a:r>
            <a:endParaRPr lang="en-US" sz="2800" b="1" dirty="0" smtClean="0">
              <a:latin typeface="Times New Roman" panose="02020603050405020304" pitchFamily="18" charset="0"/>
              <a:cs typeface="Times New Roman" panose="02020603050405020304" pitchFamily="18" charset="0"/>
            </a:endParaRPr>
          </a:p>
          <a:p>
            <a:pPr>
              <a:spcAft>
                <a:spcPts val="1200"/>
              </a:spcAft>
            </a:pPr>
            <a:r>
              <a:rPr lang="en-US" sz="2800" b="1" dirty="0" smtClean="0">
                <a:latin typeface="Times New Roman" panose="02020603050405020304" pitchFamily="18" charset="0"/>
                <a:cs typeface="Times New Roman" panose="02020603050405020304" pitchFamily="18" charset="0"/>
              </a:rPr>
              <a:t>In </a:t>
            </a:r>
            <a:r>
              <a:rPr lang="en-US" sz="2800" b="1" dirty="0">
                <a:latin typeface="Times New Roman" panose="02020603050405020304" pitchFamily="18" charset="0"/>
                <a:cs typeface="Times New Roman" panose="02020603050405020304" pitchFamily="18" charset="0"/>
              </a:rPr>
              <a:t>formulations that stress the technical aspects of care, however, outcomes typically refer to indicators of health status, such as whether a patient’s pain subsided or condition cleared up or whether the patient regained full function.</a:t>
            </a:r>
          </a:p>
        </p:txBody>
      </p:sp>
      <p:sp>
        <p:nvSpPr>
          <p:cNvPr id="5" name="Date Placeholder 4"/>
          <p:cNvSpPr>
            <a:spLocks noGrp="1"/>
          </p:cNvSpPr>
          <p:nvPr>
            <p:ph type="dt" sz="half" idx="10"/>
          </p:nvPr>
        </p:nvSpPr>
        <p:spPr/>
        <p:txBody>
          <a:bodyPr/>
          <a:lstStyle/>
          <a:p>
            <a:fld id="{07C07066-1E21-4EEE-BCE4-2EDB87305E76}"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33</a:t>
            </a:fld>
            <a:endParaRPr lang="en-US" dirty="0"/>
          </a:p>
        </p:txBody>
      </p:sp>
    </p:spTree>
    <p:extLst>
      <p:ext uri="{BB962C8B-B14F-4D97-AF65-F5344CB8AC3E}">
        <p14:creationId xmlns:p14="http://schemas.microsoft.com/office/powerpoint/2010/main" val="25363666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845129" y="1776508"/>
            <a:ext cx="9604189" cy="4247317"/>
          </a:xfrm>
          <a:prstGeom prst="rect">
            <a:avLst/>
          </a:prstGeom>
          <a:solidFill>
            <a:schemeClr val="accent1">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Measurement Categories</a:t>
            </a:r>
            <a:r>
              <a:rPr lang="en-US" sz="3200" b="1" dirty="0">
                <a:latin typeface="Times New Roman" panose="02020603050405020304" pitchFamily="18" charset="0"/>
                <a:cs typeface="Times New Roman" panose="02020603050405020304" pitchFamily="18" charset="0"/>
              </a:rPr>
              <a:t> </a:t>
            </a:r>
          </a:p>
          <a:p>
            <a:r>
              <a:rPr lang="en-US" sz="2800" b="1" dirty="0">
                <a:solidFill>
                  <a:srgbClr val="0000FF"/>
                </a:solidFill>
                <a:latin typeface="Times New Roman" panose="02020603050405020304" pitchFamily="18" charset="0"/>
                <a:cs typeface="Times New Roman" panose="02020603050405020304" pitchFamily="18" charset="0"/>
              </a:rPr>
              <a:t>Efficacy</a:t>
            </a:r>
          </a:p>
          <a:p>
            <a:r>
              <a:rPr lang="en-US" sz="2800" b="1" dirty="0">
                <a:latin typeface="Times New Roman" panose="02020603050405020304" pitchFamily="18" charset="0"/>
                <a:cs typeface="Times New Roman" panose="02020603050405020304" pitchFamily="18" charset="0"/>
              </a:rPr>
              <a:t>A clinical intervention is </a:t>
            </a:r>
            <a:r>
              <a:rPr lang="en-US" sz="2800" b="1" dirty="0">
                <a:solidFill>
                  <a:srgbClr val="0000FF"/>
                </a:solidFill>
                <a:latin typeface="Times New Roman" panose="02020603050405020304" pitchFamily="18" charset="0"/>
                <a:cs typeface="Times New Roman" panose="02020603050405020304" pitchFamily="18" charset="0"/>
              </a:rPr>
              <a:t>efficacious</a:t>
            </a:r>
            <a:r>
              <a:rPr lang="en-US" sz="2800" b="1" dirty="0">
                <a:latin typeface="Times New Roman" panose="02020603050405020304" pitchFamily="18" charset="0"/>
                <a:cs typeface="Times New Roman" panose="02020603050405020304" pitchFamily="18" charset="0"/>
              </a:rPr>
              <a:t> if it has been shown to produce a given outcome reliably when other potentially confounding factors are held constant. Formal clinical trials or similarly systematic, controlled studies typically establish the efficacy of a clinical intervention. Knowledge about efficacy is crucial to making valid judgments about the quality of care when process or outcome measures are used</a:t>
            </a:r>
            <a:r>
              <a:rPr lang="en-US" sz="28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93CF21FD-3DE5-4C3E-BDB9-89C9C2CC8C0E}"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34</a:t>
            </a:fld>
            <a:endParaRPr lang="en-US" dirty="0"/>
          </a:p>
        </p:txBody>
      </p:sp>
    </p:spTree>
    <p:extLst>
      <p:ext uri="{BB962C8B-B14F-4D97-AF65-F5344CB8AC3E}">
        <p14:creationId xmlns:p14="http://schemas.microsoft.com/office/powerpoint/2010/main" val="273755539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804306" y="1480452"/>
            <a:ext cx="9862573" cy="4832092"/>
          </a:xfrm>
          <a:prstGeom prst="rect">
            <a:avLst/>
          </a:prstGeom>
          <a:solidFill>
            <a:schemeClr val="accent1">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Measurement Categories</a:t>
            </a:r>
            <a:r>
              <a:rPr lang="en-US" sz="3200" b="1" dirty="0">
                <a:latin typeface="Times New Roman" panose="02020603050405020304" pitchFamily="18" charset="0"/>
                <a:cs typeface="Times New Roman" panose="02020603050405020304" pitchFamily="18" charset="0"/>
              </a:rPr>
              <a:t> </a:t>
            </a:r>
          </a:p>
          <a:p>
            <a:r>
              <a:rPr lang="en-US" sz="2800" b="1" dirty="0">
                <a:solidFill>
                  <a:srgbClr val="0000FF"/>
                </a:solidFill>
                <a:latin typeface="Times New Roman" panose="02020603050405020304" pitchFamily="18" charset="0"/>
                <a:cs typeface="Times New Roman" panose="02020603050405020304" pitchFamily="18" charset="0"/>
              </a:rPr>
              <a:t>Efficacy</a:t>
            </a:r>
          </a:p>
          <a:p>
            <a:r>
              <a:rPr lang="en-US" sz="2600" b="1" dirty="0">
                <a:latin typeface="Times New Roman" panose="02020603050405020304" pitchFamily="18" charset="0"/>
                <a:cs typeface="Times New Roman" panose="02020603050405020304" pitchFamily="18" charset="0"/>
              </a:rPr>
              <a:t>If a given clinical intervention was undertaken in circumstances that match those under which the intervention has been shown to be </a:t>
            </a:r>
            <a:r>
              <a:rPr lang="en-US" sz="2600" b="1" dirty="0">
                <a:solidFill>
                  <a:srgbClr val="0000FF"/>
                </a:solidFill>
                <a:latin typeface="Times New Roman" panose="02020603050405020304" pitchFamily="18" charset="0"/>
                <a:cs typeface="Times New Roman" panose="02020603050405020304" pitchFamily="18" charset="0"/>
              </a:rPr>
              <a:t>efficacious</a:t>
            </a:r>
            <a:r>
              <a:rPr lang="en-US" sz="2600" b="1" dirty="0">
                <a:latin typeface="Times New Roman" panose="02020603050405020304" pitchFamily="18" charset="0"/>
                <a:cs typeface="Times New Roman" panose="02020603050405020304" pitchFamily="18" charset="0"/>
              </a:rPr>
              <a:t>, one can be confident that the care was appropriate and, to that extent, of good quality. Conversely, if the outcome of a particular episode of care was poor, one can find out whether it resulted from an inappropriate clinical intervention by determining whether the circumstances under which it took place conformed to those under which the intervention’s efficacy has been demonstrated</a:t>
            </a:r>
            <a:r>
              <a:rPr lang="en-US" sz="2600" b="1" dirty="0" smtClean="0">
                <a:latin typeface="Times New Roman" panose="02020603050405020304" pitchFamily="18" charset="0"/>
                <a:cs typeface="Times New Roman" panose="02020603050405020304" pitchFamily="18" charset="0"/>
              </a:rPr>
              <a:t>.</a:t>
            </a:r>
            <a:endParaRPr lang="en-US" sz="26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D361F6B7-A5C5-4878-807F-DD67D291B2A5}"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35</a:t>
            </a:fld>
            <a:endParaRPr lang="en-US" dirty="0"/>
          </a:p>
        </p:txBody>
      </p:sp>
    </p:spTree>
    <p:extLst>
      <p:ext uri="{BB962C8B-B14F-4D97-AF65-F5344CB8AC3E}">
        <p14:creationId xmlns:p14="http://schemas.microsoft.com/office/powerpoint/2010/main" val="19806880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420585" y="1490758"/>
            <a:ext cx="10539286" cy="4955203"/>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Measurement Categories</a:t>
            </a:r>
            <a:r>
              <a:rPr lang="en-US" sz="3200" b="1" dirty="0">
                <a:latin typeface="Times New Roman" panose="02020603050405020304" pitchFamily="18" charset="0"/>
                <a:cs typeface="Times New Roman" panose="02020603050405020304" pitchFamily="18" charset="0"/>
              </a:rPr>
              <a:t> </a:t>
            </a:r>
          </a:p>
          <a:p>
            <a:r>
              <a:rPr lang="en-US" sz="3000" b="1" dirty="0">
                <a:latin typeface="Times New Roman" panose="02020603050405020304" pitchFamily="18" charset="0"/>
                <a:cs typeface="Times New Roman" panose="02020603050405020304" pitchFamily="18" charset="0"/>
              </a:rPr>
              <a:t>These </a:t>
            </a:r>
            <a:r>
              <a:rPr lang="en-US" sz="3000" b="1" dirty="0">
                <a:solidFill>
                  <a:srgbClr val="0000FF"/>
                </a:solidFill>
                <a:latin typeface="Times New Roman" panose="02020603050405020304" pitchFamily="18" charset="0"/>
                <a:cs typeface="Times New Roman" panose="02020603050405020304" pitchFamily="18" charset="0"/>
              </a:rPr>
              <a:t>measurement</a:t>
            </a:r>
            <a:r>
              <a:rPr lang="en-US" sz="3000" b="1" dirty="0">
                <a:latin typeface="Times New Roman" panose="02020603050405020304" pitchFamily="18" charset="0"/>
                <a:cs typeface="Times New Roman" panose="02020603050405020304" pitchFamily="18" charset="0"/>
              </a:rPr>
              <a:t> categories were first conceptualized in 1966 by </a:t>
            </a:r>
            <a:r>
              <a:rPr lang="en-US" sz="3000" b="1" i="1" dirty="0">
                <a:latin typeface="Times New Roman" panose="02020603050405020304" pitchFamily="18" charset="0"/>
                <a:cs typeface="Times New Roman" panose="02020603050405020304" pitchFamily="18" charset="0"/>
              </a:rPr>
              <a:t>Avedis Donabedian</a:t>
            </a:r>
            <a:r>
              <a:rPr lang="en-US" sz="3000" b="1" dirty="0">
                <a:latin typeface="Times New Roman" panose="02020603050405020304" pitchFamily="18" charset="0"/>
                <a:cs typeface="Times New Roman" panose="02020603050405020304" pitchFamily="18" charset="0"/>
              </a:rPr>
              <a:t>, MD (1980). His research in quality assessment resulted in a widely accepted health- care measurement model that is still used today. </a:t>
            </a:r>
            <a:r>
              <a:rPr lang="en-US" sz="3000" b="1" i="1" dirty="0">
                <a:latin typeface="Times New Roman" panose="02020603050405020304" pitchFamily="18" charset="0"/>
                <a:cs typeface="Times New Roman" panose="02020603050405020304" pitchFamily="18" charset="0"/>
              </a:rPr>
              <a:t>Donabedian</a:t>
            </a:r>
            <a:r>
              <a:rPr lang="en-US" sz="3000" b="1" dirty="0">
                <a:latin typeface="Times New Roman" panose="02020603050405020304" pitchFamily="18" charset="0"/>
                <a:cs typeface="Times New Roman" panose="02020603050405020304" pitchFamily="18" charset="0"/>
              </a:rPr>
              <a:t> contended that the three </a:t>
            </a:r>
            <a:r>
              <a:rPr lang="en-US" sz="3000" b="1" dirty="0">
                <a:solidFill>
                  <a:srgbClr val="0000FF"/>
                </a:solidFill>
                <a:latin typeface="Times New Roman" panose="02020603050405020304" pitchFamily="18" charset="0"/>
                <a:cs typeface="Times New Roman" panose="02020603050405020304" pitchFamily="18" charset="0"/>
              </a:rPr>
              <a:t>measurement categories structure</a:t>
            </a:r>
            <a:r>
              <a:rPr lang="en-US" sz="3000" b="1" dirty="0">
                <a:latin typeface="Times New Roman" panose="02020603050405020304" pitchFamily="18" charset="0"/>
                <a:cs typeface="Times New Roman" panose="02020603050405020304" pitchFamily="18" charset="0"/>
              </a:rPr>
              <a:t>, </a:t>
            </a:r>
            <a:r>
              <a:rPr lang="en-US" sz="3000" b="1" dirty="0">
                <a:solidFill>
                  <a:srgbClr val="0000FF"/>
                </a:solidFill>
                <a:latin typeface="Times New Roman" panose="02020603050405020304" pitchFamily="18" charset="0"/>
                <a:cs typeface="Times New Roman" panose="02020603050405020304" pitchFamily="18" charset="0"/>
              </a:rPr>
              <a:t>process</a:t>
            </a:r>
            <a:r>
              <a:rPr lang="en-US" sz="3000" b="1" dirty="0">
                <a:latin typeface="Times New Roman" panose="02020603050405020304" pitchFamily="18" charset="0"/>
                <a:cs typeface="Times New Roman" panose="02020603050405020304" pitchFamily="18" charset="0"/>
              </a:rPr>
              <a:t>, and </a:t>
            </a:r>
            <a:r>
              <a:rPr lang="en-US" sz="3000" b="1" dirty="0">
                <a:solidFill>
                  <a:srgbClr val="0000FF"/>
                </a:solidFill>
                <a:latin typeface="Times New Roman" panose="02020603050405020304" pitchFamily="18" charset="0"/>
                <a:cs typeface="Times New Roman" panose="02020603050405020304" pitchFamily="18" charset="0"/>
              </a:rPr>
              <a:t>outcome</a:t>
            </a:r>
            <a:r>
              <a:rPr lang="en-US" sz="3000" b="1" dirty="0">
                <a:latin typeface="Times New Roman" panose="02020603050405020304" pitchFamily="18" charset="0"/>
                <a:cs typeface="Times New Roman" panose="02020603050405020304" pitchFamily="18" charset="0"/>
              </a:rPr>
              <a:t> represent different characteristics of healthcare service. To fully evaluate healthcare performance, Donabedian recommended that performance in each dimension be measured</a:t>
            </a:r>
            <a:r>
              <a:rPr lang="en-US" sz="3000" b="1" dirty="0" smtClean="0">
                <a:latin typeface="Times New Roman" panose="02020603050405020304" pitchFamily="18" charset="0"/>
                <a:cs typeface="Times New Roman" panose="02020603050405020304" pitchFamily="18" charset="0"/>
              </a:rPr>
              <a:t>.</a:t>
            </a:r>
            <a:endParaRPr lang="en-US" sz="30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7676C871-1B14-478E-BA26-3B9C322EB75F}"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36</a:t>
            </a:fld>
            <a:endParaRPr lang="en-US" dirty="0"/>
          </a:p>
        </p:txBody>
      </p:sp>
    </p:spTree>
    <p:extLst>
      <p:ext uri="{BB962C8B-B14F-4D97-AF65-F5344CB8AC3E}">
        <p14:creationId xmlns:p14="http://schemas.microsoft.com/office/powerpoint/2010/main" val="143494742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996043" y="1195585"/>
            <a:ext cx="10994188"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461407" y="1402635"/>
            <a:ext cx="10616292" cy="4955203"/>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Measurement Categories</a:t>
            </a:r>
            <a:r>
              <a:rPr lang="en-US" sz="3200" b="1" dirty="0">
                <a:latin typeface="Times New Roman" panose="02020603050405020304" pitchFamily="18" charset="0"/>
                <a:cs typeface="Times New Roman" panose="02020603050405020304" pitchFamily="18" charset="0"/>
              </a:rPr>
              <a:t> </a:t>
            </a:r>
          </a:p>
          <a:p>
            <a:pPr marL="457200" indent="-457200">
              <a:buClr>
                <a:srgbClr val="0000FF"/>
              </a:buClr>
              <a:buFont typeface="Wingdings" panose="05000000000000000000" pitchFamily="2" charset="2"/>
              <a:buChar char="v"/>
            </a:pPr>
            <a:r>
              <a:rPr lang="en-US" sz="3000" b="1" dirty="0">
                <a:latin typeface="Times New Roman" panose="02020603050405020304" pitchFamily="18" charset="0"/>
                <a:cs typeface="Times New Roman" panose="02020603050405020304" pitchFamily="18" charset="0"/>
              </a:rPr>
              <a:t>The </a:t>
            </a:r>
            <a:r>
              <a:rPr lang="en-US" sz="3000" b="1" i="1" dirty="0">
                <a:solidFill>
                  <a:srgbClr val="0000FF"/>
                </a:solidFill>
                <a:latin typeface="Times New Roman" panose="02020603050405020304" pitchFamily="18" charset="0"/>
                <a:cs typeface="Times New Roman" panose="02020603050405020304" pitchFamily="18" charset="0"/>
              </a:rPr>
              <a:t>structure</a:t>
            </a:r>
            <a:r>
              <a:rPr lang="en-US" sz="3000" b="1" dirty="0">
                <a:solidFill>
                  <a:srgbClr val="0000FF"/>
                </a:solidFill>
                <a:latin typeface="Times New Roman" panose="02020603050405020304" pitchFamily="18" charset="0"/>
                <a:cs typeface="Times New Roman" panose="02020603050405020304" pitchFamily="18" charset="0"/>
              </a:rPr>
              <a:t> </a:t>
            </a:r>
            <a:r>
              <a:rPr lang="en-US" sz="3000" b="1" dirty="0">
                <a:latin typeface="Times New Roman" panose="02020603050405020304" pitchFamily="18" charset="0"/>
                <a:cs typeface="Times New Roman" panose="02020603050405020304" pitchFamily="18" charset="0"/>
              </a:rPr>
              <a:t>of healthcare is </a:t>
            </a:r>
            <a:r>
              <a:rPr lang="en-US" sz="3000" b="1" dirty="0">
                <a:solidFill>
                  <a:srgbClr val="0000FF"/>
                </a:solidFill>
                <a:latin typeface="Times New Roman" panose="02020603050405020304" pitchFamily="18" charset="0"/>
                <a:cs typeface="Times New Roman" panose="02020603050405020304" pitchFamily="18" charset="0"/>
              </a:rPr>
              <a:t>measured</a:t>
            </a:r>
            <a:r>
              <a:rPr lang="en-US" sz="3000" b="1" dirty="0">
                <a:latin typeface="Times New Roman" panose="02020603050405020304" pitchFamily="18" charset="0"/>
                <a:cs typeface="Times New Roman" panose="02020603050405020304" pitchFamily="18" charset="0"/>
              </a:rPr>
              <a:t> to judge the adequacy of the environment in which patient care is provided. </a:t>
            </a:r>
            <a:endParaRPr lang="en-US" sz="3000" b="1" dirty="0" smtClean="0">
              <a:latin typeface="Times New Roman" panose="02020603050405020304" pitchFamily="18" charset="0"/>
              <a:cs typeface="Times New Roman" panose="02020603050405020304" pitchFamily="18" charset="0"/>
            </a:endParaRPr>
          </a:p>
          <a:p>
            <a:pPr marL="457200" indent="-457200">
              <a:buClr>
                <a:srgbClr val="0000FF"/>
              </a:buClr>
              <a:buFont typeface="Wingdings" panose="05000000000000000000" pitchFamily="2" charset="2"/>
              <a:buChar char="v"/>
            </a:pPr>
            <a:r>
              <a:rPr lang="en-US" sz="3000" b="1" dirty="0" smtClean="0">
                <a:latin typeface="Times New Roman" panose="02020603050405020304" pitchFamily="18" charset="0"/>
                <a:cs typeface="Times New Roman" panose="02020603050405020304" pitchFamily="18" charset="0"/>
              </a:rPr>
              <a:t>The </a:t>
            </a:r>
            <a:r>
              <a:rPr lang="en-US" sz="3000" b="1" i="1" dirty="0">
                <a:solidFill>
                  <a:srgbClr val="0000FF"/>
                </a:solidFill>
                <a:latin typeface="Times New Roman" panose="02020603050405020304" pitchFamily="18" charset="0"/>
                <a:cs typeface="Times New Roman" panose="02020603050405020304" pitchFamily="18" charset="0"/>
              </a:rPr>
              <a:t>process</a:t>
            </a:r>
            <a:r>
              <a:rPr lang="en-US" sz="3000" b="1" dirty="0">
                <a:solidFill>
                  <a:srgbClr val="0000FF"/>
                </a:solidFill>
                <a:latin typeface="Times New Roman" panose="02020603050405020304" pitchFamily="18" charset="0"/>
                <a:cs typeface="Times New Roman" panose="02020603050405020304" pitchFamily="18" charset="0"/>
              </a:rPr>
              <a:t> </a:t>
            </a:r>
            <a:r>
              <a:rPr lang="en-US" sz="3000" b="1" dirty="0">
                <a:latin typeface="Times New Roman" panose="02020603050405020304" pitchFamily="18" charset="0"/>
                <a:cs typeface="Times New Roman" panose="02020603050405020304" pitchFamily="18" charset="0"/>
              </a:rPr>
              <a:t>of healthcare is </a:t>
            </a:r>
            <a:r>
              <a:rPr lang="en-US" sz="3000" b="1" dirty="0">
                <a:solidFill>
                  <a:srgbClr val="0000FF"/>
                </a:solidFill>
                <a:latin typeface="Times New Roman" panose="02020603050405020304" pitchFamily="18" charset="0"/>
                <a:cs typeface="Times New Roman" panose="02020603050405020304" pitchFamily="18" charset="0"/>
              </a:rPr>
              <a:t>measured</a:t>
            </a:r>
            <a:r>
              <a:rPr lang="en-US" sz="3000" b="1" dirty="0">
                <a:latin typeface="Times New Roman" panose="02020603050405020304" pitchFamily="18" charset="0"/>
                <a:cs typeface="Times New Roman" panose="02020603050405020304" pitchFamily="18" charset="0"/>
              </a:rPr>
              <a:t> to judge whether patient care and support functions are properly performed. </a:t>
            </a:r>
            <a:endParaRPr lang="en-US" sz="3000" b="1" dirty="0" smtClean="0">
              <a:latin typeface="Times New Roman" panose="02020603050405020304" pitchFamily="18" charset="0"/>
              <a:cs typeface="Times New Roman" panose="02020603050405020304" pitchFamily="18" charset="0"/>
            </a:endParaRPr>
          </a:p>
          <a:p>
            <a:pPr marL="457200" indent="-457200">
              <a:buClr>
                <a:srgbClr val="0000FF"/>
              </a:buClr>
              <a:buFont typeface="Wingdings" panose="05000000000000000000" pitchFamily="2" charset="2"/>
              <a:buChar char="v"/>
            </a:pPr>
            <a:r>
              <a:rPr lang="en-US" sz="3000" b="1" dirty="0" smtClean="0">
                <a:latin typeface="Times New Roman" panose="02020603050405020304" pitchFamily="18" charset="0"/>
                <a:cs typeface="Times New Roman" panose="02020603050405020304" pitchFamily="18" charset="0"/>
              </a:rPr>
              <a:t>Healthcare </a:t>
            </a:r>
            <a:r>
              <a:rPr lang="en-US" sz="3000" b="1" i="1" dirty="0">
                <a:solidFill>
                  <a:srgbClr val="0000FF"/>
                </a:solidFill>
                <a:latin typeface="Times New Roman" panose="02020603050405020304" pitchFamily="18" charset="0"/>
                <a:cs typeface="Times New Roman" panose="02020603050405020304" pitchFamily="18" charset="0"/>
              </a:rPr>
              <a:t>outcomes</a:t>
            </a:r>
            <a:r>
              <a:rPr lang="en-US" sz="3000" b="1" dirty="0">
                <a:solidFill>
                  <a:srgbClr val="0000FF"/>
                </a:solidFill>
                <a:latin typeface="Times New Roman" panose="02020603050405020304" pitchFamily="18" charset="0"/>
                <a:cs typeface="Times New Roman" panose="02020603050405020304" pitchFamily="18" charset="0"/>
              </a:rPr>
              <a:t> </a:t>
            </a:r>
            <a:r>
              <a:rPr lang="en-US" sz="3000" b="1" dirty="0">
                <a:latin typeface="Times New Roman" panose="02020603050405020304" pitchFamily="18" charset="0"/>
                <a:cs typeface="Times New Roman" panose="02020603050405020304" pitchFamily="18" charset="0"/>
              </a:rPr>
              <a:t>are </a:t>
            </a:r>
            <a:r>
              <a:rPr lang="en-US" sz="3000" b="1" dirty="0">
                <a:solidFill>
                  <a:srgbClr val="0000FF"/>
                </a:solidFill>
                <a:latin typeface="Times New Roman" panose="02020603050405020304" pitchFamily="18" charset="0"/>
                <a:cs typeface="Times New Roman" panose="02020603050405020304" pitchFamily="18" charset="0"/>
              </a:rPr>
              <a:t>measured</a:t>
            </a:r>
            <a:r>
              <a:rPr lang="en-US" sz="3000" b="1" dirty="0">
                <a:latin typeface="Times New Roman" panose="02020603050405020304" pitchFamily="18" charset="0"/>
                <a:cs typeface="Times New Roman" panose="02020603050405020304" pitchFamily="18" charset="0"/>
              </a:rPr>
              <a:t> to judge the results of patient care and support functions. </a:t>
            </a:r>
            <a:endParaRPr lang="en-US" sz="3000" b="1" dirty="0" smtClean="0">
              <a:latin typeface="Times New Roman" panose="02020603050405020304" pitchFamily="18" charset="0"/>
              <a:cs typeface="Times New Roman" panose="02020603050405020304" pitchFamily="18" charset="0"/>
            </a:endParaRPr>
          </a:p>
          <a:p>
            <a:r>
              <a:rPr lang="en-US" sz="3000" b="1" dirty="0" smtClean="0">
                <a:latin typeface="Times New Roman" panose="02020603050405020304" pitchFamily="18" charset="0"/>
                <a:cs typeface="Times New Roman" panose="02020603050405020304" pitchFamily="18" charset="0"/>
              </a:rPr>
              <a:t>Performance </a:t>
            </a:r>
            <a:r>
              <a:rPr lang="en-US" sz="3000" b="1" dirty="0">
                <a:solidFill>
                  <a:srgbClr val="0000FF"/>
                </a:solidFill>
                <a:latin typeface="Times New Roman" panose="02020603050405020304" pitchFamily="18" charset="0"/>
                <a:cs typeface="Times New Roman" panose="02020603050405020304" pitchFamily="18" charset="0"/>
              </a:rPr>
              <a:t>measures</a:t>
            </a:r>
            <a:r>
              <a:rPr lang="en-US" sz="3000" b="1" dirty="0">
                <a:latin typeface="Times New Roman" panose="02020603050405020304" pitchFamily="18" charset="0"/>
                <a:cs typeface="Times New Roman" panose="02020603050405020304" pitchFamily="18" charset="0"/>
              </a:rPr>
              <a:t> for most products and services would fall into these same categories</a:t>
            </a:r>
            <a:r>
              <a:rPr lang="en-US" sz="3000" b="1" dirty="0" smtClean="0">
                <a:latin typeface="Times New Roman" panose="02020603050405020304" pitchFamily="18" charset="0"/>
                <a:cs typeface="Times New Roman" panose="02020603050405020304" pitchFamily="18" charset="0"/>
              </a:rPr>
              <a:t>.</a:t>
            </a:r>
            <a:endParaRPr lang="en-US" sz="30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0B1B3AF3-47DC-4C65-8F9B-D241C474B331}"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b="1" smtClean="0">
                <a:latin typeface="Times New Roman" panose="02020603050405020304" pitchFamily="18" charset="0"/>
                <a:cs typeface="Times New Roman" panose="02020603050405020304" pitchFamily="18" charset="0"/>
              </a:rPr>
              <a:t>Mohammed Alnaif Ph.D.</a:t>
            </a:r>
            <a:endParaRPr lang="en-US" b="1" dirty="0">
              <a:latin typeface="Times New Roman" panose="02020603050405020304" pitchFamily="18" charset="0"/>
              <a:cs typeface="Times New Roman" panose="02020603050405020304" pitchFamily="18" charset="0"/>
            </a:endParaRPr>
          </a:p>
        </p:txBody>
      </p:sp>
      <p:sp>
        <p:nvSpPr>
          <p:cNvPr id="7" name="Slide Number Placeholder 6"/>
          <p:cNvSpPr>
            <a:spLocks noGrp="1"/>
          </p:cNvSpPr>
          <p:nvPr>
            <p:ph type="sldNum" sz="quarter" idx="12"/>
          </p:nvPr>
        </p:nvSpPr>
        <p:spPr/>
        <p:txBody>
          <a:bodyPr/>
          <a:lstStyle/>
          <a:p>
            <a:fld id="{6D22F896-40B5-4ADD-8801-0D06FADFA095}" type="slidenum">
              <a:rPr lang="en-US" smtClean="0"/>
              <a:t>37</a:t>
            </a:fld>
            <a:endParaRPr lang="en-US" dirty="0"/>
          </a:p>
        </p:txBody>
      </p:sp>
    </p:spTree>
    <p:extLst>
      <p:ext uri="{BB962C8B-B14F-4D97-AF65-F5344CB8AC3E}">
        <p14:creationId xmlns:p14="http://schemas.microsoft.com/office/powerpoint/2010/main" val="17128545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502229" y="1617533"/>
            <a:ext cx="10488002" cy="4893647"/>
          </a:xfrm>
          <a:prstGeom prst="rect">
            <a:avLst/>
          </a:prstGeom>
          <a:solidFill>
            <a:schemeClr val="accent2">
              <a:lumMod val="20000"/>
              <a:lumOff val="80000"/>
            </a:schemeClr>
          </a:solidFill>
        </p:spPr>
        <p:txBody>
          <a:bodyPr wrap="square" rtlCol="0">
            <a:spAutoFit/>
          </a:bodyPr>
          <a:lstStyle/>
          <a:p>
            <a:pPr>
              <a:spcAft>
                <a:spcPts val="1200"/>
              </a:spcAft>
            </a:pPr>
            <a:r>
              <a:rPr lang="en-US" sz="3200" b="1" dirty="0">
                <a:latin typeface="Times New Roman" panose="02020603050405020304" pitchFamily="18" charset="0"/>
                <a:cs typeface="Times New Roman" panose="02020603050405020304" pitchFamily="18" charset="0"/>
              </a:rPr>
              <a:t>LEARNING POINT </a:t>
            </a:r>
            <a:r>
              <a:rPr lang="en-US" sz="3200" b="1" dirty="0">
                <a:solidFill>
                  <a:srgbClr val="0000FF"/>
                </a:solidFill>
                <a:latin typeface="Times New Roman" panose="02020603050405020304" pitchFamily="18" charset="0"/>
                <a:cs typeface="Times New Roman" panose="02020603050405020304" pitchFamily="18" charset="0"/>
              </a:rPr>
              <a:t>Characteristics to Measure</a:t>
            </a:r>
          </a:p>
          <a:p>
            <a:r>
              <a:rPr lang="en-US" sz="3000" b="1" dirty="0">
                <a:latin typeface="Times New Roman" panose="02020603050405020304" pitchFamily="18" charset="0"/>
                <a:cs typeface="Times New Roman" panose="02020603050405020304" pitchFamily="18" charset="0"/>
              </a:rPr>
              <a:t>To gain an understanding of current performance, healthcare organizations must measure three characteristics: </a:t>
            </a:r>
            <a:r>
              <a:rPr lang="en-US" sz="3000" b="1" i="1" dirty="0" smtClean="0">
                <a:solidFill>
                  <a:srgbClr val="0000FF"/>
                </a:solidFill>
                <a:latin typeface="Times New Roman" panose="02020603050405020304" pitchFamily="18" charset="0"/>
                <a:cs typeface="Times New Roman" panose="02020603050405020304" pitchFamily="18" charset="0"/>
              </a:rPr>
              <a:t>structure</a:t>
            </a:r>
            <a:r>
              <a:rPr lang="en-US" sz="3000" b="1" dirty="0">
                <a:latin typeface="Times New Roman" panose="02020603050405020304" pitchFamily="18" charset="0"/>
                <a:cs typeface="Times New Roman" panose="02020603050405020304" pitchFamily="18" charset="0"/>
              </a:rPr>
              <a:t>, </a:t>
            </a:r>
            <a:r>
              <a:rPr lang="en-US" sz="3000" b="1" dirty="0">
                <a:solidFill>
                  <a:srgbClr val="0000FF"/>
                </a:solidFill>
                <a:latin typeface="Times New Roman" panose="02020603050405020304" pitchFamily="18" charset="0"/>
                <a:cs typeface="Times New Roman" panose="02020603050405020304" pitchFamily="18" charset="0"/>
              </a:rPr>
              <a:t>process</a:t>
            </a:r>
            <a:r>
              <a:rPr lang="en-US" sz="3000" b="1" dirty="0">
                <a:latin typeface="Times New Roman" panose="02020603050405020304" pitchFamily="18" charset="0"/>
                <a:cs typeface="Times New Roman" panose="02020603050405020304" pitchFamily="18" charset="0"/>
              </a:rPr>
              <a:t>, and </a:t>
            </a:r>
            <a:r>
              <a:rPr lang="en-US" sz="3000" b="1" i="1" dirty="0">
                <a:solidFill>
                  <a:srgbClr val="0000FF"/>
                </a:solidFill>
                <a:latin typeface="Times New Roman" panose="02020603050405020304" pitchFamily="18" charset="0"/>
                <a:cs typeface="Times New Roman" panose="02020603050405020304" pitchFamily="18" charset="0"/>
              </a:rPr>
              <a:t>outcome</a:t>
            </a:r>
            <a:r>
              <a:rPr lang="en-US" sz="3000" b="1" dirty="0">
                <a:latin typeface="Times New Roman" panose="02020603050405020304" pitchFamily="18" charset="0"/>
                <a:cs typeface="Times New Roman" panose="02020603050405020304" pitchFamily="18" charset="0"/>
              </a:rPr>
              <a:t>. </a:t>
            </a:r>
            <a:endParaRPr lang="en-US" sz="3000" b="1" dirty="0" smtClean="0">
              <a:latin typeface="Times New Roman" panose="02020603050405020304" pitchFamily="18" charset="0"/>
              <a:cs typeface="Times New Roman" panose="02020603050405020304" pitchFamily="18" charset="0"/>
            </a:endParaRPr>
          </a:p>
          <a:p>
            <a:pPr marL="457200" indent="-457200">
              <a:buSzPct val="75000"/>
              <a:buFont typeface="Wingdings" panose="05000000000000000000" pitchFamily="2" charset="2"/>
              <a:buChar char="v"/>
            </a:pPr>
            <a:r>
              <a:rPr lang="en-US" sz="3000" b="1" i="1" dirty="0" smtClean="0">
                <a:solidFill>
                  <a:srgbClr val="0000FF"/>
                </a:solidFill>
                <a:latin typeface="Times New Roman" panose="02020603050405020304" pitchFamily="18" charset="0"/>
                <a:cs typeface="Times New Roman" panose="02020603050405020304" pitchFamily="18" charset="0"/>
              </a:rPr>
              <a:t>Structure</a:t>
            </a:r>
            <a:r>
              <a:rPr lang="en-US" sz="3000" b="1" dirty="0" smtClean="0">
                <a:latin typeface="Times New Roman" panose="02020603050405020304" pitchFamily="18" charset="0"/>
                <a:cs typeface="Times New Roman" panose="02020603050405020304" pitchFamily="18" charset="0"/>
              </a:rPr>
              <a:t> </a:t>
            </a:r>
            <a:r>
              <a:rPr lang="en-US" sz="3000" b="1" dirty="0">
                <a:solidFill>
                  <a:srgbClr val="0000FF"/>
                </a:solidFill>
                <a:latin typeface="Times New Roman" panose="02020603050405020304" pitchFamily="18" charset="0"/>
                <a:cs typeface="Times New Roman" panose="02020603050405020304" pitchFamily="18" charset="0"/>
              </a:rPr>
              <a:t>measures</a:t>
            </a:r>
            <a:r>
              <a:rPr lang="en-US" sz="3000" b="1" dirty="0">
                <a:latin typeface="Times New Roman" panose="02020603050405020304" pitchFamily="18" charset="0"/>
                <a:cs typeface="Times New Roman" panose="02020603050405020304" pitchFamily="18" charset="0"/>
              </a:rPr>
              <a:t> are used to assess the organization’s capacity to provide care. </a:t>
            </a:r>
            <a:endParaRPr lang="en-US" sz="3000" b="1" dirty="0" smtClean="0">
              <a:latin typeface="Times New Roman" panose="02020603050405020304" pitchFamily="18" charset="0"/>
              <a:cs typeface="Times New Roman" panose="02020603050405020304" pitchFamily="18" charset="0"/>
            </a:endParaRPr>
          </a:p>
          <a:p>
            <a:pPr marL="457200" indent="-457200">
              <a:buSzPct val="75000"/>
              <a:buFont typeface="Wingdings" panose="05000000000000000000" pitchFamily="2" charset="2"/>
              <a:buChar char="v"/>
            </a:pPr>
            <a:r>
              <a:rPr lang="en-US" sz="3000" b="1" i="1" dirty="0" smtClean="0">
                <a:solidFill>
                  <a:srgbClr val="0000FF"/>
                </a:solidFill>
                <a:latin typeface="Times New Roman" panose="02020603050405020304" pitchFamily="18" charset="0"/>
                <a:cs typeface="Times New Roman" panose="02020603050405020304" pitchFamily="18" charset="0"/>
              </a:rPr>
              <a:t>Process</a:t>
            </a:r>
            <a:r>
              <a:rPr lang="en-US" sz="3000" b="1" dirty="0" smtClean="0">
                <a:latin typeface="Times New Roman" panose="02020603050405020304" pitchFamily="18" charset="0"/>
                <a:cs typeface="Times New Roman" panose="02020603050405020304" pitchFamily="18" charset="0"/>
              </a:rPr>
              <a:t> </a:t>
            </a:r>
            <a:r>
              <a:rPr lang="en-US" sz="3000" b="1" dirty="0">
                <a:solidFill>
                  <a:srgbClr val="0000FF"/>
                </a:solidFill>
                <a:latin typeface="Times New Roman" panose="02020603050405020304" pitchFamily="18" charset="0"/>
                <a:cs typeface="Times New Roman" panose="02020603050405020304" pitchFamily="18" charset="0"/>
              </a:rPr>
              <a:t>measures</a:t>
            </a:r>
            <a:r>
              <a:rPr lang="en-US" sz="3000" b="1" dirty="0">
                <a:latin typeface="Times New Roman" panose="02020603050405020304" pitchFamily="18" charset="0"/>
                <a:cs typeface="Times New Roman" panose="02020603050405020304" pitchFamily="18" charset="0"/>
              </a:rPr>
              <a:t> are used to assess whether services are delivered properly. </a:t>
            </a:r>
            <a:endParaRPr lang="en-US" sz="3000" b="1" dirty="0" smtClean="0">
              <a:latin typeface="Times New Roman" panose="02020603050405020304" pitchFamily="18" charset="0"/>
              <a:cs typeface="Times New Roman" panose="02020603050405020304" pitchFamily="18" charset="0"/>
            </a:endParaRPr>
          </a:p>
          <a:p>
            <a:pPr marL="457200" indent="-457200">
              <a:buSzPct val="75000"/>
              <a:buFont typeface="Wingdings" panose="05000000000000000000" pitchFamily="2" charset="2"/>
              <a:buChar char="v"/>
            </a:pPr>
            <a:r>
              <a:rPr lang="en-US" sz="3000" b="1" i="1" dirty="0" smtClean="0">
                <a:solidFill>
                  <a:srgbClr val="0000FF"/>
                </a:solidFill>
                <a:latin typeface="Times New Roman" panose="02020603050405020304" pitchFamily="18" charset="0"/>
                <a:cs typeface="Times New Roman" panose="02020603050405020304" pitchFamily="18" charset="0"/>
              </a:rPr>
              <a:t>Outcome</a:t>
            </a:r>
            <a:r>
              <a:rPr lang="en-US" sz="3000" b="1" dirty="0" smtClean="0">
                <a:latin typeface="Times New Roman" panose="02020603050405020304" pitchFamily="18" charset="0"/>
                <a:cs typeface="Times New Roman" panose="02020603050405020304" pitchFamily="18" charset="0"/>
              </a:rPr>
              <a:t> </a:t>
            </a:r>
            <a:r>
              <a:rPr lang="en-US" sz="3000" b="1" dirty="0">
                <a:solidFill>
                  <a:srgbClr val="0000FF"/>
                </a:solidFill>
                <a:latin typeface="Times New Roman" panose="02020603050405020304" pitchFamily="18" charset="0"/>
                <a:cs typeface="Times New Roman" panose="02020603050405020304" pitchFamily="18" charset="0"/>
              </a:rPr>
              <a:t>measures</a:t>
            </a:r>
            <a:r>
              <a:rPr lang="en-US" sz="3000" b="1" dirty="0">
                <a:latin typeface="Times New Roman" panose="02020603050405020304" pitchFamily="18" charset="0"/>
                <a:cs typeface="Times New Roman" panose="02020603050405020304" pitchFamily="18" charset="0"/>
              </a:rPr>
              <a:t> are used to assess the final product or end results.</a:t>
            </a:r>
          </a:p>
        </p:txBody>
      </p:sp>
      <p:sp>
        <p:nvSpPr>
          <p:cNvPr id="5" name="Date Placeholder 4"/>
          <p:cNvSpPr>
            <a:spLocks noGrp="1"/>
          </p:cNvSpPr>
          <p:nvPr>
            <p:ph type="dt" sz="half" idx="10"/>
          </p:nvPr>
        </p:nvSpPr>
        <p:spPr/>
        <p:txBody>
          <a:bodyPr/>
          <a:lstStyle/>
          <a:p>
            <a:fld id="{B468C41A-E70D-4BA4-B42C-8FA1802EFBD8}"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38</a:t>
            </a:fld>
            <a:endParaRPr lang="en-US" dirty="0"/>
          </a:p>
        </p:txBody>
      </p:sp>
    </p:spTree>
    <p:extLst>
      <p:ext uri="{BB962C8B-B14F-4D97-AF65-F5344CB8AC3E}">
        <p14:creationId xmlns:p14="http://schemas.microsoft.com/office/powerpoint/2010/main" val="211709623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4" name="TextBox 53"/>
          <p:cNvSpPr txBox="1"/>
          <p:nvPr/>
        </p:nvSpPr>
        <p:spPr>
          <a:xfrm>
            <a:off x="1657349" y="1502688"/>
            <a:ext cx="10351737" cy="4893647"/>
          </a:xfrm>
          <a:prstGeom prst="rect">
            <a:avLst/>
          </a:prstGeom>
          <a:solidFill>
            <a:schemeClr val="accent2">
              <a:lumMod val="20000"/>
              <a:lumOff val="80000"/>
            </a:schemeClr>
          </a:solidFill>
        </p:spPr>
        <p:txBody>
          <a:bodyPr wrap="square" rtlCol="0">
            <a:spAutoFit/>
          </a:bodyPr>
          <a:lstStyle/>
          <a:p>
            <a:pPr>
              <a:spcAft>
                <a:spcPts val="1200"/>
              </a:spcAft>
            </a:pPr>
            <a:r>
              <a:rPr lang="en-US" sz="3200" b="1" dirty="0">
                <a:latin typeface="Times New Roman" panose="02020603050405020304" pitchFamily="18" charset="0"/>
                <a:cs typeface="Times New Roman" panose="02020603050405020304" pitchFamily="18" charset="0"/>
              </a:rPr>
              <a:t>LEARNING POINT </a:t>
            </a:r>
            <a:r>
              <a:rPr lang="en-US" sz="3200" b="1" dirty="0">
                <a:solidFill>
                  <a:srgbClr val="0000FF"/>
                </a:solidFill>
                <a:latin typeface="Times New Roman" panose="02020603050405020304" pitchFamily="18" charset="0"/>
                <a:cs typeface="Times New Roman" panose="02020603050405020304" pitchFamily="18" charset="0"/>
              </a:rPr>
              <a:t>Characteristics to Measure</a:t>
            </a:r>
          </a:p>
          <a:p>
            <a:r>
              <a:rPr lang="en-US" sz="3000" b="1" dirty="0">
                <a:latin typeface="Times New Roman" panose="02020603050405020304" pitchFamily="18" charset="0"/>
                <a:cs typeface="Times New Roman" panose="02020603050405020304" pitchFamily="18" charset="0"/>
              </a:rPr>
              <a:t>For example, if a manager of outpatient physical rehabilitation services wants to measure each characteristic of the unit’s performance, he might ask the following questions:</a:t>
            </a:r>
          </a:p>
          <a:p>
            <a:r>
              <a:rPr lang="en-US" sz="3000" b="1" i="1" dirty="0">
                <a:solidFill>
                  <a:srgbClr val="0000FF"/>
                </a:solidFill>
                <a:latin typeface="Times New Roman" panose="02020603050405020304" pitchFamily="18" charset="0"/>
                <a:cs typeface="Times New Roman" panose="02020603050405020304" pitchFamily="18" charset="0"/>
              </a:rPr>
              <a:t>Structure</a:t>
            </a:r>
            <a:r>
              <a:rPr lang="en-US" sz="3000" b="1" dirty="0">
                <a:latin typeface="Times New Roman" panose="02020603050405020304" pitchFamily="18" charset="0"/>
                <a:cs typeface="Times New Roman" panose="02020603050405020304" pitchFamily="18" charset="0"/>
              </a:rPr>
              <a:t>: Is the unit staffed with a sufficient number of registered physical therapists?</a:t>
            </a:r>
          </a:p>
          <a:p>
            <a:r>
              <a:rPr lang="en-US" sz="3000" b="1" i="1" dirty="0">
                <a:solidFill>
                  <a:srgbClr val="0000FF"/>
                </a:solidFill>
                <a:latin typeface="Times New Roman" panose="02020603050405020304" pitchFamily="18" charset="0"/>
                <a:cs typeface="Times New Roman" panose="02020603050405020304" pitchFamily="18" charset="0"/>
              </a:rPr>
              <a:t>Process</a:t>
            </a:r>
            <a:r>
              <a:rPr lang="en-US" sz="3000" b="1" dirty="0">
                <a:latin typeface="Times New Roman" panose="02020603050405020304" pitchFamily="18" charset="0"/>
                <a:cs typeface="Times New Roman" panose="02020603050405020304" pitchFamily="18" charset="0"/>
              </a:rPr>
              <a:t>: How consistently do therapists measure and document patients’ level of pain?</a:t>
            </a:r>
          </a:p>
          <a:p>
            <a:r>
              <a:rPr lang="en-US" sz="3000" b="1" i="1" dirty="0">
                <a:solidFill>
                  <a:srgbClr val="0000FF"/>
                </a:solidFill>
                <a:latin typeface="Times New Roman" panose="02020603050405020304" pitchFamily="18" charset="0"/>
                <a:cs typeface="Times New Roman" panose="02020603050405020304" pitchFamily="18" charset="0"/>
              </a:rPr>
              <a:t>Outcome</a:t>
            </a:r>
            <a:r>
              <a:rPr lang="en-US" sz="3000" b="1" dirty="0">
                <a:latin typeface="Times New Roman" panose="02020603050405020304" pitchFamily="18" charset="0"/>
                <a:cs typeface="Times New Roman" panose="02020603050405020304" pitchFamily="18" charset="0"/>
              </a:rPr>
              <a:t>: What is the rate of patient pain reduction following therapy</a:t>
            </a:r>
            <a:r>
              <a:rPr lang="en-US" sz="3000" b="1" dirty="0" smtClean="0">
                <a:latin typeface="Times New Roman" panose="02020603050405020304" pitchFamily="18" charset="0"/>
                <a:cs typeface="Times New Roman" panose="02020603050405020304" pitchFamily="18" charset="0"/>
              </a:rPr>
              <a:t>?</a:t>
            </a:r>
            <a:endParaRPr lang="en-US" sz="3000" b="1" dirty="0">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5EF41571-5A58-4DB1-8F2C-0A66EFFE40AF}" type="datetime1">
              <a:rPr lang="en-US" smtClean="0"/>
              <a:t>10/16/2016</a:t>
            </a:fld>
            <a:endParaRPr lang="en-US" dirty="0"/>
          </a:p>
        </p:txBody>
      </p:sp>
      <p:sp>
        <p:nvSpPr>
          <p:cNvPr id="6" name="Footer Placeholder 5"/>
          <p:cNvSpPr>
            <a:spLocks noGrp="1"/>
          </p:cNvSpPr>
          <p:nvPr>
            <p:ph type="ftr" sz="quarter" idx="11"/>
          </p:nvPr>
        </p:nvSpPr>
        <p:spPr/>
        <p:txBody>
          <a:bodyPr/>
          <a:lstStyle/>
          <a:p>
            <a:r>
              <a:rPr lang="en-US" smtClean="0"/>
              <a:t>Mohammed Alnaif Ph.D.</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39</a:t>
            </a:fld>
            <a:endParaRPr lang="en-US" dirty="0"/>
          </a:p>
        </p:txBody>
      </p:sp>
    </p:spTree>
    <p:extLst>
      <p:ext uri="{BB962C8B-B14F-4D97-AF65-F5344CB8AC3E}">
        <p14:creationId xmlns:p14="http://schemas.microsoft.com/office/powerpoint/2010/main" val="22607320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1825" y="618185"/>
            <a:ext cx="10599313" cy="938009"/>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Quality Management Building </a:t>
            </a:r>
            <a:r>
              <a:rPr lang="en-US" b="1" dirty="0" smtClean="0">
                <a:solidFill>
                  <a:schemeClr val="tx1"/>
                </a:solidFill>
                <a:latin typeface="Times New Roman" panose="02020603050405020304" pitchFamily="18" charset="0"/>
                <a:cs typeface="Times New Roman" panose="02020603050405020304" pitchFamily="18" charset="0"/>
              </a:rPr>
              <a:t>Blocks</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648496" y="2343954"/>
            <a:ext cx="9813700" cy="3902299"/>
          </a:xfrm>
        </p:spPr>
        <p:txBody>
          <a:bodyPr>
            <a:normAutofit/>
          </a:bodyPr>
          <a:lstStyle/>
          <a:p>
            <a:pPr algn="l"/>
            <a:r>
              <a:rPr lang="en-US" sz="3600" b="1" dirty="0">
                <a:solidFill>
                  <a:schemeClr val="tx1"/>
                </a:solidFill>
                <a:latin typeface="Times New Roman" panose="02020603050405020304" pitchFamily="18" charset="0"/>
                <a:cs typeface="Times New Roman" panose="02020603050405020304" pitchFamily="18" charset="0"/>
              </a:rPr>
              <a:t>Quality </a:t>
            </a:r>
            <a:r>
              <a:rPr lang="en-US" sz="3600" b="1" dirty="0" smtClean="0">
                <a:solidFill>
                  <a:schemeClr val="tx1"/>
                </a:solidFill>
                <a:latin typeface="Times New Roman" panose="02020603050405020304" pitchFamily="18" charset="0"/>
                <a:cs typeface="Times New Roman" panose="02020603050405020304" pitchFamily="18" charset="0"/>
              </a:rPr>
              <a:t>Management </a:t>
            </a:r>
          </a:p>
          <a:p>
            <a:r>
              <a:rPr lang="en-US" sz="3200" b="1" dirty="0">
                <a:solidFill>
                  <a:schemeClr val="tx1"/>
                </a:solidFill>
                <a:latin typeface="Times New Roman" panose="02020603050405020304" pitchFamily="18" charset="0"/>
                <a:cs typeface="Times New Roman" panose="02020603050405020304" pitchFamily="18" charset="0"/>
              </a:rPr>
              <a:t>According to the American Society for </a:t>
            </a:r>
            <a:r>
              <a:rPr lang="en-US" sz="3200" b="1" dirty="0">
                <a:solidFill>
                  <a:srgbClr val="0000FF"/>
                </a:solidFill>
                <a:latin typeface="Times New Roman" panose="02020603050405020304" pitchFamily="18" charset="0"/>
                <a:cs typeface="Times New Roman" panose="02020603050405020304" pitchFamily="18" charset="0"/>
              </a:rPr>
              <a:t>Quality</a:t>
            </a:r>
            <a:r>
              <a:rPr lang="en-US" sz="3200" b="1" dirty="0">
                <a:solidFill>
                  <a:schemeClr val="tx1"/>
                </a:solidFill>
                <a:latin typeface="Times New Roman" panose="02020603050405020304" pitchFamily="18" charset="0"/>
                <a:cs typeface="Times New Roman" panose="02020603050405020304" pitchFamily="18" charset="0"/>
              </a:rPr>
              <a:t> (2012), the goal of quality management in any industry is to achieve maximum customer satisfaction at the lowest overall cost to the organization while continuing to improve the process</a:t>
            </a:r>
            <a:r>
              <a:rPr lang="en-US" sz="3200" b="1" dirty="0" smtClean="0">
                <a:solidFill>
                  <a:schemeClr val="tx1"/>
                </a:solidFill>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A00BEB5B-D9A8-41F3-8468-50414B3A798A}"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303814527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732105216"/>
              </p:ext>
            </p:extLst>
          </p:nvPr>
        </p:nvGraphicFramePr>
        <p:xfrm>
          <a:off x="1469572" y="1755513"/>
          <a:ext cx="10134291" cy="4617687"/>
        </p:xfrm>
        <a:graphic>
          <a:graphicData uri="http://schemas.openxmlformats.org/drawingml/2006/table">
            <a:tbl>
              <a:tblPr firstRow="1" firstCol="1" bandRow="1">
                <a:tableStyleId>{5C22544A-7EE6-4342-B048-85BDC9FD1C3A}</a:tableStyleId>
              </a:tblPr>
              <a:tblGrid>
                <a:gridCol w="2235903"/>
                <a:gridCol w="3949194"/>
                <a:gridCol w="3949194"/>
              </a:tblGrid>
              <a:tr h="980521">
                <a:tc>
                  <a:txBody>
                    <a:bodyPr/>
                    <a:lstStyle/>
                    <a:p>
                      <a:pPr marL="0" marR="0">
                        <a:lnSpc>
                          <a:spcPct val="107000"/>
                        </a:lnSpc>
                        <a:spcBef>
                          <a:spcPts val="0"/>
                        </a:spcBef>
                        <a:spcAft>
                          <a:spcPts val="0"/>
                        </a:spcAft>
                      </a:pPr>
                      <a:r>
                        <a:rPr lang="en-US" sz="2800" b="1" dirty="0">
                          <a:solidFill>
                            <a:srgbClr val="0000FF"/>
                          </a:solidFill>
                          <a:effectLst/>
                          <a:latin typeface="Times New Roman" panose="02020603050405020304" pitchFamily="18" charset="0"/>
                          <a:cs typeface="Times New Roman" panose="02020603050405020304" pitchFamily="18" charset="0"/>
                        </a:rPr>
                        <a:t>Measurement Category</a:t>
                      </a:r>
                      <a:endParaRPr lang="en-US" sz="28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nSpc>
                          <a:spcPct val="107000"/>
                        </a:lnSpc>
                        <a:spcBef>
                          <a:spcPts val="0"/>
                        </a:spcBef>
                        <a:spcAft>
                          <a:spcPts val="0"/>
                        </a:spcAft>
                      </a:pPr>
                      <a:r>
                        <a:rPr lang="en-US" sz="2000" b="1" dirty="0">
                          <a:solidFill>
                            <a:schemeClr val="tx1"/>
                          </a:solidFill>
                          <a:effectLst/>
                          <a:latin typeface="Times New Roman" panose="02020603050405020304" pitchFamily="18" charset="0"/>
                          <a:cs typeface="Times New Roman" panose="02020603050405020304" pitchFamily="18" charset="0"/>
                        </a:rPr>
                        <a:t>Performance Measures for an Emergency Department (ED)</a:t>
                      </a:r>
                      <a:endParaRPr lang="en-US"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nSpc>
                          <a:spcPct val="107000"/>
                        </a:lnSpc>
                        <a:spcBef>
                          <a:spcPts val="0"/>
                        </a:spcBef>
                        <a:spcAft>
                          <a:spcPts val="0"/>
                        </a:spcAft>
                      </a:pPr>
                      <a:r>
                        <a:rPr lang="en-US" sz="2000" b="1" dirty="0">
                          <a:solidFill>
                            <a:schemeClr val="tx1"/>
                          </a:solidFill>
                          <a:effectLst/>
                          <a:latin typeface="Times New Roman" panose="02020603050405020304" pitchFamily="18" charset="0"/>
                          <a:cs typeface="Times New Roman" panose="02020603050405020304" pitchFamily="18" charset="0"/>
                        </a:rPr>
                        <a:t>Performance Measures for a Fast-Food Restaurant</a:t>
                      </a:r>
                      <a:endParaRPr lang="en-US"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2">
                        <a:lumMod val="20000"/>
                        <a:lumOff val="80000"/>
                      </a:schemeClr>
                    </a:solidFill>
                  </a:tcPr>
                </a:tc>
              </a:tr>
              <a:tr h="1100161">
                <a:tc>
                  <a:txBody>
                    <a:bodyPr/>
                    <a:lstStyle/>
                    <a:p>
                      <a:pPr marL="0" marR="0">
                        <a:lnSpc>
                          <a:spcPct val="107000"/>
                        </a:lnSpc>
                        <a:spcBef>
                          <a:spcPts val="0"/>
                        </a:spcBef>
                        <a:spcAft>
                          <a:spcPts val="0"/>
                        </a:spcAft>
                      </a:pPr>
                      <a:r>
                        <a:rPr lang="en-US" sz="2800" b="1" dirty="0">
                          <a:solidFill>
                            <a:srgbClr val="0000FF"/>
                          </a:solidFill>
                          <a:effectLst/>
                          <a:latin typeface="Times New Roman" panose="02020603050405020304" pitchFamily="18" charset="0"/>
                          <a:cs typeface="Times New Roman" panose="02020603050405020304" pitchFamily="18" charset="0"/>
                        </a:rPr>
                        <a:t>Structure</a:t>
                      </a:r>
                      <a:endParaRPr lang="en-US" sz="28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nSpc>
                          <a:spcPct val="107000"/>
                        </a:lnSpc>
                        <a:spcBef>
                          <a:spcPts val="0"/>
                        </a:spcBef>
                        <a:spcAft>
                          <a:spcPts val="0"/>
                        </a:spcAft>
                      </a:pPr>
                      <a:r>
                        <a:rPr lang="en-US" sz="2000" b="1" dirty="0">
                          <a:solidFill>
                            <a:schemeClr val="tx1"/>
                          </a:solidFill>
                          <a:effectLst/>
                          <a:latin typeface="Times New Roman" panose="02020603050405020304" pitchFamily="18" charset="0"/>
                          <a:cs typeface="Times New Roman" panose="02020603050405020304" pitchFamily="18" charset="0"/>
                        </a:rPr>
                        <a:t>Number of hours per day that a person skilled in reading head CT scans is available</a:t>
                      </a:r>
                      <a:endParaRPr lang="en-US"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1" dirty="0">
                          <a:solidFill>
                            <a:schemeClr val="tx1"/>
                          </a:solidFill>
                          <a:effectLst/>
                          <a:latin typeface="Times New Roman" panose="02020603050405020304" pitchFamily="18" charset="0"/>
                          <a:cs typeface="Times New Roman" panose="02020603050405020304" pitchFamily="18" charset="0"/>
                        </a:rPr>
                        <a:t>Percentage of time food storage</a:t>
                      </a:r>
                    </a:p>
                    <a:p>
                      <a:pPr marL="0" marR="0">
                        <a:lnSpc>
                          <a:spcPct val="107000"/>
                        </a:lnSpc>
                        <a:spcBef>
                          <a:spcPts val="0"/>
                        </a:spcBef>
                        <a:spcAft>
                          <a:spcPts val="0"/>
                        </a:spcAft>
                      </a:pPr>
                      <a:r>
                        <a:rPr lang="en-US" sz="2000" b="1" dirty="0">
                          <a:solidFill>
                            <a:schemeClr val="tx1"/>
                          </a:solidFill>
                          <a:effectLst/>
                          <a:latin typeface="Times New Roman" panose="02020603050405020304" pitchFamily="18" charset="0"/>
                          <a:cs typeface="Times New Roman" panose="02020603050405020304" pitchFamily="18" charset="0"/>
                        </a:rPr>
                        <a:t>Equipment maintains proper temperature</a:t>
                      </a:r>
                      <a:endParaRPr lang="en-US"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449717">
                <a:tc>
                  <a:txBody>
                    <a:bodyPr/>
                    <a:lstStyle/>
                    <a:p>
                      <a:pPr marL="0" marR="0">
                        <a:lnSpc>
                          <a:spcPct val="107000"/>
                        </a:lnSpc>
                        <a:spcBef>
                          <a:spcPts val="0"/>
                        </a:spcBef>
                        <a:spcAft>
                          <a:spcPts val="0"/>
                        </a:spcAft>
                      </a:pPr>
                      <a:r>
                        <a:rPr lang="en-US" sz="2800" b="1" dirty="0">
                          <a:solidFill>
                            <a:srgbClr val="0000FF"/>
                          </a:solidFill>
                          <a:effectLst/>
                          <a:latin typeface="Times New Roman" panose="02020603050405020304" pitchFamily="18" charset="0"/>
                          <a:cs typeface="Times New Roman" panose="02020603050405020304" pitchFamily="18" charset="0"/>
                        </a:rPr>
                        <a:t>Process</a:t>
                      </a:r>
                      <a:endParaRPr lang="en-US" sz="28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nSpc>
                          <a:spcPct val="107000"/>
                        </a:lnSpc>
                        <a:spcBef>
                          <a:spcPts val="0"/>
                        </a:spcBef>
                        <a:spcAft>
                          <a:spcPts val="0"/>
                        </a:spcAft>
                      </a:pPr>
                      <a:r>
                        <a:rPr lang="en-US" sz="2000" b="1">
                          <a:solidFill>
                            <a:schemeClr val="tx1"/>
                          </a:solidFill>
                          <a:effectLst/>
                          <a:latin typeface="Times New Roman" panose="02020603050405020304" pitchFamily="18" charset="0"/>
                          <a:cs typeface="Times New Roman" panose="02020603050405020304" pitchFamily="18" charset="0"/>
                        </a:rPr>
                        <a:t>Percentage of ED patients’ ≤13 years old with a current weight in kilograms documented in the ED record</a:t>
                      </a:r>
                      <a:endParaRPr lang="en-US" sz="20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1" dirty="0">
                          <a:solidFill>
                            <a:schemeClr val="tx1"/>
                          </a:solidFill>
                          <a:effectLst/>
                          <a:latin typeface="Times New Roman" panose="02020603050405020304" pitchFamily="18" charset="0"/>
                          <a:cs typeface="Times New Roman" panose="02020603050405020304" pitchFamily="18" charset="0"/>
                        </a:rPr>
                        <a:t>Percentage of hamburger patties cooked to an internal temperature of 160°F</a:t>
                      </a:r>
                      <a:endParaRPr lang="en-US"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087288">
                <a:tc>
                  <a:txBody>
                    <a:bodyPr/>
                    <a:lstStyle/>
                    <a:p>
                      <a:pPr marL="0" marR="0">
                        <a:lnSpc>
                          <a:spcPct val="107000"/>
                        </a:lnSpc>
                        <a:spcBef>
                          <a:spcPts val="0"/>
                        </a:spcBef>
                        <a:spcAft>
                          <a:spcPts val="0"/>
                        </a:spcAft>
                      </a:pPr>
                      <a:r>
                        <a:rPr lang="en-US" sz="2800" b="1" dirty="0">
                          <a:solidFill>
                            <a:srgbClr val="0000FF"/>
                          </a:solidFill>
                          <a:effectLst/>
                          <a:latin typeface="Times New Roman" panose="02020603050405020304" pitchFamily="18" charset="0"/>
                          <a:cs typeface="Times New Roman" panose="02020603050405020304" pitchFamily="18" charset="0"/>
                        </a:rPr>
                        <a:t>Outcome</a:t>
                      </a:r>
                      <a:endParaRPr lang="en-US" sz="28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nSpc>
                          <a:spcPct val="107000"/>
                        </a:lnSpc>
                        <a:spcBef>
                          <a:spcPts val="0"/>
                        </a:spcBef>
                        <a:spcAft>
                          <a:spcPts val="0"/>
                        </a:spcAft>
                      </a:pPr>
                      <a:r>
                        <a:rPr lang="en-US" sz="2000" b="1" dirty="0">
                          <a:solidFill>
                            <a:schemeClr val="tx1"/>
                          </a:solidFill>
                          <a:effectLst/>
                          <a:latin typeface="Times New Roman" panose="02020603050405020304" pitchFamily="18" charset="0"/>
                          <a:cs typeface="Times New Roman" panose="02020603050405020304" pitchFamily="18" charset="0"/>
                        </a:rPr>
                        <a:t>Median time from ED arrival to ED departure for patients admitted to the hospital</a:t>
                      </a:r>
                      <a:endParaRPr lang="en-US"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1" dirty="0">
                          <a:solidFill>
                            <a:schemeClr val="tx1"/>
                          </a:solidFill>
                          <a:effectLst/>
                          <a:latin typeface="Times New Roman" panose="02020603050405020304" pitchFamily="18" charset="0"/>
                          <a:cs typeface="Times New Roman" panose="02020603050405020304" pitchFamily="18" charset="0"/>
                        </a:rPr>
                        <a:t>Median time between food order and delivery to the customer</a:t>
                      </a:r>
                      <a:endParaRPr lang="en-US"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7" name="Date Placeholder 6"/>
          <p:cNvSpPr>
            <a:spLocks noGrp="1"/>
          </p:cNvSpPr>
          <p:nvPr>
            <p:ph type="dt" sz="half" idx="10"/>
          </p:nvPr>
        </p:nvSpPr>
        <p:spPr/>
        <p:txBody>
          <a:bodyPr/>
          <a:lstStyle/>
          <a:p>
            <a:fld id="{BA852905-BC23-45E9-B8BE-02018C0C5514}" type="datetime1">
              <a:rPr lang="en-US" smtClean="0"/>
              <a:t>10/16/2016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40</a:t>
            </a:fld>
            <a:endParaRPr lang="en-US" dirty="0"/>
          </a:p>
        </p:txBody>
      </p:sp>
    </p:spTree>
    <p:extLst>
      <p:ext uri="{BB962C8B-B14F-4D97-AF65-F5344CB8AC3E}">
        <p14:creationId xmlns:p14="http://schemas.microsoft.com/office/powerpoint/2010/main" val="240193570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485900" y="1195585"/>
            <a:ext cx="1050433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502229" y="2099256"/>
            <a:ext cx="10050120" cy="4185761"/>
          </a:xfrm>
          <a:prstGeom prst="rect">
            <a:avLst/>
          </a:prstGeom>
          <a:solidFill>
            <a:schemeClr val="accent2">
              <a:lumMod val="20000"/>
              <a:lumOff val="80000"/>
            </a:schemeClr>
          </a:solidFill>
        </p:spPr>
        <p:txBody>
          <a:bodyPr wrap="square" rtlCol="0">
            <a:spAutoFit/>
          </a:bodyPr>
          <a:lstStyle/>
          <a:p>
            <a:pPr>
              <a:spcAft>
                <a:spcPts val="1200"/>
              </a:spcAft>
            </a:pPr>
            <a:r>
              <a:rPr lang="en-US" sz="3200" b="1" i="1" dirty="0">
                <a:solidFill>
                  <a:srgbClr val="0000FF"/>
                </a:solidFill>
                <a:latin typeface="Times New Roman" panose="02020603050405020304" pitchFamily="18" charset="0"/>
                <a:cs typeface="Times New Roman" panose="02020603050405020304" pitchFamily="18" charset="0"/>
              </a:rPr>
              <a:t>Structure Measurement</a:t>
            </a:r>
          </a:p>
          <a:p>
            <a:r>
              <a:rPr lang="en-US" sz="2800" b="1" dirty="0">
                <a:latin typeface="Times New Roman" panose="02020603050405020304" pitchFamily="18" charset="0"/>
                <a:cs typeface="Times New Roman" panose="02020603050405020304" pitchFamily="18" charset="0"/>
              </a:rPr>
              <a:t>Measures of </a:t>
            </a:r>
            <a:r>
              <a:rPr lang="en-US" sz="2800" b="1" i="1" dirty="0">
                <a:solidFill>
                  <a:srgbClr val="0000FF"/>
                </a:solidFill>
                <a:latin typeface="Times New Roman" panose="02020603050405020304" pitchFamily="18" charset="0"/>
                <a:cs typeface="Times New Roman" panose="02020603050405020304" pitchFamily="18" charset="0"/>
              </a:rPr>
              <a:t>structure</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evaluate the physical and organizational resources available to support healthcare delivery, the </a:t>
            </a:r>
            <a:r>
              <a:rPr lang="en-US" sz="2800" b="1" dirty="0" smtClean="0">
                <a:latin typeface="Times New Roman" panose="02020603050405020304" pitchFamily="18" charset="0"/>
                <a:cs typeface="Times New Roman" panose="02020603050405020304" pitchFamily="18" charset="0"/>
              </a:rPr>
              <a:t>organization’s </a:t>
            </a:r>
            <a:r>
              <a:rPr lang="en-US" sz="2800" b="1" dirty="0">
                <a:latin typeface="Times New Roman" panose="02020603050405020304" pitchFamily="18" charset="0"/>
                <a:cs typeface="Times New Roman" panose="02020603050405020304" pitchFamily="18" charset="0"/>
              </a:rPr>
              <a:t>capacity or potential for providing quality services. As such, </a:t>
            </a:r>
            <a:r>
              <a:rPr lang="en-US" sz="2800" b="1" dirty="0">
                <a:solidFill>
                  <a:srgbClr val="0000FF"/>
                </a:solidFill>
                <a:latin typeface="Times New Roman" panose="02020603050405020304" pitchFamily="18" charset="0"/>
                <a:cs typeface="Times New Roman" panose="02020603050405020304" pitchFamily="18" charset="0"/>
              </a:rPr>
              <a:t>measures</a:t>
            </a:r>
            <a:r>
              <a:rPr lang="en-US" sz="2800" b="1" dirty="0">
                <a:latin typeface="Times New Roman" panose="02020603050405020304" pitchFamily="18" charset="0"/>
                <a:cs typeface="Times New Roman" panose="02020603050405020304" pitchFamily="18" charset="0"/>
              </a:rPr>
              <a:t> of structure are indirect </a:t>
            </a:r>
            <a:r>
              <a:rPr lang="en-US" sz="2800" b="1" dirty="0">
                <a:solidFill>
                  <a:srgbClr val="0000FF"/>
                </a:solidFill>
                <a:latin typeface="Times New Roman" panose="02020603050405020304" pitchFamily="18" charset="0"/>
                <a:cs typeface="Times New Roman" panose="02020603050405020304" pitchFamily="18" charset="0"/>
              </a:rPr>
              <a:t>measures</a:t>
            </a:r>
            <a:r>
              <a:rPr lang="en-US" sz="2800" b="1" dirty="0">
                <a:latin typeface="Times New Roman" panose="02020603050405020304" pitchFamily="18" charset="0"/>
                <a:cs typeface="Times New Roman" panose="02020603050405020304" pitchFamily="18" charset="0"/>
              </a:rPr>
              <a:t> of performance. For example, an emergency department might have someone available 24 hours per day to interpret special tests, but that person could misread the results. To ensure quality, </a:t>
            </a:r>
            <a:r>
              <a:rPr lang="en-US" sz="2800" b="1" dirty="0">
                <a:solidFill>
                  <a:srgbClr val="0000FF"/>
                </a:solidFill>
                <a:latin typeface="Times New Roman" panose="02020603050405020304" pitchFamily="18" charset="0"/>
                <a:cs typeface="Times New Roman" panose="02020603050405020304" pitchFamily="18" charset="0"/>
              </a:rPr>
              <a:t>measures</a:t>
            </a:r>
            <a:r>
              <a:rPr lang="en-US" sz="2800" b="1" dirty="0">
                <a:latin typeface="Times New Roman" panose="02020603050405020304" pitchFamily="18" charset="0"/>
                <a:cs typeface="Times New Roman" panose="02020603050405020304" pitchFamily="18" charset="0"/>
              </a:rPr>
              <a:t> of process and outcome also must be taken</a:t>
            </a:r>
            <a:r>
              <a:rPr lang="en-US" sz="28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7" name="Date Placeholder 6"/>
          <p:cNvSpPr>
            <a:spLocks noGrp="1"/>
          </p:cNvSpPr>
          <p:nvPr>
            <p:ph type="dt" sz="half" idx="10"/>
          </p:nvPr>
        </p:nvSpPr>
        <p:spPr/>
        <p:txBody>
          <a:bodyPr/>
          <a:lstStyle/>
          <a:p>
            <a:fld id="{5B4DC8F9-5B61-4AFB-A45B-8BEC445CD71E}" type="datetime1">
              <a:rPr lang="en-US" smtClean="0"/>
              <a:t>10/16/2016</a:t>
            </a:fld>
            <a:endParaRPr lang="en-US" dirty="0"/>
          </a:p>
        </p:txBody>
      </p:sp>
      <p:sp>
        <p:nvSpPr>
          <p:cNvPr id="8" name="Footer Placeholder 7"/>
          <p:cNvSpPr>
            <a:spLocks noGrp="1"/>
          </p:cNvSpPr>
          <p:nvPr>
            <p:ph type="ftr" sz="quarter" idx="11"/>
          </p:nvPr>
        </p:nvSpPr>
        <p:spPr/>
        <p:txBody>
          <a:bodyPr/>
          <a:lstStyle/>
          <a:p>
            <a:r>
              <a:rPr lang="en-US" smtClean="0"/>
              <a:t>Mohammed Alnaif Ph.D.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41</a:t>
            </a:fld>
            <a:endParaRPr lang="en-US" dirty="0"/>
          </a:p>
        </p:txBody>
      </p:sp>
    </p:spTree>
    <p:extLst>
      <p:ext uri="{BB962C8B-B14F-4D97-AF65-F5344CB8AC3E}">
        <p14:creationId xmlns:p14="http://schemas.microsoft.com/office/powerpoint/2010/main" val="42413322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681843" y="1631412"/>
            <a:ext cx="9870506" cy="4739759"/>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Process Measurement</a:t>
            </a:r>
          </a:p>
          <a:p>
            <a:r>
              <a:rPr lang="en-US" sz="3200" b="1" i="1" dirty="0">
                <a:solidFill>
                  <a:srgbClr val="0000FF"/>
                </a:solidFill>
                <a:latin typeface="Times New Roman" panose="02020603050405020304" pitchFamily="18" charset="0"/>
                <a:cs typeface="Times New Roman" panose="02020603050405020304" pitchFamily="18" charset="0"/>
              </a:rPr>
              <a:t>Measures of process </a:t>
            </a:r>
            <a:r>
              <a:rPr lang="en-US" sz="3200" b="1" dirty="0">
                <a:latin typeface="Times New Roman" panose="02020603050405020304" pitchFamily="18" charset="0"/>
                <a:cs typeface="Times New Roman" panose="02020603050405020304" pitchFamily="18" charset="0"/>
              </a:rPr>
              <a:t>evaluate whether activities performed during the delivery of healthcare services are delivered </a:t>
            </a:r>
            <a:r>
              <a:rPr lang="en-US" sz="3200" b="1" dirty="0" smtClean="0">
                <a:latin typeface="Times New Roman" panose="02020603050405020304" pitchFamily="18" charset="0"/>
                <a:cs typeface="Times New Roman" panose="02020603050405020304" pitchFamily="18" charset="0"/>
              </a:rPr>
              <a:t>satisfactorily. For </a:t>
            </a:r>
            <a:r>
              <a:rPr lang="en-US" sz="3200" b="1" dirty="0">
                <a:latin typeface="Times New Roman" panose="02020603050405020304" pitchFamily="18" charset="0"/>
                <a:cs typeface="Times New Roman" panose="02020603050405020304" pitchFamily="18" charset="0"/>
              </a:rPr>
              <a:t>instance, if an emergency department has a policy that all patients with confirmed pneumonia receive an antibiotic within two hours of arrival, we would measure caregivers’ compliance with the policy to determine whether their performance is acceptable</a:t>
            </a:r>
            <a:r>
              <a:rPr lang="en-US" sz="32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29B07115-DD52-4C01-BD17-18EF10EDB296}"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42</a:t>
            </a:fld>
            <a:endParaRPr lang="en-US" dirty="0"/>
          </a:p>
        </p:txBody>
      </p:sp>
    </p:spTree>
    <p:extLst>
      <p:ext uri="{BB962C8B-B14F-4D97-AF65-F5344CB8AC3E}">
        <p14:creationId xmlns:p14="http://schemas.microsoft.com/office/powerpoint/2010/main" val="250192382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461407" y="1563141"/>
            <a:ext cx="10229078" cy="4955203"/>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Process Measurement</a:t>
            </a:r>
          </a:p>
          <a:p>
            <a:r>
              <a:rPr lang="en-US" sz="3000" b="1" dirty="0">
                <a:latin typeface="Times New Roman" panose="02020603050405020304" pitchFamily="18" charset="0"/>
                <a:cs typeface="Times New Roman" panose="02020603050405020304" pitchFamily="18" charset="0"/>
              </a:rPr>
              <a:t>In healthcare quality management, </a:t>
            </a:r>
            <a:r>
              <a:rPr lang="en-US" sz="3000" b="1" i="1" dirty="0">
                <a:solidFill>
                  <a:srgbClr val="0000FF"/>
                </a:solidFill>
                <a:latin typeface="Times New Roman" panose="02020603050405020304" pitchFamily="18" charset="0"/>
                <a:cs typeface="Times New Roman" panose="02020603050405020304" pitchFamily="18" charset="0"/>
              </a:rPr>
              <a:t>process measures </a:t>
            </a:r>
            <a:r>
              <a:rPr lang="en-US" sz="3000" b="1" dirty="0">
                <a:latin typeface="Times New Roman" panose="02020603050405020304" pitchFamily="18" charset="0"/>
                <a:cs typeface="Times New Roman" panose="02020603050405020304" pitchFamily="18" charset="0"/>
              </a:rPr>
              <a:t>are the most commonly used category of metrics. They provide important information about performance at all levels in the organization. However, good performance does not automatically translate to good results. In the previous example, even if all patients with pneumonia receive antibiotics within two hours of arrival in the emergency department, some may not </a:t>
            </a:r>
            <a:r>
              <a:rPr lang="en-US" sz="3000" b="1" dirty="0" smtClean="0">
                <a:latin typeface="Times New Roman" panose="02020603050405020304" pitchFamily="18" charset="0"/>
                <a:cs typeface="Times New Roman" panose="02020603050405020304" pitchFamily="18" charset="0"/>
              </a:rPr>
              <a:t>recover. </a:t>
            </a:r>
            <a:r>
              <a:rPr lang="en-US" sz="3000" b="1" dirty="0">
                <a:latin typeface="Times New Roman" panose="02020603050405020304" pitchFamily="18" charset="0"/>
                <a:cs typeface="Times New Roman" panose="02020603050405020304" pitchFamily="18" charset="0"/>
              </a:rPr>
              <a:t>For this reason, another dimension of healthcare quality must be measured</a:t>
            </a:r>
            <a:r>
              <a:rPr lang="en-US" sz="30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AEE57A84-6AC7-4A65-94D1-D32DEDB27EAB}"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43</a:t>
            </a:fld>
            <a:endParaRPr lang="en-US" dirty="0"/>
          </a:p>
        </p:txBody>
      </p:sp>
    </p:spTree>
    <p:extLst>
      <p:ext uri="{BB962C8B-B14F-4D97-AF65-F5344CB8AC3E}">
        <p14:creationId xmlns:p14="http://schemas.microsoft.com/office/powerpoint/2010/main" val="104741059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330779" y="1536667"/>
            <a:ext cx="10359706" cy="4739759"/>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Process Measurement</a:t>
            </a:r>
          </a:p>
          <a:p>
            <a:r>
              <a:rPr lang="en-US" sz="3200" b="1" i="1" dirty="0" smtClean="0">
                <a:solidFill>
                  <a:srgbClr val="0000FF"/>
                </a:solidFill>
                <a:latin typeface="Times New Roman" panose="02020603050405020304" pitchFamily="18" charset="0"/>
                <a:cs typeface="Times New Roman" panose="02020603050405020304" pitchFamily="18" charset="0"/>
              </a:rPr>
              <a:t>Process measures</a:t>
            </a:r>
            <a:r>
              <a:rPr lang="en-US" sz="3200" b="1" i="1" dirty="0" smtClean="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of quality represent assessments of components of care short of identifiable outcomes. They can be either variables or attributes </a:t>
            </a:r>
            <a:r>
              <a:rPr lang="en-US" sz="3200" b="1" dirty="0" smtClean="0">
                <a:solidFill>
                  <a:srgbClr val="0000FF"/>
                </a:solidFill>
                <a:latin typeface="Times New Roman" panose="02020603050405020304" pitchFamily="18" charset="0"/>
                <a:cs typeface="Times New Roman" panose="02020603050405020304" pitchFamily="18" charset="0"/>
              </a:rPr>
              <a:t>measures</a:t>
            </a:r>
            <a:r>
              <a:rPr lang="en-US" sz="3200" b="1" dirty="0" smtClean="0">
                <a:latin typeface="Times New Roman" panose="02020603050405020304" pitchFamily="18" charset="0"/>
                <a:cs typeface="Times New Roman" panose="02020603050405020304" pitchFamily="18" charset="0"/>
              </a:rPr>
              <a:t>.</a:t>
            </a:r>
          </a:p>
          <a:p>
            <a:r>
              <a:rPr lang="en-US" sz="3200" b="1" i="1" dirty="0">
                <a:solidFill>
                  <a:srgbClr val="0000FF"/>
                </a:solidFill>
                <a:latin typeface="Times New Roman" panose="02020603050405020304" pitchFamily="18" charset="0"/>
                <a:cs typeface="Times New Roman" panose="02020603050405020304" pitchFamily="18" charset="0"/>
              </a:rPr>
              <a:t>Process </a:t>
            </a:r>
            <a:r>
              <a:rPr lang="en-US" sz="3200" b="1" i="1" dirty="0" smtClean="0">
                <a:solidFill>
                  <a:srgbClr val="0000FF"/>
                </a:solidFill>
                <a:latin typeface="Times New Roman" panose="02020603050405020304" pitchFamily="18" charset="0"/>
                <a:cs typeface="Times New Roman" panose="02020603050405020304" pitchFamily="18" charset="0"/>
              </a:rPr>
              <a:t>measures </a:t>
            </a:r>
            <a:r>
              <a:rPr lang="en-US" sz="3200" b="1" dirty="0" smtClean="0">
                <a:latin typeface="Times New Roman" panose="02020603050405020304" pitchFamily="18" charset="0"/>
                <a:cs typeface="Times New Roman" panose="02020603050405020304" pitchFamily="18" charset="0"/>
              </a:rPr>
              <a:t>are defined by establishing a standard of practice; each new patient should have height, weight, and blood pressure recorded; a plan for nursing care should be developed for every patient within 24 hours of admission; all trash cans should be emptied by 3 P.M.</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AE7370B3-02C5-4B98-968C-8B1DD9797ECD}"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44</a:t>
            </a:fld>
            <a:endParaRPr lang="en-US" dirty="0"/>
          </a:p>
        </p:txBody>
      </p:sp>
    </p:spTree>
    <p:extLst>
      <p:ext uri="{BB962C8B-B14F-4D97-AF65-F5344CB8AC3E}">
        <p14:creationId xmlns:p14="http://schemas.microsoft.com/office/powerpoint/2010/main" val="269890309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66670"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355271" y="1883120"/>
            <a:ext cx="10335214" cy="4247317"/>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Outcome Measurement</a:t>
            </a:r>
          </a:p>
          <a:p>
            <a:r>
              <a:rPr lang="en-US" sz="3200" b="1" i="1" dirty="0">
                <a:solidFill>
                  <a:srgbClr val="0000FF"/>
                </a:solidFill>
                <a:latin typeface="Times New Roman" panose="02020603050405020304" pitchFamily="18" charset="0"/>
                <a:cs typeface="Times New Roman" panose="02020603050405020304" pitchFamily="18" charset="0"/>
              </a:rPr>
              <a:t>Measures of outcome </a:t>
            </a:r>
            <a:r>
              <a:rPr lang="en-US" sz="3200" b="1" dirty="0">
                <a:latin typeface="Times New Roman" panose="02020603050405020304" pitchFamily="18" charset="0"/>
                <a:cs typeface="Times New Roman" panose="02020603050405020304" pitchFamily="18" charset="0"/>
              </a:rPr>
              <a:t>evaluate the results of healthcare services, the effects of structure and process. A common </a:t>
            </a:r>
            <a:r>
              <a:rPr lang="en-US" sz="3200" b="1" i="1" dirty="0">
                <a:solidFill>
                  <a:srgbClr val="0000FF"/>
                </a:solidFill>
                <a:latin typeface="Times New Roman" panose="02020603050405020304" pitchFamily="18" charset="0"/>
                <a:cs typeface="Times New Roman" panose="02020603050405020304" pitchFamily="18" charset="0"/>
              </a:rPr>
              <a:t>outcome measure </a:t>
            </a:r>
            <a:r>
              <a:rPr lang="en-US" sz="3200" b="1" dirty="0">
                <a:latin typeface="Times New Roman" panose="02020603050405020304" pitchFamily="18" charset="0"/>
                <a:cs typeface="Times New Roman" panose="02020603050405020304" pitchFamily="18" charset="0"/>
              </a:rPr>
              <a:t>is patients’ health status following treatment to determine whether the interventions were successful. Healthcare facilities also measure patient mortality (death) and complication rates to identify opportunities for improvement</a:t>
            </a:r>
            <a:r>
              <a:rPr lang="en-US" sz="32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EFDA8BF3-904B-4607-A08C-414E483E8B99}"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45</a:t>
            </a:fld>
            <a:endParaRPr lang="en-US" dirty="0"/>
          </a:p>
        </p:txBody>
      </p:sp>
    </p:spTree>
    <p:extLst>
      <p:ext uri="{BB962C8B-B14F-4D97-AF65-F5344CB8AC3E}">
        <p14:creationId xmlns:p14="http://schemas.microsoft.com/office/powerpoint/2010/main" val="298176399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477736" y="1675483"/>
            <a:ext cx="10139007" cy="4401205"/>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Outcome Measurement</a:t>
            </a:r>
          </a:p>
          <a:p>
            <a:r>
              <a:rPr lang="en-US" sz="3200" b="1" dirty="0" smtClean="0">
                <a:latin typeface="Times New Roman" panose="02020603050405020304" pitchFamily="18" charset="0"/>
                <a:cs typeface="Times New Roman" panose="02020603050405020304" pitchFamily="18" charset="0"/>
              </a:rPr>
              <a:t>In </a:t>
            </a:r>
            <a:r>
              <a:rPr lang="en-US" sz="3200" b="1" dirty="0">
                <a:latin typeface="Times New Roman" panose="02020603050405020304" pitchFamily="18" charset="0"/>
                <a:cs typeface="Times New Roman" panose="02020603050405020304" pitchFamily="18" charset="0"/>
              </a:rPr>
              <a:t>addition, </a:t>
            </a:r>
            <a:r>
              <a:rPr lang="en-US" sz="3200" b="1" i="1" dirty="0">
                <a:solidFill>
                  <a:srgbClr val="0000FF"/>
                </a:solidFill>
                <a:latin typeface="Times New Roman" panose="02020603050405020304" pitchFamily="18" charset="0"/>
                <a:cs typeface="Times New Roman" panose="02020603050405020304" pitchFamily="18" charset="0"/>
              </a:rPr>
              <a:t>outcome measures </a:t>
            </a:r>
            <a:r>
              <a:rPr lang="en-US" sz="3200" b="1" dirty="0">
                <a:latin typeface="Times New Roman" panose="02020603050405020304" pitchFamily="18" charset="0"/>
                <a:cs typeface="Times New Roman" panose="02020603050405020304" pitchFamily="18" charset="0"/>
              </a:rPr>
              <a:t>are used to evaluate the use of healthcare services. Average length of hospital stay and average cost of treatment are two examples of </a:t>
            </a:r>
            <a:r>
              <a:rPr lang="en-US" sz="3200" b="1" i="1" dirty="0">
                <a:solidFill>
                  <a:srgbClr val="0000FF"/>
                </a:solidFill>
                <a:latin typeface="Times New Roman" panose="02020603050405020304" pitchFamily="18" charset="0"/>
                <a:cs typeface="Times New Roman" panose="02020603050405020304" pitchFamily="18" charset="0"/>
              </a:rPr>
              <a:t>outcome measures</a:t>
            </a:r>
            <a:r>
              <a:rPr lang="en-US" sz="3200" b="1" i="1"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that examine the use of services</a:t>
            </a:r>
            <a:r>
              <a:rPr lang="en-US" sz="3200" b="1" dirty="0" smtClean="0">
                <a:latin typeface="Times New Roman" panose="02020603050405020304" pitchFamily="18" charset="0"/>
                <a:cs typeface="Times New Roman" panose="02020603050405020304" pitchFamily="18" charset="0"/>
              </a:rPr>
              <a:t>.</a:t>
            </a:r>
          </a:p>
          <a:p>
            <a:pPr>
              <a:spcBef>
                <a:spcPts val="1200"/>
              </a:spcBef>
            </a:pPr>
            <a:r>
              <a:rPr lang="en-US" sz="3200" b="1" dirty="0">
                <a:latin typeface="Times New Roman" panose="02020603050405020304" pitchFamily="18" charset="0"/>
                <a:cs typeface="Times New Roman" panose="02020603050405020304" pitchFamily="18" charset="0"/>
              </a:rPr>
              <a:t>Although measuring health service </a:t>
            </a:r>
            <a:r>
              <a:rPr lang="en-US" sz="3200" b="1" i="1" dirty="0">
                <a:solidFill>
                  <a:srgbClr val="0000FF"/>
                </a:solidFill>
                <a:latin typeface="Times New Roman" panose="02020603050405020304" pitchFamily="18" charset="0"/>
                <a:cs typeface="Times New Roman" panose="02020603050405020304" pitchFamily="18" charset="0"/>
              </a:rPr>
              <a:t>outcomes</a:t>
            </a:r>
            <a:r>
              <a:rPr lang="en-US" sz="3200" b="1" dirty="0">
                <a:latin typeface="Times New Roman" panose="02020603050405020304" pitchFamily="18" charset="0"/>
                <a:cs typeface="Times New Roman" panose="02020603050405020304" pitchFamily="18" charset="0"/>
              </a:rPr>
              <a:t> is important, the results can be affected by factors beyond providers’ control. </a:t>
            </a:r>
          </a:p>
        </p:txBody>
      </p:sp>
      <p:sp>
        <p:nvSpPr>
          <p:cNvPr id="6" name="Date Placeholder 5"/>
          <p:cNvSpPr>
            <a:spLocks noGrp="1"/>
          </p:cNvSpPr>
          <p:nvPr>
            <p:ph type="dt" sz="half" idx="10"/>
          </p:nvPr>
        </p:nvSpPr>
        <p:spPr/>
        <p:txBody>
          <a:bodyPr/>
          <a:lstStyle/>
          <a:p>
            <a:fld id="{6C9747AE-EE8D-4661-8EC2-AAB362FAFDED}"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46</a:t>
            </a:fld>
            <a:endParaRPr lang="en-US" dirty="0"/>
          </a:p>
        </p:txBody>
      </p:sp>
    </p:spTree>
    <p:extLst>
      <p:ext uri="{BB962C8B-B14F-4D97-AF65-F5344CB8AC3E}">
        <p14:creationId xmlns:p14="http://schemas.microsoft.com/office/powerpoint/2010/main" val="240670335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322614" y="1565131"/>
            <a:ext cx="10294130" cy="4739759"/>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Outcome Measurement</a:t>
            </a:r>
          </a:p>
          <a:p>
            <a:r>
              <a:rPr lang="en-US" sz="3200" b="1" dirty="0">
                <a:latin typeface="Times New Roman" panose="02020603050405020304" pitchFamily="18" charset="0"/>
                <a:cs typeface="Times New Roman" panose="02020603050405020304" pitchFamily="18" charset="0"/>
              </a:rPr>
              <a:t>For example, patient mortality rates at one hospital may be higher than rates at other hospitals because the hospital cares for more terminally ill cancer patients than the others do. </a:t>
            </a:r>
            <a:r>
              <a:rPr lang="en-US" sz="3200" b="1" dirty="0" smtClean="0">
                <a:latin typeface="Times New Roman" panose="02020603050405020304" pitchFamily="18" charset="0"/>
                <a:cs typeface="Times New Roman" panose="02020603050405020304" pitchFamily="18" charset="0"/>
              </a:rPr>
              <a:t>This </a:t>
            </a:r>
            <a:r>
              <a:rPr lang="en-US" sz="3200" b="1" dirty="0">
                <a:latin typeface="Times New Roman" panose="02020603050405020304" pitchFamily="18" charset="0"/>
                <a:cs typeface="Times New Roman" panose="02020603050405020304" pitchFamily="18" charset="0"/>
              </a:rPr>
              <a:t>healthcare organization may do all the right things but appears to be an underperformer because of the population it serves. When evaluating </a:t>
            </a:r>
            <a:r>
              <a:rPr lang="en-US" sz="3200" b="1" dirty="0">
                <a:solidFill>
                  <a:srgbClr val="0000FF"/>
                </a:solidFill>
                <a:latin typeface="Times New Roman" panose="02020603050405020304" pitchFamily="18" charset="0"/>
                <a:cs typeface="Times New Roman" panose="02020603050405020304" pitchFamily="18" charset="0"/>
              </a:rPr>
              <a:t>measurement</a:t>
            </a:r>
            <a:r>
              <a:rPr lang="en-US" sz="3200" b="1" dirty="0">
                <a:latin typeface="Times New Roman" panose="02020603050405020304" pitchFamily="18" charset="0"/>
                <a:cs typeface="Times New Roman" panose="02020603050405020304" pitchFamily="18" charset="0"/>
              </a:rPr>
              <a:t> data, many factors affecting patient </a:t>
            </a:r>
            <a:r>
              <a:rPr lang="en-US" sz="3200" b="1" dirty="0">
                <a:solidFill>
                  <a:srgbClr val="0000FF"/>
                </a:solidFill>
                <a:latin typeface="Times New Roman" panose="02020603050405020304" pitchFamily="18" charset="0"/>
                <a:cs typeface="Times New Roman" panose="02020603050405020304" pitchFamily="18" charset="0"/>
              </a:rPr>
              <a:t>outcomes</a:t>
            </a:r>
            <a:r>
              <a:rPr lang="en-US" sz="3200" b="1" dirty="0">
                <a:latin typeface="Times New Roman" panose="02020603050405020304" pitchFamily="18" charset="0"/>
                <a:cs typeface="Times New Roman" panose="02020603050405020304" pitchFamily="18" charset="0"/>
              </a:rPr>
              <a:t> must be considered</a:t>
            </a:r>
            <a:r>
              <a:rPr lang="en-US" sz="32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91CFB65E-3B82-4E8E-8811-9D45798116F7}"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47</a:t>
            </a:fld>
            <a:endParaRPr lang="en-US" dirty="0"/>
          </a:p>
        </p:txBody>
      </p:sp>
    </p:spTree>
    <p:extLst>
      <p:ext uri="{BB962C8B-B14F-4D97-AF65-F5344CB8AC3E}">
        <p14:creationId xmlns:p14="http://schemas.microsoft.com/office/powerpoint/2010/main" val="318474269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396091" y="1630446"/>
            <a:ext cx="10517441" cy="4739759"/>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Outcome Measurement</a:t>
            </a:r>
          </a:p>
          <a:p>
            <a:r>
              <a:rPr lang="en-US" sz="3200" b="1" dirty="0" smtClean="0">
                <a:latin typeface="Times New Roman" panose="02020603050405020304" pitchFamily="18" charset="0"/>
                <a:cs typeface="Times New Roman" panose="02020603050405020304" pitchFamily="18" charset="0"/>
              </a:rPr>
              <a:t>Conceptually the output of a HSO’s unit should be </a:t>
            </a:r>
            <a:r>
              <a:rPr lang="en-US" sz="3200" b="1" dirty="0" smtClean="0">
                <a:solidFill>
                  <a:srgbClr val="0000FF"/>
                </a:solidFill>
                <a:latin typeface="Times New Roman" panose="02020603050405020304" pitchFamily="18" charset="0"/>
                <a:cs typeface="Times New Roman" panose="02020603050405020304" pitchFamily="18" charset="0"/>
              </a:rPr>
              <a:t>measured</a:t>
            </a:r>
            <a:r>
              <a:rPr lang="en-US" sz="3200" b="1" dirty="0" smtClean="0">
                <a:latin typeface="Times New Roman" panose="02020603050405020304" pitchFamily="18" charset="0"/>
                <a:cs typeface="Times New Roman" panose="02020603050405020304" pitchFamily="18" charset="0"/>
              </a:rPr>
              <a:t> in terms of its contribution to the larger goal. Outcome is an evaluative term, involving some judgement of the utility or contribution of the output to the final </a:t>
            </a:r>
            <a:r>
              <a:rPr lang="en-US" sz="3200" b="1" dirty="0">
                <a:latin typeface="Times New Roman" panose="02020603050405020304" pitchFamily="18" charset="0"/>
                <a:cs typeface="Times New Roman" panose="02020603050405020304" pitchFamily="18" charset="0"/>
              </a:rPr>
              <a:t>output. They can be either variables or attributes </a:t>
            </a:r>
            <a:r>
              <a:rPr lang="en-US" sz="3200" b="1" dirty="0" smtClean="0">
                <a:solidFill>
                  <a:srgbClr val="0000FF"/>
                </a:solidFill>
                <a:latin typeface="Times New Roman" panose="02020603050405020304" pitchFamily="18" charset="0"/>
                <a:cs typeface="Times New Roman" panose="02020603050405020304" pitchFamily="18" charset="0"/>
              </a:rPr>
              <a:t>measures</a:t>
            </a:r>
            <a:r>
              <a:rPr lang="en-US" sz="3200" b="1" dirty="0" smtClean="0">
                <a:latin typeface="Times New Roman" panose="02020603050405020304" pitchFamily="18" charset="0"/>
                <a:cs typeface="Times New Roman" panose="02020603050405020304" pitchFamily="18" charset="0"/>
              </a:rPr>
              <a:t>, and they tend to have an inherent </a:t>
            </a:r>
            <a:r>
              <a:rPr lang="en-US" sz="3200" b="1" dirty="0" smtClean="0">
                <a:solidFill>
                  <a:srgbClr val="0000FF"/>
                </a:solidFill>
                <a:latin typeface="Times New Roman" panose="02020603050405020304" pitchFamily="18" charset="0"/>
                <a:cs typeface="Times New Roman" panose="02020603050405020304" pitchFamily="18" charset="0"/>
              </a:rPr>
              <a:t>validity</a:t>
            </a:r>
            <a:r>
              <a:rPr lang="en-US" sz="3200" b="1" dirty="0" smtClean="0">
                <a:latin typeface="Times New Roman" panose="02020603050405020304" pitchFamily="18" charset="0"/>
                <a:cs typeface="Times New Roman" panose="02020603050405020304" pitchFamily="18" charset="0"/>
              </a:rPr>
              <a:t> problems. Whenever </a:t>
            </a:r>
            <a:r>
              <a:rPr lang="en-US" sz="3200" b="1" dirty="0" smtClean="0">
                <a:solidFill>
                  <a:srgbClr val="0000FF"/>
                </a:solidFill>
                <a:latin typeface="Times New Roman" panose="02020603050405020304" pitchFamily="18" charset="0"/>
                <a:cs typeface="Times New Roman" panose="02020603050405020304" pitchFamily="18" charset="0"/>
              </a:rPr>
              <a:t>validity</a:t>
            </a:r>
            <a:r>
              <a:rPr lang="en-US" sz="3200" b="1" dirty="0" smtClean="0">
                <a:latin typeface="Times New Roman" panose="02020603050405020304" pitchFamily="18" charset="0"/>
                <a:cs typeface="Times New Roman" panose="02020603050405020304" pitchFamily="18" charset="0"/>
              </a:rPr>
              <a:t> can be reasonably assured, they are the preferred </a:t>
            </a:r>
            <a:r>
              <a:rPr lang="en-US" sz="3200" b="1" dirty="0" smtClean="0">
                <a:solidFill>
                  <a:srgbClr val="0000FF"/>
                </a:solidFill>
                <a:latin typeface="Times New Roman" panose="02020603050405020304" pitchFamily="18" charset="0"/>
                <a:cs typeface="Times New Roman" panose="02020603050405020304" pitchFamily="18" charset="0"/>
              </a:rPr>
              <a:t>measures</a:t>
            </a:r>
            <a:r>
              <a:rPr lang="en-US" sz="32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1D1CEE81-AD55-4740-8256-F4F226AA3F0E}"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48</a:t>
            </a:fld>
            <a:endParaRPr lang="en-US" dirty="0"/>
          </a:p>
        </p:txBody>
      </p:sp>
    </p:spTree>
    <p:extLst>
      <p:ext uri="{BB962C8B-B14F-4D97-AF65-F5344CB8AC3E}">
        <p14:creationId xmlns:p14="http://schemas.microsoft.com/office/powerpoint/2010/main" val="237592630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436914" y="1761074"/>
            <a:ext cx="10179830" cy="4678204"/>
          </a:xfrm>
          <a:prstGeom prst="rect">
            <a:avLst/>
          </a:prstGeom>
          <a:solidFill>
            <a:schemeClr val="accent2">
              <a:lumMod val="20000"/>
              <a:lumOff val="80000"/>
            </a:schemeClr>
          </a:solidFill>
        </p:spPr>
        <p:txBody>
          <a:bodyPr wrap="square" rtlCol="0">
            <a:spAutoFit/>
          </a:bodyPr>
          <a:lstStyle/>
          <a:p>
            <a:pPr>
              <a:spcAft>
                <a:spcPts val="1200"/>
              </a:spcAft>
            </a:pPr>
            <a:r>
              <a:rPr lang="en-US" sz="3200" b="1" dirty="0">
                <a:solidFill>
                  <a:srgbClr val="0000FF"/>
                </a:solidFill>
                <a:latin typeface="Times New Roman" panose="02020603050405020304" pitchFamily="18" charset="0"/>
                <a:cs typeface="Times New Roman" panose="02020603050405020304" pitchFamily="18" charset="0"/>
              </a:rPr>
              <a:t>Patient experience Measures</a:t>
            </a:r>
          </a:p>
          <a:p>
            <a:r>
              <a:rPr lang="en-US" sz="3200" b="1" dirty="0">
                <a:latin typeface="Times New Roman" panose="02020603050405020304" pitchFamily="18" charset="0"/>
                <a:cs typeface="Times New Roman" panose="02020603050405020304" pitchFamily="18" charset="0"/>
              </a:rPr>
              <a:t>Donabedian classified patient satisfaction into the outcome category. Increased attention to patient-centered healthcare has placed greater emphasis on measuring a wider range of patient experiences. </a:t>
            </a:r>
            <a:r>
              <a:rPr lang="en-US" sz="3200" b="1" dirty="0">
                <a:solidFill>
                  <a:srgbClr val="0000FF"/>
                </a:solidFill>
                <a:latin typeface="Times New Roman" panose="02020603050405020304" pitchFamily="18" charset="0"/>
                <a:cs typeface="Times New Roman" panose="02020603050405020304" pitchFamily="18" charset="0"/>
              </a:rPr>
              <a:t>Patient experience measures </a:t>
            </a:r>
            <a:r>
              <a:rPr lang="en-US" sz="3200" b="1" dirty="0">
                <a:latin typeface="Times New Roman" panose="02020603050405020304" pitchFamily="18" charset="0"/>
                <a:cs typeface="Times New Roman" panose="02020603050405020304" pitchFamily="18" charset="0"/>
              </a:rPr>
              <a:t>are often considered a fourth type of measure, rather than a subset of one of the Donabedian measurement categories. </a:t>
            </a:r>
            <a:r>
              <a:rPr lang="en-US" sz="3200" b="1" dirty="0">
                <a:solidFill>
                  <a:srgbClr val="0000FF"/>
                </a:solidFill>
                <a:latin typeface="Times New Roman" panose="02020603050405020304" pitchFamily="18" charset="0"/>
                <a:cs typeface="Times New Roman" panose="02020603050405020304" pitchFamily="18" charset="0"/>
              </a:rPr>
              <a:t>Measures of patient experience</a:t>
            </a:r>
            <a:r>
              <a:rPr lang="en-US" sz="3200" b="1" dirty="0">
                <a:latin typeface="Times New Roman" panose="02020603050405020304" pitchFamily="18" charset="0"/>
                <a:cs typeface="Times New Roman" panose="02020603050405020304" pitchFamily="18" charset="0"/>
              </a:rPr>
              <a:t> are a combination of </a:t>
            </a:r>
            <a:r>
              <a:rPr lang="en-US" sz="3200" b="1" i="1" dirty="0">
                <a:solidFill>
                  <a:srgbClr val="0000FF"/>
                </a:solidFill>
                <a:latin typeface="Times New Roman" panose="02020603050405020304" pitchFamily="18" charset="0"/>
                <a:cs typeface="Times New Roman" panose="02020603050405020304" pitchFamily="18" charset="0"/>
              </a:rPr>
              <a:t>process</a:t>
            </a:r>
            <a:r>
              <a:rPr lang="en-US" sz="3200" b="1" dirty="0">
                <a:latin typeface="Times New Roman" panose="02020603050405020304" pitchFamily="18" charset="0"/>
                <a:cs typeface="Times New Roman" panose="02020603050405020304" pitchFamily="18" charset="0"/>
              </a:rPr>
              <a:t> and </a:t>
            </a:r>
            <a:r>
              <a:rPr lang="en-US" sz="3200" b="1" i="1" dirty="0">
                <a:solidFill>
                  <a:srgbClr val="0000FF"/>
                </a:solidFill>
                <a:latin typeface="Times New Roman" panose="02020603050405020304" pitchFamily="18" charset="0"/>
                <a:cs typeface="Times New Roman" panose="02020603050405020304" pitchFamily="18" charset="0"/>
              </a:rPr>
              <a:t>outcome</a:t>
            </a:r>
            <a:r>
              <a:rPr lang="en-US" sz="3200" b="1" dirty="0">
                <a:latin typeface="Times New Roman" panose="02020603050405020304" pitchFamily="18" charset="0"/>
                <a:cs typeface="Times New Roman" panose="02020603050405020304" pitchFamily="18" charset="0"/>
              </a:rPr>
              <a:t> measures. </a:t>
            </a:r>
          </a:p>
        </p:txBody>
      </p:sp>
      <p:sp>
        <p:nvSpPr>
          <p:cNvPr id="6" name="Date Placeholder 5"/>
          <p:cNvSpPr>
            <a:spLocks noGrp="1"/>
          </p:cNvSpPr>
          <p:nvPr>
            <p:ph type="dt" sz="half" idx="10"/>
          </p:nvPr>
        </p:nvSpPr>
        <p:spPr/>
        <p:txBody>
          <a:bodyPr/>
          <a:lstStyle/>
          <a:p>
            <a:fld id="{AB03D1D3-BCC4-4A27-8EB0-FA9D79075AAF}"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49</a:t>
            </a:fld>
            <a:endParaRPr lang="en-US" dirty="0"/>
          </a:p>
        </p:txBody>
      </p:sp>
    </p:spTree>
    <p:extLst>
      <p:ext uri="{BB962C8B-B14F-4D97-AF65-F5344CB8AC3E}">
        <p14:creationId xmlns:p14="http://schemas.microsoft.com/office/powerpoint/2010/main" val="16708814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1825" y="618185"/>
            <a:ext cx="10599313" cy="938009"/>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Quality Management Building </a:t>
            </a:r>
            <a:r>
              <a:rPr lang="en-US" b="1" dirty="0" smtClean="0">
                <a:solidFill>
                  <a:schemeClr val="tx1"/>
                </a:solidFill>
                <a:latin typeface="Times New Roman" panose="02020603050405020304" pitchFamily="18" charset="0"/>
                <a:cs typeface="Times New Roman" panose="02020603050405020304" pitchFamily="18" charset="0"/>
              </a:rPr>
              <a:t>Blocks</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648496" y="2343954"/>
            <a:ext cx="7552654" cy="3902299"/>
          </a:xfrm>
        </p:spPr>
        <p:txBody>
          <a:bodyPr>
            <a:normAutofit/>
          </a:bodyPr>
          <a:lstStyle/>
          <a:p>
            <a:pPr algn="l"/>
            <a:r>
              <a:rPr lang="en-US" sz="3600" b="1" dirty="0">
                <a:solidFill>
                  <a:schemeClr val="tx1"/>
                </a:solidFill>
                <a:latin typeface="Times New Roman" panose="02020603050405020304" pitchFamily="18" charset="0"/>
                <a:cs typeface="Times New Roman" panose="02020603050405020304" pitchFamily="18" charset="0"/>
              </a:rPr>
              <a:t>Quality </a:t>
            </a:r>
            <a:r>
              <a:rPr lang="en-US" sz="3600" b="1" dirty="0" smtClean="0">
                <a:solidFill>
                  <a:schemeClr val="tx1"/>
                </a:solidFill>
                <a:latin typeface="Times New Roman" panose="02020603050405020304" pitchFamily="18" charset="0"/>
                <a:cs typeface="Times New Roman" panose="02020603050405020304" pitchFamily="18" charset="0"/>
              </a:rPr>
              <a:t>Management</a:t>
            </a:r>
            <a:r>
              <a:rPr lang="en-US" sz="3200" b="1" dirty="0" smtClean="0">
                <a:solidFill>
                  <a:schemeClr val="tx1"/>
                </a:solidFill>
                <a:latin typeface="Times New Roman" panose="02020603050405020304" pitchFamily="18" charset="0"/>
                <a:cs typeface="Times New Roman" panose="02020603050405020304" pitchFamily="18" charset="0"/>
              </a:rPr>
              <a:t> </a:t>
            </a:r>
          </a:p>
          <a:p>
            <a:r>
              <a:rPr lang="en-US" sz="3200" b="1" dirty="0">
                <a:solidFill>
                  <a:schemeClr val="tx1"/>
                </a:solidFill>
                <a:latin typeface="Times New Roman" panose="02020603050405020304" pitchFamily="18" charset="0"/>
                <a:cs typeface="Times New Roman" panose="02020603050405020304" pitchFamily="18" charset="0"/>
              </a:rPr>
              <a:t>The authors of the 2001 Institute of Medicine (IOM) report </a:t>
            </a:r>
            <a:r>
              <a:rPr lang="en-US" sz="3200" b="1" i="1" dirty="0">
                <a:solidFill>
                  <a:srgbClr val="0000FF"/>
                </a:solidFill>
                <a:latin typeface="Times New Roman" panose="02020603050405020304" pitchFamily="18" charset="0"/>
                <a:cs typeface="Times New Roman" panose="02020603050405020304" pitchFamily="18" charset="0"/>
              </a:rPr>
              <a:t>Crossing the Quality Chasm</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a:solidFill>
                  <a:schemeClr val="tx1"/>
                </a:solidFill>
                <a:latin typeface="Times New Roman" panose="02020603050405020304" pitchFamily="18" charset="0"/>
                <a:cs typeface="Times New Roman" panose="02020603050405020304" pitchFamily="18" charset="0"/>
              </a:rPr>
              <a:t>recommend eliminating </a:t>
            </a:r>
            <a:r>
              <a:rPr lang="en-US" sz="3200" b="1" dirty="0">
                <a:solidFill>
                  <a:srgbClr val="0000FF"/>
                </a:solidFill>
                <a:latin typeface="Times New Roman" panose="02020603050405020304" pitchFamily="18" charset="0"/>
                <a:cs typeface="Times New Roman" panose="02020603050405020304" pitchFamily="18" charset="0"/>
              </a:rPr>
              <a:t>overuse</a:t>
            </a:r>
            <a:r>
              <a:rPr lang="en-US" sz="3200" b="1" dirty="0">
                <a:solidFill>
                  <a:schemeClr val="tx1"/>
                </a:solidFill>
                <a:latin typeface="Times New Roman" panose="02020603050405020304" pitchFamily="18" charset="0"/>
                <a:cs typeface="Times New Roman" panose="02020603050405020304" pitchFamily="18" charset="0"/>
              </a:rPr>
              <a: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solidFill>
                  <a:srgbClr val="0000FF"/>
                </a:solidFill>
                <a:latin typeface="Times New Roman" panose="02020603050405020304" pitchFamily="18" charset="0"/>
                <a:cs typeface="Times New Roman" panose="02020603050405020304" pitchFamily="18" charset="0"/>
              </a:rPr>
              <a:t>underuse</a:t>
            </a:r>
            <a:r>
              <a:rPr lang="en-US" sz="3200" b="1" dirty="0">
                <a:solidFill>
                  <a:schemeClr val="tx1"/>
                </a:solidFill>
                <a:latin typeface="Times New Roman" panose="02020603050405020304" pitchFamily="18" charset="0"/>
                <a:cs typeface="Times New Roman" panose="02020603050405020304" pitchFamily="18" charset="0"/>
              </a:rPr>
              <a: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solidFill>
                  <a:schemeClr val="tx1"/>
                </a:solidFill>
                <a:latin typeface="Times New Roman" panose="02020603050405020304" pitchFamily="18" charset="0"/>
                <a:cs typeface="Times New Roman" panose="02020603050405020304" pitchFamily="18" charset="0"/>
              </a:rPr>
              <a:t>and</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solidFill>
                  <a:srgbClr val="0000FF"/>
                </a:solidFill>
                <a:latin typeface="Times New Roman" panose="02020603050405020304" pitchFamily="18" charset="0"/>
                <a:cs typeface="Times New Roman" panose="02020603050405020304" pitchFamily="18" charset="0"/>
              </a:rPr>
              <a:t>misuse</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solidFill>
                  <a:schemeClr val="tx1"/>
                </a:solidFill>
                <a:latin typeface="Times New Roman" panose="02020603050405020304" pitchFamily="18" charset="0"/>
                <a:cs typeface="Times New Roman" panose="02020603050405020304" pitchFamily="18" charset="0"/>
              </a:rPr>
              <a:t>of services to achieve maximum customer service in healthcare</a:t>
            </a:r>
            <a:r>
              <a:rPr lang="en-US" sz="3200" b="1" dirty="0" smtClean="0">
                <a:solidFill>
                  <a:schemeClr val="tx1"/>
                </a:solidFill>
                <a:latin typeface="Times New Roman" panose="02020603050405020304" pitchFamily="18" charset="0"/>
                <a:cs typeface="Times New Roman" panose="02020603050405020304" pitchFamily="18" charset="0"/>
              </a:rPr>
              <a:t>.</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59161367-A5F0-401F-96D4-25B80B75F64F}"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5</a:t>
            </a:fld>
            <a:endParaRPr lang="en-US" dirty="0"/>
          </a:p>
        </p:txBody>
      </p:sp>
      <p:pic>
        <p:nvPicPr>
          <p:cNvPr id="7" name="Picture 4" descr="http://www.mc.vanderbilt.edu/documents/CCI/images/Cross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59789" y="2362852"/>
            <a:ext cx="2381250" cy="3743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612516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428750" y="1707912"/>
            <a:ext cx="10524610" cy="4678204"/>
          </a:xfrm>
          <a:prstGeom prst="rect">
            <a:avLst/>
          </a:prstGeom>
          <a:solidFill>
            <a:schemeClr val="accent2">
              <a:lumMod val="20000"/>
              <a:lumOff val="80000"/>
            </a:schemeClr>
          </a:solidFill>
        </p:spPr>
        <p:txBody>
          <a:bodyPr wrap="square" rtlCol="0">
            <a:spAutoFit/>
          </a:bodyPr>
          <a:lstStyle/>
          <a:p>
            <a:pPr>
              <a:spcAft>
                <a:spcPts val="1200"/>
              </a:spcAft>
            </a:pPr>
            <a:r>
              <a:rPr lang="en-US" sz="3200" b="1" dirty="0">
                <a:solidFill>
                  <a:srgbClr val="0000FF"/>
                </a:solidFill>
                <a:latin typeface="Times New Roman" panose="02020603050405020304" pitchFamily="18" charset="0"/>
                <a:cs typeface="Times New Roman" panose="02020603050405020304" pitchFamily="18" charset="0"/>
              </a:rPr>
              <a:t>Patient experience Measures</a:t>
            </a:r>
          </a:p>
          <a:p>
            <a:r>
              <a:rPr lang="en-US" sz="3200" b="1" dirty="0">
                <a:latin typeface="Times New Roman" panose="02020603050405020304" pitchFamily="18" charset="0"/>
                <a:cs typeface="Times New Roman" panose="02020603050405020304" pitchFamily="18" charset="0"/>
              </a:rPr>
              <a:t>For instance, a survey of hospitalized patients asks if staff always explained medicines before giving them. The task of explaining medicines to patients is part of the hospital’s medication administration </a:t>
            </a:r>
            <a:r>
              <a:rPr lang="en-US" sz="3200" b="1" dirty="0">
                <a:solidFill>
                  <a:srgbClr val="0000FF"/>
                </a:solidFill>
                <a:latin typeface="Times New Roman" panose="02020603050405020304" pitchFamily="18" charset="0"/>
                <a:cs typeface="Times New Roman" panose="02020603050405020304" pitchFamily="18" charset="0"/>
              </a:rPr>
              <a:t>process</a:t>
            </a:r>
            <a:r>
              <a:rPr lang="en-US" sz="3200" b="1" dirty="0">
                <a:latin typeface="Times New Roman" panose="02020603050405020304" pitchFamily="18" charset="0"/>
                <a:cs typeface="Times New Roman" panose="02020603050405020304" pitchFamily="18" charset="0"/>
              </a:rPr>
              <a:t>. In answering this survey question, patients are providing their perspective on whether this </a:t>
            </a:r>
            <a:r>
              <a:rPr lang="en-US" sz="3200" b="1" dirty="0">
                <a:solidFill>
                  <a:srgbClr val="0000FF"/>
                </a:solidFill>
                <a:latin typeface="Times New Roman" panose="02020603050405020304" pitchFamily="18" charset="0"/>
                <a:cs typeface="Times New Roman" panose="02020603050405020304" pitchFamily="18" charset="0"/>
              </a:rPr>
              <a:t>process</a:t>
            </a:r>
            <a:r>
              <a:rPr lang="en-US" sz="3200" b="1" dirty="0">
                <a:latin typeface="Times New Roman" panose="02020603050405020304" pitchFamily="18" charset="0"/>
                <a:cs typeface="Times New Roman" panose="02020603050405020304" pitchFamily="18" charset="0"/>
              </a:rPr>
              <a:t> is working well. An </a:t>
            </a:r>
            <a:r>
              <a:rPr lang="en-US" sz="3200" b="1" dirty="0" smtClean="0">
                <a:solidFill>
                  <a:srgbClr val="0000FF"/>
                </a:solidFill>
                <a:latin typeface="Times New Roman" panose="02020603050405020304" pitchFamily="18" charset="0"/>
                <a:cs typeface="Times New Roman" panose="02020603050405020304" pitchFamily="18" charset="0"/>
              </a:rPr>
              <a:t>outcome</a:t>
            </a:r>
            <a:r>
              <a:rPr lang="en-US" sz="3200" b="1" dirty="0" smtClean="0">
                <a:latin typeface="Times New Roman" panose="02020603050405020304" pitchFamily="18" charset="0"/>
                <a:cs typeface="Times New Roman" panose="02020603050405020304" pitchFamily="18" charset="0"/>
              </a:rPr>
              <a:t> - related </a:t>
            </a:r>
            <a:r>
              <a:rPr lang="en-US" sz="3200" b="1" dirty="0">
                <a:solidFill>
                  <a:srgbClr val="0000FF"/>
                </a:solidFill>
                <a:latin typeface="Times New Roman" panose="02020603050405020304" pitchFamily="18" charset="0"/>
                <a:cs typeface="Times New Roman" panose="02020603050405020304" pitchFamily="18" charset="0"/>
              </a:rPr>
              <a:t>measure</a:t>
            </a:r>
            <a:r>
              <a:rPr lang="en-US" sz="3200" b="1" dirty="0">
                <a:latin typeface="Times New Roman" panose="02020603050405020304" pitchFamily="18" charset="0"/>
                <a:cs typeface="Times New Roman" panose="02020603050405020304" pitchFamily="18" charset="0"/>
              </a:rPr>
              <a:t> on this survey asks if the patient’s pain was always well controlled</a:t>
            </a:r>
            <a:r>
              <a:rPr lang="en-US" sz="3200" b="1" dirty="0" smtClean="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B998F578-6F06-4AAA-B1D4-1323B9FAC8C0}"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50</a:t>
            </a:fld>
            <a:endParaRPr lang="en-US" dirty="0"/>
          </a:p>
        </p:txBody>
      </p:sp>
    </p:spTree>
    <p:extLst>
      <p:ext uri="{BB962C8B-B14F-4D97-AF65-F5344CB8AC3E}">
        <p14:creationId xmlns:p14="http://schemas.microsoft.com/office/powerpoint/2010/main" val="17446427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38993" y="2315072"/>
            <a:ext cx="10119094" cy="3754874"/>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Selecting Performance Measures</a:t>
            </a:r>
          </a:p>
          <a:p>
            <a:r>
              <a:rPr lang="en-US" sz="3200" b="1" dirty="0">
                <a:latin typeface="Times New Roman" panose="02020603050405020304" pitchFamily="18" charset="0"/>
                <a:cs typeface="Times New Roman" panose="02020603050405020304" pitchFamily="18" charset="0"/>
              </a:rPr>
              <a:t>Healthcare organizations use </a:t>
            </a:r>
            <a:r>
              <a:rPr lang="en-US" sz="3200" b="1" dirty="0">
                <a:solidFill>
                  <a:srgbClr val="0000FF"/>
                </a:solidFill>
                <a:latin typeface="Times New Roman" panose="02020603050405020304" pitchFamily="18" charset="0"/>
                <a:cs typeface="Times New Roman" panose="02020603050405020304" pitchFamily="18" charset="0"/>
              </a:rPr>
              <a:t>two tiers of measures </a:t>
            </a:r>
            <a:r>
              <a:rPr lang="en-US" sz="3200" b="1" dirty="0">
                <a:latin typeface="Times New Roman" panose="02020603050405020304" pitchFamily="18" charset="0"/>
                <a:cs typeface="Times New Roman" panose="02020603050405020304" pitchFamily="18" charset="0"/>
              </a:rPr>
              <a:t>to evaluate performance: </a:t>
            </a:r>
            <a:r>
              <a:rPr lang="en-US" sz="3200" b="1" i="1" dirty="0" smtClean="0">
                <a:solidFill>
                  <a:srgbClr val="0000FF"/>
                </a:solidFill>
                <a:latin typeface="Times New Roman" panose="02020603050405020304" pitchFamily="18" charset="0"/>
                <a:cs typeface="Times New Roman" panose="02020603050405020304" pitchFamily="18" charset="0"/>
              </a:rPr>
              <a:t>system level </a:t>
            </a:r>
            <a:r>
              <a:rPr lang="en-US" sz="3200" b="1" i="1" dirty="0">
                <a:solidFill>
                  <a:srgbClr val="0000FF"/>
                </a:solidFill>
                <a:latin typeface="Times New Roman" panose="02020603050405020304" pitchFamily="18" charset="0"/>
                <a:cs typeface="Times New Roman" panose="02020603050405020304" pitchFamily="18" charset="0"/>
              </a:rPr>
              <a:t>measures </a:t>
            </a:r>
            <a:r>
              <a:rPr lang="en-US" sz="3200" b="1" dirty="0">
                <a:latin typeface="Times New Roman" panose="02020603050405020304" pitchFamily="18" charset="0"/>
                <a:cs typeface="Times New Roman" panose="02020603050405020304" pitchFamily="18" charset="0"/>
              </a:rPr>
              <a:t>and </a:t>
            </a:r>
            <a:r>
              <a:rPr lang="en-US" sz="3200" b="1" i="1" dirty="0" smtClean="0">
                <a:solidFill>
                  <a:srgbClr val="0000FF"/>
                </a:solidFill>
                <a:latin typeface="Times New Roman" panose="02020603050405020304" pitchFamily="18" charset="0"/>
                <a:cs typeface="Times New Roman" panose="02020603050405020304" pitchFamily="18" charset="0"/>
              </a:rPr>
              <a:t>activity level </a:t>
            </a:r>
            <a:r>
              <a:rPr lang="en-US" sz="3200" b="1" i="1" dirty="0">
                <a:solidFill>
                  <a:srgbClr val="0000FF"/>
                </a:solidFill>
                <a:latin typeface="Times New Roman" panose="02020603050405020304" pitchFamily="18" charset="0"/>
                <a:cs typeface="Times New Roman" panose="02020603050405020304" pitchFamily="18" charset="0"/>
              </a:rPr>
              <a:t>measures</a:t>
            </a:r>
            <a:r>
              <a:rPr lang="en-US" sz="3200" b="1" dirty="0">
                <a:latin typeface="Times New Roman" panose="02020603050405020304" pitchFamily="18" charset="0"/>
                <a:cs typeface="Times New Roman" panose="02020603050405020304" pitchFamily="18" charset="0"/>
              </a:rPr>
              <a:t>. The percentage of health clinic patients who are satisfied with the quality of customer services is an example of a </a:t>
            </a:r>
            <a:r>
              <a:rPr lang="en-US" sz="3200" b="1" i="1" dirty="0">
                <a:solidFill>
                  <a:srgbClr val="0000FF"/>
                </a:solidFill>
                <a:latin typeface="Times New Roman" panose="02020603050405020304" pitchFamily="18" charset="0"/>
                <a:cs typeface="Times New Roman" panose="02020603050405020304" pitchFamily="18" charset="0"/>
              </a:rPr>
              <a:t>system-level measure</a:t>
            </a:r>
            <a:r>
              <a:rPr lang="en-US" sz="3200" b="1" dirty="0">
                <a:latin typeface="Times New Roman" panose="02020603050405020304" pitchFamily="18" charset="0"/>
                <a:cs typeface="Times New Roman" panose="02020603050405020304" pitchFamily="18" charset="0"/>
              </a:rPr>
              <a:t>. This measure is a snapshot of overall clinic performance. </a:t>
            </a:r>
            <a:r>
              <a:rPr lang="en-US" sz="3200" b="1" dirty="0" smtClean="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4801954E-33B3-4B5E-8AE1-B83F85929918}"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51</a:t>
            </a:fld>
            <a:endParaRPr lang="en-US" dirty="0"/>
          </a:p>
        </p:txBody>
      </p:sp>
    </p:spTree>
    <p:extLst>
      <p:ext uri="{BB962C8B-B14F-4D97-AF65-F5344CB8AC3E}">
        <p14:creationId xmlns:p14="http://schemas.microsoft.com/office/powerpoint/2010/main" val="289946710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543050" y="2315072"/>
            <a:ext cx="9964845" cy="3754874"/>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Selecting Performance Measures</a:t>
            </a:r>
          </a:p>
          <a:p>
            <a:r>
              <a:rPr lang="en-US" sz="3200" b="1" dirty="0">
                <a:latin typeface="Times New Roman" panose="02020603050405020304" pitchFamily="18" charset="0"/>
                <a:cs typeface="Times New Roman" panose="02020603050405020304" pitchFamily="18" charset="0"/>
              </a:rPr>
              <a:t>Because many activities in a health clinic influence the quality of customer service, performance also needs to be evaluated at the </a:t>
            </a:r>
            <a:r>
              <a:rPr lang="en-US" sz="3200" b="1" dirty="0">
                <a:solidFill>
                  <a:srgbClr val="0000FF"/>
                </a:solidFill>
                <a:latin typeface="Times New Roman" panose="02020603050405020304" pitchFamily="18" charset="0"/>
                <a:cs typeface="Times New Roman" panose="02020603050405020304" pitchFamily="18" charset="0"/>
              </a:rPr>
              <a:t>activity level </a:t>
            </a:r>
            <a:r>
              <a:rPr lang="en-US" sz="3200" b="1" dirty="0">
                <a:latin typeface="Times New Roman" panose="02020603050405020304" pitchFamily="18" charset="0"/>
                <a:cs typeface="Times New Roman" panose="02020603050405020304" pitchFamily="18" charset="0"/>
              </a:rPr>
              <a:t>to assess patient satisfaction. The percentage of time reception staff telephones patients to remind them of upcoming clinic appointments is an example of an </a:t>
            </a:r>
            <a:r>
              <a:rPr lang="en-US" sz="3200" b="1" dirty="0">
                <a:solidFill>
                  <a:srgbClr val="0000FF"/>
                </a:solidFill>
                <a:latin typeface="Times New Roman" panose="02020603050405020304" pitchFamily="18" charset="0"/>
                <a:cs typeface="Times New Roman" panose="02020603050405020304" pitchFamily="18" charset="0"/>
              </a:rPr>
              <a:t>activity-level measure</a:t>
            </a:r>
            <a:r>
              <a:rPr lang="en-US" sz="3200" b="1" dirty="0" smtClean="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B05FA468-EA6C-4069-B994-B06AED53CC80}"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52</a:t>
            </a:fld>
            <a:endParaRPr lang="en-US" dirty="0"/>
          </a:p>
        </p:txBody>
      </p:sp>
    </p:spTree>
    <p:extLst>
      <p:ext uri="{BB962C8B-B14F-4D97-AF65-F5344CB8AC3E}">
        <p14:creationId xmlns:p14="http://schemas.microsoft.com/office/powerpoint/2010/main" val="250730363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608364" y="1545676"/>
            <a:ext cx="10145372" cy="4555093"/>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Selecting Performance Measures</a:t>
            </a:r>
          </a:p>
          <a:p>
            <a:pPr>
              <a:spcAft>
                <a:spcPts val="600"/>
              </a:spcAft>
            </a:pPr>
            <a:r>
              <a:rPr lang="en-US" sz="2800" b="1" i="1" dirty="0">
                <a:solidFill>
                  <a:srgbClr val="0000FF"/>
                </a:solidFill>
                <a:latin typeface="Times New Roman" panose="02020603050405020304" pitchFamily="18" charset="0"/>
                <a:cs typeface="Times New Roman" panose="02020603050405020304" pitchFamily="18" charset="0"/>
              </a:rPr>
              <a:t>System-level measures</a:t>
            </a:r>
          </a:p>
          <a:p>
            <a:pPr>
              <a:spcAft>
                <a:spcPts val="600"/>
              </a:spcAft>
            </a:pPr>
            <a:r>
              <a:rPr lang="en-US" sz="2800" b="1" dirty="0">
                <a:latin typeface="Times New Roman" panose="02020603050405020304" pitchFamily="18" charset="0"/>
                <a:cs typeface="Times New Roman" panose="02020603050405020304" pitchFamily="18" charset="0"/>
              </a:rPr>
              <a:t>Data describing the overall performance of several interdependent processes or activities.</a:t>
            </a:r>
          </a:p>
          <a:p>
            <a:pPr>
              <a:spcAft>
                <a:spcPts val="600"/>
              </a:spcAft>
            </a:pPr>
            <a:r>
              <a:rPr lang="en-US" sz="2800" b="1" i="1" dirty="0">
                <a:solidFill>
                  <a:srgbClr val="0000FF"/>
                </a:solidFill>
                <a:latin typeface="Times New Roman" panose="02020603050405020304" pitchFamily="18" charset="0"/>
                <a:cs typeface="Times New Roman" panose="02020603050405020304" pitchFamily="18" charset="0"/>
              </a:rPr>
              <a:t>Activity-level measures</a:t>
            </a:r>
          </a:p>
          <a:p>
            <a:pPr>
              <a:spcAft>
                <a:spcPts val="600"/>
              </a:spcAft>
            </a:pPr>
            <a:r>
              <a:rPr lang="en-US" sz="2800" b="1" dirty="0">
                <a:latin typeface="Times New Roman" panose="02020603050405020304" pitchFamily="18" charset="0"/>
                <a:cs typeface="Times New Roman" panose="02020603050405020304" pitchFamily="18" charset="0"/>
              </a:rPr>
              <a:t>Data describing the performance of one process or activity.</a:t>
            </a:r>
          </a:p>
          <a:p>
            <a:r>
              <a:rPr lang="en-US" sz="2800" b="1" dirty="0" smtClean="0">
                <a:latin typeface="Times New Roman" panose="02020603050405020304" pitchFamily="18" charset="0"/>
                <a:cs typeface="Times New Roman" panose="02020603050405020304" pitchFamily="18" charset="0"/>
              </a:rPr>
              <a:t>A </a:t>
            </a:r>
            <a:r>
              <a:rPr lang="en-US" sz="2800" b="1" dirty="0">
                <a:latin typeface="Times New Roman" panose="02020603050405020304" pitchFamily="18" charset="0"/>
                <a:cs typeface="Times New Roman" panose="02020603050405020304" pitchFamily="18" charset="0"/>
              </a:rPr>
              <a:t>mix of </a:t>
            </a:r>
            <a:r>
              <a:rPr lang="en-US" sz="2800" b="1" dirty="0">
                <a:solidFill>
                  <a:srgbClr val="0000FF"/>
                </a:solidFill>
                <a:latin typeface="Times New Roman" panose="02020603050405020304" pitchFamily="18" charset="0"/>
                <a:cs typeface="Times New Roman" panose="02020603050405020304" pitchFamily="18" charset="0"/>
              </a:rPr>
              <a:t>system- </a:t>
            </a:r>
            <a:r>
              <a:rPr lang="en-US" sz="2800" b="1" dirty="0">
                <a:latin typeface="Times New Roman" panose="02020603050405020304" pitchFamily="18" charset="0"/>
                <a:cs typeface="Times New Roman" panose="02020603050405020304" pitchFamily="18" charset="0"/>
              </a:rPr>
              <a:t>and</a:t>
            </a:r>
            <a:r>
              <a:rPr lang="en-US" sz="2800" b="1" dirty="0">
                <a:solidFill>
                  <a:srgbClr val="0000FF"/>
                </a:solidFill>
                <a:latin typeface="Times New Roman" panose="02020603050405020304" pitchFamily="18" charset="0"/>
                <a:cs typeface="Times New Roman" panose="02020603050405020304" pitchFamily="18" charset="0"/>
              </a:rPr>
              <a:t> activity-level measures </a:t>
            </a:r>
            <a:r>
              <a:rPr lang="en-US" sz="2800" b="1" dirty="0">
                <a:latin typeface="Times New Roman" panose="02020603050405020304" pitchFamily="18" charset="0"/>
                <a:cs typeface="Times New Roman" panose="02020603050405020304" pitchFamily="18" charset="0"/>
              </a:rPr>
              <a:t>allows a healthcare organization to judge whether overall performance goals are being met and where frontline improvements may be needed</a:t>
            </a:r>
            <a:r>
              <a:rPr lang="en-US" sz="28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D2F8E287-99F4-4B5A-8700-54C23E773225}"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53</a:t>
            </a:fld>
            <a:endParaRPr lang="en-US" dirty="0"/>
          </a:p>
        </p:txBody>
      </p:sp>
    </p:spTree>
    <p:extLst>
      <p:ext uri="{BB962C8B-B14F-4D97-AF65-F5344CB8AC3E}">
        <p14:creationId xmlns:p14="http://schemas.microsoft.com/office/powerpoint/2010/main" val="356689780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05703"/>
            <a:ext cx="10156371" cy="829133"/>
          </a:xfrm>
        </p:spPr>
        <p:txBody>
          <a:bodyPr>
            <a:normAutofit/>
          </a:bodyPr>
          <a:lstStyle/>
          <a:p>
            <a:r>
              <a:rPr lang="en-US" sz="2400" b="1" dirty="0">
                <a:solidFill>
                  <a:srgbClr val="0000FF"/>
                </a:solidFill>
                <a:latin typeface="Times New Roman" panose="02020603050405020304" pitchFamily="18" charset="0"/>
                <a:cs typeface="Times New Roman" panose="02020603050405020304" pitchFamily="18" charset="0"/>
              </a:rPr>
              <a:t>The relationship between performance goals and system- or activity-level measures in two healthcare settings is shown in Exhibit 3.7.</a:t>
            </a:r>
          </a:p>
        </p:txBody>
      </p:sp>
      <p:sp>
        <p:nvSpPr>
          <p:cNvPr id="3" name="Date Placeholder 2"/>
          <p:cNvSpPr>
            <a:spLocks noGrp="1"/>
          </p:cNvSpPr>
          <p:nvPr>
            <p:ph type="dt" sz="half" idx="10"/>
          </p:nvPr>
        </p:nvSpPr>
        <p:spPr/>
        <p:txBody>
          <a:bodyPr/>
          <a:lstStyle/>
          <a:p>
            <a:fld id="{92703B42-69CE-44A4-9450-E9384085649A}" type="datetime1">
              <a:rPr lang="en-US" smtClean="0"/>
              <a:t>10/16/2016</a:t>
            </a:fld>
            <a:endParaRPr lang="en-US" dirty="0"/>
          </a:p>
        </p:txBody>
      </p:sp>
      <p:sp>
        <p:nvSpPr>
          <p:cNvPr id="4" name="Footer Placeholder 3"/>
          <p:cNvSpPr>
            <a:spLocks noGrp="1"/>
          </p:cNvSpPr>
          <p:nvPr>
            <p:ph type="ftr" sz="quarter" idx="11"/>
          </p:nvPr>
        </p:nvSpPr>
        <p:spPr/>
        <p:txBody>
          <a:bodyPr/>
          <a:lstStyle/>
          <a:p>
            <a:r>
              <a:rPr lang="en-US" smtClean="0"/>
              <a:t>Mohammed Alnaif Ph.D.</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54</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351399632"/>
              </p:ext>
            </p:extLst>
          </p:nvPr>
        </p:nvGraphicFramePr>
        <p:xfrm>
          <a:off x="1036864" y="1273628"/>
          <a:ext cx="10597243" cy="4957509"/>
        </p:xfrm>
        <a:graphic>
          <a:graphicData uri="http://schemas.openxmlformats.org/drawingml/2006/table">
            <a:tbl>
              <a:tblPr firstRow="1" firstCol="1" bandRow="1">
                <a:tableStyleId>{5C22544A-7EE6-4342-B048-85BDC9FD1C3A}</a:tableStyleId>
              </a:tblPr>
              <a:tblGrid>
                <a:gridCol w="1986984"/>
                <a:gridCol w="2575719"/>
                <a:gridCol w="2556554"/>
                <a:gridCol w="3477986"/>
              </a:tblGrid>
              <a:tr h="374373">
                <a:tc>
                  <a:txBody>
                    <a:bodyPr/>
                    <a:lstStyle/>
                    <a:p>
                      <a:pPr marL="0" marR="0" algn="ctr">
                        <a:lnSpc>
                          <a:spcPct val="107000"/>
                        </a:lnSpc>
                        <a:spcBef>
                          <a:spcPts val="0"/>
                        </a:spcBef>
                        <a:spcAft>
                          <a:spcPts val="0"/>
                        </a:spcAft>
                      </a:pPr>
                      <a:r>
                        <a:rPr lang="en-US" sz="1600" b="1" dirty="0">
                          <a:solidFill>
                            <a:schemeClr val="tx1"/>
                          </a:solidFill>
                          <a:effectLst/>
                          <a:latin typeface="Times New Roman" panose="02020603050405020304" pitchFamily="18" charset="0"/>
                          <a:cs typeface="Times New Roman" panose="02020603050405020304" pitchFamily="18" charset="0"/>
                        </a:rPr>
                        <a:t>Setting</a:t>
                      </a:r>
                    </a:p>
                    <a:p>
                      <a:pPr marL="0" marR="0" algn="ctr">
                        <a:lnSpc>
                          <a:spcPct val="107000"/>
                        </a:lnSpc>
                        <a:spcBef>
                          <a:spcPts val="0"/>
                        </a:spcBef>
                        <a:spcAft>
                          <a:spcPts val="0"/>
                        </a:spcAft>
                      </a:pPr>
                      <a:r>
                        <a:rPr lang="en-US" sz="1600" b="1" dirty="0">
                          <a:solidFill>
                            <a:schemeClr val="tx1"/>
                          </a:solidFill>
                          <a:effectLst/>
                          <a:latin typeface="Times New Roman" panose="02020603050405020304" pitchFamily="18" charset="0"/>
                          <a:cs typeface="Times New Roman" panose="02020603050405020304" pitchFamily="18" charset="0"/>
                        </a:rPr>
                        <a:t> </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07000"/>
                        </a:lnSpc>
                        <a:spcBef>
                          <a:spcPts val="0"/>
                        </a:spcBef>
                        <a:spcAft>
                          <a:spcPts val="0"/>
                        </a:spcAft>
                      </a:pPr>
                      <a:r>
                        <a:rPr lang="en-US" sz="1600" b="1" dirty="0">
                          <a:solidFill>
                            <a:schemeClr val="tx1"/>
                          </a:solidFill>
                          <a:effectLst/>
                          <a:latin typeface="Times New Roman" panose="02020603050405020304" pitchFamily="18" charset="0"/>
                          <a:cs typeface="Times New Roman" panose="02020603050405020304" pitchFamily="18" charset="0"/>
                        </a:rPr>
                        <a:t>Organization-wide Performance Goal</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40000"/>
                        <a:lumOff val="60000"/>
                      </a:schemeClr>
                    </a:solidFill>
                  </a:tcPr>
                </a:tc>
                <a:tc>
                  <a:txBody>
                    <a:bodyPr/>
                    <a:lstStyle/>
                    <a:p>
                      <a:pPr marL="0" marR="0" algn="ctr">
                        <a:lnSpc>
                          <a:spcPct val="107000"/>
                        </a:lnSpc>
                        <a:spcBef>
                          <a:spcPts val="0"/>
                        </a:spcBef>
                        <a:spcAft>
                          <a:spcPts val="0"/>
                        </a:spcAft>
                      </a:pPr>
                      <a:r>
                        <a:rPr lang="en-US" sz="1600" b="1" dirty="0">
                          <a:solidFill>
                            <a:schemeClr val="tx1"/>
                          </a:solidFill>
                          <a:effectLst/>
                          <a:latin typeface="Times New Roman" panose="02020603050405020304" pitchFamily="18" charset="0"/>
                          <a:cs typeface="Times New Roman" panose="02020603050405020304" pitchFamily="18" charset="0"/>
                        </a:rPr>
                        <a:t>System-Level</a:t>
                      </a:r>
                    </a:p>
                    <a:p>
                      <a:pPr marL="0" marR="0" algn="ctr">
                        <a:lnSpc>
                          <a:spcPct val="107000"/>
                        </a:lnSpc>
                        <a:spcBef>
                          <a:spcPts val="0"/>
                        </a:spcBef>
                        <a:spcAft>
                          <a:spcPts val="0"/>
                        </a:spcAft>
                      </a:pPr>
                      <a:r>
                        <a:rPr lang="en-US" sz="1600" b="1" dirty="0">
                          <a:solidFill>
                            <a:schemeClr val="tx1"/>
                          </a:solidFill>
                          <a:effectLst/>
                          <a:latin typeface="Times New Roman" panose="02020603050405020304" pitchFamily="18" charset="0"/>
                          <a:cs typeface="Times New Roman" panose="02020603050405020304" pitchFamily="18" charset="0"/>
                        </a:rPr>
                        <a:t>Measure</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60000"/>
                        <a:lumOff val="40000"/>
                      </a:schemeClr>
                    </a:solidFill>
                  </a:tcPr>
                </a:tc>
                <a:tc>
                  <a:txBody>
                    <a:bodyPr/>
                    <a:lstStyle/>
                    <a:p>
                      <a:pPr marL="0" marR="0" algn="ctr">
                        <a:lnSpc>
                          <a:spcPct val="107000"/>
                        </a:lnSpc>
                        <a:spcBef>
                          <a:spcPts val="0"/>
                        </a:spcBef>
                        <a:spcAft>
                          <a:spcPts val="0"/>
                        </a:spcAft>
                      </a:pPr>
                      <a:r>
                        <a:rPr lang="en-US" sz="1600" b="1">
                          <a:solidFill>
                            <a:schemeClr val="tx1"/>
                          </a:solidFill>
                          <a:effectLst/>
                          <a:latin typeface="Times New Roman" panose="02020603050405020304" pitchFamily="18" charset="0"/>
                          <a:cs typeface="Times New Roman" panose="02020603050405020304" pitchFamily="18" charset="0"/>
                        </a:rPr>
                        <a:t>Activity-Level</a:t>
                      </a:r>
                    </a:p>
                    <a:p>
                      <a:pPr marL="0" marR="0" algn="ctr">
                        <a:lnSpc>
                          <a:spcPct val="107000"/>
                        </a:lnSpc>
                        <a:spcBef>
                          <a:spcPts val="0"/>
                        </a:spcBef>
                        <a:spcAft>
                          <a:spcPts val="0"/>
                        </a:spcAft>
                      </a:pPr>
                      <a:r>
                        <a:rPr lang="en-US" sz="1600" b="1">
                          <a:solidFill>
                            <a:schemeClr val="tx1"/>
                          </a:solidFill>
                          <a:effectLst/>
                          <a:latin typeface="Times New Roman" panose="02020603050405020304" pitchFamily="18" charset="0"/>
                          <a:cs typeface="Times New Roman" panose="02020603050405020304" pitchFamily="18" charset="0"/>
                        </a:rPr>
                        <a:t>Measures</a:t>
                      </a:r>
                      <a:endParaRPr lang="en-US" sz="1600" b="1">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40000"/>
                        <a:lumOff val="60000"/>
                      </a:schemeClr>
                    </a:solidFill>
                  </a:tcPr>
                </a:tc>
              </a:tr>
              <a:tr h="2246244">
                <a:tc>
                  <a:txBody>
                    <a:bodyPr/>
                    <a:lstStyle/>
                    <a:p>
                      <a:pPr marL="0" marR="0">
                        <a:lnSpc>
                          <a:spcPct val="107000"/>
                        </a:lnSpc>
                        <a:spcBef>
                          <a:spcPts val="0"/>
                        </a:spcBef>
                        <a:spcAft>
                          <a:spcPts val="0"/>
                        </a:spcAft>
                      </a:pPr>
                      <a:r>
                        <a:rPr lang="en-US" sz="1600" b="1" dirty="0">
                          <a:solidFill>
                            <a:schemeClr val="tx1"/>
                          </a:solidFill>
                          <a:effectLst/>
                          <a:latin typeface="Times New Roman" panose="02020603050405020304" pitchFamily="18" charset="0"/>
                          <a:cs typeface="Times New Roman" panose="02020603050405020304" pitchFamily="18" charset="0"/>
                        </a:rPr>
                        <a:t>University student health center</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60000"/>
                        <a:lumOff val="40000"/>
                      </a:schemeClr>
                    </a:solidFill>
                  </a:tcPr>
                </a:tc>
                <a:tc>
                  <a:txBody>
                    <a:bodyPr/>
                    <a:lstStyle/>
                    <a:p>
                      <a:pPr marL="0" marR="0">
                        <a:lnSpc>
                          <a:spcPct val="107000"/>
                        </a:lnSpc>
                        <a:spcBef>
                          <a:spcPts val="0"/>
                        </a:spcBef>
                        <a:spcAft>
                          <a:spcPts val="0"/>
                        </a:spcAft>
                      </a:pPr>
                      <a:r>
                        <a:rPr lang="en-US" sz="1600" b="1" dirty="0">
                          <a:solidFill>
                            <a:schemeClr val="tx1"/>
                          </a:solidFill>
                          <a:effectLst/>
                          <a:latin typeface="Times New Roman" panose="02020603050405020304" pitchFamily="18" charset="0"/>
                          <a:cs typeface="Times New Roman" panose="02020603050405020304" pitchFamily="18" charset="0"/>
                        </a:rPr>
                        <a:t>Inform and educate students on wellness and prevention issues relevant to their age group</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600" b="1" dirty="0">
                          <a:solidFill>
                            <a:schemeClr val="tx1"/>
                          </a:solidFill>
                          <a:effectLst/>
                          <a:latin typeface="Times New Roman" panose="02020603050405020304" pitchFamily="18" charset="0"/>
                          <a:cs typeface="Times New Roman" panose="02020603050405020304" pitchFamily="18" charset="0"/>
                        </a:rPr>
                        <a:t>Percentage of incoming freshmen who are vaccinated for meningococcal meningitis within three months of first semester</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60000"/>
                        <a:lumOff val="40000"/>
                      </a:schemeClr>
                    </a:solidFill>
                  </a:tcPr>
                </a:tc>
                <a:tc>
                  <a:txBody>
                    <a:bodyPr/>
                    <a:lstStyle/>
                    <a:p>
                      <a:pPr marL="342900" marR="0" lvl="0" indent="-342900" rtl="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Number of hours the vaccination clinic is open each month</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Percentage of incoming freshmen who receive written information about the meningococcal meningitis vaccine</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Percentage of incoming freshmen who complete and return the vaccination </a:t>
                      </a:r>
                      <a:r>
                        <a:rPr lang="en-US" sz="1600" b="1" dirty="0" smtClean="0">
                          <a:solidFill>
                            <a:schemeClr val="tx1"/>
                          </a:solidFill>
                          <a:effectLst/>
                          <a:latin typeface="Times New Roman" panose="02020603050405020304" pitchFamily="18" charset="0"/>
                          <a:cs typeface="Times New Roman" panose="02020603050405020304" pitchFamily="18" charset="0"/>
                        </a:rPr>
                        <a:t>survey</a:t>
                      </a:r>
                    </a:p>
                    <a:p>
                      <a:pPr marL="0" marR="0" lvl="0" indent="0">
                        <a:lnSpc>
                          <a:spcPct val="107000"/>
                        </a:lnSpc>
                        <a:spcBef>
                          <a:spcPts val="0"/>
                        </a:spcBef>
                        <a:spcAft>
                          <a:spcPts val="0"/>
                        </a:spcAft>
                        <a:buFont typeface="Symbol"/>
                        <a:buNone/>
                      </a:pP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40000"/>
                        <a:lumOff val="60000"/>
                      </a:schemeClr>
                    </a:solidFill>
                  </a:tcPr>
                </a:tc>
              </a:tr>
              <a:tr h="1684683">
                <a:tc>
                  <a:txBody>
                    <a:bodyPr/>
                    <a:lstStyle/>
                    <a:p>
                      <a:pPr marL="0" marR="0">
                        <a:lnSpc>
                          <a:spcPct val="107000"/>
                        </a:lnSpc>
                        <a:spcBef>
                          <a:spcPts val="0"/>
                        </a:spcBef>
                        <a:spcAft>
                          <a:spcPts val="0"/>
                        </a:spcAft>
                      </a:pPr>
                      <a:r>
                        <a:rPr lang="en-US" sz="1600" b="1" dirty="0">
                          <a:solidFill>
                            <a:schemeClr val="tx1"/>
                          </a:solidFill>
                          <a:effectLst/>
                          <a:latin typeface="Times New Roman" panose="02020603050405020304" pitchFamily="18" charset="0"/>
                          <a:cs typeface="Times New Roman" panose="02020603050405020304" pitchFamily="18" charset="0"/>
                        </a:rPr>
                        <a:t>Hospital</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60000"/>
                        <a:lumOff val="40000"/>
                      </a:schemeClr>
                    </a:solidFill>
                  </a:tcPr>
                </a:tc>
                <a:tc>
                  <a:txBody>
                    <a:bodyPr/>
                    <a:lstStyle/>
                    <a:p>
                      <a:pPr marL="0" marR="0">
                        <a:lnSpc>
                          <a:spcPct val="107000"/>
                        </a:lnSpc>
                        <a:spcBef>
                          <a:spcPts val="0"/>
                        </a:spcBef>
                        <a:spcAft>
                          <a:spcPts val="0"/>
                        </a:spcAft>
                      </a:pPr>
                      <a:r>
                        <a:rPr lang="en-US" sz="1600" b="1">
                          <a:solidFill>
                            <a:schemeClr val="tx1"/>
                          </a:solidFill>
                          <a:effectLst/>
                          <a:latin typeface="Times New Roman" panose="02020603050405020304" pitchFamily="18" charset="0"/>
                          <a:cs typeface="Times New Roman" panose="02020603050405020304" pitchFamily="18" charset="0"/>
                        </a:rPr>
                        <a:t>Reduce incidence of hospital-acquired infections</a:t>
                      </a:r>
                      <a:endParaRPr lang="en-US" sz="1600" b="1">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600" b="1" dirty="0">
                          <a:solidFill>
                            <a:schemeClr val="tx1"/>
                          </a:solidFill>
                          <a:effectLst/>
                          <a:latin typeface="Times New Roman" panose="02020603050405020304" pitchFamily="18" charset="0"/>
                          <a:cs typeface="Times New Roman" panose="02020603050405020304" pitchFamily="18" charset="0"/>
                        </a:rPr>
                        <a:t>Percentage of patients who develop an infection while in the hospital</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60000"/>
                        <a:lumOff val="40000"/>
                      </a:schemeClr>
                    </a:solidFill>
                  </a:tcPr>
                </a:tc>
                <a:tc>
                  <a:txBody>
                    <a:bodyPr/>
                    <a:lstStyle/>
                    <a:p>
                      <a:pPr marL="342900" marR="0" lvl="0" indent="-342900" rtl="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Rate of staff compliance with hand- hygiene procedures</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Percentage of central vein line catheter insertions done according to protocol</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Percentage of staff immunized for influenza</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59209" marR="59209"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solidFill>
                      <a:schemeClr val="accent1">
                        <a:lumMod val="40000"/>
                        <a:lumOff val="60000"/>
                      </a:schemeClr>
                    </a:solidFill>
                  </a:tcPr>
                </a:tc>
              </a:tr>
            </a:tbl>
          </a:graphicData>
        </a:graphic>
      </p:graphicFrame>
      <p:sp>
        <p:nvSpPr>
          <p:cNvPr id="7" name="Right Arrow 6"/>
          <p:cNvSpPr/>
          <p:nvPr/>
        </p:nvSpPr>
        <p:spPr>
          <a:xfrm>
            <a:off x="5290458" y="1306287"/>
            <a:ext cx="840922" cy="40821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7826829" y="1306287"/>
            <a:ext cx="840922" cy="40821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657079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657350" y="1896741"/>
            <a:ext cx="10096386" cy="4124206"/>
          </a:xfrm>
          <a:prstGeom prst="rect">
            <a:avLst/>
          </a:prstGeom>
          <a:solidFill>
            <a:schemeClr val="accent2">
              <a:lumMod val="20000"/>
              <a:lumOff val="80000"/>
            </a:schemeClr>
          </a:solidFill>
        </p:spPr>
        <p:txBody>
          <a:bodyPr wrap="square" rtlCol="0">
            <a:spAutoFit/>
          </a:bodyPr>
          <a:lstStyle/>
          <a:p>
            <a:pPr>
              <a:spcAft>
                <a:spcPts val="1200"/>
              </a:spcAft>
            </a:pPr>
            <a:r>
              <a:rPr lang="en-US" sz="2800" b="1" dirty="0">
                <a:solidFill>
                  <a:srgbClr val="0000FF"/>
                </a:solidFill>
                <a:latin typeface="Times New Roman" panose="02020603050405020304" pitchFamily="18" charset="0"/>
                <a:cs typeface="Times New Roman" panose="02020603050405020304" pitchFamily="18" charset="0"/>
              </a:rPr>
              <a:t>Measurement Priorities</a:t>
            </a:r>
          </a:p>
          <a:p>
            <a:r>
              <a:rPr lang="en-US" sz="2800" b="1" dirty="0">
                <a:latin typeface="Times New Roman" panose="02020603050405020304" pitchFamily="18" charset="0"/>
                <a:cs typeface="Times New Roman" panose="02020603050405020304" pitchFamily="18" charset="0"/>
              </a:rPr>
              <a:t>The </a:t>
            </a:r>
            <a:r>
              <a:rPr lang="en-US" sz="2800" b="1" dirty="0">
                <a:solidFill>
                  <a:srgbClr val="0000FF"/>
                </a:solidFill>
                <a:latin typeface="Times New Roman" panose="02020603050405020304" pitchFamily="18" charset="0"/>
                <a:cs typeface="Times New Roman" panose="02020603050405020304" pitchFamily="18" charset="0"/>
              </a:rPr>
              <a:t>system- </a:t>
            </a:r>
            <a:r>
              <a:rPr lang="en-US" sz="2800" b="1" dirty="0">
                <a:latin typeface="Times New Roman" panose="02020603050405020304" pitchFamily="18" charset="0"/>
                <a:cs typeface="Times New Roman" panose="02020603050405020304" pitchFamily="18" charset="0"/>
              </a:rPr>
              <a:t>and</a:t>
            </a:r>
            <a:r>
              <a:rPr lang="en-US" sz="2800" b="1" dirty="0">
                <a:solidFill>
                  <a:srgbClr val="0000FF"/>
                </a:solidFill>
                <a:latin typeface="Times New Roman" panose="02020603050405020304" pitchFamily="18" charset="0"/>
                <a:cs typeface="Times New Roman" panose="02020603050405020304" pitchFamily="18" charset="0"/>
              </a:rPr>
              <a:t> activity-level measures </a:t>
            </a:r>
            <a:r>
              <a:rPr lang="en-US" sz="2800" b="1" dirty="0">
                <a:latin typeface="Times New Roman" panose="02020603050405020304" pitchFamily="18" charset="0"/>
                <a:cs typeface="Times New Roman" panose="02020603050405020304" pitchFamily="18" charset="0"/>
              </a:rPr>
              <a:t>used by a healthcare organization for quality management purposes are influenced by external and internal factors. On the external side, numerous government regulations, accreditation standards, and purchaser requirements directly affect measurement activities. The number and type of measures used to evaluate performance vary in proportion to the number of external requirements the organization must meet</a:t>
            </a:r>
            <a:r>
              <a:rPr lang="en-US" sz="2800" b="1"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DCE1A918-3A68-430C-85E6-15FD85D4033C}"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55</a:t>
            </a:fld>
            <a:endParaRPr lang="en-US" dirty="0"/>
          </a:p>
        </p:txBody>
      </p:sp>
    </p:spTree>
    <p:extLst>
      <p:ext uri="{BB962C8B-B14F-4D97-AF65-F5344CB8AC3E}">
        <p14:creationId xmlns:p14="http://schemas.microsoft.com/office/powerpoint/2010/main" val="137413414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624692" y="2186919"/>
            <a:ext cx="10006123" cy="3262432"/>
          </a:xfrm>
          <a:prstGeom prst="rect">
            <a:avLst/>
          </a:prstGeom>
          <a:solidFill>
            <a:schemeClr val="accent2">
              <a:lumMod val="20000"/>
              <a:lumOff val="80000"/>
            </a:schemeClr>
          </a:solidFill>
        </p:spPr>
        <p:txBody>
          <a:bodyPr wrap="square" rtlCol="0">
            <a:spAutoFit/>
          </a:bodyPr>
          <a:lstStyle/>
          <a:p>
            <a:pPr>
              <a:spcAft>
                <a:spcPts val="1200"/>
              </a:spcAft>
            </a:pPr>
            <a:r>
              <a:rPr lang="en-US" sz="3600" b="1" dirty="0">
                <a:solidFill>
                  <a:srgbClr val="0000FF"/>
                </a:solidFill>
                <a:latin typeface="Times New Roman" panose="02020603050405020304" pitchFamily="18" charset="0"/>
                <a:cs typeface="Times New Roman" panose="02020603050405020304" pitchFamily="18" charset="0"/>
              </a:rPr>
              <a:t>Measurement Priorities</a:t>
            </a:r>
          </a:p>
          <a:p>
            <a:r>
              <a:rPr lang="en-US" sz="3200" b="1" dirty="0">
                <a:latin typeface="Times New Roman" panose="02020603050405020304" pitchFamily="18" charset="0"/>
                <a:cs typeface="Times New Roman" panose="02020603050405020304" pitchFamily="18" charset="0"/>
              </a:rPr>
              <a:t>Externally mandated </a:t>
            </a:r>
            <a:r>
              <a:rPr lang="en-US" sz="3200" b="1" dirty="0">
                <a:solidFill>
                  <a:srgbClr val="0000FF"/>
                </a:solidFill>
                <a:latin typeface="Times New Roman" panose="02020603050405020304" pitchFamily="18" charset="0"/>
                <a:cs typeface="Times New Roman" panose="02020603050405020304" pitchFamily="18" charset="0"/>
              </a:rPr>
              <a:t>measurement</a:t>
            </a:r>
            <a:r>
              <a:rPr lang="en-US" sz="3200" b="1" dirty="0">
                <a:latin typeface="Times New Roman" panose="02020603050405020304" pitchFamily="18" charset="0"/>
                <a:cs typeface="Times New Roman" panose="02020603050405020304" pitchFamily="18" charset="0"/>
              </a:rPr>
              <a:t> requirements do not always address all of the organization’s internal quality priorities. The elements of service an organization wants to measure and the </a:t>
            </a:r>
            <a:r>
              <a:rPr lang="en-US" sz="3200" b="1" dirty="0">
                <a:solidFill>
                  <a:srgbClr val="0000FF"/>
                </a:solidFill>
                <a:latin typeface="Times New Roman" panose="02020603050405020304" pitchFamily="18" charset="0"/>
                <a:cs typeface="Times New Roman" panose="02020603050405020304" pitchFamily="18" charset="0"/>
              </a:rPr>
              <a:t>measurement priorities</a:t>
            </a:r>
            <a:r>
              <a:rPr lang="en-US" sz="3200" b="1" dirty="0">
                <a:latin typeface="Times New Roman" panose="02020603050405020304" pitchFamily="18" charset="0"/>
                <a:cs typeface="Times New Roman" panose="02020603050405020304" pitchFamily="18" charset="0"/>
              </a:rPr>
              <a:t> of external groups may differ. </a:t>
            </a:r>
          </a:p>
        </p:txBody>
      </p:sp>
      <p:sp>
        <p:nvSpPr>
          <p:cNvPr id="6" name="Date Placeholder 5"/>
          <p:cNvSpPr>
            <a:spLocks noGrp="1"/>
          </p:cNvSpPr>
          <p:nvPr>
            <p:ph type="dt" sz="half" idx="10"/>
          </p:nvPr>
        </p:nvSpPr>
        <p:spPr/>
        <p:txBody>
          <a:bodyPr/>
          <a:lstStyle/>
          <a:p>
            <a:fld id="{33339FB2-B6CB-4F39-8131-313006AF8E73}"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56</a:t>
            </a:fld>
            <a:endParaRPr lang="en-US" dirty="0"/>
          </a:p>
        </p:txBody>
      </p:sp>
    </p:spTree>
    <p:extLst>
      <p:ext uri="{BB962C8B-B14F-4D97-AF65-F5344CB8AC3E}">
        <p14:creationId xmlns:p14="http://schemas.microsoft.com/office/powerpoint/2010/main" val="237279535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06335" y="1667508"/>
            <a:ext cx="9801559" cy="4678204"/>
          </a:xfrm>
          <a:prstGeom prst="rect">
            <a:avLst/>
          </a:prstGeom>
          <a:solidFill>
            <a:schemeClr val="accent2">
              <a:lumMod val="20000"/>
              <a:lumOff val="80000"/>
            </a:schemeClr>
          </a:solidFill>
        </p:spPr>
        <p:txBody>
          <a:bodyPr wrap="square" rtlCol="0">
            <a:spAutoFit/>
          </a:bodyPr>
          <a:lstStyle/>
          <a:p>
            <a:pPr>
              <a:spcAft>
                <a:spcPts val="1200"/>
              </a:spcAft>
            </a:pPr>
            <a:r>
              <a:rPr lang="en-US" sz="3200" b="1" dirty="0">
                <a:latin typeface="Times New Roman" panose="02020603050405020304" pitchFamily="18" charset="0"/>
                <a:cs typeface="Times New Roman" panose="02020603050405020304" pitchFamily="18" charset="0"/>
              </a:rPr>
              <a:t>LEARNING POINT </a:t>
            </a:r>
            <a:r>
              <a:rPr lang="en-US" sz="3200" b="1" dirty="0">
                <a:solidFill>
                  <a:srgbClr val="0000FF"/>
                </a:solidFill>
                <a:latin typeface="Times New Roman" panose="02020603050405020304" pitchFamily="18" charset="0"/>
                <a:cs typeface="Times New Roman" panose="02020603050405020304" pitchFamily="18" charset="0"/>
              </a:rPr>
              <a:t>Choosing Measures</a:t>
            </a:r>
          </a:p>
          <a:p>
            <a:r>
              <a:rPr lang="en-US" sz="3200" b="1" dirty="0">
                <a:latin typeface="Times New Roman" panose="02020603050405020304" pitchFamily="18" charset="0"/>
                <a:cs typeface="Times New Roman" panose="02020603050405020304" pitchFamily="18" charset="0"/>
              </a:rPr>
              <a:t>Healthcare organizations measure many aspects of performance. Some of the measures are mandated by external regulatory, licensing, and accreditation groups. Some are chosen to evaluate performance issues important to the organization. Some measures serve both purposes; the measure is required by an external group and provides performance information important to the organization</a:t>
            </a:r>
            <a:r>
              <a:rPr lang="en-US" sz="3200" b="1" dirty="0" smtClean="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EFD30605-12DF-424C-BC8F-2E8A6A0D29DE}"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57</a:t>
            </a:fld>
            <a:endParaRPr lang="en-US" dirty="0"/>
          </a:p>
        </p:txBody>
      </p:sp>
    </p:spTree>
    <p:extLst>
      <p:ext uri="{BB962C8B-B14F-4D97-AF65-F5344CB8AC3E}">
        <p14:creationId xmlns:p14="http://schemas.microsoft.com/office/powerpoint/2010/main" val="123679206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477735" y="1602144"/>
            <a:ext cx="10030159" cy="4416594"/>
          </a:xfrm>
          <a:prstGeom prst="rect">
            <a:avLst/>
          </a:prstGeom>
          <a:solidFill>
            <a:schemeClr val="accent2">
              <a:lumMod val="20000"/>
              <a:lumOff val="80000"/>
            </a:schemeClr>
          </a:solidFill>
        </p:spPr>
        <p:txBody>
          <a:bodyPr wrap="square" rtlCol="0">
            <a:spAutoFit/>
          </a:bodyPr>
          <a:lstStyle/>
          <a:p>
            <a:pPr>
              <a:spcAft>
                <a:spcPts val="600"/>
              </a:spcAft>
            </a:pPr>
            <a:r>
              <a:rPr lang="en-US" sz="3200" b="1" dirty="0">
                <a:solidFill>
                  <a:srgbClr val="0000FF"/>
                </a:solidFill>
                <a:latin typeface="Times New Roman" panose="02020603050405020304" pitchFamily="18" charset="0"/>
                <a:cs typeface="Times New Roman" panose="02020603050405020304" pitchFamily="18" charset="0"/>
              </a:rPr>
              <a:t>Constructing Measures </a:t>
            </a:r>
          </a:p>
          <a:p>
            <a:pPr>
              <a:spcAft>
                <a:spcPts val="600"/>
              </a:spcAft>
            </a:pPr>
            <a:r>
              <a:rPr lang="en-US" sz="2800" b="1" dirty="0">
                <a:latin typeface="Times New Roman" panose="02020603050405020304" pitchFamily="18" charset="0"/>
                <a:cs typeface="Times New Roman" panose="02020603050405020304" pitchFamily="18" charset="0"/>
              </a:rPr>
              <a:t>Creation of performance </a:t>
            </a:r>
            <a:r>
              <a:rPr lang="en-US" sz="2800" b="1" dirty="0">
                <a:solidFill>
                  <a:srgbClr val="0000FF"/>
                </a:solidFill>
                <a:latin typeface="Times New Roman" panose="02020603050405020304" pitchFamily="18" charset="0"/>
                <a:cs typeface="Times New Roman" panose="02020603050405020304" pitchFamily="18" charset="0"/>
              </a:rPr>
              <a:t>measures</a:t>
            </a:r>
            <a:r>
              <a:rPr lang="en-US" sz="2800" b="1" dirty="0">
                <a:latin typeface="Times New Roman" panose="02020603050405020304" pitchFamily="18" charset="0"/>
                <a:cs typeface="Times New Roman" panose="02020603050405020304" pitchFamily="18" charset="0"/>
              </a:rPr>
              <a:t> should follow three steps to ensure each measure yields information that is accurate, useful, easy to interpret, and consistently reported:</a:t>
            </a:r>
          </a:p>
          <a:p>
            <a:pPr marL="457200" indent="914400">
              <a:spcAft>
                <a:spcPts val="600"/>
              </a:spcAft>
              <a:buClr>
                <a:srgbClr val="0000FF"/>
              </a:buClr>
              <a:buFont typeface="Wingdings" panose="05000000000000000000" pitchFamily="2" charset="2"/>
              <a:buChar char="v"/>
            </a:pPr>
            <a:r>
              <a:rPr lang="en-US" sz="2800" b="1" dirty="0">
                <a:latin typeface="Times New Roman" panose="02020603050405020304" pitchFamily="18" charset="0"/>
                <a:cs typeface="Times New Roman" panose="02020603050405020304" pitchFamily="18" charset="0"/>
              </a:rPr>
              <a:t>Identify the topic of interest. </a:t>
            </a:r>
          </a:p>
          <a:p>
            <a:pPr marL="457200" indent="914400">
              <a:spcAft>
                <a:spcPts val="600"/>
              </a:spcAft>
              <a:buClr>
                <a:srgbClr val="0000FF"/>
              </a:buClr>
              <a:buFont typeface="Wingdings" panose="05000000000000000000" pitchFamily="2" charset="2"/>
              <a:buChar char="v"/>
            </a:pPr>
            <a:r>
              <a:rPr lang="en-US" sz="2800" b="1" dirty="0">
                <a:latin typeface="Times New Roman" panose="02020603050405020304" pitchFamily="18" charset="0"/>
                <a:cs typeface="Times New Roman" panose="02020603050405020304" pitchFamily="18" charset="0"/>
              </a:rPr>
              <a:t>Develop the measure. </a:t>
            </a:r>
          </a:p>
          <a:p>
            <a:pPr marL="457200" indent="914400">
              <a:spcAft>
                <a:spcPts val="600"/>
              </a:spcAft>
              <a:buClr>
                <a:srgbClr val="0000FF"/>
              </a:buClr>
              <a:buFont typeface="Wingdings" panose="05000000000000000000" pitchFamily="2" charset="2"/>
              <a:buChar char="v"/>
            </a:pPr>
            <a:r>
              <a:rPr lang="en-US" sz="2800" b="1" dirty="0">
                <a:latin typeface="Times New Roman" panose="02020603050405020304" pitchFamily="18" charset="0"/>
                <a:cs typeface="Times New Roman" panose="02020603050405020304" pitchFamily="18" charset="0"/>
              </a:rPr>
              <a:t>Design the data collection system.</a:t>
            </a:r>
          </a:p>
          <a:p>
            <a:pPr>
              <a:spcAft>
                <a:spcPts val="600"/>
              </a:spcAft>
            </a:pPr>
            <a:r>
              <a:rPr lang="en-US" sz="2800" b="1" dirty="0">
                <a:latin typeface="Times New Roman" panose="02020603050405020304" pitchFamily="18" charset="0"/>
                <a:cs typeface="Times New Roman" panose="02020603050405020304" pitchFamily="18" charset="0"/>
              </a:rPr>
              <a:t>These steps can be time consuming but are essential to ensuring that the </a:t>
            </a:r>
            <a:r>
              <a:rPr lang="en-US" sz="2800" b="1" dirty="0">
                <a:solidFill>
                  <a:srgbClr val="0000FF"/>
                </a:solidFill>
                <a:latin typeface="Times New Roman" panose="02020603050405020304" pitchFamily="18" charset="0"/>
                <a:cs typeface="Times New Roman" panose="02020603050405020304" pitchFamily="18" charset="0"/>
              </a:rPr>
              <a:t>measures</a:t>
            </a:r>
            <a:r>
              <a:rPr lang="en-US" sz="2800" b="1" dirty="0">
                <a:latin typeface="Times New Roman" panose="02020603050405020304" pitchFamily="18" charset="0"/>
                <a:cs typeface="Times New Roman" panose="02020603050405020304" pitchFamily="18" charset="0"/>
              </a:rPr>
              <a:t> are useful for quality management purposes</a:t>
            </a:r>
            <a:r>
              <a:rPr lang="en-US" sz="2800" b="1" dirty="0" smtClean="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100C7BD0-FE7F-4A7A-BD41-CB2A3C518E23}"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58</a:t>
            </a:fld>
            <a:endParaRPr lang="en-US" dirty="0"/>
          </a:p>
        </p:txBody>
      </p:sp>
    </p:spTree>
    <p:extLst>
      <p:ext uri="{BB962C8B-B14F-4D97-AF65-F5344CB8AC3E}">
        <p14:creationId xmlns:p14="http://schemas.microsoft.com/office/powerpoint/2010/main" val="173391426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453243" y="1602144"/>
            <a:ext cx="10292288" cy="4278094"/>
          </a:xfrm>
          <a:prstGeom prst="rect">
            <a:avLst/>
          </a:prstGeom>
          <a:solidFill>
            <a:schemeClr val="accent2">
              <a:lumMod val="20000"/>
              <a:lumOff val="80000"/>
            </a:schemeClr>
          </a:solidFill>
        </p:spPr>
        <p:txBody>
          <a:bodyPr wrap="square" rtlCol="0">
            <a:spAutoFit/>
          </a:bodyPr>
          <a:lstStyle/>
          <a:p>
            <a:pPr marL="457200" indent="914400">
              <a:spcAft>
                <a:spcPts val="600"/>
              </a:spcAft>
              <a:buClr>
                <a:srgbClr val="0000FF"/>
              </a:buClr>
              <a:buFont typeface="Wingdings" panose="05000000000000000000" pitchFamily="2" charset="2"/>
              <a:buChar char="v"/>
            </a:pPr>
            <a:r>
              <a:rPr lang="en-US" sz="2800" b="1" i="1" dirty="0">
                <a:solidFill>
                  <a:srgbClr val="0000FF"/>
                </a:solidFill>
                <a:latin typeface="Times New Roman" panose="02020603050405020304" pitchFamily="18" charset="0"/>
                <a:cs typeface="Times New Roman" panose="02020603050405020304" pitchFamily="18" charset="0"/>
              </a:rPr>
              <a:t>Identify the Topic of Interest</a:t>
            </a:r>
          </a:p>
          <a:p>
            <a:pPr>
              <a:spcAft>
                <a:spcPts val="600"/>
              </a:spcAft>
            </a:pPr>
            <a:r>
              <a:rPr lang="en-US" sz="2800" b="1" dirty="0">
                <a:latin typeface="Times New Roman" panose="02020603050405020304" pitchFamily="18" charset="0"/>
                <a:cs typeface="Times New Roman" panose="02020603050405020304" pitchFamily="18" charset="0"/>
              </a:rPr>
              <a:t>The first step to constructing a performance measure is to determine what you want to know. Consider just one function for example, taking patient X-rays in the radiology department</a:t>
            </a:r>
            <a:r>
              <a:rPr lang="en-US" sz="2800" b="1" dirty="0" smtClean="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This function involves several steps:</a:t>
            </a:r>
          </a:p>
          <a:p>
            <a:pPr marL="457200" indent="914400">
              <a:spcAft>
                <a:spcPts val="600"/>
              </a:spcAft>
              <a:buClr>
                <a:srgbClr val="0000FF"/>
              </a:buClr>
              <a:buFont typeface="+mj-lt"/>
              <a:buAutoNum type="arabicPeriod"/>
            </a:pPr>
            <a:r>
              <a:rPr lang="en-US" sz="2800" b="1" dirty="0">
                <a:latin typeface="Times New Roman" panose="02020603050405020304" pitchFamily="18" charset="0"/>
                <a:cs typeface="Times New Roman" panose="02020603050405020304" pitchFamily="18" charset="0"/>
              </a:rPr>
              <a:t>The patient’s doctor orders the X-ray exam. </a:t>
            </a:r>
          </a:p>
          <a:p>
            <a:pPr marL="457200" indent="914400">
              <a:spcAft>
                <a:spcPts val="600"/>
              </a:spcAft>
              <a:buClr>
                <a:srgbClr val="0000FF"/>
              </a:buClr>
              <a:buFont typeface="+mj-lt"/>
              <a:buAutoNum type="arabicPeriod"/>
            </a:pPr>
            <a:r>
              <a:rPr lang="en-US" sz="2800" b="1" dirty="0">
                <a:latin typeface="Times New Roman" panose="02020603050405020304" pitchFamily="18" charset="0"/>
                <a:cs typeface="Times New Roman" panose="02020603050405020304" pitchFamily="18" charset="0"/>
              </a:rPr>
              <a:t>The radiology department schedules the exam</a:t>
            </a:r>
            <a:r>
              <a:rPr lang="en-US" sz="2800" b="1" dirty="0" smtClean="0">
                <a:latin typeface="Times New Roman" panose="02020603050405020304" pitchFamily="18" charset="0"/>
                <a:cs typeface="Times New Roman" panose="02020603050405020304" pitchFamily="18" charset="0"/>
              </a:rPr>
              <a:t>.</a:t>
            </a:r>
          </a:p>
          <a:p>
            <a:pPr marL="457200" indent="914400">
              <a:spcAft>
                <a:spcPts val="600"/>
              </a:spcAft>
              <a:buClr>
                <a:srgbClr val="0000FF"/>
              </a:buClr>
              <a:buFont typeface="+mj-lt"/>
              <a:buAutoNum type="arabicPeriod"/>
            </a:pPr>
            <a:r>
              <a:rPr lang="en-US" sz="2800" b="1" dirty="0">
                <a:latin typeface="Times New Roman" panose="02020603050405020304" pitchFamily="18" charset="0"/>
                <a:cs typeface="Times New Roman" panose="02020603050405020304" pitchFamily="18" charset="0"/>
              </a:rPr>
              <a:t>The patient registers on arrival in the radiology </a:t>
            </a:r>
            <a:r>
              <a:rPr lang="en-US" sz="2800" b="1" dirty="0" smtClean="0">
                <a:latin typeface="Times New Roman" panose="02020603050405020304" pitchFamily="18" charset="0"/>
                <a:cs typeface="Times New Roman" panose="02020603050405020304" pitchFamily="18" charset="0"/>
              </a:rPr>
              <a:t>				department.</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9052CBD6-811A-4F75-87B0-7DBD74258FB3}"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59</a:t>
            </a:fld>
            <a:endParaRPr lang="en-US" dirty="0"/>
          </a:p>
        </p:txBody>
      </p:sp>
    </p:spTree>
    <p:extLst>
      <p:ext uri="{BB962C8B-B14F-4D97-AF65-F5344CB8AC3E}">
        <p14:creationId xmlns:p14="http://schemas.microsoft.com/office/powerpoint/2010/main" val="1093436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1825" y="618185"/>
            <a:ext cx="10599313" cy="938009"/>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Quality Management Building </a:t>
            </a:r>
            <a:r>
              <a:rPr lang="en-US" b="1" dirty="0" smtClean="0">
                <a:solidFill>
                  <a:schemeClr val="tx1"/>
                </a:solidFill>
                <a:latin typeface="Times New Roman" panose="02020603050405020304" pitchFamily="18" charset="0"/>
                <a:cs typeface="Times New Roman" panose="02020603050405020304" pitchFamily="18" charset="0"/>
              </a:rPr>
              <a:t>Blocks</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493949" y="1777286"/>
            <a:ext cx="10328855" cy="4765182"/>
          </a:xfrm>
        </p:spPr>
        <p:txBody>
          <a:bodyPr>
            <a:normAutofit/>
          </a:bodyPr>
          <a:lstStyle/>
          <a:p>
            <a:pPr algn="l"/>
            <a:r>
              <a:rPr lang="en-US" sz="3600" b="1" dirty="0">
                <a:solidFill>
                  <a:schemeClr val="tx1"/>
                </a:solidFill>
                <a:latin typeface="Times New Roman" panose="02020603050405020304" pitchFamily="18" charset="0"/>
                <a:cs typeface="Times New Roman" panose="02020603050405020304" pitchFamily="18" charset="0"/>
              </a:rPr>
              <a:t>Quality </a:t>
            </a:r>
            <a:r>
              <a:rPr lang="en-US" sz="3600" b="1" dirty="0" smtClean="0">
                <a:solidFill>
                  <a:schemeClr val="tx1"/>
                </a:solidFill>
                <a:latin typeface="Times New Roman" panose="02020603050405020304" pitchFamily="18" charset="0"/>
                <a:cs typeface="Times New Roman" panose="02020603050405020304" pitchFamily="18" charset="0"/>
              </a:rPr>
              <a:t>Management </a:t>
            </a:r>
          </a:p>
          <a:p>
            <a:r>
              <a:rPr lang="en-US" sz="2800" b="1" dirty="0">
                <a:solidFill>
                  <a:srgbClr val="0000FF"/>
                </a:solidFill>
                <a:latin typeface="Times New Roman" panose="02020603050405020304" pitchFamily="18" charset="0"/>
                <a:cs typeface="Times New Roman" panose="02020603050405020304" pitchFamily="18" charset="0"/>
              </a:rPr>
              <a:t>Overuse </a:t>
            </a:r>
            <a:r>
              <a:rPr lang="en-US" sz="2800" b="1" dirty="0">
                <a:solidFill>
                  <a:schemeClr val="tx1"/>
                </a:solidFill>
                <a:latin typeface="Times New Roman" panose="02020603050405020304" pitchFamily="18" charset="0"/>
                <a:cs typeface="Times New Roman" panose="02020603050405020304" pitchFamily="18" charset="0"/>
              </a:rPr>
              <a:t>occurs when a service is provided even though no evidence indicates it will help the patient—for example, prescribing antibiotics for patients with viral infections</a:t>
            </a:r>
            <a:r>
              <a:rPr lang="en-US" sz="2800" b="1" dirty="0" smtClean="0">
                <a:solidFill>
                  <a:schemeClr val="tx1"/>
                </a:solidFill>
                <a:latin typeface="Times New Roman" panose="02020603050405020304" pitchFamily="18" charset="0"/>
                <a:cs typeface="Times New Roman" panose="02020603050405020304" pitchFamily="18" charset="0"/>
              </a:rPr>
              <a:t>.</a:t>
            </a:r>
          </a:p>
          <a:p>
            <a:r>
              <a:rPr lang="en-US" sz="2800" b="1" dirty="0">
                <a:solidFill>
                  <a:srgbClr val="0000FF"/>
                </a:solidFill>
                <a:latin typeface="Times New Roman" panose="02020603050405020304" pitchFamily="18" charset="0"/>
                <a:cs typeface="Times New Roman" panose="02020603050405020304" pitchFamily="18" charset="0"/>
              </a:rPr>
              <a:t>Underuse</a:t>
            </a:r>
            <a:r>
              <a:rPr lang="en-US" sz="2800" b="1" dirty="0">
                <a:solidFill>
                  <a:srgbClr val="C1C2BD"/>
                </a:solidFill>
                <a:latin typeface="Times New Roman" panose="02020603050405020304" pitchFamily="18" charset="0"/>
                <a:cs typeface="Times New Roman" panose="02020603050405020304" pitchFamily="18" charset="0"/>
              </a:rPr>
              <a:t> </a:t>
            </a:r>
            <a:r>
              <a:rPr lang="en-US" sz="2800" b="1" dirty="0">
                <a:solidFill>
                  <a:schemeClr val="tx1"/>
                </a:solidFill>
                <a:latin typeface="Times New Roman" panose="02020603050405020304" pitchFamily="18" charset="0"/>
                <a:cs typeface="Times New Roman" panose="02020603050405020304" pitchFamily="18" charset="0"/>
              </a:rPr>
              <a:t>occurs when a service that would have been medically beneficial to the patient is not provided—for example, performing a necessary diagnostic test</a:t>
            </a:r>
            <a:r>
              <a:rPr lang="en-US" sz="2800" b="1" dirty="0" smtClean="0">
                <a:solidFill>
                  <a:schemeClr val="tx1"/>
                </a:solidFill>
                <a:latin typeface="Times New Roman" panose="02020603050405020304" pitchFamily="18" charset="0"/>
                <a:cs typeface="Times New Roman" panose="02020603050405020304" pitchFamily="18" charset="0"/>
              </a:rPr>
              <a:t>.</a:t>
            </a:r>
          </a:p>
          <a:p>
            <a:r>
              <a:rPr lang="en-US" sz="2800" b="1" dirty="0">
                <a:solidFill>
                  <a:srgbClr val="0000FF"/>
                </a:solidFill>
                <a:latin typeface="Times New Roman" panose="02020603050405020304" pitchFamily="18" charset="0"/>
                <a:cs typeface="Times New Roman" panose="02020603050405020304" pitchFamily="18" charset="0"/>
              </a:rPr>
              <a:t>Misuse</a:t>
            </a:r>
            <a:r>
              <a:rPr lang="en-US" sz="2800" b="1" dirty="0">
                <a:solidFill>
                  <a:schemeClr val="tx1"/>
                </a:solidFill>
                <a:latin typeface="Times New Roman" panose="02020603050405020304" pitchFamily="18" charset="0"/>
                <a:cs typeface="Times New Roman" panose="02020603050405020304" pitchFamily="18" charset="0"/>
              </a:rPr>
              <a:t> occurs when a service is not carried out properly—for example, operating on the wrong part of the patient’s body.</a:t>
            </a:r>
          </a:p>
          <a:p>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F70655DF-5047-4B8F-A6EA-5327E2EBF731}"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135596755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71650" y="1602144"/>
            <a:ext cx="9973882" cy="4401205"/>
          </a:xfrm>
          <a:prstGeom prst="rect">
            <a:avLst/>
          </a:prstGeom>
          <a:solidFill>
            <a:schemeClr val="accent2">
              <a:lumMod val="20000"/>
              <a:lumOff val="80000"/>
            </a:schemeClr>
          </a:solidFill>
        </p:spPr>
        <p:txBody>
          <a:bodyPr wrap="square" rtlCol="0">
            <a:spAutoFit/>
          </a:bodyPr>
          <a:lstStyle/>
          <a:p>
            <a:pPr marL="457200" indent="914400">
              <a:spcAft>
                <a:spcPts val="600"/>
              </a:spcAft>
              <a:buClr>
                <a:srgbClr val="0000FF"/>
              </a:buClr>
              <a:buFont typeface="Wingdings" panose="05000000000000000000" pitchFamily="2" charset="2"/>
              <a:buChar char="v"/>
            </a:pPr>
            <a:r>
              <a:rPr lang="en-US" sz="3600" b="1" i="1" dirty="0">
                <a:latin typeface="Times New Roman" panose="02020603050405020304" pitchFamily="18" charset="0"/>
                <a:cs typeface="Times New Roman" panose="02020603050405020304" pitchFamily="18" charset="0"/>
              </a:rPr>
              <a:t>Identify the Topic of Interest</a:t>
            </a:r>
          </a:p>
          <a:p>
            <a:pPr>
              <a:spcAft>
                <a:spcPts val="600"/>
              </a:spcAft>
            </a:pPr>
            <a:r>
              <a:rPr lang="en-US" sz="3200" b="1" dirty="0">
                <a:latin typeface="Times New Roman" panose="02020603050405020304" pitchFamily="18" charset="0"/>
                <a:cs typeface="Times New Roman" panose="02020603050405020304" pitchFamily="18" charset="0"/>
              </a:rPr>
              <a:t>Consider just one function for example, taking patient X-rays in the radiology department. This function involves several steps:</a:t>
            </a:r>
          </a:p>
          <a:p>
            <a:pPr marL="971550" indent="-514350">
              <a:spcAft>
                <a:spcPts val="600"/>
              </a:spcAft>
              <a:buClr>
                <a:srgbClr val="0000FF"/>
              </a:buClr>
              <a:buFont typeface="+mj-lt"/>
              <a:buAutoNum type="arabicPeriod" startAt="4"/>
            </a:pPr>
            <a:r>
              <a:rPr lang="en-US" sz="3200" b="1" dirty="0" smtClean="0">
                <a:latin typeface="Times New Roman" panose="02020603050405020304" pitchFamily="18" charset="0"/>
                <a:cs typeface="Times New Roman" panose="02020603050405020304" pitchFamily="18" charset="0"/>
              </a:rPr>
              <a:t>The </a:t>
            </a:r>
            <a:r>
              <a:rPr lang="en-US" sz="3200" b="1" dirty="0">
                <a:latin typeface="Times New Roman" panose="02020603050405020304" pitchFamily="18" charset="0"/>
                <a:cs typeface="Times New Roman" panose="02020603050405020304" pitchFamily="18" charset="0"/>
              </a:rPr>
              <a:t>X-ray exam is performed. </a:t>
            </a:r>
          </a:p>
          <a:p>
            <a:pPr marL="971550" indent="-514350">
              <a:spcAft>
                <a:spcPts val="600"/>
              </a:spcAft>
              <a:buClr>
                <a:srgbClr val="0000FF"/>
              </a:buClr>
              <a:buFont typeface="+mj-lt"/>
              <a:buAutoNum type="arabicPeriod" startAt="4"/>
            </a:pPr>
            <a:r>
              <a:rPr lang="en-US" sz="3200" b="1" dirty="0">
                <a:latin typeface="Times New Roman" panose="02020603050405020304" pitchFamily="18" charset="0"/>
                <a:cs typeface="Times New Roman" panose="02020603050405020304" pitchFamily="18" charset="0"/>
              </a:rPr>
              <a:t>The radiologist interprets the X-rays. </a:t>
            </a:r>
          </a:p>
          <a:p>
            <a:pPr marL="971550" indent="-514350">
              <a:spcAft>
                <a:spcPts val="600"/>
              </a:spcAft>
              <a:buClr>
                <a:srgbClr val="0000FF"/>
              </a:buClr>
              <a:buFont typeface="+mj-lt"/>
              <a:buAutoNum type="arabicPeriod" startAt="4"/>
            </a:pPr>
            <a:r>
              <a:rPr lang="en-US" sz="3200" b="1" dirty="0">
                <a:latin typeface="Times New Roman" panose="02020603050405020304" pitchFamily="18" charset="0"/>
                <a:cs typeface="Times New Roman" panose="02020603050405020304" pitchFamily="18" charset="0"/>
              </a:rPr>
              <a:t>The radiologist informs the patient’s doctor of the X-ray results</a:t>
            </a:r>
            <a:r>
              <a:rPr lang="en-US" sz="32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9B5FC59D-F840-4B29-919D-E6FB0DE17D00}"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60</a:t>
            </a:fld>
            <a:endParaRPr lang="en-US" dirty="0"/>
          </a:p>
        </p:txBody>
      </p:sp>
    </p:spTree>
    <p:extLst>
      <p:ext uri="{BB962C8B-B14F-4D97-AF65-F5344CB8AC3E}">
        <p14:creationId xmlns:p14="http://schemas.microsoft.com/office/powerpoint/2010/main" val="254236905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47156" y="2067049"/>
            <a:ext cx="10206203" cy="3754874"/>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600" b="1" i="1" dirty="0" smtClean="0">
                <a:solidFill>
                  <a:srgbClr val="0000FF"/>
                </a:solidFill>
                <a:latin typeface="Times New Roman" panose="02020603050405020304" pitchFamily="18" charset="0"/>
                <a:cs typeface="Times New Roman" panose="02020603050405020304" pitchFamily="18" charset="0"/>
              </a:rPr>
              <a:t>Develop </a:t>
            </a:r>
            <a:r>
              <a:rPr lang="en-US" sz="3600" b="1" i="1" dirty="0">
                <a:solidFill>
                  <a:srgbClr val="0000FF"/>
                </a:solidFill>
                <a:latin typeface="Times New Roman" panose="02020603050405020304" pitchFamily="18" charset="0"/>
                <a:cs typeface="Times New Roman" panose="02020603050405020304" pitchFamily="18" charset="0"/>
              </a:rPr>
              <a:t>the Measure</a:t>
            </a:r>
          </a:p>
          <a:p>
            <a:r>
              <a:rPr lang="en-US" sz="3200" b="1" dirty="0">
                <a:latin typeface="Times New Roman" panose="02020603050405020304" pitchFamily="18" charset="0"/>
                <a:cs typeface="Times New Roman" panose="02020603050405020304" pitchFamily="18" charset="0"/>
              </a:rPr>
              <a:t>Once performance questions have been identified, the next step is to define the measures that will be used to answer the questions</a:t>
            </a:r>
            <a:r>
              <a:rPr lang="en-US" sz="3200" b="1" dirty="0" smtClean="0">
                <a:latin typeface="Times New Roman" panose="02020603050405020304" pitchFamily="18" charset="0"/>
                <a:cs typeface="Times New Roman" panose="02020603050405020304" pitchFamily="18" charset="0"/>
              </a:rPr>
              <a:t>.</a:t>
            </a:r>
          </a:p>
          <a:p>
            <a:pPr>
              <a:spcBef>
                <a:spcPts val="600"/>
              </a:spcBef>
            </a:pPr>
            <a:r>
              <a:rPr lang="en-US" sz="3200" b="1" dirty="0">
                <a:latin typeface="Times New Roman" panose="02020603050405020304" pitchFamily="18" charset="0"/>
                <a:cs typeface="Times New Roman" panose="02020603050405020304" pitchFamily="18" charset="0"/>
              </a:rPr>
              <a:t>The performance measure should be written in fundamental measurement units, the manager is able to identify the data she needs to generate the measure</a:t>
            </a:r>
            <a:r>
              <a:rPr lang="en-US" sz="32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6FD09D8D-B304-490E-A9D7-080564BA9525}"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61</a:t>
            </a:fld>
            <a:endParaRPr lang="en-US" dirty="0"/>
          </a:p>
        </p:txBody>
      </p:sp>
    </p:spTree>
    <p:extLst>
      <p:ext uri="{BB962C8B-B14F-4D97-AF65-F5344CB8AC3E}">
        <p14:creationId xmlns:p14="http://schemas.microsoft.com/office/powerpoint/2010/main" val="11153448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47157" y="2067049"/>
            <a:ext cx="9911444" cy="4047262"/>
          </a:xfrm>
          <a:prstGeom prst="rect">
            <a:avLst/>
          </a:prstGeom>
          <a:solidFill>
            <a:schemeClr val="accent2">
              <a:lumMod val="20000"/>
              <a:lumOff val="80000"/>
            </a:schemeClr>
          </a:solidFill>
        </p:spPr>
        <p:txBody>
          <a:bodyPr wrap="square" rtlCol="0">
            <a:spAutoFit/>
          </a:bodyPr>
          <a:lstStyle/>
          <a:p>
            <a:pPr marL="914400" indent="-457200">
              <a:spcAft>
                <a:spcPts val="600"/>
              </a:spcAft>
              <a:buFont typeface="Wingdings" panose="05000000000000000000" pitchFamily="2" charset="2"/>
              <a:buChar char="v"/>
            </a:pPr>
            <a:r>
              <a:rPr lang="en-US" sz="2800" b="1" i="1" dirty="0" smtClean="0">
                <a:solidFill>
                  <a:srgbClr val="0000FF"/>
                </a:solidFill>
                <a:latin typeface="Times New Roman" panose="02020603050405020304" pitchFamily="18" charset="0"/>
                <a:cs typeface="Times New Roman" panose="02020603050405020304" pitchFamily="18" charset="0"/>
              </a:rPr>
              <a:t>Develop </a:t>
            </a:r>
            <a:r>
              <a:rPr lang="en-US" sz="2800" b="1" i="1" dirty="0">
                <a:solidFill>
                  <a:srgbClr val="0000FF"/>
                </a:solidFill>
                <a:latin typeface="Times New Roman" panose="02020603050405020304" pitchFamily="18" charset="0"/>
                <a:cs typeface="Times New Roman" panose="02020603050405020304" pitchFamily="18" charset="0"/>
              </a:rPr>
              <a:t>the Measure</a:t>
            </a:r>
          </a:p>
          <a:p>
            <a:pPr marL="457200" indent="-457200">
              <a:buClr>
                <a:srgbClr val="0000FF"/>
              </a:buClr>
              <a:buFont typeface="Wingdings" panose="05000000000000000000" pitchFamily="2" charset="2"/>
              <a:buChar char="v"/>
            </a:pPr>
            <a:r>
              <a:rPr lang="en-US" sz="2800" b="1" dirty="0">
                <a:latin typeface="Times New Roman" panose="02020603050405020304" pitchFamily="18" charset="0"/>
                <a:cs typeface="Times New Roman" panose="02020603050405020304" pitchFamily="18" charset="0"/>
              </a:rPr>
              <a:t>Suppose the radiology manager chooses to address the question of timely reporting of X-ray exam results to patients’ doctors. The department policy states that results are to be telephoned or faxed to patients’ doctors within 48 hours of patients’ exams. To turn the question into a performance measure, the manager uses the percentage of results communicated to doctors within 48 hours of completion of an outpatient X-ray exam</a:t>
            </a:r>
            <a:r>
              <a:rPr lang="en-US" sz="28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6FD09D8D-B304-490E-A9D7-080564BA9525}"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62</a:t>
            </a:fld>
            <a:endParaRPr lang="en-US" dirty="0"/>
          </a:p>
        </p:txBody>
      </p:sp>
    </p:spTree>
    <p:extLst>
      <p:ext uri="{BB962C8B-B14F-4D97-AF65-F5344CB8AC3E}">
        <p14:creationId xmlns:p14="http://schemas.microsoft.com/office/powerpoint/2010/main" val="408647310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600199" y="1518077"/>
            <a:ext cx="9911444" cy="4693593"/>
          </a:xfrm>
          <a:prstGeom prst="rect">
            <a:avLst/>
          </a:prstGeom>
          <a:solidFill>
            <a:schemeClr val="accent2">
              <a:lumMod val="20000"/>
              <a:lumOff val="80000"/>
            </a:schemeClr>
          </a:solidFill>
        </p:spPr>
        <p:txBody>
          <a:bodyPr wrap="square" rtlCol="0">
            <a:spAutoFit/>
          </a:bodyPr>
          <a:lstStyle/>
          <a:p>
            <a:pPr marL="914400" indent="-457200">
              <a:spcAft>
                <a:spcPts val="600"/>
              </a:spcAft>
              <a:buFont typeface="Wingdings" panose="05000000000000000000" pitchFamily="2" charset="2"/>
              <a:buChar char="v"/>
            </a:pPr>
            <a:r>
              <a:rPr lang="en-US" sz="2800" b="1" i="1" dirty="0" smtClean="0">
                <a:solidFill>
                  <a:srgbClr val="0000FF"/>
                </a:solidFill>
                <a:latin typeface="Times New Roman" panose="02020603050405020304" pitchFamily="18" charset="0"/>
                <a:cs typeface="Times New Roman" panose="02020603050405020304" pitchFamily="18" charset="0"/>
              </a:rPr>
              <a:t>Develop </a:t>
            </a:r>
            <a:r>
              <a:rPr lang="en-US" sz="2800" b="1" i="1" dirty="0">
                <a:solidFill>
                  <a:srgbClr val="0000FF"/>
                </a:solidFill>
                <a:latin typeface="Times New Roman" panose="02020603050405020304" pitchFamily="18" charset="0"/>
                <a:cs typeface="Times New Roman" panose="02020603050405020304" pitchFamily="18" charset="0"/>
              </a:rPr>
              <a:t>the Measure</a:t>
            </a:r>
          </a:p>
          <a:p>
            <a:pPr marL="457200" indent="-457200">
              <a:buClr>
                <a:srgbClr val="0000FF"/>
              </a:buClr>
              <a:buFont typeface="Wingdings" panose="05000000000000000000" pitchFamily="2" charset="2"/>
              <a:buChar char="v"/>
            </a:pPr>
            <a:r>
              <a:rPr lang="en-US" sz="2600" b="1" dirty="0" smtClean="0">
                <a:latin typeface="Times New Roman" panose="02020603050405020304" pitchFamily="18" charset="0"/>
                <a:cs typeface="Times New Roman" panose="02020603050405020304" pitchFamily="18" charset="0"/>
              </a:rPr>
              <a:t>To ensure she knows what information this measure will provide, the manager rewrites the measure in terms of the data that will be used to calculate it, as follows:</a:t>
            </a:r>
          </a:p>
          <a:p>
            <a:pPr>
              <a:buClr>
                <a:srgbClr val="0000FF"/>
              </a:buClr>
            </a:pPr>
            <a:r>
              <a:rPr lang="en-US" sz="2800" b="1" dirty="0" smtClean="0">
                <a:latin typeface="Times New Roman" panose="02020603050405020304" pitchFamily="18" charset="0"/>
                <a:cs typeface="Times New Roman" panose="02020603050405020304" pitchFamily="18" charset="0"/>
              </a:rPr>
              <a:t>    </a:t>
            </a:r>
          </a:p>
          <a:p>
            <a:pPr>
              <a:buClr>
                <a:srgbClr val="0000FF"/>
              </a:buClr>
            </a:pPr>
            <a:endParaRPr lang="en-US" sz="2800" b="1" dirty="0" smtClean="0">
              <a:latin typeface="Times New Roman" panose="02020603050405020304" pitchFamily="18" charset="0"/>
              <a:cs typeface="Times New Roman" panose="02020603050405020304" pitchFamily="18" charset="0"/>
            </a:endParaRPr>
          </a:p>
          <a:p>
            <a:pPr>
              <a:buClr>
                <a:srgbClr val="0000FF"/>
              </a:buClr>
            </a:pPr>
            <a:endParaRPr lang="en-US" sz="2800" b="1" dirty="0" smtClean="0">
              <a:latin typeface="Times New Roman" panose="02020603050405020304" pitchFamily="18" charset="0"/>
              <a:cs typeface="Times New Roman" panose="02020603050405020304" pitchFamily="18" charset="0"/>
            </a:endParaRPr>
          </a:p>
          <a:p>
            <a:pPr>
              <a:buClr>
                <a:srgbClr val="0000FF"/>
              </a:buClr>
            </a:pPr>
            <a:endParaRPr lang="en-US" sz="2600" b="1" dirty="0" smtClean="0">
              <a:latin typeface="Times New Roman" panose="02020603050405020304" pitchFamily="18" charset="0"/>
              <a:cs typeface="Times New Roman" panose="02020603050405020304" pitchFamily="18" charset="0"/>
            </a:endParaRPr>
          </a:p>
          <a:p>
            <a:pPr marL="457200" indent="-457200">
              <a:buClr>
                <a:srgbClr val="0000FF"/>
              </a:buClr>
              <a:buFont typeface="Wingdings" panose="05000000000000000000" pitchFamily="2" charset="2"/>
              <a:buChar char="v"/>
            </a:pPr>
            <a:r>
              <a:rPr lang="en-US" sz="2600" b="1" dirty="0" smtClean="0">
                <a:latin typeface="Times New Roman" panose="02020603050405020304" pitchFamily="18" charset="0"/>
                <a:cs typeface="Times New Roman" panose="02020603050405020304" pitchFamily="18" charset="0"/>
              </a:rPr>
              <a:t>By </a:t>
            </a:r>
            <a:r>
              <a:rPr lang="en-US" sz="2600" b="1" dirty="0">
                <a:latin typeface="Times New Roman" panose="02020603050405020304" pitchFamily="18" charset="0"/>
                <a:cs typeface="Times New Roman" panose="02020603050405020304" pitchFamily="18" charset="0"/>
              </a:rPr>
              <a:t>writing the performance measure in fundamental measurement units, the manager is able to identify the data she needs to generate the </a:t>
            </a:r>
            <a:r>
              <a:rPr lang="en-US" sz="2600" b="1" dirty="0" smtClean="0">
                <a:latin typeface="Times New Roman" panose="02020603050405020304" pitchFamily="18" charset="0"/>
                <a:cs typeface="Times New Roman" panose="02020603050405020304" pitchFamily="18" charset="0"/>
              </a:rPr>
              <a:t>measure</a:t>
            </a:r>
            <a:endParaRPr lang="en-US" sz="26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6FD09D8D-B304-490E-A9D7-080564BA9525}"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dirty="0"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63</a:t>
            </a:fld>
            <a:endParaRPr lang="en-US" dirty="0"/>
          </a:p>
        </p:txBody>
      </p:sp>
      <p:sp>
        <p:nvSpPr>
          <p:cNvPr id="3" name="TextBox 2"/>
          <p:cNvSpPr txBox="1"/>
          <p:nvPr/>
        </p:nvSpPr>
        <p:spPr>
          <a:xfrm>
            <a:off x="2065565" y="3452513"/>
            <a:ext cx="5070021" cy="646331"/>
          </a:xfrm>
          <a:prstGeom prst="rect">
            <a:avLst/>
          </a:prstGeom>
          <a:solidFill>
            <a:schemeClr val="accent4"/>
          </a:solidFill>
        </p:spPr>
        <p:txBody>
          <a:bodyPr wrap="square" rtlCol="0">
            <a:spAutoFit/>
          </a:bodyPr>
          <a:lstStyle/>
          <a:p>
            <a:pPr algn="ctr"/>
            <a:r>
              <a:rPr lang="en-US" b="1" dirty="0">
                <a:latin typeface="Times New Roman" panose="02020603050405020304" pitchFamily="18" charset="0"/>
                <a:cs typeface="Times New Roman" panose="02020603050405020304" pitchFamily="18" charset="0"/>
              </a:rPr>
              <a:t>Number of outpatient exam results reported to doctor within 48 hours </a:t>
            </a:r>
            <a:endParaRPr lang="en-US" b="1" dirty="0">
              <a:latin typeface="Times New Roman" panose="02020603050405020304" pitchFamily="18" charset="0"/>
              <a:cs typeface="Times New Roman" panose="02020603050405020304" pitchFamily="18" charset="0"/>
            </a:endParaRPr>
          </a:p>
        </p:txBody>
      </p:sp>
      <p:cxnSp>
        <p:nvCxnSpPr>
          <p:cNvPr id="10" name="Straight Connector 9"/>
          <p:cNvCxnSpPr/>
          <p:nvPr/>
        </p:nvCxnSpPr>
        <p:spPr>
          <a:xfrm>
            <a:off x="2065564" y="4179873"/>
            <a:ext cx="5070021"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294164" y="4264869"/>
            <a:ext cx="4784271" cy="369332"/>
          </a:xfrm>
          <a:prstGeom prst="rect">
            <a:avLst/>
          </a:prstGeom>
          <a:solidFill>
            <a:schemeClr val="accent4"/>
          </a:solidFill>
        </p:spPr>
        <p:txBody>
          <a:bodyPr wrap="square" rtlCol="0">
            <a:spAutoFit/>
          </a:bodyPr>
          <a:lstStyle/>
          <a:p>
            <a:r>
              <a:rPr lang="en-US" b="1" dirty="0">
                <a:latin typeface="Times New Roman" panose="02020603050405020304" pitchFamily="18" charset="0"/>
                <a:cs typeface="Times New Roman" panose="02020603050405020304" pitchFamily="18" charset="0"/>
              </a:rPr>
              <a:t>Total number of exams performed</a:t>
            </a:r>
            <a:endParaRPr lang="en-US" b="1"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7258049" y="3895650"/>
            <a:ext cx="538844" cy="584775"/>
          </a:xfrm>
          <a:prstGeom prst="rect">
            <a:avLst/>
          </a:prstGeom>
          <a:solidFill>
            <a:schemeClr val="accent4"/>
          </a:solidFill>
        </p:spPr>
        <p:txBody>
          <a:bodyPr wrap="square" rtlCol="0">
            <a:spAutoFit/>
          </a:bodyPr>
          <a:lstStyle/>
          <a:p>
            <a:pPr algn="ctr"/>
            <a:r>
              <a:rPr lang="en-US" sz="3200" b="1" dirty="0" smtClean="0">
                <a:latin typeface="Times New Roman" panose="02020603050405020304" pitchFamily="18" charset="0"/>
                <a:cs typeface="Times New Roman" panose="02020603050405020304" pitchFamily="18" charset="0"/>
              </a:rPr>
              <a:t>X</a:t>
            </a:r>
            <a:endParaRPr lang="en-US" sz="3200" b="1" dirty="0">
              <a:latin typeface="Times New Roman" panose="02020603050405020304" pitchFamily="18" charset="0"/>
              <a:cs typeface="Times New Roman" panose="02020603050405020304" pitchFamily="18" charset="0"/>
            </a:endParaRPr>
          </a:p>
        </p:txBody>
      </p:sp>
      <p:sp>
        <p:nvSpPr>
          <p:cNvPr id="13" name="TextBox 12"/>
          <p:cNvSpPr txBox="1"/>
          <p:nvPr/>
        </p:nvSpPr>
        <p:spPr>
          <a:xfrm>
            <a:off x="7987200" y="3887485"/>
            <a:ext cx="1004207" cy="584775"/>
          </a:xfrm>
          <a:prstGeom prst="rect">
            <a:avLst/>
          </a:prstGeom>
          <a:solidFill>
            <a:schemeClr val="accent4"/>
          </a:solidFill>
        </p:spPr>
        <p:txBody>
          <a:bodyPr wrap="square" rtlCol="0">
            <a:spAutoFit/>
          </a:bodyPr>
          <a:lstStyle/>
          <a:p>
            <a:pPr algn="ctr"/>
            <a:r>
              <a:rPr lang="en-US" sz="3200" b="1" dirty="0" smtClean="0">
                <a:latin typeface="Times New Roman" panose="02020603050405020304" pitchFamily="18" charset="0"/>
                <a:cs typeface="Times New Roman" panose="02020603050405020304" pitchFamily="18" charset="0"/>
              </a:rPr>
              <a:t>100</a:t>
            </a:r>
            <a:endParaRPr lang="en-US" sz="3200" b="1" dirty="0">
              <a:latin typeface="Times New Roman" panose="02020603050405020304" pitchFamily="18" charset="0"/>
              <a:cs typeface="Times New Roman" panose="02020603050405020304" pitchFamily="18" charset="0"/>
            </a:endParaRPr>
          </a:p>
        </p:txBody>
      </p:sp>
      <p:sp>
        <p:nvSpPr>
          <p:cNvPr id="14" name="TextBox 13"/>
          <p:cNvSpPr txBox="1"/>
          <p:nvPr/>
        </p:nvSpPr>
        <p:spPr>
          <a:xfrm>
            <a:off x="6033407" y="3775678"/>
            <a:ext cx="1045028" cy="338554"/>
          </a:xfrm>
          <a:prstGeom prst="rect">
            <a:avLst/>
          </a:prstGeom>
          <a:noFill/>
        </p:spPr>
        <p:txBody>
          <a:bodyPr wrap="square" rtlCol="0">
            <a:spAutoFit/>
          </a:bodyPr>
          <a:lstStyle/>
          <a:p>
            <a:pPr algn="ctr"/>
            <a:r>
              <a:rPr lang="en-US" sz="1600" b="1" dirty="0">
                <a:solidFill>
                  <a:srgbClr val="0000FF"/>
                </a:solidFill>
                <a:latin typeface="Arial Narrow" panose="020B0606020202030204" pitchFamily="34" charset="0"/>
                <a:cs typeface="Times New Roman" panose="02020603050405020304" pitchFamily="18" charset="0"/>
              </a:rPr>
              <a:t>numerator</a:t>
            </a:r>
            <a:endParaRPr lang="en-US" sz="1600" dirty="0">
              <a:latin typeface="Arial Narrow" panose="020B0606020202030204" pitchFamily="34" charset="0"/>
            </a:endParaRPr>
          </a:p>
        </p:txBody>
      </p:sp>
      <p:sp>
        <p:nvSpPr>
          <p:cNvPr id="15" name="TextBox 14"/>
          <p:cNvSpPr txBox="1"/>
          <p:nvPr/>
        </p:nvSpPr>
        <p:spPr>
          <a:xfrm>
            <a:off x="5837463" y="4264869"/>
            <a:ext cx="1240972" cy="338554"/>
          </a:xfrm>
          <a:prstGeom prst="rect">
            <a:avLst/>
          </a:prstGeom>
          <a:noFill/>
        </p:spPr>
        <p:txBody>
          <a:bodyPr wrap="square" rtlCol="0">
            <a:spAutoFit/>
          </a:bodyPr>
          <a:lstStyle/>
          <a:p>
            <a:pPr algn="ctr"/>
            <a:r>
              <a:rPr lang="en-US" sz="1600" b="1" dirty="0">
                <a:solidFill>
                  <a:srgbClr val="0000FF"/>
                </a:solidFill>
                <a:latin typeface="Arial Narrow" panose="020B0606020202030204" pitchFamily="34" charset="0"/>
                <a:cs typeface="Times New Roman" panose="02020603050405020304" pitchFamily="18" charset="0"/>
              </a:rPr>
              <a:t>denominator</a:t>
            </a:r>
            <a:endParaRPr lang="en-US" sz="1600" dirty="0">
              <a:latin typeface="Arial Narrow" panose="020B0606020202030204" pitchFamily="34" charset="0"/>
            </a:endParaRPr>
          </a:p>
        </p:txBody>
      </p:sp>
    </p:spTree>
    <p:extLst>
      <p:ext uri="{BB962C8B-B14F-4D97-AF65-F5344CB8AC3E}">
        <p14:creationId xmlns:p14="http://schemas.microsoft.com/office/powerpoint/2010/main" val="186201866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71649" y="1518077"/>
            <a:ext cx="9911444" cy="4478149"/>
          </a:xfrm>
          <a:prstGeom prst="rect">
            <a:avLst/>
          </a:prstGeom>
          <a:solidFill>
            <a:schemeClr val="accent2">
              <a:lumMod val="20000"/>
              <a:lumOff val="80000"/>
            </a:schemeClr>
          </a:solidFill>
        </p:spPr>
        <p:txBody>
          <a:bodyPr wrap="square" rtlCol="0">
            <a:spAutoFit/>
          </a:bodyPr>
          <a:lstStyle/>
          <a:p>
            <a:pPr marL="914400" indent="-457200">
              <a:spcAft>
                <a:spcPts val="600"/>
              </a:spcAft>
              <a:buFont typeface="Wingdings" panose="05000000000000000000" pitchFamily="2" charset="2"/>
              <a:buChar char="v"/>
            </a:pPr>
            <a:r>
              <a:rPr lang="en-US" sz="2800" b="1" i="1" dirty="0" smtClean="0">
                <a:solidFill>
                  <a:srgbClr val="0000FF"/>
                </a:solidFill>
                <a:latin typeface="Times New Roman" panose="02020603050405020304" pitchFamily="18" charset="0"/>
                <a:cs typeface="Times New Roman" panose="02020603050405020304" pitchFamily="18" charset="0"/>
              </a:rPr>
              <a:t>Develop </a:t>
            </a:r>
            <a:r>
              <a:rPr lang="en-US" sz="2800" b="1" i="1" dirty="0">
                <a:solidFill>
                  <a:srgbClr val="0000FF"/>
                </a:solidFill>
                <a:latin typeface="Times New Roman" panose="02020603050405020304" pitchFamily="18" charset="0"/>
                <a:cs typeface="Times New Roman" panose="02020603050405020304" pitchFamily="18" charset="0"/>
              </a:rPr>
              <a:t>the Measure</a:t>
            </a:r>
          </a:p>
          <a:p>
            <a:pPr marL="457200" indent="-457200">
              <a:buClr>
                <a:srgbClr val="0000FF"/>
              </a:buClr>
              <a:buFont typeface="Wingdings" panose="05000000000000000000" pitchFamily="2" charset="2"/>
              <a:buChar char="v"/>
            </a:pPr>
            <a:r>
              <a:rPr lang="en-US" sz="2800" b="1" dirty="0">
                <a:latin typeface="Times New Roman" panose="02020603050405020304" pitchFamily="18" charset="0"/>
                <a:cs typeface="Times New Roman" panose="02020603050405020304" pitchFamily="18" charset="0"/>
              </a:rPr>
              <a:t>The top number in the fraction is the </a:t>
            </a:r>
            <a:r>
              <a:rPr lang="en-US" sz="2800" b="1" dirty="0">
                <a:solidFill>
                  <a:srgbClr val="0000FF"/>
                </a:solidFill>
                <a:latin typeface="Times New Roman" panose="02020603050405020304" pitchFamily="18" charset="0"/>
                <a:cs typeface="Times New Roman" panose="02020603050405020304" pitchFamily="18" charset="0"/>
              </a:rPr>
              <a:t>numerator</a:t>
            </a:r>
            <a:r>
              <a:rPr lang="en-US" sz="2800" b="1" dirty="0">
                <a:latin typeface="Times New Roman" panose="02020603050405020304" pitchFamily="18" charset="0"/>
                <a:cs typeface="Times New Roman" panose="02020603050405020304" pitchFamily="18" charset="0"/>
              </a:rPr>
              <a:t>, and the bottom number is the </a:t>
            </a:r>
            <a:r>
              <a:rPr lang="en-US" sz="2800" b="1" dirty="0">
                <a:solidFill>
                  <a:srgbClr val="0000FF"/>
                </a:solidFill>
                <a:latin typeface="Times New Roman" panose="02020603050405020304" pitchFamily="18" charset="0"/>
                <a:cs typeface="Times New Roman" panose="02020603050405020304" pitchFamily="18" charset="0"/>
              </a:rPr>
              <a:t>denominator</a:t>
            </a:r>
            <a:r>
              <a:rPr lang="en-US" sz="2800" b="1" dirty="0">
                <a:latin typeface="Times New Roman" panose="02020603050405020304" pitchFamily="18" charset="0"/>
                <a:cs typeface="Times New Roman" panose="02020603050405020304" pitchFamily="18" charset="0"/>
              </a:rPr>
              <a:t>. To calculate the percentage of results communicated to the doctor within 48 hours of exam completion, the top number is divided by the bottom number and then multiplied by </a:t>
            </a:r>
            <a:r>
              <a:rPr lang="en-US" sz="2800" b="1" dirty="0" smtClean="0">
                <a:latin typeface="Times New Roman" panose="02020603050405020304" pitchFamily="18" charset="0"/>
                <a:cs typeface="Times New Roman" panose="02020603050405020304" pitchFamily="18" charset="0"/>
              </a:rPr>
              <a:t>100</a:t>
            </a:r>
            <a:r>
              <a:rPr lang="en-US" sz="2800" b="1" dirty="0">
                <a:latin typeface="Times New Roman" panose="02020603050405020304" pitchFamily="18" charset="0"/>
                <a:cs typeface="Times New Roman" panose="02020603050405020304" pitchFamily="18" charset="0"/>
              </a:rPr>
              <a:t>.</a:t>
            </a:r>
            <a:r>
              <a:rPr lang="en-US" sz="2800" b="1" dirty="0" smtClean="0">
                <a:latin typeface="Times New Roman" panose="02020603050405020304" pitchFamily="18" charset="0"/>
                <a:cs typeface="Times New Roman" panose="02020603050405020304" pitchFamily="18" charset="0"/>
              </a:rPr>
              <a:t>   </a:t>
            </a:r>
          </a:p>
          <a:p>
            <a:pPr marL="457200" indent="-457200">
              <a:buClr>
                <a:srgbClr val="0000FF"/>
              </a:buClr>
              <a:buFont typeface="Wingdings" panose="05000000000000000000" pitchFamily="2" charset="2"/>
              <a:buChar char="v"/>
            </a:pPr>
            <a:r>
              <a:rPr lang="en-US" sz="2800" b="1" dirty="0">
                <a:latin typeface="Times New Roman" panose="02020603050405020304" pitchFamily="18" charset="0"/>
                <a:cs typeface="Times New Roman" panose="02020603050405020304" pitchFamily="18" charset="0"/>
              </a:rPr>
              <a:t>Some performance measures, typically </a:t>
            </a:r>
            <a:r>
              <a:rPr lang="en-US" sz="2800" b="1" dirty="0">
                <a:solidFill>
                  <a:srgbClr val="0000FF"/>
                </a:solidFill>
                <a:latin typeface="Times New Roman" panose="02020603050405020304" pitchFamily="18" charset="0"/>
                <a:cs typeface="Times New Roman" panose="02020603050405020304" pitchFamily="18" charset="0"/>
              </a:rPr>
              <a:t>structure measures</a:t>
            </a:r>
            <a:r>
              <a:rPr lang="en-US" sz="2800" b="1" dirty="0">
                <a:latin typeface="Times New Roman" panose="02020603050405020304" pitchFamily="18" charset="0"/>
                <a:cs typeface="Times New Roman" panose="02020603050405020304" pitchFamily="18" charset="0"/>
              </a:rPr>
              <a:t>, do not have </a:t>
            </a:r>
            <a:r>
              <a:rPr lang="en-US" sz="2800" b="1" dirty="0">
                <a:solidFill>
                  <a:srgbClr val="0000FF"/>
                </a:solidFill>
                <a:latin typeface="Times New Roman" panose="02020603050405020304" pitchFamily="18" charset="0"/>
                <a:cs typeface="Times New Roman" panose="02020603050405020304" pitchFamily="18" charset="0"/>
              </a:rPr>
              <a:t>denominators</a:t>
            </a:r>
            <a:r>
              <a:rPr lang="en-US" sz="2800" b="1" dirty="0">
                <a:latin typeface="Times New Roman" panose="02020603050405020304" pitchFamily="18" charset="0"/>
                <a:cs typeface="Times New Roman" panose="02020603050405020304" pitchFamily="18" charset="0"/>
              </a:rPr>
              <a:t>. For instance, health plans usually want to know whether a hospital is accredited. Evidence of accreditation is a structure measure</a:t>
            </a:r>
            <a:r>
              <a:rPr lang="en-US" sz="2800" b="1" dirty="0" smtClean="0">
                <a:latin typeface="Times New Roman" panose="02020603050405020304" pitchFamily="18" charset="0"/>
                <a:cs typeface="Times New Roman" panose="02020603050405020304" pitchFamily="18" charset="0"/>
              </a:rPr>
              <a:t>.</a:t>
            </a:r>
            <a:endParaRPr lang="en-US" sz="2600" b="1" dirty="0" smtClean="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6FD09D8D-B304-490E-A9D7-080564BA9525}"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dirty="0"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64</a:t>
            </a:fld>
            <a:endParaRPr lang="en-US" dirty="0"/>
          </a:p>
        </p:txBody>
      </p:sp>
    </p:spTree>
    <p:extLst>
      <p:ext uri="{BB962C8B-B14F-4D97-AF65-F5344CB8AC3E}">
        <p14:creationId xmlns:p14="http://schemas.microsoft.com/office/powerpoint/2010/main" val="70959374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79814" y="1811264"/>
            <a:ext cx="9681240" cy="4601260"/>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Design the Data Collection System</a:t>
            </a:r>
          </a:p>
          <a:p>
            <a:r>
              <a:rPr lang="en-US" sz="3200" b="1" dirty="0">
                <a:latin typeface="Times New Roman" panose="02020603050405020304" pitchFamily="18" charset="0"/>
                <a:cs typeface="Times New Roman" panose="02020603050405020304" pitchFamily="18" charset="0"/>
              </a:rPr>
              <a:t>To ensure that useful and accurate performance information is gathered, valid and reliable data sources must be identified. Recall that a </a:t>
            </a:r>
            <a:r>
              <a:rPr lang="en-US" sz="3200" b="1" dirty="0">
                <a:solidFill>
                  <a:srgbClr val="0000FF"/>
                </a:solidFill>
                <a:latin typeface="Times New Roman" panose="02020603050405020304" pitchFamily="18" charset="0"/>
                <a:cs typeface="Times New Roman" panose="02020603050405020304" pitchFamily="18" charset="0"/>
              </a:rPr>
              <a:t>valid</a:t>
            </a:r>
            <a:r>
              <a:rPr lang="en-US" sz="3200" b="1" dirty="0">
                <a:latin typeface="Times New Roman" panose="02020603050405020304" pitchFamily="18" charset="0"/>
                <a:cs typeface="Times New Roman" panose="02020603050405020304" pitchFamily="18" charset="0"/>
              </a:rPr>
              <a:t> data source is one that contains the correct information needed to create the performance measure. </a:t>
            </a:r>
            <a:endParaRPr lang="en-US" sz="3200" b="1" dirty="0" smtClean="0">
              <a:latin typeface="Times New Roman" panose="02020603050405020304" pitchFamily="18" charset="0"/>
              <a:cs typeface="Times New Roman" panose="02020603050405020304" pitchFamily="18" charset="0"/>
            </a:endParaRPr>
          </a:p>
          <a:p>
            <a:r>
              <a:rPr lang="en-US" sz="3200" b="1" dirty="0" smtClean="0">
                <a:latin typeface="Times New Roman" panose="02020603050405020304" pitchFamily="18" charset="0"/>
                <a:cs typeface="Times New Roman" panose="02020603050405020304" pitchFamily="18" charset="0"/>
              </a:rPr>
              <a:t>A </a:t>
            </a:r>
            <a:r>
              <a:rPr lang="en-US" sz="3200" b="1" dirty="0">
                <a:solidFill>
                  <a:srgbClr val="0000FF"/>
                </a:solidFill>
                <a:latin typeface="Times New Roman" panose="02020603050405020304" pitchFamily="18" charset="0"/>
                <a:cs typeface="Times New Roman" panose="02020603050405020304" pitchFamily="18" charset="0"/>
              </a:rPr>
              <a:t>reliable</a:t>
            </a:r>
            <a:r>
              <a:rPr lang="en-US" sz="3200" b="1" dirty="0">
                <a:latin typeface="Times New Roman" panose="02020603050405020304" pitchFamily="18" charset="0"/>
                <a:cs typeface="Times New Roman" panose="02020603050405020304" pitchFamily="18" charset="0"/>
              </a:rPr>
              <a:t> data source is one that consistently contains the information needed to create the performance measure</a:t>
            </a:r>
            <a:r>
              <a:rPr lang="en-US" sz="32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ADD85C35-9FB2-4A8C-8999-DD1633A1D36F}"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65</a:t>
            </a:fld>
            <a:endParaRPr lang="en-US" dirty="0"/>
          </a:p>
        </p:txBody>
      </p:sp>
    </p:spTree>
    <p:extLst>
      <p:ext uri="{BB962C8B-B14F-4D97-AF65-F5344CB8AC3E}">
        <p14:creationId xmlns:p14="http://schemas.microsoft.com/office/powerpoint/2010/main" val="290865952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836964" y="1517505"/>
            <a:ext cx="9624090" cy="4539704"/>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Design the Data Collection System</a:t>
            </a:r>
          </a:p>
          <a:p>
            <a:pPr marL="457200" indent="-457200">
              <a:buClr>
                <a:srgbClr val="0000FF"/>
              </a:buClr>
              <a:buSzPct val="75000"/>
              <a:buFont typeface="Wingdings" panose="05000000000000000000" pitchFamily="2" charset="2"/>
              <a:buChar char="v"/>
            </a:pPr>
            <a:r>
              <a:rPr lang="en-US" sz="2800" b="1" dirty="0">
                <a:solidFill>
                  <a:srgbClr val="0000FF"/>
                </a:solidFill>
                <a:latin typeface="Times New Roman" panose="02020603050405020304" pitchFamily="18" charset="0"/>
                <a:cs typeface="Times New Roman" panose="02020603050405020304" pitchFamily="18" charset="0"/>
              </a:rPr>
              <a:t>Reliable</a:t>
            </a:r>
            <a:r>
              <a:rPr lang="en-US" sz="2800" b="1" dirty="0">
                <a:latin typeface="Times New Roman" panose="02020603050405020304" pitchFamily="18" charset="0"/>
                <a:cs typeface="Times New Roman" panose="02020603050405020304" pitchFamily="18" charset="0"/>
              </a:rPr>
              <a:t> data are not necessarily </a:t>
            </a:r>
            <a:r>
              <a:rPr lang="en-US" sz="2800" b="1" dirty="0">
                <a:solidFill>
                  <a:srgbClr val="0000FF"/>
                </a:solidFill>
                <a:latin typeface="Times New Roman" panose="02020603050405020304" pitchFamily="18" charset="0"/>
                <a:cs typeface="Times New Roman" panose="02020603050405020304" pitchFamily="18" charset="0"/>
              </a:rPr>
              <a:t>valid</a:t>
            </a:r>
            <a:r>
              <a:rPr lang="en-US" sz="2800" b="1" dirty="0">
                <a:latin typeface="Times New Roman" panose="02020603050405020304" pitchFamily="18" charset="0"/>
                <a:cs typeface="Times New Roman" panose="02020603050405020304" pitchFamily="18" charset="0"/>
              </a:rPr>
              <a:t>. For example, nurses may consistently document a patient’s weight, but if the scale does not function properly, the data in the patient’s record are invalid</a:t>
            </a:r>
            <a:r>
              <a:rPr lang="en-US" sz="2800" b="1" dirty="0" smtClean="0">
                <a:latin typeface="Times New Roman" panose="02020603050405020304" pitchFamily="18" charset="0"/>
                <a:cs typeface="Times New Roman" panose="02020603050405020304" pitchFamily="18" charset="0"/>
              </a:rPr>
              <a:t>.</a:t>
            </a:r>
          </a:p>
          <a:p>
            <a:pPr marL="457200" indent="-457200">
              <a:buClr>
                <a:srgbClr val="0000FF"/>
              </a:buClr>
              <a:buSzPct val="75000"/>
              <a:buFont typeface="Wingdings" panose="05000000000000000000" pitchFamily="2" charset="2"/>
              <a:buChar char="v"/>
            </a:pPr>
            <a:r>
              <a:rPr lang="en-US" sz="2800" b="1" dirty="0">
                <a:latin typeface="Times New Roman" panose="02020603050405020304" pitchFamily="18" charset="0"/>
                <a:cs typeface="Times New Roman" panose="02020603050405020304" pitchFamily="18" charset="0"/>
              </a:rPr>
              <a:t>When planning for data collection, first look for existing information sources. Often, data are readily available and easily gathered. In some situations, however, the data needed to calculate a measure are not easy to obtain and new data sources must be developed</a:t>
            </a:r>
            <a:r>
              <a:rPr lang="en-US" sz="28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AF30605D-A001-4BFA-8C26-B0EE5F2E1338}"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66</a:t>
            </a:fld>
            <a:endParaRPr lang="en-US" dirty="0"/>
          </a:p>
        </p:txBody>
      </p:sp>
    </p:spTree>
    <p:extLst>
      <p:ext uri="{BB962C8B-B14F-4D97-AF65-F5344CB8AC3E}">
        <p14:creationId xmlns:p14="http://schemas.microsoft.com/office/powerpoint/2010/main" val="317707679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665514" y="1706086"/>
            <a:ext cx="10002744" cy="4370427"/>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Design the Data Collection System</a:t>
            </a:r>
          </a:p>
          <a:p>
            <a:pPr>
              <a:buClr>
                <a:srgbClr val="0000FF"/>
              </a:buClr>
              <a:buSzPct val="75000"/>
            </a:pPr>
            <a:r>
              <a:rPr lang="en-US" sz="3200" b="1" dirty="0">
                <a:latin typeface="Times New Roman" panose="02020603050405020304" pitchFamily="18" charset="0"/>
                <a:cs typeface="Times New Roman" panose="02020603050405020304" pitchFamily="18" charset="0"/>
              </a:rPr>
              <a:t>Computerized databases and handwritten documents, are used to collect data for the numerator, denominator, and other elements necessary to calculate a measure</a:t>
            </a:r>
            <a:r>
              <a:rPr lang="en-US" sz="3200" b="1" dirty="0" smtClean="0">
                <a:latin typeface="Times New Roman" panose="02020603050405020304" pitchFamily="18" charset="0"/>
                <a:cs typeface="Times New Roman" panose="02020603050405020304" pitchFamily="18" charset="0"/>
              </a:rPr>
              <a:t>:</a:t>
            </a:r>
          </a:p>
          <a:p>
            <a:pPr marL="457200" indent="-457200">
              <a:spcBef>
                <a:spcPts val="600"/>
              </a:spcBef>
              <a:buClr>
                <a:srgbClr val="0000FF"/>
              </a:buClr>
              <a:buSzPct val="75000"/>
              <a:buFont typeface="Wingdings" panose="05000000000000000000" pitchFamily="2" charset="2"/>
              <a:buChar char="v"/>
            </a:pPr>
            <a:r>
              <a:rPr lang="en-US" sz="2800" b="1" i="1" dirty="0">
                <a:solidFill>
                  <a:srgbClr val="0000FF"/>
                </a:solidFill>
                <a:latin typeface="Times New Roman" panose="02020603050405020304" pitchFamily="18" charset="0"/>
                <a:cs typeface="Times New Roman" panose="02020603050405020304" pitchFamily="18" charset="0"/>
              </a:rPr>
              <a:t>Administrative </a:t>
            </a:r>
            <a:r>
              <a:rPr lang="en-US" sz="2800" b="1" i="1" dirty="0" smtClean="0">
                <a:solidFill>
                  <a:srgbClr val="0000FF"/>
                </a:solidFill>
                <a:latin typeface="Times New Roman" panose="02020603050405020304" pitchFamily="18" charset="0"/>
                <a:cs typeface="Times New Roman" panose="02020603050405020304" pitchFamily="18" charset="0"/>
              </a:rPr>
              <a:t>files </a:t>
            </a:r>
            <a:r>
              <a:rPr lang="en-US" sz="2800" b="1" dirty="0" smtClean="0">
                <a:latin typeface="Times New Roman" panose="02020603050405020304" pitchFamily="18" charset="0"/>
                <a:cs typeface="Times New Roman" panose="02020603050405020304" pitchFamily="18" charset="0"/>
              </a:rPr>
              <a:t>are reliable data source. </a:t>
            </a:r>
            <a:r>
              <a:rPr lang="en-US" sz="2800" b="1" dirty="0">
                <a:latin typeface="Times New Roman" panose="02020603050405020304" pitchFamily="18" charset="0"/>
                <a:cs typeface="Times New Roman" panose="02020603050405020304" pitchFamily="18" charset="0"/>
              </a:rPr>
              <a:t>The organization’s billing database is an administrative file often used to gather performance data. This file typically contains information such as patient demographics, codes that identify diagnoses and procedures </a:t>
            </a:r>
            <a:r>
              <a:rPr lang="en-US" sz="2800" b="1" dirty="0" smtClean="0">
                <a:latin typeface="Times New Roman" panose="02020603050405020304" pitchFamily="18" charset="0"/>
                <a:cs typeface="Times New Roman" panose="02020603050405020304" pitchFamily="18" charset="0"/>
              </a:rPr>
              <a:t>performed.</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DDC615CB-4A1D-488C-82C1-737A8A2D5F1C}"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67</a:t>
            </a:fld>
            <a:endParaRPr lang="en-US" dirty="0"/>
          </a:p>
        </p:txBody>
      </p:sp>
    </p:spTree>
    <p:extLst>
      <p:ext uri="{BB962C8B-B14F-4D97-AF65-F5344CB8AC3E}">
        <p14:creationId xmlns:p14="http://schemas.microsoft.com/office/powerpoint/2010/main" val="319411987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87979" y="1961129"/>
            <a:ext cx="9719916" cy="4108817"/>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Design the Data Collection System</a:t>
            </a:r>
          </a:p>
          <a:p>
            <a:pPr marL="457200" indent="-457200">
              <a:buClr>
                <a:srgbClr val="0000FF"/>
              </a:buClr>
              <a:buSzPct val="75000"/>
              <a:buFont typeface="Wingdings" panose="05000000000000000000" pitchFamily="2" charset="2"/>
              <a:buChar char="v"/>
            </a:pPr>
            <a:r>
              <a:rPr lang="en-US" sz="3200" b="1" i="1" dirty="0" smtClean="0">
                <a:solidFill>
                  <a:srgbClr val="0000FF"/>
                </a:solidFill>
                <a:latin typeface="Times New Roman" panose="02020603050405020304" pitchFamily="18" charset="0"/>
                <a:cs typeface="Times New Roman" panose="02020603050405020304" pitchFamily="18" charset="0"/>
              </a:rPr>
              <a:t>Patient records</a:t>
            </a:r>
            <a:r>
              <a:rPr lang="en-US" sz="3200" b="1" dirty="0" smtClean="0">
                <a:latin typeface="Times New Roman" panose="02020603050405020304" pitchFamily="18" charset="0"/>
                <a:cs typeface="Times New Roman" panose="02020603050405020304" pitchFamily="18" charset="0"/>
              </a:rPr>
              <a:t>. Treatment results are found in patient records. Patient records are often the only source of data for outcome measures, such as the percent- age of patients who reacted adversely to X-ray dyes. Gathering data from electronic patient records is usually easier and less time consuming than gathering data from paper-based records.</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BF528D63-49F7-447B-8349-BFE43F1529AD}"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68</a:t>
            </a:fld>
            <a:endParaRPr lang="en-US" dirty="0"/>
          </a:p>
        </p:txBody>
      </p:sp>
    </p:spTree>
    <p:extLst>
      <p:ext uri="{BB962C8B-B14F-4D97-AF65-F5344CB8AC3E}">
        <p14:creationId xmlns:p14="http://schemas.microsoft.com/office/powerpoint/2010/main" val="164703006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30829" y="1961129"/>
            <a:ext cx="9777065" cy="4108817"/>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Design the Data Collection System</a:t>
            </a:r>
          </a:p>
          <a:p>
            <a:pPr marL="457200" indent="-457200">
              <a:buClr>
                <a:srgbClr val="0000FF"/>
              </a:buClr>
              <a:buSzPct val="75000"/>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Miscellaneous business and clinical information</a:t>
            </a:r>
            <a:r>
              <a:rPr lang="en-US" sz="3200" b="1" dirty="0">
                <a:latin typeface="Times New Roman" panose="02020603050405020304" pitchFamily="18" charset="0"/>
                <a:cs typeface="Times New Roman" panose="02020603050405020304" pitchFamily="18" charset="0"/>
              </a:rPr>
              <a:t>. Performance measurement data may also be available from patient and employee surveys; patient care logs maintained by clinics and emergency departments; and the results of special studies, such as observation reviews that evaluate compliance with patient care requirements</a:t>
            </a:r>
            <a:r>
              <a:rPr lang="en-US" sz="3200" dirty="0" smtClean="0"/>
              <a:t>.</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77B681A4-14A9-45CB-AC67-F1933E7446C5}"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69</a:t>
            </a:fld>
            <a:endParaRPr lang="en-US" dirty="0"/>
          </a:p>
        </p:txBody>
      </p:sp>
    </p:spTree>
    <p:extLst>
      <p:ext uri="{BB962C8B-B14F-4D97-AF65-F5344CB8AC3E}">
        <p14:creationId xmlns:p14="http://schemas.microsoft.com/office/powerpoint/2010/main" val="3803048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1825" y="618185"/>
            <a:ext cx="10599313" cy="938009"/>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Quality Management Building </a:t>
            </a:r>
            <a:r>
              <a:rPr lang="en-US" b="1" dirty="0" smtClean="0">
                <a:solidFill>
                  <a:schemeClr val="tx1"/>
                </a:solidFill>
                <a:latin typeface="Times New Roman" panose="02020603050405020304" pitchFamily="18" charset="0"/>
                <a:cs typeface="Times New Roman" panose="02020603050405020304" pitchFamily="18" charset="0"/>
              </a:rPr>
              <a:t>Blocks</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83473" y="2047742"/>
            <a:ext cx="10200695" cy="4198512"/>
          </a:xfrm>
        </p:spPr>
        <p:txBody>
          <a:bodyPr>
            <a:normAutofit lnSpcReduction="10000"/>
          </a:bodyPr>
          <a:lstStyle/>
          <a:p>
            <a:r>
              <a:rPr lang="en-US" sz="3600" b="1" dirty="0">
                <a:solidFill>
                  <a:schemeClr val="tx1"/>
                </a:solidFill>
                <a:latin typeface="Times New Roman" panose="02020603050405020304" pitchFamily="18" charset="0"/>
                <a:cs typeface="Times New Roman" panose="02020603050405020304" pitchFamily="18" charset="0"/>
              </a:rPr>
              <a:t>Quality </a:t>
            </a:r>
            <a:r>
              <a:rPr lang="en-US" sz="3600" b="1" dirty="0" smtClean="0">
                <a:solidFill>
                  <a:schemeClr val="tx1"/>
                </a:solidFill>
                <a:latin typeface="Times New Roman" panose="02020603050405020304" pitchFamily="18" charset="0"/>
                <a:cs typeface="Times New Roman" panose="02020603050405020304" pitchFamily="18" charset="0"/>
              </a:rPr>
              <a:t>Management Activities</a:t>
            </a:r>
            <a:endParaRPr lang="en-US" sz="3600" b="1" dirty="0">
              <a:solidFill>
                <a:schemeClr val="tx1"/>
              </a:solidFill>
              <a:latin typeface="Times New Roman" panose="02020603050405020304" pitchFamily="18" charset="0"/>
              <a:cs typeface="Times New Roman" panose="02020603050405020304" pitchFamily="18" charset="0"/>
            </a:endParaRPr>
          </a:p>
          <a:p>
            <a:r>
              <a:rPr lang="en-US" sz="3200" b="1" dirty="0">
                <a:solidFill>
                  <a:schemeClr val="tx1"/>
                </a:solidFill>
                <a:latin typeface="Times New Roman" panose="02020603050405020304" pitchFamily="18" charset="0"/>
                <a:cs typeface="Times New Roman" panose="02020603050405020304" pitchFamily="18" charset="0"/>
              </a:rPr>
              <a:t>Quality management involves </a:t>
            </a:r>
            <a:r>
              <a:rPr lang="en-US" sz="3200" b="1" dirty="0">
                <a:solidFill>
                  <a:srgbClr val="0000FF"/>
                </a:solidFill>
                <a:latin typeface="Times New Roman" panose="02020603050405020304" pitchFamily="18" charset="0"/>
                <a:cs typeface="Times New Roman" panose="02020603050405020304" pitchFamily="18" charset="0"/>
              </a:rPr>
              <a:t>measurement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a:solidFill>
                  <a:srgbClr val="0000FF"/>
                </a:solidFill>
                <a:latin typeface="Times New Roman" panose="02020603050405020304" pitchFamily="18" charset="0"/>
                <a:cs typeface="Times New Roman" panose="02020603050405020304" pitchFamily="18" charset="0"/>
              </a:rPr>
              <a:t>assessment</a:t>
            </a:r>
            <a:r>
              <a:rPr lang="en-US" sz="3200" b="1" dirty="0">
                <a:solidFill>
                  <a:schemeClr val="tx1"/>
                </a:solidFill>
                <a:latin typeface="Times New Roman" panose="02020603050405020304" pitchFamily="18" charset="0"/>
                <a:cs typeface="Times New Roman" panose="02020603050405020304" pitchFamily="18" charset="0"/>
              </a:rPr>
              <a:t>, and </a:t>
            </a:r>
            <a:r>
              <a:rPr lang="en-US" sz="3200" b="1" dirty="0" smtClean="0">
                <a:solidFill>
                  <a:srgbClr val="0000FF"/>
                </a:solidFill>
                <a:latin typeface="Times New Roman" panose="02020603050405020304" pitchFamily="18" charset="0"/>
                <a:cs typeface="Times New Roman" panose="02020603050405020304" pitchFamily="18" charset="0"/>
              </a:rPr>
              <a:t>improvement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smtClean="0">
                <a:solidFill>
                  <a:schemeClr val="tx1"/>
                </a:solidFill>
                <a:latin typeface="Times New Roman" panose="02020603050405020304" pitchFamily="18" charset="0"/>
                <a:cs typeface="Times New Roman" panose="02020603050405020304" pitchFamily="18" charset="0"/>
              </a:rPr>
              <a:t>of activities </a:t>
            </a:r>
            <a:r>
              <a:rPr lang="en-US" sz="3200" b="1" dirty="0">
                <a:solidFill>
                  <a:schemeClr val="tx1"/>
                </a:solidFill>
                <a:latin typeface="Times New Roman" panose="02020603050405020304" pitchFamily="18" charset="0"/>
                <a:cs typeface="Times New Roman" panose="02020603050405020304" pitchFamily="18" charset="0"/>
              </a:rPr>
              <a:t>people perform almost every day</a:t>
            </a:r>
            <a:r>
              <a:rPr lang="en-US" sz="3200" b="1" dirty="0" smtClean="0">
                <a:solidFill>
                  <a:schemeClr val="tx1"/>
                </a:solidFill>
                <a:latin typeface="Times New Roman" panose="02020603050405020304" pitchFamily="18" charset="0"/>
                <a:cs typeface="Times New Roman" panose="02020603050405020304" pitchFamily="18" charset="0"/>
              </a:rPr>
              <a:t>.</a:t>
            </a:r>
          </a:p>
          <a:p>
            <a:r>
              <a:rPr lang="en-US" sz="3200" b="1" dirty="0">
                <a:solidFill>
                  <a:srgbClr val="0000FF"/>
                </a:solidFill>
                <a:latin typeface="Times New Roman" panose="02020603050405020304" pitchFamily="18" charset="0"/>
                <a:cs typeface="Times New Roman" panose="02020603050405020304" pitchFamily="18" charset="0"/>
              </a:rPr>
              <a:t>Measurement</a:t>
            </a:r>
          </a:p>
          <a:p>
            <a:r>
              <a:rPr lang="en-US" sz="3200" b="1" dirty="0">
                <a:solidFill>
                  <a:schemeClr val="tx1"/>
                </a:solidFill>
                <a:latin typeface="Times New Roman" panose="02020603050405020304" pitchFamily="18" charset="0"/>
                <a:cs typeface="Times New Roman" panose="02020603050405020304" pitchFamily="18" charset="0"/>
              </a:rPr>
              <a:t>Collection of information for the purpose of understanding current performance and seeing how performance changes or improves over time</a:t>
            </a:r>
            <a:r>
              <a:rPr lang="en-US" sz="3200" b="1" dirty="0" smtClean="0">
                <a:solidFill>
                  <a:schemeClr val="tx1"/>
                </a:solidFill>
                <a:latin typeface="Times New Roman" panose="02020603050405020304" pitchFamily="18" charset="0"/>
                <a:cs typeface="Times New Roman" panose="02020603050405020304" pitchFamily="18" charset="0"/>
              </a:rPr>
              <a:t>. </a:t>
            </a:r>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3A9F2382-52B0-498D-9DE7-F97B6246CFA3}"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199502029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06336" y="1505959"/>
            <a:ext cx="9754718" cy="4970591"/>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Design the Data Collection System</a:t>
            </a:r>
          </a:p>
          <a:p>
            <a:pPr marL="457200" indent="-457200">
              <a:buClr>
                <a:srgbClr val="0000FF"/>
              </a:buClr>
              <a:buSzPct val="75000"/>
              <a:buFont typeface="Wingdings" panose="05000000000000000000" pitchFamily="2" charset="2"/>
              <a:buChar char="v"/>
            </a:pPr>
            <a:r>
              <a:rPr lang="en-US" sz="2800" b="1" dirty="0">
                <a:latin typeface="Times New Roman" panose="02020603050405020304" pitchFamily="18" charset="0"/>
                <a:cs typeface="Times New Roman" panose="02020603050405020304" pitchFamily="18" charset="0"/>
              </a:rPr>
              <a:t>Any data source has advantages and drawbacks to its use. For example, patient databases used by pharmacies and health insurance companies may lack pertinent clinical details</a:t>
            </a:r>
            <a:r>
              <a:rPr lang="en-US" sz="2800" b="1" dirty="0" smtClean="0">
                <a:latin typeface="Times New Roman" panose="02020603050405020304" pitchFamily="18" charset="0"/>
                <a:cs typeface="Times New Roman" panose="02020603050405020304" pitchFamily="18" charset="0"/>
              </a:rPr>
              <a:t>.</a:t>
            </a:r>
          </a:p>
          <a:p>
            <a:pPr marL="457200" indent="-457200">
              <a:buClr>
                <a:srgbClr val="0000FF"/>
              </a:buClr>
              <a:buSzPct val="75000"/>
              <a:buFont typeface="Wingdings" panose="05000000000000000000" pitchFamily="2" charset="2"/>
              <a:buChar char="v"/>
            </a:pPr>
            <a:r>
              <a:rPr lang="en-US" sz="2800" b="1" dirty="0">
                <a:latin typeface="Times New Roman" panose="02020603050405020304" pitchFamily="18" charset="0"/>
                <a:cs typeface="Times New Roman" panose="02020603050405020304" pitchFamily="18" charset="0"/>
              </a:rPr>
              <a:t>Patient records may also lack information needed to measure quality. For instance, patient records used by clinics usually include the names of prescribed medications but do not include documentation confirming that the physician counseled the patient about the medication’s side effects</a:t>
            </a:r>
            <a:r>
              <a:rPr lang="en-US" sz="2800" b="1"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EE88FC6B-22F6-425A-B310-43C3AE0EA743}"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70</a:t>
            </a:fld>
            <a:endParaRPr lang="en-US" dirty="0"/>
          </a:p>
        </p:txBody>
      </p:sp>
    </p:spTree>
    <p:extLst>
      <p:ext uri="{BB962C8B-B14F-4D97-AF65-F5344CB8AC3E}">
        <p14:creationId xmlns:p14="http://schemas.microsoft.com/office/powerpoint/2010/main" val="398361829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14499" y="1760555"/>
            <a:ext cx="9966637" cy="4262705"/>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Design the Data Collection System</a:t>
            </a:r>
          </a:p>
          <a:p>
            <a:pPr marL="457200" indent="-457200">
              <a:buClr>
                <a:srgbClr val="0000FF"/>
              </a:buClr>
              <a:buSzPct val="75000"/>
              <a:buFont typeface="Wingdings" panose="05000000000000000000" pitchFamily="2" charset="2"/>
              <a:buChar char="v"/>
            </a:pPr>
            <a:r>
              <a:rPr lang="en-US" sz="2800" b="1" dirty="0" smtClean="0">
                <a:latin typeface="Times New Roman" panose="02020603050405020304" pitchFamily="18" charset="0"/>
                <a:cs typeface="Times New Roman" panose="02020603050405020304" pitchFamily="18" charset="0"/>
              </a:rPr>
              <a:t>The </a:t>
            </a:r>
            <a:r>
              <a:rPr lang="en-US" sz="2800" b="1" dirty="0">
                <a:latin typeface="Times New Roman" panose="02020603050405020304" pitchFamily="18" charset="0"/>
                <a:cs typeface="Times New Roman" panose="02020603050405020304" pitchFamily="18" charset="0"/>
              </a:rPr>
              <a:t>data-gathering process must be carefully planned so that the information derived will be accurate and useful.</a:t>
            </a:r>
            <a:endParaRPr lang="en-US" sz="2800" b="1" dirty="0" smtClean="0">
              <a:latin typeface="Times New Roman" panose="02020603050405020304" pitchFamily="18" charset="0"/>
              <a:cs typeface="Times New Roman" panose="02020603050405020304" pitchFamily="18" charset="0"/>
            </a:endParaRPr>
          </a:p>
          <a:p>
            <a:pPr marL="457200" indent="-457200">
              <a:buClr>
                <a:srgbClr val="0000FF"/>
              </a:buClr>
              <a:buSzPct val="75000"/>
              <a:buFont typeface="Wingdings" panose="05000000000000000000" pitchFamily="2" charset="2"/>
              <a:buChar char="v"/>
            </a:pPr>
            <a:r>
              <a:rPr lang="en-US" sz="2800" b="1" dirty="0" smtClean="0">
                <a:latin typeface="Times New Roman" panose="02020603050405020304" pitchFamily="18" charset="0"/>
                <a:cs typeface="Times New Roman" panose="02020603050405020304" pitchFamily="18" charset="0"/>
              </a:rPr>
              <a:t>To </a:t>
            </a:r>
            <a:r>
              <a:rPr lang="en-US" sz="2800" b="1" dirty="0">
                <a:latin typeface="Times New Roman" panose="02020603050405020304" pitchFamily="18" charset="0"/>
                <a:cs typeface="Times New Roman" panose="02020603050405020304" pitchFamily="18" charset="0"/>
              </a:rPr>
              <a:t>design the data collection system, a manager must make four more decisions, addressing the what, who, when, and how of data collection</a:t>
            </a:r>
            <a:r>
              <a:rPr lang="en-US" sz="2800" b="1" dirty="0" smtClean="0">
                <a:latin typeface="Times New Roman" panose="02020603050405020304" pitchFamily="18" charset="0"/>
                <a:cs typeface="Times New Roman" panose="02020603050405020304" pitchFamily="18" charset="0"/>
              </a:rPr>
              <a:t>.</a:t>
            </a:r>
          </a:p>
          <a:p>
            <a:pPr marL="914400" lvl="1" indent="-457200">
              <a:spcBef>
                <a:spcPts val="1200"/>
              </a:spcBef>
              <a:buFont typeface="Wingdings" panose="05000000000000000000" pitchFamily="2" charset="2"/>
              <a:buChar char="v"/>
            </a:pPr>
            <a:r>
              <a:rPr lang="en-US" sz="2800" b="1" dirty="0" smtClean="0">
                <a:solidFill>
                  <a:srgbClr val="0000FF"/>
                </a:solidFill>
                <a:latin typeface="Times New Roman" panose="02020603050405020304" pitchFamily="18" charset="0"/>
                <a:cs typeface="Times New Roman" panose="02020603050405020304" pitchFamily="18" charset="0"/>
              </a:rPr>
              <a:t>What</a:t>
            </a:r>
            <a:r>
              <a:rPr lang="en-US" sz="2800" b="1" dirty="0" smtClean="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refers to the population that will be measured. Will the denominator represent a sample of the population to be measured or the entire population? </a:t>
            </a:r>
            <a:r>
              <a:rPr lang="en-US" sz="2800" b="1"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8CD57085-6987-49AB-9413-8465B029AD76}"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71</a:t>
            </a:fld>
            <a:endParaRPr lang="en-US" dirty="0"/>
          </a:p>
        </p:txBody>
      </p:sp>
    </p:spTree>
    <p:extLst>
      <p:ext uri="{BB962C8B-B14F-4D97-AF65-F5344CB8AC3E}">
        <p14:creationId xmlns:p14="http://schemas.microsoft.com/office/powerpoint/2010/main" val="362441206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87978" y="1548283"/>
            <a:ext cx="9790674" cy="4755148"/>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Design the Data Collection System</a:t>
            </a:r>
          </a:p>
          <a:p>
            <a:pPr marL="914400" lvl="1" indent="-457200">
              <a:spcBef>
                <a:spcPts val="1200"/>
              </a:spcBef>
              <a:buFont typeface="Wingdings" panose="05000000000000000000" pitchFamily="2" charset="2"/>
              <a:buChar char="v"/>
            </a:pPr>
            <a:r>
              <a:rPr lang="en-US" sz="2800" b="1" dirty="0" smtClean="0">
                <a:solidFill>
                  <a:srgbClr val="0000FF"/>
                </a:solidFill>
                <a:latin typeface="Times New Roman" panose="02020603050405020304" pitchFamily="18" charset="0"/>
                <a:cs typeface="Times New Roman" panose="02020603050405020304" pitchFamily="18" charset="0"/>
              </a:rPr>
              <a:t>Who</a:t>
            </a:r>
            <a:r>
              <a:rPr lang="en-US" sz="2800" b="1" dirty="0" smtClean="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refers to the data collectors. Will the manager gather all data needed for performance measurement purposes? Will employees be asked to collect some data? Will information specialists in the organization be asked to retrieve data from clinical or administrative databases</a:t>
            </a:r>
            <a:r>
              <a:rPr lang="en-US" sz="2800" b="1" dirty="0" smtClean="0">
                <a:latin typeface="Times New Roman" panose="02020603050405020304" pitchFamily="18" charset="0"/>
                <a:cs typeface="Times New Roman" panose="02020603050405020304" pitchFamily="18" charset="0"/>
              </a:rPr>
              <a:t>?</a:t>
            </a:r>
            <a:r>
              <a:rPr lang="en-US" sz="2800" b="1" dirty="0">
                <a:latin typeface="Times New Roman" panose="02020603050405020304" pitchFamily="18" charset="0"/>
                <a:cs typeface="Times New Roman" panose="02020603050405020304" pitchFamily="18" charset="0"/>
              </a:rPr>
              <a:t> If more than one person is responsible for data collection, how will the collectors ensure they are gathering data consistently (i.e., demonstrating interrater reliability</a:t>
            </a:r>
            <a:r>
              <a:rPr lang="en-US" sz="2800" b="1"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09B811A6-BE2B-46A5-B205-1A321EBA6691}"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72</a:t>
            </a:fld>
            <a:endParaRPr lang="en-US" dirty="0"/>
          </a:p>
        </p:txBody>
      </p:sp>
    </p:spTree>
    <p:extLst>
      <p:ext uri="{BB962C8B-B14F-4D97-AF65-F5344CB8AC3E}">
        <p14:creationId xmlns:p14="http://schemas.microsoft.com/office/powerpoint/2010/main" val="380654656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47157" y="1548283"/>
            <a:ext cx="9760738" cy="4416594"/>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Design the Data Collection System</a:t>
            </a:r>
          </a:p>
          <a:p>
            <a:pPr>
              <a:spcBef>
                <a:spcPts val="1200"/>
              </a:spcBef>
            </a:pPr>
            <a:r>
              <a:rPr lang="en-US" sz="3200" b="1" dirty="0" smtClean="0">
                <a:solidFill>
                  <a:srgbClr val="0000FF"/>
                </a:solidFill>
                <a:latin typeface="Times New Roman" panose="02020603050405020304" pitchFamily="18" charset="0"/>
                <a:cs typeface="Times New Roman" panose="02020603050405020304" pitchFamily="18" charset="0"/>
              </a:rPr>
              <a:t>Interrater Reliability</a:t>
            </a:r>
          </a:p>
          <a:p>
            <a:pPr lvl="1">
              <a:spcBef>
                <a:spcPts val="1200"/>
              </a:spcBef>
            </a:pPr>
            <a:r>
              <a:rPr lang="en-US" sz="3200" b="1" dirty="0">
                <a:latin typeface="Times New Roman" panose="02020603050405020304" pitchFamily="18" charset="0"/>
                <a:cs typeface="Times New Roman" panose="02020603050405020304" pitchFamily="18" charset="0"/>
              </a:rPr>
              <a:t>Probability that a measurement is free from random error and yields consistent results regardless of the individuals gathering the data. (For example, a measure with high interrater reliability means that two or more people working independently will gather similar data</a:t>
            </a:r>
            <a:r>
              <a:rPr lang="en-US" sz="32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5C152282-0A61-4E10-A2F6-132A24683FD8}"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73</a:t>
            </a:fld>
            <a:endParaRPr lang="en-US" dirty="0"/>
          </a:p>
        </p:txBody>
      </p:sp>
    </p:spTree>
    <p:extLst>
      <p:ext uri="{BB962C8B-B14F-4D97-AF65-F5344CB8AC3E}">
        <p14:creationId xmlns:p14="http://schemas.microsoft.com/office/powerpoint/2010/main" val="1981153606"/>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87979" y="2102281"/>
            <a:ext cx="9837090" cy="3770263"/>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Design the Data Collection System</a:t>
            </a:r>
          </a:p>
          <a:p>
            <a:pPr marL="914400" lvl="1" indent="-457200">
              <a:spcBef>
                <a:spcPts val="1200"/>
              </a:spcBef>
              <a:buFont typeface="Wingdings" panose="05000000000000000000" pitchFamily="2" charset="2"/>
              <a:buChar char="v"/>
            </a:pPr>
            <a:r>
              <a:rPr lang="en-US" sz="3200" b="1" dirty="0" smtClean="0">
                <a:solidFill>
                  <a:srgbClr val="0000FF"/>
                </a:solidFill>
                <a:latin typeface="Times New Roman" panose="02020603050405020304" pitchFamily="18" charset="0"/>
                <a:cs typeface="Times New Roman" panose="02020603050405020304" pitchFamily="18" charset="0"/>
              </a:rPr>
              <a:t>When</a:t>
            </a:r>
            <a:r>
              <a:rPr lang="en-US" sz="3200" b="1" dirty="0" smtClean="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refers to the frequency of data collection and reporting. How often will information be gathered? How frequently will performance measure results be reported? What are the cost implications of different data collection and reporting intervals</a:t>
            </a:r>
            <a:r>
              <a:rPr lang="en-US" sz="3200" b="1" dirty="0" smtClean="0">
                <a:latin typeface="Times New Roman" panose="02020603050405020304" pitchFamily="18" charset="0"/>
                <a:cs typeface="Times New Roman" panose="02020603050405020304" pitchFamily="18" charset="0"/>
              </a:rPr>
              <a:t>?</a:t>
            </a:r>
            <a:endParaRPr lang="en-US" sz="3200" b="1" dirty="0">
              <a:solidFill>
                <a:srgbClr val="0000FF"/>
              </a:solidFill>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F8E8D815-B631-4FB9-A61C-172324136AF8}"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74</a:t>
            </a:fld>
            <a:endParaRPr lang="en-US" dirty="0"/>
          </a:p>
        </p:txBody>
      </p:sp>
    </p:spTree>
    <p:extLst>
      <p:ext uri="{BB962C8B-B14F-4D97-AF65-F5344CB8AC3E}">
        <p14:creationId xmlns:p14="http://schemas.microsoft.com/office/powerpoint/2010/main" val="309388092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9799" y="1195585"/>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926771" y="2416642"/>
            <a:ext cx="9368002" cy="3770263"/>
          </a:xfrm>
          <a:prstGeom prst="rect">
            <a:avLst/>
          </a:prstGeom>
          <a:solidFill>
            <a:schemeClr val="accent2">
              <a:lumMod val="20000"/>
              <a:lumOff val="80000"/>
            </a:schemeClr>
          </a:solidFill>
        </p:spPr>
        <p:txBody>
          <a:bodyPr wrap="square" rtlCol="0">
            <a:spAutoFit/>
          </a:bodyPr>
          <a:lstStyle/>
          <a:p>
            <a:pPr marL="457200" indent="914400">
              <a:spcAft>
                <a:spcPts val="600"/>
              </a:spcAft>
              <a:buFont typeface="Wingdings" panose="05000000000000000000" pitchFamily="2" charset="2"/>
              <a:buChar char="v"/>
            </a:pPr>
            <a:r>
              <a:rPr lang="en-US" sz="3200" b="1" i="1" dirty="0">
                <a:solidFill>
                  <a:srgbClr val="0000FF"/>
                </a:solidFill>
                <a:latin typeface="Times New Roman" panose="02020603050405020304" pitchFamily="18" charset="0"/>
                <a:cs typeface="Times New Roman" panose="02020603050405020304" pitchFamily="18" charset="0"/>
              </a:rPr>
              <a:t>Design the Data Collection System</a:t>
            </a:r>
          </a:p>
          <a:p>
            <a:pPr marL="914400" lvl="1" indent="-457200">
              <a:spcBef>
                <a:spcPts val="1200"/>
              </a:spcBef>
              <a:buFont typeface="Wingdings" panose="05000000000000000000" pitchFamily="2" charset="2"/>
              <a:buChar char="v"/>
            </a:pPr>
            <a:r>
              <a:rPr lang="en-US" sz="3200" b="1" dirty="0" smtClean="0">
                <a:solidFill>
                  <a:srgbClr val="0000FF"/>
                </a:solidFill>
                <a:latin typeface="Times New Roman" panose="02020603050405020304" pitchFamily="18" charset="0"/>
                <a:cs typeface="Times New Roman" panose="02020603050405020304" pitchFamily="18" charset="0"/>
              </a:rPr>
              <a:t>How</a:t>
            </a:r>
            <a:r>
              <a:rPr lang="en-US" sz="3200" b="1" dirty="0" smtClean="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refers to the process used to gather data. Several methods can be used to retrieve information for performance measures, including questionnaires, observations, electronic database queries, reviews of paper documents, and check sheets</a:t>
            </a:r>
            <a:r>
              <a:rPr lang="en-US" sz="3200" b="1" dirty="0" smtClean="0">
                <a:latin typeface="Times New Roman" panose="02020603050405020304" pitchFamily="18" charset="0"/>
                <a:cs typeface="Times New Roman" panose="02020603050405020304" pitchFamily="18" charset="0"/>
              </a:rPr>
              <a:t>.</a:t>
            </a:r>
            <a:endParaRPr lang="en-US" sz="3200" b="1" dirty="0">
              <a:solidFill>
                <a:srgbClr val="0000FF"/>
              </a:solidFill>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7832837F-83B7-45C6-AF44-C96F4C7C5B82}"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75</a:t>
            </a:fld>
            <a:endParaRPr lang="en-US" dirty="0"/>
          </a:p>
        </p:txBody>
      </p:sp>
    </p:spTree>
    <p:extLst>
      <p:ext uri="{BB962C8B-B14F-4D97-AF65-F5344CB8AC3E}">
        <p14:creationId xmlns:p14="http://schemas.microsoft.com/office/powerpoint/2010/main" val="349408192"/>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1211" y="1330813"/>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820636" y="1622928"/>
            <a:ext cx="9891365" cy="4601260"/>
          </a:xfrm>
          <a:prstGeom prst="rect">
            <a:avLst/>
          </a:prstGeom>
          <a:solidFill>
            <a:schemeClr val="accent2">
              <a:lumMod val="20000"/>
              <a:lumOff val="80000"/>
            </a:schemeClr>
          </a:solidFill>
        </p:spPr>
        <p:txBody>
          <a:bodyPr wrap="square" rtlCol="0">
            <a:spAutoFit/>
          </a:bodyPr>
          <a:lstStyle/>
          <a:p>
            <a:pPr marL="457200">
              <a:spcAft>
                <a:spcPts val="600"/>
              </a:spcAft>
            </a:pPr>
            <a:r>
              <a:rPr lang="en-US" sz="3200" b="1" dirty="0">
                <a:latin typeface="Times New Roman" panose="02020603050405020304" pitchFamily="18" charset="0"/>
                <a:cs typeface="Times New Roman" panose="02020603050405020304" pitchFamily="18" charset="0"/>
              </a:rPr>
              <a:t>LEARNING POINT </a:t>
            </a:r>
            <a:r>
              <a:rPr lang="en-US" sz="3200" b="1" dirty="0">
                <a:solidFill>
                  <a:srgbClr val="0000FF"/>
                </a:solidFill>
                <a:latin typeface="Times New Roman" panose="02020603050405020304" pitchFamily="18" charset="0"/>
                <a:cs typeface="Times New Roman" panose="02020603050405020304" pitchFamily="18" charset="0"/>
              </a:rPr>
              <a:t>Evidence-Based Clinical </a:t>
            </a:r>
            <a:r>
              <a:rPr lang="en-US" sz="3200" b="1" dirty="0" smtClean="0">
                <a:solidFill>
                  <a:srgbClr val="0000FF"/>
                </a:solidFill>
                <a:latin typeface="Times New Roman" panose="02020603050405020304" pitchFamily="18" charset="0"/>
                <a:cs typeface="Times New Roman" panose="02020603050405020304" pitchFamily="18" charset="0"/>
              </a:rPr>
              <a:t>Measures</a:t>
            </a:r>
          </a:p>
          <a:p>
            <a:pPr marL="457200">
              <a:spcAft>
                <a:spcPts val="600"/>
              </a:spcAft>
            </a:pPr>
            <a:r>
              <a:rPr lang="en-US" sz="2800" b="1" dirty="0">
                <a:latin typeface="Times New Roman" panose="02020603050405020304" pitchFamily="18" charset="0"/>
                <a:cs typeface="Times New Roman" panose="02020603050405020304" pitchFamily="18" charset="0"/>
              </a:rPr>
              <a:t>Many performance </a:t>
            </a:r>
            <a:r>
              <a:rPr lang="en-US" sz="2800" b="1" dirty="0">
                <a:solidFill>
                  <a:srgbClr val="0000FF"/>
                </a:solidFill>
                <a:latin typeface="Times New Roman" panose="02020603050405020304" pitchFamily="18" charset="0"/>
                <a:cs typeface="Times New Roman" panose="02020603050405020304" pitchFamily="18" charset="0"/>
              </a:rPr>
              <a:t>measures</a:t>
            </a:r>
            <a:r>
              <a:rPr lang="en-US" sz="2800" b="1" dirty="0">
                <a:latin typeface="Times New Roman" panose="02020603050405020304" pitchFamily="18" charset="0"/>
                <a:cs typeface="Times New Roman" panose="02020603050405020304" pitchFamily="18" charset="0"/>
              </a:rPr>
              <a:t> that healthcare organizations use for quality management purposes are similar to those found in other service industries. One aspect of healthcare not found in most service industries is the clinical decision-making process, which must be evaluated with performance measures derived from clinical practice guidelines developed by medical professional groups. These measures are referred to as </a:t>
            </a:r>
            <a:r>
              <a:rPr lang="en-US" sz="2800" b="1" dirty="0">
                <a:solidFill>
                  <a:srgbClr val="0000FF"/>
                </a:solidFill>
                <a:latin typeface="Times New Roman" panose="02020603050405020304" pitchFamily="18" charset="0"/>
                <a:cs typeface="Times New Roman" panose="02020603050405020304" pitchFamily="18" charset="0"/>
              </a:rPr>
              <a:t>evidence- based measures</a:t>
            </a:r>
            <a:r>
              <a:rPr lang="en-US" sz="2800" b="1" dirty="0" smtClean="0">
                <a:solidFill>
                  <a:srgbClr val="0000FF"/>
                </a:solidFill>
                <a:latin typeface="Times New Roman" panose="02020603050405020304" pitchFamily="18" charset="0"/>
                <a:cs typeface="Times New Roman" panose="02020603050405020304" pitchFamily="18" charset="0"/>
              </a:rPr>
              <a:t>.</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2C590D23-145D-4D78-8FCA-53F4457E90B1}"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76</a:t>
            </a:fld>
            <a:endParaRPr lang="en-US" dirty="0"/>
          </a:p>
        </p:txBody>
      </p:sp>
    </p:spTree>
    <p:extLst>
      <p:ext uri="{BB962C8B-B14F-4D97-AF65-F5344CB8AC3E}">
        <p14:creationId xmlns:p14="http://schemas.microsoft.com/office/powerpoint/2010/main" val="378528891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1211" y="1330813"/>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47157" y="1541169"/>
            <a:ext cx="9760736" cy="4678204"/>
          </a:xfrm>
          <a:prstGeom prst="rect">
            <a:avLst/>
          </a:prstGeom>
          <a:solidFill>
            <a:schemeClr val="accent2">
              <a:lumMod val="20000"/>
              <a:lumOff val="80000"/>
            </a:schemeClr>
          </a:solidFill>
        </p:spPr>
        <p:txBody>
          <a:bodyPr wrap="square" rtlCol="0">
            <a:spAutoFit/>
          </a:bodyPr>
          <a:lstStyle/>
          <a:p>
            <a:pPr>
              <a:spcBef>
                <a:spcPts val="600"/>
              </a:spcBef>
              <a:spcAft>
                <a:spcPts val="1200"/>
              </a:spcAft>
            </a:pPr>
            <a:r>
              <a:rPr lang="en-US" sz="3200" b="1" dirty="0">
                <a:solidFill>
                  <a:srgbClr val="0000FF"/>
                </a:solidFill>
                <a:latin typeface="Times New Roman" panose="02020603050405020304" pitchFamily="18" charset="0"/>
                <a:cs typeface="Times New Roman" panose="02020603050405020304" pitchFamily="18" charset="0"/>
              </a:rPr>
              <a:t>Measures of Clinical Decision Making</a:t>
            </a:r>
          </a:p>
          <a:p>
            <a:r>
              <a:rPr lang="en-US" sz="3200" b="1" dirty="0">
                <a:latin typeface="Times New Roman" panose="02020603050405020304" pitchFamily="18" charset="0"/>
                <a:cs typeface="Times New Roman" panose="02020603050405020304" pitchFamily="18" charset="0"/>
              </a:rPr>
              <a:t>Healthcare organizations measure both the service aspects of performance and the quality of clinical decision making. The same principles of measurement applicable to the service aspects of healthcare also apply to clinical decision making. Process measures are used to deter- mine whether clinicians are making the right patient management choices. Outcome measures are used to evaluate the results of those choices</a:t>
            </a:r>
            <a:r>
              <a:rPr lang="en-US" sz="3200" b="1" dirty="0" smtClean="0">
                <a:latin typeface="Times New Roman" panose="02020603050405020304" pitchFamily="18" charset="0"/>
                <a:cs typeface="Times New Roman" panose="02020603050405020304" pitchFamily="18" charset="0"/>
              </a:rPr>
              <a:t>.</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1A4F0A24-BB93-4B94-A402-6FE5327C6695}"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77</a:t>
            </a:fld>
            <a:endParaRPr lang="en-US" dirty="0"/>
          </a:p>
        </p:txBody>
      </p:sp>
    </p:spTree>
    <p:extLst>
      <p:ext uri="{BB962C8B-B14F-4D97-AF65-F5344CB8AC3E}">
        <p14:creationId xmlns:p14="http://schemas.microsoft.com/office/powerpoint/2010/main" val="1256654912"/>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1211" y="1330813"/>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22665" y="2480061"/>
            <a:ext cx="9760736" cy="3200876"/>
          </a:xfrm>
          <a:prstGeom prst="rect">
            <a:avLst/>
          </a:prstGeom>
          <a:solidFill>
            <a:schemeClr val="accent2">
              <a:lumMod val="20000"/>
              <a:lumOff val="80000"/>
            </a:schemeClr>
          </a:solidFill>
        </p:spPr>
        <p:txBody>
          <a:bodyPr wrap="square" rtlCol="0">
            <a:spAutoFit/>
          </a:bodyPr>
          <a:lstStyle/>
          <a:p>
            <a:pPr>
              <a:spcBef>
                <a:spcPts val="600"/>
              </a:spcBef>
              <a:spcAft>
                <a:spcPts val="1200"/>
              </a:spcAft>
            </a:pPr>
            <a:r>
              <a:rPr lang="en-US" sz="3200" b="1" dirty="0">
                <a:solidFill>
                  <a:srgbClr val="0000FF"/>
                </a:solidFill>
                <a:latin typeface="Times New Roman" panose="02020603050405020304" pitchFamily="18" charset="0"/>
                <a:cs typeface="Times New Roman" panose="02020603050405020304" pitchFamily="18" charset="0"/>
              </a:rPr>
              <a:t>Measures of Clinical Decision Making</a:t>
            </a:r>
          </a:p>
          <a:p>
            <a:r>
              <a:rPr lang="en-US" sz="3200" b="1" dirty="0">
                <a:latin typeface="Times New Roman" panose="02020603050405020304" pitchFamily="18" charset="0"/>
                <a:cs typeface="Times New Roman" panose="02020603050405020304" pitchFamily="18" charset="0"/>
              </a:rPr>
              <a:t>Clinical decision-making measures undergo the same three-step construction process: </a:t>
            </a:r>
            <a:endParaRPr lang="en-US" sz="3200" b="1" dirty="0" smtClean="0">
              <a:latin typeface="Times New Roman" panose="02020603050405020304" pitchFamily="18" charset="0"/>
              <a:cs typeface="Times New Roman" panose="02020603050405020304" pitchFamily="18" charset="0"/>
            </a:endParaRPr>
          </a:p>
          <a:p>
            <a:pPr marL="514350" indent="-514350">
              <a:buClr>
                <a:srgbClr val="0000FF"/>
              </a:buClr>
              <a:buFont typeface="+mj-lt"/>
              <a:buAutoNum type="arabicPeriod"/>
            </a:pPr>
            <a:r>
              <a:rPr lang="en-US" sz="3200" b="1" dirty="0" smtClean="0">
                <a:latin typeface="Times New Roman" panose="02020603050405020304" pitchFamily="18" charset="0"/>
                <a:cs typeface="Times New Roman" panose="02020603050405020304" pitchFamily="18" charset="0"/>
              </a:rPr>
              <a:t>Identify </a:t>
            </a:r>
            <a:r>
              <a:rPr lang="en-US" sz="3200" b="1" dirty="0">
                <a:latin typeface="Times New Roman" panose="02020603050405020304" pitchFamily="18" charset="0"/>
                <a:cs typeface="Times New Roman" panose="02020603050405020304" pitchFamily="18" charset="0"/>
              </a:rPr>
              <a:t>the topic of interest, </a:t>
            </a:r>
            <a:endParaRPr lang="en-US" sz="3200" b="1" dirty="0" smtClean="0">
              <a:latin typeface="Times New Roman" panose="02020603050405020304" pitchFamily="18" charset="0"/>
              <a:cs typeface="Times New Roman" panose="02020603050405020304" pitchFamily="18" charset="0"/>
            </a:endParaRPr>
          </a:p>
          <a:p>
            <a:pPr marL="514350" indent="-514350">
              <a:buClr>
                <a:srgbClr val="0000FF"/>
              </a:buClr>
              <a:buFont typeface="+mj-lt"/>
              <a:buAutoNum type="arabicPeriod"/>
            </a:pPr>
            <a:r>
              <a:rPr lang="en-US" sz="3200" b="1" dirty="0" smtClean="0">
                <a:latin typeface="Times New Roman" panose="02020603050405020304" pitchFamily="18" charset="0"/>
                <a:cs typeface="Times New Roman" panose="02020603050405020304" pitchFamily="18" charset="0"/>
              </a:rPr>
              <a:t>develop </a:t>
            </a:r>
            <a:r>
              <a:rPr lang="en-US" sz="3200" b="1" dirty="0">
                <a:latin typeface="Times New Roman" panose="02020603050405020304" pitchFamily="18" charset="0"/>
                <a:cs typeface="Times New Roman" panose="02020603050405020304" pitchFamily="18" charset="0"/>
              </a:rPr>
              <a:t>the measure, and </a:t>
            </a:r>
            <a:endParaRPr lang="en-US" sz="3200" b="1" dirty="0" smtClean="0">
              <a:latin typeface="Times New Roman" panose="02020603050405020304" pitchFamily="18" charset="0"/>
              <a:cs typeface="Times New Roman" panose="02020603050405020304" pitchFamily="18" charset="0"/>
            </a:endParaRPr>
          </a:p>
          <a:p>
            <a:pPr marL="514350" indent="-514350">
              <a:buClr>
                <a:srgbClr val="0000FF"/>
              </a:buClr>
              <a:buFont typeface="+mj-lt"/>
              <a:buAutoNum type="arabicPeriod"/>
            </a:pPr>
            <a:r>
              <a:rPr lang="en-US" sz="3200" b="1" dirty="0" smtClean="0">
                <a:latin typeface="Times New Roman" panose="02020603050405020304" pitchFamily="18" charset="0"/>
                <a:cs typeface="Times New Roman" panose="02020603050405020304" pitchFamily="18" charset="0"/>
              </a:rPr>
              <a:t>design </a:t>
            </a:r>
            <a:r>
              <a:rPr lang="en-US" sz="3200" b="1" dirty="0">
                <a:latin typeface="Times New Roman" panose="02020603050405020304" pitchFamily="18" charset="0"/>
                <a:cs typeface="Times New Roman" panose="02020603050405020304" pitchFamily="18" charset="0"/>
              </a:rPr>
              <a:t>the data collection system</a:t>
            </a:r>
            <a:r>
              <a:rPr lang="en-US" sz="32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A4ABC8A0-BE94-41EC-B10E-AAD7238F04D1}"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78</a:t>
            </a:fld>
            <a:endParaRPr lang="en-US" dirty="0"/>
          </a:p>
        </p:txBody>
      </p:sp>
    </p:spTree>
    <p:extLst>
      <p:ext uri="{BB962C8B-B14F-4D97-AF65-F5344CB8AC3E}">
        <p14:creationId xmlns:p14="http://schemas.microsoft.com/office/powerpoint/2010/main" val="392773110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1211" y="1330813"/>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657350" y="1590154"/>
            <a:ext cx="10030158" cy="4909036"/>
          </a:xfrm>
          <a:prstGeom prst="rect">
            <a:avLst/>
          </a:prstGeom>
          <a:solidFill>
            <a:schemeClr val="accent2">
              <a:lumMod val="20000"/>
              <a:lumOff val="80000"/>
            </a:schemeClr>
          </a:solidFill>
        </p:spPr>
        <p:txBody>
          <a:bodyPr wrap="square" rtlCol="0">
            <a:spAutoFit/>
          </a:bodyPr>
          <a:lstStyle/>
          <a:p>
            <a:pPr>
              <a:spcBef>
                <a:spcPts val="600"/>
              </a:spcBef>
            </a:pPr>
            <a:r>
              <a:rPr lang="en-US" sz="2800" b="1" dirty="0">
                <a:solidFill>
                  <a:srgbClr val="0000FF"/>
                </a:solidFill>
                <a:latin typeface="Times New Roman" panose="02020603050405020304" pitchFamily="18" charset="0"/>
                <a:cs typeface="Times New Roman" panose="02020603050405020304" pitchFamily="18" charset="0"/>
              </a:rPr>
              <a:t>Understand Measure Specifications</a:t>
            </a:r>
          </a:p>
          <a:p>
            <a:pPr marL="457200" indent="-457200">
              <a:spcBef>
                <a:spcPts val="600"/>
              </a:spcBef>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Most of the performance measures required by purchasers and external regulatory, licensing, and accreditation groups have gone through a rigorous development and validation process. </a:t>
            </a:r>
            <a:endParaRPr lang="en-US" sz="2800" b="1"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b="1" dirty="0" smtClean="0">
                <a:latin typeface="Times New Roman" panose="02020603050405020304" pitchFamily="18" charset="0"/>
                <a:cs typeface="Times New Roman" panose="02020603050405020304" pitchFamily="18" charset="0"/>
              </a:rPr>
              <a:t>These </a:t>
            </a:r>
            <a:r>
              <a:rPr lang="en-US" sz="2800" b="1" dirty="0">
                <a:latin typeface="Times New Roman" panose="02020603050405020304" pitchFamily="18" charset="0"/>
                <a:cs typeface="Times New Roman" panose="02020603050405020304" pitchFamily="18" charset="0"/>
              </a:rPr>
              <a:t>have already defined the topic and identified the data necessary to create the measure, so healthcare organizations do not need to start from scratch. Exhibit 3.14 shows operational definitions for one of the core measures that Joint Commission–accredited hospitals must use to evaluate the quality of care provided to patients with heart failure </a:t>
            </a:r>
            <a:r>
              <a:rPr lang="en-US" sz="28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AC4DF60F-DFD8-4B94-9F29-4C4AEF9D5026}"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79</a:t>
            </a:fld>
            <a:endParaRPr lang="en-US" dirty="0"/>
          </a:p>
        </p:txBody>
      </p:sp>
    </p:spTree>
    <p:extLst>
      <p:ext uri="{BB962C8B-B14F-4D97-AF65-F5344CB8AC3E}">
        <p14:creationId xmlns:p14="http://schemas.microsoft.com/office/powerpoint/2010/main" val="26139470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1825" y="618185"/>
            <a:ext cx="10599313" cy="938009"/>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Quality Management Building </a:t>
            </a:r>
            <a:r>
              <a:rPr lang="en-US" b="1" dirty="0" smtClean="0">
                <a:solidFill>
                  <a:schemeClr val="tx1"/>
                </a:solidFill>
                <a:latin typeface="Times New Roman" panose="02020603050405020304" pitchFamily="18" charset="0"/>
                <a:cs typeface="Times New Roman" panose="02020603050405020304" pitchFamily="18" charset="0"/>
              </a:rPr>
              <a:t>Blocks</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83473" y="2047742"/>
            <a:ext cx="10200695" cy="4198512"/>
          </a:xfrm>
        </p:spPr>
        <p:txBody>
          <a:bodyPr>
            <a:normAutofit/>
          </a:bodyPr>
          <a:lstStyle/>
          <a:p>
            <a:r>
              <a:rPr lang="en-US" sz="3600" b="1" dirty="0">
                <a:solidFill>
                  <a:schemeClr val="tx1"/>
                </a:solidFill>
                <a:latin typeface="Times New Roman" panose="02020603050405020304" pitchFamily="18" charset="0"/>
                <a:cs typeface="Times New Roman" panose="02020603050405020304" pitchFamily="18" charset="0"/>
              </a:rPr>
              <a:t>Quality </a:t>
            </a:r>
            <a:r>
              <a:rPr lang="en-US" sz="3600" b="1" dirty="0" smtClean="0">
                <a:solidFill>
                  <a:schemeClr val="tx1"/>
                </a:solidFill>
                <a:latin typeface="Times New Roman" panose="02020603050405020304" pitchFamily="18" charset="0"/>
                <a:cs typeface="Times New Roman" panose="02020603050405020304" pitchFamily="18" charset="0"/>
              </a:rPr>
              <a:t>Management Activities</a:t>
            </a:r>
            <a:endParaRPr lang="en-US" sz="3600" b="1" dirty="0">
              <a:solidFill>
                <a:schemeClr val="tx1"/>
              </a:solidFill>
              <a:latin typeface="Times New Roman" panose="02020603050405020304" pitchFamily="18" charset="0"/>
              <a:cs typeface="Times New Roman" panose="02020603050405020304" pitchFamily="18" charset="0"/>
            </a:endParaRPr>
          </a:p>
          <a:p>
            <a:r>
              <a:rPr lang="en-US" sz="3200" b="1" dirty="0">
                <a:solidFill>
                  <a:srgbClr val="0000FF"/>
                </a:solidFill>
                <a:latin typeface="Times New Roman" panose="02020603050405020304" pitchFamily="18" charset="0"/>
                <a:cs typeface="Times New Roman" panose="02020603050405020304" pitchFamily="18" charset="0"/>
              </a:rPr>
              <a:t>Assessment</a:t>
            </a:r>
          </a:p>
          <a:p>
            <a:r>
              <a:rPr lang="en-US" sz="3200" b="1" dirty="0">
                <a:solidFill>
                  <a:schemeClr val="tx1"/>
                </a:solidFill>
                <a:latin typeface="Times New Roman" panose="02020603050405020304" pitchFamily="18" charset="0"/>
                <a:cs typeface="Times New Roman" panose="02020603050405020304" pitchFamily="18" charset="0"/>
              </a:rPr>
              <a:t>Use of performance information to </a:t>
            </a:r>
            <a:r>
              <a:rPr lang="en-US" sz="3200" b="1" dirty="0" smtClean="0">
                <a:solidFill>
                  <a:schemeClr val="tx1"/>
                </a:solidFill>
                <a:latin typeface="Times New Roman" panose="02020603050405020304" pitchFamily="18" charset="0"/>
                <a:cs typeface="Times New Roman" panose="02020603050405020304" pitchFamily="18" charset="0"/>
              </a:rPr>
              <a:t>determine </a:t>
            </a:r>
            <a:r>
              <a:rPr lang="en-US" sz="3200" b="1" dirty="0">
                <a:solidFill>
                  <a:schemeClr val="tx1"/>
                </a:solidFill>
                <a:latin typeface="Times New Roman" panose="02020603050405020304" pitchFamily="18" charset="0"/>
                <a:cs typeface="Times New Roman" panose="02020603050405020304" pitchFamily="18" charset="0"/>
              </a:rPr>
              <a:t>whether an acceptable level of quality has been achieved.</a:t>
            </a:r>
          </a:p>
          <a:p>
            <a:r>
              <a:rPr lang="en-US" sz="3200" b="1" dirty="0" smtClean="0">
                <a:solidFill>
                  <a:srgbClr val="0000FF"/>
                </a:solidFill>
                <a:latin typeface="Times New Roman" panose="02020603050405020304" pitchFamily="18" charset="0"/>
                <a:cs typeface="Times New Roman" panose="02020603050405020304" pitchFamily="18" charset="0"/>
              </a:rPr>
              <a:t>Improvement</a:t>
            </a:r>
            <a:endParaRPr lang="en-US" sz="3200" b="1" dirty="0">
              <a:solidFill>
                <a:srgbClr val="0000FF"/>
              </a:solidFill>
              <a:latin typeface="Times New Roman" panose="02020603050405020304" pitchFamily="18" charset="0"/>
              <a:cs typeface="Times New Roman" panose="02020603050405020304" pitchFamily="18" charset="0"/>
            </a:endParaRPr>
          </a:p>
          <a:p>
            <a:r>
              <a:rPr lang="en-US" sz="3200" b="1" dirty="0">
                <a:solidFill>
                  <a:schemeClr val="tx1"/>
                </a:solidFill>
                <a:latin typeface="Times New Roman" panose="02020603050405020304" pitchFamily="18" charset="0"/>
                <a:cs typeface="Times New Roman" panose="02020603050405020304" pitchFamily="18" charset="0"/>
              </a:rPr>
              <a:t>Planning and making changes to current practices to achieve better performance.</a:t>
            </a:r>
            <a:r>
              <a:rPr lang="en-US" sz="3200" b="1" dirty="0" smtClean="0">
                <a:solidFill>
                  <a:schemeClr val="tx1"/>
                </a:solidFill>
                <a:latin typeface="Times New Roman" panose="02020603050405020304" pitchFamily="18" charset="0"/>
                <a:cs typeface="Times New Roman" panose="02020603050405020304" pitchFamily="18" charset="0"/>
              </a:rPr>
              <a:t> </a:t>
            </a: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82417FC3-CBBB-4BBC-BB2E-5C954CF2FC48}"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86790660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1211" y="1330813"/>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657350" y="1590154"/>
            <a:ext cx="10030158" cy="4909036"/>
          </a:xfrm>
          <a:prstGeom prst="rect">
            <a:avLst/>
          </a:prstGeom>
          <a:solidFill>
            <a:schemeClr val="accent2">
              <a:lumMod val="20000"/>
              <a:lumOff val="80000"/>
            </a:schemeClr>
          </a:solidFill>
        </p:spPr>
        <p:txBody>
          <a:bodyPr wrap="square" rtlCol="0">
            <a:spAutoFit/>
          </a:bodyPr>
          <a:lstStyle/>
          <a:p>
            <a:pPr>
              <a:spcBef>
                <a:spcPts val="600"/>
              </a:spcBef>
            </a:pPr>
            <a:r>
              <a:rPr lang="en-US" sz="2800" b="1" dirty="0">
                <a:solidFill>
                  <a:srgbClr val="0000FF"/>
                </a:solidFill>
                <a:latin typeface="Times New Roman" panose="02020603050405020304" pitchFamily="18" charset="0"/>
                <a:cs typeface="Times New Roman" panose="02020603050405020304" pitchFamily="18" charset="0"/>
              </a:rPr>
              <a:t>Factors Specific to Clinical Decision Making</a:t>
            </a:r>
          </a:p>
          <a:p>
            <a:pPr marL="457200" indent="-457200">
              <a:spcBef>
                <a:spcPts val="600"/>
              </a:spcBef>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One factor particular to measures of clinical decision making is the basis for measurement. Performance expectations related to clinical decision making are established in a different manner. </a:t>
            </a:r>
            <a:endParaRPr lang="en-US" sz="2800" b="1"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b="1" dirty="0" smtClean="0">
                <a:latin typeface="Times New Roman" panose="02020603050405020304" pitchFamily="18" charset="0"/>
                <a:cs typeface="Times New Roman" panose="02020603050405020304" pitchFamily="18" charset="0"/>
              </a:rPr>
              <a:t>They </a:t>
            </a:r>
            <a:r>
              <a:rPr lang="en-US" sz="2800" b="1" dirty="0">
                <a:latin typeface="Times New Roman" panose="02020603050405020304" pitchFamily="18" charset="0"/>
                <a:cs typeface="Times New Roman" panose="02020603050405020304" pitchFamily="18" charset="0"/>
              </a:rPr>
              <a:t>are often found in clinical practice guidelines developed by medical professional organizations. </a:t>
            </a:r>
            <a:endParaRPr lang="en-US" sz="2800" b="1"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b="1" dirty="0" smtClean="0">
                <a:latin typeface="Times New Roman" panose="02020603050405020304" pitchFamily="18" charset="0"/>
                <a:cs typeface="Times New Roman" panose="02020603050405020304" pitchFamily="18" charset="0"/>
              </a:rPr>
              <a:t>Clinical </a:t>
            </a:r>
            <a:r>
              <a:rPr lang="en-US" sz="2800" b="1" dirty="0">
                <a:latin typeface="Times New Roman" panose="02020603050405020304" pitchFamily="18" charset="0"/>
                <a:cs typeface="Times New Roman" panose="02020603050405020304" pitchFamily="18" charset="0"/>
              </a:rPr>
              <a:t>practice guidelines are defined as “systematically developed statements to assist practitioner and patient decisions about appropriate health care for specific clinical circumstances</a:t>
            </a:r>
            <a:r>
              <a:rPr lang="en-US" sz="28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34DE3067-AE09-4F98-B014-2D98E299145E}"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80</a:t>
            </a:fld>
            <a:endParaRPr lang="en-US" dirty="0"/>
          </a:p>
        </p:txBody>
      </p:sp>
    </p:spTree>
    <p:extLst>
      <p:ext uri="{BB962C8B-B14F-4D97-AF65-F5344CB8AC3E}">
        <p14:creationId xmlns:p14="http://schemas.microsoft.com/office/powerpoint/2010/main" val="3907581953"/>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1211" y="1330813"/>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657350" y="1534688"/>
            <a:ext cx="10030158" cy="5001369"/>
          </a:xfrm>
          <a:prstGeom prst="rect">
            <a:avLst/>
          </a:prstGeom>
          <a:solidFill>
            <a:schemeClr val="accent2">
              <a:lumMod val="20000"/>
              <a:lumOff val="80000"/>
            </a:schemeClr>
          </a:solidFill>
        </p:spPr>
        <p:txBody>
          <a:bodyPr wrap="square" rtlCol="0">
            <a:spAutoFit/>
          </a:bodyPr>
          <a:lstStyle/>
          <a:p>
            <a:pPr>
              <a:spcBef>
                <a:spcPts val="600"/>
              </a:spcBef>
            </a:pPr>
            <a:r>
              <a:rPr lang="en-US" sz="2800" b="1" dirty="0">
                <a:solidFill>
                  <a:srgbClr val="0000FF"/>
                </a:solidFill>
                <a:latin typeface="Times New Roman" panose="02020603050405020304" pitchFamily="18" charset="0"/>
                <a:cs typeface="Times New Roman" panose="02020603050405020304" pitchFamily="18" charset="0"/>
              </a:rPr>
              <a:t>Factors Specific to Clinical Decision Making</a:t>
            </a:r>
          </a:p>
          <a:p>
            <a:pPr marL="457200" indent="-457200">
              <a:spcBef>
                <a:spcPts val="600"/>
              </a:spcBef>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Guidelines are important to healthcare quality improvement because they can reduce variations in practice and change physician behavior to promote use of interventions supported by the best evidence available. </a:t>
            </a:r>
            <a:endParaRPr lang="en-US" sz="2600" b="1"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600" b="1" dirty="0" smtClean="0">
                <a:latin typeface="Times New Roman" panose="02020603050405020304" pitchFamily="18" charset="0"/>
                <a:cs typeface="Times New Roman" panose="02020603050405020304" pitchFamily="18" charset="0"/>
              </a:rPr>
              <a:t>Guideline </a:t>
            </a:r>
            <a:r>
              <a:rPr lang="en-US" sz="2600" b="1" dirty="0">
                <a:latin typeface="Times New Roman" panose="02020603050405020304" pitchFamily="18" charset="0"/>
                <a:cs typeface="Times New Roman" panose="02020603050405020304" pitchFamily="18" charset="0"/>
              </a:rPr>
              <a:t>recommendations are based on current medical research and professional consensus. </a:t>
            </a:r>
            <a:endParaRPr lang="en-US" sz="2600" b="1"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600" b="1" dirty="0" smtClean="0">
                <a:latin typeface="Times New Roman" panose="02020603050405020304" pitchFamily="18" charset="0"/>
                <a:cs typeface="Times New Roman" panose="02020603050405020304" pitchFamily="18" charset="0"/>
              </a:rPr>
              <a:t>For </a:t>
            </a:r>
            <a:r>
              <a:rPr lang="en-US" sz="2600" b="1" dirty="0">
                <a:latin typeface="Times New Roman" panose="02020603050405020304" pitchFamily="18" charset="0"/>
                <a:cs typeface="Times New Roman" panose="02020603050405020304" pitchFamily="18" charset="0"/>
              </a:rPr>
              <a:t>instance, a guideline of the American Academy of Neurology describes how physicians should evaluate and treat children and adolescents with recurrent headaches: Tests such as CT (computed tomography) scans or MRI (magnetic resonance imaging) are not necessary to evaluate typical headaches. </a:t>
            </a:r>
          </a:p>
        </p:txBody>
      </p:sp>
      <p:sp>
        <p:nvSpPr>
          <p:cNvPr id="6" name="Date Placeholder 5"/>
          <p:cNvSpPr>
            <a:spLocks noGrp="1"/>
          </p:cNvSpPr>
          <p:nvPr>
            <p:ph type="dt" sz="half" idx="10"/>
          </p:nvPr>
        </p:nvSpPr>
        <p:spPr/>
        <p:txBody>
          <a:bodyPr/>
          <a:lstStyle/>
          <a:p>
            <a:fld id="{1732B87E-8714-4F27-916F-0EE420B8331A}"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81</a:t>
            </a:fld>
            <a:endParaRPr lang="en-US" dirty="0"/>
          </a:p>
        </p:txBody>
      </p:sp>
    </p:spTree>
    <p:extLst>
      <p:ext uri="{BB962C8B-B14F-4D97-AF65-F5344CB8AC3E}">
        <p14:creationId xmlns:p14="http://schemas.microsoft.com/office/powerpoint/2010/main" val="233432943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1211" y="1330813"/>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477736" y="1534688"/>
            <a:ext cx="10209772" cy="4478149"/>
          </a:xfrm>
          <a:prstGeom prst="rect">
            <a:avLst/>
          </a:prstGeom>
          <a:solidFill>
            <a:schemeClr val="accent2">
              <a:lumMod val="20000"/>
              <a:lumOff val="80000"/>
            </a:schemeClr>
          </a:solidFill>
        </p:spPr>
        <p:txBody>
          <a:bodyPr wrap="square" rtlCol="0">
            <a:spAutoFit/>
          </a:bodyPr>
          <a:lstStyle/>
          <a:p>
            <a:pPr>
              <a:spcBef>
                <a:spcPts val="600"/>
              </a:spcBef>
            </a:pPr>
            <a:r>
              <a:rPr lang="en-US" sz="2800" b="1" dirty="0">
                <a:solidFill>
                  <a:srgbClr val="0000FF"/>
                </a:solidFill>
                <a:latin typeface="Times New Roman" panose="02020603050405020304" pitchFamily="18" charset="0"/>
                <a:cs typeface="Times New Roman" panose="02020603050405020304" pitchFamily="18" charset="0"/>
              </a:rPr>
              <a:t>Factors Specific to Clinical Decision Making</a:t>
            </a:r>
          </a:p>
          <a:p>
            <a:pPr marL="457200" indent="-457200">
              <a:spcBef>
                <a:spcPts val="600"/>
              </a:spcBef>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Another factor unique to measures of clinical decision making is the number of possible measurements. To evaluate the service aspects of healthcare performance, an organization can select from an almost limitless number of measures. </a:t>
            </a:r>
            <a:endParaRPr lang="en-US" sz="2800" b="1"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b="1" dirty="0" smtClean="0">
                <a:latin typeface="Times New Roman" panose="02020603050405020304" pitchFamily="18" charset="0"/>
                <a:cs typeface="Times New Roman" panose="02020603050405020304" pitchFamily="18" charset="0"/>
              </a:rPr>
              <a:t>Conceivably</a:t>
            </a:r>
            <a:r>
              <a:rPr lang="en-US" sz="2800" b="1" dirty="0">
                <a:latin typeface="Times New Roman" panose="02020603050405020304" pitchFamily="18" charset="0"/>
                <a:cs typeface="Times New Roman" panose="02020603050405020304" pitchFamily="18" charset="0"/>
              </a:rPr>
              <a:t>, each step of every patient care and business process could be measured to determine current performance. </a:t>
            </a:r>
            <a:endParaRPr lang="en-US" sz="2800" b="1"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b="1" dirty="0" smtClean="0">
                <a:latin typeface="Times New Roman" panose="02020603050405020304" pitchFamily="18" charset="0"/>
                <a:cs typeface="Times New Roman" panose="02020603050405020304" pitchFamily="18" charset="0"/>
              </a:rPr>
              <a:t>Because </a:t>
            </a:r>
            <a:r>
              <a:rPr lang="en-US" sz="2800" b="1" dirty="0">
                <a:latin typeface="Times New Roman" panose="02020603050405020304" pitchFamily="18" charset="0"/>
                <a:cs typeface="Times New Roman" panose="02020603050405020304" pitchFamily="18" charset="0"/>
              </a:rPr>
              <a:t>the resources needed to gather data for these measures would be extensive, organizations set measurement priorities</a:t>
            </a:r>
            <a:r>
              <a:rPr lang="en-US" sz="2600" b="1" dirty="0" smtClean="0">
                <a:latin typeface="Times New Roman" panose="02020603050405020304" pitchFamily="18" charset="0"/>
                <a:cs typeface="Times New Roman" panose="02020603050405020304" pitchFamily="18" charset="0"/>
              </a:rPr>
              <a:t>. </a:t>
            </a:r>
            <a:endParaRPr lang="en-US" sz="26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99AA1D5A-7887-4004-BE1E-508298817E4B}"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82</a:t>
            </a:fld>
            <a:endParaRPr lang="en-US" dirty="0"/>
          </a:p>
        </p:txBody>
      </p:sp>
    </p:spTree>
    <p:extLst>
      <p:ext uri="{BB962C8B-B14F-4D97-AF65-F5344CB8AC3E}">
        <p14:creationId xmlns:p14="http://schemas.microsoft.com/office/powerpoint/2010/main" val="2500583095"/>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1211" y="1330813"/>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477736" y="1534688"/>
            <a:ext cx="10209772" cy="4816703"/>
          </a:xfrm>
          <a:prstGeom prst="rect">
            <a:avLst/>
          </a:prstGeom>
          <a:solidFill>
            <a:schemeClr val="accent2">
              <a:lumMod val="20000"/>
              <a:lumOff val="80000"/>
            </a:schemeClr>
          </a:solidFill>
        </p:spPr>
        <p:txBody>
          <a:bodyPr wrap="square" rtlCol="0">
            <a:spAutoFit/>
          </a:bodyPr>
          <a:lstStyle/>
          <a:p>
            <a:pPr>
              <a:spcBef>
                <a:spcPts val="600"/>
              </a:spcBef>
            </a:pPr>
            <a:r>
              <a:rPr lang="en-US" sz="2800" b="1" dirty="0">
                <a:solidFill>
                  <a:srgbClr val="0000FF"/>
                </a:solidFill>
                <a:latin typeface="Times New Roman" panose="02020603050405020304" pitchFamily="18" charset="0"/>
                <a:cs typeface="Times New Roman" panose="02020603050405020304" pitchFamily="18" charset="0"/>
              </a:rPr>
              <a:t>Factors Specific to Clinical Decision Making</a:t>
            </a:r>
          </a:p>
          <a:p>
            <a:pPr marL="457200" indent="-457200">
              <a:spcBef>
                <a:spcPts val="600"/>
              </a:spcBef>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Clinical decision making is difficult to measure reliably and often involves uncertainty because many treatments could be effective for a patient. </a:t>
            </a:r>
            <a:endParaRPr lang="en-US" sz="2400" b="1" dirty="0" smtClean="0">
              <a:latin typeface="Times New Roman" panose="02020603050405020304" pitchFamily="18" charset="0"/>
              <a:cs typeface="Times New Roman" panose="02020603050405020304" pitchFamily="18" charset="0"/>
            </a:endParaRPr>
          </a:p>
          <a:p>
            <a:pPr marL="457200" indent="-457200">
              <a:spcBef>
                <a:spcPts val="600"/>
              </a:spcBef>
              <a:buFont typeface="Arial" panose="020B0604020202020204" pitchFamily="34" charset="0"/>
              <a:buChar char="•"/>
            </a:pPr>
            <a:r>
              <a:rPr lang="en-US" sz="2400" b="1" dirty="0" smtClean="0">
                <a:latin typeface="Times New Roman" panose="02020603050405020304" pitchFamily="18" charset="0"/>
                <a:cs typeface="Times New Roman" panose="02020603050405020304" pitchFamily="18" charset="0"/>
              </a:rPr>
              <a:t>Measurable </a:t>
            </a:r>
            <a:r>
              <a:rPr lang="en-US" sz="2400" b="1" dirty="0">
                <a:latin typeface="Times New Roman" panose="02020603050405020304" pitchFamily="18" charset="0"/>
                <a:cs typeface="Times New Roman" panose="02020603050405020304" pitchFamily="18" charset="0"/>
              </a:rPr>
              <a:t>performance expectations can be established only for clinical decisions supported by clear and generally irrefutable research evidence or expert consensus. </a:t>
            </a:r>
            <a:endParaRPr lang="en-US" sz="2400" b="1" dirty="0" smtClean="0">
              <a:latin typeface="Times New Roman" panose="02020603050405020304" pitchFamily="18" charset="0"/>
              <a:cs typeface="Times New Roman" panose="02020603050405020304" pitchFamily="18" charset="0"/>
            </a:endParaRPr>
          </a:p>
          <a:p>
            <a:pPr marL="457200" indent="-457200">
              <a:spcBef>
                <a:spcPts val="600"/>
              </a:spcBef>
              <a:buFont typeface="Arial" panose="020B0604020202020204" pitchFamily="34" charset="0"/>
              <a:buChar char="•"/>
            </a:pPr>
            <a:r>
              <a:rPr lang="en-US" sz="2400" b="1" dirty="0" smtClean="0">
                <a:latin typeface="Times New Roman" panose="02020603050405020304" pitchFamily="18" charset="0"/>
                <a:cs typeface="Times New Roman" panose="02020603050405020304" pitchFamily="18" charset="0"/>
              </a:rPr>
              <a:t>For </a:t>
            </a:r>
            <a:r>
              <a:rPr lang="en-US" sz="2400" b="1" dirty="0">
                <a:latin typeface="Times New Roman" panose="02020603050405020304" pitchFamily="18" charset="0"/>
                <a:cs typeface="Times New Roman" panose="02020603050405020304" pitchFamily="18" charset="0"/>
              </a:rPr>
              <a:t>this reason, measures of clinical decision making are referred to as </a:t>
            </a:r>
            <a:r>
              <a:rPr lang="en-US" sz="2400" b="1" dirty="0">
                <a:solidFill>
                  <a:srgbClr val="0000FF"/>
                </a:solidFill>
                <a:latin typeface="Times New Roman" panose="02020603050405020304" pitchFamily="18" charset="0"/>
                <a:cs typeface="Times New Roman" panose="02020603050405020304" pitchFamily="18" charset="0"/>
              </a:rPr>
              <a:t>evidence-based measures</a:t>
            </a:r>
            <a:r>
              <a:rPr lang="en-US" sz="2400" b="1" dirty="0">
                <a:latin typeface="Times New Roman" panose="02020603050405020304" pitchFamily="18" charset="0"/>
                <a:cs typeface="Times New Roman" panose="02020603050405020304" pitchFamily="18" charset="0"/>
              </a:rPr>
              <a:t>. Most healthcare organizations use </a:t>
            </a:r>
            <a:r>
              <a:rPr lang="en-US" sz="2400" b="1" dirty="0">
                <a:solidFill>
                  <a:srgbClr val="0000FF"/>
                </a:solidFill>
                <a:latin typeface="Times New Roman" panose="02020603050405020304" pitchFamily="18" charset="0"/>
                <a:cs typeface="Times New Roman" panose="02020603050405020304" pitchFamily="18" charset="0"/>
              </a:rPr>
              <a:t>evidence-based measures</a:t>
            </a:r>
            <a:r>
              <a:rPr lang="en-US" sz="2400" b="1" dirty="0">
                <a:latin typeface="Times New Roman" panose="02020603050405020304" pitchFamily="18" charset="0"/>
                <a:cs typeface="Times New Roman" panose="02020603050405020304" pitchFamily="18" charset="0"/>
              </a:rPr>
              <a:t> to evaluate the quality of clinical decision making. Some of these measures are mandated by external regulatory and accreditation groups</a:t>
            </a:r>
            <a:r>
              <a:rPr lang="en-US" sz="2400" b="1" dirty="0" smtClean="0">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8593BC12-493F-4A26-BFD2-D9B68D6A6903}"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83</a:t>
            </a:fld>
            <a:endParaRPr lang="en-US" dirty="0"/>
          </a:p>
        </p:txBody>
      </p:sp>
    </p:spTree>
    <p:extLst>
      <p:ext uri="{BB962C8B-B14F-4D97-AF65-F5344CB8AC3E}">
        <p14:creationId xmlns:p14="http://schemas.microsoft.com/office/powerpoint/2010/main" val="269843323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1211" y="1330813"/>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477736" y="1534688"/>
            <a:ext cx="10209772" cy="4124206"/>
          </a:xfrm>
          <a:prstGeom prst="rect">
            <a:avLst/>
          </a:prstGeom>
          <a:solidFill>
            <a:schemeClr val="accent2">
              <a:lumMod val="20000"/>
              <a:lumOff val="80000"/>
            </a:schemeClr>
          </a:solidFill>
        </p:spPr>
        <p:txBody>
          <a:bodyPr wrap="square" rtlCol="0">
            <a:spAutoFit/>
          </a:bodyPr>
          <a:lstStyle/>
          <a:p>
            <a:pPr>
              <a:spcBef>
                <a:spcPts val="600"/>
              </a:spcBef>
            </a:pPr>
            <a:r>
              <a:rPr lang="en-US" sz="2800" b="1" dirty="0">
                <a:solidFill>
                  <a:srgbClr val="0000FF"/>
                </a:solidFill>
                <a:latin typeface="Times New Roman" panose="02020603050405020304" pitchFamily="18" charset="0"/>
                <a:cs typeface="Times New Roman" panose="02020603050405020304" pitchFamily="18" charset="0"/>
              </a:rPr>
              <a:t>Balanced Scorecard Of Measures</a:t>
            </a:r>
          </a:p>
          <a:p>
            <a:pPr marL="457200" indent="-457200">
              <a:spcBef>
                <a:spcPts val="600"/>
              </a:spcBef>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Originally developed as a framework for measuring private industry performance, balanced scorecards (</a:t>
            </a:r>
            <a:r>
              <a:rPr lang="en-US" sz="2800" b="1" dirty="0">
                <a:solidFill>
                  <a:srgbClr val="0000FF"/>
                </a:solidFill>
                <a:latin typeface="Times New Roman" panose="02020603050405020304" pitchFamily="18" charset="0"/>
                <a:cs typeface="Times New Roman" panose="02020603050405020304" pitchFamily="18" charset="0"/>
              </a:rPr>
              <a:t>BSCs</a:t>
            </a:r>
            <a:r>
              <a:rPr lang="en-US" sz="2800" b="1" dirty="0">
                <a:latin typeface="Times New Roman" panose="02020603050405020304" pitchFamily="18" charset="0"/>
                <a:cs typeface="Times New Roman" panose="02020603050405020304" pitchFamily="18" charset="0"/>
              </a:rPr>
              <a:t>) are structures healthcare organizations use to evaluate achievement of operational objectives. </a:t>
            </a:r>
            <a:endParaRPr lang="en-US" sz="2800" b="1" dirty="0" smtClean="0">
              <a:latin typeface="Times New Roman" panose="02020603050405020304" pitchFamily="18" charset="0"/>
              <a:cs typeface="Times New Roman" panose="02020603050405020304" pitchFamily="18" charset="0"/>
            </a:endParaRPr>
          </a:p>
          <a:p>
            <a:pPr marL="457200" indent="-457200">
              <a:spcBef>
                <a:spcPts val="600"/>
              </a:spcBef>
              <a:buFont typeface="Arial" panose="020B0604020202020204" pitchFamily="34" charset="0"/>
              <a:buChar char="•"/>
            </a:pPr>
            <a:r>
              <a:rPr lang="en-US" sz="2800" b="1" dirty="0" smtClean="0">
                <a:latin typeface="Times New Roman" panose="02020603050405020304" pitchFamily="18" charset="0"/>
                <a:cs typeface="Times New Roman" panose="02020603050405020304" pitchFamily="18" charset="0"/>
              </a:rPr>
              <a:t>Many </a:t>
            </a:r>
            <a:r>
              <a:rPr lang="en-US" sz="2800" b="1" dirty="0">
                <a:latin typeface="Times New Roman" panose="02020603050405020304" pitchFamily="18" charset="0"/>
                <a:cs typeface="Times New Roman" panose="02020603050405020304" pitchFamily="18" charset="0"/>
              </a:rPr>
              <a:t>healthcare organizations use some type of </a:t>
            </a:r>
            <a:r>
              <a:rPr lang="en-US" sz="2800" b="1" dirty="0">
                <a:solidFill>
                  <a:srgbClr val="0000FF"/>
                </a:solidFill>
                <a:latin typeface="Times New Roman" panose="02020603050405020304" pitchFamily="18" charset="0"/>
                <a:cs typeface="Times New Roman" panose="02020603050405020304" pitchFamily="18" charset="0"/>
              </a:rPr>
              <a:t>BSC</a:t>
            </a:r>
            <a:r>
              <a:rPr lang="en-US" sz="2800" b="1" dirty="0">
                <a:latin typeface="Times New Roman" panose="02020603050405020304" pitchFamily="18" charset="0"/>
                <a:cs typeface="Times New Roman" panose="02020603050405020304" pitchFamily="18" charset="0"/>
              </a:rPr>
              <a:t> to measure system-level performance. In addition to an overall “corporate” strategic scorecard, scorecards can be set up for each business unit in an organization</a:t>
            </a:r>
            <a:r>
              <a:rPr lang="en-US" sz="2800" b="1"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413CD095-07C0-4366-B52B-9B272F0E22F2}"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84</a:t>
            </a:fld>
            <a:endParaRPr lang="en-US" dirty="0"/>
          </a:p>
        </p:txBody>
      </p:sp>
    </p:spTree>
    <p:extLst>
      <p:ext uri="{BB962C8B-B14F-4D97-AF65-F5344CB8AC3E}">
        <p14:creationId xmlns:p14="http://schemas.microsoft.com/office/powerpoint/2010/main" val="374292896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5" y="257576"/>
            <a:ext cx="5769737" cy="938009"/>
          </a:xfrm>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Measuring </a:t>
            </a:r>
            <a:r>
              <a:rPr lang="en-US" sz="4000" b="1" dirty="0">
                <a:latin typeface="Times New Roman" panose="02020603050405020304" pitchFamily="18" charset="0"/>
                <a:cs typeface="Times New Roman" panose="02020603050405020304" pitchFamily="18" charset="0"/>
              </a:rPr>
              <a:t>Performance </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1211" y="1330813"/>
            <a:ext cx="11423561" cy="5527187"/>
          </a:xfrm>
        </p:spPr>
        <p:txBody>
          <a:bodyPr>
            <a:normAutofit/>
          </a:bodyPr>
          <a:lstStyle/>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a:p>
            <a:endParaRPr lang="en-US" sz="3200" b="1" dirty="0">
              <a:solidFill>
                <a:schemeClr val="tx1"/>
              </a:solidFill>
              <a:latin typeface="Times New Roman" panose="02020603050405020304" pitchFamily="18" charset="0"/>
              <a:cs typeface="Times New Roman" panose="02020603050405020304" pitchFamily="18" charset="0"/>
            </a:endParaRPr>
          </a:p>
          <a:p>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7340957" y="440026"/>
            <a:ext cx="3709116" cy="9659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00FF"/>
                </a:solidFill>
                <a:latin typeface="Times New Roman" panose="02020603050405020304" pitchFamily="18" charset="0"/>
                <a:cs typeface="Times New Roman" panose="02020603050405020304" pitchFamily="18" charset="0"/>
              </a:rPr>
              <a:t>Measurement</a:t>
            </a:r>
          </a:p>
          <a:p>
            <a:pPr algn="ctr"/>
            <a:r>
              <a:rPr lang="en-US" sz="2800" b="1" dirty="0" smtClean="0">
                <a:solidFill>
                  <a:schemeClr val="tx1"/>
                </a:solidFill>
                <a:latin typeface="Times New Roman" panose="02020603050405020304" pitchFamily="18" charset="0"/>
                <a:cs typeface="Times New Roman" panose="02020603050405020304" pitchFamily="18" charset="0"/>
              </a:rPr>
              <a:t>How are we doing</a:t>
            </a:r>
            <a:endParaRPr lang="en-US" sz="2800" dirty="0">
              <a:solidFill>
                <a:schemeClr val="tx1"/>
              </a:solidFill>
            </a:endParaRPr>
          </a:p>
        </p:txBody>
      </p:sp>
      <p:sp>
        <p:nvSpPr>
          <p:cNvPr id="5" name="TextBox 4"/>
          <p:cNvSpPr txBox="1"/>
          <p:nvPr/>
        </p:nvSpPr>
        <p:spPr>
          <a:xfrm>
            <a:off x="1747157" y="1648989"/>
            <a:ext cx="9621944" cy="4431983"/>
          </a:xfrm>
          <a:prstGeom prst="rect">
            <a:avLst/>
          </a:prstGeom>
          <a:solidFill>
            <a:schemeClr val="accent2">
              <a:lumMod val="20000"/>
              <a:lumOff val="80000"/>
            </a:schemeClr>
          </a:solidFill>
        </p:spPr>
        <p:txBody>
          <a:bodyPr wrap="square" rtlCol="0">
            <a:spAutoFit/>
          </a:bodyPr>
          <a:lstStyle/>
          <a:p>
            <a:pPr>
              <a:spcBef>
                <a:spcPts val="600"/>
              </a:spcBef>
            </a:pPr>
            <a:r>
              <a:rPr lang="en-US" sz="2800" b="1" dirty="0">
                <a:solidFill>
                  <a:srgbClr val="0000FF"/>
                </a:solidFill>
                <a:latin typeface="Times New Roman" panose="02020603050405020304" pitchFamily="18" charset="0"/>
                <a:cs typeface="Times New Roman" panose="02020603050405020304" pitchFamily="18" charset="0"/>
              </a:rPr>
              <a:t>Balanced Scorecard Of Measures</a:t>
            </a:r>
          </a:p>
          <a:p>
            <a:pPr marL="457200" indent="-457200">
              <a:spcBef>
                <a:spcPts val="600"/>
              </a:spcBef>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Scorecard measures are typically sorted into four strategic categories recommended by Kaplan and Norton (1996):</a:t>
            </a:r>
          </a:p>
          <a:p>
            <a:pPr marL="971550" lvl="1" indent="-514350">
              <a:spcBef>
                <a:spcPts val="600"/>
              </a:spcBef>
              <a:buFont typeface="+mj-lt"/>
              <a:buAutoNum type="arabicPeriod"/>
            </a:pPr>
            <a:r>
              <a:rPr lang="en-US" sz="2800" b="1" dirty="0">
                <a:latin typeface="Times New Roman" panose="02020603050405020304" pitchFamily="18" charset="0"/>
                <a:cs typeface="Times New Roman" panose="02020603050405020304" pitchFamily="18" charset="0"/>
              </a:rPr>
              <a:t>Customer </a:t>
            </a:r>
          </a:p>
          <a:p>
            <a:pPr marL="971550" lvl="1" indent="-514350">
              <a:spcBef>
                <a:spcPts val="600"/>
              </a:spcBef>
              <a:buFont typeface="+mj-lt"/>
              <a:buAutoNum type="arabicPeriod"/>
            </a:pPr>
            <a:r>
              <a:rPr lang="en-US" sz="2800" b="1" dirty="0">
                <a:latin typeface="Times New Roman" panose="02020603050405020304" pitchFamily="18" charset="0"/>
                <a:cs typeface="Times New Roman" panose="02020603050405020304" pitchFamily="18" charset="0"/>
              </a:rPr>
              <a:t>Internal business </a:t>
            </a:r>
          </a:p>
          <a:p>
            <a:pPr marL="971550" lvl="1" indent="-514350">
              <a:spcBef>
                <a:spcPts val="600"/>
              </a:spcBef>
              <a:buFont typeface="+mj-lt"/>
              <a:buAutoNum type="arabicPeriod"/>
            </a:pPr>
            <a:r>
              <a:rPr lang="en-US" sz="2800" b="1" dirty="0">
                <a:latin typeface="Times New Roman" panose="02020603050405020304" pitchFamily="18" charset="0"/>
                <a:cs typeface="Times New Roman" panose="02020603050405020304" pitchFamily="18" charset="0"/>
              </a:rPr>
              <a:t>Learning and growth </a:t>
            </a:r>
          </a:p>
          <a:p>
            <a:pPr marL="971550" lvl="1" indent="-514350">
              <a:spcBef>
                <a:spcPts val="600"/>
              </a:spcBef>
              <a:buFont typeface="+mj-lt"/>
              <a:buAutoNum type="arabicPeriod"/>
            </a:pPr>
            <a:r>
              <a:rPr lang="en-US" sz="2800" b="1" dirty="0" smtClean="0">
                <a:latin typeface="Times New Roman" panose="02020603050405020304" pitchFamily="18" charset="0"/>
                <a:cs typeface="Times New Roman" panose="02020603050405020304" pitchFamily="18" charset="0"/>
              </a:rPr>
              <a:t>Financial</a:t>
            </a:r>
          </a:p>
          <a:p>
            <a:pPr marL="457200" indent="-457200">
              <a:spcBef>
                <a:spcPts val="600"/>
              </a:spcBef>
              <a:buFont typeface="Arial" panose="020B0604020202020204" pitchFamily="34" charset="0"/>
              <a:buChar char="•"/>
            </a:pPr>
            <a:r>
              <a:rPr lang="en-US" sz="2800" b="1" dirty="0">
                <a:solidFill>
                  <a:srgbClr val="0000FF"/>
                </a:solidFill>
                <a:latin typeface="Times New Roman" panose="02020603050405020304" pitchFamily="18" charset="0"/>
                <a:cs typeface="Times New Roman" panose="02020603050405020304" pitchFamily="18" charset="0"/>
              </a:rPr>
              <a:t>Examples</a:t>
            </a:r>
            <a:r>
              <a:rPr lang="en-US" sz="2800" b="1" dirty="0">
                <a:latin typeface="Times New Roman" panose="02020603050405020304" pitchFamily="18" charset="0"/>
                <a:cs typeface="Times New Roman" panose="02020603050405020304" pitchFamily="18" charset="0"/>
              </a:rPr>
              <a:t> of system-level measures in the four traditional BSC categories are provided in Exhibit </a:t>
            </a:r>
            <a:r>
              <a:rPr lang="en-US" sz="2800" b="1" dirty="0" smtClean="0">
                <a:latin typeface="Times New Roman" panose="02020603050405020304" pitchFamily="18" charset="0"/>
                <a:cs typeface="Times New Roman" panose="02020603050405020304" pitchFamily="18" charset="0"/>
              </a:rPr>
              <a:t>3.17.</a:t>
            </a:r>
            <a:endParaRPr lang="en-US" sz="2800" b="1"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fld id="{1981BA51-8914-4BD4-843D-B9F383BA9D3C}" type="datetime1">
              <a:rPr lang="en-US" smtClean="0"/>
              <a:t>10/16/2016</a:t>
            </a:fld>
            <a:endParaRPr lang="en-US" dirty="0"/>
          </a:p>
        </p:txBody>
      </p:sp>
      <p:sp>
        <p:nvSpPr>
          <p:cNvPr id="7" name="Footer Placeholder 6"/>
          <p:cNvSpPr>
            <a:spLocks noGrp="1"/>
          </p:cNvSpPr>
          <p:nvPr>
            <p:ph type="ftr" sz="quarter" idx="11"/>
          </p:nvPr>
        </p:nvSpPr>
        <p:spPr/>
        <p:txBody>
          <a:bodyPr/>
          <a:lstStyle/>
          <a:p>
            <a:r>
              <a:rPr lang="en-US" smtClean="0"/>
              <a:t>Mohammed Alnaif Ph.D.</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85</a:t>
            </a:fld>
            <a:endParaRPr lang="en-US" dirty="0"/>
          </a:p>
        </p:txBody>
      </p:sp>
    </p:spTree>
    <p:extLst>
      <p:ext uri="{BB962C8B-B14F-4D97-AF65-F5344CB8AC3E}">
        <p14:creationId xmlns:p14="http://schemas.microsoft.com/office/powerpoint/2010/main" val="3877402820"/>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486" y="256717"/>
            <a:ext cx="9748157" cy="796476"/>
          </a:xfrm>
        </p:spPr>
        <p:txBody>
          <a:bodyPr>
            <a:normAutofit fontScale="90000"/>
          </a:bodyPr>
          <a:lstStyle/>
          <a:p>
            <a:r>
              <a:rPr lang="en-US" sz="2800" b="1" dirty="0">
                <a:solidFill>
                  <a:srgbClr val="0000FF"/>
                </a:solidFill>
                <a:latin typeface="Times New Roman" panose="02020603050405020304" pitchFamily="18" charset="0"/>
                <a:cs typeface="Times New Roman" panose="02020603050405020304" pitchFamily="18" charset="0"/>
              </a:rPr>
              <a:t>Examples</a:t>
            </a:r>
            <a:r>
              <a:rPr lang="en-US" sz="2800" b="1" dirty="0">
                <a:latin typeface="Times New Roman" panose="02020603050405020304" pitchFamily="18" charset="0"/>
                <a:cs typeface="Times New Roman" panose="02020603050405020304" pitchFamily="18" charset="0"/>
              </a:rPr>
              <a:t> of system-level measures in the four traditional BSC categories are provided in Exhibit 3.17</a:t>
            </a:r>
            <a:endParaRPr lang="en-US" sz="2800" dirty="0"/>
          </a:p>
        </p:txBody>
      </p:sp>
      <p:sp>
        <p:nvSpPr>
          <p:cNvPr id="3" name="Date Placeholder 2"/>
          <p:cNvSpPr>
            <a:spLocks noGrp="1"/>
          </p:cNvSpPr>
          <p:nvPr>
            <p:ph type="dt" sz="half" idx="10"/>
          </p:nvPr>
        </p:nvSpPr>
        <p:spPr/>
        <p:txBody>
          <a:bodyPr/>
          <a:lstStyle/>
          <a:p>
            <a:fld id="{A5B05F17-3539-4C6A-ABE0-5AEEDE859F68}" type="datetime1">
              <a:rPr lang="en-US" smtClean="0"/>
              <a:t>10/16/2016</a:t>
            </a:fld>
            <a:endParaRPr lang="en-US" dirty="0"/>
          </a:p>
        </p:txBody>
      </p:sp>
      <p:sp>
        <p:nvSpPr>
          <p:cNvPr id="4" name="Footer Placeholder 3"/>
          <p:cNvSpPr>
            <a:spLocks noGrp="1"/>
          </p:cNvSpPr>
          <p:nvPr>
            <p:ph type="ftr" sz="quarter" idx="11"/>
          </p:nvPr>
        </p:nvSpPr>
        <p:spPr/>
        <p:txBody>
          <a:bodyPr/>
          <a:lstStyle/>
          <a:p>
            <a:r>
              <a:rPr lang="en-US" smtClean="0"/>
              <a:t>Mohammed Alnaif Ph.D.</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86</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312103487"/>
              </p:ext>
            </p:extLst>
          </p:nvPr>
        </p:nvGraphicFramePr>
        <p:xfrm>
          <a:off x="889907" y="1205674"/>
          <a:ext cx="10736036" cy="5218432"/>
        </p:xfrm>
        <a:graphic>
          <a:graphicData uri="http://schemas.openxmlformats.org/drawingml/2006/table">
            <a:tbl>
              <a:tblPr firstRow="1" firstCol="1" bandRow="1">
                <a:tableStyleId>{5C22544A-7EE6-4342-B048-85BDC9FD1C3A}</a:tableStyleId>
              </a:tblPr>
              <a:tblGrid>
                <a:gridCol w="2210361"/>
                <a:gridCol w="8525675"/>
              </a:tblGrid>
              <a:tr h="207087">
                <a:tc>
                  <a:txBody>
                    <a:bodyPr/>
                    <a:lstStyle/>
                    <a:p>
                      <a:pPr marL="0" marR="0">
                        <a:lnSpc>
                          <a:spcPct val="107000"/>
                        </a:lnSpc>
                        <a:spcBef>
                          <a:spcPts val="0"/>
                        </a:spcBef>
                        <a:spcAft>
                          <a:spcPts val="0"/>
                        </a:spcAft>
                      </a:pPr>
                      <a:r>
                        <a:rPr lang="en-US" sz="1600" b="1" dirty="0">
                          <a:solidFill>
                            <a:schemeClr val="tx1"/>
                          </a:solidFill>
                          <a:effectLst/>
                          <a:latin typeface="Times New Roman" panose="02020603050405020304" pitchFamily="18" charset="0"/>
                          <a:cs typeface="Times New Roman" panose="02020603050405020304" pitchFamily="18" charset="0"/>
                        </a:rPr>
                        <a:t>Category</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61900" marR="61900"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b="1">
                          <a:solidFill>
                            <a:schemeClr val="tx1"/>
                          </a:solidFill>
                          <a:effectLst/>
                          <a:latin typeface="Times New Roman" panose="02020603050405020304" pitchFamily="18" charset="0"/>
                          <a:cs typeface="Times New Roman" panose="02020603050405020304" pitchFamily="18" charset="0"/>
                        </a:rPr>
                        <a:t>Measures</a:t>
                      </a:r>
                      <a:endParaRPr lang="en-US" sz="1600" b="1">
                        <a:solidFill>
                          <a:schemeClr val="tx1"/>
                        </a:solidFill>
                        <a:effectLst/>
                        <a:latin typeface="Times New Roman" panose="02020603050405020304" pitchFamily="18" charset="0"/>
                        <a:ea typeface="Calibri"/>
                        <a:cs typeface="Times New Roman" panose="02020603050405020304" pitchFamily="18" charset="0"/>
                      </a:endParaRPr>
                    </a:p>
                  </a:txBody>
                  <a:tcPr marL="61900" marR="61900"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tcPr>
                </a:tc>
              </a:tr>
              <a:tr h="1242518">
                <a:tc>
                  <a:txBody>
                    <a:bodyPr/>
                    <a:lstStyle/>
                    <a:p>
                      <a:pPr marL="0" marR="0">
                        <a:lnSpc>
                          <a:spcPct val="107000"/>
                        </a:lnSpc>
                        <a:spcBef>
                          <a:spcPts val="0"/>
                        </a:spcBef>
                        <a:spcAft>
                          <a:spcPts val="0"/>
                        </a:spcAft>
                      </a:pPr>
                      <a:r>
                        <a:rPr lang="en-US" sz="1600" b="1">
                          <a:solidFill>
                            <a:schemeClr val="tx1"/>
                          </a:solidFill>
                          <a:effectLst/>
                          <a:latin typeface="Times New Roman" panose="02020603050405020304" pitchFamily="18" charset="0"/>
                          <a:cs typeface="Times New Roman" panose="02020603050405020304" pitchFamily="18" charset="0"/>
                        </a:rPr>
                        <a:t>Customer</a:t>
                      </a:r>
                      <a:endParaRPr lang="en-US" sz="1600" b="1">
                        <a:solidFill>
                          <a:schemeClr val="tx1"/>
                        </a:solidFill>
                        <a:effectLst/>
                        <a:latin typeface="Times New Roman" panose="02020603050405020304" pitchFamily="18" charset="0"/>
                        <a:ea typeface="Calibri"/>
                        <a:cs typeface="Times New Roman" panose="02020603050405020304" pitchFamily="18" charset="0"/>
                      </a:endParaRPr>
                    </a:p>
                  </a:txBody>
                  <a:tcPr marL="61900" marR="61900"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tcPr>
                </a:tc>
                <a:tc>
                  <a:txBody>
                    <a:bodyPr/>
                    <a:lstStyle/>
                    <a:p>
                      <a:pPr marL="342900" marR="0" lvl="0" indent="-342900" rtl="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Percentage of patients who would recommend the facility </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Number of new managed care contracts each year </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Percentage of patients satisfied with services </a:t>
                      </a:r>
                    </a:p>
                    <a:p>
                      <a:pPr marL="342900" marR="0" lvl="0" indent="-342900">
                        <a:lnSpc>
                          <a:spcPct val="107000"/>
                        </a:lnSpc>
                        <a:spcBef>
                          <a:spcPts val="0"/>
                        </a:spcBef>
                        <a:spcAft>
                          <a:spcPts val="0"/>
                        </a:spcAft>
                        <a:buFont typeface="Symbol"/>
                        <a:buChar char=""/>
                      </a:pPr>
                      <a:r>
                        <a:rPr lang="en-US" sz="1600" b="1" dirty="0" smtClean="0">
                          <a:solidFill>
                            <a:schemeClr val="tx1"/>
                          </a:solidFill>
                          <a:effectLst/>
                          <a:latin typeface="Times New Roman" panose="02020603050405020304" pitchFamily="18" charset="0"/>
                          <a:cs typeface="Times New Roman" panose="02020603050405020304" pitchFamily="18" charset="0"/>
                        </a:rPr>
                        <a:t>Number </a:t>
                      </a:r>
                      <a:r>
                        <a:rPr lang="en-US" sz="1600" b="1" dirty="0">
                          <a:solidFill>
                            <a:schemeClr val="tx1"/>
                          </a:solidFill>
                          <a:effectLst/>
                          <a:latin typeface="Times New Roman" panose="02020603050405020304" pitchFamily="18" charset="0"/>
                          <a:cs typeface="Times New Roman" panose="02020603050405020304" pitchFamily="18" charset="0"/>
                        </a:rPr>
                        <a:t>of service complaints </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Rate of employee turnover/retention rate</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61900" marR="61900"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tcPr>
                </a:tc>
              </a:tr>
              <a:tr h="1035432">
                <a:tc>
                  <a:txBody>
                    <a:bodyPr/>
                    <a:lstStyle/>
                    <a:p>
                      <a:pPr marL="0" marR="0">
                        <a:lnSpc>
                          <a:spcPct val="107000"/>
                        </a:lnSpc>
                        <a:spcBef>
                          <a:spcPts val="0"/>
                        </a:spcBef>
                        <a:spcAft>
                          <a:spcPts val="0"/>
                        </a:spcAft>
                      </a:pPr>
                      <a:r>
                        <a:rPr lang="en-US" sz="1600" b="1">
                          <a:solidFill>
                            <a:schemeClr val="tx1"/>
                          </a:solidFill>
                          <a:effectLst/>
                          <a:latin typeface="Times New Roman" panose="02020603050405020304" pitchFamily="18" charset="0"/>
                          <a:cs typeface="Times New Roman" panose="02020603050405020304" pitchFamily="18" charset="0"/>
                        </a:rPr>
                        <a:t>Internal business</a:t>
                      </a:r>
                      <a:endParaRPr lang="en-US" sz="1600" b="1">
                        <a:solidFill>
                          <a:schemeClr val="tx1"/>
                        </a:solidFill>
                        <a:effectLst/>
                        <a:latin typeface="Times New Roman" panose="02020603050405020304" pitchFamily="18" charset="0"/>
                        <a:ea typeface="Calibri"/>
                        <a:cs typeface="Times New Roman" panose="02020603050405020304" pitchFamily="18" charset="0"/>
                      </a:endParaRPr>
                    </a:p>
                  </a:txBody>
                  <a:tcPr marL="61900" marR="61900"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tcPr>
                </a:tc>
                <a:tc>
                  <a:txBody>
                    <a:bodyPr/>
                    <a:lstStyle/>
                    <a:p>
                      <a:pPr marL="342900" marR="0" lvl="0" indent="-342900" rtl="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Average patient length of stay</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Rate of patient fall</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Rate of medication errors</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Cost per case</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Number of patient complaints</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61900" marR="61900"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tcPr>
                </a:tc>
              </a:tr>
              <a:tr h="621259">
                <a:tc>
                  <a:txBody>
                    <a:bodyPr/>
                    <a:lstStyle/>
                    <a:p>
                      <a:pPr marL="0" marR="0">
                        <a:lnSpc>
                          <a:spcPct val="107000"/>
                        </a:lnSpc>
                        <a:spcBef>
                          <a:spcPts val="0"/>
                        </a:spcBef>
                        <a:spcAft>
                          <a:spcPts val="0"/>
                        </a:spcAft>
                      </a:pPr>
                      <a:r>
                        <a:rPr lang="en-US" sz="1600" b="1">
                          <a:solidFill>
                            <a:schemeClr val="tx1"/>
                          </a:solidFill>
                          <a:effectLst/>
                          <a:latin typeface="Times New Roman" panose="02020603050405020304" pitchFamily="18" charset="0"/>
                          <a:cs typeface="Times New Roman" panose="02020603050405020304" pitchFamily="18" charset="0"/>
                        </a:rPr>
                        <a:t>Learning and growth</a:t>
                      </a:r>
                      <a:endParaRPr lang="en-US" sz="1600" b="1">
                        <a:solidFill>
                          <a:schemeClr val="tx1"/>
                        </a:solidFill>
                        <a:effectLst/>
                        <a:latin typeface="Times New Roman" panose="02020603050405020304" pitchFamily="18" charset="0"/>
                        <a:ea typeface="Calibri"/>
                        <a:cs typeface="Times New Roman" panose="02020603050405020304" pitchFamily="18" charset="0"/>
                      </a:endParaRPr>
                    </a:p>
                  </a:txBody>
                  <a:tcPr marL="61900" marR="61900"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tcPr>
                </a:tc>
                <a:tc>
                  <a:txBody>
                    <a:bodyPr/>
                    <a:lstStyle/>
                    <a:p>
                      <a:pPr marL="342900" marR="0" lvl="0" indent="-342900" rtl="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Number of continuing education credits per full-time employee</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Percentage of clinical staff trained in teamwork</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Number of new research projects</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61900" marR="61900"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tcPr>
                </a:tc>
              </a:tr>
              <a:tr h="1449604">
                <a:tc>
                  <a:txBody>
                    <a:bodyPr/>
                    <a:lstStyle/>
                    <a:p>
                      <a:pPr marL="0" marR="0">
                        <a:lnSpc>
                          <a:spcPct val="107000"/>
                        </a:lnSpc>
                        <a:spcBef>
                          <a:spcPts val="0"/>
                        </a:spcBef>
                        <a:spcAft>
                          <a:spcPts val="0"/>
                        </a:spcAft>
                      </a:pPr>
                      <a:r>
                        <a:rPr lang="en-US" sz="1600" b="1">
                          <a:solidFill>
                            <a:schemeClr val="tx1"/>
                          </a:solidFill>
                          <a:effectLst/>
                          <a:latin typeface="Times New Roman" panose="02020603050405020304" pitchFamily="18" charset="0"/>
                          <a:cs typeface="Times New Roman" panose="02020603050405020304" pitchFamily="18" charset="0"/>
                        </a:rPr>
                        <a:t>Financial</a:t>
                      </a:r>
                      <a:endParaRPr lang="en-US" sz="1600" b="1">
                        <a:solidFill>
                          <a:schemeClr val="tx1"/>
                        </a:solidFill>
                        <a:effectLst/>
                        <a:latin typeface="Times New Roman" panose="02020603050405020304" pitchFamily="18" charset="0"/>
                        <a:ea typeface="Calibri"/>
                        <a:cs typeface="Times New Roman" panose="02020603050405020304" pitchFamily="18" charset="0"/>
                      </a:endParaRPr>
                    </a:p>
                  </a:txBody>
                  <a:tcPr marL="61900" marR="61900"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tcPr>
                </a:tc>
                <a:tc>
                  <a:txBody>
                    <a:bodyPr/>
                    <a:lstStyle/>
                    <a:p>
                      <a:pPr marL="342900" marR="0" lvl="0" indent="-342900" rtl="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Volume growth by key service lines </a:t>
                      </a:r>
                    </a:p>
                    <a:p>
                      <a:pPr marL="342900" marR="0" lvl="0" indent="-342900">
                        <a:lnSpc>
                          <a:spcPct val="107000"/>
                        </a:lnSpc>
                        <a:spcBef>
                          <a:spcPts val="0"/>
                        </a:spcBef>
                        <a:spcAft>
                          <a:spcPts val="0"/>
                        </a:spcAft>
                        <a:buFont typeface="Symbol"/>
                        <a:buChar char=""/>
                      </a:pPr>
                      <a:r>
                        <a:rPr lang="en-US" sz="1600" b="1" dirty="0" smtClean="0">
                          <a:solidFill>
                            <a:schemeClr val="tx1"/>
                          </a:solidFill>
                          <a:effectLst/>
                          <a:latin typeface="Times New Roman" panose="02020603050405020304" pitchFamily="18" charset="0"/>
                          <a:cs typeface="Times New Roman" panose="02020603050405020304" pitchFamily="18" charset="0"/>
                        </a:rPr>
                        <a:t>Growth </a:t>
                      </a:r>
                      <a:r>
                        <a:rPr lang="en-US" sz="1600" b="1" dirty="0">
                          <a:solidFill>
                            <a:schemeClr val="tx1"/>
                          </a:solidFill>
                          <a:effectLst/>
                          <a:latin typeface="Times New Roman" panose="02020603050405020304" pitchFamily="18" charset="0"/>
                          <a:cs typeface="Times New Roman" panose="02020603050405020304" pitchFamily="18" charset="0"/>
                        </a:rPr>
                        <a:t>in net revenues </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Operating margin </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Cost per case </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Cost per discharge </a:t>
                      </a:r>
                    </a:p>
                    <a:p>
                      <a:pPr marL="342900" marR="0" lvl="0" indent="-342900">
                        <a:lnSpc>
                          <a:spcPct val="107000"/>
                        </a:lnSpc>
                        <a:spcBef>
                          <a:spcPts val="0"/>
                        </a:spcBef>
                        <a:spcAft>
                          <a:spcPts val="0"/>
                        </a:spcAft>
                        <a:buFont typeface="Symbol"/>
                        <a:buChar char=""/>
                      </a:pPr>
                      <a:r>
                        <a:rPr lang="en-US" sz="1600" b="1" dirty="0">
                          <a:solidFill>
                            <a:schemeClr val="tx1"/>
                          </a:solidFill>
                          <a:effectLst/>
                          <a:latin typeface="Times New Roman" panose="02020603050405020304" pitchFamily="18" charset="0"/>
                          <a:cs typeface="Times New Roman" panose="02020603050405020304" pitchFamily="18" charset="0"/>
                        </a:rPr>
                        <a:t>Operating room supply expense per surgical case</a:t>
                      </a:r>
                      <a:endParaRPr lang="en-US"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61900" marR="61900" marT="0" marB="0">
                    <a:lnL w="38100" cap="flat" cmpd="sng" algn="ctr">
                      <a:solidFill>
                        <a:srgbClr val="FFC000"/>
                      </a:solidFill>
                      <a:prstDash val="solid"/>
                      <a:round/>
                      <a:headEnd type="none" w="med" len="med"/>
                      <a:tailEnd type="none" w="med" len="med"/>
                    </a:lnL>
                    <a:lnR w="38100" cap="flat" cmpd="sng" algn="ctr">
                      <a:solidFill>
                        <a:srgbClr val="FFC000"/>
                      </a:solidFill>
                      <a:prstDash val="solid"/>
                      <a:round/>
                      <a:headEnd type="none" w="med" len="med"/>
                      <a:tailEnd type="none" w="med" len="med"/>
                    </a:lnR>
                    <a:lnT w="38100" cap="flat" cmpd="sng" algn="ctr">
                      <a:solidFill>
                        <a:srgbClr val="FFC000"/>
                      </a:solidFill>
                      <a:prstDash val="solid"/>
                      <a:round/>
                      <a:headEnd type="none" w="med" len="med"/>
                      <a:tailEnd type="none" w="med" len="med"/>
                    </a:lnT>
                    <a:lnB w="38100" cap="flat" cmpd="sng" algn="ctr">
                      <a:solidFill>
                        <a:srgbClr val="FFC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4922914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6558" y="2550017"/>
            <a:ext cx="8911687" cy="2046668"/>
          </a:xfrm>
        </p:spPr>
        <p:txBody>
          <a:bodyPr>
            <a:noAutofit/>
          </a:bodyPr>
          <a:lstStyle/>
          <a:p>
            <a:pPr algn="ctr"/>
            <a:r>
              <a:rPr lang="en-US" sz="9600" dirty="0" smtClean="0">
                <a:latin typeface="AR BERKLEY" panose="02000000000000000000" pitchFamily="2" charset="0"/>
              </a:rPr>
              <a:t>Thank you</a:t>
            </a:r>
            <a:endParaRPr lang="en-US" sz="9600" dirty="0">
              <a:latin typeface="AR BERKLEY" panose="02000000000000000000" pitchFamily="2" charset="0"/>
            </a:endParaRPr>
          </a:p>
        </p:txBody>
      </p:sp>
      <p:sp>
        <p:nvSpPr>
          <p:cNvPr id="3" name="Date Placeholder 2"/>
          <p:cNvSpPr>
            <a:spLocks noGrp="1"/>
          </p:cNvSpPr>
          <p:nvPr>
            <p:ph type="dt" sz="half" idx="10"/>
          </p:nvPr>
        </p:nvSpPr>
        <p:spPr/>
        <p:txBody>
          <a:bodyPr/>
          <a:lstStyle/>
          <a:p>
            <a:fld id="{3C9B3CA0-42D2-4CC8-8904-0514A59B2EF0}" type="datetime1">
              <a:rPr lang="en-US" smtClean="0"/>
              <a:t>10/16/2016</a:t>
            </a:fld>
            <a:endParaRPr lang="en-US" dirty="0"/>
          </a:p>
        </p:txBody>
      </p:sp>
      <p:sp>
        <p:nvSpPr>
          <p:cNvPr id="4" name="Footer Placeholder 3"/>
          <p:cNvSpPr>
            <a:spLocks noGrp="1"/>
          </p:cNvSpPr>
          <p:nvPr>
            <p:ph type="ftr" sz="quarter" idx="11"/>
          </p:nvPr>
        </p:nvSpPr>
        <p:spPr/>
        <p:txBody>
          <a:bodyPr/>
          <a:lstStyle/>
          <a:p>
            <a:r>
              <a:rPr lang="en-US" smtClean="0"/>
              <a:t>Mohammed Alnaif Ph.D.</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87</a:t>
            </a:fld>
            <a:endParaRPr lang="en-US" dirty="0"/>
          </a:p>
        </p:txBody>
      </p:sp>
    </p:spTree>
    <p:extLst>
      <p:ext uri="{BB962C8B-B14F-4D97-AF65-F5344CB8AC3E}">
        <p14:creationId xmlns:p14="http://schemas.microsoft.com/office/powerpoint/2010/main" val="2077002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1825" y="618185"/>
            <a:ext cx="10599313" cy="938009"/>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Quality Management Building </a:t>
            </a:r>
            <a:r>
              <a:rPr lang="en-US" b="1" dirty="0" smtClean="0">
                <a:solidFill>
                  <a:schemeClr val="tx1"/>
                </a:solidFill>
                <a:latin typeface="Times New Roman" panose="02020603050405020304" pitchFamily="18" charset="0"/>
                <a:cs typeface="Times New Roman" panose="02020603050405020304" pitchFamily="18" charset="0"/>
              </a:rPr>
              <a:t>Blocks</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738648" y="2047742"/>
            <a:ext cx="9826580" cy="4198512"/>
          </a:xfrm>
        </p:spPr>
        <p:txBody>
          <a:bodyPr>
            <a:normAutofit fontScale="92500" lnSpcReduction="10000"/>
          </a:bodyPr>
          <a:lstStyle/>
          <a:p>
            <a:r>
              <a:rPr lang="en-US" sz="3900" b="1" dirty="0">
                <a:solidFill>
                  <a:schemeClr val="tx1"/>
                </a:solidFill>
                <a:latin typeface="Times New Roman" panose="02020603050405020304" pitchFamily="18" charset="0"/>
                <a:cs typeface="Times New Roman" panose="02020603050405020304" pitchFamily="18" charset="0"/>
              </a:rPr>
              <a:t>Quality </a:t>
            </a:r>
            <a:r>
              <a:rPr lang="en-US" sz="3900" b="1" dirty="0" smtClean="0">
                <a:solidFill>
                  <a:schemeClr val="tx1"/>
                </a:solidFill>
                <a:latin typeface="Times New Roman" panose="02020603050405020304" pitchFamily="18" charset="0"/>
                <a:cs typeface="Times New Roman" panose="02020603050405020304" pitchFamily="18" charset="0"/>
              </a:rPr>
              <a:t>Management Activities</a:t>
            </a:r>
          </a:p>
          <a:p>
            <a:r>
              <a:rPr lang="en-US" sz="3500" b="1" dirty="0" smtClean="0">
                <a:solidFill>
                  <a:srgbClr val="0000FF"/>
                </a:solidFill>
                <a:latin typeface="Times New Roman" panose="02020603050405020304" pitchFamily="18" charset="0"/>
                <a:cs typeface="Times New Roman" panose="02020603050405020304" pitchFamily="18" charset="0"/>
              </a:rPr>
              <a:t>Measure</a:t>
            </a:r>
            <a:r>
              <a:rPr lang="en-US" sz="3500" b="1" dirty="0" smtClean="0">
                <a:solidFill>
                  <a:schemeClr val="tx1"/>
                </a:solidFill>
                <a:latin typeface="Times New Roman" panose="02020603050405020304" pitchFamily="18" charset="0"/>
                <a:cs typeface="Times New Roman" panose="02020603050405020304" pitchFamily="18" charset="0"/>
              </a:rPr>
              <a:t>, </a:t>
            </a:r>
            <a:r>
              <a:rPr lang="en-US" sz="3500" b="1" dirty="0" smtClean="0">
                <a:solidFill>
                  <a:srgbClr val="0000FF"/>
                </a:solidFill>
                <a:latin typeface="Times New Roman" panose="02020603050405020304" pitchFamily="18" charset="0"/>
                <a:cs typeface="Times New Roman" panose="02020603050405020304" pitchFamily="18" charset="0"/>
              </a:rPr>
              <a:t>Assess</a:t>
            </a:r>
            <a:r>
              <a:rPr lang="en-US" sz="3500" b="1" dirty="0" smtClean="0">
                <a:solidFill>
                  <a:schemeClr val="tx1"/>
                </a:solidFill>
                <a:latin typeface="Times New Roman" panose="02020603050405020304" pitchFamily="18" charset="0"/>
                <a:cs typeface="Times New Roman" panose="02020603050405020304" pitchFamily="18" charset="0"/>
              </a:rPr>
              <a:t>, and </a:t>
            </a:r>
            <a:r>
              <a:rPr lang="en-US" sz="3500" b="1" dirty="0" smtClean="0">
                <a:solidFill>
                  <a:srgbClr val="0000FF"/>
                </a:solidFill>
                <a:latin typeface="Times New Roman" panose="02020603050405020304" pitchFamily="18" charset="0"/>
                <a:cs typeface="Times New Roman" panose="02020603050405020304" pitchFamily="18" charset="0"/>
              </a:rPr>
              <a:t>Improve</a:t>
            </a:r>
            <a:endParaRPr lang="en-US" sz="3500" b="1" dirty="0">
              <a:solidFill>
                <a:srgbClr val="0000FF"/>
              </a:solidFill>
              <a:latin typeface="Times New Roman" panose="02020603050405020304" pitchFamily="18" charset="0"/>
              <a:cs typeface="Times New Roman" panose="02020603050405020304" pitchFamily="18" charset="0"/>
            </a:endParaRPr>
          </a:p>
          <a:p>
            <a:r>
              <a:rPr lang="en-US" sz="3600" b="1" dirty="0">
                <a:solidFill>
                  <a:schemeClr val="tx1"/>
                </a:solidFill>
                <a:latin typeface="Times New Roman" panose="02020603050405020304" pitchFamily="18" charset="0"/>
                <a:cs typeface="Times New Roman" panose="02020603050405020304" pitchFamily="18" charset="0"/>
              </a:rPr>
              <a:t>Healthcare organizations track performance through various </a:t>
            </a:r>
            <a:r>
              <a:rPr lang="en-US" sz="3600" b="1" dirty="0">
                <a:solidFill>
                  <a:srgbClr val="0000FF"/>
                </a:solidFill>
                <a:latin typeface="Times New Roman" panose="02020603050405020304" pitchFamily="18" charset="0"/>
                <a:cs typeface="Times New Roman" panose="02020603050405020304" pitchFamily="18" charset="0"/>
              </a:rPr>
              <a:t>measurement</a:t>
            </a:r>
            <a:r>
              <a:rPr lang="en-US" sz="3600" b="1" dirty="0">
                <a:solidFill>
                  <a:schemeClr val="tx1"/>
                </a:solidFill>
                <a:latin typeface="Times New Roman" panose="02020603050405020304" pitchFamily="18" charset="0"/>
                <a:cs typeface="Times New Roman" panose="02020603050405020304" pitchFamily="18" charset="0"/>
              </a:rPr>
              <a:t> activities to gather information about the quality of patient care and support functions. Results are evaluated in the </a:t>
            </a:r>
            <a:r>
              <a:rPr lang="en-US" sz="3600" b="1" dirty="0">
                <a:solidFill>
                  <a:srgbClr val="0000FF"/>
                </a:solidFill>
                <a:latin typeface="Times New Roman" panose="02020603050405020304" pitchFamily="18" charset="0"/>
                <a:cs typeface="Times New Roman" panose="02020603050405020304" pitchFamily="18" charset="0"/>
              </a:rPr>
              <a:t>assessment</a:t>
            </a:r>
            <a:r>
              <a:rPr lang="en-US" sz="3600" b="1" dirty="0">
                <a:solidFill>
                  <a:schemeClr val="tx1"/>
                </a:solidFill>
                <a:latin typeface="Times New Roman" panose="02020603050405020304" pitchFamily="18" charset="0"/>
                <a:cs typeface="Times New Roman" panose="02020603050405020304" pitchFamily="18" charset="0"/>
              </a:rPr>
              <a:t> step by comparing </a:t>
            </a:r>
            <a:r>
              <a:rPr lang="en-US" sz="3600" b="1" dirty="0">
                <a:solidFill>
                  <a:srgbClr val="0000FF"/>
                </a:solidFill>
                <a:latin typeface="Times New Roman" panose="02020603050405020304" pitchFamily="18" charset="0"/>
                <a:cs typeface="Times New Roman" panose="02020603050405020304" pitchFamily="18" charset="0"/>
              </a:rPr>
              <a:t>measurement</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a:solidFill>
                  <a:srgbClr val="006600"/>
                </a:solidFill>
                <a:latin typeface="Times New Roman" panose="02020603050405020304" pitchFamily="18" charset="0"/>
                <a:cs typeface="Times New Roman" panose="02020603050405020304" pitchFamily="18" charset="0"/>
              </a:rPr>
              <a:t>data with performance expectations</a:t>
            </a:r>
            <a:r>
              <a:rPr lang="en-US" sz="3500" b="1" dirty="0" smtClean="0">
                <a:solidFill>
                  <a:schemeClr val="tx1"/>
                </a:solidFill>
                <a:latin typeface="Times New Roman" panose="02020603050405020304" pitchFamily="18" charset="0"/>
                <a:cs typeface="Times New Roman" panose="02020603050405020304" pitchFamily="18" charset="0"/>
              </a:rPr>
              <a:t>.</a:t>
            </a:r>
            <a:r>
              <a:rPr lang="en-US" sz="3500" b="1" dirty="0">
                <a:solidFill>
                  <a:schemeClr val="tx1"/>
                </a:solidFill>
                <a:latin typeface="Times New Roman" panose="02020603050405020304" pitchFamily="18" charset="0"/>
                <a:cs typeface="Times New Roman" panose="02020603050405020304" pitchFamily="18" charset="0"/>
              </a:rPr>
              <a:t> </a:t>
            </a:r>
            <a:endParaRPr lang="en-US" sz="3200" b="1" dirty="0" smtClean="0">
              <a:solidFill>
                <a:schemeClr val="tx1"/>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E7D203EA-C16B-4B51-BE50-0C6CA00B2FB1}" type="datetime1">
              <a:rPr lang="en-US" smtClean="0"/>
              <a:t>10/16/2016</a:t>
            </a:fld>
            <a:endParaRPr lang="en-US" dirty="0"/>
          </a:p>
        </p:txBody>
      </p:sp>
      <p:sp>
        <p:nvSpPr>
          <p:cNvPr id="5" name="Footer Placeholder 4"/>
          <p:cNvSpPr>
            <a:spLocks noGrp="1"/>
          </p:cNvSpPr>
          <p:nvPr>
            <p:ph type="ftr" sz="quarter" idx="11"/>
          </p:nvPr>
        </p:nvSpPr>
        <p:spPr/>
        <p:txBody>
          <a:bodyPr/>
          <a:lstStyle/>
          <a:p>
            <a:r>
              <a:rPr lang="en-US" smtClean="0"/>
              <a:t>Mohammed Alnaif Ph.D.</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9</a:t>
            </a:fld>
            <a:endParaRPr lang="en-US" dirty="0"/>
          </a:p>
        </p:txBody>
      </p:sp>
    </p:spTree>
    <p:extLst>
      <p:ext uri="{BB962C8B-B14F-4D97-AF65-F5344CB8AC3E}">
        <p14:creationId xmlns:p14="http://schemas.microsoft.com/office/powerpoint/2010/main" val="2508137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1304</TotalTime>
  <Words>6500</Words>
  <Application>Microsoft Office PowerPoint</Application>
  <PresentationFormat>Custom</PresentationFormat>
  <Paragraphs>957</Paragraphs>
  <Slides>87</Slides>
  <Notes>2</Notes>
  <HiddenSlides>0</HiddenSlides>
  <MMClips>0</MMClips>
  <ScaleCrop>false</ScaleCrop>
  <HeadingPairs>
    <vt:vector size="4" baseType="variant">
      <vt:variant>
        <vt:lpstr>Theme</vt:lpstr>
      </vt:variant>
      <vt:variant>
        <vt:i4>1</vt:i4>
      </vt:variant>
      <vt:variant>
        <vt:lpstr>Slide Titles</vt:lpstr>
      </vt:variant>
      <vt:variant>
        <vt:i4>87</vt:i4>
      </vt:variant>
    </vt:vector>
  </HeadingPairs>
  <TitlesOfParts>
    <vt:vector size="88" baseType="lpstr">
      <vt:lpstr>Wisp</vt:lpstr>
      <vt:lpstr>King Saud University College of Business Administration Department of Health Administration - Masters` Program</vt:lpstr>
      <vt:lpstr>Quality Management Building Blocks</vt:lpstr>
      <vt:lpstr>Quality Management Building Blocks</vt:lpstr>
      <vt:lpstr>Quality Management Building Blocks</vt:lpstr>
      <vt:lpstr>Quality Management Building Blocks</vt:lpstr>
      <vt:lpstr>Quality Management Building Blocks</vt:lpstr>
      <vt:lpstr>Quality Management Building Blocks</vt:lpstr>
      <vt:lpstr>Quality Management Building Blocks</vt:lpstr>
      <vt:lpstr>Quality Management Building Blocks</vt:lpstr>
      <vt:lpstr>Quality Management Building Blocks</vt:lpstr>
      <vt:lpstr>Quality Management Building Blocks</vt:lpstr>
      <vt:lpstr>Quality Management Building Blocks</vt:lpstr>
      <vt:lpstr>The quality management cycle</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The relationship between performance goals and system- or activity-level measures in two healthcare settings is shown in Exhibit 3.7.</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Measuring Performance </vt:lpstr>
      <vt:lpstr>Examples of system-level measures in the four traditional BSC categories are provided in Exhibit 3.17</vt:lpstr>
      <vt:lpstr>Thank you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Management Building Blocks</dc:title>
  <dc:creator>Mohammed Alnaif</dc:creator>
  <cp:lastModifiedBy>alnaif</cp:lastModifiedBy>
  <cp:revision>93</cp:revision>
  <dcterms:created xsi:type="dcterms:W3CDTF">2015-09-30T16:14:04Z</dcterms:created>
  <dcterms:modified xsi:type="dcterms:W3CDTF">2016-10-16T15:49:22Z</dcterms:modified>
</cp:coreProperties>
</file>