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63"/>
  </p:notesMasterIdLst>
  <p:sldIdLst>
    <p:sldId id="256" r:id="rId2"/>
    <p:sldId id="257" r:id="rId3"/>
    <p:sldId id="259" r:id="rId4"/>
    <p:sldId id="296" r:id="rId5"/>
    <p:sldId id="315" r:id="rId6"/>
    <p:sldId id="316" r:id="rId7"/>
    <p:sldId id="297" r:id="rId8"/>
    <p:sldId id="292" r:id="rId9"/>
    <p:sldId id="293"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291" r:id="rId28"/>
    <p:sldId id="260" r:id="rId29"/>
    <p:sldId id="317" r:id="rId30"/>
    <p:sldId id="318" r:id="rId31"/>
    <p:sldId id="319" r:id="rId32"/>
    <p:sldId id="320" r:id="rId33"/>
    <p:sldId id="321" r:id="rId34"/>
    <p:sldId id="322" r:id="rId35"/>
    <p:sldId id="323" r:id="rId36"/>
    <p:sldId id="324" r:id="rId37"/>
    <p:sldId id="325" r:id="rId38"/>
    <p:sldId id="326" r:id="rId39"/>
    <p:sldId id="327" r:id="rId40"/>
    <p:sldId id="328" r:id="rId41"/>
    <p:sldId id="329" r:id="rId42"/>
    <p:sldId id="330" r:id="rId43"/>
    <p:sldId id="331" r:id="rId44"/>
    <p:sldId id="332" r:id="rId45"/>
    <p:sldId id="261" r:id="rId46"/>
    <p:sldId id="267" r:id="rId47"/>
    <p:sldId id="268" r:id="rId48"/>
    <p:sldId id="269" r:id="rId49"/>
    <p:sldId id="270" r:id="rId50"/>
    <p:sldId id="271" r:id="rId51"/>
    <p:sldId id="272" r:id="rId52"/>
    <p:sldId id="273" r:id="rId53"/>
    <p:sldId id="274" r:id="rId54"/>
    <p:sldId id="275" r:id="rId55"/>
    <p:sldId id="333" r:id="rId56"/>
    <p:sldId id="334" r:id="rId57"/>
    <p:sldId id="335" r:id="rId58"/>
    <p:sldId id="336" r:id="rId59"/>
    <p:sldId id="337" r:id="rId60"/>
    <p:sldId id="338" r:id="rId61"/>
    <p:sldId id="339" r:id="rId6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4482FE8-E3AC-4873-A21A-47F76F79E2FA}" type="datetimeFigureOut">
              <a:rPr lang="ar-SA" smtClean="0"/>
              <a:pPr/>
              <a:t>22/12/1437</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288E346-A302-438C-A4BF-ADC5ABF582E3}" type="slidenum">
              <a:rPr lang="ar-SA" smtClean="0"/>
              <a:pPr/>
              <a:t>‹#›</a:t>
            </a:fld>
            <a:endParaRPr lang="ar-SA"/>
          </a:p>
        </p:txBody>
      </p:sp>
    </p:spTree>
    <p:extLst>
      <p:ext uri="{BB962C8B-B14F-4D97-AF65-F5344CB8AC3E}">
        <p14:creationId xmlns:p14="http://schemas.microsoft.com/office/powerpoint/2010/main" val="113833336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1085850" cy="6854825"/>
            <a:chOff x="0" y="0"/>
            <a:chExt cx="684" cy="4318"/>
          </a:xfrm>
        </p:grpSpPr>
        <p:sp>
          <p:nvSpPr>
            <p:cNvPr id="5"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ar-SA"/>
            </a:p>
          </p:txBody>
        </p:sp>
        <p:grpSp>
          <p:nvGrpSpPr>
            <p:cNvPr id="3" name="Group 4"/>
            <p:cNvGrpSpPr>
              <a:grpSpLocks/>
            </p:cNvGrpSpPr>
            <p:nvPr/>
          </p:nvGrpSpPr>
          <p:grpSpPr bwMode="auto">
            <a:xfrm>
              <a:off x="48" y="103"/>
              <a:ext cx="96" cy="4126"/>
              <a:chOff x="48" y="103"/>
              <a:chExt cx="96" cy="4126"/>
            </a:xfrm>
          </p:grpSpPr>
          <p:sp>
            <p:nvSpPr>
              <p:cNvPr id="7" name="Rectangle 5"/>
              <p:cNvSpPr>
                <a:spLocks noChangeArrowheads="1"/>
              </p:cNvSpPr>
              <p:nvPr/>
            </p:nvSpPr>
            <p:spPr bwMode="auto">
              <a:xfrm>
                <a:off x="48" y="110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8" name="Rectangle 6"/>
              <p:cNvSpPr>
                <a:spLocks noChangeArrowheads="1"/>
              </p:cNvSpPr>
              <p:nvPr/>
            </p:nvSpPr>
            <p:spPr bwMode="auto">
              <a:xfrm>
                <a:off x="48" y="1250"/>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9" name="Rectangle 7"/>
              <p:cNvSpPr>
                <a:spLocks noChangeArrowheads="1"/>
              </p:cNvSpPr>
              <p:nvPr/>
            </p:nvSpPr>
            <p:spPr bwMode="auto">
              <a:xfrm>
                <a:off x="48" y="139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0" name="Rectangle 8"/>
              <p:cNvSpPr>
                <a:spLocks noChangeArrowheads="1"/>
              </p:cNvSpPr>
              <p:nvPr/>
            </p:nvSpPr>
            <p:spPr bwMode="auto">
              <a:xfrm>
                <a:off x="48" y="1538"/>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1" name="Rectangle 9"/>
              <p:cNvSpPr>
                <a:spLocks noChangeArrowheads="1"/>
              </p:cNvSpPr>
              <p:nvPr/>
            </p:nvSpPr>
            <p:spPr bwMode="auto">
              <a:xfrm>
                <a:off x="48" y="1683"/>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2" name="Rectangle 10"/>
              <p:cNvSpPr>
                <a:spLocks noChangeArrowheads="1"/>
              </p:cNvSpPr>
              <p:nvPr/>
            </p:nvSpPr>
            <p:spPr bwMode="auto">
              <a:xfrm>
                <a:off x="48" y="1826"/>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3" name="Rectangle 11"/>
              <p:cNvSpPr>
                <a:spLocks noChangeArrowheads="1"/>
              </p:cNvSpPr>
              <p:nvPr/>
            </p:nvSpPr>
            <p:spPr bwMode="auto">
              <a:xfrm>
                <a:off x="48" y="197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4" name="Rectangle 12"/>
              <p:cNvSpPr>
                <a:spLocks noChangeArrowheads="1"/>
              </p:cNvSpPr>
              <p:nvPr/>
            </p:nvSpPr>
            <p:spPr bwMode="auto">
              <a:xfrm>
                <a:off x="48" y="2116"/>
                <a:ext cx="96" cy="94"/>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5" name="Rectangle 13"/>
              <p:cNvSpPr>
                <a:spLocks noChangeArrowheads="1"/>
              </p:cNvSpPr>
              <p:nvPr/>
            </p:nvSpPr>
            <p:spPr bwMode="auto">
              <a:xfrm>
                <a:off x="48" y="2259"/>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6" name="Rectangle 14"/>
              <p:cNvSpPr>
                <a:spLocks noChangeArrowheads="1"/>
              </p:cNvSpPr>
              <p:nvPr/>
            </p:nvSpPr>
            <p:spPr bwMode="auto">
              <a:xfrm>
                <a:off x="48" y="2404"/>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7" name="Rectangle 15"/>
              <p:cNvSpPr>
                <a:spLocks noChangeArrowheads="1"/>
              </p:cNvSpPr>
              <p:nvPr/>
            </p:nvSpPr>
            <p:spPr bwMode="auto">
              <a:xfrm>
                <a:off x="48" y="2549"/>
                <a:ext cx="96" cy="94"/>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8" name="Rectangle 16"/>
              <p:cNvSpPr>
                <a:spLocks noChangeArrowheads="1"/>
              </p:cNvSpPr>
              <p:nvPr/>
            </p:nvSpPr>
            <p:spPr bwMode="auto">
              <a:xfrm>
                <a:off x="48" y="2691"/>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19" name="Rectangle 17"/>
              <p:cNvSpPr>
                <a:spLocks noChangeArrowheads="1"/>
              </p:cNvSpPr>
              <p:nvPr/>
            </p:nvSpPr>
            <p:spPr bwMode="auto">
              <a:xfrm>
                <a:off x="48" y="2836"/>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0" name="Rectangle 18"/>
              <p:cNvSpPr>
                <a:spLocks noChangeArrowheads="1"/>
              </p:cNvSpPr>
              <p:nvPr/>
            </p:nvSpPr>
            <p:spPr bwMode="auto">
              <a:xfrm>
                <a:off x="48" y="2979"/>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1" name="Rectangle 19"/>
              <p:cNvSpPr>
                <a:spLocks noChangeArrowheads="1"/>
              </p:cNvSpPr>
              <p:nvPr/>
            </p:nvSpPr>
            <p:spPr bwMode="auto">
              <a:xfrm>
                <a:off x="48" y="3124"/>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2" name="Rectangle 20"/>
              <p:cNvSpPr>
                <a:spLocks noChangeArrowheads="1"/>
              </p:cNvSpPr>
              <p:nvPr/>
            </p:nvSpPr>
            <p:spPr bwMode="auto">
              <a:xfrm>
                <a:off x="48" y="3269"/>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3" name="Rectangle 21"/>
              <p:cNvSpPr>
                <a:spLocks noChangeArrowheads="1"/>
              </p:cNvSpPr>
              <p:nvPr/>
            </p:nvSpPr>
            <p:spPr bwMode="auto">
              <a:xfrm>
                <a:off x="48" y="3412"/>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4" name="Rectangle 22"/>
              <p:cNvSpPr>
                <a:spLocks noChangeArrowheads="1"/>
              </p:cNvSpPr>
              <p:nvPr/>
            </p:nvSpPr>
            <p:spPr bwMode="auto">
              <a:xfrm>
                <a:off x="48" y="3557"/>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5" name="Rectangle 23"/>
              <p:cNvSpPr>
                <a:spLocks noChangeArrowheads="1"/>
              </p:cNvSpPr>
              <p:nvPr/>
            </p:nvSpPr>
            <p:spPr bwMode="auto">
              <a:xfrm>
                <a:off x="48" y="3702"/>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6" name="Rectangle 24"/>
              <p:cNvSpPr>
                <a:spLocks noChangeArrowheads="1"/>
              </p:cNvSpPr>
              <p:nvPr/>
            </p:nvSpPr>
            <p:spPr bwMode="auto">
              <a:xfrm>
                <a:off x="48" y="384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7" name="Rectangle 25"/>
              <p:cNvSpPr>
                <a:spLocks noChangeArrowheads="1"/>
              </p:cNvSpPr>
              <p:nvPr/>
            </p:nvSpPr>
            <p:spPr bwMode="auto">
              <a:xfrm>
                <a:off x="48" y="399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8" name="Rectangle 26"/>
              <p:cNvSpPr>
                <a:spLocks noChangeArrowheads="1"/>
              </p:cNvSpPr>
              <p:nvPr/>
            </p:nvSpPr>
            <p:spPr bwMode="auto">
              <a:xfrm>
                <a:off x="48" y="4134"/>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 name="Rectangle 27"/>
              <p:cNvSpPr>
                <a:spLocks noChangeArrowheads="1"/>
              </p:cNvSpPr>
              <p:nvPr/>
            </p:nvSpPr>
            <p:spPr bwMode="auto">
              <a:xfrm>
                <a:off x="48" y="103"/>
                <a:ext cx="96" cy="94"/>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30" name="Rectangle 28"/>
              <p:cNvSpPr>
                <a:spLocks noChangeArrowheads="1"/>
              </p:cNvSpPr>
              <p:nvPr/>
            </p:nvSpPr>
            <p:spPr bwMode="auto">
              <a:xfrm>
                <a:off x="48" y="246"/>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31" name="Rectangle 29"/>
              <p:cNvSpPr>
                <a:spLocks noChangeArrowheads="1"/>
              </p:cNvSpPr>
              <p:nvPr/>
            </p:nvSpPr>
            <p:spPr bwMode="auto">
              <a:xfrm>
                <a:off x="48" y="39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32" name="Rectangle 30"/>
              <p:cNvSpPr>
                <a:spLocks noChangeArrowheads="1"/>
              </p:cNvSpPr>
              <p:nvPr/>
            </p:nvSpPr>
            <p:spPr bwMode="auto">
              <a:xfrm>
                <a:off x="48" y="535"/>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33" name="Rectangle 31"/>
              <p:cNvSpPr>
                <a:spLocks noChangeArrowheads="1"/>
              </p:cNvSpPr>
              <p:nvPr/>
            </p:nvSpPr>
            <p:spPr bwMode="auto">
              <a:xfrm>
                <a:off x="48" y="678"/>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34" name="Rectangle 32"/>
              <p:cNvSpPr>
                <a:spLocks noChangeArrowheads="1"/>
              </p:cNvSpPr>
              <p:nvPr/>
            </p:nvSpPr>
            <p:spPr bwMode="auto">
              <a:xfrm>
                <a:off x="48" y="82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35" name="Rectangle 33"/>
              <p:cNvSpPr>
                <a:spLocks noChangeArrowheads="1"/>
              </p:cNvSpPr>
              <p:nvPr/>
            </p:nvSpPr>
            <p:spPr bwMode="auto">
              <a:xfrm>
                <a:off x="48" y="968"/>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grpSp>
      </p:grpSp>
      <p:sp>
        <p:nvSpPr>
          <p:cNvPr id="30754" name="Rectangle 34"/>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en-US" smtClean="0"/>
              <a:t>Click to edit Master title style</a:t>
            </a:r>
            <a:endParaRPr lang="en-US"/>
          </a:p>
        </p:txBody>
      </p:sp>
      <p:sp>
        <p:nvSpPr>
          <p:cNvPr id="30755" name="Rectangle 35"/>
          <p:cNvSpPr>
            <a:spLocks noGrp="1" noChangeArrowheads="1"/>
          </p:cNvSpPr>
          <p:nvPr>
            <p:ph type="subTitle" sz="quarter" idx="1"/>
          </p:nvPr>
        </p:nvSpPr>
        <p:spPr>
          <a:xfrm>
            <a:off x="1828800" y="3886200"/>
            <a:ext cx="6400800" cy="1752600"/>
          </a:xfrm>
        </p:spPr>
        <p:txBody>
          <a:bodyPr lIns="92075" tIns="46038" rIns="92075" bIns="46038"/>
          <a:lstStyle>
            <a:lvl1pPr marL="0" indent="0" algn="ctr">
              <a:buFont typeface="Wingdings" pitchFamily="2" charset="2"/>
              <a:buNone/>
              <a:defRPr>
                <a:solidFill>
                  <a:srgbClr val="FFFFFF"/>
                </a:solidFill>
              </a:defRPr>
            </a:lvl1pPr>
          </a:lstStyle>
          <a:p>
            <a:r>
              <a:rPr lang="en-US" smtClean="0"/>
              <a:t>Click to edit Master subtitle style</a:t>
            </a:r>
            <a:endParaRPr lang="en-US"/>
          </a:p>
        </p:txBody>
      </p:sp>
      <p:sp>
        <p:nvSpPr>
          <p:cNvPr id="36" name="Rectangle 36"/>
          <p:cNvSpPr>
            <a:spLocks noGrp="1" noChangeArrowheads="1"/>
          </p:cNvSpPr>
          <p:nvPr>
            <p:ph type="dt" sz="quarter" idx="10"/>
          </p:nvPr>
        </p:nvSpPr>
        <p:spPr/>
        <p:txBody>
          <a:bodyPr/>
          <a:lstStyle>
            <a:lvl1pPr>
              <a:defRPr smtClean="0">
                <a:solidFill>
                  <a:srgbClr val="FFFFFF"/>
                </a:solidFill>
              </a:defRPr>
            </a:lvl1pPr>
          </a:lstStyle>
          <a:p>
            <a:fld id="{4F029A65-4B61-453C-8C87-93615CD30F2E}" type="datetime1">
              <a:rPr lang="ar-SA" smtClean="0"/>
              <a:pPr/>
              <a:t>22/12/1437</a:t>
            </a:fld>
            <a:endParaRPr lang="ar-SA"/>
          </a:p>
        </p:txBody>
      </p:sp>
      <p:sp>
        <p:nvSpPr>
          <p:cNvPr id="37" name="Rectangle 37"/>
          <p:cNvSpPr>
            <a:spLocks noGrp="1" noChangeArrowheads="1"/>
          </p:cNvSpPr>
          <p:nvPr>
            <p:ph type="ftr" sz="quarter" idx="11"/>
          </p:nvPr>
        </p:nvSpPr>
        <p:spPr/>
        <p:txBody>
          <a:bodyPr/>
          <a:lstStyle>
            <a:lvl1pPr>
              <a:defRPr smtClean="0">
                <a:solidFill>
                  <a:srgbClr val="FFFFFF"/>
                </a:solidFill>
              </a:defRPr>
            </a:lvl1pPr>
          </a:lstStyle>
          <a:p>
            <a:r>
              <a:rPr lang="en-US" smtClean="0"/>
              <a:t>Dr. Mohammed Alnaif</a:t>
            </a:r>
            <a:endParaRPr lang="ar-SA"/>
          </a:p>
        </p:txBody>
      </p:sp>
      <p:sp>
        <p:nvSpPr>
          <p:cNvPr id="38" name="Rectangle 38"/>
          <p:cNvSpPr>
            <a:spLocks noGrp="1" noChangeArrowheads="1"/>
          </p:cNvSpPr>
          <p:nvPr>
            <p:ph type="sldNum" sz="quarter" idx="12"/>
          </p:nvPr>
        </p:nvSpPr>
        <p:spPr/>
        <p:txBody>
          <a:bodyPr/>
          <a:lstStyle>
            <a:lvl1pPr>
              <a:defRPr smtClean="0">
                <a:solidFill>
                  <a:srgbClr val="FFFFFF"/>
                </a:solidFill>
              </a:defRPr>
            </a:lvl1pPr>
          </a:lstStyle>
          <a:p>
            <a:fld id="{B3988F7D-D297-40C4-B76C-B7BD2903FBFC}"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35"/>
          <p:cNvSpPr>
            <a:spLocks noGrp="1" noChangeArrowheads="1"/>
          </p:cNvSpPr>
          <p:nvPr>
            <p:ph type="dt" sz="half" idx="10"/>
          </p:nvPr>
        </p:nvSpPr>
        <p:spPr>
          <a:ln/>
        </p:spPr>
        <p:txBody>
          <a:bodyPr/>
          <a:lstStyle>
            <a:lvl1pPr>
              <a:defRPr/>
            </a:lvl1pPr>
          </a:lstStyle>
          <a:p>
            <a:fld id="{609187DE-DD79-4019-8843-4B5D70C52A3B}" type="datetime1">
              <a:rPr lang="ar-SA" smtClean="0"/>
              <a:pPr/>
              <a:t>22/12/1437</a:t>
            </a:fld>
            <a:endParaRPr lang="ar-SA"/>
          </a:p>
        </p:txBody>
      </p:sp>
      <p:sp>
        <p:nvSpPr>
          <p:cNvPr id="5"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6"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2938" y="609600"/>
            <a:ext cx="1949450" cy="545147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1143000" y="609600"/>
            <a:ext cx="5697538" cy="5451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35"/>
          <p:cNvSpPr>
            <a:spLocks noGrp="1" noChangeArrowheads="1"/>
          </p:cNvSpPr>
          <p:nvPr>
            <p:ph type="dt" sz="half" idx="10"/>
          </p:nvPr>
        </p:nvSpPr>
        <p:spPr>
          <a:ln/>
        </p:spPr>
        <p:txBody>
          <a:bodyPr/>
          <a:lstStyle>
            <a:lvl1pPr>
              <a:defRPr/>
            </a:lvl1pPr>
          </a:lstStyle>
          <a:p>
            <a:fld id="{8BE25E3B-B7CF-4E38-8E95-54F567220518}" type="datetime1">
              <a:rPr lang="ar-SA" smtClean="0"/>
              <a:pPr/>
              <a:t>22/12/1437</a:t>
            </a:fld>
            <a:endParaRPr lang="ar-SA"/>
          </a:p>
        </p:txBody>
      </p:sp>
      <p:sp>
        <p:nvSpPr>
          <p:cNvPr id="5"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6"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Rectangle 35"/>
          <p:cNvSpPr>
            <a:spLocks noGrp="1" noChangeArrowheads="1"/>
          </p:cNvSpPr>
          <p:nvPr>
            <p:ph type="dt" sz="half" idx="10"/>
          </p:nvPr>
        </p:nvSpPr>
        <p:spPr>
          <a:ln/>
        </p:spPr>
        <p:txBody>
          <a:bodyPr/>
          <a:lstStyle>
            <a:lvl1pPr>
              <a:defRPr/>
            </a:lvl1pPr>
          </a:lstStyle>
          <a:p>
            <a:fld id="{BA54D4EA-F7B0-471F-850D-C4AA1FABD2C6}" type="datetime1">
              <a:rPr lang="ar-SA" smtClean="0"/>
              <a:pPr/>
              <a:t>22/12/1437</a:t>
            </a:fld>
            <a:endParaRPr lang="ar-SA"/>
          </a:p>
        </p:txBody>
      </p:sp>
      <p:sp>
        <p:nvSpPr>
          <p:cNvPr id="5"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6"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5"/>
          <p:cNvSpPr>
            <a:spLocks noGrp="1" noChangeArrowheads="1"/>
          </p:cNvSpPr>
          <p:nvPr>
            <p:ph type="dt" sz="half" idx="10"/>
          </p:nvPr>
        </p:nvSpPr>
        <p:spPr>
          <a:ln/>
        </p:spPr>
        <p:txBody>
          <a:bodyPr/>
          <a:lstStyle>
            <a:lvl1pPr>
              <a:defRPr/>
            </a:lvl1pPr>
          </a:lstStyle>
          <a:p>
            <a:fld id="{7626742A-2E54-496F-A3A9-FFB97D58F539}" type="datetime1">
              <a:rPr lang="ar-SA" smtClean="0"/>
              <a:pPr/>
              <a:t>22/12/1437</a:t>
            </a:fld>
            <a:endParaRPr lang="ar-SA"/>
          </a:p>
        </p:txBody>
      </p:sp>
      <p:sp>
        <p:nvSpPr>
          <p:cNvPr id="5"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6"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Rectangle 35"/>
          <p:cNvSpPr>
            <a:spLocks noGrp="1" noChangeArrowheads="1"/>
          </p:cNvSpPr>
          <p:nvPr>
            <p:ph type="dt" sz="half" idx="10"/>
          </p:nvPr>
        </p:nvSpPr>
        <p:spPr>
          <a:ln/>
        </p:spPr>
        <p:txBody>
          <a:bodyPr/>
          <a:lstStyle>
            <a:lvl1pPr>
              <a:defRPr/>
            </a:lvl1pPr>
          </a:lstStyle>
          <a:p>
            <a:fld id="{D1AB3069-6A2A-4BAC-9B88-66A09D95CECC}" type="datetime1">
              <a:rPr lang="ar-SA" smtClean="0"/>
              <a:pPr/>
              <a:t>22/12/1437</a:t>
            </a:fld>
            <a:endParaRPr lang="ar-SA"/>
          </a:p>
        </p:txBody>
      </p:sp>
      <p:sp>
        <p:nvSpPr>
          <p:cNvPr id="6"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7"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Rectangle 35"/>
          <p:cNvSpPr>
            <a:spLocks noGrp="1" noChangeArrowheads="1"/>
          </p:cNvSpPr>
          <p:nvPr>
            <p:ph type="dt" sz="half" idx="10"/>
          </p:nvPr>
        </p:nvSpPr>
        <p:spPr>
          <a:ln/>
        </p:spPr>
        <p:txBody>
          <a:bodyPr/>
          <a:lstStyle>
            <a:lvl1pPr>
              <a:defRPr/>
            </a:lvl1pPr>
          </a:lstStyle>
          <a:p>
            <a:fld id="{12EB043C-48C2-46B1-86F2-F48401B27A76}" type="datetime1">
              <a:rPr lang="ar-SA" smtClean="0"/>
              <a:pPr/>
              <a:t>22/12/1437</a:t>
            </a:fld>
            <a:endParaRPr lang="ar-SA"/>
          </a:p>
        </p:txBody>
      </p:sp>
      <p:sp>
        <p:nvSpPr>
          <p:cNvPr id="8"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9"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Rectangle 35"/>
          <p:cNvSpPr>
            <a:spLocks noGrp="1" noChangeArrowheads="1"/>
          </p:cNvSpPr>
          <p:nvPr>
            <p:ph type="dt" sz="half" idx="10"/>
          </p:nvPr>
        </p:nvSpPr>
        <p:spPr>
          <a:ln/>
        </p:spPr>
        <p:txBody>
          <a:bodyPr/>
          <a:lstStyle>
            <a:lvl1pPr>
              <a:defRPr/>
            </a:lvl1pPr>
          </a:lstStyle>
          <a:p>
            <a:fld id="{17C9AFB2-08FC-43B3-A9EB-0C9083B8FF3D}" type="datetime1">
              <a:rPr lang="ar-SA" smtClean="0"/>
              <a:pPr/>
              <a:t>22/12/1437</a:t>
            </a:fld>
            <a:endParaRPr lang="ar-SA"/>
          </a:p>
        </p:txBody>
      </p:sp>
      <p:sp>
        <p:nvSpPr>
          <p:cNvPr id="4"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5"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fld id="{BDA0127E-84D1-4343-B57C-C45926808205}" type="datetime1">
              <a:rPr lang="ar-SA" smtClean="0"/>
              <a:pPr/>
              <a:t>22/12/1437</a:t>
            </a:fld>
            <a:endParaRPr lang="ar-SA"/>
          </a:p>
        </p:txBody>
      </p:sp>
      <p:sp>
        <p:nvSpPr>
          <p:cNvPr id="3"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4"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5"/>
          <p:cNvSpPr>
            <a:spLocks noGrp="1" noChangeArrowheads="1"/>
          </p:cNvSpPr>
          <p:nvPr>
            <p:ph type="dt" sz="half" idx="10"/>
          </p:nvPr>
        </p:nvSpPr>
        <p:spPr>
          <a:ln/>
        </p:spPr>
        <p:txBody>
          <a:bodyPr/>
          <a:lstStyle>
            <a:lvl1pPr>
              <a:defRPr/>
            </a:lvl1pPr>
          </a:lstStyle>
          <a:p>
            <a:fld id="{3B27B1F7-4BE8-49D1-9D27-7BB8E13A0151}" type="datetime1">
              <a:rPr lang="ar-SA" smtClean="0"/>
              <a:pPr/>
              <a:t>22/12/1437</a:t>
            </a:fld>
            <a:endParaRPr lang="ar-SA"/>
          </a:p>
        </p:txBody>
      </p:sp>
      <p:sp>
        <p:nvSpPr>
          <p:cNvPr id="6"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7"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ar-S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5"/>
          <p:cNvSpPr>
            <a:spLocks noGrp="1" noChangeArrowheads="1"/>
          </p:cNvSpPr>
          <p:nvPr>
            <p:ph type="dt" sz="half" idx="10"/>
          </p:nvPr>
        </p:nvSpPr>
        <p:spPr>
          <a:ln/>
        </p:spPr>
        <p:txBody>
          <a:bodyPr/>
          <a:lstStyle>
            <a:lvl1pPr>
              <a:defRPr/>
            </a:lvl1pPr>
          </a:lstStyle>
          <a:p>
            <a:fld id="{266BED63-E064-442B-AE24-A252226ECE95}" type="datetime1">
              <a:rPr lang="ar-SA" smtClean="0"/>
              <a:pPr/>
              <a:t>22/12/1437</a:t>
            </a:fld>
            <a:endParaRPr lang="ar-SA"/>
          </a:p>
        </p:txBody>
      </p:sp>
      <p:sp>
        <p:nvSpPr>
          <p:cNvPr id="6" name="Rectangle 36"/>
          <p:cNvSpPr>
            <a:spLocks noGrp="1" noChangeArrowheads="1"/>
          </p:cNvSpPr>
          <p:nvPr>
            <p:ph type="ftr" sz="quarter" idx="11"/>
          </p:nvPr>
        </p:nvSpPr>
        <p:spPr>
          <a:ln/>
        </p:spPr>
        <p:txBody>
          <a:bodyPr/>
          <a:lstStyle>
            <a:lvl1pPr>
              <a:defRPr/>
            </a:lvl1pPr>
          </a:lstStyle>
          <a:p>
            <a:r>
              <a:rPr lang="en-US" smtClean="0"/>
              <a:t>Dr. Mohammed Alnaif</a:t>
            </a:r>
            <a:endParaRPr lang="ar-SA"/>
          </a:p>
        </p:txBody>
      </p:sp>
      <p:sp>
        <p:nvSpPr>
          <p:cNvPr id="7" name="Rectangle 37"/>
          <p:cNvSpPr>
            <a:spLocks noGrp="1" noChangeArrowheads="1"/>
          </p:cNvSpPr>
          <p:nvPr>
            <p:ph type="sldNum" sz="quarter" idx="12"/>
          </p:nvPr>
        </p:nvSpPr>
        <p:spPr>
          <a:ln/>
        </p:spPr>
        <p:txBody>
          <a:bodyPr/>
          <a:lstStyle>
            <a:lvl1pPr>
              <a:defRPr/>
            </a:lvl1pPr>
          </a:lstStyle>
          <a:p>
            <a:fld id="{B3988F7D-D297-40C4-B76C-B7BD2903FBFC}"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1085850" cy="6854825"/>
            <a:chOff x="0" y="0"/>
            <a:chExt cx="684" cy="4318"/>
          </a:xfrm>
        </p:grpSpPr>
        <p:sp>
          <p:nvSpPr>
            <p:cNvPr id="29699"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ar-SA"/>
            </a:p>
          </p:txBody>
        </p:sp>
        <p:grpSp>
          <p:nvGrpSpPr>
            <p:cNvPr id="3" name="Group 4"/>
            <p:cNvGrpSpPr>
              <a:grpSpLocks/>
            </p:cNvGrpSpPr>
            <p:nvPr/>
          </p:nvGrpSpPr>
          <p:grpSpPr bwMode="auto">
            <a:xfrm>
              <a:off x="48" y="102"/>
              <a:ext cx="96" cy="4128"/>
              <a:chOff x="48" y="102"/>
              <a:chExt cx="96" cy="4128"/>
            </a:xfrm>
          </p:grpSpPr>
          <p:sp>
            <p:nvSpPr>
              <p:cNvPr id="29701" name="Rectangle 5"/>
              <p:cNvSpPr>
                <a:spLocks noChangeArrowheads="1"/>
              </p:cNvSpPr>
              <p:nvPr/>
            </p:nvSpPr>
            <p:spPr bwMode="auto">
              <a:xfrm>
                <a:off x="48" y="110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2" name="Rectangle 6"/>
              <p:cNvSpPr>
                <a:spLocks noChangeArrowheads="1"/>
              </p:cNvSpPr>
              <p:nvPr/>
            </p:nvSpPr>
            <p:spPr bwMode="auto">
              <a:xfrm>
                <a:off x="48" y="125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3" name="Rectangle 7"/>
              <p:cNvSpPr>
                <a:spLocks noChangeArrowheads="1"/>
              </p:cNvSpPr>
              <p:nvPr/>
            </p:nvSpPr>
            <p:spPr bwMode="auto">
              <a:xfrm>
                <a:off x="48" y="139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4" name="Rectangle 8"/>
              <p:cNvSpPr>
                <a:spLocks noChangeArrowheads="1"/>
              </p:cNvSpPr>
              <p:nvPr/>
            </p:nvSpPr>
            <p:spPr bwMode="auto">
              <a:xfrm>
                <a:off x="48" y="1538"/>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5" name="Rectangle 9"/>
              <p:cNvSpPr>
                <a:spLocks noChangeArrowheads="1"/>
              </p:cNvSpPr>
              <p:nvPr/>
            </p:nvSpPr>
            <p:spPr bwMode="auto">
              <a:xfrm>
                <a:off x="48" y="1683"/>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6" name="Rectangle 10"/>
              <p:cNvSpPr>
                <a:spLocks noChangeArrowheads="1"/>
              </p:cNvSpPr>
              <p:nvPr/>
            </p:nvSpPr>
            <p:spPr bwMode="auto">
              <a:xfrm>
                <a:off x="48" y="1826"/>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7" name="Rectangle 11"/>
              <p:cNvSpPr>
                <a:spLocks noChangeArrowheads="1"/>
              </p:cNvSpPr>
              <p:nvPr/>
            </p:nvSpPr>
            <p:spPr bwMode="auto">
              <a:xfrm>
                <a:off x="48" y="197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8" name="Rectangle 12"/>
              <p:cNvSpPr>
                <a:spLocks noChangeArrowheads="1"/>
              </p:cNvSpPr>
              <p:nvPr/>
            </p:nvSpPr>
            <p:spPr bwMode="auto">
              <a:xfrm>
                <a:off x="48" y="2115"/>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09" name="Rectangle 13"/>
              <p:cNvSpPr>
                <a:spLocks noChangeArrowheads="1"/>
              </p:cNvSpPr>
              <p:nvPr/>
            </p:nvSpPr>
            <p:spPr bwMode="auto">
              <a:xfrm>
                <a:off x="48" y="2259"/>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0" name="Rectangle 14"/>
              <p:cNvSpPr>
                <a:spLocks noChangeArrowheads="1"/>
              </p:cNvSpPr>
              <p:nvPr/>
            </p:nvSpPr>
            <p:spPr bwMode="auto">
              <a:xfrm>
                <a:off x="48" y="240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1" name="Rectangle 15"/>
              <p:cNvSpPr>
                <a:spLocks noChangeArrowheads="1"/>
              </p:cNvSpPr>
              <p:nvPr/>
            </p:nvSpPr>
            <p:spPr bwMode="auto">
              <a:xfrm>
                <a:off x="48" y="2548"/>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2" name="Rectangle 16"/>
              <p:cNvSpPr>
                <a:spLocks noChangeArrowheads="1"/>
              </p:cNvSpPr>
              <p:nvPr/>
            </p:nvSpPr>
            <p:spPr bwMode="auto">
              <a:xfrm>
                <a:off x="48" y="2692"/>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3" name="Rectangle 17"/>
              <p:cNvSpPr>
                <a:spLocks noChangeArrowheads="1"/>
              </p:cNvSpPr>
              <p:nvPr/>
            </p:nvSpPr>
            <p:spPr bwMode="auto">
              <a:xfrm>
                <a:off x="48" y="2836"/>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4" name="Rectangle 18"/>
              <p:cNvSpPr>
                <a:spLocks noChangeArrowheads="1"/>
              </p:cNvSpPr>
              <p:nvPr/>
            </p:nvSpPr>
            <p:spPr bwMode="auto">
              <a:xfrm>
                <a:off x="48" y="298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5" name="Rectangle 19"/>
              <p:cNvSpPr>
                <a:spLocks noChangeArrowheads="1"/>
              </p:cNvSpPr>
              <p:nvPr/>
            </p:nvSpPr>
            <p:spPr bwMode="auto">
              <a:xfrm>
                <a:off x="48" y="3124"/>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6" name="Rectangle 20"/>
              <p:cNvSpPr>
                <a:spLocks noChangeArrowheads="1"/>
              </p:cNvSpPr>
              <p:nvPr/>
            </p:nvSpPr>
            <p:spPr bwMode="auto">
              <a:xfrm>
                <a:off x="48" y="3269"/>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7" name="Rectangle 21"/>
              <p:cNvSpPr>
                <a:spLocks noChangeArrowheads="1"/>
              </p:cNvSpPr>
              <p:nvPr/>
            </p:nvSpPr>
            <p:spPr bwMode="auto">
              <a:xfrm>
                <a:off x="48" y="3412"/>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8" name="Rectangle 22"/>
              <p:cNvSpPr>
                <a:spLocks noChangeArrowheads="1"/>
              </p:cNvSpPr>
              <p:nvPr/>
            </p:nvSpPr>
            <p:spPr bwMode="auto">
              <a:xfrm>
                <a:off x="48" y="3557"/>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19" name="Rectangle 23"/>
              <p:cNvSpPr>
                <a:spLocks noChangeArrowheads="1"/>
              </p:cNvSpPr>
              <p:nvPr/>
            </p:nvSpPr>
            <p:spPr bwMode="auto">
              <a:xfrm>
                <a:off x="48" y="3702"/>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0" name="Rectangle 24"/>
              <p:cNvSpPr>
                <a:spLocks noChangeArrowheads="1"/>
              </p:cNvSpPr>
              <p:nvPr/>
            </p:nvSpPr>
            <p:spPr bwMode="auto">
              <a:xfrm>
                <a:off x="48" y="384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1" name="Rectangle 25"/>
              <p:cNvSpPr>
                <a:spLocks noChangeArrowheads="1"/>
              </p:cNvSpPr>
              <p:nvPr/>
            </p:nvSpPr>
            <p:spPr bwMode="auto">
              <a:xfrm>
                <a:off x="48" y="399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2" name="Rectangle 26"/>
              <p:cNvSpPr>
                <a:spLocks noChangeArrowheads="1"/>
              </p:cNvSpPr>
              <p:nvPr/>
            </p:nvSpPr>
            <p:spPr bwMode="auto">
              <a:xfrm>
                <a:off x="48" y="413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3" name="Rectangle 27"/>
              <p:cNvSpPr>
                <a:spLocks noChangeArrowheads="1"/>
              </p:cNvSpPr>
              <p:nvPr/>
            </p:nvSpPr>
            <p:spPr bwMode="auto">
              <a:xfrm>
                <a:off x="48" y="102"/>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4" name="Rectangle 28"/>
              <p:cNvSpPr>
                <a:spLocks noChangeArrowheads="1"/>
              </p:cNvSpPr>
              <p:nvPr/>
            </p:nvSpPr>
            <p:spPr bwMode="auto">
              <a:xfrm>
                <a:off x="48" y="246"/>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5" name="Rectangle 29"/>
              <p:cNvSpPr>
                <a:spLocks noChangeArrowheads="1"/>
              </p:cNvSpPr>
              <p:nvPr/>
            </p:nvSpPr>
            <p:spPr bwMode="auto">
              <a:xfrm>
                <a:off x="48" y="39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6" name="Rectangle 30"/>
              <p:cNvSpPr>
                <a:spLocks noChangeArrowheads="1"/>
              </p:cNvSpPr>
              <p:nvPr/>
            </p:nvSpPr>
            <p:spPr bwMode="auto">
              <a:xfrm>
                <a:off x="48" y="535"/>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7" name="Rectangle 31"/>
              <p:cNvSpPr>
                <a:spLocks noChangeArrowheads="1"/>
              </p:cNvSpPr>
              <p:nvPr/>
            </p:nvSpPr>
            <p:spPr bwMode="auto">
              <a:xfrm>
                <a:off x="48" y="679"/>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8" name="Rectangle 32"/>
              <p:cNvSpPr>
                <a:spLocks noChangeArrowheads="1"/>
              </p:cNvSpPr>
              <p:nvPr/>
            </p:nvSpPr>
            <p:spPr bwMode="auto">
              <a:xfrm>
                <a:off x="48" y="82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sp>
            <p:nvSpPr>
              <p:cNvPr id="29729" name="Rectangle 33"/>
              <p:cNvSpPr>
                <a:spLocks noChangeArrowheads="1"/>
              </p:cNvSpPr>
              <p:nvPr/>
            </p:nvSpPr>
            <p:spPr bwMode="auto">
              <a:xfrm>
                <a:off x="48" y="968"/>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ar-SA"/>
              </a:p>
            </p:txBody>
          </p:sp>
        </p:grpSp>
      </p:grpSp>
      <p:sp>
        <p:nvSpPr>
          <p:cNvPr id="1027" name="Rectangle 34"/>
          <p:cNvSpPr>
            <a:spLocks noGrp="1" noChangeArrowheads="1"/>
          </p:cNvSpPr>
          <p:nvPr>
            <p:ph type="title"/>
          </p:nvPr>
        </p:nvSpPr>
        <p:spPr bwMode="auto">
          <a:xfrm>
            <a:off x="1143000" y="609600"/>
            <a:ext cx="77724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29731" name="Rectangle 35"/>
          <p:cNvSpPr>
            <a:spLocks noGrp="1" noChangeArrowheads="1"/>
          </p:cNvSpPr>
          <p:nvPr>
            <p:ph type="dt" sz="half" idx="2"/>
          </p:nvPr>
        </p:nvSpPr>
        <p:spPr bwMode="auto">
          <a:xfrm>
            <a:off x="11430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b="0" smtClean="0"/>
            </a:lvl1pPr>
          </a:lstStyle>
          <a:p>
            <a:fld id="{D9EB8EE3-C534-41ED-A317-15E31C799ACD}" type="datetime1">
              <a:rPr lang="ar-SA" smtClean="0"/>
              <a:pPr/>
              <a:t>22/12/1437</a:t>
            </a:fld>
            <a:endParaRPr lang="ar-SA"/>
          </a:p>
        </p:txBody>
      </p:sp>
      <p:sp>
        <p:nvSpPr>
          <p:cNvPr id="29732" name="Rectangle 3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b="0" smtClean="0"/>
            </a:lvl1pPr>
          </a:lstStyle>
          <a:p>
            <a:r>
              <a:rPr lang="en-US" smtClean="0"/>
              <a:t>Dr. Mohammed Alnaif</a:t>
            </a:r>
            <a:endParaRPr lang="ar-SA"/>
          </a:p>
        </p:txBody>
      </p:sp>
      <p:sp>
        <p:nvSpPr>
          <p:cNvPr id="29733" name="Rectangle 3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b="0" smtClean="0"/>
            </a:lvl1pPr>
          </a:lstStyle>
          <a:p>
            <a:fld id="{B3988F7D-D297-40C4-B76C-B7BD2903FBFC}" type="slidenum">
              <a:rPr lang="ar-SA" smtClean="0"/>
              <a:pPr/>
              <a:t>‹#›</a:t>
            </a:fld>
            <a:endParaRPr lang="ar-SA"/>
          </a:p>
        </p:txBody>
      </p:sp>
      <p:sp>
        <p:nvSpPr>
          <p:cNvPr id="29734" name="Rectangle 38"/>
          <p:cNvSpPr>
            <a:spLocks noGrp="1" noChangeArrowheads="1"/>
          </p:cNvSpPr>
          <p:nvPr>
            <p:ph type="body" idx="1"/>
          </p:nvPr>
        </p:nvSpPr>
        <p:spPr bwMode="auto">
          <a:xfrm>
            <a:off x="1169988" y="1946275"/>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fontAlgn="base" hangingPunct="1">
        <a:spcBef>
          <a:spcPct val="0"/>
        </a:spcBef>
        <a:spcAft>
          <a:spcPct val="0"/>
        </a:spcAft>
        <a:defRPr sz="4400">
          <a:solidFill>
            <a:schemeClr val="tx2"/>
          </a:solidFill>
          <a:latin typeface="+mj-lt"/>
          <a:ea typeface="+mj-ea"/>
          <a:cs typeface="+mj-cs"/>
        </a:defRPr>
      </a:lvl1pPr>
      <a:lvl2pPr algn="l" rtl="1" eaLnBrk="1" fontAlgn="base" hangingPunct="1">
        <a:spcBef>
          <a:spcPct val="0"/>
        </a:spcBef>
        <a:spcAft>
          <a:spcPct val="0"/>
        </a:spcAft>
        <a:defRPr sz="4400">
          <a:solidFill>
            <a:schemeClr val="tx2"/>
          </a:solidFill>
          <a:latin typeface="Times New Roman" pitchFamily="18" charset="0"/>
        </a:defRPr>
      </a:lvl2pPr>
      <a:lvl3pPr algn="l" rtl="1" eaLnBrk="1" fontAlgn="base" hangingPunct="1">
        <a:spcBef>
          <a:spcPct val="0"/>
        </a:spcBef>
        <a:spcAft>
          <a:spcPct val="0"/>
        </a:spcAft>
        <a:defRPr sz="4400">
          <a:solidFill>
            <a:schemeClr val="tx2"/>
          </a:solidFill>
          <a:latin typeface="Times New Roman" pitchFamily="18" charset="0"/>
        </a:defRPr>
      </a:lvl3pPr>
      <a:lvl4pPr algn="l" rtl="1" eaLnBrk="1" fontAlgn="base" hangingPunct="1">
        <a:spcBef>
          <a:spcPct val="0"/>
        </a:spcBef>
        <a:spcAft>
          <a:spcPct val="0"/>
        </a:spcAft>
        <a:defRPr sz="4400">
          <a:solidFill>
            <a:schemeClr val="tx2"/>
          </a:solidFill>
          <a:latin typeface="Times New Roman" pitchFamily="18" charset="0"/>
        </a:defRPr>
      </a:lvl4pPr>
      <a:lvl5pPr algn="l" rtl="1" eaLnBrk="1" fontAlgn="base" hangingPunct="1">
        <a:spcBef>
          <a:spcPct val="0"/>
        </a:spcBef>
        <a:spcAft>
          <a:spcPct val="0"/>
        </a:spcAft>
        <a:defRPr sz="4400">
          <a:solidFill>
            <a:schemeClr val="tx2"/>
          </a:solidFill>
          <a:latin typeface="Times New Roman" pitchFamily="18" charset="0"/>
        </a:defRPr>
      </a:lvl5pPr>
      <a:lvl6pPr marL="457200" algn="l" rtl="1" eaLnBrk="1" fontAlgn="base" hangingPunct="1">
        <a:spcBef>
          <a:spcPct val="0"/>
        </a:spcBef>
        <a:spcAft>
          <a:spcPct val="0"/>
        </a:spcAft>
        <a:defRPr sz="4400">
          <a:solidFill>
            <a:schemeClr val="tx2"/>
          </a:solidFill>
          <a:latin typeface="Times New Roman" pitchFamily="18" charset="0"/>
        </a:defRPr>
      </a:lvl6pPr>
      <a:lvl7pPr marL="914400" algn="l" rtl="1" eaLnBrk="1" fontAlgn="base" hangingPunct="1">
        <a:spcBef>
          <a:spcPct val="0"/>
        </a:spcBef>
        <a:spcAft>
          <a:spcPct val="0"/>
        </a:spcAft>
        <a:defRPr sz="4400">
          <a:solidFill>
            <a:schemeClr val="tx2"/>
          </a:solidFill>
          <a:latin typeface="Times New Roman" pitchFamily="18" charset="0"/>
        </a:defRPr>
      </a:lvl7pPr>
      <a:lvl8pPr marL="1371600" algn="l" rtl="1" eaLnBrk="1" fontAlgn="base" hangingPunct="1">
        <a:spcBef>
          <a:spcPct val="0"/>
        </a:spcBef>
        <a:spcAft>
          <a:spcPct val="0"/>
        </a:spcAft>
        <a:defRPr sz="4400">
          <a:solidFill>
            <a:schemeClr val="tx2"/>
          </a:solidFill>
          <a:latin typeface="Times New Roman" pitchFamily="18" charset="0"/>
        </a:defRPr>
      </a:lvl8pPr>
      <a:lvl9pPr marL="1828800" algn="l" rtl="1"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1" fontAlgn="base" hangingPunct="1">
        <a:spcBef>
          <a:spcPct val="20000"/>
        </a:spcBef>
        <a:spcAft>
          <a:spcPct val="0"/>
        </a:spcAft>
        <a:buClr>
          <a:schemeClr val="folHlink"/>
        </a:buClr>
        <a:buSzPct val="60000"/>
        <a:buFont typeface="Wingdings" pitchFamily="2" charset="2"/>
        <a:buChar char="u"/>
        <a:defRPr sz="3200">
          <a:solidFill>
            <a:schemeClr val="tx1"/>
          </a:solidFill>
          <a:effectLst>
            <a:outerShdw blurRad="38100" dist="38100" dir="2700000" algn="tl">
              <a:srgbClr val="000000"/>
            </a:outerShdw>
          </a:effectLst>
          <a:latin typeface="+mn-lt"/>
        </a:defRPr>
      </a:lvl2pPr>
      <a:lvl3pPr marL="1143000" indent="-228600" algn="r" rtl="1" eaLnBrk="1" fontAlgn="base" hangingPunct="1">
        <a:spcBef>
          <a:spcPct val="20000"/>
        </a:spcBef>
        <a:spcAft>
          <a:spcPct val="0"/>
        </a:spcAft>
        <a:buClr>
          <a:schemeClr val="tx2"/>
        </a:buClr>
        <a:buSzPct val="60000"/>
        <a:buFont typeface="Wingdings" pitchFamily="2" charset="2"/>
        <a:buChar char="t"/>
        <a:defRPr sz="3200">
          <a:solidFill>
            <a:schemeClr val="tx1"/>
          </a:solidFill>
          <a:effectLst>
            <a:outerShdw blurRad="38100" dist="38100" dir="2700000" algn="tl">
              <a:srgbClr val="000000"/>
            </a:outerShdw>
          </a:effectLst>
          <a:latin typeface="+mn-lt"/>
        </a:defRPr>
      </a:lvl3pPr>
      <a:lvl4pPr marL="1600200" indent="-228600" algn="r" rtl="1"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4pPr>
      <a:lvl5pPr marL="2057400" indent="-228600" algn="r" rtl="1"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5pPr>
      <a:lvl6pPr marL="2514600" indent="-228600" algn="r" rtl="1"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6pPr>
      <a:lvl7pPr marL="2971800" indent="-228600" algn="r" rtl="1"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7pPr>
      <a:lvl8pPr marL="3429000" indent="-228600" algn="r" rtl="1"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8pPr>
      <a:lvl9pPr marL="3886200" indent="-228600" algn="r" rtl="1" eaLnBrk="1" fontAlgn="base" hangingPunct="1">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naif@ksu.edu.s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3568" y="404664"/>
            <a:ext cx="7772400" cy="1431032"/>
          </a:xfrm>
        </p:spPr>
        <p:txBody>
          <a:bodyPr/>
          <a:lstStyle/>
          <a:p>
            <a:pPr rtl="0"/>
            <a:r>
              <a:rPr lang="en-US" sz="2400" dirty="0" smtClean="0">
                <a:solidFill>
                  <a:srgbClr val="00B0F0"/>
                </a:solidFill>
              </a:rPr>
              <a:t>King Saud University</a:t>
            </a:r>
            <a:br>
              <a:rPr lang="en-US" sz="2400" dirty="0" smtClean="0">
                <a:solidFill>
                  <a:srgbClr val="00B0F0"/>
                </a:solidFill>
              </a:rPr>
            </a:br>
            <a:r>
              <a:rPr lang="en-US" sz="2400" dirty="0" smtClean="0">
                <a:solidFill>
                  <a:srgbClr val="00B0F0"/>
                </a:solidFill>
              </a:rPr>
              <a:t>College of Business Administration</a:t>
            </a:r>
            <a:br>
              <a:rPr lang="en-US" sz="2400" dirty="0" smtClean="0">
                <a:solidFill>
                  <a:srgbClr val="00B0F0"/>
                </a:solidFill>
              </a:rPr>
            </a:br>
            <a:r>
              <a:rPr lang="en-US" sz="2400" dirty="0" smtClean="0">
                <a:solidFill>
                  <a:srgbClr val="00B0F0"/>
                </a:solidFill>
              </a:rPr>
              <a:t>Department of Health Administration - Masters` Program</a:t>
            </a:r>
            <a:endParaRPr lang="ar-SA" sz="2400" dirty="0">
              <a:solidFill>
                <a:srgbClr val="00B0F0"/>
              </a:solidFill>
            </a:endParaRPr>
          </a:p>
        </p:txBody>
      </p:sp>
      <p:sp>
        <p:nvSpPr>
          <p:cNvPr id="3" name="Subtitle 2"/>
          <p:cNvSpPr>
            <a:spLocks noGrp="1"/>
          </p:cNvSpPr>
          <p:nvPr>
            <p:ph type="subTitle" sz="quarter" idx="1"/>
          </p:nvPr>
        </p:nvSpPr>
        <p:spPr>
          <a:xfrm>
            <a:off x="899592" y="2132856"/>
            <a:ext cx="7330008" cy="3505944"/>
          </a:xfrm>
        </p:spPr>
        <p:txBody>
          <a:bodyPr/>
          <a:lstStyle/>
          <a:p>
            <a:pPr rtl="0"/>
            <a:r>
              <a:rPr lang="en-US" i="1" dirty="0" smtClean="0">
                <a:solidFill>
                  <a:schemeClr val="tx2">
                    <a:lumMod val="20000"/>
                    <a:lumOff val="80000"/>
                  </a:schemeClr>
                </a:solidFill>
                <a:effectLst/>
              </a:rPr>
              <a:t>PA 505 –The Quality of Healthcare  First Semester 1436/ 1437</a:t>
            </a:r>
          </a:p>
          <a:p>
            <a:pPr rtl="0"/>
            <a:endParaRPr lang="en-US" i="1" dirty="0" smtClean="0">
              <a:solidFill>
                <a:schemeClr val="tx2">
                  <a:lumMod val="20000"/>
                  <a:lumOff val="80000"/>
                </a:schemeClr>
              </a:solidFill>
              <a:effectLst/>
            </a:endParaRPr>
          </a:p>
          <a:p>
            <a:pPr rtl="0"/>
            <a:r>
              <a:rPr lang="en-US" dirty="0" smtClean="0">
                <a:solidFill>
                  <a:schemeClr val="tx2">
                    <a:lumMod val="20000"/>
                    <a:lumOff val="80000"/>
                  </a:schemeClr>
                </a:solidFill>
                <a:effectLst/>
              </a:rPr>
              <a:t>Mohammed S. Alnaif, Ph D.</a:t>
            </a:r>
            <a:r>
              <a:rPr lang="en-US" dirty="0" smtClean="0">
                <a:solidFill>
                  <a:schemeClr val="tx2">
                    <a:lumMod val="20000"/>
                    <a:lumOff val="80000"/>
                  </a:schemeClr>
                </a:solidFill>
              </a:rPr>
              <a:t/>
            </a:r>
            <a:br>
              <a:rPr lang="en-US" dirty="0" smtClean="0">
                <a:solidFill>
                  <a:schemeClr val="tx2">
                    <a:lumMod val="20000"/>
                    <a:lumOff val="80000"/>
                  </a:schemeClr>
                </a:solidFill>
              </a:rPr>
            </a:br>
            <a:r>
              <a:rPr lang="en-US" dirty="0" smtClean="0">
                <a:solidFill>
                  <a:schemeClr val="tx2">
                    <a:lumMod val="20000"/>
                    <a:lumOff val="80000"/>
                  </a:schemeClr>
                </a:solidFill>
                <a:hlinkClick r:id="rId2"/>
              </a:rPr>
              <a:t>alnaif@ksu.edu.sa</a:t>
            </a:r>
            <a:endParaRPr lang="en-US" dirty="0" smtClean="0">
              <a:solidFill>
                <a:schemeClr val="tx2">
                  <a:lumMod val="20000"/>
                  <a:lumOff val="80000"/>
                </a:schemeClr>
              </a:solidFill>
            </a:endParaRPr>
          </a:p>
        </p:txBody>
      </p:sp>
      <p:sp>
        <p:nvSpPr>
          <p:cNvPr id="4" name="Date Placeholder 3"/>
          <p:cNvSpPr>
            <a:spLocks noGrp="1"/>
          </p:cNvSpPr>
          <p:nvPr>
            <p:ph type="dt" sz="quarter" idx="10"/>
          </p:nvPr>
        </p:nvSpPr>
        <p:spPr/>
        <p:txBody>
          <a:bodyPr/>
          <a:lstStyle/>
          <a:p>
            <a:fld id="{2EC1FCC4-5338-4564-9457-9B78072A435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a:t>
            </a:fld>
            <a:endParaRPr lang="ar-SA"/>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484784"/>
            <a:ext cx="8352928" cy="4464496"/>
          </a:xfrm>
        </p:spPr>
        <p:txBody>
          <a:bodyPr/>
          <a:lstStyle/>
          <a:p>
            <a:pPr algn="l" rtl="0"/>
            <a:r>
              <a:rPr lang="en-US" b="1" dirty="0" smtClean="0">
                <a:solidFill>
                  <a:srgbClr val="FFC000"/>
                </a:solidFill>
                <a:effectLst/>
              </a:rPr>
              <a:t>Reliability</a:t>
            </a:r>
            <a:endParaRPr lang="en-US" b="1" dirty="0">
              <a:solidFill>
                <a:srgbClr val="FFC000"/>
              </a:solidFill>
              <a:effectLst/>
            </a:endParaRPr>
          </a:p>
          <a:p>
            <a:pPr marL="457200" indent="-457200" algn="l" rtl="0">
              <a:buClr>
                <a:srgbClr val="00B0F0"/>
              </a:buClr>
              <a:buFont typeface="Wingdings" panose="05000000000000000000" pitchFamily="2" charset="2"/>
              <a:buChar char="v"/>
            </a:pPr>
            <a:r>
              <a:rPr lang="en-US" sz="2800" b="1" dirty="0">
                <a:effectLst/>
              </a:rPr>
              <a:t>An important aspect of </a:t>
            </a:r>
            <a:r>
              <a:rPr lang="en-US" sz="2800" b="1" dirty="0">
                <a:solidFill>
                  <a:srgbClr val="00B0F0"/>
                </a:solidFill>
                <a:effectLst/>
              </a:rPr>
              <a:t>quality</a:t>
            </a:r>
            <a:r>
              <a:rPr lang="en-US" sz="2800" b="1" dirty="0">
                <a:effectLst/>
              </a:rPr>
              <a:t> is </a:t>
            </a:r>
            <a:r>
              <a:rPr lang="en-US" sz="2800" b="1" dirty="0">
                <a:solidFill>
                  <a:srgbClr val="FFC000"/>
                </a:solidFill>
                <a:effectLst/>
              </a:rPr>
              <a:t>reliability</a:t>
            </a:r>
            <a:r>
              <a:rPr lang="en-US" sz="2800" b="1" dirty="0">
                <a:effectLst/>
              </a:rPr>
              <a:t>. From an engineering perspective, </a:t>
            </a:r>
            <a:r>
              <a:rPr lang="en-US" sz="2800" b="1" dirty="0">
                <a:solidFill>
                  <a:srgbClr val="FFC000"/>
                </a:solidFill>
                <a:effectLst/>
              </a:rPr>
              <a:t>reliability </a:t>
            </a:r>
            <a:r>
              <a:rPr lang="en-US" sz="2800" b="1" dirty="0" smtClean="0">
                <a:effectLst/>
              </a:rPr>
              <a:t>refers </a:t>
            </a:r>
            <a:r>
              <a:rPr lang="en-US" sz="2800" b="1" dirty="0">
                <a:effectLst/>
              </a:rPr>
              <a:t>to the ability of a device, system, or process to perform its prescribed function </a:t>
            </a:r>
            <a:r>
              <a:rPr lang="en-US" sz="2800" b="1" dirty="0" smtClean="0">
                <a:effectLst/>
              </a:rPr>
              <a:t>without </a:t>
            </a:r>
            <a:r>
              <a:rPr lang="en-US" sz="2800" b="1" dirty="0">
                <a:effectLst/>
              </a:rPr>
              <a:t>failure for a given time when operated correctly in a specified environment</a:t>
            </a:r>
            <a:r>
              <a:rPr lang="en-US" sz="2800" b="1" dirty="0" smtClean="0">
                <a:effectLst/>
              </a:rPr>
              <a:t>. </a:t>
            </a:r>
          </a:p>
          <a:p>
            <a:pPr marL="457200" indent="-457200" algn="l" rtl="0">
              <a:buClr>
                <a:srgbClr val="00B0F0"/>
              </a:buClr>
              <a:buFont typeface="Wingdings" panose="05000000000000000000" pitchFamily="2" charset="2"/>
              <a:buChar char="v"/>
            </a:pPr>
            <a:r>
              <a:rPr lang="en-US" sz="2800" b="1" dirty="0" smtClean="0">
                <a:effectLst/>
              </a:rPr>
              <a:t>It </a:t>
            </a:r>
            <a:r>
              <a:rPr lang="en-US" sz="2800" b="1" dirty="0">
                <a:effectLst/>
              </a:rPr>
              <a:t>may be possible to achieve </a:t>
            </a:r>
            <a:r>
              <a:rPr lang="en-US" sz="2800" b="1" i="1" dirty="0">
                <a:solidFill>
                  <a:srgbClr val="FFC000"/>
                </a:solidFill>
                <a:effectLst/>
              </a:rPr>
              <a:t>reliability without quality</a:t>
            </a:r>
            <a:r>
              <a:rPr lang="en-US" sz="2800" b="1" dirty="0">
                <a:effectLst/>
              </a:rPr>
              <a:t> (e.g., consistently poor service), but </a:t>
            </a:r>
            <a:r>
              <a:rPr lang="en-US" sz="2800" b="1" dirty="0">
                <a:solidFill>
                  <a:srgbClr val="00B0F0"/>
                </a:solidFill>
                <a:effectLst/>
              </a:rPr>
              <a:t>quality</a:t>
            </a:r>
            <a:r>
              <a:rPr lang="en-US" sz="2800" b="1" dirty="0">
                <a:effectLst/>
              </a:rPr>
              <a:t> can never be achieved without </a:t>
            </a:r>
            <a:r>
              <a:rPr lang="en-US" sz="2800" b="1" dirty="0" smtClean="0">
                <a:solidFill>
                  <a:srgbClr val="00B0F0"/>
                </a:solidFill>
                <a:effectLst/>
              </a:rPr>
              <a:t>reliability.</a:t>
            </a:r>
            <a:endParaRPr lang="ar-SA" sz="2800" b="1" dirty="0">
              <a:solidFill>
                <a:srgbClr val="00B0F0"/>
              </a:solidFill>
            </a:endParaRPr>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10</a:t>
            </a:fld>
            <a:endParaRPr lang="ar-SA"/>
          </a:p>
        </p:txBody>
      </p:sp>
    </p:spTree>
    <p:extLst>
      <p:ext uri="{BB962C8B-B14F-4D97-AF65-F5344CB8AC3E}">
        <p14:creationId xmlns:p14="http://schemas.microsoft.com/office/powerpoint/2010/main" val="2881925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412776"/>
            <a:ext cx="8352928" cy="4536504"/>
          </a:xfrm>
        </p:spPr>
        <p:txBody>
          <a:bodyPr/>
          <a:lstStyle/>
          <a:p>
            <a:pPr algn="l" rtl="0"/>
            <a:r>
              <a:rPr lang="en-US" b="1" dirty="0" smtClean="0">
                <a:solidFill>
                  <a:srgbClr val="FFC000"/>
                </a:solidFill>
                <a:effectLst/>
              </a:rPr>
              <a:t>Reliability</a:t>
            </a:r>
            <a:endParaRPr lang="en-US" b="1" dirty="0">
              <a:solidFill>
                <a:srgbClr val="FFC000"/>
              </a:solidFill>
              <a:effectLst/>
            </a:endParaRPr>
          </a:p>
          <a:p>
            <a:pPr marL="342900" indent="-342900" algn="l" rtl="0">
              <a:buClr>
                <a:srgbClr val="00B0F0"/>
              </a:buClr>
              <a:buFont typeface="Wingdings" panose="05000000000000000000" pitchFamily="2" charset="2"/>
              <a:buChar char="v"/>
            </a:pPr>
            <a:r>
              <a:rPr lang="en-US" sz="2400" b="1" dirty="0">
                <a:effectLst/>
              </a:rPr>
              <a:t>Reliability can be measured. </a:t>
            </a:r>
            <a:endParaRPr lang="en-US" sz="2400" b="1" dirty="0" smtClean="0">
              <a:effectLst/>
            </a:endParaRPr>
          </a:p>
          <a:p>
            <a:pPr marL="342900" indent="-342900" algn="l" rtl="0">
              <a:buClr>
                <a:srgbClr val="00B0F0"/>
              </a:buClr>
              <a:buFont typeface="Wingdings" panose="05000000000000000000" pitchFamily="2" charset="2"/>
              <a:buChar char="v"/>
            </a:pPr>
            <a:r>
              <a:rPr lang="en-US" sz="2400" b="1" dirty="0" smtClean="0">
                <a:effectLst/>
              </a:rPr>
              <a:t>A </a:t>
            </a:r>
            <a:r>
              <a:rPr lang="en-US" sz="2400" b="1" dirty="0">
                <a:effectLst/>
              </a:rPr>
              <a:t>reliable process performs as expected a high proportion of the time. </a:t>
            </a:r>
            <a:endParaRPr lang="en-US" sz="2400" b="1" dirty="0" smtClean="0">
              <a:effectLst/>
            </a:endParaRPr>
          </a:p>
          <a:p>
            <a:pPr marL="342900" indent="-342900" algn="l" rtl="0">
              <a:buClr>
                <a:srgbClr val="00B0F0"/>
              </a:buClr>
              <a:buFont typeface="Wingdings" panose="05000000000000000000" pitchFamily="2" charset="2"/>
              <a:buChar char="v"/>
            </a:pPr>
            <a:r>
              <a:rPr lang="en-US" sz="2400" b="1" dirty="0" smtClean="0">
                <a:effectLst/>
              </a:rPr>
              <a:t>An </a:t>
            </a:r>
            <a:r>
              <a:rPr lang="en-US" sz="2400" b="1" dirty="0">
                <a:effectLst/>
              </a:rPr>
              <a:t>unreliable process performs as expected a low proportion of the time. </a:t>
            </a:r>
            <a:endParaRPr lang="en-US" sz="2400" b="1" dirty="0" smtClean="0">
              <a:effectLst/>
            </a:endParaRPr>
          </a:p>
          <a:p>
            <a:pPr marL="342900" indent="-342900" algn="l" rtl="0">
              <a:buClr>
                <a:srgbClr val="00B0F0"/>
              </a:buClr>
              <a:buFont typeface="Wingdings" panose="05000000000000000000" pitchFamily="2" charset="2"/>
              <a:buChar char="v"/>
            </a:pPr>
            <a:r>
              <a:rPr lang="en-US" sz="2400" b="1" dirty="0" smtClean="0">
                <a:effectLst/>
              </a:rPr>
              <a:t>Unfortunately</a:t>
            </a:r>
            <a:r>
              <a:rPr lang="en-US" sz="2400" b="1" dirty="0">
                <a:effectLst/>
              </a:rPr>
              <a:t>, many healthcare processes fall into the unreliable category. </a:t>
            </a:r>
            <a:endParaRPr lang="en-US" sz="2400" b="1" dirty="0" smtClean="0">
              <a:effectLst/>
            </a:endParaRPr>
          </a:p>
          <a:p>
            <a:pPr marL="342900" indent="-342900" algn="l" rtl="0">
              <a:buClr>
                <a:srgbClr val="00B0F0"/>
              </a:buClr>
              <a:buFont typeface="Wingdings" panose="05000000000000000000" pitchFamily="2" charset="2"/>
              <a:buChar char="v"/>
            </a:pPr>
            <a:r>
              <a:rPr lang="en-US" sz="2400" b="1" dirty="0" smtClean="0">
                <a:effectLst/>
              </a:rPr>
              <a:t>Healthcare </a:t>
            </a:r>
            <a:r>
              <a:rPr lang="en-US" sz="2400" b="1" dirty="0">
                <a:effectLst/>
              </a:rPr>
              <a:t>processes that fail to consistently perform as expected a high proportion of the time contribute to medical errors and dissatisfaction</a:t>
            </a:r>
            <a:r>
              <a:rPr lang="en-US" sz="2400" b="1" dirty="0" smtClean="0">
                <a:effectLst/>
              </a:rPr>
              <a:t>.</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11</a:t>
            </a:fld>
            <a:endParaRPr lang="ar-SA"/>
          </a:p>
        </p:txBody>
      </p:sp>
    </p:spTree>
    <p:extLst>
      <p:ext uri="{BB962C8B-B14F-4D97-AF65-F5344CB8AC3E}">
        <p14:creationId xmlns:p14="http://schemas.microsoft.com/office/powerpoint/2010/main" val="1549296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772816"/>
            <a:ext cx="8352928" cy="4176464"/>
          </a:xfrm>
        </p:spPr>
        <p:txBody>
          <a:bodyPr/>
          <a:lstStyle/>
          <a:p>
            <a:pPr algn="l" rtl="0"/>
            <a:r>
              <a:rPr lang="en-US" b="1" dirty="0">
                <a:solidFill>
                  <a:srgbClr val="00B0F0"/>
                </a:solidFill>
                <a:effectLst/>
              </a:rPr>
              <a:t>Cost Quality Connection</a:t>
            </a:r>
          </a:p>
          <a:p>
            <a:pPr marL="342900" indent="-342900" algn="l" rtl="0">
              <a:buClr>
                <a:srgbClr val="00B0F0"/>
              </a:buClr>
              <a:buFont typeface="Wingdings" panose="05000000000000000000" pitchFamily="2" charset="2"/>
              <a:buChar char="v"/>
            </a:pPr>
            <a:r>
              <a:rPr lang="en-US" sz="2800" b="1" dirty="0">
                <a:effectLst/>
              </a:rPr>
              <a:t>We expect to receive </a:t>
            </a:r>
            <a:r>
              <a:rPr lang="en-US" sz="2800" b="1" dirty="0">
                <a:solidFill>
                  <a:srgbClr val="FFC000"/>
                </a:solidFill>
                <a:effectLst/>
              </a:rPr>
              <a:t>value </a:t>
            </a:r>
            <a:r>
              <a:rPr lang="en-US" sz="2800" b="1" dirty="0">
                <a:effectLst/>
              </a:rPr>
              <a:t>when purchasing products or services. </a:t>
            </a:r>
          </a:p>
          <a:p>
            <a:pPr marL="342900" indent="-342900" algn="l" rtl="0">
              <a:buClr>
                <a:srgbClr val="00B0F0"/>
              </a:buClr>
              <a:buFont typeface="Wingdings" panose="05000000000000000000" pitchFamily="2" charset="2"/>
              <a:buChar char="v"/>
            </a:pPr>
            <a:r>
              <a:rPr lang="en-US" sz="2800" b="1" dirty="0">
                <a:solidFill>
                  <a:srgbClr val="FFC000"/>
                </a:solidFill>
                <a:effectLst/>
              </a:rPr>
              <a:t>Value</a:t>
            </a:r>
            <a:r>
              <a:rPr lang="en-US" sz="2800" b="1" dirty="0">
                <a:effectLst/>
              </a:rPr>
              <a:t> is a relative measure that describes a product’s or service’s worth, usefulness, or importance.</a:t>
            </a:r>
          </a:p>
          <a:p>
            <a:pPr marL="342900" indent="-342900" algn="l" rtl="0">
              <a:buClr>
                <a:srgbClr val="00B0F0"/>
              </a:buClr>
              <a:buFont typeface="Wingdings" panose="05000000000000000000" pitchFamily="2" charset="2"/>
              <a:buChar char="v"/>
            </a:pPr>
            <a:r>
              <a:rPr lang="en-US" sz="2800" b="1" dirty="0">
                <a:effectLst/>
              </a:rPr>
              <a:t>How you respond to disappointing situations depends on how you are </a:t>
            </a:r>
            <a:r>
              <a:rPr lang="en-US" sz="2800" b="1" dirty="0" smtClean="0">
                <a:effectLst/>
              </a:rPr>
              <a:t>affected by </a:t>
            </a:r>
            <a:r>
              <a:rPr lang="en-US" sz="2800" b="1" dirty="0">
                <a:effectLst/>
              </a:rPr>
              <a:t>them</a:t>
            </a:r>
            <a:r>
              <a:rPr lang="en-US" sz="2800" b="1" dirty="0" smtClean="0">
                <a:effectLst/>
              </a:rPr>
              <a:t>.</a:t>
            </a:r>
            <a:endParaRPr lang="ar-SA" sz="28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12</a:t>
            </a:fld>
            <a:endParaRPr lang="ar-SA"/>
          </a:p>
        </p:txBody>
      </p:sp>
    </p:spTree>
    <p:extLst>
      <p:ext uri="{BB962C8B-B14F-4D97-AF65-F5344CB8AC3E}">
        <p14:creationId xmlns:p14="http://schemas.microsoft.com/office/powerpoint/2010/main" val="4166209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412776"/>
            <a:ext cx="8496944" cy="4824536"/>
          </a:xfrm>
        </p:spPr>
        <p:txBody>
          <a:bodyPr/>
          <a:lstStyle/>
          <a:p>
            <a:pPr algn="l" rtl="0"/>
            <a:r>
              <a:rPr lang="en-US" b="1" dirty="0">
                <a:solidFill>
                  <a:srgbClr val="00B0F0"/>
                </a:solidFill>
                <a:effectLst/>
              </a:rPr>
              <a:t>Cost Quality Connection</a:t>
            </a:r>
          </a:p>
          <a:p>
            <a:pPr marL="342900" indent="-342900" algn="l" rtl="0">
              <a:buClr>
                <a:srgbClr val="00B0F0"/>
              </a:buClr>
              <a:buFont typeface="Wingdings" panose="05000000000000000000" pitchFamily="2" charset="2"/>
              <a:buChar char="v"/>
            </a:pPr>
            <a:r>
              <a:rPr lang="en-US" sz="2600" b="1" dirty="0">
                <a:effectLst/>
              </a:rPr>
              <a:t>With a product purchase, if the merchandise is expensive, you will likely contact the store immediately to arrange an exchange or a refund. </a:t>
            </a:r>
            <a:endParaRPr lang="en-US" sz="2600" b="1" dirty="0" smtClean="0">
              <a:effectLst/>
            </a:endParaRPr>
          </a:p>
          <a:p>
            <a:pPr marL="342900" indent="-342900" algn="l" rtl="0">
              <a:buClr>
                <a:srgbClr val="00B0F0"/>
              </a:buClr>
              <a:buFont typeface="Wingdings" panose="05000000000000000000" pitchFamily="2" charset="2"/>
              <a:buChar char="v"/>
            </a:pPr>
            <a:r>
              <a:rPr lang="en-US" sz="2600" b="1" dirty="0" smtClean="0">
                <a:effectLst/>
              </a:rPr>
              <a:t>If </a:t>
            </a:r>
            <a:r>
              <a:rPr lang="en-US" sz="2600" b="1" dirty="0">
                <a:effectLst/>
              </a:rPr>
              <a:t>the product is inexpensive, you may chalk it up to experience and vow never to do business with the company again. </a:t>
            </a:r>
            <a:endParaRPr lang="en-US" sz="2600" b="1" dirty="0" smtClean="0">
              <a:effectLst/>
            </a:endParaRPr>
          </a:p>
          <a:p>
            <a:pPr marL="342900" indent="-342900" algn="l" rtl="0">
              <a:buClr>
                <a:srgbClr val="00B0F0"/>
              </a:buClr>
              <a:buFont typeface="Wingdings" panose="05000000000000000000" pitchFamily="2" charset="2"/>
              <a:buChar char="v"/>
            </a:pPr>
            <a:r>
              <a:rPr lang="en-US" sz="2600" b="1" dirty="0" smtClean="0">
                <a:effectLst/>
              </a:rPr>
              <a:t>At </a:t>
            </a:r>
            <a:r>
              <a:rPr lang="en-US" sz="2600" b="1" dirty="0">
                <a:effectLst/>
              </a:rPr>
              <a:t>a restaurant, your expectations increase as the price of the food goes up. Yet, if you are adversely affected—for example, you get food poisoning—you will be an unhappy customer no matter the cost of the meal</a:t>
            </a:r>
            <a:r>
              <a:rPr lang="en-US" sz="2600" b="1" dirty="0" smtClean="0">
                <a:effectLst/>
              </a:rPr>
              <a:t>.</a:t>
            </a:r>
            <a:endParaRPr lang="ar-SA" sz="26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13</a:t>
            </a:fld>
            <a:endParaRPr lang="ar-SA"/>
          </a:p>
        </p:txBody>
      </p:sp>
    </p:spTree>
    <p:extLst>
      <p:ext uri="{BB962C8B-B14F-4D97-AF65-F5344CB8AC3E}">
        <p14:creationId xmlns:p14="http://schemas.microsoft.com/office/powerpoint/2010/main" val="3561823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412776"/>
            <a:ext cx="8496944" cy="4824536"/>
          </a:xfrm>
        </p:spPr>
        <p:txBody>
          <a:bodyPr/>
          <a:lstStyle/>
          <a:p>
            <a:pPr algn="l" rtl="0"/>
            <a:r>
              <a:rPr lang="en-US" b="1" dirty="0">
                <a:solidFill>
                  <a:srgbClr val="00B0F0"/>
                </a:solidFill>
                <a:effectLst/>
              </a:rPr>
              <a:t>Cost Quality Connection</a:t>
            </a:r>
          </a:p>
          <a:p>
            <a:pPr algn="l" rtl="0">
              <a:buClr>
                <a:srgbClr val="00B0F0"/>
              </a:buClr>
            </a:pPr>
            <a:r>
              <a:rPr lang="en-US" sz="2600" b="1" dirty="0">
                <a:solidFill>
                  <a:srgbClr val="00B0F0"/>
                </a:solidFill>
                <a:effectLst/>
              </a:rPr>
              <a:t>Cost</a:t>
            </a:r>
            <a:r>
              <a:rPr lang="en-US" sz="2600" b="1" dirty="0">
                <a:effectLst/>
              </a:rPr>
              <a:t> and </a:t>
            </a:r>
            <a:r>
              <a:rPr lang="en-US" sz="2600" b="1" dirty="0">
                <a:solidFill>
                  <a:srgbClr val="00B0F0"/>
                </a:solidFill>
                <a:effectLst/>
              </a:rPr>
              <a:t>quality</a:t>
            </a:r>
            <a:r>
              <a:rPr lang="en-US" sz="2600" b="1" dirty="0">
                <a:effectLst/>
              </a:rPr>
              <a:t> affect the customer experience in all industries. But in healthcare, these factors are harder for the average consumer to evaluate than in other types of business. Tainted restaurant food is easier to recognize than an unskilled surgeon is. As for cost, everyone agrees that healthcare is expensive, yet, if someone else is paying for it—an insurance company, the government, or a relative—the cost factor becomes less important to the consumer. If your surgery does not go well, however, you’ll be an unhappy customer regardless of what it cost</a:t>
            </a:r>
            <a:r>
              <a:rPr lang="en-US" sz="2600" dirty="0" smtClean="0">
                <a:effectLst/>
              </a:rPr>
              <a:t>.</a:t>
            </a:r>
            <a:endParaRPr lang="ar-SA" sz="2600"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14</a:t>
            </a:fld>
            <a:endParaRPr lang="ar-SA"/>
          </a:p>
        </p:txBody>
      </p:sp>
    </p:spTree>
    <p:extLst>
      <p:ext uri="{BB962C8B-B14F-4D97-AF65-F5344CB8AC3E}">
        <p14:creationId xmlns:p14="http://schemas.microsoft.com/office/powerpoint/2010/main" val="4032981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412776"/>
            <a:ext cx="8496944" cy="4824536"/>
          </a:xfrm>
        </p:spPr>
        <p:txBody>
          <a:bodyPr/>
          <a:lstStyle/>
          <a:p>
            <a:pPr algn="l" rtl="0"/>
            <a:r>
              <a:rPr lang="en-US" b="1" dirty="0">
                <a:solidFill>
                  <a:srgbClr val="00B0F0"/>
                </a:solidFill>
                <a:effectLst/>
              </a:rPr>
              <a:t>Cost Quality Connection</a:t>
            </a:r>
          </a:p>
          <a:p>
            <a:pPr algn="l" rtl="0">
              <a:buClr>
                <a:srgbClr val="00B0F0"/>
              </a:buClr>
            </a:pPr>
            <a:r>
              <a:rPr lang="en-US" sz="2800" b="1" dirty="0">
                <a:effectLst/>
              </a:rPr>
              <a:t>In all industries, multiple dynamics influence the cost and quality of products and services.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effectLst/>
              </a:rPr>
              <a:t>First</a:t>
            </a:r>
            <a:r>
              <a:rPr lang="en-US" sz="2800" b="1" dirty="0">
                <a:effectLst/>
              </a:rPr>
              <a:t>, prices may be influenced by how much the consumer is willing to pay.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effectLst/>
              </a:rPr>
              <a:t>Second</a:t>
            </a:r>
            <a:r>
              <a:rPr lang="en-US" sz="2800" b="1" dirty="0">
                <a:effectLst/>
              </a:rPr>
              <a:t>, low quality–say, poor customer service or inferior products—eventually causes a company to lose sales. </a:t>
            </a:r>
            <a:endParaRPr lang="ar-SA" sz="26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15</a:t>
            </a:fld>
            <a:endParaRPr lang="ar-SA"/>
          </a:p>
        </p:txBody>
      </p:sp>
    </p:spTree>
    <p:extLst>
      <p:ext uri="{BB962C8B-B14F-4D97-AF65-F5344CB8AC3E}">
        <p14:creationId xmlns:p14="http://schemas.microsoft.com/office/powerpoint/2010/main" val="36560744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412776"/>
            <a:ext cx="8496944" cy="4824536"/>
          </a:xfrm>
        </p:spPr>
        <p:txBody>
          <a:bodyPr/>
          <a:lstStyle/>
          <a:p>
            <a:pPr algn="l" rtl="0"/>
            <a:r>
              <a:rPr lang="en-US" b="1" dirty="0">
                <a:solidFill>
                  <a:srgbClr val="00B0F0"/>
                </a:solidFill>
                <a:effectLst/>
              </a:rPr>
              <a:t>Cost Quality Connection</a:t>
            </a:r>
          </a:p>
          <a:p>
            <a:pPr algn="l" rtl="0">
              <a:buClr>
                <a:srgbClr val="00B0F0"/>
              </a:buClr>
            </a:pPr>
            <a:r>
              <a:rPr lang="en-US" sz="2800" b="1" dirty="0">
                <a:effectLst/>
              </a:rPr>
              <a:t>In all industries, multiple dynamics influence the cost and quality of products and services.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a:effectLst/>
              </a:rPr>
              <a:t>The cost of a product or service is indirectly related to its perceived quality.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effectLst/>
              </a:rPr>
              <a:t>A </a:t>
            </a:r>
            <a:r>
              <a:rPr lang="en-US" sz="2800" b="1" dirty="0">
                <a:effectLst/>
              </a:rPr>
              <a:t>quality healthcare experience is one that meets a personal need or provides some benefit (either real or perceived) and is provided at a reasonable cost</a:t>
            </a:r>
            <a:r>
              <a:rPr lang="en-US" sz="2800" b="1" dirty="0" smtClean="0">
                <a:effectLst/>
              </a:rPr>
              <a:t>. </a:t>
            </a:r>
            <a:endParaRPr lang="ar-SA" sz="26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16</a:t>
            </a:fld>
            <a:endParaRPr lang="ar-SA"/>
          </a:p>
        </p:txBody>
      </p:sp>
    </p:spTree>
    <p:extLst>
      <p:ext uri="{BB962C8B-B14F-4D97-AF65-F5344CB8AC3E}">
        <p14:creationId xmlns:p14="http://schemas.microsoft.com/office/powerpoint/2010/main" val="3739146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412776"/>
            <a:ext cx="8496944" cy="4824536"/>
          </a:xfrm>
        </p:spPr>
        <p:txBody>
          <a:bodyPr/>
          <a:lstStyle/>
          <a:p>
            <a:pPr algn="l" rtl="0"/>
            <a:r>
              <a:rPr lang="en-US" b="1" dirty="0">
                <a:solidFill>
                  <a:srgbClr val="00B0F0"/>
                </a:solidFill>
                <a:effectLst/>
              </a:rPr>
              <a:t>Consumer−Supplier Relationship</a:t>
            </a:r>
          </a:p>
          <a:p>
            <a:pPr marL="457200" indent="-457200" algn="l" rtl="0">
              <a:buClr>
                <a:srgbClr val="00B0F0"/>
              </a:buClr>
              <a:buFont typeface="Wingdings" panose="05000000000000000000" pitchFamily="2" charset="2"/>
              <a:buChar char="v"/>
            </a:pPr>
            <a:r>
              <a:rPr lang="en-US" sz="2600" b="1" dirty="0">
                <a:effectLst/>
              </a:rPr>
              <a:t>The </a:t>
            </a:r>
            <a:r>
              <a:rPr lang="en-US" sz="2600" b="1" dirty="0">
                <a:solidFill>
                  <a:srgbClr val="00B0F0"/>
                </a:solidFill>
                <a:effectLst/>
              </a:rPr>
              <a:t>consumer–supplier relationship </a:t>
            </a:r>
            <a:r>
              <a:rPr lang="en-US" sz="2600" b="1" dirty="0">
                <a:effectLst/>
              </a:rPr>
              <a:t>in healthcare is influenced by different dynamics. </a:t>
            </a:r>
            <a:endParaRPr lang="en-US" sz="2600" b="1" dirty="0" smtClean="0">
              <a:effectLst/>
            </a:endParaRPr>
          </a:p>
          <a:p>
            <a:pPr marL="457200" indent="-457200" algn="l" rtl="0">
              <a:buClr>
                <a:srgbClr val="00B0F0"/>
              </a:buClr>
              <a:buFont typeface="Wingdings" panose="05000000000000000000" pitchFamily="2" charset="2"/>
              <a:buChar char="v"/>
            </a:pPr>
            <a:r>
              <a:rPr lang="en-US" sz="2600" b="1" dirty="0" smtClean="0">
                <a:effectLst/>
              </a:rPr>
              <a:t>For </a:t>
            </a:r>
            <a:r>
              <a:rPr lang="en-US" sz="2600" b="1" dirty="0">
                <a:effectLst/>
              </a:rPr>
              <a:t>example, consumers may complain about rising healthcare costs, but most are not in a position to delay healthcare services until the price comes down. </a:t>
            </a:r>
            <a:endParaRPr lang="en-US" sz="2600" b="1" dirty="0" smtClean="0">
              <a:effectLst/>
            </a:endParaRPr>
          </a:p>
          <a:p>
            <a:pPr marL="457200" indent="-457200" algn="l" rtl="0">
              <a:buClr>
                <a:srgbClr val="00B0F0"/>
              </a:buClr>
              <a:buFont typeface="Wingdings" panose="05000000000000000000" pitchFamily="2" charset="2"/>
              <a:buChar char="v"/>
            </a:pPr>
            <a:r>
              <a:rPr lang="en-US" sz="2600" b="1" dirty="0" smtClean="0">
                <a:effectLst/>
              </a:rPr>
              <a:t>If </a:t>
            </a:r>
            <a:r>
              <a:rPr lang="en-US" sz="2600" b="1" dirty="0">
                <a:effectLst/>
              </a:rPr>
              <a:t>you break your arm, you immediately go to a doctor or an emergency department to be treated. You are not likely to shop around for the best price or postpone treatment if you are in severe pain</a:t>
            </a:r>
            <a:r>
              <a:rPr lang="en-US" sz="2600" b="1" dirty="0" smtClean="0">
                <a:effectLst/>
              </a:rPr>
              <a:t>. </a:t>
            </a:r>
            <a:endParaRPr lang="ar-SA" sz="26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17</a:t>
            </a:fld>
            <a:endParaRPr lang="ar-SA"/>
          </a:p>
        </p:txBody>
      </p:sp>
    </p:spTree>
    <p:extLst>
      <p:ext uri="{BB962C8B-B14F-4D97-AF65-F5344CB8AC3E}">
        <p14:creationId xmlns:p14="http://schemas.microsoft.com/office/powerpoint/2010/main" val="22567953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412776"/>
            <a:ext cx="8496944" cy="4824536"/>
          </a:xfrm>
        </p:spPr>
        <p:txBody>
          <a:bodyPr/>
          <a:lstStyle/>
          <a:p>
            <a:pPr algn="l" rtl="0"/>
            <a:r>
              <a:rPr lang="en-US" b="1" dirty="0">
                <a:solidFill>
                  <a:srgbClr val="00B0F0"/>
                </a:solidFill>
                <a:effectLst/>
              </a:rPr>
              <a:t>Consumer−Supplier Relationship</a:t>
            </a:r>
          </a:p>
          <a:p>
            <a:pPr marL="457200" indent="-457200" algn="l" rtl="0">
              <a:buClr>
                <a:srgbClr val="00B0F0"/>
              </a:buClr>
              <a:buFont typeface="Wingdings" panose="05000000000000000000" pitchFamily="2" charset="2"/>
              <a:buChar char="v"/>
            </a:pPr>
            <a:r>
              <a:rPr lang="en-US" sz="2400" b="1" dirty="0">
                <a:effectLst/>
              </a:rPr>
              <a:t>In most healthcare encounters, the insurance companies or government-sponsored payment systems are the consumer’s agent. </a:t>
            </a:r>
            <a:endParaRPr lang="en-US" sz="2400" b="1" dirty="0" smtClean="0">
              <a:effectLst/>
            </a:endParaRPr>
          </a:p>
          <a:p>
            <a:pPr marL="457200" indent="-457200" algn="l" rtl="0">
              <a:buClr>
                <a:srgbClr val="00B0F0"/>
              </a:buClr>
              <a:buFont typeface="Wingdings" panose="05000000000000000000" pitchFamily="2" charset="2"/>
              <a:buChar char="v"/>
            </a:pPr>
            <a:r>
              <a:rPr lang="en-US" sz="2400" b="1" dirty="0" smtClean="0">
                <a:effectLst/>
              </a:rPr>
              <a:t>When </a:t>
            </a:r>
            <a:r>
              <a:rPr lang="en-US" sz="2400" b="1" dirty="0">
                <a:effectLst/>
              </a:rPr>
              <a:t>health- care costs are too high, they drive the resistance against rising rates. These groups act on behalf of consumers in an attempt to keep healthcare costs down. They exert their buying power by negotiating with healthcare providers for lower rates. </a:t>
            </a:r>
            <a:endParaRPr lang="en-US" sz="2400" b="1" dirty="0" smtClean="0">
              <a:effectLst/>
            </a:endParaRPr>
          </a:p>
          <a:p>
            <a:pPr marL="457200" indent="-457200" algn="l" rtl="0">
              <a:buClr>
                <a:srgbClr val="00B0F0"/>
              </a:buClr>
              <a:buFont typeface="Wingdings" panose="05000000000000000000" pitchFamily="2" charset="2"/>
              <a:buChar char="v"/>
            </a:pPr>
            <a:r>
              <a:rPr lang="en-US" sz="2400" b="1" dirty="0" smtClean="0">
                <a:effectLst/>
              </a:rPr>
              <a:t>In </a:t>
            </a:r>
            <a:r>
              <a:rPr lang="en-US" sz="2400" b="1" dirty="0">
                <a:effectLst/>
              </a:rPr>
              <a:t>addition, they monitor billing claims for overuse of services and will not pay the providers—the suppliers—for services considered medically unnecessary</a:t>
            </a:r>
            <a:r>
              <a:rPr lang="en-US" sz="2400" b="1" dirty="0" smtClean="0">
                <a:effectLst/>
              </a:rPr>
              <a:t>. </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18</a:t>
            </a:fld>
            <a:endParaRPr lang="ar-SA"/>
          </a:p>
        </p:txBody>
      </p:sp>
    </p:spTree>
    <p:extLst>
      <p:ext uri="{BB962C8B-B14F-4D97-AF65-F5344CB8AC3E}">
        <p14:creationId xmlns:p14="http://schemas.microsoft.com/office/powerpoint/2010/main" val="41310944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412776"/>
            <a:ext cx="8496944" cy="4824536"/>
          </a:xfrm>
        </p:spPr>
        <p:txBody>
          <a:bodyPr/>
          <a:lstStyle/>
          <a:p>
            <a:pPr algn="l" rtl="0"/>
            <a:r>
              <a:rPr lang="en-US" b="1" dirty="0">
                <a:solidFill>
                  <a:srgbClr val="00B0F0"/>
                </a:solidFill>
                <a:effectLst/>
              </a:rPr>
              <a:t>Consumer−Supplier Relationship</a:t>
            </a:r>
          </a:p>
          <a:p>
            <a:pPr marL="457200" indent="-457200" algn="l" rtl="0">
              <a:buClr>
                <a:srgbClr val="00B0F0"/>
              </a:buClr>
              <a:buFont typeface="Wingdings" panose="05000000000000000000" pitchFamily="2" charset="2"/>
              <a:buChar char="v"/>
            </a:pPr>
            <a:r>
              <a:rPr lang="en-US" sz="2400" b="1" dirty="0">
                <a:effectLst/>
              </a:rPr>
              <a:t>The connection between cost and quality is value. Most consumers purchase a product or service because they will, or perceive they will, derive some personal benefit from it</a:t>
            </a:r>
            <a:r>
              <a:rPr lang="en-US" sz="2400" b="1" dirty="0" smtClean="0">
                <a:effectLst/>
              </a:rPr>
              <a:t>.</a:t>
            </a:r>
          </a:p>
          <a:p>
            <a:pPr marL="457200" indent="-457200" algn="l" rtl="0">
              <a:buClr>
                <a:srgbClr val="00B0F0"/>
              </a:buClr>
              <a:buFont typeface="Wingdings" panose="05000000000000000000" pitchFamily="2" charset="2"/>
              <a:buChar char="v"/>
            </a:pPr>
            <a:r>
              <a:rPr lang="en-US" sz="2400" b="1" dirty="0" smtClean="0">
                <a:effectLst/>
              </a:rPr>
              <a:t>Healthcare </a:t>
            </a:r>
            <a:r>
              <a:rPr lang="en-US" sz="2400" b="1" dirty="0">
                <a:effectLst/>
              </a:rPr>
              <a:t>consumers—whether patients or health plans—want providers to meet their needs at a reasonable cost (in terms of money, time, ease of use, and so forth). </a:t>
            </a:r>
            <a:endParaRPr lang="en-US" sz="2400" b="1" dirty="0" smtClean="0">
              <a:effectLst/>
            </a:endParaRPr>
          </a:p>
          <a:p>
            <a:pPr marL="457200" indent="-457200" algn="l" rtl="0">
              <a:buClr>
                <a:srgbClr val="00B0F0"/>
              </a:buClr>
              <a:buFont typeface="Wingdings" panose="05000000000000000000" pitchFamily="2" charset="2"/>
              <a:buChar char="v"/>
            </a:pPr>
            <a:r>
              <a:rPr lang="en-US" sz="2400" b="1" dirty="0" smtClean="0">
                <a:effectLst/>
              </a:rPr>
              <a:t>When </a:t>
            </a:r>
            <a:r>
              <a:rPr lang="en-US" sz="2400" b="1" dirty="0">
                <a:effectLst/>
              </a:rPr>
              <a:t>customers believe they are receiving value for their dollars, they are more likely to perceive their healthcare interactions as quality experiences</a:t>
            </a:r>
            <a:r>
              <a:rPr lang="en-US" sz="2400" b="1" dirty="0" smtClean="0">
                <a:effectLst/>
              </a:rPr>
              <a:t>. </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19</a:t>
            </a:fld>
            <a:endParaRPr lang="ar-SA"/>
          </a:p>
        </p:txBody>
      </p:sp>
    </p:spTree>
    <p:extLst>
      <p:ext uri="{BB962C8B-B14F-4D97-AF65-F5344CB8AC3E}">
        <p14:creationId xmlns:p14="http://schemas.microsoft.com/office/powerpoint/2010/main" val="3984863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755576"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23528" y="1772816"/>
            <a:ext cx="8424936" cy="4154016"/>
          </a:xfrm>
        </p:spPr>
        <p:txBody>
          <a:bodyPr/>
          <a:lstStyle/>
          <a:p>
            <a:pPr algn="l" rtl="0"/>
            <a:r>
              <a:rPr lang="en-US" sz="2800" b="1" i="1" dirty="0" smtClean="0">
                <a:solidFill>
                  <a:srgbClr val="00B0F0"/>
                </a:solidFill>
                <a:effectLst/>
              </a:rPr>
              <a:t>Learning Objectives</a:t>
            </a:r>
          </a:p>
          <a:p>
            <a:pPr marL="514350" indent="-514350" algn="l" rtl="0">
              <a:buFont typeface="Wingdings" panose="05000000000000000000" pitchFamily="2" charset="2"/>
              <a:buChar char="v"/>
            </a:pPr>
            <a:r>
              <a:rPr lang="en-US" sz="2800" b="1" dirty="0" smtClean="0">
                <a:effectLst/>
              </a:rPr>
              <a:t>Recognize </a:t>
            </a:r>
            <a:r>
              <a:rPr lang="en-US" sz="2800" b="1" dirty="0">
                <a:effectLst/>
              </a:rPr>
              <a:t>factors that influence consumers’ perception of quality products and services;</a:t>
            </a:r>
          </a:p>
          <a:p>
            <a:pPr marL="514350" indent="-514350" algn="l" rtl="0">
              <a:buFont typeface="Wingdings" panose="05000000000000000000" pitchFamily="2" charset="2"/>
              <a:buChar char="v"/>
            </a:pPr>
            <a:r>
              <a:rPr lang="en-US" sz="2800" b="1" dirty="0">
                <a:effectLst/>
              </a:rPr>
              <a:t>Explain the relationship between cost and quality; </a:t>
            </a:r>
          </a:p>
          <a:p>
            <a:pPr marL="514350" indent="-514350" algn="l" rtl="0">
              <a:buFont typeface="Wingdings" panose="05000000000000000000" pitchFamily="2" charset="2"/>
              <a:buChar char="v"/>
            </a:pPr>
            <a:r>
              <a:rPr lang="en-US" sz="2800" b="1" dirty="0">
                <a:effectLst/>
              </a:rPr>
              <a:t>Recognize the quality characteristics important to healthcare consumers, purchasers, and providers; </a:t>
            </a:r>
          </a:p>
          <a:p>
            <a:pPr marL="514350" indent="-514350" algn="l" rtl="0">
              <a:buFont typeface="Wingdings" panose="05000000000000000000" pitchFamily="2" charset="2"/>
              <a:buChar char="v"/>
            </a:pPr>
            <a:r>
              <a:rPr lang="en-US" sz="2800" b="1" dirty="0">
                <a:effectLst/>
              </a:rPr>
              <a:t>Demonstrate an understanding of the varied dimensions of healthcare quality.</a:t>
            </a:r>
          </a:p>
          <a:p>
            <a:pPr marL="514350" indent="-514350" algn="l" rtl="0">
              <a:buFont typeface="Wingdings" panose="05000000000000000000" pitchFamily="2" charset="2"/>
              <a:buChar char="v"/>
            </a:pPr>
            <a:endParaRPr lang="ar-SA" sz="2800" b="1" dirty="0"/>
          </a:p>
        </p:txBody>
      </p:sp>
      <p:sp>
        <p:nvSpPr>
          <p:cNvPr id="4" name="Date Placeholder 3"/>
          <p:cNvSpPr>
            <a:spLocks noGrp="1"/>
          </p:cNvSpPr>
          <p:nvPr>
            <p:ph type="dt" sz="quarter" idx="10"/>
          </p:nvPr>
        </p:nvSpPr>
        <p:spPr/>
        <p:txBody>
          <a:bodyPr/>
          <a:lstStyle/>
          <a:p>
            <a:fld id="{FF5262FA-80E8-4F76-9544-0C375DCF0A83}"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a:t>
            </a:fld>
            <a:endParaRPr lang="ar-SA"/>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392488"/>
          </a:xfrm>
        </p:spPr>
        <p:txBody>
          <a:bodyPr/>
          <a:lstStyle/>
          <a:p>
            <a:pPr algn="l"/>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400" b="1" dirty="0">
                <a:solidFill>
                  <a:srgbClr val="00B0F0"/>
                </a:solidFill>
                <a:effectLst/>
              </a:rPr>
              <a:t>What is healthcare quality? </a:t>
            </a:r>
            <a:r>
              <a:rPr lang="en-US" sz="2400" b="1" dirty="0">
                <a:effectLst/>
              </a:rPr>
              <a:t>Each group most affected by this </a:t>
            </a:r>
            <a:r>
              <a:rPr lang="en-US" sz="2400" b="1" dirty="0" smtClean="0">
                <a:effectLst/>
              </a:rPr>
              <a:t>question—</a:t>
            </a:r>
            <a:r>
              <a:rPr lang="en-US" sz="2400" b="1" dirty="0" smtClean="0">
                <a:solidFill>
                  <a:srgbClr val="FFC000"/>
                </a:solidFill>
                <a:effectLst/>
              </a:rPr>
              <a:t>consumers</a:t>
            </a:r>
            <a:r>
              <a:rPr lang="en-US" sz="2400" b="1" dirty="0">
                <a:effectLst/>
              </a:rPr>
              <a:t>, </a:t>
            </a:r>
            <a:r>
              <a:rPr lang="en-US" sz="2400" b="1" dirty="0">
                <a:solidFill>
                  <a:srgbClr val="FFC000"/>
                </a:solidFill>
                <a:effectLst/>
              </a:rPr>
              <a:t>purchasers</a:t>
            </a:r>
            <a:r>
              <a:rPr lang="en-US" sz="2400" b="1" dirty="0">
                <a:effectLst/>
              </a:rPr>
              <a:t>, and </a:t>
            </a:r>
            <a:r>
              <a:rPr lang="en-US" sz="2400" b="1" dirty="0" smtClean="0">
                <a:solidFill>
                  <a:srgbClr val="FFC000"/>
                </a:solidFill>
                <a:effectLst/>
              </a:rPr>
              <a:t>providers</a:t>
            </a:r>
            <a:r>
              <a:rPr lang="en-US" sz="2400" b="1" dirty="0" smtClean="0">
                <a:effectLst/>
              </a:rPr>
              <a:t>—may </a:t>
            </a:r>
            <a:r>
              <a:rPr lang="en-US" sz="2400" b="1" dirty="0">
                <a:effectLst/>
              </a:rPr>
              <a:t>answer it differently. </a:t>
            </a:r>
            <a:endParaRPr lang="en-US" sz="2400" b="1" dirty="0" smtClean="0">
              <a:effectLst/>
            </a:endParaRPr>
          </a:p>
          <a:p>
            <a:pPr marL="457200" indent="-457200" algn="l" rtl="0">
              <a:buClr>
                <a:srgbClr val="00B0F0"/>
              </a:buClr>
              <a:buFont typeface="Wingdings" panose="05000000000000000000" pitchFamily="2" charset="2"/>
              <a:buChar char="v"/>
            </a:pPr>
            <a:r>
              <a:rPr lang="en-US" sz="2400" b="1" dirty="0" smtClean="0">
                <a:effectLst/>
              </a:rPr>
              <a:t>Patients </a:t>
            </a:r>
            <a:r>
              <a:rPr lang="en-US" sz="2400" b="1" dirty="0">
                <a:effectLst/>
              </a:rPr>
              <a:t>want to receive the right treatments and experience good outcomes; everyone wants to have satisfactory interactions with caregivers; and consumers want the physical facilities where care is provided to be clean and pleasant, and they want their doctors to use the best technology available</a:t>
            </a:r>
            <a:r>
              <a:rPr lang="en-US" sz="2400" b="1" dirty="0" smtClean="0">
                <a:effectLst/>
              </a:rPr>
              <a:t>.</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20</a:t>
            </a:fld>
            <a:endParaRPr lang="ar-SA"/>
          </a:p>
        </p:txBody>
      </p:sp>
    </p:spTree>
    <p:extLst>
      <p:ext uri="{BB962C8B-B14F-4D97-AF65-F5344CB8AC3E}">
        <p14:creationId xmlns:p14="http://schemas.microsoft.com/office/powerpoint/2010/main" val="2686390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536504"/>
          </a:xfrm>
        </p:spPr>
        <p:txBody>
          <a:bodyPr/>
          <a:lstStyle/>
          <a:p>
            <a:pPr algn="l"/>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400" b="1" dirty="0">
                <a:solidFill>
                  <a:srgbClr val="FFC000"/>
                </a:solidFill>
                <a:effectLst/>
              </a:rPr>
              <a:t>Consumer</a:t>
            </a:r>
            <a:r>
              <a:rPr lang="en-US" sz="2400" b="1" dirty="0">
                <a:effectLst/>
              </a:rPr>
              <a:t> expectations are only part of the definition, however. </a:t>
            </a:r>
            <a:r>
              <a:rPr lang="en-US" sz="2400" b="1" dirty="0">
                <a:solidFill>
                  <a:srgbClr val="FFC000"/>
                </a:solidFill>
                <a:effectLst/>
              </a:rPr>
              <a:t>Purchasers</a:t>
            </a:r>
            <a:r>
              <a:rPr lang="en-US" sz="2400" b="1" dirty="0">
                <a:effectLst/>
              </a:rPr>
              <a:t> and </a:t>
            </a:r>
            <a:r>
              <a:rPr lang="en-US" sz="2400" b="1" dirty="0">
                <a:solidFill>
                  <a:srgbClr val="FFC000"/>
                </a:solidFill>
                <a:effectLst/>
              </a:rPr>
              <a:t>providers</a:t>
            </a:r>
            <a:r>
              <a:rPr lang="en-US" sz="2400" b="1" dirty="0">
                <a:effectLst/>
              </a:rPr>
              <a:t> may view quality in terms of other attributes</a:t>
            </a:r>
            <a:r>
              <a:rPr lang="en-US" sz="2400" b="1" dirty="0" smtClean="0">
                <a:effectLst/>
              </a:rPr>
              <a:t>.</a:t>
            </a:r>
          </a:p>
          <a:p>
            <a:pPr marL="457200" indent="-457200" algn="l" rtl="0">
              <a:buClr>
                <a:srgbClr val="00B0F0"/>
              </a:buClr>
              <a:buFont typeface="Wingdings" panose="05000000000000000000" pitchFamily="2" charset="2"/>
              <a:buChar char="v"/>
            </a:pPr>
            <a:r>
              <a:rPr lang="en-US" sz="2400" b="1" dirty="0">
                <a:solidFill>
                  <a:srgbClr val="FFC000"/>
                </a:solidFill>
                <a:effectLst/>
              </a:rPr>
              <a:t>Purchasers</a:t>
            </a:r>
            <a:r>
              <a:rPr lang="en-US" sz="2400" b="1" dirty="0">
                <a:effectLst/>
              </a:rPr>
              <a:t> are individuals and organizations that pay for healthcare services either directly or indirectly. </a:t>
            </a:r>
            <a:r>
              <a:rPr lang="en-US" sz="2400" b="1" dirty="0" smtClean="0">
                <a:effectLst/>
              </a:rPr>
              <a:t>If </a:t>
            </a:r>
            <a:r>
              <a:rPr lang="en-US" sz="2400" b="1" dirty="0">
                <a:effectLst/>
              </a:rPr>
              <a:t>you pay out of pocket for healthcare services, you are both a consumer and a purchaser</a:t>
            </a:r>
            <a:r>
              <a:rPr lang="en-US" sz="2400" b="1" dirty="0" smtClean="0">
                <a:effectLst/>
              </a:rPr>
              <a:t>.</a:t>
            </a:r>
          </a:p>
          <a:p>
            <a:pPr marL="457200" indent="-457200" algn="l" rtl="0">
              <a:buClr>
                <a:srgbClr val="00B0F0"/>
              </a:buClr>
              <a:buFont typeface="Wingdings" panose="05000000000000000000" pitchFamily="2" charset="2"/>
              <a:buChar char="v"/>
            </a:pPr>
            <a:r>
              <a:rPr lang="en-US" sz="2400" b="1" dirty="0" smtClean="0">
                <a:solidFill>
                  <a:srgbClr val="FFC000"/>
                </a:solidFill>
                <a:effectLst/>
              </a:rPr>
              <a:t>Purchasers</a:t>
            </a:r>
            <a:r>
              <a:rPr lang="en-US" sz="2400" b="1" dirty="0" smtClean="0">
                <a:effectLst/>
              </a:rPr>
              <a:t> view </a:t>
            </a:r>
            <a:r>
              <a:rPr lang="en-US" sz="2400" b="1" dirty="0">
                <a:effectLst/>
              </a:rPr>
              <a:t>quality in terms of </a:t>
            </a:r>
            <a:r>
              <a:rPr lang="en-US" sz="2400" b="1" dirty="0">
                <a:solidFill>
                  <a:srgbClr val="FFC000"/>
                </a:solidFill>
                <a:effectLst/>
              </a:rPr>
              <a:t>cost-effectiveness</a:t>
            </a:r>
            <a:r>
              <a:rPr lang="en-US" sz="2400" b="1" dirty="0">
                <a:effectLst/>
              </a:rPr>
              <a:t>, meaning they want value in return for their healthcare expenditures</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21</a:t>
            </a:fld>
            <a:endParaRPr lang="ar-SA"/>
          </a:p>
        </p:txBody>
      </p:sp>
    </p:spTree>
    <p:extLst>
      <p:ext uri="{BB962C8B-B14F-4D97-AF65-F5344CB8AC3E}">
        <p14:creationId xmlns:p14="http://schemas.microsoft.com/office/powerpoint/2010/main" val="34889486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536504"/>
          </a:xfrm>
        </p:spPr>
        <p:txBody>
          <a:bodyPr/>
          <a:lstStyle/>
          <a:p>
            <a:pPr algn="l"/>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800" b="1" dirty="0">
                <a:solidFill>
                  <a:srgbClr val="FFC000"/>
                </a:solidFill>
                <a:effectLst/>
              </a:rPr>
              <a:t>Providers</a:t>
            </a:r>
            <a:r>
              <a:rPr lang="en-US" sz="2800" b="1" dirty="0">
                <a:effectLst/>
              </a:rPr>
              <a:t> are individuals and organizations that offer healthcare services.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solidFill>
                  <a:srgbClr val="FFC000"/>
                </a:solidFill>
                <a:effectLst/>
              </a:rPr>
              <a:t>Provider</a:t>
            </a:r>
            <a:r>
              <a:rPr lang="en-US" sz="2800" b="1" dirty="0" smtClean="0">
                <a:effectLst/>
              </a:rPr>
              <a:t> </a:t>
            </a:r>
            <a:r>
              <a:rPr lang="en-US" sz="2800" b="1" dirty="0">
                <a:effectLst/>
              </a:rPr>
              <a:t>individuals include doctors, nurses, technicians, and clinical support and clerical staff.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solidFill>
                  <a:srgbClr val="FFC000"/>
                </a:solidFill>
                <a:effectLst/>
              </a:rPr>
              <a:t>Provider</a:t>
            </a:r>
            <a:r>
              <a:rPr lang="en-US" sz="2800" b="1" dirty="0" smtClean="0">
                <a:effectLst/>
              </a:rPr>
              <a:t> </a:t>
            </a:r>
            <a:r>
              <a:rPr lang="en-US" sz="2800" b="1" dirty="0">
                <a:effectLst/>
              </a:rPr>
              <a:t>organizations include hospitals, skilled nursing and rehabilitation facilities, outpatient clinics, home health agencies, and all other institutions that provide care</a:t>
            </a:r>
            <a:endParaRPr lang="ar-SA" sz="28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22</a:t>
            </a:fld>
            <a:endParaRPr lang="ar-SA"/>
          </a:p>
        </p:txBody>
      </p:sp>
    </p:spTree>
    <p:extLst>
      <p:ext uri="{BB962C8B-B14F-4D97-AF65-F5344CB8AC3E}">
        <p14:creationId xmlns:p14="http://schemas.microsoft.com/office/powerpoint/2010/main" val="41102242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536504"/>
          </a:xfrm>
        </p:spPr>
        <p:txBody>
          <a:bodyPr/>
          <a:lstStyle/>
          <a:p>
            <a:pPr algn="l"/>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800" b="1" dirty="0">
                <a:effectLst/>
              </a:rPr>
              <a:t>In addition to the attributes important to consumers and purchasers, </a:t>
            </a:r>
            <a:r>
              <a:rPr lang="en-US" sz="2800" b="1" dirty="0">
                <a:solidFill>
                  <a:srgbClr val="FFC000"/>
                </a:solidFill>
                <a:effectLst/>
              </a:rPr>
              <a:t>providers</a:t>
            </a:r>
            <a:r>
              <a:rPr lang="en-US" sz="2800" b="1" dirty="0">
                <a:effectLst/>
              </a:rPr>
              <a:t> are concerned about legal liability—the risk that unsatisfied consumers will bring suit against the organization or individual.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effectLst/>
              </a:rPr>
              <a:t>This </a:t>
            </a:r>
            <a:r>
              <a:rPr lang="en-US" sz="2800" b="1" dirty="0">
                <a:effectLst/>
              </a:rPr>
              <a:t>concern can influence how </a:t>
            </a:r>
            <a:r>
              <a:rPr lang="en-US" sz="2800" b="1" dirty="0">
                <a:solidFill>
                  <a:srgbClr val="FFC000"/>
                </a:solidFill>
                <a:effectLst/>
              </a:rPr>
              <a:t>providers</a:t>
            </a:r>
            <a:r>
              <a:rPr lang="en-US" sz="2800" b="1" dirty="0">
                <a:effectLst/>
              </a:rPr>
              <a:t> define quality. </a:t>
            </a:r>
            <a:endParaRPr lang="ar-SA" sz="28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23</a:t>
            </a:fld>
            <a:endParaRPr lang="ar-SA"/>
          </a:p>
        </p:txBody>
      </p:sp>
    </p:spTree>
    <p:extLst>
      <p:ext uri="{BB962C8B-B14F-4D97-AF65-F5344CB8AC3E}">
        <p14:creationId xmlns:p14="http://schemas.microsoft.com/office/powerpoint/2010/main" val="23998878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536504"/>
          </a:xfrm>
        </p:spPr>
        <p:txBody>
          <a:bodyPr/>
          <a:lstStyle/>
          <a:p>
            <a:pPr algn="l"/>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400" b="1" dirty="0">
                <a:effectLst/>
              </a:rPr>
              <a:t>Suppose you have a migraine headache, and your doctor orders a CT (computed tomography) scan of your head to be 100 percent certain there are no physical abnormalities. Your physician may have no medical reason to order the test, but he is taking every possible measure to avert the possibility that you will sue him for malpractice. In this scenario, your doctor is practicing </a:t>
            </a:r>
            <a:r>
              <a:rPr lang="en-US" sz="2400" b="1" dirty="0">
                <a:solidFill>
                  <a:srgbClr val="FFC000"/>
                </a:solidFill>
                <a:effectLst/>
              </a:rPr>
              <a:t>defensive </a:t>
            </a:r>
            <a:r>
              <a:rPr lang="en-US" sz="2400" b="1" dirty="0" smtClean="0">
                <a:solidFill>
                  <a:srgbClr val="FFC000"/>
                </a:solidFill>
                <a:effectLst/>
              </a:rPr>
              <a:t>medicine</a:t>
            </a:r>
            <a:r>
              <a:rPr lang="en-US" sz="2400" b="1" dirty="0" smtClean="0">
                <a:effectLst/>
              </a:rPr>
              <a:t> ordering </a:t>
            </a:r>
            <a:r>
              <a:rPr lang="en-US" sz="2400" b="1" dirty="0">
                <a:effectLst/>
              </a:rPr>
              <a:t>or performing diagnostic or therapeutic interventions primarily to safeguard the provider against malpractice liability</a:t>
            </a:r>
            <a:r>
              <a:rPr lang="en-US" sz="2400" b="1" dirty="0" smtClean="0">
                <a:effectLst/>
              </a:rPr>
              <a:t>. </a:t>
            </a:r>
            <a:r>
              <a:rPr lang="en-US" sz="2400" b="1" dirty="0" smtClean="0">
                <a:solidFill>
                  <a:srgbClr val="FFC000"/>
                </a:solidFill>
                <a:effectLst/>
              </a:rPr>
              <a:t>(over utilization of services)</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24</a:t>
            </a:fld>
            <a:endParaRPr lang="ar-SA"/>
          </a:p>
        </p:txBody>
      </p:sp>
    </p:spTree>
    <p:extLst>
      <p:ext uri="{BB962C8B-B14F-4D97-AF65-F5344CB8AC3E}">
        <p14:creationId xmlns:p14="http://schemas.microsoft.com/office/powerpoint/2010/main" val="4618973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536504"/>
          </a:xfrm>
        </p:spPr>
        <p:txBody>
          <a:bodyPr/>
          <a:lstStyle/>
          <a:p>
            <a:pPr algn="l" rtl="0"/>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800" b="1" dirty="0">
                <a:solidFill>
                  <a:srgbClr val="FFC000"/>
                </a:solidFill>
                <a:effectLst/>
              </a:rPr>
              <a:t>Cost-effectiveness</a:t>
            </a:r>
            <a:r>
              <a:rPr lang="en-US" sz="2800" b="1" dirty="0">
                <a:effectLst/>
              </a:rPr>
              <a:t> is the minimal expenditure of dollars, time, and other elements necessary to achieve a desired healthcare result</a:t>
            </a:r>
            <a:r>
              <a:rPr lang="en-US" sz="2800" b="1" dirty="0" smtClean="0">
                <a:effectLst/>
              </a:rPr>
              <a:t>. </a:t>
            </a:r>
          </a:p>
          <a:p>
            <a:pPr marL="457200" indent="-457200" algn="l" rtl="0">
              <a:buClr>
                <a:srgbClr val="00B0F0"/>
              </a:buClr>
              <a:buFont typeface="Wingdings" panose="05000000000000000000" pitchFamily="2" charset="2"/>
              <a:buChar char="v"/>
            </a:pPr>
            <a:r>
              <a:rPr lang="en-US" sz="2800" b="1" dirty="0" smtClean="0">
                <a:solidFill>
                  <a:srgbClr val="FFC000"/>
                </a:solidFill>
                <a:effectLst/>
              </a:rPr>
              <a:t>Defensive medicine, </a:t>
            </a:r>
            <a:r>
              <a:rPr lang="en-US" sz="2800" b="1" dirty="0" smtClean="0">
                <a:solidFill>
                  <a:schemeClr val="tx1"/>
                </a:solidFill>
                <a:effectLst/>
              </a:rPr>
              <a:t>diagnost</a:t>
            </a:r>
            <a:r>
              <a:rPr lang="en-US" sz="2800" b="1" dirty="0" smtClean="0">
                <a:effectLst/>
              </a:rPr>
              <a:t>ic </a:t>
            </a:r>
            <a:r>
              <a:rPr lang="en-US" sz="2800" b="1" dirty="0">
                <a:effectLst/>
              </a:rPr>
              <a:t>or therapeutic interventions conducted primarily </a:t>
            </a:r>
            <a:r>
              <a:rPr lang="en-US" sz="2800" b="1" dirty="0" smtClean="0">
                <a:effectLst/>
              </a:rPr>
              <a:t>to safeguard </a:t>
            </a:r>
            <a:r>
              <a:rPr lang="en-US" sz="2800" b="1" dirty="0">
                <a:effectLst/>
              </a:rPr>
              <a:t>the provider against malpractice liability</a:t>
            </a:r>
            <a:r>
              <a:rPr lang="en-US" sz="2400" b="1" dirty="0" smtClean="0">
                <a:effectLst/>
              </a:rPr>
              <a:t>. </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25</a:t>
            </a:fld>
            <a:endParaRPr lang="ar-SA"/>
          </a:p>
        </p:txBody>
      </p:sp>
    </p:spTree>
    <p:extLst>
      <p:ext uri="{BB962C8B-B14F-4D97-AF65-F5344CB8AC3E}">
        <p14:creationId xmlns:p14="http://schemas.microsoft.com/office/powerpoint/2010/main" val="23839189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536504"/>
          </a:xfrm>
        </p:spPr>
        <p:txBody>
          <a:bodyPr/>
          <a:lstStyle/>
          <a:p>
            <a:pPr algn="l" rtl="0"/>
            <a:r>
              <a:rPr lang="en-US" b="1" dirty="0">
                <a:solidFill>
                  <a:srgbClr val="00B0F0"/>
                </a:solidFill>
                <a:effectLst/>
              </a:rPr>
              <a:t>What is </a:t>
            </a:r>
            <a:r>
              <a:rPr lang="en-US" b="1" dirty="0" smtClean="0">
                <a:solidFill>
                  <a:srgbClr val="00B0F0"/>
                </a:solidFill>
                <a:effectLst/>
              </a:rPr>
              <a:t>Healthcare Quality</a:t>
            </a:r>
            <a:r>
              <a:rPr lang="en-US" b="1" dirty="0">
                <a:solidFill>
                  <a:srgbClr val="00B0F0"/>
                </a:solidFill>
                <a:effectLst/>
              </a:rPr>
              <a:t>?</a:t>
            </a:r>
          </a:p>
          <a:p>
            <a:pPr marL="457200" indent="-457200" algn="l" rtl="0">
              <a:buClr>
                <a:srgbClr val="00B0F0"/>
              </a:buClr>
              <a:buFont typeface="Wingdings" panose="05000000000000000000" pitchFamily="2" charset="2"/>
              <a:buChar char="v"/>
            </a:pPr>
            <a:r>
              <a:rPr lang="en-US" sz="2800" b="1" dirty="0">
                <a:solidFill>
                  <a:srgbClr val="FFC000"/>
                </a:solidFill>
                <a:effectLst/>
              </a:rPr>
              <a:t>Cost-effectiveness</a:t>
            </a:r>
            <a:r>
              <a:rPr lang="en-US" sz="2800" b="1" dirty="0">
                <a:effectLst/>
              </a:rPr>
              <a:t> is the minimal expenditure of dollars, time, and other elements necessary to achieve a desired healthcare result</a:t>
            </a:r>
            <a:r>
              <a:rPr lang="en-US" sz="2800" b="1" dirty="0" smtClean="0">
                <a:effectLst/>
              </a:rPr>
              <a:t>. </a:t>
            </a:r>
          </a:p>
          <a:p>
            <a:pPr marL="457200" indent="-457200" algn="l" rtl="0">
              <a:buClr>
                <a:srgbClr val="00B0F0"/>
              </a:buClr>
              <a:buFont typeface="Wingdings" panose="05000000000000000000" pitchFamily="2" charset="2"/>
              <a:buChar char="v"/>
            </a:pPr>
            <a:r>
              <a:rPr lang="en-US" sz="2800" b="1" dirty="0" smtClean="0">
                <a:solidFill>
                  <a:srgbClr val="FFC000"/>
                </a:solidFill>
                <a:effectLst/>
              </a:rPr>
              <a:t>Defensive medicine, </a:t>
            </a:r>
            <a:r>
              <a:rPr lang="en-US" sz="2800" b="1" dirty="0" smtClean="0">
                <a:solidFill>
                  <a:schemeClr val="tx1"/>
                </a:solidFill>
                <a:effectLst/>
              </a:rPr>
              <a:t>diagnost</a:t>
            </a:r>
            <a:r>
              <a:rPr lang="en-US" sz="2800" b="1" dirty="0" smtClean="0">
                <a:effectLst/>
              </a:rPr>
              <a:t>ic </a:t>
            </a:r>
            <a:r>
              <a:rPr lang="en-US" sz="2800" b="1" dirty="0">
                <a:effectLst/>
              </a:rPr>
              <a:t>or therapeutic interventions conducted </a:t>
            </a:r>
            <a:r>
              <a:rPr lang="en-US" sz="2800" b="1">
                <a:effectLst/>
              </a:rPr>
              <a:t>primarily </a:t>
            </a:r>
            <a:r>
              <a:rPr lang="en-US" sz="2800" b="1" smtClean="0">
                <a:effectLst/>
              </a:rPr>
              <a:t>to safeguard </a:t>
            </a:r>
            <a:r>
              <a:rPr lang="en-US" sz="2800" b="1" dirty="0">
                <a:effectLst/>
              </a:rPr>
              <a:t>the provider against malpractice liability</a:t>
            </a:r>
            <a:r>
              <a:rPr lang="en-US" sz="2400" b="1" dirty="0" smtClean="0">
                <a:effectLst/>
              </a:rPr>
              <a:t>. </a:t>
            </a:r>
            <a:endParaRPr lang="ar-SA" sz="24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26</a:t>
            </a:fld>
            <a:endParaRPr lang="ar-SA"/>
          </a:p>
        </p:txBody>
      </p:sp>
    </p:spTree>
    <p:extLst>
      <p:ext uri="{BB962C8B-B14F-4D97-AF65-F5344CB8AC3E}">
        <p14:creationId xmlns:p14="http://schemas.microsoft.com/office/powerpoint/2010/main" val="36287674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3568"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916832"/>
            <a:ext cx="8280920" cy="4154016"/>
          </a:xfrm>
        </p:spPr>
        <p:txBody>
          <a:bodyPr/>
          <a:lstStyle/>
          <a:p>
            <a:pPr algn="l" rtl="0"/>
            <a:r>
              <a:rPr lang="en-US" b="1" dirty="0" smtClean="0">
                <a:solidFill>
                  <a:srgbClr val="00B0F0"/>
                </a:solidFill>
                <a:effectLst/>
              </a:rPr>
              <a:t>Defining Healthcare Quality</a:t>
            </a:r>
          </a:p>
          <a:p>
            <a:pPr marL="514350" indent="-514350" algn="l" rtl="0">
              <a:buClr>
                <a:srgbClr val="00B0F0"/>
              </a:buClr>
              <a:buFont typeface="Wingdings" pitchFamily="2" charset="2"/>
              <a:buChar char="v"/>
            </a:pPr>
            <a:r>
              <a:rPr lang="en-US" sz="2800" b="1" dirty="0" smtClean="0">
                <a:effectLst/>
              </a:rPr>
              <a:t>Historically</a:t>
            </a:r>
            <a:r>
              <a:rPr lang="en-US" sz="2800" b="1" dirty="0" smtClean="0">
                <a:effectLst/>
              </a:rPr>
              <a:t>, quality has been defined as the degree of adherence to standards or criteria</a:t>
            </a:r>
          </a:p>
          <a:p>
            <a:pPr marL="514350" indent="-514350" algn="l" rtl="0">
              <a:buClr>
                <a:srgbClr val="00B0F0"/>
              </a:buClr>
              <a:buFont typeface="Wingdings" pitchFamily="2" charset="2"/>
              <a:buChar char="v"/>
            </a:pPr>
            <a:r>
              <a:rPr lang="en-US" sz="2800" b="1" dirty="0" smtClean="0">
                <a:effectLst/>
              </a:rPr>
              <a:t>Peer review was one of the earliest methodologies used to measure quality of physician care</a:t>
            </a:r>
          </a:p>
          <a:p>
            <a:pPr marL="514350" indent="-514350" algn="l" rtl="0">
              <a:buClr>
                <a:srgbClr val="00B0F0"/>
              </a:buClr>
              <a:buFont typeface="Wingdings" pitchFamily="2" charset="2"/>
              <a:buChar char="v"/>
            </a:pPr>
            <a:r>
              <a:rPr lang="en-US" sz="2800" b="1" dirty="0" smtClean="0">
                <a:effectLst/>
              </a:rPr>
              <a:t>Process of peer review was also called medical </a:t>
            </a:r>
            <a:r>
              <a:rPr lang="en-US" sz="2800" b="1" dirty="0" smtClean="0">
                <a:effectLst/>
              </a:rPr>
              <a:t>audit</a:t>
            </a:r>
            <a:endParaRPr lang="ar-SA" b="1" dirty="0">
              <a:effectLst/>
            </a:endParaRPr>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27</a:t>
            </a:fld>
            <a:endParaRPr lang="ar-SA"/>
          </a:p>
        </p:txBody>
      </p:sp>
    </p:spTree>
    <p:extLst>
      <p:ext uri="{BB962C8B-B14F-4D97-AF65-F5344CB8AC3E}">
        <p14:creationId xmlns:p14="http://schemas.microsoft.com/office/powerpoint/2010/main" val="42161287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539552"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412776"/>
            <a:ext cx="8280920" cy="4608512"/>
          </a:xfrm>
        </p:spPr>
        <p:txBody>
          <a:bodyPr/>
          <a:lstStyle/>
          <a:p>
            <a:pPr algn="l" rtl="0"/>
            <a:r>
              <a:rPr lang="en-US" b="1" dirty="0">
                <a:solidFill>
                  <a:srgbClr val="00B0F0"/>
                </a:solidFill>
                <a:effectLst/>
              </a:rPr>
              <a:t>Defining Healthcare Quality</a:t>
            </a:r>
          </a:p>
          <a:p>
            <a:pPr marL="514350" indent="-514350" algn="l" rtl="0">
              <a:buClr>
                <a:srgbClr val="00B0F0"/>
              </a:buClr>
              <a:buFont typeface="Wingdings" panose="05000000000000000000" pitchFamily="2" charset="2"/>
              <a:buChar char="v"/>
            </a:pPr>
            <a:r>
              <a:rPr lang="en-US" sz="2800" b="1" dirty="0" smtClean="0">
                <a:effectLst/>
              </a:rPr>
              <a:t>In </a:t>
            </a:r>
            <a:r>
              <a:rPr lang="en-US" sz="2800" b="1" dirty="0" smtClean="0">
                <a:effectLst/>
              </a:rPr>
              <a:t>the early 1970s, The Joint Commission required quality assessment activities, a variation on medical </a:t>
            </a:r>
            <a:r>
              <a:rPr lang="en-US" sz="2800" b="1" dirty="0" smtClean="0">
                <a:effectLst/>
              </a:rPr>
              <a:t>audit.</a:t>
            </a:r>
            <a:endParaRPr lang="en-US" sz="2800" b="1" dirty="0" smtClean="0">
              <a:effectLst/>
            </a:endParaRPr>
          </a:p>
          <a:p>
            <a:pPr marL="514350" indent="-514350" algn="l" rtl="0">
              <a:buClr>
                <a:srgbClr val="00B0F0"/>
              </a:buClr>
              <a:buFont typeface="Wingdings" panose="05000000000000000000" pitchFamily="2" charset="2"/>
              <a:buChar char="v"/>
            </a:pPr>
            <a:r>
              <a:rPr lang="en-US" sz="2800" b="1" dirty="0" smtClean="0">
                <a:effectLst/>
              </a:rPr>
              <a:t>By 1980, the concept of </a:t>
            </a:r>
            <a:r>
              <a:rPr lang="en-US" sz="2800" b="1" dirty="0" smtClean="0">
                <a:solidFill>
                  <a:srgbClr val="FFC000"/>
                </a:solidFill>
                <a:effectLst/>
              </a:rPr>
              <a:t>quality assurance </a:t>
            </a:r>
            <a:r>
              <a:rPr lang="en-US" sz="2800" b="1" dirty="0" smtClean="0">
                <a:effectLst/>
              </a:rPr>
              <a:t>(QA) had become a Joint Commission </a:t>
            </a:r>
            <a:r>
              <a:rPr lang="en-US" sz="2800" b="1" dirty="0" smtClean="0">
                <a:effectLst/>
              </a:rPr>
              <a:t>standard.</a:t>
            </a:r>
          </a:p>
          <a:p>
            <a:pPr marL="457200" indent="-457200" algn="l" rtl="0">
              <a:buClr>
                <a:srgbClr val="00B0F0"/>
              </a:buClr>
              <a:buFont typeface="Wingdings" panose="05000000000000000000" pitchFamily="2" charset="2"/>
              <a:buChar char="v"/>
            </a:pPr>
            <a:r>
              <a:rPr lang="en-US" sz="2800" b="1" dirty="0">
                <a:solidFill>
                  <a:srgbClr val="FFC000"/>
                </a:solidFill>
                <a:effectLst/>
              </a:rPr>
              <a:t>Quality </a:t>
            </a:r>
            <a:r>
              <a:rPr lang="en-US" sz="2800" b="1" dirty="0" smtClean="0">
                <a:solidFill>
                  <a:srgbClr val="FFC000"/>
                </a:solidFill>
                <a:effectLst/>
              </a:rPr>
              <a:t>Assurance </a:t>
            </a:r>
            <a:r>
              <a:rPr lang="en-US" sz="2800" b="1" dirty="0" smtClean="0">
                <a:solidFill>
                  <a:schemeClr val="tx1"/>
                </a:solidFill>
                <a:effectLst/>
              </a:rPr>
              <a:t>is an evalua</a:t>
            </a:r>
            <a:r>
              <a:rPr lang="en-US" sz="2800" b="1" dirty="0" smtClean="0">
                <a:effectLst/>
              </a:rPr>
              <a:t>tion </a:t>
            </a:r>
            <a:r>
              <a:rPr lang="en-US" sz="2800" b="1" dirty="0">
                <a:effectLst/>
              </a:rPr>
              <a:t>activities aimed at ensuring compliance with minimum quality standards</a:t>
            </a:r>
            <a:r>
              <a:rPr lang="en-US" dirty="0">
                <a:effectLst/>
              </a:rPr>
              <a:t>. </a:t>
            </a:r>
            <a:endParaRPr lang="ar-SA" b="1" dirty="0">
              <a:effectLst/>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28</a:t>
            </a:fld>
            <a:endParaRPr lang="ar-SA"/>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412776"/>
            <a:ext cx="8280920" cy="4608512"/>
          </a:xfrm>
        </p:spPr>
        <p:txBody>
          <a:bodyPr/>
          <a:lstStyle/>
          <a:p>
            <a:pPr algn="l" rtl="0"/>
            <a:r>
              <a:rPr lang="en-US" b="1" dirty="0">
                <a:solidFill>
                  <a:srgbClr val="00B0F0"/>
                </a:solidFill>
                <a:effectLst/>
              </a:rPr>
              <a:t>Defining Healthcare Quality</a:t>
            </a:r>
          </a:p>
          <a:p>
            <a:pPr marL="514350" indent="-514350" algn="l" rtl="0">
              <a:buClr>
                <a:srgbClr val="00B0F0"/>
              </a:buClr>
              <a:buFont typeface="Wingdings" panose="05000000000000000000" pitchFamily="2" charset="2"/>
              <a:buChar char="v"/>
            </a:pPr>
            <a:r>
              <a:rPr lang="en-US" sz="2800" b="1" dirty="0">
                <a:effectLst/>
              </a:rPr>
              <a:t>The </a:t>
            </a:r>
            <a:r>
              <a:rPr lang="en-US" sz="2800" b="1" dirty="0">
                <a:solidFill>
                  <a:srgbClr val="FFC000"/>
                </a:solidFill>
                <a:effectLst/>
              </a:rPr>
              <a:t>Institute of Medicine </a:t>
            </a:r>
            <a:r>
              <a:rPr lang="en-US" sz="2800" b="1" dirty="0">
                <a:effectLst/>
              </a:rPr>
              <a:t>(IOM), a non- profit organization that provides science-based advice on matters of medicine and health, brought the stakeholder groups together to create a workable definition of healthcare quality. </a:t>
            </a:r>
            <a:endParaRPr lang="en-US" sz="2800" b="1" dirty="0" smtClean="0">
              <a:effectLst/>
            </a:endParaRPr>
          </a:p>
          <a:p>
            <a:pPr marL="514350" indent="-514350" algn="l" rtl="0">
              <a:buClr>
                <a:srgbClr val="00B0F0"/>
              </a:buClr>
              <a:buFont typeface="Wingdings" panose="05000000000000000000" pitchFamily="2" charset="2"/>
              <a:buChar char="v"/>
            </a:pPr>
            <a:r>
              <a:rPr lang="en-US" sz="2800" b="1" dirty="0" smtClean="0">
                <a:effectLst/>
              </a:rPr>
              <a:t>In </a:t>
            </a:r>
            <a:r>
              <a:rPr lang="en-US" sz="2800" b="1" dirty="0">
                <a:effectLst/>
              </a:rPr>
              <a:t>1990, the IOM committee charged with designing a strategy for healthcare </a:t>
            </a:r>
            <a:r>
              <a:rPr lang="en-US" sz="2800" b="1" dirty="0" smtClean="0">
                <a:effectLst/>
              </a:rPr>
              <a:t>quality </a:t>
            </a:r>
            <a:r>
              <a:rPr lang="en-US" sz="2800" b="1" dirty="0">
                <a:effectLst/>
              </a:rPr>
              <a:t>assurance published this definition</a:t>
            </a:r>
            <a:r>
              <a:rPr lang="en-US" sz="2800" b="1" dirty="0" smtClean="0">
                <a:effectLst/>
              </a:rPr>
              <a:t>: </a:t>
            </a:r>
            <a:endParaRPr lang="ar-SA" sz="2800" b="1" dirty="0">
              <a:effectLst/>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29</a:t>
            </a:fld>
            <a:endParaRPr lang="ar-SA"/>
          </a:p>
        </p:txBody>
      </p:sp>
    </p:spTree>
    <p:extLst>
      <p:ext uri="{BB962C8B-B14F-4D97-AF65-F5344CB8AC3E}">
        <p14:creationId xmlns:p14="http://schemas.microsoft.com/office/powerpoint/2010/main" val="1741913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23528" y="1412776"/>
            <a:ext cx="8496944" cy="4752528"/>
          </a:xfrm>
        </p:spPr>
        <p:txBody>
          <a:bodyPr/>
          <a:lstStyle/>
          <a:p>
            <a:pPr algn="just" rtl="0"/>
            <a:r>
              <a:rPr lang="en-US" b="1" i="1" dirty="0" smtClean="0">
                <a:solidFill>
                  <a:srgbClr val="00B0F0"/>
                </a:solidFill>
                <a:effectLst/>
              </a:rPr>
              <a:t>Introduction</a:t>
            </a:r>
          </a:p>
          <a:p>
            <a:pPr algn="just" rtl="0"/>
            <a:r>
              <a:rPr lang="en-US" sz="2600" b="1" dirty="0" smtClean="0">
                <a:effectLst/>
              </a:rPr>
              <a:t>Providing </a:t>
            </a:r>
            <a:r>
              <a:rPr lang="en-US" sz="2600" b="1" dirty="0">
                <a:effectLst/>
              </a:rPr>
              <a:t>high-quality healthcare services requires much work behind the front lines. Every element in the complex process of healthcare delivery must be carefully managed</a:t>
            </a:r>
            <a:r>
              <a:rPr lang="en-US" sz="2600" b="1" dirty="0" smtClean="0">
                <a:effectLst/>
              </a:rPr>
              <a:t>.</a:t>
            </a:r>
          </a:p>
          <a:p>
            <a:pPr algn="just" rtl="0"/>
            <a:r>
              <a:rPr lang="en-US" sz="2600" b="1" dirty="0" smtClean="0">
                <a:effectLst/>
              </a:rPr>
              <a:t>This </a:t>
            </a:r>
            <a:r>
              <a:rPr lang="en-US" sz="2600" b="1" dirty="0">
                <a:effectLst/>
              </a:rPr>
              <a:t>course explains how healthcare organizations manage the quality of their care delivery to meet or exceed </a:t>
            </a:r>
            <a:r>
              <a:rPr lang="en-US" sz="2600" b="1" i="1" u="sng" dirty="0">
                <a:solidFill>
                  <a:srgbClr val="FFFF00"/>
                </a:solidFill>
                <a:effectLst/>
              </a:rPr>
              <a:t>customers’ expectations</a:t>
            </a:r>
            <a:r>
              <a:rPr lang="en-US" sz="2600" b="1" dirty="0">
                <a:effectLst/>
              </a:rPr>
              <a:t>. These </a:t>
            </a:r>
            <a:r>
              <a:rPr lang="en-US" sz="2600" b="1" i="1" u="sng" dirty="0">
                <a:solidFill>
                  <a:srgbClr val="FFFF00"/>
                </a:solidFill>
                <a:effectLst/>
              </a:rPr>
              <a:t>expectations</a:t>
            </a:r>
            <a:r>
              <a:rPr lang="en-US" sz="2600" b="1" dirty="0">
                <a:effectLst/>
              </a:rPr>
              <a:t> include delivering an excellent patient care experience, providing only necessary healthcare services, and doing so at the lowest cost possible.</a:t>
            </a:r>
            <a:endParaRPr lang="ar-SA" sz="26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a:t>
            </a:fld>
            <a:endParaRPr lang="ar-SA"/>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412776"/>
            <a:ext cx="8280920" cy="4608512"/>
          </a:xfrm>
        </p:spPr>
        <p:txBody>
          <a:bodyPr/>
          <a:lstStyle/>
          <a:p>
            <a:pPr algn="l" rtl="0"/>
            <a:r>
              <a:rPr lang="en-US" b="1" dirty="0">
                <a:solidFill>
                  <a:srgbClr val="00B0F0"/>
                </a:solidFill>
                <a:effectLst/>
              </a:rPr>
              <a:t>Defining Healthcare Quality</a:t>
            </a:r>
          </a:p>
          <a:p>
            <a:pPr algn="l" rtl="0">
              <a:buClr>
                <a:srgbClr val="00B0F0"/>
              </a:buClr>
            </a:pPr>
            <a:r>
              <a:rPr lang="en-US" sz="2800" b="1" dirty="0">
                <a:effectLst/>
              </a:rPr>
              <a:t>The </a:t>
            </a:r>
            <a:r>
              <a:rPr lang="en-US" sz="2800" b="1" dirty="0">
                <a:solidFill>
                  <a:srgbClr val="FFC000"/>
                </a:solidFill>
                <a:effectLst/>
              </a:rPr>
              <a:t>Institute of Medicine </a:t>
            </a:r>
            <a:r>
              <a:rPr lang="en-US" sz="2800" b="1" dirty="0" smtClean="0">
                <a:solidFill>
                  <a:srgbClr val="FFC000"/>
                </a:solidFill>
                <a:effectLst/>
              </a:rPr>
              <a:t>define Healthcare Quality:</a:t>
            </a:r>
          </a:p>
          <a:p>
            <a:pPr marL="514350" indent="-514350" algn="l" rtl="0">
              <a:buClr>
                <a:srgbClr val="00B0F0"/>
              </a:buClr>
              <a:buFont typeface="Wingdings" panose="05000000000000000000" pitchFamily="2" charset="2"/>
              <a:buChar char="v"/>
            </a:pPr>
            <a:r>
              <a:rPr lang="en-US" b="1" dirty="0">
                <a:solidFill>
                  <a:srgbClr val="00B0F0"/>
                </a:solidFill>
                <a:effectLst/>
              </a:rPr>
              <a:t>Quality</a:t>
            </a:r>
            <a:r>
              <a:rPr lang="en-US" b="1" dirty="0">
                <a:effectLst/>
              </a:rPr>
              <a:t> of care is the degree to which health services for individuals and populations increase the likelihood of desired health outcomes and are consistent with current professional knowledge</a:t>
            </a:r>
            <a:endParaRPr lang="ar-SA" b="1" dirty="0">
              <a:effectLst/>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30</a:t>
            </a:fld>
            <a:endParaRPr lang="ar-SA"/>
          </a:p>
        </p:txBody>
      </p:sp>
    </p:spTree>
    <p:extLst>
      <p:ext uri="{BB962C8B-B14F-4D97-AF65-F5344CB8AC3E}">
        <p14:creationId xmlns:p14="http://schemas.microsoft.com/office/powerpoint/2010/main" val="3343790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412776"/>
            <a:ext cx="8280920" cy="4608512"/>
          </a:xfrm>
        </p:spPr>
        <p:txBody>
          <a:bodyPr/>
          <a:lstStyle/>
          <a:p>
            <a:pPr algn="l" rtl="0"/>
            <a:r>
              <a:rPr lang="en-US" b="1" dirty="0">
                <a:solidFill>
                  <a:srgbClr val="00B0F0"/>
                </a:solidFill>
                <a:effectLst/>
              </a:rPr>
              <a:t>Defining Healthcare Quality</a:t>
            </a:r>
          </a:p>
          <a:p>
            <a:pPr algn="l" rtl="0">
              <a:buClr>
                <a:srgbClr val="00B0F0"/>
              </a:buClr>
            </a:pPr>
            <a:r>
              <a:rPr lang="en-US" sz="2800" b="1" dirty="0">
                <a:effectLst/>
              </a:rPr>
              <a:t>The </a:t>
            </a:r>
            <a:r>
              <a:rPr lang="en-US" sz="2800" b="1" dirty="0">
                <a:solidFill>
                  <a:srgbClr val="FFC000"/>
                </a:solidFill>
                <a:effectLst/>
              </a:rPr>
              <a:t>Institute of Medicine </a:t>
            </a:r>
            <a:r>
              <a:rPr lang="en-US" sz="2800" b="1" dirty="0" smtClean="0">
                <a:solidFill>
                  <a:srgbClr val="FFC000"/>
                </a:solidFill>
                <a:effectLst/>
              </a:rPr>
              <a:t>define Healthcare Quality:</a:t>
            </a:r>
          </a:p>
          <a:p>
            <a:pPr marL="514350" indent="-514350" algn="l" rtl="0">
              <a:buClr>
                <a:srgbClr val="00B0F0"/>
              </a:buClr>
              <a:buFont typeface="Wingdings" panose="05000000000000000000" pitchFamily="2" charset="2"/>
              <a:buChar char="v"/>
            </a:pPr>
            <a:r>
              <a:rPr lang="en-US" b="1" dirty="0">
                <a:effectLst/>
              </a:rPr>
              <a:t>The committee identified six dimensions of healthcare quality which influence the improvement priorities of all stakeholder </a:t>
            </a:r>
            <a:r>
              <a:rPr lang="en-US" b="1" dirty="0" smtClean="0">
                <a:effectLst/>
              </a:rPr>
              <a:t>groups </a:t>
            </a:r>
            <a:r>
              <a:rPr lang="en-US" b="1" dirty="0">
                <a:solidFill>
                  <a:srgbClr val="FFC000"/>
                </a:solidFill>
                <a:effectLst/>
              </a:rPr>
              <a:t>consumers</a:t>
            </a:r>
            <a:r>
              <a:rPr lang="en-US" b="1" dirty="0">
                <a:effectLst/>
              </a:rPr>
              <a:t>, </a:t>
            </a:r>
            <a:r>
              <a:rPr lang="en-US" b="1" dirty="0">
                <a:solidFill>
                  <a:srgbClr val="FFC000"/>
                </a:solidFill>
                <a:effectLst/>
              </a:rPr>
              <a:t>purchasers</a:t>
            </a:r>
            <a:r>
              <a:rPr lang="en-US" b="1" dirty="0">
                <a:effectLst/>
              </a:rPr>
              <a:t>, and </a:t>
            </a:r>
            <a:r>
              <a:rPr lang="en-US" b="1" dirty="0" smtClean="0">
                <a:solidFill>
                  <a:srgbClr val="FFC000"/>
                </a:solidFill>
                <a:effectLst/>
              </a:rPr>
              <a:t>providers</a:t>
            </a:r>
            <a:r>
              <a:rPr lang="en-US" b="1" dirty="0" smtClean="0">
                <a:effectLst/>
              </a:rPr>
              <a:t>. Also known as a working definition.</a:t>
            </a:r>
            <a:endParaRPr lang="ar-SA" b="1" dirty="0">
              <a:effectLst/>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31</a:t>
            </a:fld>
            <a:endParaRPr lang="ar-SA"/>
          </a:p>
        </p:txBody>
      </p:sp>
    </p:spTree>
    <p:extLst>
      <p:ext uri="{BB962C8B-B14F-4D97-AF65-F5344CB8AC3E}">
        <p14:creationId xmlns:p14="http://schemas.microsoft.com/office/powerpoint/2010/main" val="14908465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280920" cy="4248472"/>
          </a:xfrm>
        </p:spPr>
        <p:txBody>
          <a:bodyPr/>
          <a:lstStyle/>
          <a:p>
            <a:pPr algn="l" rtl="0"/>
            <a:r>
              <a:rPr lang="en-US" b="1" dirty="0">
                <a:solidFill>
                  <a:srgbClr val="00B0F0"/>
                </a:solidFill>
                <a:effectLst/>
              </a:rPr>
              <a:t>Defining Healthcare Quality</a:t>
            </a:r>
          </a:p>
          <a:p>
            <a:pPr marL="360000" algn="l" rtl="0" fontAlgn="auto">
              <a:spcAft>
                <a:spcPts val="0"/>
              </a:spcAft>
              <a:defRPr/>
            </a:pPr>
            <a:r>
              <a:rPr lang="en-US" sz="2800" b="1" i="1" dirty="0">
                <a:solidFill>
                  <a:srgbClr val="FFC000"/>
                </a:solidFill>
                <a:latin typeface="Times New Roman" pitchFamily="18" charset="0"/>
                <a:cs typeface="Times New Roman" pitchFamily="18" charset="0"/>
              </a:rPr>
              <a:t>IOM</a:t>
            </a:r>
            <a:r>
              <a:rPr lang="en-US" sz="2800" b="1" i="1" dirty="0">
                <a:latin typeface="Times New Roman" pitchFamily="18" charset="0"/>
                <a:cs typeface="Times New Roman" pitchFamily="18" charset="0"/>
              </a:rPr>
              <a:t>’s 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Safety</a:t>
            </a: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Effectiveness</a:t>
            </a: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Patient-centeredness</a:t>
            </a: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Timeliness</a:t>
            </a: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Efficiency</a:t>
            </a:r>
          </a:p>
          <a:p>
            <a:pPr marL="540000" indent="-540000" algn="l" rtl="0">
              <a:spcBef>
                <a:spcPts val="0"/>
              </a:spcBef>
              <a:buClr>
                <a:srgbClr val="00B0F0"/>
              </a:buClr>
              <a:buFont typeface="Wingdings" pitchFamily="2" charset="2"/>
              <a:buChar char="v"/>
            </a:pPr>
            <a:r>
              <a:rPr lang="en-US" sz="2800" b="1" dirty="0" smtClean="0">
                <a:solidFill>
                  <a:srgbClr val="FFC000"/>
                </a:solidFill>
                <a:effectLst/>
                <a:latin typeface="Times New Roman" pitchFamily="18" charset="0"/>
                <a:cs typeface="Times New Roman" pitchFamily="18" charset="0"/>
              </a:rPr>
              <a:t>Equity</a:t>
            </a:r>
            <a:endParaRPr lang="ar-SA" b="1" dirty="0">
              <a:solidFill>
                <a:srgbClr val="FFC000"/>
              </a:solidFill>
              <a:effectLst/>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32</a:t>
            </a:fld>
            <a:endParaRPr lang="ar-SA"/>
          </a:p>
        </p:txBody>
      </p:sp>
    </p:spTree>
    <p:extLst>
      <p:ext uri="{BB962C8B-B14F-4D97-AF65-F5344CB8AC3E}">
        <p14:creationId xmlns:p14="http://schemas.microsoft.com/office/powerpoint/2010/main" val="1990338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3568"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280920"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Safety</a:t>
            </a:r>
          </a:p>
          <a:p>
            <a:pPr marL="997200" lvl="1" indent="-540000" algn="l" rtl="0">
              <a:spcBef>
                <a:spcPts val="600"/>
              </a:spcBef>
              <a:buClr>
                <a:srgbClr val="00B0F0"/>
              </a:buClr>
              <a:buFont typeface="Wingdings" pitchFamily="2" charset="2"/>
              <a:buChar char="v"/>
            </a:pPr>
            <a:r>
              <a:rPr lang="en-US" sz="2800" b="1" dirty="0">
                <a:effectLst/>
                <a:latin typeface="Times New Roman" pitchFamily="18" charset="0"/>
                <a:cs typeface="Times New Roman" pitchFamily="18" charset="0"/>
              </a:rPr>
              <a:t>Safe, delivering health care which minimizes risks and harm to service users</a:t>
            </a:r>
          </a:p>
          <a:p>
            <a:pPr marL="997200" lvl="1" indent="-540000" algn="l" rtl="0">
              <a:spcBef>
                <a:spcPts val="60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Computerized physician order entry system to prevent medication errors</a:t>
            </a:r>
          </a:p>
          <a:p>
            <a:pPr marL="997200" lvl="1" indent="-540000" algn="l" rtl="0">
              <a:spcBef>
                <a:spcPts val="60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Surgeons “sign your site” of the body part that will be operated upon</a:t>
            </a:r>
            <a:endParaRPr lang="en-US" sz="2800" b="1" dirty="0">
              <a:solidFill>
                <a:schemeClr val="accent2"/>
              </a:solidFill>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33</a:t>
            </a:fld>
            <a:endParaRPr lang="ar-SA"/>
          </a:p>
        </p:txBody>
      </p:sp>
    </p:spTree>
    <p:extLst>
      <p:ext uri="{BB962C8B-B14F-4D97-AF65-F5344CB8AC3E}">
        <p14:creationId xmlns:p14="http://schemas.microsoft.com/office/powerpoint/2010/main" val="27763299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539552"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280920"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Effectiveness</a:t>
            </a:r>
          </a:p>
          <a:p>
            <a:pPr marL="997200" lvl="1" indent="-540000" algn="l" rtl="0">
              <a:spcBef>
                <a:spcPts val="600"/>
              </a:spcBef>
              <a:buClr>
                <a:srgbClr val="00B0F0"/>
              </a:buClr>
              <a:buFont typeface="Wingdings" pitchFamily="2" charset="2"/>
              <a:buChar char="v"/>
            </a:pPr>
            <a:r>
              <a:rPr lang="en-US" b="1" dirty="0">
                <a:effectLst/>
                <a:latin typeface="Times New Roman" pitchFamily="18" charset="0"/>
                <a:cs typeface="Times New Roman" pitchFamily="18" charset="0"/>
              </a:rPr>
              <a:t>Effective, delivering health care that is adherent to an evidence base and results in improved health outcomes for individuals and communities, based on need </a:t>
            </a:r>
          </a:p>
          <a:p>
            <a:pPr marL="997200" lvl="1" indent="-540000" algn="l" rtl="0">
              <a:spcBef>
                <a:spcPts val="600"/>
              </a:spcBef>
              <a:buClr>
                <a:srgbClr val="00B0F0"/>
              </a:buClr>
              <a:buFont typeface="Wingdings" pitchFamily="2" charset="2"/>
              <a:buChar char="v"/>
            </a:pPr>
            <a:r>
              <a:rPr lang="en-US" b="1" dirty="0">
                <a:effectLst/>
                <a:latin typeface="Times New Roman" pitchFamily="18" charset="0"/>
                <a:cs typeface="Times New Roman" pitchFamily="18" charset="0"/>
              </a:rPr>
              <a:t>Avoid overuse and underuse of services</a:t>
            </a:r>
            <a:endParaRPr lang="en-US" b="1" dirty="0">
              <a:solidFill>
                <a:schemeClr val="accent2"/>
              </a:solidFill>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34</a:t>
            </a:fld>
            <a:endParaRPr lang="ar-SA"/>
          </a:p>
        </p:txBody>
      </p:sp>
    </p:spTree>
    <p:extLst>
      <p:ext uri="{BB962C8B-B14F-4D97-AF65-F5344CB8AC3E}">
        <p14:creationId xmlns:p14="http://schemas.microsoft.com/office/powerpoint/2010/main" val="26850798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5055"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136904"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Effectiveness </a:t>
            </a:r>
          </a:p>
          <a:p>
            <a:pPr marL="997200" lvl="1" indent="-540000" algn="l" rtl="0">
              <a:spcBef>
                <a:spcPts val="60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Redesign processes based on best practices such as ensuring that patients at risk for heart disease take appropriate medications </a:t>
            </a:r>
          </a:p>
          <a:p>
            <a:pPr marL="997200" lvl="1" indent="-540000" algn="l" rtl="0">
              <a:spcBef>
                <a:spcPts val="60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Implement utilization management to reduce inappropriate hospital use</a:t>
            </a: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35</a:t>
            </a:fld>
            <a:endParaRPr lang="ar-SA"/>
          </a:p>
        </p:txBody>
      </p:sp>
    </p:spTree>
    <p:extLst>
      <p:ext uri="{BB962C8B-B14F-4D97-AF65-F5344CB8AC3E}">
        <p14:creationId xmlns:p14="http://schemas.microsoft.com/office/powerpoint/2010/main" val="25291433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136904"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Effectiveness </a:t>
            </a:r>
          </a:p>
          <a:p>
            <a:pPr marL="997200" lvl="1" indent="-540000" algn="l" rtl="0">
              <a:spcBef>
                <a:spcPts val="60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Redesign processes based on best practices such as ensuring that patients at risk for heart disease take appropriate medications </a:t>
            </a:r>
          </a:p>
          <a:p>
            <a:pPr marL="997200" lvl="1" indent="-540000" algn="l" rtl="0">
              <a:spcBef>
                <a:spcPts val="60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Implement utilization management to reduce inappropriate hospital use</a:t>
            </a: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36</a:t>
            </a:fld>
            <a:endParaRPr lang="ar-SA"/>
          </a:p>
        </p:txBody>
      </p:sp>
    </p:spTree>
    <p:extLst>
      <p:ext uri="{BB962C8B-B14F-4D97-AF65-F5344CB8AC3E}">
        <p14:creationId xmlns:p14="http://schemas.microsoft.com/office/powerpoint/2010/main" val="39194918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136904"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Patient-centeredness</a:t>
            </a:r>
            <a:r>
              <a:rPr lang="en-US" sz="2800" b="1" dirty="0">
                <a:effectLst/>
                <a:latin typeface="Times New Roman" pitchFamily="18" charset="0"/>
                <a:cs typeface="Times New Roman" pitchFamily="18" charset="0"/>
              </a:rPr>
              <a:t> </a:t>
            </a:r>
          </a:p>
          <a:p>
            <a:pPr marL="997200" lvl="1" indent="-540000" algn="l" rtl="0">
              <a:spcBef>
                <a:spcPts val="0"/>
              </a:spcBef>
              <a:buClr>
                <a:srgbClr val="00B0F0"/>
              </a:buClr>
              <a:buFont typeface="Wingdings" pitchFamily="2" charset="2"/>
              <a:buChar char="v"/>
            </a:pPr>
            <a:r>
              <a:rPr lang="en-US" sz="2800" b="1" dirty="0">
                <a:effectLst/>
                <a:latin typeface="Times New Roman" pitchFamily="18" charset="0"/>
                <a:cs typeface="Times New Roman" pitchFamily="18" charset="0"/>
              </a:rPr>
              <a:t>Acceptable/patient - centered, delivering health care which takes into account the preferences and aspirations of individual service users and the cultures of their communities</a:t>
            </a:r>
          </a:p>
          <a:p>
            <a:pPr marL="997200" lvl="1" indent="-540000" algn="l" rtl="0">
              <a:spcBef>
                <a:spcPts val="0"/>
              </a:spcBef>
              <a:buClr>
                <a:srgbClr val="00B0F0"/>
              </a:buClr>
              <a:buFont typeface="Wingdings" pitchFamily="2" charset="2"/>
              <a:buChar char="v"/>
            </a:pPr>
            <a:r>
              <a:rPr lang="en-US" sz="2800" b="1" dirty="0">
                <a:effectLst/>
                <a:latin typeface="Times New Roman" pitchFamily="18" charset="0"/>
                <a:cs typeface="Times New Roman" pitchFamily="18" charset="0"/>
              </a:rPr>
              <a:t>Respect patient needs, preferences, and culture</a:t>
            </a: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37</a:t>
            </a:fld>
            <a:endParaRPr lang="ar-SA"/>
          </a:p>
        </p:txBody>
      </p:sp>
    </p:spTree>
    <p:extLst>
      <p:ext uri="{BB962C8B-B14F-4D97-AF65-F5344CB8AC3E}">
        <p14:creationId xmlns:p14="http://schemas.microsoft.com/office/powerpoint/2010/main" val="24028753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23528" y="1700808"/>
            <a:ext cx="8496944"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Timeliness </a:t>
            </a:r>
          </a:p>
          <a:p>
            <a:pPr marL="997200" lvl="1" indent="-540000" algn="l" rtl="0">
              <a:spcBef>
                <a:spcPts val="0"/>
              </a:spcBef>
              <a:buClr>
                <a:srgbClr val="00B0F0"/>
              </a:buClr>
              <a:buFont typeface="Wingdings" pitchFamily="2" charset="2"/>
              <a:buChar char="v"/>
            </a:pPr>
            <a:r>
              <a:rPr lang="en-US" b="1" dirty="0">
                <a:effectLst/>
                <a:latin typeface="Times New Roman" pitchFamily="18" charset="0"/>
                <a:cs typeface="Times New Roman" pitchFamily="18" charset="0"/>
              </a:rPr>
              <a:t>Accessible, delivering health care that is timely, geographically reasonable, and provided in a setting where skills and resources are appropriate to medical need</a:t>
            </a:r>
          </a:p>
          <a:p>
            <a:pPr marL="997200" lvl="1" indent="-540000" algn="l" rtl="0">
              <a:spcBef>
                <a:spcPts val="0"/>
              </a:spcBef>
              <a:buClr>
                <a:srgbClr val="00B0F0"/>
              </a:buClr>
              <a:buFont typeface="Wingdings" pitchFamily="2" charset="2"/>
              <a:buChar char="v"/>
            </a:pPr>
            <a:r>
              <a:rPr lang="en-US" b="1" dirty="0">
                <a:effectLst/>
                <a:latin typeface="Times New Roman" pitchFamily="18" charset="0"/>
                <a:cs typeface="Times New Roman" pitchFamily="18" charset="0"/>
              </a:rPr>
              <a:t>Reduce waits for those who receive and who give care</a:t>
            </a:r>
            <a:endParaRPr lang="ar-SA" b="1" dirty="0">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38</a:t>
            </a:fld>
            <a:endParaRPr lang="ar-SA"/>
          </a:p>
        </p:txBody>
      </p:sp>
    </p:spTree>
    <p:extLst>
      <p:ext uri="{BB962C8B-B14F-4D97-AF65-F5344CB8AC3E}">
        <p14:creationId xmlns:p14="http://schemas.microsoft.com/office/powerpoint/2010/main" val="6845484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3568"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280920"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Efficiency </a:t>
            </a:r>
          </a:p>
          <a:p>
            <a:pPr marL="997200" lvl="1" indent="-540000" algn="l" rtl="0">
              <a:spcBef>
                <a:spcPts val="0"/>
              </a:spcBef>
              <a:buClr>
                <a:srgbClr val="00B0F0"/>
              </a:buClr>
              <a:buFont typeface="Wingdings" pitchFamily="2" charset="2"/>
              <a:buChar char="v"/>
            </a:pPr>
            <a:r>
              <a:rPr lang="en-US" b="1" dirty="0">
                <a:effectLst/>
                <a:latin typeface="Times New Roman" pitchFamily="18" charset="0"/>
                <a:cs typeface="Times New Roman" pitchFamily="18" charset="0"/>
              </a:rPr>
              <a:t>Efficient, delivering health care in a manner which maximizes resource use and avoids waste</a:t>
            </a:r>
          </a:p>
          <a:p>
            <a:pPr marL="997200" lvl="1" indent="-540000" algn="l" rtl="0">
              <a:spcBef>
                <a:spcPts val="0"/>
              </a:spcBef>
              <a:buClr>
                <a:srgbClr val="00B0F0"/>
              </a:buClr>
              <a:buFont typeface="Wingdings" pitchFamily="2" charset="2"/>
              <a:buChar char="v"/>
            </a:pPr>
            <a:r>
              <a:rPr lang="en-US" b="1" dirty="0">
                <a:effectLst/>
                <a:latin typeface="Times New Roman" pitchFamily="18" charset="0"/>
                <a:cs typeface="Times New Roman" pitchFamily="18" charset="0"/>
              </a:rPr>
              <a:t>Reduce waste of facilities, equipment, supplies, and </a:t>
            </a:r>
            <a:r>
              <a:rPr lang="en-US" b="1" dirty="0" smtClean="0">
                <a:effectLst/>
                <a:latin typeface="Times New Roman" pitchFamily="18" charset="0"/>
                <a:cs typeface="Times New Roman" pitchFamily="18" charset="0"/>
              </a:rPr>
              <a:t>people</a:t>
            </a:r>
            <a:endParaRPr lang="ar-SA" b="1" dirty="0">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39</a:t>
            </a:fld>
            <a:endParaRPr lang="ar-SA"/>
          </a:p>
        </p:txBody>
      </p:sp>
    </p:spTree>
    <p:extLst>
      <p:ext uri="{BB962C8B-B14F-4D97-AF65-F5344CB8AC3E}">
        <p14:creationId xmlns:p14="http://schemas.microsoft.com/office/powerpoint/2010/main" val="3476659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136904" cy="4608512"/>
          </a:xfrm>
        </p:spPr>
        <p:txBody>
          <a:bodyPr/>
          <a:lstStyle/>
          <a:p>
            <a:pPr algn="l" rtl="0"/>
            <a:r>
              <a:rPr lang="en-US" b="1" dirty="0">
                <a:solidFill>
                  <a:srgbClr val="00B0F0"/>
                </a:solidFill>
                <a:effectLst/>
              </a:rPr>
              <a:t>What is Quality?</a:t>
            </a:r>
          </a:p>
          <a:p>
            <a:pPr lvl="1" algn="l" rtl="0">
              <a:buClr>
                <a:srgbClr val="00B0F0"/>
              </a:buClr>
              <a:buFont typeface="Wingdings" panose="05000000000000000000" pitchFamily="2" charset="2"/>
              <a:buChar char="v"/>
            </a:pPr>
            <a:r>
              <a:rPr lang="en-US" b="1" dirty="0">
                <a:cs typeface="Times New Roman" pitchFamily="18" charset="0"/>
              </a:rPr>
              <a:t>Every initiative taken to improve quality and outcomes in health systems has as its starting point some understanding of what is meant by ‘</a:t>
            </a:r>
            <a:r>
              <a:rPr lang="en-US" b="1" dirty="0">
                <a:solidFill>
                  <a:srgbClr val="00B0F0"/>
                </a:solidFill>
                <a:cs typeface="Times New Roman" pitchFamily="18" charset="0"/>
              </a:rPr>
              <a:t>quality</a:t>
            </a:r>
            <a:r>
              <a:rPr lang="en-US" b="1" dirty="0">
                <a:cs typeface="Times New Roman" pitchFamily="18" charset="0"/>
              </a:rPr>
              <a:t>’. Without this understanding, it would be impossible to design the interventions and measures used to improve results</a:t>
            </a:r>
            <a:r>
              <a:rPr lang="en-US" b="1" dirty="0" smtClean="0">
                <a:effectLst/>
              </a:rPr>
              <a:t>. </a:t>
            </a:r>
            <a:endParaRPr lang="ar-SA" b="1" dirty="0">
              <a:solidFill>
                <a:srgbClr val="FFFF00"/>
              </a:solidFill>
            </a:endParaRPr>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a:t>
            </a:fld>
            <a:endParaRPr lang="ar-SA"/>
          </a:p>
        </p:txBody>
      </p:sp>
    </p:spTree>
    <p:extLst>
      <p:ext uri="{BB962C8B-B14F-4D97-AF65-F5344CB8AC3E}">
        <p14:creationId xmlns:p14="http://schemas.microsoft.com/office/powerpoint/2010/main" val="34428885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539552" y="1700808"/>
            <a:ext cx="8280920" cy="4248472"/>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Efficiency </a:t>
            </a:r>
          </a:p>
          <a:p>
            <a:pPr marL="997200" lvl="1"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implement inventory management systems to reduce amount of drugs and other supplies on hand</a:t>
            </a:r>
          </a:p>
          <a:p>
            <a:pPr marL="997200" lvl="1" indent="-540000" algn="l" rtl="0">
              <a:spcBef>
                <a:spcPts val="0"/>
              </a:spcBef>
              <a:buClr>
                <a:srgbClr val="00B0F0"/>
              </a:buClr>
              <a:buFont typeface="Wingdings" pitchFamily="2" charset="2"/>
              <a:buChar char="v"/>
            </a:pPr>
            <a:r>
              <a:rPr lang="en-US" sz="2800" b="1" dirty="0">
                <a:solidFill>
                  <a:srgbClr val="FFC000"/>
                </a:solidFill>
                <a:effectLst/>
                <a:latin typeface="Times New Roman" pitchFamily="18" charset="0"/>
                <a:cs typeface="Times New Roman" pitchFamily="18" charset="0"/>
              </a:rPr>
              <a:t>Example</a:t>
            </a:r>
            <a:r>
              <a:rPr lang="en-US" sz="2800" b="1" dirty="0">
                <a:effectLst/>
                <a:latin typeface="Times New Roman" pitchFamily="18" charset="0"/>
                <a:cs typeface="Times New Roman" pitchFamily="18" charset="0"/>
              </a:rPr>
              <a:t>: Use flexible staffing systems based on patient numbers and needs to adjust number of nurses per patient care unit</a:t>
            </a:r>
            <a:endParaRPr lang="ar-SA" sz="2800" b="1" dirty="0">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40</a:t>
            </a:fld>
            <a:endParaRPr lang="ar-SA"/>
          </a:p>
        </p:txBody>
      </p:sp>
    </p:spTree>
    <p:extLst>
      <p:ext uri="{BB962C8B-B14F-4D97-AF65-F5344CB8AC3E}">
        <p14:creationId xmlns:p14="http://schemas.microsoft.com/office/powerpoint/2010/main" val="84410668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683568" y="1484784"/>
            <a:ext cx="8064896" cy="4464496"/>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C00000"/>
              </a:buClr>
            </a:pPr>
            <a:r>
              <a:rPr lang="en-US" b="1" dirty="0">
                <a:solidFill>
                  <a:srgbClr val="FFC000"/>
                </a:solidFill>
                <a:effectLst/>
                <a:latin typeface="Times New Roman" pitchFamily="18" charset="0"/>
                <a:cs typeface="Times New Roman" pitchFamily="18" charset="0"/>
              </a:rPr>
              <a:t>Inefficiency = Waste</a:t>
            </a:r>
            <a:r>
              <a:rPr lang="en-US" dirty="0">
                <a:latin typeface="Times New Roman" pitchFamily="18" charset="0"/>
                <a:cs typeface="Times New Roman" pitchFamily="18" charset="0"/>
              </a:rPr>
              <a:t> </a:t>
            </a:r>
          </a:p>
          <a:p>
            <a:pPr marL="540000" indent="-540000" algn="l" rtl="0">
              <a:spcBef>
                <a:spcPts val="0"/>
              </a:spcBef>
              <a:buClr>
                <a:srgbClr val="00B0F0"/>
              </a:buClr>
              <a:buFont typeface="Wingdings" pitchFamily="2" charset="2"/>
              <a:buChar char="v"/>
              <a:defRPr/>
            </a:pPr>
            <a:r>
              <a:rPr lang="en-US" b="1" dirty="0">
                <a:effectLst/>
                <a:latin typeface="Times New Roman" pitchFamily="18" charset="0"/>
                <a:cs typeface="Times New Roman" pitchFamily="18" charset="0"/>
              </a:rPr>
              <a:t>Waits and Delays</a:t>
            </a:r>
          </a:p>
          <a:p>
            <a:pPr marL="540000" indent="-540000" algn="l" rtl="0">
              <a:lnSpc>
                <a:spcPct val="125000"/>
              </a:lnSpc>
              <a:spcBef>
                <a:spcPts val="0"/>
              </a:spcBef>
              <a:buClr>
                <a:srgbClr val="00B0F0"/>
              </a:buClr>
              <a:buFont typeface="Wingdings" pitchFamily="2" charset="2"/>
              <a:buChar char="v"/>
              <a:defRPr/>
            </a:pPr>
            <a:r>
              <a:rPr lang="en-US" b="1" dirty="0">
                <a:effectLst/>
                <a:latin typeface="Times New Roman" pitchFamily="18" charset="0"/>
                <a:cs typeface="Times New Roman" pitchFamily="18" charset="0"/>
              </a:rPr>
              <a:t>Operating Room Throughput</a:t>
            </a:r>
          </a:p>
          <a:p>
            <a:pPr marL="540000" indent="-540000" algn="l" rtl="0">
              <a:lnSpc>
                <a:spcPct val="125000"/>
              </a:lnSpc>
              <a:spcBef>
                <a:spcPts val="0"/>
              </a:spcBef>
              <a:buClr>
                <a:srgbClr val="00B0F0"/>
              </a:buClr>
              <a:buFont typeface="Wingdings" pitchFamily="2" charset="2"/>
              <a:buChar char="v"/>
              <a:defRPr/>
            </a:pPr>
            <a:r>
              <a:rPr lang="en-US" b="1" dirty="0">
                <a:effectLst/>
                <a:latin typeface="Times New Roman" pitchFamily="18" charset="0"/>
                <a:cs typeface="Times New Roman" pitchFamily="18" charset="0"/>
              </a:rPr>
              <a:t>Emergency Department Diversions</a:t>
            </a:r>
          </a:p>
          <a:p>
            <a:pPr marL="540000" indent="-540000" algn="l" rtl="0">
              <a:lnSpc>
                <a:spcPct val="125000"/>
              </a:lnSpc>
              <a:spcBef>
                <a:spcPts val="0"/>
              </a:spcBef>
              <a:buClr>
                <a:srgbClr val="00B0F0"/>
              </a:buClr>
              <a:buFont typeface="Wingdings" pitchFamily="2" charset="2"/>
              <a:buChar char="v"/>
              <a:defRPr/>
            </a:pPr>
            <a:r>
              <a:rPr lang="en-US" b="1" dirty="0">
                <a:effectLst/>
                <a:latin typeface="Times New Roman" pitchFamily="18" charset="0"/>
                <a:cs typeface="Times New Roman" pitchFamily="18" charset="0"/>
              </a:rPr>
              <a:t>Medical Records Availability</a:t>
            </a:r>
          </a:p>
          <a:p>
            <a:pPr marL="540000" indent="-540000" algn="l" rtl="0">
              <a:lnSpc>
                <a:spcPct val="125000"/>
              </a:lnSpc>
              <a:spcBef>
                <a:spcPts val="0"/>
              </a:spcBef>
              <a:buClr>
                <a:srgbClr val="00B0F0"/>
              </a:buClr>
              <a:buFont typeface="Wingdings" pitchFamily="2" charset="2"/>
              <a:buChar char="v"/>
              <a:defRPr/>
            </a:pPr>
            <a:r>
              <a:rPr lang="en-US" b="1" dirty="0">
                <a:effectLst/>
                <a:latin typeface="Times New Roman" pitchFamily="18" charset="0"/>
                <a:cs typeface="Times New Roman" pitchFamily="18" charset="0"/>
              </a:rPr>
              <a:t>Mismatch Between Capacity and </a:t>
            </a:r>
            <a:r>
              <a:rPr lang="en-US" b="1" dirty="0" smtClean="0">
                <a:effectLst/>
                <a:latin typeface="Times New Roman" pitchFamily="18" charset="0"/>
                <a:cs typeface="Times New Roman" pitchFamily="18" charset="0"/>
              </a:rPr>
              <a:t>Demand</a:t>
            </a:r>
            <a:endParaRPr lang="en-US" b="1" dirty="0">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41</a:t>
            </a:fld>
            <a:endParaRPr lang="ar-SA"/>
          </a:p>
        </p:txBody>
      </p:sp>
    </p:spTree>
    <p:extLst>
      <p:ext uri="{BB962C8B-B14F-4D97-AF65-F5344CB8AC3E}">
        <p14:creationId xmlns:p14="http://schemas.microsoft.com/office/powerpoint/2010/main" val="32307781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683568" y="1484784"/>
            <a:ext cx="8064896" cy="4464496"/>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Equity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Equitable</a:t>
            </a:r>
            <a:r>
              <a:rPr lang="en-US" b="1" dirty="0">
                <a:effectLst/>
                <a:latin typeface="Times New Roman" pitchFamily="18" charset="0"/>
                <a:cs typeface="Times New Roman" pitchFamily="18" charset="0"/>
              </a:rPr>
              <a:t>, delivering health care which does not vary in quality because of personal characteristics such as gender, race, ethnicity, geographical location, or socioeconomic status</a:t>
            </a:r>
          </a:p>
          <a:p>
            <a:pPr marL="997200" lvl="1" indent="-540000" algn="l" rtl="0">
              <a:spcBef>
                <a:spcPts val="0"/>
              </a:spcBef>
              <a:buClr>
                <a:srgbClr val="00B0F0"/>
              </a:buClr>
              <a:buFont typeface="Wingdings" pitchFamily="2" charset="2"/>
              <a:buChar char="v"/>
            </a:pPr>
            <a:r>
              <a:rPr lang="en-US" b="1" dirty="0">
                <a:effectLst/>
                <a:latin typeface="Times New Roman" pitchFamily="18" charset="0"/>
                <a:cs typeface="Times New Roman" pitchFamily="18" charset="0"/>
              </a:rPr>
              <a:t>Reduce racial, ethnic, geographic and socio-economic </a:t>
            </a:r>
            <a:r>
              <a:rPr lang="en-US" b="1" dirty="0" smtClean="0">
                <a:effectLst/>
                <a:latin typeface="Times New Roman" pitchFamily="18" charset="0"/>
                <a:cs typeface="Times New Roman" pitchFamily="18" charset="0"/>
              </a:rPr>
              <a:t>differences</a:t>
            </a:r>
            <a:endParaRPr lang="en-US" b="1" dirty="0">
              <a:effectLst/>
              <a:latin typeface="Times New Roman" pitchFamily="18" charset="0"/>
              <a:cs typeface="Times New Roman" pitchFamily="18" charset="0"/>
            </a:endParaRP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42</a:t>
            </a:fld>
            <a:endParaRPr lang="ar-SA" dirty="0"/>
          </a:p>
        </p:txBody>
      </p:sp>
    </p:spTree>
    <p:extLst>
      <p:ext uri="{BB962C8B-B14F-4D97-AF65-F5344CB8AC3E}">
        <p14:creationId xmlns:p14="http://schemas.microsoft.com/office/powerpoint/2010/main" val="317942886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683568" y="1484784"/>
            <a:ext cx="8064896" cy="4464496"/>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Equity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Example</a:t>
            </a:r>
            <a:r>
              <a:rPr lang="en-US" b="1" dirty="0">
                <a:effectLst/>
                <a:latin typeface="Times New Roman" pitchFamily="18" charset="0"/>
                <a:cs typeface="Times New Roman" pitchFamily="18" charset="0"/>
              </a:rPr>
              <a:t>: Provide healthcare services in every region of the country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Example</a:t>
            </a:r>
            <a:r>
              <a:rPr lang="en-US" b="1" dirty="0">
                <a:effectLst/>
                <a:latin typeface="Times New Roman" pitchFamily="18" charset="0"/>
                <a:cs typeface="Times New Roman" pitchFamily="18" charset="0"/>
              </a:rPr>
              <a:t>: Train more physicians from minority racial and ethnic groups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Example</a:t>
            </a:r>
            <a:r>
              <a:rPr lang="en-US" b="1" dirty="0">
                <a:effectLst/>
                <a:latin typeface="Times New Roman" pitchFamily="18" charset="0"/>
                <a:cs typeface="Times New Roman" pitchFamily="18" charset="0"/>
              </a:rPr>
              <a:t>: Establish universal health insurance coverage</a:t>
            </a: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43</a:t>
            </a:fld>
            <a:endParaRPr lang="ar-SA" dirty="0"/>
          </a:p>
        </p:txBody>
      </p:sp>
    </p:spTree>
    <p:extLst>
      <p:ext uri="{BB962C8B-B14F-4D97-AF65-F5344CB8AC3E}">
        <p14:creationId xmlns:p14="http://schemas.microsoft.com/office/powerpoint/2010/main" val="6291986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683568" y="1484784"/>
            <a:ext cx="8064896" cy="4464496"/>
          </a:xfrm>
        </p:spPr>
        <p:txBody>
          <a:bodyPr/>
          <a:lstStyle/>
          <a:p>
            <a:pPr marL="360000" algn="l" rtl="0" fontAlgn="auto">
              <a:spcAft>
                <a:spcPts val="0"/>
              </a:spcAft>
              <a:defRPr/>
            </a:pPr>
            <a:r>
              <a:rPr lang="en-US" sz="2800" b="1" i="1" dirty="0" smtClean="0">
                <a:solidFill>
                  <a:srgbClr val="FFC000"/>
                </a:solidFill>
                <a:latin typeface="Times New Roman" pitchFamily="18" charset="0"/>
                <a:cs typeface="Times New Roman" pitchFamily="18" charset="0"/>
              </a:rPr>
              <a:t>IOM</a:t>
            </a:r>
            <a:r>
              <a:rPr lang="en-US" sz="2800" b="1" i="1" dirty="0" smtClean="0">
                <a:latin typeface="Times New Roman" pitchFamily="18" charset="0"/>
                <a:cs typeface="Times New Roman" pitchFamily="18" charset="0"/>
              </a:rPr>
              <a:t>’s </a:t>
            </a:r>
            <a:r>
              <a:rPr lang="en-US" sz="2800" b="1" i="1" dirty="0">
                <a:latin typeface="Times New Roman" pitchFamily="18" charset="0"/>
                <a:cs typeface="Times New Roman" pitchFamily="18" charset="0"/>
              </a:rPr>
              <a:t>Six Healthcare Quality </a:t>
            </a:r>
            <a:r>
              <a:rPr lang="en-US" sz="2800" b="1" i="1" dirty="0" smtClean="0">
                <a:latin typeface="Times New Roman" pitchFamily="18" charset="0"/>
                <a:cs typeface="Times New Roman" pitchFamily="18" charset="0"/>
              </a:rPr>
              <a:t>Dimensions</a:t>
            </a:r>
            <a:endParaRPr lang="en-US" sz="2800" b="1" i="1" dirty="0">
              <a:latin typeface="Times New Roman" pitchFamily="18" charset="0"/>
              <a:cs typeface="Times New Roman" pitchFamily="18" charset="0"/>
            </a:endParaRPr>
          </a:p>
          <a:p>
            <a:pPr marL="540000"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Equity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Example</a:t>
            </a:r>
            <a:r>
              <a:rPr lang="en-US" b="1" dirty="0">
                <a:effectLst/>
                <a:latin typeface="Times New Roman" pitchFamily="18" charset="0"/>
                <a:cs typeface="Times New Roman" pitchFamily="18" charset="0"/>
              </a:rPr>
              <a:t>: Provide healthcare services in every region of the country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Example</a:t>
            </a:r>
            <a:r>
              <a:rPr lang="en-US" b="1" dirty="0">
                <a:effectLst/>
                <a:latin typeface="Times New Roman" pitchFamily="18" charset="0"/>
                <a:cs typeface="Times New Roman" pitchFamily="18" charset="0"/>
              </a:rPr>
              <a:t>: Train more physicians from minority racial and ethnic groups </a:t>
            </a:r>
          </a:p>
          <a:p>
            <a:pPr marL="997200" lvl="1" indent="-540000" algn="l" rtl="0">
              <a:spcBef>
                <a:spcPts val="0"/>
              </a:spcBef>
              <a:buClr>
                <a:srgbClr val="00B0F0"/>
              </a:buClr>
              <a:buFont typeface="Wingdings" pitchFamily="2" charset="2"/>
              <a:buChar char="v"/>
            </a:pPr>
            <a:r>
              <a:rPr lang="en-US" b="1" dirty="0">
                <a:solidFill>
                  <a:srgbClr val="FFC000"/>
                </a:solidFill>
                <a:effectLst/>
                <a:latin typeface="Times New Roman" pitchFamily="18" charset="0"/>
                <a:cs typeface="Times New Roman" pitchFamily="18" charset="0"/>
              </a:rPr>
              <a:t>Example</a:t>
            </a:r>
            <a:r>
              <a:rPr lang="en-US" b="1" dirty="0">
                <a:effectLst/>
                <a:latin typeface="Times New Roman" pitchFamily="18" charset="0"/>
                <a:cs typeface="Times New Roman" pitchFamily="18" charset="0"/>
              </a:rPr>
              <a:t>: Establish universal health insurance coverage</a:t>
            </a:r>
          </a:p>
        </p:txBody>
      </p:sp>
      <p:sp>
        <p:nvSpPr>
          <p:cNvPr id="4" name="Date Placeholder 3"/>
          <p:cNvSpPr>
            <a:spLocks noGrp="1"/>
          </p:cNvSpPr>
          <p:nvPr>
            <p:ph type="dt" sz="quarter" idx="10"/>
          </p:nvPr>
        </p:nvSpPr>
        <p:spPr/>
        <p:txBody>
          <a:bodyPr/>
          <a:lstStyle/>
          <a:p>
            <a:fld id="{36355A80-B67B-45AC-961B-B311FE7DC80B}"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44</a:t>
            </a:fld>
            <a:endParaRPr lang="ar-SA" dirty="0"/>
          </a:p>
        </p:txBody>
      </p:sp>
    </p:spTree>
    <p:extLst>
      <p:ext uri="{BB962C8B-B14F-4D97-AF65-F5344CB8AC3E}">
        <p14:creationId xmlns:p14="http://schemas.microsoft.com/office/powerpoint/2010/main" val="15757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539552" y="332656"/>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251520" y="1556792"/>
            <a:ext cx="8712968" cy="4608512"/>
          </a:xfrm>
        </p:spPr>
        <p:txBody>
          <a:bodyPr/>
          <a:lstStyle/>
          <a:p>
            <a:pPr marL="514350" indent="-514350" algn="l" rtl="0">
              <a:buClr>
                <a:srgbClr val="00B0F0"/>
              </a:buClr>
              <a:buFont typeface="Wingdings" pitchFamily="2" charset="2"/>
              <a:buChar char="v"/>
            </a:pPr>
            <a:r>
              <a:rPr lang="en-US" sz="2800" b="1" dirty="0" smtClean="0">
                <a:solidFill>
                  <a:srgbClr val="00B0F0"/>
                </a:solidFill>
                <a:effectLst/>
              </a:rPr>
              <a:t>Structure</a:t>
            </a:r>
            <a:r>
              <a:rPr lang="en-US" sz="2800" dirty="0" smtClean="0">
                <a:effectLst/>
              </a:rPr>
              <a:t>, </a:t>
            </a:r>
            <a:r>
              <a:rPr lang="en-US" sz="2800" b="1" dirty="0" smtClean="0">
                <a:solidFill>
                  <a:srgbClr val="00B0F0"/>
                </a:solidFill>
                <a:effectLst/>
              </a:rPr>
              <a:t>Process</a:t>
            </a:r>
            <a:r>
              <a:rPr lang="en-US" sz="2800" dirty="0" smtClean="0">
                <a:effectLst/>
              </a:rPr>
              <a:t>, and </a:t>
            </a:r>
            <a:r>
              <a:rPr lang="en-US" sz="2800" b="1" dirty="0" smtClean="0">
                <a:solidFill>
                  <a:srgbClr val="00B0F0"/>
                </a:solidFill>
                <a:effectLst/>
              </a:rPr>
              <a:t>Outcome</a:t>
            </a:r>
            <a:r>
              <a:rPr lang="en-US" sz="2800" dirty="0" smtClean="0">
                <a:solidFill>
                  <a:srgbClr val="00B0F0"/>
                </a:solidFill>
                <a:effectLst/>
              </a:rPr>
              <a:t> </a:t>
            </a:r>
            <a:r>
              <a:rPr lang="en-US" sz="2800" dirty="0" smtClean="0">
                <a:effectLst/>
              </a:rPr>
              <a:t>in </a:t>
            </a:r>
            <a:r>
              <a:rPr lang="en-US" sz="2800" b="1" dirty="0" smtClean="0">
                <a:solidFill>
                  <a:srgbClr val="FFC000"/>
                </a:solidFill>
                <a:effectLst/>
              </a:rPr>
              <a:t>Quality Theory </a:t>
            </a:r>
            <a:r>
              <a:rPr lang="en-US" sz="2800" b="1" dirty="0" smtClean="0">
                <a:effectLst/>
              </a:rPr>
              <a:t>Avedis Donabedian</a:t>
            </a:r>
            <a:endParaRPr lang="en-US" sz="2800" dirty="0" smtClean="0">
              <a:effectLst/>
            </a:endParaRPr>
          </a:p>
          <a:p>
            <a:pPr marL="514350" indent="-514350" algn="l" rtl="0">
              <a:buClr>
                <a:srgbClr val="00B0F0"/>
              </a:buClr>
              <a:buFont typeface="Wingdings" pitchFamily="2" charset="2"/>
              <a:buChar char="v"/>
            </a:pPr>
            <a:r>
              <a:rPr lang="en-US" sz="2800" b="1" i="1" dirty="0" smtClean="0">
                <a:solidFill>
                  <a:srgbClr val="00B0F0"/>
                </a:solidFill>
                <a:effectLst/>
              </a:rPr>
              <a:t>Structure</a:t>
            </a:r>
            <a:r>
              <a:rPr lang="en-US" sz="2800" i="1" dirty="0" smtClean="0">
                <a:solidFill>
                  <a:srgbClr val="00B0F0"/>
                </a:solidFill>
                <a:effectLst/>
              </a:rPr>
              <a:t> </a:t>
            </a:r>
            <a:r>
              <a:rPr lang="en-US" sz="2800" dirty="0" smtClean="0">
                <a:effectLst/>
              </a:rPr>
              <a:t>— the tools and resources that providers of care have at their disposal and the physical and organizational settings in which they work</a:t>
            </a:r>
          </a:p>
          <a:p>
            <a:pPr marL="514350" indent="-514350" algn="l" rtl="0">
              <a:buClr>
                <a:srgbClr val="00B0F0"/>
              </a:buClr>
              <a:buFont typeface="Wingdings" pitchFamily="2" charset="2"/>
              <a:buChar char="v"/>
            </a:pPr>
            <a:r>
              <a:rPr lang="en-US" sz="2800" b="1" i="1" dirty="0" smtClean="0">
                <a:solidFill>
                  <a:srgbClr val="00B0F0"/>
                </a:solidFill>
                <a:effectLst/>
              </a:rPr>
              <a:t>Process</a:t>
            </a:r>
            <a:r>
              <a:rPr lang="en-US" sz="2800" i="1" dirty="0" smtClean="0">
                <a:solidFill>
                  <a:srgbClr val="00B0F0"/>
                </a:solidFill>
                <a:effectLst/>
              </a:rPr>
              <a:t> </a:t>
            </a:r>
            <a:r>
              <a:rPr lang="en-US" sz="2800" dirty="0" smtClean="0">
                <a:effectLst/>
              </a:rPr>
              <a:t>—  the set of activities that occurs within HSOs and between practitioners and patients</a:t>
            </a:r>
          </a:p>
          <a:p>
            <a:pPr marL="514350" indent="-514350" algn="l" rtl="0">
              <a:buClr>
                <a:srgbClr val="00B0F0"/>
              </a:buClr>
              <a:buFont typeface="Wingdings" pitchFamily="2" charset="2"/>
              <a:buChar char="v"/>
            </a:pPr>
            <a:r>
              <a:rPr lang="en-US" sz="2800" b="1" i="1" dirty="0" smtClean="0">
                <a:solidFill>
                  <a:srgbClr val="00B0F0"/>
                </a:solidFill>
                <a:effectLst/>
              </a:rPr>
              <a:t>Outcome</a:t>
            </a:r>
            <a:r>
              <a:rPr lang="en-US" sz="2800" i="1" dirty="0" smtClean="0">
                <a:solidFill>
                  <a:srgbClr val="00B0F0"/>
                </a:solidFill>
                <a:effectLst/>
              </a:rPr>
              <a:t> </a:t>
            </a:r>
            <a:r>
              <a:rPr lang="en-US" sz="2800" dirty="0" smtClean="0">
                <a:effectLst/>
              </a:rPr>
              <a:t>— a change in a patient’s current and future health status that can be attributed to antecedent healthcare</a:t>
            </a:r>
          </a:p>
          <a:p>
            <a:pPr marL="514350" indent="-514350" algn="l" rtl="0">
              <a:buClr>
                <a:srgbClr val="00B0F0"/>
              </a:buClr>
              <a:buFont typeface="Wingdings" pitchFamily="2" charset="2"/>
              <a:buChar char="v"/>
            </a:pPr>
            <a:endParaRPr lang="en-US" sz="2800" dirty="0" smtClean="0">
              <a:effectLst/>
            </a:endParaRPr>
          </a:p>
        </p:txBody>
      </p:sp>
      <p:sp>
        <p:nvSpPr>
          <p:cNvPr id="4" name="Date Placeholder 3"/>
          <p:cNvSpPr>
            <a:spLocks noGrp="1"/>
          </p:cNvSpPr>
          <p:nvPr>
            <p:ph type="dt" sz="quarter" idx="10"/>
          </p:nvPr>
        </p:nvSpPr>
        <p:spPr/>
        <p:txBody>
          <a:bodyPr/>
          <a:lstStyle/>
          <a:p>
            <a:fld id="{6AAEAA58-3286-402A-84BB-0D17399FFF47}"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45</a:t>
            </a:fld>
            <a:endParaRPr lang="ar-SA"/>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116632"/>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251520" y="1412776"/>
            <a:ext cx="8712968" cy="4536504"/>
          </a:xfrm>
        </p:spPr>
        <p:txBody>
          <a:bodyPr/>
          <a:lstStyle/>
          <a:p>
            <a:pPr marL="540000" indent="-540000" algn="l" rtl="0"/>
            <a:r>
              <a:rPr lang="en-US" sz="3600" b="1" dirty="0" smtClean="0">
                <a:solidFill>
                  <a:srgbClr val="00B0F0"/>
                </a:solidFill>
                <a:effectLst/>
              </a:rPr>
              <a:t>Continuous </a:t>
            </a:r>
            <a:r>
              <a:rPr lang="en-US" sz="3600" b="1" dirty="0" smtClean="0">
                <a:solidFill>
                  <a:srgbClr val="00B0F0"/>
                </a:solidFill>
                <a:effectLst/>
              </a:rPr>
              <a:t>Quality Improvement</a:t>
            </a:r>
          </a:p>
          <a:p>
            <a:pPr lvl="1" indent="0" algn="l" rtl="0">
              <a:buNone/>
            </a:pPr>
            <a:r>
              <a:rPr lang="en-US" sz="3600" b="1" dirty="0" smtClean="0">
                <a:effectLst/>
              </a:rPr>
              <a:t>Defined as an ongoing, organization-wide framework in which HSOs and their employees and clinical staff are committed to and involved in monitoring and evaluating all aspects of the organization’s activities</a:t>
            </a:r>
          </a:p>
          <a:p>
            <a:pPr marL="540000" indent="-540000" algn="l" rtl="0"/>
            <a:endParaRPr lang="en-US" sz="3600" b="1" dirty="0" smtClean="0">
              <a:solidFill>
                <a:srgbClr val="FF0000"/>
              </a:solidFill>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46</a:t>
            </a:fld>
            <a:endParaRPr lang="ar-SA"/>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467544" y="188640"/>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251520" y="1628800"/>
            <a:ext cx="8712968" cy="4176464"/>
          </a:xfrm>
        </p:spPr>
        <p:txBody>
          <a:bodyPr/>
          <a:lstStyle/>
          <a:p>
            <a:pPr marL="540000" indent="-540000" algn="l" rtl="0"/>
            <a:r>
              <a:rPr lang="en-US" sz="3600" b="1" dirty="0" smtClean="0">
                <a:effectLst/>
              </a:rPr>
              <a:t>Essential elements of </a:t>
            </a:r>
            <a:r>
              <a:rPr lang="en-US" sz="3600" b="1" dirty="0" smtClean="0">
                <a:solidFill>
                  <a:srgbClr val="00B0F0"/>
                </a:solidFill>
                <a:effectLst/>
              </a:rPr>
              <a:t>Continuous Quality Improvement</a:t>
            </a:r>
          </a:p>
          <a:p>
            <a:pPr marL="940050" lvl="2" indent="-540000" algn="l" rtl="0">
              <a:buClr>
                <a:srgbClr val="00B0F0"/>
              </a:buClr>
              <a:buSzPct val="100000"/>
              <a:buFont typeface="Wingdings" pitchFamily="2" charset="2"/>
              <a:buChar char="v"/>
            </a:pPr>
            <a:r>
              <a:rPr lang="en-US" b="1" dirty="0" smtClean="0">
                <a:solidFill>
                  <a:srgbClr val="00B0F0"/>
                </a:solidFill>
                <a:effectLst/>
              </a:rPr>
              <a:t>CQI </a:t>
            </a:r>
            <a:r>
              <a:rPr lang="en-US" b="1" dirty="0" smtClean="0">
                <a:effectLst/>
              </a:rPr>
              <a:t>is organization-wide</a:t>
            </a:r>
          </a:p>
          <a:p>
            <a:pPr marL="940050" lvl="2" indent="-540000" algn="l" rtl="0">
              <a:buClr>
                <a:srgbClr val="00B0F0"/>
              </a:buClr>
              <a:buSzPct val="100000"/>
              <a:buFont typeface="Wingdings" pitchFamily="2" charset="2"/>
              <a:buChar char="v"/>
            </a:pPr>
            <a:r>
              <a:rPr lang="en-US" b="1" dirty="0" smtClean="0">
                <a:solidFill>
                  <a:srgbClr val="00B0F0"/>
                </a:solidFill>
                <a:effectLst/>
              </a:rPr>
              <a:t>CQI </a:t>
            </a:r>
            <a:r>
              <a:rPr lang="en-US" b="1" dirty="0" smtClean="0">
                <a:effectLst/>
              </a:rPr>
              <a:t>is process focused</a:t>
            </a:r>
          </a:p>
          <a:p>
            <a:pPr marL="940050" lvl="2" indent="-540000" algn="l" rtl="0">
              <a:buClr>
                <a:srgbClr val="00B0F0"/>
              </a:buClr>
              <a:buSzPct val="100000"/>
              <a:buFont typeface="Wingdings" pitchFamily="2" charset="2"/>
              <a:buChar char="v"/>
            </a:pPr>
            <a:r>
              <a:rPr lang="en-US" b="1" dirty="0" smtClean="0">
                <a:solidFill>
                  <a:srgbClr val="00B0F0"/>
                </a:solidFill>
                <a:effectLst/>
              </a:rPr>
              <a:t>CQI </a:t>
            </a:r>
            <a:r>
              <a:rPr lang="en-US" b="1" dirty="0" smtClean="0">
                <a:effectLst/>
              </a:rPr>
              <a:t>is staff focused</a:t>
            </a:r>
          </a:p>
          <a:p>
            <a:pPr marL="940050" lvl="2" indent="-540000" algn="l" rtl="0">
              <a:buClr>
                <a:srgbClr val="00B0F0"/>
              </a:buClr>
              <a:buSzPct val="100000"/>
              <a:buFont typeface="Wingdings" pitchFamily="2" charset="2"/>
              <a:buChar char="v"/>
            </a:pPr>
            <a:r>
              <a:rPr lang="en-US" b="1" dirty="0" smtClean="0">
                <a:solidFill>
                  <a:srgbClr val="00B0F0"/>
                </a:solidFill>
                <a:effectLst/>
              </a:rPr>
              <a:t>CQI </a:t>
            </a:r>
            <a:r>
              <a:rPr lang="en-US" b="1" dirty="0" smtClean="0">
                <a:effectLst/>
              </a:rPr>
              <a:t>uses output measures</a:t>
            </a:r>
          </a:p>
          <a:p>
            <a:pPr marL="940050" lvl="2" indent="-540000" algn="l" rtl="0">
              <a:buClr>
                <a:srgbClr val="00B0F0"/>
              </a:buClr>
              <a:buSzPct val="100000"/>
              <a:buFont typeface="Wingdings" pitchFamily="2" charset="2"/>
              <a:buChar char="v"/>
            </a:pPr>
            <a:r>
              <a:rPr lang="en-US" b="1" dirty="0" smtClean="0">
                <a:solidFill>
                  <a:srgbClr val="00B0F0"/>
                </a:solidFill>
                <a:effectLst/>
              </a:rPr>
              <a:t>CQI </a:t>
            </a:r>
            <a:r>
              <a:rPr lang="en-US" b="1" dirty="0" smtClean="0">
                <a:effectLst/>
              </a:rPr>
              <a:t>is customer driven</a:t>
            </a:r>
            <a:endParaRPr lang="en-US" sz="3600" b="1" dirty="0" smtClean="0">
              <a:solidFill>
                <a:srgbClr val="FF0000"/>
              </a:solidFill>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47</a:t>
            </a:fld>
            <a:endParaRPr lang="ar-SA"/>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467544"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395536" y="1916832"/>
            <a:ext cx="8568952" cy="4032448"/>
          </a:xfrm>
        </p:spPr>
        <p:txBody>
          <a:bodyPr/>
          <a:lstStyle/>
          <a:p>
            <a:pPr marL="540000" indent="-540000" algn="l" rtl="0">
              <a:buClr>
                <a:schemeClr val="accent1"/>
              </a:buClr>
            </a:pPr>
            <a:r>
              <a:rPr lang="en-US" b="1" dirty="0" smtClean="0">
                <a:solidFill>
                  <a:srgbClr val="00B0F0"/>
                </a:solidFill>
                <a:effectLst/>
              </a:rPr>
              <a:t>Continuous Quality Improvement </a:t>
            </a:r>
            <a:endParaRPr lang="en-US" b="1" dirty="0" smtClean="0">
              <a:solidFill>
                <a:srgbClr val="00B0F0"/>
              </a:solidFill>
              <a:effectLst/>
            </a:endParaRPr>
          </a:p>
          <a:p>
            <a:pPr marL="540000" indent="-540000" algn="l" rtl="0">
              <a:buClr>
                <a:schemeClr val="accent1"/>
              </a:buClr>
            </a:pPr>
            <a:r>
              <a:rPr lang="en-US" b="1" dirty="0" smtClean="0">
                <a:effectLst/>
              </a:rPr>
              <a:t>Demands </a:t>
            </a:r>
            <a:r>
              <a:rPr lang="en-US" b="1" dirty="0" smtClean="0">
                <a:effectLst/>
              </a:rPr>
              <a:t>that healthcare providers answer three questions:</a:t>
            </a:r>
          </a:p>
          <a:p>
            <a:pPr marL="940050" lvl="2" indent="-540000" algn="l" rtl="0">
              <a:buClr>
                <a:srgbClr val="00B0F0"/>
              </a:buClr>
              <a:buFont typeface="Wingdings" pitchFamily="2" charset="2"/>
              <a:buChar char="v"/>
            </a:pPr>
            <a:r>
              <a:rPr lang="en-US" b="1" dirty="0" smtClean="0">
                <a:effectLst/>
              </a:rPr>
              <a:t>Are we doing the right things?</a:t>
            </a:r>
          </a:p>
          <a:p>
            <a:pPr marL="940050" lvl="2" indent="-540000" algn="l" rtl="0">
              <a:buClr>
                <a:srgbClr val="00B0F0"/>
              </a:buClr>
              <a:buFont typeface="Wingdings" pitchFamily="2" charset="2"/>
              <a:buChar char="v"/>
            </a:pPr>
            <a:r>
              <a:rPr lang="en-US" b="1" dirty="0" smtClean="0">
                <a:effectLst/>
              </a:rPr>
              <a:t>Are we doing things right?</a:t>
            </a:r>
          </a:p>
          <a:p>
            <a:pPr marL="940050" lvl="2" indent="-540000" algn="l" rtl="0">
              <a:buClr>
                <a:srgbClr val="00B0F0"/>
              </a:buClr>
              <a:buFont typeface="Wingdings" pitchFamily="2" charset="2"/>
              <a:buChar char="v"/>
            </a:pPr>
            <a:r>
              <a:rPr lang="en-US" b="1" dirty="0" smtClean="0">
                <a:effectLst/>
              </a:rPr>
              <a:t>How can we be certain that we do things right the first time, every time?</a:t>
            </a: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48</a:t>
            </a:fld>
            <a:endParaRPr lang="ar-SA"/>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628800"/>
            <a:ext cx="8496944" cy="4176464"/>
          </a:xfrm>
        </p:spPr>
        <p:txBody>
          <a:bodyPr/>
          <a:lstStyle/>
          <a:p>
            <a:pPr marL="540000" indent="-540000" algn="l" rtl="0">
              <a:buClr>
                <a:schemeClr val="accent1"/>
              </a:buClr>
            </a:pPr>
            <a:r>
              <a:rPr lang="en-US" b="1" dirty="0" smtClean="0">
                <a:solidFill>
                  <a:srgbClr val="00B0F0"/>
                </a:solidFill>
                <a:effectLst/>
              </a:rPr>
              <a:t>CQI</a:t>
            </a:r>
            <a:r>
              <a:rPr lang="en-US" b="1" dirty="0" smtClean="0">
                <a:effectLst/>
              </a:rPr>
              <a:t>, Productivity Improvement, and Competitive Position</a:t>
            </a:r>
          </a:p>
          <a:p>
            <a:pPr marL="457200" lvl="1" indent="0" algn="l" rtl="0">
              <a:buNone/>
            </a:pPr>
            <a:r>
              <a:rPr lang="en-US" b="1" dirty="0" smtClean="0">
                <a:effectLst/>
              </a:rPr>
              <a:t>Rather than simply reducing costs, </a:t>
            </a:r>
            <a:r>
              <a:rPr lang="en-US" b="1" dirty="0" smtClean="0">
                <a:solidFill>
                  <a:srgbClr val="00B0F0"/>
                </a:solidFill>
                <a:effectLst/>
              </a:rPr>
              <a:t>CQI</a:t>
            </a:r>
            <a:r>
              <a:rPr lang="en-US" b="1" dirty="0" smtClean="0">
                <a:effectLst/>
              </a:rPr>
              <a:t> initiatives are broad-based, long-term, and ongoing; have extensive management and employee involvement and commitment; are customer driven; and focus on improving both process and output quality</a:t>
            </a: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49</a:t>
            </a:fld>
            <a:endParaRPr lang="ar-S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136904" cy="4608512"/>
          </a:xfrm>
        </p:spPr>
        <p:txBody>
          <a:bodyPr/>
          <a:lstStyle/>
          <a:p>
            <a:pPr algn="l" rtl="0"/>
            <a:r>
              <a:rPr lang="en-US" b="1" dirty="0">
                <a:solidFill>
                  <a:srgbClr val="00B0F0"/>
                </a:solidFill>
                <a:effectLst/>
              </a:rPr>
              <a:t>What is Quality?</a:t>
            </a:r>
          </a:p>
          <a:p>
            <a:pPr algn="l" rtl="0"/>
            <a:r>
              <a:rPr lang="en-US" sz="2800" b="1" dirty="0">
                <a:solidFill>
                  <a:srgbClr val="FFFF00"/>
                </a:solidFill>
              </a:rPr>
              <a:t>Conformance to specification</a:t>
            </a:r>
            <a:r>
              <a:rPr lang="en-US" sz="2800" b="1" dirty="0" smtClean="0">
                <a:solidFill>
                  <a:srgbClr val="FFFF00"/>
                </a:solidFill>
                <a:effectLst/>
              </a:rPr>
              <a:t> </a:t>
            </a:r>
            <a:r>
              <a:rPr lang="en-US" sz="2800" b="1" dirty="0">
                <a:solidFill>
                  <a:srgbClr val="FFFF00"/>
                </a:solidFill>
                <a:effectLst/>
              </a:rPr>
              <a:t>vs. Operational Excellence</a:t>
            </a:r>
            <a:r>
              <a:rPr lang="en-US" sz="2800" b="1" dirty="0" smtClean="0">
                <a:solidFill>
                  <a:srgbClr val="FFFF00"/>
                </a:solidFill>
                <a:effectLst/>
              </a:rPr>
              <a:t>:</a:t>
            </a:r>
          </a:p>
          <a:p>
            <a:pPr marL="457200" indent="-457200" algn="l" rtl="0">
              <a:buClr>
                <a:srgbClr val="00B0F0"/>
              </a:buClr>
              <a:buFont typeface="Wingdings" panose="05000000000000000000" pitchFamily="2" charset="2"/>
              <a:buChar char="v"/>
            </a:pPr>
            <a:r>
              <a:rPr lang="en-US" sz="2800" b="1" dirty="0">
                <a:effectLst/>
              </a:rPr>
              <a:t>Organizations focused on achieving “</a:t>
            </a:r>
            <a:r>
              <a:rPr lang="en-US" sz="2800" b="1" dirty="0">
                <a:solidFill>
                  <a:srgbClr val="FFFF00"/>
                </a:solidFill>
                <a:effectLst/>
              </a:rPr>
              <a:t>regulation compliance</a:t>
            </a:r>
            <a:r>
              <a:rPr lang="en-US" sz="2800" b="1" dirty="0">
                <a:effectLst/>
              </a:rPr>
              <a:t>” as their first priority might be able to meet the minimum </a:t>
            </a:r>
            <a:r>
              <a:rPr lang="en-US" sz="2800" b="1" dirty="0" smtClean="0">
                <a:effectLst/>
              </a:rPr>
              <a:t>requirements, but it does not necessarily mean that the organization produces good quality products and services. </a:t>
            </a:r>
            <a:endParaRPr lang="ar-SA" sz="2800" b="1" dirty="0">
              <a:solidFill>
                <a:srgbClr val="FFFF00"/>
              </a:solidFill>
            </a:endParaRPr>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5</a:t>
            </a:fld>
            <a:endParaRPr lang="ar-SA"/>
          </a:p>
        </p:txBody>
      </p:sp>
      <p:sp>
        <p:nvSpPr>
          <p:cNvPr id="7" name="TextBox 6"/>
          <p:cNvSpPr txBox="1"/>
          <p:nvPr/>
        </p:nvSpPr>
        <p:spPr>
          <a:xfrm>
            <a:off x="3476730" y="5505335"/>
            <a:ext cx="4968552" cy="523220"/>
          </a:xfrm>
          <a:prstGeom prst="rect">
            <a:avLst/>
          </a:prstGeom>
          <a:noFill/>
        </p:spPr>
        <p:txBody>
          <a:bodyPr wrap="square" rtlCol="0">
            <a:spAutoFit/>
          </a:bodyPr>
          <a:lstStyle/>
          <a:p>
            <a:pPr algn="l" rtl="0"/>
            <a:r>
              <a:rPr lang="en-US" sz="2800" b="1" dirty="0">
                <a:solidFill>
                  <a:srgbClr val="FFC000"/>
                </a:solidFill>
              </a:rPr>
              <a:t>"The ends justify the means"</a:t>
            </a:r>
          </a:p>
        </p:txBody>
      </p:sp>
    </p:spTree>
    <p:extLst>
      <p:ext uri="{BB962C8B-B14F-4D97-AF65-F5344CB8AC3E}">
        <p14:creationId xmlns:p14="http://schemas.microsoft.com/office/powerpoint/2010/main" val="355775170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611560" y="1916832"/>
            <a:ext cx="8352928" cy="3888432"/>
          </a:xfrm>
        </p:spPr>
        <p:txBody>
          <a:bodyPr/>
          <a:lstStyle/>
          <a:p>
            <a:pPr marL="540000" indent="-540000" algn="l" rtl="0">
              <a:buClr>
                <a:schemeClr val="accent1"/>
              </a:buClr>
            </a:pPr>
            <a:r>
              <a:rPr lang="en-US" b="1" dirty="0" smtClean="0">
                <a:solidFill>
                  <a:srgbClr val="00B0F0"/>
                </a:solidFill>
                <a:effectLst/>
              </a:rPr>
              <a:t>CQI</a:t>
            </a:r>
            <a:r>
              <a:rPr lang="en-US" b="1" dirty="0" smtClean="0">
                <a:effectLst/>
              </a:rPr>
              <a:t>, Productivity Improvement, and Competitive Position</a:t>
            </a:r>
          </a:p>
          <a:p>
            <a:pPr marL="502920" indent="-457200" algn="l" rtl="0">
              <a:buClr>
                <a:srgbClr val="00B0F0"/>
              </a:buClr>
              <a:buFont typeface="Wingdings" panose="05000000000000000000" pitchFamily="2" charset="2"/>
              <a:buChar char="v"/>
            </a:pPr>
            <a:r>
              <a:rPr lang="en-US" b="1" dirty="0">
                <a:effectLst/>
              </a:rPr>
              <a:t>The </a:t>
            </a:r>
            <a:r>
              <a:rPr lang="en-US" b="1" dirty="0">
                <a:solidFill>
                  <a:srgbClr val="FFC000"/>
                </a:solidFill>
                <a:effectLst/>
              </a:rPr>
              <a:t>Deming</a:t>
            </a:r>
            <a:r>
              <a:rPr lang="en-US" b="1" dirty="0">
                <a:effectLst/>
              </a:rPr>
              <a:t> Chain Reaction suggests this relationship</a:t>
            </a:r>
            <a:r>
              <a:rPr lang="en-US" b="1" dirty="0" smtClean="0">
                <a:effectLst/>
              </a:rPr>
              <a:t>: Better </a:t>
            </a:r>
            <a:r>
              <a:rPr lang="en-US" b="1" dirty="0">
                <a:effectLst/>
              </a:rPr>
              <a:t>quality decreases costs, which improves </a:t>
            </a:r>
            <a:r>
              <a:rPr lang="en-US" b="1" dirty="0" smtClean="0">
                <a:effectLst/>
              </a:rPr>
              <a:t>productivity </a:t>
            </a:r>
            <a:endParaRPr lang="en-US" b="1" dirty="0">
              <a:effectLst/>
            </a:endParaRPr>
          </a:p>
          <a:p>
            <a:pPr marL="822960" lvl="1" indent="-457200" algn="l" rtl="0">
              <a:buClr>
                <a:srgbClr val="00B0F0"/>
              </a:buClr>
              <a:buFont typeface="Wingdings" panose="05000000000000000000" pitchFamily="2" charset="2"/>
              <a:buChar char="v"/>
            </a:pPr>
            <a:r>
              <a:rPr lang="en-US" b="1" dirty="0">
                <a:effectLst/>
              </a:rPr>
              <a:t>This </a:t>
            </a:r>
            <a:r>
              <a:rPr lang="en-US" b="1" dirty="0" smtClean="0">
                <a:effectLst/>
              </a:rPr>
              <a:t>will result </a:t>
            </a:r>
            <a:r>
              <a:rPr lang="en-US" b="1" dirty="0">
                <a:effectLst/>
              </a:rPr>
              <a:t>in enhanced competitive </a:t>
            </a:r>
            <a:r>
              <a:rPr lang="en-US" b="1" dirty="0" smtClean="0">
                <a:effectLst/>
              </a:rPr>
              <a:t>position</a:t>
            </a:r>
            <a:endParaRPr lang="en-US"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50</a:t>
            </a:fld>
            <a:endParaRPr lang="ar-SA"/>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755576" y="260648"/>
            <a:ext cx="7772400" cy="114300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a:t>
            </a:r>
            <a:r>
              <a:rPr lang="en-US" b="1" dirty="0" smtClean="0">
                <a:solidFill>
                  <a:schemeClr val="tx1"/>
                </a:solidFill>
                <a:latin typeface="+mn-lt"/>
              </a:rPr>
              <a:t>Pioneers</a:t>
            </a:r>
            <a:endParaRPr lang="ar-SA" b="1" dirty="0">
              <a:solidFill>
                <a:schemeClr val="tx1"/>
              </a:solidFill>
              <a:latin typeface="+mn-lt"/>
            </a:endParaRPr>
          </a:p>
        </p:txBody>
      </p:sp>
      <p:sp>
        <p:nvSpPr>
          <p:cNvPr id="3" name="Subtitle 2"/>
          <p:cNvSpPr>
            <a:spLocks noGrp="1"/>
          </p:cNvSpPr>
          <p:nvPr>
            <p:ph type="subTitle" sz="quarter" idx="1"/>
          </p:nvPr>
        </p:nvSpPr>
        <p:spPr>
          <a:xfrm>
            <a:off x="467544" y="1484784"/>
            <a:ext cx="8352928" cy="4608512"/>
          </a:xfrm>
        </p:spPr>
        <p:txBody>
          <a:bodyPr/>
          <a:lstStyle/>
          <a:p>
            <a:pPr marL="457200" indent="-457200" algn="l" rtl="0">
              <a:buClr>
                <a:srgbClr val="00B0F0"/>
              </a:buClr>
              <a:buFont typeface="Wingdings" panose="05000000000000000000" pitchFamily="2" charset="2"/>
              <a:buChar char="v"/>
            </a:pPr>
            <a:r>
              <a:rPr lang="en-US" sz="2800" b="1" dirty="0">
                <a:solidFill>
                  <a:srgbClr val="00B0F0"/>
                </a:solidFill>
                <a:effectLst/>
              </a:rPr>
              <a:t>Sir Thomas Percival</a:t>
            </a:r>
            <a:r>
              <a:rPr lang="en-US" sz="2800" b="1" dirty="0">
                <a:effectLst/>
              </a:rPr>
              <a:t>: In 1803, </a:t>
            </a:r>
            <a:r>
              <a:rPr lang="en-US" sz="2800" b="1" dirty="0">
                <a:solidFill>
                  <a:srgbClr val="00B0F0"/>
                </a:solidFill>
                <a:effectLst/>
              </a:rPr>
              <a:t>Per­cival</a:t>
            </a:r>
            <a:r>
              <a:rPr lang="en-US" sz="2800" b="1" dirty="0">
                <a:effectLst/>
              </a:rPr>
              <a:t> advocated the idea of a hospital register to help physicians improve the quality of their </a:t>
            </a:r>
            <a:r>
              <a:rPr lang="en-US" sz="2800" b="1" dirty="0" smtClean="0">
                <a:effectLst/>
              </a:rPr>
              <a:t>care</a:t>
            </a:r>
          </a:p>
          <a:p>
            <a:pPr marL="457200" indent="-457200" algn="l" rtl="0">
              <a:buClr>
                <a:srgbClr val="00B0F0"/>
              </a:buClr>
              <a:buFont typeface="Wingdings" panose="05000000000000000000" pitchFamily="2" charset="2"/>
              <a:buChar char="v"/>
            </a:pPr>
            <a:r>
              <a:rPr lang="en-US" sz="2800" b="1" dirty="0">
                <a:solidFill>
                  <a:srgbClr val="00B0F0"/>
                </a:solidFill>
                <a:effectLst/>
              </a:rPr>
              <a:t>Ignaz </a:t>
            </a:r>
            <a:r>
              <a:rPr lang="en-US" sz="2800" b="1" dirty="0" err="1">
                <a:solidFill>
                  <a:srgbClr val="00B0F0"/>
                </a:solidFill>
                <a:effectLst/>
              </a:rPr>
              <a:t>Semmelweis</a:t>
            </a:r>
            <a:r>
              <a:rPr lang="en-US" sz="2800" b="1" dirty="0">
                <a:effectLst/>
              </a:rPr>
              <a:t>: In the middle of the 19</a:t>
            </a:r>
            <a:r>
              <a:rPr lang="en-US" sz="2800" b="1" baseline="30000" dirty="0">
                <a:effectLst/>
              </a:rPr>
              <a:t>th</a:t>
            </a:r>
            <a:r>
              <a:rPr lang="en-US" sz="2800" b="1" dirty="0">
                <a:effectLst/>
              </a:rPr>
              <a:t> century, </a:t>
            </a:r>
            <a:r>
              <a:rPr lang="en-US" sz="2800" b="1" dirty="0" err="1">
                <a:solidFill>
                  <a:srgbClr val="00B0F0"/>
                </a:solidFill>
                <a:effectLst/>
              </a:rPr>
              <a:t>Semmelweis</a:t>
            </a:r>
            <a:r>
              <a:rPr lang="en-US" sz="2800" b="1" dirty="0">
                <a:solidFill>
                  <a:srgbClr val="00B0F0"/>
                </a:solidFill>
                <a:effectLst/>
              </a:rPr>
              <a:t> </a:t>
            </a:r>
            <a:r>
              <a:rPr lang="en-US" sz="2800" b="1" dirty="0">
                <a:effectLst/>
              </a:rPr>
              <a:t>used mortality statistics to show that washing hands and instruments in carbolic acid (a solution of chlorinated lime) stopped the causative bacterium from spreading and virtually eliminated puerperal fever from his </a:t>
            </a:r>
            <a:r>
              <a:rPr lang="en-US" sz="2800" b="1" dirty="0" smtClean="0">
                <a:effectLst/>
              </a:rPr>
              <a:t>ward</a:t>
            </a:r>
            <a:endParaRPr lang="en-US"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51</a:t>
            </a:fld>
            <a:endParaRPr lang="ar-SA"/>
          </a:p>
        </p:txBody>
      </p:sp>
    </p:spTree>
    <p:extLst>
      <p:ext uri="{BB962C8B-B14F-4D97-AF65-F5344CB8AC3E}">
        <p14:creationId xmlns:p14="http://schemas.microsoft.com/office/powerpoint/2010/main" val="3262267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sz="quarter" idx="1"/>
          </p:nvPr>
        </p:nvSpPr>
        <p:spPr>
          <a:xfrm>
            <a:off x="467544" y="1484784"/>
            <a:ext cx="8492480" cy="4680520"/>
          </a:xfrm>
        </p:spPr>
        <p:txBody>
          <a:bodyPr/>
          <a:lstStyle/>
          <a:p>
            <a:pPr marL="457200" indent="-457200" algn="l" rtl="0">
              <a:buClr>
                <a:srgbClr val="00B0F0"/>
              </a:buClr>
              <a:buFont typeface="Wingdings" panose="05000000000000000000" pitchFamily="2" charset="2"/>
              <a:buChar char="v"/>
            </a:pPr>
            <a:r>
              <a:rPr lang="en-US" sz="2800" b="1" dirty="0">
                <a:solidFill>
                  <a:srgbClr val="00B0F0"/>
                </a:solidFill>
                <a:effectLst/>
              </a:rPr>
              <a:t>Joseph Lister</a:t>
            </a:r>
            <a:r>
              <a:rPr lang="en-US" sz="2800" b="1" dirty="0">
                <a:effectLst/>
              </a:rPr>
              <a:t>: In 1877, </a:t>
            </a:r>
            <a:r>
              <a:rPr lang="en-US" sz="2800" b="1" dirty="0">
                <a:solidFill>
                  <a:srgbClr val="00B0F0"/>
                </a:solidFill>
                <a:effectLst/>
              </a:rPr>
              <a:t>Lister</a:t>
            </a:r>
            <a:r>
              <a:rPr lang="en-US" sz="2800" b="1" dirty="0">
                <a:effectLst/>
              </a:rPr>
              <a:t> reported on the benefits of antisepsis in preventing the spread of microorganisms by disinfecting surgical instruments, gowns, and drapes with carbolic acid, as well as using it </a:t>
            </a:r>
            <a:r>
              <a:rPr lang="en-US" sz="2800" b="1" dirty="0" smtClean="0">
                <a:effectLst/>
              </a:rPr>
              <a:t>heavily throughout </a:t>
            </a:r>
            <a:r>
              <a:rPr lang="en-US" sz="2800" b="1" dirty="0">
                <a:effectLst/>
              </a:rPr>
              <a:t>the operating </a:t>
            </a:r>
            <a:r>
              <a:rPr lang="en-US" sz="2800" b="1" dirty="0" smtClean="0">
                <a:effectLst/>
              </a:rPr>
              <a:t>theater</a:t>
            </a:r>
          </a:p>
          <a:p>
            <a:pPr marL="457200" indent="-457200" algn="l" rtl="0">
              <a:buClr>
                <a:srgbClr val="00B0F0"/>
              </a:buClr>
              <a:buFont typeface="Wingdings" panose="05000000000000000000" pitchFamily="2" charset="2"/>
              <a:buChar char="v"/>
            </a:pPr>
            <a:r>
              <a:rPr lang="en-US" sz="2800" b="1" dirty="0">
                <a:solidFill>
                  <a:srgbClr val="00B0F0"/>
                </a:solidFill>
                <a:effectLst/>
              </a:rPr>
              <a:t>Florence E. Nightingale</a:t>
            </a:r>
            <a:r>
              <a:rPr lang="en-US" sz="2800" b="1" dirty="0">
                <a:effectLst/>
              </a:rPr>
              <a:t>: </a:t>
            </a:r>
            <a:r>
              <a:rPr lang="en-US" sz="2800" b="1" dirty="0">
                <a:solidFill>
                  <a:srgbClr val="00B0F0"/>
                </a:solidFill>
                <a:effectLst/>
              </a:rPr>
              <a:t>Nightingale</a:t>
            </a:r>
            <a:r>
              <a:rPr lang="en-US" sz="2800" b="1" dirty="0">
                <a:effectLst/>
              </a:rPr>
              <a:t> used data to significantly improve clinical outcomes, including development of a “model hospital statistical form” to collect and organize consistent data and statistics</a:t>
            </a:r>
          </a:p>
          <a:p>
            <a:pPr marL="457200" indent="-457200" algn="l" rtl="0">
              <a:buClr>
                <a:srgbClr val="00B0F0"/>
              </a:buClr>
              <a:buFont typeface="Wingdings" panose="05000000000000000000" pitchFamily="2" charset="2"/>
              <a:buChar char="v"/>
            </a:pPr>
            <a:endParaRPr lang="en-US" sz="2800" b="1" dirty="0">
              <a:effectLst/>
            </a:endParaRPr>
          </a:p>
          <a:p>
            <a:pPr marL="457200" indent="-457200" algn="l" rtl="0">
              <a:buClr>
                <a:srgbClr val="00B0F0"/>
              </a:buClr>
              <a:buFont typeface="Wingdings" panose="05000000000000000000" pitchFamily="2" charset="2"/>
              <a:buChar char="v"/>
            </a:pPr>
            <a:endParaRPr lang="en-US"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52</a:t>
            </a:fld>
            <a:endParaRPr lang="ar-SA"/>
          </a:p>
        </p:txBody>
      </p:sp>
      <p:sp>
        <p:nvSpPr>
          <p:cNvPr id="9" name="Title 1"/>
          <p:cNvSpPr>
            <a:spLocks noGrp="1"/>
          </p:cNvSpPr>
          <p:nvPr>
            <p:ph type="ctrTitle" sz="quarter"/>
          </p:nvPr>
        </p:nvSpPr>
        <p:spPr>
          <a:xfrm>
            <a:off x="827584" y="332656"/>
            <a:ext cx="7772400" cy="1008112"/>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a:t>
            </a:r>
            <a:r>
              <a:rPr lang="en-US" b="1" dirty="0" smtClean="0">
                <a:solidFill>
                  <a:schemeClr val="tx1"/>
                </a:solidFill>
                <a:latin typeface="+mn-lt"/>
              </a:rPr>
              <a:t>Pioneers</a:t>
            </a:r>
            <a:endParaRPr lang="ar-SA" b="1" dirty="0">
              <a:solidFill>
                <a:schemeClr val="tx1"/>
              </a:solidFill>
              <a:latin typeface="+mn-lt"/>
            </a:endParaRPr>
          </a:p>
        </p:txBody>
      </p:sp>
    </p:spTree>
    <p:extLst>
      <p:ext uri="{BB962C8B-B14F-4D97-AF65-F5344CB8AC3E}">
        <p14:creationId xmlns:p14="http://schemas.microsoft.com/office/powerpoint/2010/main" val="42876547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971600" y="260648"/>
            <a:ext cx="7772400" cy="1143000"/>
          </a:xfrm>
        </p:spPr>
        <p:txBody>
          <a:bodyPr/>
          <a:lstStyle/>
          <a:p>
            <a:pPr rtl="0"/>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467544" y="1484784"/>
            <a:ext cx="8492480" cy="4536504"/>
          </a:xfrm>
        </p:spPr>
        <p:txBody>
          <a:bodyPr/>
          <a:lstStyle/>
          <a:p>
            <a:pPr marL="514350" indent="-514350" algn="l" rtl="0">
              <a:buClr>
                <a:srgbClr val="00B0F0"/>
              </a:buClr>
              <a:buFont typeface="Wingdings" panose="05000000000000000000" pitchFamily="2" charset="2"/>
              <a:buChar char="v"/>
            </a:pPr>
            <a:r>
              <a:rPr lang="en-US" sz="2600" b="1" dirty="0">
                <a:solidFill>
                  <a:srgbClr val="00B0F0"/>
                </a:solidFill>
                <a:effectLst/>
              </a:rPr>
              <a:t>Ernest A. Codman</a:t>
            </a:r>
            <a:r>
              <a:rPr lang="en-US" sz="2600" b="1" dirty="0">
                <a:effectLst/>
              </a:rPr>
              <a:t>: By introducing the "end results system" in the early 20th century, </a:t>
            </a:r>
            <a:r>
              <a:rPr lang="en-US" sz="2600" b="1" dirty="0">
                <a:solidFill>
                  <a:srgbClr val="00B0F0"/>
                </a:solidFill>
                <a:effectLst/>
              </a:rPr>
              <a:t>Codman</a:t>
            </a:r>
            <a:r>
              <a:rPr lang="en-US" sz="2600" b="1" dirty="0">
                <a:effectLst/>
              </a:rPr>
              <a:t> began the long, often interrupted, 100-year jour­ney to the current emphasis on quality and performance improvement in health services delivery</a:t>
            </a:r>
          </a:p>
          <a:p>
            <a:pPr marL="457200" indent="-457200" algn="l" rtl="0">
              <a:buClr>
                <a:srgbClr val="00B0F0"/>
              </a:buClr>
              <a:buFont typeface="Wingdings" panose="05000000000000000000" pitchFamily="2" charset="2"/>
              <a:buChar char="v"/>
            </a:pPr>
            <a:r>
              <a:rPr lang="en-US" sz="2600" b="1" dirty="0">
                <a:solidFill>
                  <a:srgbClr val="00B0F0"/>
                </a:solidFill>
                <a:effectLst/>
              </a:rPr>
              <a:t>Walter A. </a:t>
            </a:r>
            <a:r>
              <a:rPr lang="en-US" sz="2600" b="1" dirty="0" err="1">
                <a:solidFill>
                  <a:srgbClr val="00B0F0"/>
                </a:solidFill>
                <a:effectLst/>
              </a:rPr>
              <a:t>Shewhart</a:t>
            </a:r>
            <a:r>
              <a:rPr lang="en-US" sz="2600" b="1" dirty="0">
                <a:effectLst/>
              </a:rPr>
              <a:t>: Dr. </a:t>
            </a:r>
            <a:r>
              <a:rPr lang="en-US" sz="2600" b="1" dirty="0" err="1">
                <a:solidFill>
                  <a:srgbClr val="00B0F0"/>
                </a:solidFill>
                <a:effectLst/>
              </a:rPr>
              <a:t>Shewhart</a:t>
            </a:r>
            <a:r>
              <a:rPr lang="en-US" sz="2600" b="1" dirty="0">
                <a:solidFill>
                  <a:srgbClr val="00B0F0"/>
                </a:solidFill>
                <a:effectLst/>
              </a:rPr>
              <a:t> </a:t>
            </a:r>
            <a:r>
              <a:rPr lang="en-US" sz="2600" b="1" dirty="0">
                <a:effectLst/>
              </a:rPr>
              <a:t>was the trail-blazing American statistician who developed the basic theory and application of </a:t>
            </a:r>
            <a:r>
              <a:rPr lang="en-US" sz="2600" b="1" dirty="0">
                <a:solidFill>
                  <a:srgbClr val="FFC000"/>
                </a:solidFill>
                <a:effectLst/>
              </a:rPr>
              <a:t>statistical process control</a:t>
            </a:r>
            <a:r>
              <a:rPr lang="en-US" sz="2600" b="1" dirty="0">
                <a:effectLst/>
              </a:rPr>
              <a:t> (</a:t>
            </a:r>
            <a:r>
              <a:rPr lang="en-US" sz="2600" b="1" dirty="0">
                <a:solidFill>
                  <a:srgbClr val="FFC000"/>
                </a:solidFill>
                <a:effectLst/>
              </a:rPr>
              <a:t>SPC</a:t>
            </a:r>
            <a:r>
              <a:rPr lang="en-US" sz="2600" b="1" dirty="0">
                <a:effectLst/>
              </a:rPr>
              <a:t>) and the precursor to the </a:t>
            </a:r>
            <a:r>
              <a:rPr lang="en-US" sz="2600" b="1" dirty="0">
                <a:solidFill>
                  <a:srgbClr val="FFC000"/>
                </a:solidFill>
                <a:effectLst/>
              </a:rPr>
              <a:t>Plan, Do, Study, Act </a:t>
            </a:r>
            <a:r>
              <a:rPr lang="en-US" sz="2600" b="1" dirty="0">
                <a:effectLst/>
              </a:rPr>
              <a:t>(</a:t>
            </a:r>
            <a:r>
              <a:rPr lang="en-US" sz="2600" b="1" dirty="0">
                <a:solidFill>
                  <a:srgbClr val="FFC000"/>
                </a:solidFill>
                <a:effectLst/>
              </a:rPr>
              <a:t>PDSA</a:t>
            </a:r>
            <a:r>
              <a:rPr lang="en-US" sz="2600" b="1" dirty="0">
                <a:effectLst/>
              </a:rPr>
              <a:t>) cycle that provide the methodological underpinnings for </a:t>
            </a:r>
            <a:r>
              <a:rPr lang="en-US" sz="2600" b="1" dirty="0" smtClean="0">
                <a:solidFill>
                  <a:srgbClr val="00B0F0"/>
                </a:solidFill>
                <a:effectLst/>
              </a:rPr>
              <a:t>CQI</a:t>
            </a:r>
            <a:endParaRPr lang="en-US" sz="2600" b="1" dirty="0">
              <a:solidFill>
                <a:srgbClr val="00B0F0"/>
              </a:solidFill>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53</a:t>
            </a:fld>
            <a:endParaRPr lang="ar-SA"/>
          </a:p>
        </p:txBody>
      </p:sp>
    </p:spTree>
    <p:extLst>
      <p:ext uri="{BB962C8B-B14F-4D97-AF65-F5344CB8AC3E}">
        <p14:creationId xmlns:p14="http://schemas.microsoft.com/office/powerpoint/2010/main" val="34730008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251520" y="1412776"/>
            <a:ext cx="8708504" cy="4752528"/>
          </a:xfrm>
        </p:spPr>
        <p:txBody>
          <a:bodyPr/>
          <a:lstStyle/>
          <a:p>
            <a:pPr algn="l" rtl="0">
              <a:buClr>
                <a:srgbClr val="00B0F0"/>
              </a:buClr>
            </a:pPr>
            <a:r>
              <a:rPr lang="en-US" sz="2800" b="1" dirty="0">
                <a:solidFill>
                  <a:srgbClr val="00B0F0"/>
                </a:solidFill>
                <a:effectLst/>
              </a:rPr>
              <a:t>W. Edwards </a:t>
            </a:r>
            <a:r>
              <a:rPr lang="en-US" sz="2800" b="1" dirty="0" smtClean="0">
                <a:solidFill>
                  <a:srgbClr val="00B0F0"/>
                </a:solidFill>
                <a:effectLst/>
              </a:rPr>
              <a:t>Deming</a:t>
            </a:r>
            <a:endParaRPr lang="en-US" sz="2800" b="1" dirty="0">
              <a:solidFill>
                <a:srgbClr val="00B0F0"/>
              </a:solidFill>
              <a:effectLst/>
            </a:endParaRPr>
          </a:p>
          <a:p>
            <a:pPr marL="457200" indent="-457200" algn="l" rtl="0">
              <a:buClr>
                <a:srgbClr val="00B0F0"/>
              </a:buClr>
              <a:buFont typeface="Wingdings" panose="05000000000000000000" pitchFamily="2" charset="2"/>
              <a:buChar char="v"/>
            </a:pPr>
            <a:r>
              <a:rPr lang="en-US" sz="2800" b="1" dirty="0" smtClean="0">
                <a:solidFill>
                  <a:srgbClr val="00B0F0"/>
                </a:solidFill>
                <a:effectLst/>
              </a:rPr>
              <a:t>Deming</a:t>
            </a:r>
            <a:r>
              <a:rPr lang="en-US" sz="2800" b="1" dirty="0" smtClean="0">
                <a:effectLst/>
              </a:rPr>
              <a:t> </a:t>
            </a:r>
            <a:r>
              <a:rPr lang="en-US" sz="2800" b="1" dirty="0">
                <a:effectLst/>
              </a:rPr>
              <a:t>defined </a:t>
            </a:r>
            <a:r>
              <a:rPr lang="en-US" sz="2800" b="1" i="1" dirty="0">
                <a:effectLst/>
              </a:rPr>
              <a:t>quality</a:t>
            </a:r>
            <a:r>
              <a:rPr lang="en-US" sz="2800" b="1" dirty="0">
                <a:effectLst/>
              </a:rPr>
              <a:t> broadly: “A product or service possesses quality if it helps somebody and enjoys a good and sustainable market”</a:t>
            </a:r>
          </a:p>
          <a:p>
            <a:pPr marL="502920" indent="-457200" algn="l" rtl="0">
              <a:buClr>
                <a:srgbClr val="00B0F0"/>
              </a:buClr>
              <a:buFont typeface="Wingdings" panose="05000000000000000000" pitchFamily="2" charset="2"/>
              <a:buChar char="v"/>
            </a:pPr>
            <a:r>
              <a:rPr lang="en-US" sz="2800" b="1" dirty="0">
                <a:effectLst/>
              </a:rPr>
              <a:t>The </a:t>
            </a:r>
            <a:r>
              <a:rPr lang="en-US" sz="2800" b="1" dirty="0">
                <a:solidFill>
                  <a:srgbClr val="00B0F0"/>
                </a:solidFill>
                <a:effectLst/>
              </a:rPr>
              <a:t>Deming</a:t>
            </a:r>
            <a:r>
              <a:rPr lang="en-US" sz="2800" b="1" dirty="0">
                <a:effectLst/>
              </a:rPr>
              <a:t> method has two distinct components:</a:t>
            </a:r>
          </a:p>
          <a:p>
            <a:pPr marL="822960" lvl="1" indent="-457200" algn="l" rtl="0">
              <a:buClr>
                <a:srgbClr val="00B0F0"/>
              </a:buClr>
              <a:buFont typeface="Wingdings" panose="05000000000000000000" pitchFamily="2" charset="2"/>
              <a:buChar char="v"/>
            </a:pPr>
            <a:r>
              <a:rPr lang="en-US" sz="2800" b="1" dirty="0">
                <a:solidFill>
                  <a:srgbClr val="FFC000"/>
                </a:solidFill>
                <a:effectLst/>
              </a:rPr>
              <a:t>Managers</a:t>
            </a:r>
            <a:r>
              <a:rPr lang="en-US" sz="2800" b="1" dirty="0">
                <a:effectLst/>
              </a:rPr>
              <a:t> must establish and maintain an environment in which quality is integral to all work</a:t>
            </a:r>
          </a:p>
          <a:p>
            <a:pPr marL="822960" lvl="1" indent="-457200" algn="l" rtl="0">
              <a:buClr>
                <a:srgbClr val="00B0F0"/>
              </a:buClr>
              <a:buFont typeface="Wingdings" panose="05000000000000000000" pitchFamily="2" charset="2"/>
              <a:buChar char="v"/>
            </a:pPr>
            <a:r>
              <a:rPr lang="en-US" sz="2800" b="1" dirty="0">
                <a:solidFill>
                  <a:srgbClr val="FFC000"/>
                </a:solidFill>
                <a:effectLst/>
              </a:rPr>
              <a:t>Management</a:t>
            </a:r>
            <a:r>
              <a:rPr lang="en-US" sz="2800" b="1" dirty="0">
                <a:effectLst/>
              </a:rPr>
              <a:t> must have data that show what processes are doing and how well they are doing it</a:t>
            </a: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54</a:t>
            </a:fld>
            <a:endParaRPr lang="ar-SA"/>
          </a:p>
        </p:txBody>
      </p:sp>
    </p:spTree>
    <p:extLst>
      <p:ext uri="{BB962C8B-B14F-4D97-AF65-F5344CB8AC3E}">
        <p14:creationId xmlns:p14="http://schemas.microsoft.com/office/powerpoint/2010/main" val="313070409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539552" y="1772816"/>
            <a:ext cx="8420472" cy="4392488"/>
          </a:xfrm>
        </p:spPr>
        <p:txBody>
          <a:bodyPr/>
          <a:lstStyle/>
          <a:p>
            <a:pPr algn="l" rtl="0">
              <a:buClr>
                <a:srgbClr val="00B0F0"/>
              </a:buClr>
            </a:pPr>
            <a:r>
              <a:rPr lang="en-US" sz="2800" b="1" dirty="0">
                <a:solidFill>
                  <a:srgbClr val="00B0F0"/>
                </a:solidFill>
                <a:effectLst/>
              </a:rPr>
              <a:t>W. Edwards </a:t>
            </a:r>
            <a:r>
              <a:rPr lang="en-US" sz="2800" b="1" dirty="0" smtClean="0">
                <a:solidFill>
                  <a:srgbClr val="00B0F0"/>
                </a:solidFill>
                <a:effectLst/>
              </a:rPr>
              <a:t>Deming</a:t>
            </a:r>
            <a:endParaRPr lang="en-US" sz="2800" b="1" dirty="0">
              <a:solidFill>
                <a:srgbClr val="00B0F0"/>
              </a:solidFill>
              <a:effectLst/>
            </a:endParaRPr>
          </a:p>
          <a:p>
            <a:pPr marL="457200" indent="-457200" algn="l" rtl="0">
              <a:buClr>
                <a:srgbClr val="00B0F0"/>
              </a:buClr>
              <a:buFont typeface="Wingdings" panose="05000000000000000000" pitchFamily="2" charset="2"/>
              <a:buChar char="v"/>
            </a:pPr>
            <a:r>
              <a:rPr lang="en-US" b="1" dirty="0">
                <a:solidFill>
                  <a:srgbClr val="00B0F0"/>
                </a:solidFill>
                <a:effectLst/>
              </a:rPr>
              <a:t>Deming’s</a:t>
            </a:r>
            <a:r>
              <a:rPr lang="en-US" b="1" dirty="0">
                <a:effectLst/>
              </a:rPr>
              <a:t> theory of profound knowledge includes four elements:</a:t>
            </a:r>
          </a:p>
          <a:p>
            <a:pPr lvl="1" algn="l" rtl="0">
              <a:buClr>
                <a:srgbClr val="00B0F0"/>
              </a:buClr>
              <a:buFont typeface="Wingdings" panose="05000000000000000000" pitchFamily="2" charset="2"/>
              <a:buChar char="v"/>
            </a:pPr>
            <a:r>
              <a:rPr lang="en-US" b="1" dirty="0">
                <a:effectLst/>
              </a:rPr>
              <a:t>Appreciation for a system</a:t>
            </a:r>
          </a:p>
          <a:p>
            <a:pPr lvl="1" algn="l" rtl="0">
              <a:buClr>
                <a:srgbClr val="00B0F0"/>
              </a:buClr>
              <a:buFont typeface="Wingdings" panose="05000000000000000000" pitchFamily="2" charset="2"/>
              <a:buChar char="v"/>
            </a:pPr>
            <a:r>
              <a:rPr lang="en-US" b="1" dirty="0">
                <a:effectLst/>
              </a:rPr>
              <a:t>Knowledge about variation</a:t>
            </a:r>
          </a:p>
          <a:p>
            <a:pPr lvl="1" algn="l" rtl="0">
              <a:buClr>
                <a:srgbClr val="00B0F0"/>
              </a:buClr>
              <a:buFont typeface="Wingdings" panose="05000000000000000000" pitchFamily="2" charset="2"/>
              <a:buChar char="v"/>
            </a:pPr>
            <a:r>
              <a:rPr lang="en-US" b="1" dirty="0">
                <a:effectLst/>
              </a:rPr>
              <a:t>Theory of knowledge</a:t>
            </a:r>
          </a:p>
          <a:p>
            <a:pPr lvl="1" algn="l" rtl="0">
              <a:buClr>
                <a:srgbClr val="00B0F0"/>
              </a:buClr>
              <a:buFont typeface="Wingdings" panose="05000000000000000000" pitchFamily="2" charset="2"/>
              <a:buChar char="v"/>
            </a:pPr>
            <a:r>
              <a:rPr lang="en-US" b="1" dirty="0" smtClean="0">
                <a:effectLst/>
              </a:rPr>
              <a:t>Psychology</a:t>
            </a:r>
            <a:endParaRPr lang="en-US" sz="2800"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55</a:t>
            </a:fld>
            <a:endParaRPr lang="ar-SA"/>
          </a:p>
        </p:txBody>
      </p:sp>
    </p:spTree>
    <p:extLst>
      <p:ext uri="{BB962C8B-B14F-4D97-AF65-F5344CB8AC3E}">
        <p14:creationId xmlns:p14="http://schemas.microsoft.com/office/powerpoint/2010/main" val="133771123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467544" y="1484784"/>
            <a:ext cx="8492480" cy="4680520"/>
          </a:xfrm>
        </p:spPr>
        <p:txBody>
          <a:bodyPr/>
          <a:lstStyle/>
          <a:p>
            <a:pPr marL="45720" algn="l" rtl="0">
              <a:buClr>
                <a:srgbClr val="00B0F0"/>
              </a:buClr>
            </a:pPr>
            <a:r>
              <a:rPr lang="en-US" sz="2800" b="1" dirty="0">
                <a:solidFill>
                  <a:srgbClr val="00B0F0"/>
                </a:solidFill>
                <a:effectLst>
                  <a:outerShdw blurRad="38100" dist="38100" dir="2700000" algn="tl">
                    <a:srgbClr val="000000">
                      <a:alpha val="43137"/>
                    </a:srgbClr>
                  </a:outerShdw>
                </a:effectLst>
              </a:rPr>
              <a:t>Deming’s 14 points</a:t>
            </a:r>
            <a:endParaRPr lang="en-US" sz="2800" b="1" dirty="0" smtClean="0">
              <a:solidFill>
                <a:srgbClr val="00B0F0"/>
              </a:solidFill>
              <a:effectLst>
                <a:outerShdw blurRad="38100" dist="38100" dir="2700000" algn="tl">
                  <a:srgbClr val="000000">
                    <a:alpha val="43137"/>
                  </a:srgbClr>
                </a:outerShdw>
              </a:effectLst>
            </a:endParaRPr>
          </a:p>
          <a:p>
            <a:pPr marL="560070" indent="-514350" algn="l" rtl="0">
              <a:buClr>
                <a:srgbClr val="00B0F0"/>
              </a:buClr>
              <a:buAutoNum type="arabicPeriod"/>
            </a:pPr>
            <a:r>
              <a:rPr lang="en-US" sz="2400" b="1" dirty="0" smtClean="0">
                <a:effectLst/>
              </a:rPr>
              <a:t>Create </a:t>
            </a:r>
            <a:r>
              <a:rPr lang="en-US" sz="2400" b="1" dirty="0">
                <a:effectLst/>
              </a:rPr>
              <a:t>constancy of purpose toward improvement of product and service with the aim to become competitive, to stay in business, and to provide jobs</a:t>
            </a:r>
          </a:p>
          <a:p>
            <a:pPr marL="560070" indent="-514350" algn="l" rtl="0">
              <a:buClr>
                <a:srgbClr val="00B0F0"/>
              </a:buClr>
              <a:buAutoNum type="arabicPeriod"/>
            </a:pPr>
            <a:r>
              <a:rPr lang="en-US" sz="2400" b="1" dirty="0">
                <a:effectLst/>
              </a:rPr>
              <a:t>Adopt the new philosophy</a:t>
            </a:r>
          </a:p>
          <a:p>
            <a:pPr marL="560070" indent="-514350" algn="l" rtl="0">
              <a:buClr>
                <a:srgbClr val="00B0F0"/>
              </a:buClr>
              <a:buAutoNum type="arabicPeriod"/>
            </a:pPr>
            <a:r>
              <a:rPr lang="en-US" sz="2400" b="1" dirty="0">
                <a:effectLst/>
              </a:rPr>
              <a:t>Cease dependence on inspection to achieve quality</a:t>
            </a:r>
          </a:p>
          <a:p>
            <a:pPr marL="560070" indent="-514350" algn="l" rtl="0">
              <a:buClr>
                <a:srgbClr val="00B0F0"/>
              </a:buClr>
              <a:buAutoNum type="arabicPeriod"/>
            </a:pPr>
            <a:r>
              <a:rPr lang="en-US" sz="2400" b="1" dirty="0">
                <a:effectLst/>
              </a:rPr>
              <a:t>End the practice of awarding business on the basis of price tag</a:t>
            </a:r>
          </a:p>
          <a:p>
            <a:pPr marL="560070" indent="-514350" algn="l" rtl="0">
              <a:buClr>
                <a:srgbClr val="00B0F0"/>
              </a:buClr>
              <a:buAutoNum type="arabicPeriod"/>
            </a:pPr>
            <a:r>
              <a:rPr lang="en-US" sz="2400" b="1" dirty="0">
                <a:effectLst/>
              </a:rPr>
              <a:t>Improve constantly and forever the system of production and service, to improve quality and productivity, and thus constantly decrease costs</a:t>
            </a:r>
            <a:endParaRPr lang="en-US" sz="2400"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56</a:t>
            </a:fld>
            <a:endParaRPr lang="ar-SA"/>
          </a:p>
        </p:txBody>
      </p:sp>
    </p:spTree>
    <p:extLst>
      <p:ext uri="{BB962C8B-B14F-4D97-AF65-F5344CB8AC3E}">
        <p14:creationId xmlns:p14="http://schemas.microsoft.com/office/powerpoint/2010/main" val="59345240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467544" y="1484784"/>
            <a:ext cx="8492480" cy="4680520"/>
          </a:xfrm>
        </p:spPr>
        <p:txBody>
          <a:bodyPr/>
          <a:lstStyle/>
          <a:p>
            <a:pPr marL="45720" algn="l" rtl="0">
              <a:buClr>
                <a:srgbClr val="00B0F0"/>
              </a:buClr>
            </a:pPr>
            <a:r>
              <a:rPr lang="en-US" sz="2800" b="1" dirty="0">
                <a:solidFill>
                  <a:srgbClr val="00B0F0"/>
                </a:solidFill>
                <a:effectLst>
                  <a:outerShdw blurRad="38100" dist="38100" dir="2700000" algn="tl">
                    <a:srgbClr val="000000">
                      <a:alpha val="43137"/>
                    </a:srgbClr>
                  </a:outerShdw>
                </a:effectLst>
              </a:rPr>
              <a:t>Deming’s 14 points</a:t>
            </a:r>
            <a:endParaRPr lang="en-US" sz="2800" b="1" dirty="0" smtClean="0">
              <a:solidFill>
                <a:srgbClr val="00B0F0"/>
              </a:solidFill>
              <a:effectLst>
                <a:outerShdw blurRad="38100" dist="38100" dir="2700000" algn="tl">
                  <a:srgbClr val="000000">
                    <a:alpha val="43137"/>
                  </a:srgbClr>
                </a:outerShdw>
              </a:effectLst>
            </a:endParaRPr>
          </a:p>
          <a:p>
            <a:pPr marL="560070" indent="-514350" algn="l" rtl="0">
              <a:buClr>
                <a:srgbClr val="00B0F0"/>
              </a:buClr>
              <a:buFont typeface="+mj-lt"/>
              <a:buAutoNum type="arabicPeriod" startAt="6"/>
            </a:pPr>
            <a:r>
              <a:rPr lang="en-US" sz="2400" b="1" dirty="0">
                <a:effectLst/>
              </a:rPr>
              <a:t>Institute training on the job</a:t>
            </a:r>
          </a:p>
          <a:p>
            <a:pPr marL="560070" indent="-514350" algn="l" rtl="0">
              <a:buClr>
                <a:srgbClr val="00B0F0"/>
              </a:buClr>
              <a:buFont typeface="+mj-lt"/>
              <a:buAutoNum type="arabicPeriod" startAt="6"/>
            </a:pPr>
            <a:r>
              <a:rPr lang="en-US" sz="2400" b="1" dirty="0">
                <a:effectLst/>
              </a:rPr>
              <a:t>Institute leadership</a:t>
            </a:r>
          </a:p>
          <a:p>
            <a:pPr marL="502920" indent="-457200" algn="l" rtl="0">
              <a:buClr>
                <a:srgbClr val="00B0F0"/>
              </a:buClr>
              <a:buFont typeface="+mj-lt"/>
              <a:buAutoNum type="arabicPeriod" startAt="6"/>
            </a:pPr>
            <a:r>
              <a:rPr lang="en-US" sz="2400" b="1" dirty="0">
                <a:effectLst/>
              </a:rPr>
              <a:t>Drive out fear so that everyone may work effectively for the company</a:t>
            </a:r>
          </a:p>
          <a:p>
            <a:pPr marL="502920" indent="-457200" algn="l" rtl="0">
              <a:buClr>
                <a:srgbClr val="00B0F0"/>
              </a:buClr>
              <a:buFont typeface="+mj-lt"/>
              <a:buAutoNum type="arabicPeriod" startAt="6"/>
            </a:pPr>
            <a:r>
              <a:rPr lang="en-US" sz="2400" b="1" dirty="0">
                <a:effectLst/>
              </a:rPr>
              <a:t>Break down barriers between departments</a:t>
            </a:r>
          </a:p>
          <a:p>
            <a:pPr marL="502920" indent="-457200" algn="l" rtl="0">
              <a:buClr>
                <a:srgbClr val="00B0F0"/>
              </a:buClr>
              <a:buFont typeface="+mj-lt"/>
              <a:buAutoNum type="arabicPeriod" startAt="6"/>
            </a:pPr>
            <a:r>
              <a:rPr lang="en-US" sz="2400" b="1" dirty="0">
                <a:effectLst/>
              </a:rPr>
              <a:t>Eliminate slogans, exhortations, and targets for the workforce asking for zero defects and new levels of </a:t>
            </a:r>
            <a:r>
              <a:rPr lang="en-US" sz="2400" b="1" dirty="0" smtClean="0">
                <a:effectLst/>
              </a:rPr>
              <a:t>productivity</a:t>
            </a:r>
            <a:endParaRPr lang="en-US" sz="2400"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57</a:t>
            </a:fld>
            <a:endParaRPr lang="ar-SA"/>
          </a:p>
        </p:txBody>
      </p:sp>
    </p:spTree>
    <p:extLst>
      <p:ext uri="{BB962C8B-B14F-4D97-AF65-F5344CB8AC3E}">
        <p14:creationId xmlns:p14="http://schemas.microsoft.com/office/powerpoint/2010/main" val="41596731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539552" y="1844824"/>
            <a:ext cx="8280920" cy="4320480"/>
          </a:xfrm>
        </p:spPr>
        <p:txBody>
          <a:bodyPr/>
          <a:lstStyle/>
          <a:p>
            <a:pPr marL="45720" algn="l" rtl="0">
              <a:buClr>
                <a:srgbClr val="00B0F0"/>
              </a:buClr>
            </a:pPr>
            <a:r>
              <a:rPr lang="en-US" sz="2800" b="1" dirty="0">
                <a:solidFill>
                  <a:srgbClr val="00B0F0"/>
                </a:solidFill>
                <a:effectLst>
                  <a:outerShdw blurRad="38100" dist="38100" dir="2700000" algn="tl">
                    <a:srgbClr val="000000">
                      <a:alpha val="43137"/>
                    </a:srgbClr>
                  </a:outerShdw>
                </a:effectLst>
              </a:rPr>
              <a:t>Deming’s 14 points</a:t>
            </a:r>
            <a:endParaRPr lang="en-US" sz="2800" b="1" dirty="0" smtClean="0">
              <a:solidFill>
                <a:srgbClr val="00B0F0"/>
              </a:solidFill>
              <a:effectLst>
                <a:outerShdw blurRad="38100" dist="38100" dir="2700000" algn="tl">
                  <a:srgbClr val="000000">
                    <a:alpha val="43137"/>
                  </a:srgbClr>
                </a:outerShdw>
              </a:effectLst>
            </a:endParaRPr>
          </a:p>
          <a:p>
            <a:pPr marL="502920" indent="-457200" algn="l" rtl="0">
              <a:buClr>
                <a:srgbClr val="00B0F0"/>
              </a:buClr>
              <a:buFont typeface="+mj-lt"/>
              <a:buAutoNum type="arabicPeriod" startAt="11"/>
            </a:pPr>
            <a:r>
              <a:rPr lang="en-US" sz="2600" b="1" dirty="0">
                <a:effectLst/>
              </a:rPr>
              <a:t>Eliminate work standards (quotas) on the factory floor</a:t>
            </a:r>
          </a:p>
          <a:p>
            <a:pPr marL="502920" indent="-457200" algn="l" rtl="0">
              <a:buClr>
                <a:srgbClr val="00B0F0"/>
              </a:buClr>
              <a:buFont typeface="+mj-lt"/>
              <a:buAutoNum type="arabicPeriod" startAt="11"/>
            </a:pPr>
            <a:r>
              <a:rPr lang="en-US" sz="2600" b="1" dirty="0">
                <a:effectLst/>
              </a:rPr>
              <a:t>Remove barriers that rob the hourly worker of the right to pride of workmanship</a:t>
            </a:r>
          </a:p>
          <a:p>
            <a:pPr marL="502920" indent="-457200" algn="l" rtl="0">
              <a:buClr>
                <a:srgbClr val="00B0F0"/>
              </a:buClr>
              <a:buFont typeface="+mj-lt"/>
              <a:buAutoNum type="arabicPeriod" startAt="11"/>
            </a:pPr>
            <a:r>
              <a:rPr lang="en-US" sz="2600" b="1" dirty="0">
                <a:effectLst/>
              </a:rPr>
              <a:t>Institute a vigorous program of education and self-improvement</a:t>
            </a:r>
          </a:p>
          <a:p>
            <a:pPr marL="502920" indent="-457200" algn="l" rtl="0">
              <a:buClr>
                <a:srgbClr val="00B0F0"/>
              </a:buClr>
              <a:buFont typeface="+mj-lt"/>
              <a:buAutoNum type="arabicPeriod" startAt="11"/>
            </a:pPr>
            <a:r>
              <a:rPr lang="en-US" sz="2600" b="1" dirty="0">
                <a:effectLst/>
              </a:rPr>
              <a:t>Put everyone in the company to work to accomplish the transformation</a:t>
            </a:r>
            <a:endParaRPr lang="en-US" sz="2600"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58</a:t>
            </a:fld>
            <a:endParaRPr lang="ar-SA"/>
          </a:p>
        </p:txBody>
      </p:sp>
    </p:spTree>
    <p:extLst>
      <p:ext uri="{BB962C8B-B14F-4D97-AF65-F5344CB8AC3E}">
        <p14:creationId xmlns:p14="http://schemas.microsoft.com/office/powerpoint/2010/main" val="8265878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539552" y="1556792"/>
            <a:ext cx="8280920" cy="4608512"/>
          </a:xfrm>
        </p:spPr>
        <p:txBody>
          <a:bodyPr/>
          <a:lstStyle/>
          <a:p>
            <a:pPr marL="45720" algn="l" rtl="0">
              <a:buClr>
                <a:srgbClr val="00B0F0"/>
              </a:buClr>
            </a:pPr>
            <a:r>
              <a:rPr lang="en-US" sz="2800" b="1" dirty="0">
                <a:solidFill>
                  <a:srgbClr val="00B0F0"/>
                </a:solidFill>
                <a:effectLst/>
              </a:rPr>
              <a:t>Joseph M. </a:t>
            </a:r>
            <a:r>
              <a:rPr lang="en-US" sz="2800" b="1" dirty="0" smtClean="0">
                <a:solidFill>
                  <a:srgbClr val="00B0F0"/>
                </a:solidFill>
                <a:effectLst/>
              </a:rPr>
              <a:t>Juran</a:t>
            </a:r>
          </a:p>
          <a:p>
            <a:pPr marL="457200" indent="-457200" algn="l" rtl="0">
              <a:buClr>
                <a:srgbClr val="00B0F0"/>
              </a:buClr>
              <a:buFont typeface="Wingdings" panose="05000000000000000000" pitchFamily="2" charset="2"/>
              <a:buChar char="v"/>
            </a:pPr>
            <a:r>
              <a:rPr lang="en-US" sz="2800" b="1" dirty="0">
                <a:effectLst/>
              </a:rPr>
              <a:t>Defined quality as fitness for use, which includes being free from deficiencies and meeting customers’ needs</a:t>
            </a:r>
          </a:p>
          <a:p>
            <a:pPr marL="457200" indent="-457200" algn="l" rtl="0">
              <a:buClr>
                <a:srgbClr val="00B0F0"/>
              </a:buClr>
              <a:buFont typeface="Wingdings" panose="05000000000000000000" pitchFamily="2" charset="2"/>
              <a:buChar char="v"/>
            </a:pPr>
            <a:r>
              <a:rPr lang="en-US" sz="2800" b="1" dirty="0">
                <a:effectLst/>
              </a:rPr>
              <a:t>His </a:t>
            </a:r>
            <a:r>
              <a:rPr lang="en-US" sz="2800" b="1" dirty="0">
                <a:solidFill>
                  <a:srgbClr val="00B0F0"/>
                </a:solidFill>
                <a:effectLst/>
              </a:rPr>
              <a:t>Quality</a:t>
            </a:r>
            <a:r>
              <a:rPr lang="en-US" sz="2800" b="1" dirty="0">
                <a:effectLst/>
              </a:rPr>
              <a:t> </a:t>
            </a:r>
            <a:r>
              <a:rPr lang="en-US" sz="2800" b="1" dirty="0">
                <a:solidFill>
                  <a:srgbClr val="00B0F0"/>
                </a:solidFill>
                <a:effectLst/>
              </a:rPr>
              <a:t>Trilogy</a:t>
            </a:r>
            <a:r>
              <a:rPr lang="en-US" sz="2800" b="1" dirty="0">
                <a:effectLst/>
              </a:rPr>
              <a:t> provides a general way to conceptualize quality</a:t>
            </a:r>
          </a:p>
          <a:p>
            <a:pPr lvl="1" algn="l" rtl="0">
              <a:buClr>
                <a:srgbClr val="00B0F0"/>
              </a:buClr>
              <a:buFont typeface="Wingdings" panose="05000000000000000000" pitchFamily="2" charset="2"/>
              <a:buChar char="v"/>
            </a:pPr>
            <a:r>
              <a:rPr lang="en-US" sz="2800" b="1" dirty="0">
                <a:solidFill>
                  <a:srgbClr val="FFC000"/>
                </a:solidFill>
                <a:effectLst/>
              </a:rPr>
              <a:t>Quality Planning</a:t>
            </a:r>
          </a:p>
          <a:p>
            <a:pPr lvl="1" algn="l" rtl="0">
              <a:buClr>
                <a:srgbClr val="00B0F0"/>
              </a:buClr>
              <a:buFont typeface="Wingdings" panose="05000000000000000000" pitchFamily="2" charset="2"/>
              <a:buChar char="v"/>
            </a:pPr>
            <a:r>
              <a:rPr lang="en-US" sz="2800" b="1" dirty="0">
                <a:solidFill>
                  <a:srgbClr val="FFC000"/>
                </a:solidFill>
                <a:effectLst/>
              </a:rPr>
              <a:t>Quality Control</a:t>
            </a:r>
          </a:p>
          <a:p>
            <a:pPr lvl="1" algn="l" rtl="0">
              <a:buClr>
                <a:srgbClr val="00B0F0"/>
              </a:buClr>
              <a:buFont typeface="Wingdings" panose="05000000000000000000" pitchFamily="2" charset="2"/>
              <a:buChar char="v"/>
            </a:pPr>
            <a:r>
              <a:rPr lang="en-US" sz="2800" b="1" dirty="0">
                <a:solidFill>
                  <a:srgbClr val="FFC000"/>
                </a:solidFill>
                <a:effectLst/>
              </a:rPr>
              <a:t>Quality </a:t>
            </a:r>
            <a:r>
              <a:rPr lang="en-US" sz="2800" b="1" dirty="0" smtClean="0">
                <a:solidFill>
                  <a:srgbClr val="FFC000"/>
                </a:solidFill>
                <a:effectLst/>
              </a:rPr>
              <a:t>Improvement</a:t>
            </a:r>
            <a:endParaRPr lang="en-US" sz="2600" b="1" dirty="0">
              <a:solidFill>
                <a:srgbClr val="FFC000"/>
              </a:solidFill>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59</a:t>
            </a:fld>
            <a:endParaRPr lang="ar-SA"/>
          </a:p>
        </p:txBody>
      </p:sp>
    </p:spTree>
    <p:extLst>
      <p:ext uri="{BB962C8B-B14F-4D97-AF65-F5344CB8AC3E}">
        <p14:creationId xmlns:p14="http://schemas.microsoft.com/office/powerpoint/2010/main" val="3124197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136904" cy="4608512"/>
          </a:xfrm>
        </p:spPr>
        <p:txBody>
          <a:bodyPr/>
          <a:lstStyle/>
          <a:p>
            <a:pPr algn="l" rtl="0"/>
            <a:r>
              <a:rPr lang="en-US" b="1" dirty="0">
                <a:solidFill>
                  <a:srgbClr val="00B0F0"/>
                </a:solidFill>
                <a:effectLst/>
              </a:rPr>
              <a:t>What is Quality?</a:t>
            </a:r>
          </a:p>
          <a:p>
            <a:pPr algn="l" rtl="0"/>
            <a:r>
              <a:rPr lang="en-US" sz="2800" b="1" dirty="0">
                <a:solidFill>
                  <a:srgbClr val="FFFF00"/>
                </a:solidFill>
              </a:rPr>
              <a:t>Conformance to specification</a:t>
            </a:r>
            <a:r>
              <a:rPr lang="en-US" sz="2800" b="1" dirty="0" smtClean="0">
                <a:solidFill>
                  <a:srgbClr val="FFFF00"/>
                </a:solidFill>
                <a:effectLst/>
              </a:rPr>
              <a:t> </a:t>
            </a:r>
          </a:p>
          <a:p>
            <a:pPr lvl="1" algn="l" rtl="0">
              <a:buClr>
                <a:srgbClr val="00B0F0"/>
              </a:buClr>
              <a:buFont typeface="Wingdings" panose="05000000000000000000" pitchFamily="2" charset="2"/>
              <a:buChar char="v"/>
            </a:pPr>
            <a:r>
              <a:rPr lang="en-US" sz="2800" b="1" dirty="0" smtClean="0">
                <a:cs typeface="Times New Roman" pitchFamily="18" charset="0"/>
              </a:rPr>
              <a:t>Carrying </a:t>
            </a:r>
            <a:r>
              <a:rPr lang="en-US" sz="2800" b="1" dirty="0">
                <a:cs typeface="Times New Roman" pitchFamily="18" charset="0"/>
              </a:rPr>
              <a:t>out interventions correctly according to pre-established standards and procedures, with an aim of satisfying the customers of the health system and maximizing results without generating health risks or unnecessary costs</a:t>
            </a:r>
            <a:r>
              <a:rPr lang="en-US" sz="2800" b="1" dirty="0" smtClean="0">
                <a:effectLst/>
              </a:rPr>
              <a:t>. </a:t>
            </a:r>
            <a:endParaRPr lang="ar-SA" sz="2800" b="1" dirty="0">
              <a:solidFill>
                <a:srgbClr val="FFFF00"/>
              </a:solidFill>
            </a:endParaRPr>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6</a:t>
            </a:fld>
            <a:endParaRPr lang="ar-SA"/>
          </a:p>
        </p:txBody>
      </p:sp>
      <p:sp>
        <p:nvSpPr>
          <p:cNvPr id="7" name="TextBox 6"/>
          <p:cNvSpPr txBox="1"/>
          <p:nvPr/>
        </p:nvSpPr>
        <p:spPr>
          <a:xfrm>
            <a:off x="3476730" y="5505335"/>
            <a:ext cx="4968552" cy="523220"/>
          </a:xfrm>
          <a:prstGeom prst="rect">
            <a:avLst/>
          </a:prstGeom>
          <a:noFill/>
        </p:spPr>
        <p:txBody>
          <a:bodyPr wrap="square" rtlCol="0">
            <a:spAutoFit/>
          </a:bodyPr>
          <a:lstStyle/>
          <a:p>
            <a:pPr algn="l" rtl="0"/>
            <a:r>
              <a:rPr lang="en-US" sz="2800" b="1" dirty="0">
                <a:solidFill>
                  <a:srgbClr val="FFC000"/>
                </a:solidFill>
              </a:rPr>
              <a:t>"The ends justify the means"</a:t>
            </a:r>
          </a:p>
        </p:txBody>
      </p:sp>
    </p:spTree>
    <p:extLst>
      <p:ext uri="{BB962C8B-B14F-4D97-AF65-F5344CB8AC3E}">
        <p14:creationId xmlns:p14="http://schemas.microsoft.com/office/powerpoint/2010/main" val="270282325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187624" y="260648"/>
            <a:ext cx="7772400" cy="1080120"/>
          </a:xfrm>
        </p:spPr>
        <p:txBody>
          <a:bodyPr/>
          <a:lstStyle/>
          <a:p>
            <a:r>
              <a:rPr lang="en-US" b="1" dirty="0">
                <a:solidFill>
                  <a:schemeClr val="tx1"/>
                </a:solidFill>
                <a:latin typeface="+mn-lt"/>
              </a:rPr>
              <a:t>Theory of </a:t>
            </a:r>
            <a:r>
              <a:rPr lang="en-US" b="1" dirty="0">
                <a:solidFill>
                  <a:srgbClr val="00B0F0"/>
                </a:solidFill>
                <a:latin typeface="+mn-lt"/>
              </a:rPr>
              <a:t>CQI</a:t>
            </a:r>
            <a:r>
              <a:rPr lang="en-US" b="1" dirty="0">
                <a:solidFill>
                  <a:schemeClr val="tx1"/>
                </a:solidFill>
                <a:latin typeface="+mn-lt"/>
              </a:rPr>
              <a:t>: The Pioneers</a:t>
            </a:r>
            <a:endParaRPr lang="ar-SA" dirty="0">
              <a:latin typeface="+mn-lt"/>
            </a:endParaRPr>
          </a:p>
        </p:txBody>
      </p:sp>
      <p:sp>
        <p:nvSpPr>
          <p:cNvPr id="3" name="Subtitle 2"/>
          <p:cNvSpPr>
            <a:spLocks noGrp="1"/>
          </p:cNvSpPr>
          <p:nvPr>
            <p:ph type="subTitle" sz="quarter" idx="1"/>
          </p:nvPr>
        </p:nvSpPr>
        <p:spPr>
          <a:xfrm>
            <a:off x="539552" y="1340768"/>
            <a:ext cx="8280920" cy="4824536"/>
          </a:xfrm>
        </p:spPr>
        <p:txBody>
          <a:bodyPr/>
          <a:lstStyle/>
          <a:p>
            <a:pPr marL="45720" algn="l" rtl="0">
              <a:buClr>
                <a:srgbClr val="00B0F0"/>
              </a:buClr>
            </a:pPr>
            <a:r>
              <a:rPr lang="en-US" sz="2800" b="1" dirty="0">
                <a:solidFill>
                  <a:srgbClr val="00B0F0"/>
                </a:solidFill>
                <a:effectLst>
                  <a:outerShdw blurRad="38100" dist="38100" dir="2700000" algn="tl">
                    <a:srgbClr val="000000">
                      <a:alpha val="43137"/>
                    </a:srgbClr>
                  </a:outerShdw>
                </a:effectLst>
              </a:rPr>
              <a:t>Philip b. </a:t>
            </a:r>
            <a:r>
              <a:rPr lang="en-US" sz="2800" b="1" dirty="0" smtClean="0">
                <a:solidFill>
                  <a:srgbClr val="00B0F0"/>
                </a:solidFill>
                <a:effectLst>
                  <a:outerShdw blurRad="38100" dist="38100" dir="2700000" algn="tl">
                    <a:srgbClr val="000000">
                      <a:alpha val="43137"/>
                    </a:srgbClr>
                  </a:outerShdw>
                </a:effectLst>
              </a:rPr>
              <a:t>Crosby</a:t>
            </a:r>
          </a:p>
          <a:p>
            <a:pPr marL="457200" indent="-457200" algn="l" rtl="0">
              <a:buClr>
                <a:srgbClr val="00B0F0"/>
              </a:buClr>
              <a:buFont typeface="Wingdings" panose="05000000000000000000" pitchFamily="2" charset="2"/>
              <a:buChar char="v"/>
            </a:pPr>
            <a:r>
              <a:rPr lang="en-US" sz="2400" b="1" dirty="0">
                <a:solidFill>
                  <a:srgbClr val="00B0F0"/>
                </a:solidFill>
                <a:effectLst/>
              </a:rPr>
              <a:t>Crosby</a:t>
            </a:r>
            <a:r>
              <a:rPr lang="en-US" sz="2400" b="1" dirty="0">
                <a:effectLst/>
              </a:rPr>
              <a:t> emphasized understanding </a:t>
            </a:r>
            <a:r>
              <a:rPr lang="en-US" sz="2400" b="1" dirty="0" smtClean="0">
                <a:effectLst/>
              </a:rPr>
              <a:t>non-quality</a:t>
            </a:r>
            <a:r>
              <a:rPr lang="en-US" sz="2400" b="1" dirty="0">
                <a:effectLst/>
              </a:rPr>
              <a:t>: “Quality is free. It’s not a gift, but it is free. What costs money are the non quality things—all the actions that involve not doing jobs right the first time”</a:t>
            </a:r>
          </a:p>
          <a:p>
            <a:pPr marL="457200" indent="-457200" algn="l" rtl="0">
              <a:buClr>
                <a:srgbClr val="00B0F0"/>
              </a:buClr>
              <a:buFont typeface="Wingdings" panose="05000000000000000000" pitchFamily="2" charset="2"/>
              <a:buChar char="v"/>
            </a:pPr>
            <a:r>
              <a:rPr lang="en-US" sz="2400" b="1" dirty="0">
                <a:solidFill>
                  <a:srgbClr val="00B0F0"/>
                </a:solidFill>
                <a:effectLst/>
              </a:rPr>
              <a:t>Crosby</a:t>
            </a:r>
            <a:r>
              <a:rPr lang="en-US" sz="2400" b="1" dirty="0">
                <a:effectLst/>
              </a:rPr>
              <a:t> strongly advocates a system of quality improvement that focuses on prevention rather than appraisal</a:t>
            </a:r>
          </a:p>
          <a:p>
            <a:pPr marL="457200" indent="-457200" algn="l" rtl="0">
              <a:buClr>
                <a:srgbClr val="00B0F0"/>
              </a:buClr>
              <a:buFont typeface="Wingdings" panose="05000000000000000000" pitchFamily="2" charset="2"/>
              <a:buChar char="v"/>
            </a:pPr>
            <a:r>
              <a:rPr lang="en-US" sz="2400" b="1" dirty="0">
                <a:solidFill>
                  <a:srgbClr val="00B0F0"/>
                </a:solidFill>
                <a:effectLst/>
              </a:rPr>
              <a:t>Crosby’s</a:t>
            </a:r>
            <a:r>
              <a:rPr lang="en-US" sz="2400" b="1" dirty="0">
                <a:effectLst/>
              </a:rPr>
              <a:t> organizational maturity model includes the stages of uncertainty, awakening, enlightenment, wisdom, and certainty</a:t>
            </a:r>
            <a:endParaRPr lang="en-US" sz="2400" b="1" dirty="0">
              <a:effectLst/>
            </a:endParaRPr>
          </a:p>
        </p:txBody>
      </p:sp>
      <p:sp>
        <p:nvSpPr>
          <p:cNvPr id="4" name="Date Placeholder 3"/>
          <p:cNvSpPr>
            <a:spLocks noGrp="1"/>
          </p:cNvSpPr>
          <p:nvPr>
            <p:ph type="dt" sz="quarter" idx="10"/>
          </p:nvPr>
        </p:nvSpPr>
        <p:spPr/>
        <p:txBody>
          <a:bodyPr/>
          <a:lstStyle/>
          <a:p>
            <a:fld id="{8F1EDD9E-A57E-4069-8BB1-6B3777BFE2CD}" type="datetime1">
              <a:rPr lang="ar-SA" smtClean="0"/>
              <a:pPr/>
              <a:t>22/12/1437</a:t>
            </a:fld>
            <a:endParaRPr lang="ar-SA" dirty="0"/>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60</a:t>
            </a:fld>
            <a:endParaRPr lang="ar-SA"/>
          </a:p>
        </p:txBody>
      </p:sp>
    </p:spTree>
    <p:extLst>
      <p:ext uri="{BB962C8B-B14F-4D97-AF65-F5344CB8AC3E}">
        <p14:creationId xmlns:p14="http://schemas.microsoft.com/office/powerpoint/2010/main" val="68738859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700808"/>
            <a:ext cx="7772400" cy="3240360"/>
          </a:xfrm>
        </p:spPr>
        <p:txBody>
          <a:bodyPr/>
          <a:lstStyle/>
          <a:p>
            <a:pPr algn="ctr" rtl="0"/>
            <a:r>
              <a:rPr lang="en-US" sz="9600" b="1" dirty="0" smtClean="0">
                <a:solidFill>
                  <a:srgbClr val="00B0F0"/>
                </a:solidFill>
                <a:latin typeface="AR HERMANN" panose="02000000000000000000" pitchFamily="2" charset="0"/>
              </a:rPr>
              <a:t>THANK YOU</a:t>
            </a:r>
            <a:endParaRPr lang="en-US" sz="9600" b="1" dirty="0">
              <a:solidFill>
                <a:srgbClr val="00B0F0"/>
              </a:solidFill>
              <a:latin typeface="AR HERMANN" panose="02000000000000000000" pitchFamily="2" charset="0"/>
            </a:endParaRPr>
          </a:p>
        </p:txBody>
      </p:sp>
      <p:sp>
        <p:nvSpPr>
          <p:cNvPr id="3" name="Date Placeholder 2"/>
          <p:cNvSpPr>
            <a:spLocks noGrp="1"/>
          </p:cNvSpPr>
          <p:nvPr>
            <p:ph type="dt" sz="half" idx="10"/>
          </p:nvPr>
        </p:nvSpPr>
        <p:spPr/>
        <p:txBody>
          <a:bodyPr/>
          <a:lstStyle/>
          <a:p>
            <a:fld id="{17C9AFB2-08FC-43B3-A9EB-0C9083B8FF3D}" type="datetime1">
              <a:rPr lang="ar-SA" smtClean="0"/>
              <a:pPr/>
              <a:t>22/12/1437</a:t>
            </a:fld>
            <a:endParaRPr lang="ar-SA"/>
          </a:p>
        </p:txBody>
      </p:sp>
      <p:sp>
        <p:nvSpPr>
          <p:cNvPr id="4" name="Footer Placeholder 3"/>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61</a:t>
            </a:fld>
            <a:endParaRPr lang="ar-SA"/>
          </a:p>
        </p:txBody>
      </p:sp>
    </p:spTree>
    <p:extLst>
      <p:ext uri="{BB962C8B-B14F-4D97-AF65-F5344CB8AC3E}">
        <p14:creationId xmlns:p14="http://schemas.microsoft.com/office/powerpoint/2010/main" val="18385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136904" cy="4608512"/>
          </a:xfrm>
        </p:spPr>
        <p:txBody>
          <a:bodyPr/>
          <a:lstStyle/>
          <a:p>
            <a:pPr algn="l" rtl="0"/>
            <a:r>
              <a:rPr lang="en-US" b="1" dirty="0">
                <a:solidFill>
                  <a:srgbClr val="00B0F0"/>
                </a:solidFill>
                <a:effectLst/>
              </a:rPr>
              <a:t>What is Quality?</a:t>
            </a:r>
          </a:p>
          <a:p>
            <a:pPr algn="l" rtl="0"/>
            <a:r>
              <a:rPr lang="en-US" sz="2800" b="1" dirty="0">
                <a:solidFill>
                  <a:srgbClr val="FFFF00"/>
                </a:solidFill>
                <a:effectLst/>
              </a:rPr>
              <a:t>Regulatory Compliance vs. Operational Excellence</a:t>
            </a:r>
            <a:r>
              <a:rPr lang="en-US" sz="2800" b="1" dirty="0" smtClean="0">
                <a:solidFill>
                  <a:srgbClr val="FFFF00"/>
                </a:solidFill>
                <a:effectLst/>
              </a:rPr>
              <a:t>:</a:t>
            </a:r>
          </a:p>
          <a:p>
            <a:pPr marL="457200" indent="-457200" algn="l" rtl="0">
              <a:buClr>
                <a:srgbClr val="00B0F0"/>
              </a:buClr>
              <a:buFont typeface="Wingdings" panose="05000000000000000000" pitchFamily="2" charset="2"/>
              <a:buChar char="v"/>
            </a:pPr>
            <a:r>
              <a:rPr lang="en-US" sz="2800" b="1" dirty="0">
                <a:effectLst/>
              </a:rPr>
              <a:t>Organizations focused on achieving </a:t>
            </a:r>
            <a:r>
              <a:rPr lang="en-US" sz="2800" b="1" dirty="0" smtClean="0">
                <a:effectLst/>
              </a:rPr>
              <a:t>“</a:t>
            </a:r>
            <a:r>
              <a:rPr lang="en-US" sz="2800" b="1" dirty="0">
                <a:solidFill>
                  <a:srgbClr val="FFFF00"/>
                </a:solidFill>
                <a:effectLst/>
              </a:rPr>
              <a:t>operational excellence</a:t>
            </a:r>
            <a:r>
              <a:rPr lang="en-US" sz="2800" b="1" dirty="0" smtClean="0">
                <a:effectLst/>
              </a:rPr>
              <a:t>” </a:t>
            </a:r>
            <a:r>
              <a:rPr lang="en-US" sz="2800" b="1" dirty="0">
                <a:effectLst/>
              </a:rPr>
              <a:t>produce consistent </a:t>
            </a:r>
            <a:r>
              <a:rPr lang="en-US" sz="2800" b="1" dirty="0">
                <a:solidFill>
                  <a:srgbClr val="00B0F0"/>
                </a:solidFill>
                <a:effectLst/>
              </a:rPr>
              <a:t>quality</a:t>
            </a:r>
            <a:r>
              <a:rPr lang="en-US" sz="2800" b="1" dirty="0">
                <a:effectLst/>
              </a:rPr>
              <a:t> products and serve customer’s needs all the </a:t>
            </a:r>
            <a:r>
              <a:rPr lang="en-US" sz="2800" b="1" dirty="0" smtClean="0">
                <a:effectLst/>
              </a:rPr>
              <a:t>time, </a:t>
            </a:r>
            <a:r>
              <a:rPr lang="en-US" sz="2800" b="1" dirty="0">
                <a:effectLst/>
              </a:rPr>
              <a:t>comply with necessary regulations that apply to product quality, safety, meet their sustainability obligations and continuously innovate</a:t>
            </a:r>
            <a:r>
              <a:rPr lang="en-US" sz="2800" b="1" dirty="0" smtClean="0">
                <a:effectLst/>
              </a:rPr>
              <a:t>. </a:t>
            </a:r>
            <a:endParaRPr lang="ar-SA" sz="2800" b="1" dirty="0">
              <a:solidFill>
                <a:srgbClr val="FFFF00"/>
              </a:solidFill>
            </a:endParaRPr>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dirty="0" smtClean="0"/>
              <a:t>Dr. Mohammed Alnaif</a:t>
            </a:r>
            <a:endParaRPr lang="ar-SA" dirty="0"/>
          </a:p>
        </p:txBody>
      </p:sp>
      <p:sp>
        <p:nvSpPr>
          <p:cNvPr id="5" name="Slide Number Placeholder 4"/>
          <p:cNvSpPr>
            <a:spLocks noGrp="1"/>
          </p:cNvSpPr>
          <p:nvPr>
            <p:ph type="sldNum" sz="quarter" idx="12"/>
          </p:nvPr>
        </p:nvSpPr>
        <p:spPr/>
        <p:txBody>
          <a:bodyPr/>
          <a:lstStyle/>
          <a:p>
            <a:fld id="{B3988F7D-D297-40C4-B76C-B7BD2903FBFC}" type="slidenum">
              <a:rPr lang="ar-SA" smtClean="0"/>
              <a:pPr/>
              <a:t>7</a:t>
            </a:fld>
            <a:endParaRPr lang="ar-SA" dirty="0"/>
          </a:p>
        </p:txBody>
      </p:sp>
      <p:sp>
        <p:nvSpPr>
          <p:cNvPr id="7" name="TextBox 6"/>
          <p:cNvSpPr txBox="1"/>
          <p:nvPr/>
        </p:nvSpPr>
        <p:spPr>
          <a:xfrm>
            <a:off x="3491880" y="5505335"/>
            <a:ext cx="4968552" cy="523220"/>
          </a:xfrm>
          <a:prstGeom prst="rect">
            <a:avLst/>
          </a:prstGeom>
          <a:noFill/>
        </p:spPr>
        <p:txBody>
          <a:bodyPr wrap="square" rtlCol="0">
            <a:spAutoFit/>
          </a:bodyPr>
          <a:lstStyle/>
          <a:p>
            <a:pPr algn="l" rtl="0"/>
            <a:r>
              <a:rPr lang="en-US" sz="2800" b="1" dirty="0">
                <a:solidFill>
                  <a:srgbClr val="FFC000"/>
                </a:solidFill>
              </a:rPr>
              <a:t>"The ends justify the means"</a:t>
            </a:r>
          </a:p>
        </p:txBody>
      </p:sp>
    </p:spTree>
    <p:extLst>
      <p:ext uri="{BB962C8B-B14F-4D97-AF65-F5344CB8AC3E}">
        <p14:creationId xmlns:p14="http://schemas.microsoft.com/office/powerpoint/2010/main" val="2800439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556792"/>
            <a:ext cx="8352928" cy="4392488"/>
          </a:xfrm>
        </p:spPr>
        <p:txBody>
          <a:bodyPr/>
          <a:lstStyle/>
          <a:p>
            <a:pPr algn="l"/>
            <a:r>
              <a:rPr lang="en-US" b="1" dirty="0">
                <a:solidFill>
                  <a:srgbClr val="00B0F0"/>
                </a:solidFill>
                <a:effectLst/>
              </a:rPr>
              <a:t>What is Quality?</a:t>
            </a:r>
          </a:p>
          <a:p>
            <a:pPr marL="457200" indent="-457200" algn="l" rtl="0">
              <a:buClr>
                <a:srgbClr val="00B0F0"/>
              </a:buClr>
              <a:buFont typeface="Wingdings" panose="05000000000000000000" pitchFamily="2" charset="2"/>
              <a:buChar char="v"/>
            </a:pPr>
            <a:r>
              <a:rPr lang="en-US" sz="2800" b="1" dirty="0">
                <a:effectLst/>
              </a:rPr>
              <a:t>In its broadest sense, </a:t>
            </a:r>
            <a:r>
              <a:rPr lang="en-US" sz="2800" b="1" dirty="0">
                <a:solidFill>
                  <a:srgbClr val="00B0F0"/>
                </a:solidFill>
                <a:effectLst/>
              </a:rPr>
              <a:t>quality</a:t>
            </a:r>
            <a:r>
              <a:rPr lang="en-US" sz="2800" b="1" dirty="0">
                <a:effectLst/>
              </a:rPr>
              <a:t> is an attribute of a product or service.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smtClean="0">
                <a:effectLst/>
              </a:rPr>
              <a:t>The </a:t>
            </a:r>
            <a:r>
              <a:rPr lang="en-US" sz="2800" b="1" dirty="0">
                <a:effectLst/>
              </a:rPr>
              <a:t>perspective of the person evaluating the product or service influences her judgment of the attribute. </a:t>
            </a:r>
            <a:endParaRPr lang="en-US" sz="2800" b="1" dirty="0" smtClean="0">
              <a:effectLst/>
            </a:endParaRPr>
          </a:p>
          <a:p>
            <a:pPr marL="457200" indent="-457200" algn="l" rtl="0">
              <a:buClr>
                <a:srgbClr val="00B0F0"/>
              </a:buClr>
              <a:buFont typeface="Wingdings" panose="05000000000000000000" pitchFamily="2" charset="2"/>
              <a:buChar char="v"/>
            </a:pPr>
            <a:r>
              <a:rPr lang="en-US" sz="2800" b="1" dirty="0">
                <a:solidFill>
                  <a:srgbClr val="00B0F0"/>
                </a:solidFill>
                <a:effectLst/>
              </a:rPr>
              <a:t>Quality</a:t>
            </a:r>
            <a:r>
              <a:rPr lang="en-US" sz="2800" b="1" dirty="0">
                <a:effectLst/>
              </a:rPr>
              <a:t> is perceived degree of excellence</a:t>
            </a:r>
            <a:r>
              <a:rPr lang="en-US" sz="2800" b="1" dirty="0" smtClean="0">
                <a:effectLst/>
              </a:rPr>
              <a:t>.</a:t>
            </a:r>
          </a:p>
          <a:p>
            <a:pPr marL="457200" indent="-457200" algn="l" rtl="0">
              <a:buClr>
                <a:srgbClr val="00B0F0"/>
              </a:buClr>
              <a:buFont typeface="Wingdings" panose="05000000000000000000" pitchFamily="2" charset="2"/>
              <a:buChar char="v"/>
            </a:pPr>
            <a:r>
              <a:rPr lang="en-US" sz="2800" b="1" dirty="0" smtClean="0">
                <a:effectLst/>
              </a:rPr>
              <a:t>No </a:t>
            </a:r>
            <a:r>
              <a:rPr lang="en-US" sz="2800" b="1" dirty="0">
                <a:effectLst/>
              </a:rPr>
              <a:t>universally accepted definition of quality exists;</a:t>
            </a:r>
            <a:r>
              <a:rPr lang="en-US" sz="2800" b="1" dirty="0" smtClean="0">
                <a:effectLst/>
              </a:rPr>
              <a:t>.</a:t>
            </a:r>
            <a:endParaRPr lang="ar-SA" sz="28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8</a:t>
            </a:fld>
            <a:endParaRPr lang="ar-SA"/>
          </a:p>
        </p:txBody>
      </p:sp>
    </p:spTree>
    <p:extLst>
      <p:ext uri="{BB962C8B-B14F-4D97-AF65-F5344CB8AC3E}">
        <p14:creationId xmlns:p14="http://schemas.microsoft.com/office/powerpoint/2010/main" val="390997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11560" y="260648"/>
            <a:ext cx="7772400" cy="1143000"/>
          </a:xfrm>
        </p:spPr>
        <p:txBody>
          <a:bodyPr/>
          <a:lstStyle/>
          <a:p>
            <a:r>
              <a:rPr lang="en-US" i="1" dirty="0" smtClean="0">
                <a:solidFill>
                  <a:schemeClr val="tx2">
                    <a:lumMod val="20000"/>
                    <a:lumOff val="80000"/>
                  </a:schemeClr>
                </a:solidFill>
              </a:rPr>
              <a:t>The Quality of Healthcare</a:t>
            </a:r>
            <a:endParaRPr lang="ar-SA" dirty="0"/>
          </a:p>
        </p:txBody>
      </p:sp>
      <p:sp>
        <p:nvSpPr>
          <p:cNvPr id="3" name="Subtitle 2"/>
          <p:cNvSpPr>
            <a:spLocks noGrp="1"/>
          </p:cNvSpPr>
          <p:nvPr>
            <p:ph type="subTitle" sz="quarter" idx="1"/>
          </p:nvPr>
        </p:nvSpPr>
        <p:spPr>
          <a:xfrm>
            <a:off x="467544" y="1628800"/>
            <a:ext cx="8352928" cy="4320480"/>
          </a:xfrm>
        </p:spPr>
        <p:txBody>
          <a:bodyPr/>
          <a:lstStyle/>
          <a:p>
            <a:pPr algn="l" rtl="0"/>
            <a:r>
              <a:rPr lang="en-US" b="1" dirty="0">
                <a:solidFill>
                  <a:srgbClr val="00B0F0"/>
                </a:solidFill>
                <a:effectLst/>
              </a:rPr>
              <a:t>What is Quality?</a:t>
            </a:r>
          </a:p>
          <a:p>
            <a:pPr algn="l" rtl="0"/>
            <a:r>
              <a:rPr lang="en-US" sz="2800" b="1" dirty="0">
                <a:solidFill>
                  <a:srgbClr val="00B0F0"/>
                </a:solidFill>
                <a:effectLst/>
              </a:rPr>
              <a:t>However, its definitions share common elements:</a:t>
            </a:r>
          </a:p>
          <a:p>
            <a:pPr marL="457200" indent="-457200" algn="l" rtl="0">
              <a:buClr>
                <a:srgbClr val="00B0F0"/>
              </a:buClr>
              <a:buFont typeface="Wingdings" panose="05000000000000000000" pitchFamily="2" charset="2"/>
              <a:buChar char="v"/>
            </a:pPr>
            <a:r>
              <a:rPr lang="en-US" sz="2800" b="1" dirty="0">
                <a:solidFill>
                  <a:srgbClr val="00B0F0"/>
                </a:solidFill>
                <a:effectLst/>
              </a:rPr>
              <a:t>Quality</a:t>
            </a:r>
            <a:r>
              <a:rPr lang="en-US" sz="2800" b="1" dirty="0">
                <a:effectLst/>
              </a:rPr>
              <a:t> involves meeting or exceeding </a:t>
            </a:r>
            <a:r>
              <a:rPr lang="en-US" sz="2800" b="1" i="1" u="sng" dirty="0">
                <a:solidFill>
                  <a:srgbClr val="FFFF00"/>
                </a:solidFill>
                <a:effectLst/>
              </a:rPr>
              <a:t>customer </a:t>
            </a:r>
            <a:r>
              <a:rPr lang="en-US" sz="2800" b="1" i="1" u="sng" dirty="0" smtClean="0">
                <a:solidFill>
                  <a:srgbClr val="FFFF00"/>
                </a:solidFill>
                <a:effectLst/>
              </a:rPr>
              <a:t>expectations. </a:t>
            </a:r>
            <a:r>
              <a:rPr lang="en-US" sz="2800" b="1" i="1" u="sng" dirty="0">
                <a:solidFill>
                  <a:srgbClr val="FFFF00"/>
                </a:solidFill>
                <a:effectLst/>
              </a:rPr>
              <a:t>Expectations</a:t>
            </a:r>
            <a:r>
              <a:rPr lang="en-US" sz="2800" b="1" dirty="0">
                <a:effectLst/>
              </a:rPr>
              <a:t> can change, so quality must be continuously improved</a:t>
            </a:r>
            <a:endParaRPr lang="en-US" sz="2800" b="1" i="1" u="sng" dirty="0">
              <a:solidFill>
                <a:srgbClr val="FFFF00"/>
              </a:solidFill>
              <a:effectLst/>
            </a:endParaRPr>
          </a:p>
          <a:p>
            <a:pPr marL="457200" indent="-457200" algn="l" rtl="0">
              <a:buClr>
                <a:srgbClr val="00B0F0"/>
              </a:buClr>
              <a:buFont typeface="Wingdings" panose="05000000000000000000" pitchFamily="2" charset="2"/>
              <a:buChar char="v"/>
            </a:pPr>
            <a:r>
              <a:rPr lang="en-US" sz="2800" b="1" dirty="0">
                <a:solidFill>
                  <a:srgbClr val="00B0F0"/>
                </a:solidFill>
                <a:effectLst/>
              </a:rPr>
              <a:t>Quality</a:t>
            </a:r>
            <a:r>
              <a:rPr lang="en-US" sz="2800" b="1" dirty="0">
                <a:effectLst/>
              </a:rPr>
              <a:t> is dynamic (i.e., what is considered quality today may not be good enough to be considered quality tomorrow).</a:t>
            </a:r>
          </a:p>
          <a:p>
            <a:pPr marL="457200" indent="-457200" algn="l" rtl="0">
              <a:buClr>
                <a:srgbClr val="00B0F0"/>
              </a:buClr>
              <a:buFont typeface="Wingdings" panose="05000000000000000000" pitchFamily="2" charset="2"/>
              <a:buChar char="v"/>
            </a:pPr>
            <a:r>
              <a:rPr lang="en-US" sz="2800" b="1" dirty="0">
                <a:solidFill>
                  <a:srgbClr val="00B0F0"/>
                </a:solidFill>
                <a:effectLst/>
              </a:rPr>
              <a:t>Quality</a:t>
            </a:r>
            <a:r>
              <a:rPr lang="en-US" sz="2800" b="1" dirty="0">
                <a:effectLst/>
              </a:rPr>
              <a:t> can be improved</a:t>
            </a:r>
            <a:r>
              <a:rPr lang="en-US" sz="2800" b="1" dirty="0" smtClean="0">
                <a:effectLst/>
              </a:rPr>
              <a:t>.</a:t>
            </a:r>
            <a:endParaRPr lang="ar-SA" sz="2800" b="1" dirty="0"/>
          </a:p>
        </p:txBody>
      </p:sp>
      <p:sp>
        <p:nvSpPr>
          <p:cNvPr id="4" name="Date Placeholder 3"/>
          <p:cNvSpPr>
            <a:spLocks noGrp="1"/>
          </p:cNvSpPr>
          <p:nvPr>
            <p:ph type="dt" sz="quarter" idx="10"/>
          </p:nvPr>
        </p:nvSpPr>
        <p:spPr/>
        <p:txBody>
          <a:bodyPr/>
          <a:lstStyle/>
          <a:p>
            <a:fld id="{F1658DA7-C147-4906-AA3B-0406F174440A}" type="datetime1">
              <a:rPr lang="ar-SA" smtClean="0"/>
              <a:pPr/>
              <a:t>22/12/1437</a:t>
            </a:fld>
            <a:endParaRPr lang="ar-SA"/>
          </a:p>
        </p:txBody>
      </p:sp>
      <p:sp>
        <p:nvSpPr>
          <p:cNvPr id="6" name="Footer Placeholder 5"/>
          <p:cNvSpPr>
            <a:spLocks noGrp="1"/>
          </p:cNvSpPr>
          <p:nvPr>
            <p:ph type="ftr" sz="quarter" idx="11"/>
          </p:nvPr>
        </p:nvSpPr>
        <p:spPr/>
        <p:txBody>
          <a:bodyPr/>
          <a:lstStyle/>
          <a:p>
            <a:r>
              <a:rPr lang="en-US" smtClean="0"/>
              <a:t>Dr. Mohammed Alnaif</a:t>
            </a:r>
            <a:endParaRPr lang="ar-SA"/>
          </a:p>
        </p:txBody>
      </p:sp>
      <p:sp>
        <p:nvSpPr>
          <p:cNvPr id="5" name="Slide Number Placeholder 4"/>
          <p:cNvSpPr>
            <a:spLocks noGrp="1"/>
          </p:cNvSpPr>
          <p:nvPr>
            <p:ph type="sldNum" sz="quarter" idx="12"/>
          </p:nvPr>
        </p:nvSpPr>
        <p:spPr/>
        <p:txBody>
          <a:bodyPr/>
          <a:lstStyle/>
          <a:p>
            <a:fld id="{B3988F7D-D297-40C4-B76C-B7BD2903FBFC}" type="slidenum">
              <a:rPr lang="ar-SA" smtClean="0"/>
              <a:pPr/>
              <a:t>9</a:t>
            </a:fld>
            <a:endParaRPr lang="ar-SA"/>
          </a:p>
        </p:txBody>
      </p:sp>
    </p:spTree>
    <p:extLst>
      <p:ext uri="{BB962C8B-B14F-4D97-AF65-F5344CB8AC3E}">
        <p14:creationId xmlns:p14="http://schemas.microsoft.com/office/powerpoint/2010/main" val="4191542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Azur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584</TotalTime>
  <Words>3852</Words>
  <Application>Microsoft Office PowerPoint</Application>
  <PresentationFormat>On-screen Show (4:3)</PresentationFormat>
  <Paragraphs>485</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Azure</vt:lpstr>
      <vt:lpstr>King Saud University College of Business Administration Department of Health Administration - Masters` Program</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 Quality of Healthcare</vt:lpstr>
      <vt:lpstr>Theory of CQI: The Pioneers</vt:lpstr>
      <vt:lpstr>Theory of CQI: The Pioneers</vt:lpstr>
      <vt:lpstr>Theory of CQI: The Pioneers</vt:lpstr>
      <vt:lpstr>Theory of CQI: The Pioneers</vt:lpstr>
      <vt:lpstr>Theory of CQI: The Pioneers</vt:lpstr>
      <vt:lpstr>Theory of CQI: The Pioneers</vt:lpstr>
      <vt:lpstr>Theory of CQI: The Pioneers</vt:lpstr>
      <vt:lpstr>Theory of CQI: The Pioneers</vt:lpstr>
      <vt:lpstr>Theory of CQI: The Pioneers</vt:lpstr>
      <vt:lpstr>Theory of CQI: The Pioneers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 Saud University College of Business Administration Department of Health Administration - Masters` Program</dc:title>
  <dc:creator>Dr. Alnaif</dc:creator>
  <cp:lastModifiedBy>alnaif</cp:lastModifiedBy>
  <cp:revision>52</cp:revision>
  <dcterms:created xsi:type="dcterms:W3CDTF">2015-08-30T14:00:09Z</dcterms:created>
  <dcterms:modified xsi:type="dcterms:W3CDTF">2016-09-24T08:49:11Z</dcterms:modified>
</cp:coreProperties>
</file>