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256" r:id="rId5"/>
    <p:sldId id="333" r:id="rId6"/>
    <p:sldId id="334" r:id="rId7"/>
    <p:sldId id="335" r:id="rId8"/>
    <p:sldId id="329" r:id="rId9"/>
    <p:sldId id="330" r:id="rId10"/>
    <p:sldId id="331" r:id="rId11"/>
    <p:sldId id="332" r:id="rId12"/>
    <p:sldId id="281" r:id="rId13"/>
    <p:sldId id="282" r:id="rId14"/>
    <p:sldId id="283" r:id="rId15"/>
    <p:sldId id="284" r:id="rId16"/>
    <p:sldId id="259" r:id="rId17"/>
    <p:sldId id="319" r:id="rId18"/>
    <p:sldId id="321" r:id="rId19"/>
    <p:sldId id="326" r:id="rId20"/>
    <p:sldId id="323" r:id="rId21"/>
    <p:sldId id="324" r:id="rId22"/>
    <p:sldId id="337" r:id="rId23"/>
    <p:sldId id="261" r:id="rId24"/>
    <p:sldId id="325" r:id="rId25"/>
    <p:sldId id="338" r:id="rId26"/>
    <p:sldId id="286" r:id="rId27"/>
    <p:sldId id="287" r:id="rId28"/>
    <p:sldId id="288" r:id="rId29"/>
    <p:sldId id="289" r:id="rId30"/>
    <p:sldId id="291" r:id="rId31"/>
    <p:sldId id="292" r:id="rId32"/>
    <p:sldId id="294" r:id="rId33"/>
    <p:sldId id="295" r:id="rId34"/>
    <p:sldId id="296" r:id="rId35"/>
    <p:sldId id="297" r:id="rId36"/>
    <p:sldId id="298" r:id="rId37"/>
    <p:sldId id="299"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76E36-4441-4F4D-A808-E02C37F75820}" type="datetimeFigureOut">
              <a:rPr lang="en-GB" smtClean="0"/>
              <a:t>07/09/2014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510CD-7D18-4BC1-9987-E79C046D413E}" type="slidenum">
              <a:rPr lang="en-GB" smtClean="0"/>
              <a:t>‹#›</a:t>
            </a:fld>
            <a:endParaRPr lang="en-GB"/>
          </a:p>
        </p:txBody>
      </p:sp>
    </p:spTree>
    <p:extLst>
      <p:ext uri="{BB962C8B-B14F-4D97-AF65-F5344CB8AC3E}">
        <p14:creationId xmlns:p14="http://schemas.microsoft.com/office/powerpoint/2010/main" val="25132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2" name="Notes Placeholder 2"/>
          <p:cNvSpPr>
            <a:spLocks noGrp="1"/>
          </p:cNvSpPr>
          <p:nvPr>
            <p:ph type="body" idx="1"/>
          </p:nvPr>
        </p:nvSpPr>
        <p:spPr>
          <a:noFill/>
        </p:spPr>
        <p:txBody>
          <a:bodyPr/>
          <a:lstStyle/>
          <a:p>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4274" name="Notes Placeholder 2"/>
          <p:cNvSpPr>
            <a:spLocks noGrp="1"/>
          </p:cNvSpPr>
          <p:nvPr>
            <p:ph type="body" idx="1"/>
          </p:nvPr>
        </p:nvSpPr>
        <p:spPr>
          <a:noFill/>
        </p:spPr>
        <p:txBody>
          <a:bodyPr/>
          <a:lstStyle/>
          <a:p>
            <a:endParaRPr lang="en-US" smtClean="0">
              <a:latin typeface="Arial"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6322" name="Notes Placeholder 2"/>
          <p:cNvSpPr>
            <a:spLocks noGrp="1"/>
          </p:cNvSpPr>
          <p:nvPr>
            <p:ph type="body" idx="1"/>
          </p:nvPr>
        </p:nvSpPr>
        <p:spPr>
          <a:noFill/>
        </p:spPr>
        <p:txBody>
          <a:bodyPr/>
          <a:lstStyle/>
          <a:p>
            <a:pPr>
              <a:lnSpc>
                <a:spcPct val="90000"/>
              </a:lnSpc>
            </a:pPr>
            <a:r>
              <a:rPr lang="en-US" smtClean="0">
                <a:latin typeface="Arial" pitchFamily="34" charset="0"/>
                <a:ea typeface="MS PGothic" pitchFamily="34" charset="-128"/>
              </a:rPr>
              <a:t>Depository Institutions (Banks): accept deposits and make loans.  These include commercial banks and thrifts.</a:t>
            </a:r>
          </a:p>
          <a:p>
            <a:pPr>
              <a:lnSpc>
                <a:spcPct val="90000"/>
              </a:lnSpc>
            </a:pPr>
            <a:r>
              <a:rPr lang="en-US" smtClean="0">
                <a:latin typeface="Arial" pitchFamily="34" charset="0"/>
                <a:ea typeface="MS PGothic" pitchFamily="34" charset="-128"/>
              </a:rPr>
              <a:t>Commercial banks (7,500 currently)</a:t>
            </a:r>
          </a:p>
          <a:p>
            <a:pPr lvl="1">
              <a:lnSpc>
                <a:spcPct val="90000"/>
              </a:lnSpc>
              <a:spcBef>
                <a:spcPct val="20000"/>
              </a:spcBef>
            </a:pPr>
            <a:r>
              <a:rPr lang="en-US" smtClean="0">
                <a:latin typeface="Arial" pitchFamily="34" charset="0"/>
                <a:ea typeface="MS PGothic" pitchFamily="34" charset="-128"/>
              </a:rPr>
              <a:t>Raise funds primarily by issuing checkable, savings, and time deposits which are used to make commercial, consumer and mortgage loans</a:t>
            </a:r>
          </a:p>
          <a:p>
            <a:pPr lvl="1">
              <a:lnSpc>
                <a:spcPct val="90000"/>
              </a:lnSpc>
              <a:spcBef>
                <a:spcPct val="20000"/>
              </a:spcBef>
            </a:pPr>
            <a:r>
              <a:rPr lang="en-US" smtClean="0">
                <a:latin typeface="Arial" pitchFamily="34" charset="0"/>
                <a:ea typeface="MS PGothic" pitchFamily="34" charset="-128"/>
              </a:rPr>
              <a:t>Collectively, these banks comprise the largest financial intermediary and have the most diversified asset portfolios</a:t>
            </a:r>
          </a:p>
          <a:p>
            <a:pPr lvl="1">
              <a:lnSpc>
                <a:spcPct val="90000"/>
              </a:lnSpc>
              <a:spcBef>
                <a:spcPct val="20000"/>
              </a:spcBef>
            </a:pPr>
            <a:r>
              <a:rPr lang="en-US" smtClean="0">
                <a:latin typeface="Arial" pitchFamily="34" charset="0"/>
                <a:ea typeface="MS PGothic" pitchFamily="34" charset="-128"/>
              </a:rPr>
              <a:t>S&amp;Ls, Mutual Savings Banks and Credit Unions</a:t>
            </a:r>
          </a:p>
          <a:p>
            <a:pPr lvl="1">
              <a:lnSpc>
                <a:spcPct val="80000"/>
              </a:lnSpc>
              <a:spcBef>
                <a:spcPct val="20000"/>
              </a:spcBef>
            </a:pPr>
            <a:r>
              <a:rPr lang="en-US" smtClean="0">
                <a:latin typeface="Arial" pitchFamily="34" charset="0"/>
                <a:ea typeface="MS PGothic" pitchFamily="34" charset="-128"/>
              </a:rPr>
              <a:t>Raise funds primarily by issuing savings, time, and checkable deposits which are most often used to make mortgage and consumer loans, with commercial loans also becoming more prevalent at S&amp;Ls and Mutual Savings Banks</a:t>
            </a:r>
          </a:p>
          <a:p>
            <a:pPr lvl="1">
              <a:lnSpc>
                <a:spcPct val="80000"/>
              </a:lnSpc>
              <a:spcBef>
                <a:spcPct val="20000"/>
              </a:spcBef>
            </a:pPr>
            <a:r>
              <a:rPr lang="en-US" smtClean="0">
                <a:latin typeface="Arial" pitchFamily="34" charset="0"/>
                <a:ea typeface="MS PGothic" pitchFamily="34" charset="-128"/>
              </a:rPr>
              <a:t>Mutual savings banks and credit unions issue deposits as shares and are owned collectively by their depositors, most of which at credit unions belong to a particular group, e.g., a company</a:t>
            </a:r>
            <a:r>
              <a:rPr lang="ja-JP" altLang="en-US" smtClean="0">
                <a:latin typeface="Arial" pitchFamily="34" charset="0"/>
                <a:ea typeface="MS PGothic" pitchFamily="34" charset="-128"/>
              </a:rPr>
              <a:t>’</a:t>
            </a:r>
            <a:r>
              <a:rPr lang="en-US" altLang="ja-JP" smtClean="0">
                <a:latin typeface="Arial" pitchFamily="34" charset="0"/>
                <a:ea typeface="MS PGothic" pitchFamily="34" charset="-128"/>
              </a:rPr>
              <a:t>s workers</a:t>
            </a:r>
          </a:p>
          <a:p>
            <a:pPr>
              <a:lnSpc>
                <a:spcPct val="70000"/>
              </a:lnSpc>
            </a:pPr>
            <a:endParaRPr lang="en-US" smtClean="0">
              <a:latin typeface="Arial" pitchFamily="34" charset="0"/>
              <a:ea typeface="MS PGothic" pitchFamily="34" charset="-128"/>
            </a:endParaRPr>
          </a:p>
          <a:p>
            <a:pPr>
              <a:lnSpc>
                <a:spcPct val="80000"/>
              </a:lnSpc>
            </a:pPr>
            <a:r>
              <a:rPr lang="en-US" smtClean="0">
                <a:latin typeface="Arial" pitchFamily="34" charset="0"/>
                <a:ea typeface="MS PGothic" pitchFamily="34" charset="-128"/>
              </a:rPr>
              <a:t>Thrifts: S&amp;Ls, Mutual Savings Banks (1,500) and Credit Unions (8,900)</a:t>
            </a:r>
          </a:p>
          <a:p>
            <a:pPr lvl="1">
              <a:lnSpc>
                <a:spcPct val="80000"/>
              </a:lnSpc>
              <a:spcBef>
                <a:spcPct val="20000"/>
              </a:spcBef>
            </a:pPr>
            <a:r>
              <a:rPr lang="en-US" smtClean="0">
                <a:latin typeface="Arial" pitchFamily="34" charset="0"/>
                <a:ea typeface="MS PGothic" pitchFamily="34" charset="-128"/>
              </a:rPr>
              <a:t>Raise funds primarily by issuing savings, time, and checkable deposits which are most often used to make mortgage and consumer loans, with commercial loans also becoming more prevalent at S&amp;Ls and Mutual Savings Banks</a:t>
            </a:r>
          </a:p>
          <a:p>
            <a:pPr lvl="1">
              <a:lnSpc>
                <a:spcPct val="80000"/>
              </a:lnSpc>
              <a:spcBef>
                <a:spcPct val="20000"/>
              </a:spcBef>
            </a:pPr>
            <a:r>
              <a:rPr lang="en-US" smtClean="0">
                <a:latin typeface="Arial" pitchFamily="34" charset="0"/>
                <a:ea typeface="MS PGothic" pitchFamily="34" charset="-128"/>
              </a:rPr>
              <a:t>Mutual savings banks and credit unions issue deposits as shares and are owned collectively by their depositors, most of which at credit unions belong to a particular group, e.g., a company</a:t>
            </a:r>
            <a:r>
              <a:rPr lang="ja-JP" altLang="en-US" smtClean="0">
                <a:latin typeface="Arial" pitchFamily="34" charset="0"/>
                <a:ea typeface="MS PGothic" pitchFamily="34" charset="-128"/>
              </a:rPr>
              <a:t>’</a:t>
            </a:r>
            <a:r>
              <a:rPr lang="en-US" altLang="ja-JP" smtClean="0">
                <a:latin typeface="Arial" pitchFamily="34" charset="0"/>
                <a:ea typeface="MS PGothic" pitchFamily="34" charset="-128"/>
              </a:rPr>
              <a:t>s workers</a:t>
            </a:r>
          </a:p>
          <a:p>
            <a:pPr>
              <a:lnSpc>
                <a:spcPct val="70000"/>
              </a:lnSpc>
            </a:pPr>
            <a:endParaRPr lang="en-US" smtClean="0">
              <a:latin typeface="Arial" pitchFamily="34" charset="0"/>
              <a:ea typeface="MS PGothic" pitchFamily="34" charset="-128"/>
            </a:endParaRPr>
          </a:p>
          <a:p>
            <a:pPr>
              <a:lnSpc>
                <a:spcPct val="70000"/>
              </a:lnSpc>
            </a:pPr>
            <a:r>
              <a:rPr lang="en-US" smtClean="0">
                <a:latin typeface="Arial" pitchFamily="34" charset="0"/>
                <a:ea typeface="MS PGothic" pitchFamily="34" charset="-128"/>
              </a:rPr>
              <a:t>All CSIs acquire funds from clients at periodic intervals on a contractual basis and have fairly predictable future payout requirements.</a:t>
            </a:r>
          </a:p>
          <a:p>
            <a:pPr lvl="1">
              <a:lnSpc>
                <a:spcPct val="70000"/>
              </a:lnSpc>
            </a:pPr>
            <a:r>
              <a:rPr lang="en-US" b="1" smtClean="0">
                <a:latin typeface="Arial" pitchFamily="34" charset="0"/>
                <a:ea typeface="MS PGothic" pitchFamily="34" charset="-128"/>
              </a:rPr>
              <a:t>Life Insurance Companies</a:t>
            </a:r>
            <a:r>
              <a:rPr lang="en-US" smtClean="0">
                <a:latin typeface="Arial" pitchFamily="34" charset="0"/>
                <a:ea typeface="MS PGothic" pitchFamily="34" charset="-128"/>
              </a:rPr>
              <a:t> receive funds from policy premiums, can invest in less liquid corporate securities and mortgages, since actual benefit pay outs are close to those predicted by actuarial analysis</a:t>
            </a:r>
          </a:p>
          <a:p>
            <a:pPr lvl="1">
              <a:lnSpc>
                <a:spcPct val="70000"/>
              </a:lnSpc>
            </a:pPr>
            <a:r>
              <a:rPr lang="en-US" b="1" smtClean="0">
                <a:latin typeface="Arial" pitchFamily="34" charset="0"/>
                <a:ea typeface="MS PGothic" pitchFamily="34" charset="-128"/>
              </a:rPr>
              <a:t>Fire and Casualty Insurance Companies</a:t>
            </a:r>
            <a:r>
              <a:rPr lang="en-US" smtClean="0">
                <a:latin typeface="Arial" pitchFamily="34" charset="0"/>
                <a:ea typeface="MS PGothic" pitchFamily="34" charset="-128"/>
              </a:rPr>
              <a:t> receive funds from policy premiums, must invest most in liquid government and corporate securities, since loss events are harder to predict</a:t>
            </a:r>
          </a:p>
          <a:p>
            <a:pPr lvl="1">
              <a:lnSpc>
                <a:spcPct val="70000"/>
              </a:lnSpc>
            </a:pPr>
            <a:r>
              <a:rPr lang="en-US" b="1" smtClean="0">
                <a:latin typeface="Arial" pitchFamily="34" charset="0"/>
                <a:ea typeface="MS PGothic" pitchFamily="34" charset="-128"/>
              </a:rPr>
              <a:t>Pension and Government Retirement Funds</a:t>
            </a:r>
            <a:r>
              <a:rPr lang="en-US" smtClean="0">
                <a:latin typeface="Arial" pitchFamily="34" charset="0"/>
                <a:ea typeface="MS PGothic" pitchFamily="34" charset="-128"/>
              </a:rPr>
              <a:t> hosted by corporations and state and local governments acquire funds through employee and employer payroll contributions, invest in corporate securities, and provide retirement income via annuities</a:t>
            </a:r>
          </a:p>
          <a:p>
            <a:pPr lvl="1">
              <a:lnSpc>
                <a:spcPct val="70000"/>
              </a:lnSpc>
            </a:pPr>
            <a:r>
              <a:rPr lang="en-US" b="1" smtClean="0">
                <a:latin typeface="Arial" pitchFamily="34" charset="0"/>
                <a:ea typeface="MS PGothic" pitchFamily="34" charset="-128"/>
              </a:rPr>
              <a:t>Finance Companies</a:t>
            </a:r>
            <a:r>
              <a:rPr lang="en-US" smtClean="0">
                <a:latin typeface="Arial" pitchFamily="34" charset="0"/>
                <a:ea typeface="MS PGothic" pitchFamily="34" charset="-128"/>
              </a:rPr>
              <a:t> sell commercial paper (a short-term debt instrument) and issue bonds and stocks to raise funds to lend to consumers to buy durable goods, and to small businesses for operations</a:t>
            </a:r>
          </a:p>
          <a:p>
            <a:pPr lvl="1">
              <a:lnSpc>
                <a:spcPct val="70000"/>
              </a:lnSpc>
            </a:pPr>
            <a:endParaRPr lang="en-US" b="1" smtClean="0">
              <a:latin typeface="Arial" pitchFamily="34" charset="0"/>
              <a:ea typeface="MS PGothic" pitchFamily="34" charset="-128"/>
            </a:endParaRPr>
          </a:p>
          <a:p>
            <a:pPr>
              <a:lnSpc>
                <a:spcPct val="90000"/>
              </a:lnSpc>
              <a:spcBef>
                <a:spcPct val="40000"/>
              </a:spcBef>
            </a:pPr>
            <a:r>
              <a:rPr lang="en-US" b="1" smtClean="0">
                <a:latin typeface="Arial" pitchFamily="34" charset="0"/>
                <a:ea typeface="MS PGothic" pitchFamily="34" charset="-128"/>
              </a:rPr>
              <a:t>Money Market</a:t>
            </a:r>
            <a:r>
              <a:rPr lang="en-US" smtClean="0">
                <a:latin typeface="Arial" pitchFamily="34" charset="0"/>
                <a:ea typeface="MS PGothic" pitchFamily="34" charset="-128"/>
              </a:rPr>
              <a:t> </a:t>
            </a:r>
            <a:r>
              <a:rPr lang="en-US" b="1" smtClean="0">
                <a:latin typeface="Arial" pitchFamily="34" charset="0"/>
                <a:ea typeface="MS PGothic" pitchFamily="34" charset="-128"/>
              </a:rPr>
              <a:t>Mutual Funds</a:t>
            </a:r>
            <a:r>
              <a:rPr lang="en-US" smtClean="0">
                <a:latin typeface="Arial" pitchFamily="34" charset="0"/>
                <a:ea typeface="MS PGothic" pitchFamily="34" charset="-128"/>
              </a:rPr>
              <a:t> acquire funds by selling checkable deposit-like shares to individual investors and use the proceeds to purchase highly liquid and safe short-term money market instruments</a:t>
            </a:r>
          </a:p>
          <a:p>
            <a:pPr>
              <a:lnSpc>
                <a:spcPct val="90000"/>
              </a:lnSpc>
              <a:spcBef>
                <a:spcPct val="20000"/>
              </a:spcBef>
            </a:pPr>
            <a:endParaRPr lang="en-US" b="1" smtClean="0">
              <a:latin typeface="Arial" pitchFamily="34" charset="0"/>
              <a:ea typeface="MS PGothic" pitchFamily="34" charset="-128"/>
            </a:endParaRPr>
          </a:p>
          <a:p>
            <a:pPr>
              <a:lnSpc>
                <a:spcPct val="90000"/>
              </a:lnSpc>
              <a:spcBef>
                <a:spcPct val="20000"/>
              </a:spcBef>
            </a:pPr>
            <a:r>
              <a:rPr lang="en-US" b="1" smtClean="0">
                <a:latin typeface="Arial" pitchFamily="34" charset="0"/>
                <a:ea typeface="MS PGothic" pitchFamily="34" charset="-128"/>
              </a:rPr>
              <a:t>Investment Banks </a:t>
            </a:r>
            <a:r>
              <a:rPr lang="en-US" smtClean="0">
                <a:latin typeface="Arial" pitchFamily="34" charset="0"/>
                <a:ea typeface="MS PGothic" pitchFamily="34" charset="-128"/>
              </a:rPr>
              <a:t>advise companies on securities to issue, underwriting security offerings, offer M&amp;A assistance, and act as dealers in security markets.</a:t>
            </a:r>
          </a:p>
          <a:p>
            <a:pPr>
              <a:lnSpc>
                <a:spcPct val="70000"/>
              </a:lnSpc>
            </a:pPr>
            <a:endParaRPr lang="en-US" b="1" smtClean="0">
              <a:latin typeface="Arial" pitchFamily="34" charset="0"/>
              <a:ea typeface="MS PGothic" pitchFamily="34" charset="-128"/>
            </a:endParaRPr>
          </a:p>
          <a:p>
            <a:pPr>
              <a:lnSpc>
                <a:spcPct val="80000"/>
              </a:lnSpc>
              <a:spcBef>
                <a:spcPct val="40000"/>
              </a:spcBef>
            </a:pPr>
            <a:endParaRPr lang="en-US" smtClean="0">
              <a:latin typeface="Arial" pitchFamily="34" charset="0"/>
              <a:ea typeface="MS PGothic" pitchFamily="34" charset="-128"/>
            </a:endParaRPr>
          </a:p>
          <a:p>
            <a:pPr lvl="1">
              <a:lnSpc>
                <a:spcPct val="70000"/>
              </a:lnSpc>
            </a:pPr>
            <a:endParaRPr lang="en-US" smtClean="0">
              <a:latin typeface="Arial" pitchFamily="34" charset="0"/>
              <a:ea typeface="MS PGothic" pitchFamily="34" charset="-128"/>
            </a:endParaRPr>
          </a:p>
          <a:p>
            <a:endParaRPr lang="en-US" smtClean="0">
              <a:latin typeface="Arial" pitchFamily="34" charset="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8370" name="Notes Placeholder 2"/>
          <p:cNvSpPr>
            <a:spLocks noGrp="1"/>
          </p:cNvSpPr>
          <p:nvPr>
            <p:ph type="body" idx="1"/>
          </p:nvPr>
        </p:nvSpPr>
        <p:spPr>
          <a:noFill/>
        </p:spPr>
        <p:txBody>
          <a:bodyPr/>
          <a:lstStyle/>
          <a:p>
            <a:pPr>
              <a:lnSpc>
                <a:spcPct val="80000"/>
              </a:lnSpc>
            </a:pPr>
            <a:r>
              <a:rPr lang="en-US" sz="900" smtClean="0">
                <a:latin typeface="Arial" pitchFamily="34" charset="0"/>
                <a:ea typeface="MS PGothic" pitchFamily="34" charset="-128"/>
              </a:rPr>
              <a:t>Commercial banks</a:t>
            </a:r>
          </a:p>
          <a:p>
            <a:pPr lvl="1">
              <a:lnSpc>
                <a:spcPct val="80000"/>
              </a:lnSpc>
              <a:spcBef>
                <a:spcPct val="20000"/>
              </a:spcBef>
            </a:pPr>
            <a:r>
              <a:rPr lang="en-US" sz="900" smtClean="0">
                <a:latin typeface="Arial" pitchFamily="34" charset="0"/>
                <a:ea typeface="MS PGothic" pitchFamily="34" charset="-128"/>
              </a:rPr>
              <a:t>Raise funds primarily by issuing checkable, savings, and time deposits which are used to make commercial, consumer and mortgage loans</a:t>
            </a:r>
          </a:p>
          <a:p>
            <a:pPr lvl="1">
              <a:lnSpc>
                <a:spcPct val="80000"/>
              </a:lnSpc>
              <a:spcBef>
                <a:spcPct val="20000"/>
              </a:spcBef>
            </a:pPr>
            <a:r>
              <a:rPr lang="en-US" sz="900" smtClean="0">
                <a:latin typeface="Arial" pitchFamily="34" charset="0"/>
                <a:ea typeface="MS PGothic" pitchFamily="34" charset="-128"/>
              </a:rPr>
              <a:t>Collectively, these banks comprise the largest financial intermediary and have the most diversified asset portfolios</a:t>
            </a:r>
          </a:p>
          <a:p>
            <a:pPr>
              <a:lnSpc>
                <a:spcPct val="80000"/>
              </a:lnSpc>
            </a:pPr>
            <a:r>
              <a:rPr lang="en-US" sz="900" smtClean="0">
                <a:latin typeface="Arial" pitchFamily="34" charset="0"/>
                <a:ea typeface="MS PGothic" pitchFamily="34" charset="-128"/>
              </a:rPr>
              <a:t>S&amp;Ls, Mutual Savings Banks and Credit Unions</a:t>
            </a:r>
          </a:p>
          <a:p>
            <a:pPr lvl="1">
              <a:lnSpc>
                <a:spcPct val="80000"/>
              </a:lnSpc>
              <a:spcBef>
                <a:spcPct val="20000"/>
              </a:spcBef>
            </a:pPr>
            <a:r>
              <a:rPr lang="en-US" sz="900" smtClean="0">
                <a:latin typeface="Arial" pitchFamily="34" charset="0"/>
                <a:ea typeface="MS PGothic" pitchFamily="34" charset="-128"/>
              </a:rPr>
              <a:t>Raise funds primarily by issuing savings, time, and checkable deposits which are most often used to make mortgage and consumer loans, with commercial loans also becoming more prevalent at S&amp;Ls and Mutual Savings Banks</a:t>
            </a:r>
          </a:p>
          <a:p>
            <a:pPr lvl="1">
              <a:lnSpc>
                <a:spcPct val="80000"/>
              </a:lnSpc>
              <a:spcBef>
                <a:spcPct val="20000"/>
              </a:spcBef>
            </a:pPr>
            <a:r>
              <a:rPr lang="en-US" sz="900" smtClean="0">
                <a:latin typeface="Arial" pitchFamily="34" charset="0"/>
                <a:ea typeface="MS PGothic" pitchFamily="34" charset="-128"/>
              </a:rPr>
              <a:t>Mutual savings banks and credit unions issue deposits as shares and are owned collectively by their depositors, most of which at credit unions belong to a particular group, e.g., a company</a:t>
            </a:r>
            <a:r>
              <a:rPr lang="ja-JP" altLang="en-US" sz="900" smtClean="0">
                <a:latin typeface="Arial" pitchFamily="34" charset="0"/>
                <a:ea typeface="MS PGothic" pitchFamily="34" charset="-128"/>
              </a:rPr>
              <a:t>’</a:t>
            </a:r>
            <a:r>
              <a:rPr lang="en-US" altLang="ja-JP" sz="900" smtClean="0">
                <a:latin typeface="Arial" pitchFamily="34" charset="0"/>
                <a:ea typeface="MS PGothic" pitchFamily="34" charset="-128"/>
              </a:rPr>
              <a:t>s workers</a:t>
            </a:r>
          </a:p>
          <a:p>
            <a:pPr>
              <a:lnSpc>
                <a:spcPct val="70000"/>
              </a:lnSpc>
            </a:pPr>
            <a:r>
              <a:rPr lang="en-US" sz="900" smtClean="0">
                <a:latin typeface="Arial" pitchFamily="34" charset="0"/>
                <a:ea typeface="MS PGothic" pitchFamily="34" charset="-128"/>
              </a:rPr>
              <a:t>All CSIs acquire funds from clients at periodic intervals on a contractual basis and have fairly predictable future payout requirements.</a:t>
            </a:r>
          </a:p>
          <a:p>
            <a:pPr lvl="1">
              <a:lnSpc>
                <a:spcPct val="70000"/>
              </a:lnSpc>
            </a:pPr>
            <a:r>
              <a:rPr lang="en-US" sz="900" b="1" smtClean="0">
                <a:latin typeface="Arial" pitchFamily="34" charset="0"/>
                <a:ea typeface="MS PGothic" pitchFamily="34" charset="-128"/>
              </a:rPr>
              <a:t>Life Insurance Companies</a:t>
            </a:r>
            <a:r>
              <a:rPr lang="en-US" sz="900" smtClean="0">
                <a:latin typeface="Arial" pitchFamily="34" charset="0"/>
                <a:ea typeface="MS PGothic" pitchFamily="34" charset="-128"/>
              </a:rPr>
              <a:t> receive funds from policy premiums, can invest in less liquid corporate securities and mortgages, since actual benefit pay outs are close to those predicted by actuarial analysis</a:t>
            </a:r>
          </a:p>
          <a:p>
            <a:pPr lvl="1">
              <a:lnSpc>
                <a:spcPct val="70000"/>
              </a:lnSpc>
            </a:pPr>
            <a:r>
              <a:rPr lang="en-US" sz="900" b="1" smtClean="0">
                <a:latin typeface="Arial" pitchFamily="34" charset="0"/>
                <a:ea typeface="MS PGothic" pitchFamily="34" charset="-128"/>
              </a:rPr>
              <a:t>Fire and Casualty Insurance Companies</a:t>
            </a:r>
            <a:r>
              <a:rPr lang="en-US" sz="900" smtClean="0">
                <a:latin typeface="Arial" pitchFamily="34" charset="0"/>
                <a:ea typeface="MS PGothic" pitchFamily="34" charset="-128"/>
              </a:rPr>
              <a:t> receive funds from policy premiums, must invest most in liquid government and corporate securities, since loss events are harder to predict</a:t>
            </a:r>
          </a:p>
          <a:p>
            <a:pPr lvl="1">
              <a:lnSpc>
                <a:spcPct val="70000"/>
              </a:lnSpc>
            </a:pPr>
            <a:r>
              <a:rPr lang="en-US" sz="900" b="1" smtClean="0">
                <a:latin typeface="Arial" pitchFamily="34" charset="0"/>
                <a:ea typeface="MS PGothic" pitchFamily="34" charset="-128"/>
              </a:rPr>
              <a:t>Pension and Government Retirement Funds</a:t>
            </a:r>
            <a:r>
              <a:rPr lang="en-US" sz="900" smtClean="0">
                <a:latin typeface="Arial" pitchFamily="34" charset="0"/>
                <a:ea typeface="MS PGothic" pitchFamily="34" charset="-128"/>
              </a:rPr>
              <a:t> hosted by corporations and state and local governments acquire funds through employee and employer payroll contributions, invest in corporate securities, and provide retirement income via annuities</a:t>
            </a:r>
          </a:p>
          <a:p>
            <a:pPr>
              <a:lnSpc>
                <a:spcPct val="80000"/>
              </a:lnSpc>
              <a:spcBef>
                <a:spcPct val="40000"/>
              </a:spcBef>
            </a:pPr>
            <a:r>
              <a:rPr lang="en-US" sz="1100" b="1" smtClean="0">
                <a:latin typeface="Arial" pitchFamily="34" charset="0"/>
                <a:ea typeface="MS PGothic" pitchFamily="34" charset="-128"/>
              </a:rPr>
              <a:t>Finance Companies</a:t>
            </a:r>
            <a:r>
              <a:rPr lang="en-US" sz="1100" smtClean="0">
                <a:latin typeface="Arial" pitchFamily="34" charset="0"/>
                <a:ea typeface="MS PGothic" pitchFamily="34" charset="-128"/>
              </a:rPr>
              <a:t> sell commercial paper (a short-term debt instrument) and issue bonds and stocks to raise funds to lend to consumers to buy durable goods, and to small businesses for operations</a:t>
            </a:r>
          </a:p>
          <a:p>
            <a:pPr>
              <a:lnSpc>
                <a:spcPct val="80000"/>
              </a:lnSpc>
              <a:spcBef>
                <a:spcPct val="40000"/>
              </a:spcBef>
            </a:pPr>
            <a:r>
              <a:rPr lang="en-US" sz="1100" b="1" smtClean="0">
                <a:latin typeface="Arial" pitchFamily="34" charset="0"/>
                <a:ea typeface="MS PGothic" pitchFamily="34" charset="-128"/>
              </a:rPr>
              <a:t>Mutual Funds </a:t>
            </a:r>
            <a:r>
              <a:rPr lang="en-US" sz="1100" smtClean="0">
                <a:latin typeface="Arial" pitchFamily="34" charset="0"/>
                <a:ea typeface="MS PGothic" pitchFamily="34" charset="-128"/>
              </a:rPr>
              <a:t>acquire funds by selling shares to individual investors (many of whose shares are held in retirement accounts) and use the proceeds to purchase large, diversified portfolios of stocks and bonds</a:t>
            </a:r>
          </a:p>
          <a:p>
            <a:pPr>
              <a:lnSpc>
                <a:spcPct val="80000"/>
              </a:lnSpc>
              <a:spcBef>
                <a:spcPct val="40000"/>
              </a:spcBef>
            </a:pPr>
            <a:r>
              <a:rPr lang="en-US" sz="900" b="1" smtClean="0">
                <a:latin typeface="Arial" pitchFamily="34" charset="0"/>
                <a:ea typeface="MS PGothic" pitchFamily="34" charset="-128"/>
              </a:rPr>
              <a:t>Money Market</a:t>
            </a:r>
            <a:r>
              <a:rPr lang="en-US" sz="900" smtClean="0">
                <a:latin typeface="Arial" pitchFamily="34" charset="0"/>
                <a:ea typeface="MS PGothic" pitchFamily="34" charset="-128"/>
              </a:rPr>
              <a:t> </a:t>
            </a:r>
            <a:r>
              <a:rPr lang="en-US" sz="900" b="1" smtClean="0">
                <a:latin typeface="Arial" pitchFamily="34" charset="0"/>
                <a:ea typeface="MS PGothic" pitchFamily="34" charset="-128"/>
              </a:rPr>
              <a:t>Mutual Funds</a:t>
            </a:r>
            <a:r>
              <a:rPr lang="en-US" sz="900" smtClean="0">
                <a:latin typeface="Arial" pitchFamily="34" charset="0"/>
                <a:ea typeface="MS PGothic" pitchFamily="34" charset="-128"/>
              </a:rPr>
              <a:t> acquire funds by selling checkable deposit-like shares to individual investors and use the proceeds to purchase highly liquid and safe short-term money market instruments</a:t>
            </a:r>
          </a:p>
          <a:p>
            <a:pPr>
              <a:lnSpc>
                <a:spcPct val="80000"/>
              </a:lnSpc>
              <a:spcBef>
                <a:spcPct val="40000"/>
              </a:spcBef>
            </a:pPr>
            <a:endParaRPr lang="en-US" sz="1100" smtClean="0">
              <a:latin typeface="Arial" pitchFamily="34" charset="0"/>
              <a:ea typeface="MS PGothic" pitchFamily="34" charset="-128"/>
            </a:endParaRPr>
          </a:p>
          <a:p>
            <a:pPr lvl="1">
              <a:lnSpc>
                <a:spcPct val="70000"/>
              </a:lnSpc>
            </a:pPr>
            <a:endParaRPr lang="en-US" sz="900" smtClean="0">
              <a:latin typeface="Arial" pitchFamily="34" charset="0"/>
              <a:ea typeface="MS PGothic" pitchFamily="34" charset="-128"/>
            </a:endParaRPr>
          </a:p>
          <a:p>
            <a:pPr>
              <a:lnSpc>
                <a:spcPct val="90000"/>
              </a:lnSpc>
            </a:pPr>
            <a:endParaRPr lang="en-US" sz="1100" smtClean="0">
              <a:latin typeface="Arial" pitchFamily="34" charset="0"/>
              <a:ea typeface="MS PGothic" pitchFamily="34" charset="-128"/>
            </a:endParaRPr>
          </a:p>
          <a:p>
            <a:endParaRPr lang="en-US" smtClean="0">
              <a:latin typeface="Arial" pitchFamily="34" charset="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4514" name="Notes Placeholder 2"/>
          <p:cNvSpPr>
            <a:spLocks noGrp="1"/>
          </p:cNvSpPr>
          <p:nvPr>
            <p:ph type="body" idx="1"/>
          </p:nvPr>
        </p:nvSpPr>
        <p:spPr>
          <a:noFill/>
        </p:spPr>
        <p:txBody>
          <a:bodyPr/>
          <a:lstStyle/>
          <a:p>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9/7/2014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9/7/2014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9/7/2014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9/7/2014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9/7/2014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9/7/2014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9/7/2014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ytimes.com/2008/08/27/business/economy/27bank.html?ref=busine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bsnews.com/video/watch/?id=5283774n&amp;tag=cbsnewsSectionsArea.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bsnews.com/video/watch/?id=4257794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Overview of the financial system</a:t>
            </a:r>
            <a:endParaRPr lang="en-GB" sz="3600" dirty="0"/>
          </a:p>
        </p:txBody>
      </p:sp>
      <p:sp>
        <p:nvSpPr>
          <p:cNvPr id="3" name="Subtitle 2"/>
          <p:cNvSpPr>
            <a:spLocks noGrp="1"/>
          </p:cNvSpPr>
          <p:nvPr>
            <p:ph type="subTitle" idx="1"/>
          </p:nvPr>
        </p:nvSpPr>
        <p:spPr/>
        <p:txBody>
          <a:bodyPr>
            <a:normAutofit/>
          </a:bodyPr>
          <a:lstStyle/>
          <a:p>
            <a:r>
              <a:rPr lang="en-GB" sz="2400" dirty="0" smtClean="0"/>
              <a:t>Chapter 2</a:t>
            </a:r>
            <a:endParaRPr lang="en-GB" sz="2400" dirty="0"/>
          </a:p>
        </p:txBody>
      </p:sp>
    </p:spTree>
    <p:extLst>
      <p:ext uri="{BB962C8B-B14F-4D97-AF65-F5344CB8AC3E}">
        <p14:creationId xmlns:p14="http://schemas.microsoft.com/office/powerpoint/2010/main" val="2982685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Function of Financial Markets </a:t>
            </a:r>
          </a:p>
        </p:txBody>
      </p:sp>
      <p:pic>
        <p:nvPicPr>
          <p:cNvPr id="23554" name="Picture 8" descr="mishkin_02F01"/>
          <p:cNvPicPr preferRelativeResize="0">
            <a:picLocks noChangeAspect="1" noChangeArrowheads="1"/>
          </p:cNvPicPr>
          <p:nvPr>
            <p:custDataLst>
              <p:tags r:id="rId1"/>
            </p:custDataLst>
          </p:nvPr>
        </p:nvPicPr>
        <p:blipFill>
          <a:blip r:embed="rId3" cstate="print">
            <a:lum bright="-20000" contrast="60000"/>
            <a:extLst>
              <a:ext uri="{28A0092B-C50C-407E-A947-70E740481C1C}">
                <a14:useLocalDpi xmlns:a14="http://schemas.microsoft.com/office/drawing/2010/main" val="0"/>
              </a:ext>
            </a:extLst>
          </a:blip>
          <a:srcRect/>
          <a:stretch>
            <a:fillRect/>
          </a:stretch>
        </p:blipFill>
        <p:spPr bwMode="auto">
          <a:xfrm>
            <a:off x="0" y="14478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27760"/>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Importance of Financial Markets</a:t>
            </a:r>
          </a:p>
        </p:txBody>
      </p:sp>
      <p:sp>
        <p:nvSpPr>
          <p:cNvPr id="13315"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r>
              <a:rPr lang="en-US" sz="2800" smtClean="0"/>
              <a:t>This is important. For example, if you save $1,000, but there are no financial markets, then you can earn no return on this—might as well put the money under your mattress.</a:t>
            </a:r>
          </a:p>
          <a:p>
            <a:pPr eaLnBrk="1" hangingPunct="1"/>
            <a:r>
              <a:rPr lang="en-US" sz="2800" smtClean="0"/>
              <a:t>However, if a carpenter could use that money to buy a new saw (increasing her productivity), then she</a:t>
            </a:r>
            <a:r>
              <a:rPr lang="ja-JP" altLang="en-US" sz="2800" smtClean="0"/>
              <a:t>’</a:t>
            </a:r>
            <a:r>
              <a:rPr lang="en-US" altLang="ja-JP" sz="2800" smtClean="0"/>
              <a:t>d be willing to pay you some interest for the use of the funds.</a:t>
            </a:r>
            <a:endParaRPr lang="en-US" sz="2800" smtClean="0"/>
          </a:p>
        </p:txBody>
      </p:sp>
    </p:spTree>
    <p:extLst>
      <p:ext uri="{BB962C8B-B14F-4D97-AF65-F5344CB8AC3E}">
        <p14:creationId xmlns:p14="http://schemas.microsoft.com/office/powerpoint/2010/main" val="2442631667"/>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Importance of Financial Markets</a:t>
            </a:r>
          </a:p>
        </p:txBody>
      </p:sp>
      <p:sp>
        <p:nvSpPr>
          <p:cNvPr id="14339"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buFont typeface="Wingdings" charset="0"/>
              <a:buChar char="§"/>
              <a:defRPr/>
            </a:pPr>
            <a:r>
              <a:rPr lang="en-US" sz="2800"/>
              <a:t>Financial markets are critical for producing an efficient allocation of capital, allowing funds to move from people who lack productive investment opportunities to people who have them.</a:t>
            </a:r>
          </a:p>
          <a:p>
            <a:pPr eaLnBrk="1" hangingPunct="1">
              <a:buFont typeface="Wingdings" charset="0"/>
              <a:buChar char="§"/>
              <a:defRPr/>
            </a:pPr>
            <a:r>
              <a:rPr lang="en-US" sz="2800"/>
              <a:t>Financial markets also improve the well-being of consumers, allowing them to time their purchases better.</a:t>
            </a:r>
          </a:p>
        </p:txBody>
      </p:sp>
    </p:spTree>
    <p:extLst>
      <p:ext uri="{BB962C8B-B14F-4D97-AF65-F5344CB8AC3E}">
        <p14:creationId xmlns:p14="http://schemas.microsoft.com/office/powerpoint/2010/main" val="231729090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715000" y="6400800"/>
            <a:ext cx="3200400" cy="457200"/>
          </a:xfrm>
          <a:prstGeom prst="rect">
            <a:avLst/>
          </a:prstGeom>
        </p:spPr>
        <p:txBody>
          <a:bodyPr/>
          <a:lstStyle/>
          <a:p>
            <a:endParaRPr lang="en-US"/>
          </a:p>
          <a:p>
            <a:r>
              <a:rPr lang="en-US">
                <a:solidFill>
                  <a:srgbClr val="FFFF66"/>
                </a:solidFill>
              </a:rPr>
              <a:t>© 2008 Pearson Education Canada</a:t>
            </a:r>
          </a:p>
        </p:txBody>
      </p:sp>
      <p:sp>
        <p:nvSpPr>
          <p:cNvPr id="5" name="Slide Number Placeholder 4"/>
          <p:cNvSpPr>
            <a:spLocks noGrp="1"/>
          </p:cNvSpPr>
          <p:nvPr>
            <p:ph type="sldNum" sz="quarter" idx="4294967295"/>
          </p:nvPr>
        </p:nvSpPr>
        <p:spPr>
          <a:xfrm>
            <a:off x="228600" y="6400800"/>
            <a:ext cx="533400" cy="457200"/>
          </a:xfrm>
          <a:prstGeom prst="rect">
            <a:avLst/>
          </a:prstGeom>
        </p:spPr>
        <p:txBody>
          <a:bodyPr/>
          <a:lstStyle/>
          <a:p>
            <a:endParaRPr lang="en-US"/>
          </a:p>
          <a:p>
            <a:r>
              <a:rPr lang="en-US">
                <a:solidFill>
                  <a:srgbClr val="FFFF66"/>
                </a:solidFill>
              </a:rPr>
              <a:t>2.</a:t>
            </a:r>
            <a:fld id="{F883B0D2-5819-47FD-A27C-714104BC5CA0}" type="slidenum">
              <a:rPr lang="en-US">
                <a:solidFill>
                  <a:srgbClr val="FFFF66"/>
                </a:solidFill>
              </a:rPr>
              <a:pPr/>
              <a:t>13</a:t>
            </a:fld>
            <a:endParaRPr lang="en-US">
              <a:solidFill>
                <a:srgbClr val="FFFF66"/>
              </a:solidFill>
            </a:endParaRPr>
          </a:p>
        </p:txBody>
      </p:sp>
      <p:sp>
        <p:nvSpPr>
          <p:cNvPr id="34818" name="Rectangle 2"/>
          <p:cNvSpPr>
            <a:spLocks noGrp="1" noChangeArrowheads="1"/>
          </p:cNvSpPr>
          <p:nvPr>
            <p:ph type="title"/>
          </p:nvPr>
        </p:nvSpPr>
        <p:spPr/>
        <p:txBody>
          <a:bodyPr/>
          <a:lstStyle/>
          <a:p>
            <a:r>
              <a:rPr lang="en-US"/>
              <a:t>Classifications of Financial Markets</a:t>
            </a:r>
          </a:p>
        </p:txBody>
      </p:sp>
      <p:sp>
        <p:nvSpPr>
          <p:cNvPr id="34819" name="Rectangle 3"/>
          <p:cNvSpPr>
            <a:spLocks noGrp="1" noChangeArrowheads="1"/>
          </p:cNvSpPr>
          <p:nvPr>
            <p:ph type="body" idx="1"/>
          </p:nvPr>
        </p:nvSpPr>
        <p:spPr>
          <a:xfrm>
            <a:off x="685800" y="1371600"/>
            <a:ext cx="7772400" cy="4038600"/>
          </a:xfrm>
        </p:spPr>
        <p:txBody>
          <a:bodyPr/>
          <a:lstStyle/>
          <a:p>
            <a:pPr>
              <a:buFontTx/>
              <a:buNone/>
            </a:pPr>
            <a:r>
              <a:rPr lang="en-US" sz="3200" dirty="0"/>
              <a:t>Debt Markets</a:t>
            </a:r>
          </a:p>
          <a:p>
            <a:r>
              <a:rPr lang="en-US" sz="2800" b="0" dirty="0"/>
              <a:t>Short-term (maturity &lt; 1 year) – </a:t>
            </a:r>
            <a:r>
              <a:rPr lang="en-US" sz="2800" b="0" dirty="0">
                <a:solidFill>
                  <a:srgbClr val="3333CC"/>
                </a:solidFill>
              </a:rPr>
              <a:t>the Money Market</a:t>
            </a:r>
          </a:p>
          <a:p>
            <a:r>
              <a:rPr lang="en-US" sz="2800" b="0" dirty="0"/>
              <a:t>Long-term (maturity &gt; 10 year) – </a:t>
            </a:r>
            <a:r>
              <a:rPr lang="en-US" sz="2800" b="0" dirty="0">
                <a:solidFill>
                  <a:srgbClr val="3333CC"/>
                </a:solidFill>
              </a:rPr>
              <a:t>the Capital Market</a:t>
            </a:r>
          </a:p>
          <a:p>
            <a:r>
              <a:rPr lang="en-US" sz="2800" b="0" dirty="0"/>
              <a:t>Medium-term (maturity &gt;1 and &lt; 10 years)</a:t>
            </a:r>
          </a:p>
        </p:txBody>
      </p:sp>
    </p:spTree>
    <p:extLst>
      <p:ext uri="{BB962C8B-B14F-4D97-AF65-F5344CB8AC3E}">
        <p14:creationId xmlns:p14="http://schemas.microsoft.com/office/powerpoint/2010/main" val="37529911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Debt instrument</a:t>
            </a:r>
            <a:endParaRPr lang="en-GB" dirty="0"/>
          </a:p>
        </p:txBody>
      </p:sp>
      <p:sp>
        <p:nvSpPr>
          <p:cNvPr id="3" name="Content Placeholder 2"/>
          <p:cNvSpPr>
            <a:spLocks noGrp="1"/>
          </p:cNvSpPr>
          <p:nvPr>
            <p:ph sz="quarter" idx="1"/>
          </p:nvPr>
        </p:nvSpPr>
        <p:spPr/>
        <p:txBody>
          <a:bodyPr>
            <a:normAutofit/>
          </a:bodyPr>
          <a:lstStyle/>
          <a:p>
            <a:pPr algn="just"/>
            <a:r>
              <a:rPr lang="en-GB" sz="2800" dirty="0" smtClean="0"/>
              <a:t>A contractual agreement by the borrower to pay the holder of the instrument fixed dollar amounts at regular intervals until a specified date (the maturity date) when a final payment is made. </a:t>
            </a:r>
            <a:endParaRPr lang="en-GB" sz="2800" dirty="0"/>
          </a:p>
        </p:txBody>
      </p:sp>
    </p:spTree>
    <p:extLst>
      <p:ext uri="{BB962C8B-B14F-4D97-AF65-F5344CB8AC3E}">
        <p14:creationId xmlns:p14="http://schemas.microsoft.com/office/powerpoint/2010/main" val="1434466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stock</a:t>
            </a:r>
            <a:endParaRPr lang="en-GB" dirty="0"/>
          </a:p>
        </p:txBody>
      </p:sp>
      <p:sp>
        <p:nvSpPr>
          <p:cNvPr id="3" name="Content Placeholder 2"/>
          <p:cNvSpPr>
            <a:spLocks noGrp="1"/>
          </p:cNvSpPr>
          <p:nvPr>
            <p:ph sz="quarter" idx="1"/>
          </p:nvPr>
        </p:nvSpPr>
        <p:spPr/>
        <p:txBody>
          <a:bodyPr/>
          <a:lstStyle/>
          <a:p>
            <a:r>
              <a:rPr lang="en-GB" sz="2800" dirty="0" smtClean="0"/>
              <a:t>Claims to share in the net income and the assets of the business</a:t>
            </a:r>
          </a:p>
          <a:p>
            <a:r>
              <a:rPr lang="en-GB" sz="2800" dirty="0" smtClean="0"/>
              <a:t>Often make periodic payments called dividends</a:t>
            </a:r>
          </a:p>
          <a:p>
            <a:r>
              <a:rPr lang="en-GB" sz="2800" dirty="0" smtClean="0"/>
              <a:t>Long-term as no maturity date</a:t>
            </a:r>
          </a:p>
          <a:p>
            <a:r>
              <a:rPr lang="en-GB" sz="2800" dirty="0" smtClean="0"/>
              <a:t>Residual claimant</a:t>
            </a:r>
          </a:p>
          <a:p>
            <a:endParaRPr lang="en-GB" dirty="0" smtClean="0"/>
          </a:p>
        </p:txBody>
      </p:sp>
    </p:spTree>
    <p:extLst>
      <p:ext uri="{BB962C8B-B14F-4D97-AF65-F5344CB8AC3E}">
        <p14:creationId xmlns:p14="http://schemas.microsoft.com/office/powerpoint/2010/main" val="1717662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Classification of financial markets</a:t>
            </a:r>
            <a:endParaRPr lang="en-GB" dirty="0"/>
          </a:p>
        </p:txBody>
      </p:sp>
      <p:sp>
        <p:nvSpPr>
          <p:cNvPr id="6" name="Content Placeholder 5"/>
          <p:cNvSpPr>
            <a:spLocks noGrp="1"/>
          </p:cNvSpPr>
          <p:nvPr>
            <p:ph sz="quarter" idx="1"/>
          </p:nvPr>
        </p:nvSpPr>
        <p:spPr/>
        <p:txBody>
          <a:bodyPr/>
          <a:lstStyle/>
          <a:p>
            <a:r>
              <a:rPr lang="en-GB" dirty="0" smtClean="0"/>
              <a:t>1. Primary market</a:t>
            </a:r>
          </a:p>
          <a:p>
            <a:r>
              <a:rPr lang="en-GB" dirty="0" smtClean="0"/>
              <a:t>2. Secondary market</a:t>
            </a:r>
            <a:endParaRPr lang="en-GB" dirty="0"/>
          </a:p>
        </p:txBody>
      </p:sp>
    </p:spTree>
    <p:extLst>
      <p:ext uri="{BB962C8B-B14F-4D97-AF65-F5344CB8AC3E}">
        <p14:creationId xmlns:p14="http://schemas.microsoft.com/office/powerpoint/2010/main" val="2041225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715000" y="6400800"/>
            <a:ext cx="3200400" cy="457200"/>
          </a:xfrm>
          <a:prstGeom prst="rect">
            <a:avLst/>
          </a:prstGeom>
        </p:spPr>
        <p:txBody>
          <a:bodyPr/>
          <a:lstStyle/>
          <a:p>
            <a:endParaRPr lang="en-US"/>
          </a:p>
          <a:p>
            <a:r>
              <a:rPr lang="en-US">
                <a:solidFill>
                  <a:srgbClr val="FFFF66"/>
                </a:solidFill>
              </a:rPr>
              <a:t>© 2008 Pearson Education Canada</a:t>
            </a:r>
          </a:p>
        </p:txBody>
      </p:sp>
      <p:sp>
        <p:nvSpPr>
          <p:cNvPr id="5" name="Slide Number Placeholder 4"/>
          <p:cNvSpPr>
            <a:spLocks noGrp="1"/>
          </p:cNvSpPr>
          <p:nvPr>
            <p:ph type="sldNum" sz="quarter" idx="4294967295"/>
          </p:nvPr>
        </p:nvSpPr>
        <p:spPr>
          <a:xfrm>
            <a:off x="228600" y="6400800"/>
            <a:ext cx="533400" cy="457200"/>
          </a:xfrm>
          <a:prstGeom prst="rect">
            <a:avLst/>
          </a:prstGeom>
        </p:spPr>
        <p:txBody>
          <a:bodyPr/>
          <a:lstStyle/>
          <a:p>
            <a:endParaRPr lang="en-US"/>
          </a:p>
          <a:p>
            <a:r>
              <a:rPr lang="en-US">
                <a:solidFill>
                  <a:srgbClr val="FFFF66"/>
                </a:solidFill>
              </a:rPr>
              <a:t>2.</a:t>
            </a:r>
            <a:fld id="{91A724CD-5772-4209-A64A-5F1B128DDF7A}" type="slidenum">
              <a:rPr lang="en-US">
                <a:solidFill>
                  <a:srgbClr val="FFFF66"/>
                </a:solidFill>
              </a:rPr>
              <a:pPr/>
              <a:t>17</a:t>
            </a:fld>
            <a:endParaRPr lang="en-US">
              <a:solidFill>
                <a:srgbClr val="FFFF66"/>
              </a:solidFill>
            </a:endParaRPr>
          </a:p>
        </p:txBody>
      </p:sp>
      <p:sp>
        <p:nvSpPr>
          <p:cNvPr id="35842" name="Rectangle 2"/>
          <p:cNvSpPr>
            <a:spLocks noGrp="1" noChangeArrowheads="1"/>
          </p:cNvSpPr>
          <p:nvPr>
            <p:ph type="title"/>
          </p:nvPr>
        </p:nvSpPr>
        <p:spPr/>
        <p:txBody>
          <a:bodyPr/>
          <a:lstStyle/>
          <a:p>
            <a:r>
              <a:rPr lang="en-US" dirty="0" smtClean="0"/>
              <a:t>Primary market</a:t>
            </a:r>
            <a:endParaRPr lang="en-US" dirty="0"/>
          </a:p>
        </p:txBody>
      </p:sp>
      <p:sp>
        <p:nvSpPr>
          <p:cNvPr id="35843" name="Rectangle 3"/>
          <p:cNvSpPr>
            <a:spLocks noGrp="1" noChangeArrowheads="1"/>
          </p:cNvSpPr>
          <p:nvPr>
            <p:ph type="body" idx="1"/>
          </p:nvPr>
        </p:nvSpPr>
        <p:spPr>
          <a:xfrm>
            <a:off x="685800" y="1371600"/>
            <a:ext cx="7772400" cy="4572000"/>
          </a:xfrm>
        </p:spPr>
        <p:txBody>
          <a:bodyPr>
            <a:normAutofit/>
          </a:bodyPr>
          <a:lstStyle/>
          <a:p>
            <a:pPr>
              <a:buFontTx/>
              <a:buNone/>
            </a:pPr>
            <a:endParaRPr lang="en-US" dirty="0"/>
          </a:p>
          <a:p>
            <a:pPr algn="just"/>
            <a:r>
              <a:rPr lang="en-US" sz="2800" b="0" dirty="0" smtClean="0"/>
              <a:t>New security, bond or stock,  </a:t>
            </a:r>
            <a:r>
              <a:rPr lang="en-US" sz="2800" b="0" dirty="0"/>
              <a:t>issues sold to initial </a:t>
            </a:r>
            <a:r>
              <a:rPr lang="en-US" sz="2800" b="0" dirty="0" smtClean="0"/>
              <a:t>buyers by the corporation or government agency borrowing funds</a:t>
            </a:r>
          </a:p>
          <a:p>
            <a:pPr algn="just"/>
            <a:r>
              <a:rPr lang="en-US" sz="2800" dirty="0" smtClean="0"/>
              <a:t>Financial institution that facilitates is investment bank</a:t>
            </a:r>
          </a:p>
          <a:p>
            <a:pPr algn="just"/>
            <a:r>
              <a:rPr lang="en-US" sz="2800" b="0" dirty="0" smtClean="0"/>
              <a:t>Does underwriting securities</a:t>
            </a:r>
          </a:p>
          <a:p>
            <a:pPr algn="just"/>
            <a:r>
              <a:rPr lang="en-US" sz="2800" dirty="0" smtClean="0"/>
              <a:t>Guarantees a price for the corporation’s securities and then sells them to the public</a:t>
            </a:r>
            <a:endParaRPr lang="en-US" sz="2800" b="0" dirty="0"/>
          </a:p>
        </p:txBody>
      </p:sp>
    </p:spTree>
    <p:extLst>
      <p:ext uri="{BB962C8B-B14F-4D97-AF65-F5344CB8AC3E}">
        <p14:creationId xmlns:p14="http://schemas.microsoft.com/office/powerpoint/2010/main" val="24815620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715000" y="6400800"/>
            <a:ext cx="3200400" cy="457200"/>
          </a:xfrm>
          <a:prstGeom prst="rect">
            <a:avLst/>
          </a:prstGeom>
        </p:spPr>
        <p:txBody>
          <a:bodyPr/>
          <a:lstStyle/>
          <a:p>
            <a:endParaRPr lang="en-US"/>
          </a:p>
          <a:p>
            <a:r>
              <a:rPr lang="en-US">
                <a:solidFill>
                  <a:srgbClr val="FFFF66"/>
                </a:solidFill>
              </a:rPr>
              <a:t>© 2008 Pearson Education Canada</a:t>
            </a:r>
          </a:p>
        </p:txBody>
      </p:sp>
      <p:sp>
        <p:nvSpPr>
          <p:cNvPr id="5" name="Slide Number Placeholder 4"/>
          <p:cNvSpPr>
            <a:spLocks noGrp="1"/>
          </p:cNvSpPr>
          <p:nvPr>
            <p:ph type="sldNum" sz="quarter" idx="4294967295"/>
          </p:nvPr>
        </p:nvSpPr>
        <p:spPr>
          <a:xfrm>
            <a:off x="228600" y="6400800"/>
            <a:ext cx="533400" cy="457200"/>
          </a:xfrm>
          <a:prstGeom prst="rect">
            <a:avLst/>
          </a:prstGeom>
        </p:spPr>
        <p:txBody>
          <a:bodyPr/>
          <a:lstStyle/>
          <a:p>
            <a:endParaRPr lang="en-US"/>
          </a:p>
          <a:p>
            <a:r>
              <a:rPr lang="en-US">
                <a:solidFill>
                  <a:srgbClr val="FFFF66"/>
                </a:solidFill>
              </a:rPr>
              <a:t>2.</a:t>
            </a:r>
            <a:fld id="{91A724CD-5772-4209-A64A-5F1B128DDF7A}" type="slidenum">
              <a:rPr lang="en-US">
                <a:solidFill>
                  <a:srgbClr val="FFFF66"/>
                </a:solidFill>
              </a:rPr>
              <a:pPr/>
              <a:t>18</a:t>
            </a:fld>
            <a:endParaRPr lang="en-US">
              <a:solidFill>
                <a:srgbClr val="FFFF66"/>
              </a:solidFill>
            </a:endParaRPr>
          </a:p>
        </p:txBody>
      </p:sp>
      <p:sp>
        <p:nvSpPr>
          <p:cNvPr id="35842" name="Rectangle 2"/>
          <p:cNvSpPr>
            <a:spLocks noGrp="1" noChangeArrowheads="1"/>
          </p:cNvSpPr>
          <p:nvPr>
            <p:ph type="title"/>
          </p:nvPr>
        </p:nvSpPr>
        <p:spPr/>
        <p:txBody>
          <a:bodyPr/>
          <a:lstStyle/>
          <a:p>
            <a:r>
              <a:rPr lang="en-US" dirty="0" smtClean="0"/>
              <a:t>Secondary market</a:t>
            </a:r>
            <a:endParaRPr lang="en-US" dirty="0"/>
          </a:p>
        </p:txBody>
      </p:sp>
      <p:sp>
        <p:nvSpPr>
          <p:cNvPr id="35843" name="Rectangle 3"/>
          <p:cNvSpPr>
            <a:spLocks noGrp="1" noChangeArrowheads="1"/>
          </p:cNvSpPr>
          <p:nvPr>
            <p:ph type="body" idx="1"/>
          </p:nvPr>
        </p:nvSpPr>
        <p:spPr>
          <a:xfrm>
            <a:off x="685800" y="1371600"/>
            <a:ext cx="7772400" cy="4038600"/>
          </a:xfrm>
        </p:spPr>
        <p:txBody>
          <a:bodyPr>
            <a:normAutofit/>
          </a:bodyPr>
          <a:lstStyle/>
          <a:p>
            <a:r>
              <a:rPr lang="en-US" sz="2800" b="0" dirty="0" smtClean="0"/>
              <a:t>Securities </a:t>
            </a:r>
            <a:r>
              <a:rPr lang="en-US" sz="2800" b="0" dirty="0"/>
              <a:t>previously issued are bought and </a:t>
            </a:r>
            <a:r>
              <a:rPr lang="en-US" sz="2800" b="0" dirty="0" smtClean="0"/>
              <a:t>sold</a:t>
            </a:r>
          </a:p>
          <a:p>
            <a:endParaRPr lang="en-US" sz="2800" b="0" dirty="0" smtClean="0"/>
          </a:p>
          <a:p>
            <a:endParaRPr lang="en-US" sz="2800" b="0" dirty="0"/>
          </a:p>
        </p:txBody>
      </p:sp>
    </p:spTree>
    <p:extLst>
      <p:ext uri="{BB962C8B-B14F-4D97-AF65-F5344CB8AC3E}">
        <p14:creationId xmlns:p14="http://schemas.microsoft.com/office/powerpoint/2010/main" val="12604532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dirty="0" smtClean="0"/>
              <a:t>Secondary markets</a:t>
            </a:r>
            <a:endParaRPr lang="en-US" dirty="0"/>
          </a:p>
        </p:txBody>
      </p:sp>
      <p:sp>
        <p:nvSpPr>
          <p:cNvPr id="16389"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marL="0" indent="0" eaLnBrk="1" hangingPunct="1">
              <a:spcBef>
                <a:spcPct val="70000"/>
              </a:spcBef>
              <a:buFont typeface="Times" charset="0"/>
              <a:buNone/>
            </a:pPr>
            <a:r>
              <a:rPr lang="en-US" sz="2800" dirty="0" smtClean="0"/>
              <a:t>Even though firms don</a:t>
            </a:r>
            <a:r>
              <a:rPr lang="ja-JP" altLang="en-US" sz="2800" dirty="0" smtClean="0"/>
              <a:t>’</a:t>
            </a:r>
            <a:r>
              <a:rPr lang="en-US" altLang="ja-JP" sz="2800" dirty="0" smtClean="0"/>
              <a:t>t get any money, per se, from the secondary market, it serves two important functions:</a:t>
            </a:r>
          </a:p>
          <a:p>
            <a:pPr marL="0" indent="0" eaLnBrk="1" hangingPunct="1">
              <a:spcBef>
                <a:spcPct val="70000"/>
              </a:spcBef>
            </a:pPr>
            <a:r>
              <a:rPr lang="en-US" sz="2800" dirty="0" smtClean="0"/>
              <a:t>Provide liquidity, making it easy to buy and sell the securities of the companies</a:t>
            </a:r>
          </a:p>
          <a:p>
            <a:pPr marL="0" indent="0" eaLnBrk="1" hangingPunct="1">
              <a:spcBef>
                <a:spcPct val="70000"/>
              </a:spcBef>
            </a:pPr>
            <a:r>
              <a:rPr lang="en-US" sz="2800" dirty="0" smtClean="0"/>
              <a:t>Establish a price for the securities</a:t>
            </a:r>
            <a:endParaRPr lang="en-US" dirty="0" smtClean="0"/>
          </a:p>
        </p:txBody>
      </p:sp>
    </p:spTree>
    <p:extLst>
      <p:ext uri="{BB962C8B-B14F-4D97-AF65-F5344CB8AC3E}">
        <p14:creationId xmlns:p14="http://schemas.microsoft.com/office/powerpoint/2010/main" val="67007207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228600" y="6400800"/>
            <a:ext cx="533400" cy="457200"/>
          </a:xfrm>
          <a:prstGeom prst="rect">
            <a:avLst/>
          </a:prstGeom>
        </p:spPr>
        <p:txBody>
          <a:bodyPr/>
          <a:lstStyle/>
          <a:p>
            <a:endParaRPr lang="en-US"/>
          </a:p>
          <a:p>
            <a:r>
              <a:rPr lang="en-US">
                <a:solidFill>
                  <a:srgbClr val="FFFF66"/>
                </a:solidFill>
              </a:rPr>
              <a:t>2.</a:t>
            </a:r>
            <a:fld id="{2A00F303-17F8-472C-8A0E-B009A8B79C40}" type="slidenum">
              <a:rPr lang="en-US">
                <a:solidFill>
                  <a:srgbClr val="FFFF66"/>
                </a:solidFill>
              </a:rPr>
              <a:pPr/>
              <a:t>2</a:t>
            </a:fld>
            <a:endParaRPr lang="en-US">
              <a:solidFill>
                <a:srgbClr val="FFFF66"/>
              </a:solidFill>
            </a:endParaRPr>
          </a:p>
        </p:txBody>
      </p:sp>
      <p:sp>
        <p:nvSpPr>
          <p:cNvPr id="48130" name="Rectangle 2"/>
          <p:cNvSpPr>
            <a:spLocks noGrp="1" noChangeArrowheads="1"/>
          </p:cNvSpPr>
          <p:nvPr>
            <p:ph type="title"/>
          </p:nvPr>
        </p:nvSpPr>
        <p:spPr>
          <a:xfrm>
            <a:off x="800100" y="152400"/>
            <a:ext cx="7543800" cy="762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r>
              <a:rPr lang="en-US" sz="3200" dirty="0"/>
              <a:t>An Overview of the Financial System</a:t>
            </a:r>
          </a:p>
        </p:txBody>
      </p:sp>
      <p:sp>
        <p:nvSpPr>
          <p:cNvPr id="48131" name="Rectangle 3"/>
          <p:cNvSpPr>
            <a:spLocks noGrp="1" noChangeArrowheads="1"/>
          </p:cNvSpPr>
          <p:nvPr>
            <p:ph type="body" idx="1"/>
          </p:nvPr>
        </p:nvSpPr>
        <p:spPr>
          <a:xfrm>
            <a:off x="228600" y="1844675"/>
            <a:ext cx="8686800" cy="2952750"/>
          </a:xfrm>
        </p:spPr>
        <p:txBody>
          <a:bodyPr/>
          <a:lstStyle/>
          <a:p>
            <a:pPr>
              <a:buFontTx/>
              <a:buNone/>
            </a:pPr>
            <a:r>
              <a:rPr lang="en-US" b="0" dirty="0"/>
              <a:t>	</a:t>
            </a:r>
            <a:r>
              <a:rPr lang="en-US" sz="2800" dirty="0"/>
              <a:t>Primary Function of the Financial System is Financial </a:t>
            </a:r>
            <a:r>
              <a:rPr lang="en-US" sz="2800" dirty="0" smtClean="0"/>
              <a:t>Intermediation</a:t>
            </a:r>
          </a:p>
          <a:p>
            <a:pPr>
              <a:buFontTx/>
              <a:buNone/>
            </a:pPr>
            <a:endParaRPr lang="en-US" sz="2800" dirty="0"/>
          </a:p>
          <a:p>
            <a:pPr>
              <a:buFontTx/>
              <a:buNone/>
            </a:pPr>
            <a:r>
              <a:rPr lang="en-US" sz="2000" dirty="0"/>
              <a:t>	</a:t>
            </a:r>
          </a:p>
          <a:p>
            <a:pPr>
              <a:buFontTx/>
              <a:buNone/>
            </a:pPr>
            <a:r>
              <a:rPr lang="en-US" sz="2000" dirty="0"/>
              <a:t>	</a:t>
            </a:r>
            <a:endParaRPr lang="en-US" dirty="0"/>
          </a:p>
        </p:txBody>
      </p:sp>
    </p:spTree>
    <p:extLst>
      <p:ext uri="{BB962C8B-B14F-4D97-AF65-F5344CB8AC3E}">
        <p14:creationId xmlns:p14="http://schemas.microsoft.com/office/powerpoint/2010/main" val="34765782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715000" y="6400800"/>
            <a:ext cx="3200400" cy="457200"/>
          </a:xfrm>
          <a:prstGeom prst="rect">
            <a:avLst/>
          </a:prstGeom>
        </p:spPr>
        <p:txBody>
          <a:bodyPr/>
          <a:lstStyle/>
          <a:p>
            <a:endParaRPr lang="en-US"/>
          </a:p>
          <a:p>
            <a:r>
              <a:rPr lang="en-US">
                <a:solidFill>
                  <a:srgbClr val="FFFF66"/>
                </a:solidFill>
              </a:rPr>
              <a:t>© 2008 Pearson Education Canada</a:t>
            </a:r>
          </a:p>
        </p:txBody>
      </p:sp>
      <p:sp>
        <p:nvSpPr>
          <p:cNvPr id="5" name="Slide Number Placeholder 4"/>
          <p:cNvSpPr>
            <a:spLocks noGrp="1"/>
          </p:cNvSpPr>
          <p:nvPr>
            <p:ph type="sldNum" sz="quarter" idx="4294967295"/>
          </p:nvPr>
        </p:nvSpPr>
        <p:spPr>
          <a:xfrm>
            <a:off x="228600" y="6400800"/>
            <a:ext cx="533400" cy="457200"/>
          </a:xfrm>
          <a:prstGeom prst="rect">
            <a:avLst/>
          </a:prstGeom>
        </p:spPr>
        <p:txBody>
          <a:bodyPr/>
          <a:lstStyle/>
          <a:p>
            <a:endParaRPr lang="en-US"/>
          </a:p>
          <a:p>
            <a:r>
              <a:rPr lang="en-US">
                <a:solidFill>
                  <a:srgbClr val="FFFF66"/>
                </a:solidFill>
              </a:rPr>
              <a:t>2.</a:t>
            </a:r>
            <a:fld id="{CB56C7DC-6BBD-43EC-89AB-EA373748A52A}" type="slidenum">
              <a:rPr lang="en-US">
                <a:solidFill>
                  <a:srgbClr val="FFFF66"/>
                </a:solidFill>
              </a:rPr>
              <a:pPr/>
              <a:t>20</a:t>
            </a:fld>
            <a:endParaRPr lang="en-US">
              <a:solidFill>
                <a:srgbClr val="FFFF66"/>
              </a:solidFill>
            </a:endParaRPr>
          </a:p>
        </p:txBody>
      </p:sp>
      <p:sp>
        <p:nvSpPr>
          <p:cNvPr id="6150" name="Rectangle 6"/>
          <p:cNvSpPr>
            <a:spLocks noGrp="1" noChangeArrowheads="1"/>
          </p:cNvSpPr>
          <p:nvPr>
            <p:ph type="title"/>
          </p:nvPr>
        </p:nvSpPr>
        <p:spPr/>
        <p:txBody>
          <a:bodyPr/>
          <a:lstStyle/>
          <a:p>
            <a:r>
              <a:rPr lang="en-US" sz="2400" dirty="0" smtClean="0"/>
              <a:t>Secondary markets – Organization of exchanges</a:t>
            </a:r>
            <a:endParaRPr lang="en-US" sz="2400" dirty="0"/>
          </a:p>
        </p:txBody>
      </p:sp>
      <p:sp>
        <p:nvSpPr>
          <p:cNvPr id="6151" name="Rectangle 7"/>
          <p:cNvSpPr>
            <a:spLocks noGrp="1" noChangeArrowheads="1"/>
          </p:cNvSpPr>
          <p:nvPr>
            <p:ph type="body" idx="1"/>
          </p:nvPr>
        </p:nvSpPr>
        <p:spPr>
          <a:xfrm>
            <a:off x="685800" y="1371600"/>
            <a:ext cx="7772400" cy="4038600"/>
          </a:xfrm>
        </p:spPr>
        <p:txBody>
          <a:bodyPr/>
          <a:lstStyle/>
          <a:p>
            <a:pPr marL="457200" indent="-457200">
              <a:buFontTx/>
              <a:buAutoNum type="arabicPeriod"/>
            </a:pPr>
            <a:r>
              <a:rPr lang="en-US" b="0" dirty="0" smtClean="0"/>
              <a:t>Organize exchanges where buyers and sellers of securities  (or their brokers or agents) meet in one central location to conduct trades</a:t>
            </a:r>
          </a:p>
          <a:p>
            <a:pPr marL="457200" indent="-457200">
              <a:buFontTx/>
              <a:buAutoNum type="arabicPeriod"/>
            </a:pPr>
            <a:r>
              <a:rPr lang="en-US" dirty="0" smtClean="0"/>
              <a:t>Over the counter market: Dealers at different locations who have an inventory of securities stand ready to buy and sell securities over the counter</a:t>
            </a:r>
            <a:endParaRPr lang="en-US" b="0" dirty="0"/>
          </a:p>
        </p:txBody>
      </p:sp>
    </p:spTree>
    <p:extLst>
      <p:ext uri="{BB962C8B-B14F-4D97-AF65-F5344CB8AC3E}">
        <p14:creationId xmlns:p14="http://schemas.microsoft.com/office/powerpoint/2010/main" val="32317334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markets</a:t>
            </a:r>
            <a:endParaRPr lang="en-GB" dirty="0"/>
          </a:p>
        </p:txBody>
      </p:sp>
      <p:sp>
        <p:nvSpPr>
          <p:cNvPr id="3" name="Content Placeholder 2"/>
          <p:cNvSpPr>
            <a:spLocks noGrp="1"/>
          </p:cNvSpPr>
          <p:nvPr>
            <p:ph sz="quarter" idx="1"/>
          </p:nvPr>
        </p:nvSpPr>
        <p:spPr/>
        <p:txBody>
          <a:bodyPr/>
          <a:lstStyle/>
          <a:p>
            <a:r>
              <a:rPr lang="en-GB" sz="2800" dirty="0" smtClean="0"/>
              <a:t>Security brokers and dealers are crucial to well functioning secondary markets</a:t>
            </a:r>
          </a:p>
          <a:p>
            <a:r>
              <a:rPr lang="en-GB" sz="2800" dirty="0" smtClean="0"/>
              <a:t>Brokers are agents of investors who match buyers with sellers of securities</a:t>
            </a:r>
          </a:p>
          <a:p>
            <a:r>
              <a:rPr lang="en-GB" sz="2800" dirty="0" smtClean="0"/>
              <a:t>Dealers link buyers and sellers by buying and selling securities at stated prices</a:t>
            </a:r>
          </a:p>
          <a:p>
            <a:endParaRPr lang="en-GB" dirty="0"/>
          </a:p>
        </p:txBody>
      </p:sp>
    </p:spTree>
    <p:extLst>
      <p:ext uri="{BB962C8B-B14F-4D97-AF65-F5344CB8AC3E}">
        <p14:creationId xmlns:p14="http://schemas.microsoft.com/office/powerpoint/2010/main" val="2394149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Money and capital markets</a:t>
            </a:r>
            <a:endParaRPr lang="en-GB" dirty="0"/>
          </a:p>
        </p:txBody>
      </p:sp>
      <p:sp>
        <p:nvSpPr>
          <p:cNvPr id="3" name="Content Placeholder 2"/>
          <p:cNvSpPr>
            <a:spLocks noGrp="1"/>
          </p:cNvSpPr>
          <p:nvPr>
            <p:ph sz="quarter" idx="1"/>
          </p:nvPr>
        </p:nvSpPr>
        <p:spPr/>
        <p:txBody>
          <a:bodyPr/>
          <a:lstStyle/>
          <a:p>
            <a:r>
              <a:rPr lang="en-GB" dirty="0" smtClean="0"/>
              <a:t>Another way of distinction:</a:t>
            </a:r>
          </a:p>
          <a:p>
            <a:r>
              <a:rPr lang="en-GB" dirty="0" smtClean="0"/>
              <a:t>Money market: financial market in which only short-term debt instruments with maturity of one year or less are traded</a:t>
            </a:r>
          </a:p>
          <a:p>
            <a:r>
              <a:rPr lang="en-GB" dirty="0" smtClean="0"/>
              <a:t>Capital market: market in which debt instruments with a maturity of more than one year and equity instruments are traded</a:t>
            </a:r>
            <a:endParaRPr lang="en-GB" dirty="0"/>
          </a:p>
        </p:txBody>
      </p:sp>
    </p:spTree>
    <p:extLst>
      <p:ext uri="{BB962C8B-B14F-4D97-AF65-F5344CB8AC3E}">
        <p14:creationId xmlns:p14="http://schemas.microsoft.com/office/powerpoint/2010/main" val="1756380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Function of Financial</a:t>
            </a:r>
            <a:br>
              <a:rPr lang="en-US"/>
            </a:br>
            <a:r>
              <a:rPr lang="en-US"/>
              <a:t>Intermediaries: Indirect Finance</a:t>
            </a:r>
          </a:p>
        </p:txBody>
      </p:sp>
      <p:sp>
        <p:nvSpPr>
          <p:cNvPr id="28675"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buFont typeface="Times" charset="0"/>
              <a:buNone/>
              <a:defRPr/>
            </a:pPr>
            <a:r>
              <a:rPr lang="en-US"/>
              <a:t>	</a:t>
            </a:r>
          </a:p>
        </p:txBody>
      </p:sp>
      <p:sp>
        <p:nvSpPr>
          <p:cNvPr id="40963" name="Rectangle 4"/>
          <p:cNvSpPr>
            <a:spLocks noChangeArrowheads="1"/>
          </p:cNvSpPr>
          <p:nvPr/>
        </p:nvSpPr>
        <p:spPr bwMode="auto">
          <a:xfrm>
            <a:off x="533400" y="182880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30000"/>
              </a:spcBef>
              <a:buClr>
                <a:schemeClr val="tx1"/>
              </a:buClr>
              <a:buFont typeface="Times" charset="0"/>
              <a:buNone/>
            </a:pPr>
            <a:r>
              <a:rPr lang="en-US" sz="3200"/>
              <a:t>Instead of savers lending/investing directly with borrowers, a financial intermediary (such as a bank) plays as the middleman:</a:t>
            </a:r>
          </a:p>
          <a:p>
            <a:pPr marL="517525" lvl="1" indent="-403225">
              <a:spcBef>
                <a:spcPct val="30000"/>
              </a:spcBef>
              <a:buClr>
                <a:schemeClr val="tx1"/>
              </a:buClr>
              <a:buFont typeface="Wingdings" pitchFamily="2" charset="2"/>
              <a:buChar char="§"/>
            </a:pPr>
            <a:r>
              <a:rPr lang="en-US" sz="3200"/>
              <a:t>the intermediary obtains funds from savers</a:t>
            </a:r>
          </a:p>
          <a:p>
            <a:pPr marL="517525" lvl="1" indent="-403225">
              <a:spcBef>
                <a:spcPct val="30000"/>
              </a:spcBef>
              <a:buClr>
                <a:schemeClr val="tx1"/>
              </a:buClr>
              <a:buFont typeface="Wingdings" pitchFamily="2" charset="2"/>
              <a:buChar char="§"/>
            </a:pPr>
            <a:r>
              <a:rPr lang="en-US" sz="3200"/>
              <a:t>the intermediary then makes loans/investments with borrowers</a:t>
            </a:r>
          </a:p>
        </p:txBody>
      </p:sp>
    </p:spTree>
    <p:extLst>
      <p:ext uri="{BB962C8B-B14F-4D97-AF65-F5344CB8AC3E}">
        <p14:creationId xmlns:p14="http://schemas.microsoft.com/office/powerpoint/2010/main" val="4288746013"/>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Function of Financial</a:t>
            </a:r>
            <a:br>
              <a:rPr lang="en-US"/>
            </a:br>
            <a:r>
              <a:rPr lang="en-US"/>
              <a:t>Intermediaries: Indirect Finance</a:t>
            </a:r>
          </a:p>
        </p:txBody>
      </p:sp>
      <p:sp>
        <p:nvSpPr>
          <p:cNvPr id="29699" name="Rectangle 11"/>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marL="404813" indent="-404813" eaLnBrk="1" hangingPunct="1">
              <a:lnSpc>
                <a:spcPct val="90000"/>
              </a:lnSpc>
              <a:buFont typeface="Wingdings" charset="0"/>
              <a:buChar char="§"/>
              <a:defRPr/>
            </a:pPr>
            <a:r>
              <a:rPr lang="en-US" dirty="0"/>
              <a:t>This process, called financial intermediation, is actually the primary means of moving funds from lenders to borrowers.</a:t>
            </a:r>
          </a:p>
          <a:p>
            <a:pPr marL="404813" indent="-404813" eaLnBrk="1" hangingPunct="1">
              <a:lnSpc>
                <a:spcPct val="90000"/>
              </a:lnSpc>
              <a:buFont typeface="Wingdings" charset="0"/>
              <a:buChar char="§"/>
              <a:defRPr/>
            </a:pPr>
            <a:r>
              <a:rPr lang="en-US" dirty="0"/>
              <a:t>More important source of finance than securities markets (such as stocks)</a:t>
            </a:r>
          </a:p>
          <a:p>
            <a:pPr marL="404813" indent="-404813" eaLnBrk="1" hangingPunct="1">
              <a:lnSpc>
                <a:spcPct val="90000"/>
              </a:lnSpc>
              <a:buFont typeface="Wingdings" charset="0"/>
              <a:buChar char="§"/>
              <a:defRPr/>
            </a:pPr>
            <a:r>
              <a:rPr lang="en-US" dirty="0"/>
              <a:t>Needed because of </a:t>
            </a:r>
            <a:r>
              <a:rPr lang="en-US" u="sng" dirty="0"/>
              <a:t>transactions costs</a:t>
            </a:r>
            <a:r>
              <a:rPr lang="en-US" dirty="0"/>
              <a:t>, </a:t>
            </a:r>
            <a:r>
              <a:rPr lang="en-US" u="sng" dirty="0"/>
              <a:t>risk sharing</a:t>
            </a:r>
            <a:r>
              <a:rPr lang="en-US" dirty="0"/>
              <a:t>, and </a:t>
            </a:r>
            <a:r>
              <a:rPr lang="en-US" u="sng" dirty="0"/>
              <a:t>asymmetric information</a:t>
            </a:r>
            <a:r>
              <a:rPr lang="en-US" dirty="0"/>
              <a:t> </a:t>
            </a:r>
          </a:p>
        </p:txBody>
      </p:sp>
    </p:spTree>
    <p:extLst>
      <p:ext uri="{BB962C8B-B14F-4D97-AF65-F5344CB8AC3E}">
        <p14:creationId xmlns:p14="http://schemas.microsoft.com/office/powerpoint/2010/main" val="1494951955"/>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dirty="0" smtClean="0"/>
              <a:t>Transaction costs</a:t>
            </a:r>
            <a:endParaRPr lang="en-US" dirty="0"/>
          </a:p>
        </p:txBody>
      </p:sp>
      <p:sp>
        <p:nvSpPr>
          <p:cNvPr id="30723" name="Rectangle 11"/>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marL="404813" indent="-404813" eaLnBrk="1" hangingPunct="1">
              <a:buFont typeface="Wingdings" charset="0"/>
              <a:buChar char="§"/>
              <a:defRPr/>
            </a:pPr>
            <a:endParaRPr lang="en-US" dirty="0"/>
          </a:p>
          <a:p>
            <a:pPr marL="914400" lvl="1" indent="-450850" eaLnBrk="1" hangingPunct="1">
              <a:spcBef>
                <a:spcPct val="50000"/>
              </a:spcBef>
              <a:buFont typeface="Times" charset="0"/>
              <a:buAutoNum type="arabicPeriod"/>
              <a:defRPr/>
            </a:pPr>
            <a:r>
              <a:rPr lang="en-US" dirty="0"/>
              <a:t>Financial intermediaries make profits by reducing transactions costs </a:t>
            </a:r>
          </a:p>
          <a:p>
            <a:pPr marL="914400" lvl="1" indent="-450850" eaLnBrk="1" hangingPunct="1">
              <a:spcBef>
                <a:spcPct val="50000"/>
              </a:spcBef>
              <a:buFont typeface="Times" charset="0"/>
              <a:buAutoNum type="arabicPeriod"/>
              <a:defRPr/>
            </a:pPr>
            <a:r>
              <a:rPr lang="en-US" dirty="0"/>
              <a:t>Reduce transactions costs by developing expertise and taking advantage of economies of </a:t>
            </a:r>
            <a:r>
              <a:rPr lang="en-US" dirty="0" smtClean="0"/>
              <a:t>scale</a:t>
            </a:r>
          </a:p>
          <a:p>
            <a:pPr marL="914400" lvl="1" indent="-450850" eaLnBrk="1" hangingPunct="1">
              <a:spcBef>
                <a:spcPct val="50000"/>
              </a:spcBef>
              <a:buFont typeface="Times" charset="0"/>
              <a:buAutoNum type="arabicPeriod"/>
              <a:defRPr/>
            </a:pPr>
            <a:r>
              <a:rPr lang="en-US" dirty="0" smtClean="0"/>
              <a:t>Provide liquidity services</a:t>
            </a:r>
            <a:endParaRPr lang="en-US" dirty="0"/>
          </a:p>
        </p:txBody>
      </p:sp>
    </p:spTree>
    <p:extLst>
      <p:ext uri="{BB962C8B-B14F-4D97-AF65-F5344CB8AC3E}">
        <p14:creationId xmlns:p14="http://schemas.microsoft.com/office/powerpoint/2010/main" val="993447506"/>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spcBef>
                <a:spcPct val="40000"/>
              </a:spcBef>
            </a:pPr>
            <a:r>
              <a:rPr lang="en-US" sz="2800" smtClean="0"/>
              <a:t>A financial intermediary</a:t>
            </a:r>
            <a:r>
              <a:rPr lang="ja-JP" altLang="en-US" sz="2800" smtClean="0"/>
              <a:t>’</a:t>
            </a:r>
            <a:r>
              <a:rPr lang="en-US" altLang="ja-JP" sz="2800" smtClean="0"/>
              <a:t>s low transaction costs mean that it can provide its customers with </a:t>
            </a:r>
            <a:r>
              <a:rPr lang="en-US" altLang="ja-JP" sz="2800" b="1" smtClean="0"/>
              <a:t>liquidity services</a:t>
            </a:r>
            <a:endParaRPr lang="en-US" altLang="ja-JP" sz="2800" smtClean="0"/>
          </a:p>
          <a:p>
            <a:pPr marL="855663" lvl="1" indent="-398463" eaLnBrk="1" hangingPunct="1">
              <a:spcBef>
                <a:spcPct val="40000"/>
              </a:spcBef>
              <a:buFont typeface="Times" charset="0"/>
              <a:buAutoNum type="arabicPeriod"/>
            </a:pPr>
            <a:r>
              <a:rPr lang="en-US" sz="2400" smtClean="0"/>
              <a:t>Banks provide depositors with checking accounts that enable them to pay their bills easily</a:t>
            </a:r>
          </a:p>
          <a:p>
            <a:pPr marL="855663" lvl="1" indent="-398463" eaLnBrk="1" hangingPunct="1">
              <a:spcBef>
                <a:spcPct val="40000"/>
              </a:spcBef>
              <a:buFont typeface="Times" charset="0"/>
              <a:buAutoNum type="arabicPeriod"/>
            </a:pPr>
            <a:r>
              <a:rPr lang="en-US" sz="2400" smtClean="0"/>
              <a:t>Depositors can earn interest on checking and savings accounts and yet still convert them into goods and services whenever necessary</a:t>
            </a:r>
          </a:p>
        </p:txBody>
      </p:sp>
      <p:sp>
        <p:nvSpPr>
          <p:cNvPr id="31747" name="Rectangle 10"/>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dirty="0" smtClean="0"/>
              <a:t>Transaction costs</a:t>
            </a:r>
            <a:endParaRPr lang="en-US" dirty="0"/>
          </a:p>
        </p:txBody>
      </p:sp>
    </p:spTree>
    <p:extLst>
      <p:ext uri="{BB962C8B-B14F-4D97-AF65-F5344CB8AC3E}">
        <p14:creationId xmlns:p14="http://schemas.microsoft.com/office/powerpoint/2010/main" val="542153898"/>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dirty="0" smtClean="0"/>
              <a:t>Risk sharing</a:t>
            </a:r>
            <a:endParaRPr lang="en-US" dirty="0"/>
          </a:p>
        </p:txBody>
      </p:sp>
      <p:sp>
        <p:nvSpPr>
          <p:cNvPr id="33795" name="Rectangle 3"/>
          <p:cNvSpPr>
            <a:spLocks noGrp="1" noChangeArrowheads="1"/>
          </p:cNvSpPr>
          <p:nvPr>
            <p:ph idx="1"/>
          </p:nvPr>
        </p:nvSpPr>
        <p:spPr>
          <a:xfrm>
            <a:off x="609600" y="1905000"/>
            <a:ext cx="8153400" cy="4114800"/>
          </a:xfrm>
          <a:extLst>
            <a:ext uri="{FAA26D3D-D897-4be2-8F04-BA451C77F1D7}">
              <ma14:placeholderFlag xmlns:ma14="http://schemas.microsoft.com/office/mac/drawingml/2011/main" xmlns="" val="1"/>
            </a:ext>
          </a:extLst>
        </p:spPr>
        <p:txBody>
          <a:bodyPr/>
          <a:lstStyle/>
          <a:p>
            <a:pPr eaLnBrk="1" hangingPunct="1">
              <a:spcBef>
                <a:spcPts val="1200"/>
              </a:spcBef>
            </a:pPr>
            <a:r>
              <a:rPr lang="en-US" sz="2800" smtClean="0"/>
              <a:t>FI</a:t>
            </a:r>
            <a:r>
              <a:rPr lang="ja-JP" altLang="en-US" sz="2800" smtClean="0"/>
              <a:t>’</a:t>
            </a:r>
            <a:r>
              <a:rPr lang="en-US" altLang="ja-JP" sz="2800" smtClean="0"/>
              <a:t>s low transaction costs allow them to reduce the exposure of investors to risk, through a process known as </a:t>
            </a:r>
            <a:r>
              <a:rPr lang="en-US" altLang="ja-JP" sz="2800" b="1" smtClean="0"/>
              <a:t>risk sharing</a:t>
            </a:r>
            <a:endParaRPr lang="en-US" altLang="ja-JP" sz="2800" smtClean="0"/>
          </a:p>
          <a:p>
            <a:pPr marL="747713" lvl="1" indent="-401638" eaLnBrk="1" hangingPunct="1">
              <a:spcBef>
                <a:spcPts val="1200"/>
              </a:spcBef>
            </a:pPr>
            <a:r>
              <a:rPr lang="en-US" sz="2400" smtClean="0"/>
              <a:t>FIs create and sell assets with lesser risk to one </a:t>
            </a:r>
            <a:br>
              <a:rPr lang="en-US" sz="2400" smtClean="0"/>
            </a:br>
            <a:r>
              <a:rPr lang="en-US" sz="2400" smtClean="0"/>
              <a:t>party in order to buy assets with greater risk from another party</a:t>
            </a:r>
          </a:p>
          <a:p>
            <a:pPr marL="747713" lvl="1" indent="-401638" eaLnBrk="1" hangingPunct="1">
              <a:spcBef>
                <a:spcPts val="1200"/>
              </a:spcBef>
            </a:pPr>
            <a:r>
              <a:rPr lang="en-US" sz="2400" smtClean="0"/>
              <a:t>This process is referred to as </a:t>
            </a:r>
            <a:r>
              <a:rPr lang="en-US" sz="2400" b="1" smtClean="0"/>
              <a:t>asset transformation</a:t>
            </a:r>
            <a:r>
              <a:rPr lang="en-US" sz="2400" smtClean="0"/>
              <a:t>, because in a sense risky assets are turned into safer assets for investors</a:t>
            </a:r>
            <a:endParaRPr lang="en-US" sz="2400" b="1" smtClean="0"/>
          </a:p>
        </p:txBody>
      </p:sp>
    </p:spTree>
    <p:extLst>
      <p:ext uri="{BB962C8B-B14F-4D97-AF65-F5344CB8AC3E}">
        <p14:creationId xmlns:p14="http://schemas.microsoft.com/office/powerpoint/2010/main" val="193531125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dirty="0" smtClean="0"/>
              <a:t>Risk sharing</a:t>
            </a:r>
            <a:endParaRPr lang="en-US" dirty="0"/>
          </a:p>
        </p:txBody>
      </p:sp>
      <p:sp>
        <p:nvSpPr>
          <p:cNvPr id="34819"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spcBef>
                <a:spcPct val="40000"/>
              </a:spcBef>
              <a:buFont typeface="Wingdings" charset="0"/>
              <a:buChar char="§"/>
              <a:defRPr/>
            </a:pPr>
            <a:r>
              <a:rPr lang="en-US"/>
              <a:t>Financial intermediaries also help by providing the means for individuals and businesses to </a:t>
            </a:r>
            <a:r>
              <a:rPr lang="en-US" b="1"/>
              <a:t>diversify</a:t>
            </a:r>
            <a:r>
              <a:rPr lang="en-US"/>
              <a:t> their asset holdings.</a:t>
            </a:r>
          </a:p>
          <a:p>
            <a:pPr eaLnBrk="1" hangingPunct="1">
              <a:spcBef>
                <a:spcPct val="40000"/>
              </a:spcBef>
              <a:buFont typeface="Wingdings" charset="0"/>
              <a:buChar char="§"/>
              <a:defRPr/>
            </a:pPr>
            <a:r>
              <a:rPr lang="en-US"/>
              <a:t>Low transaction costs allow them to buy a range of assets, pool them, and then sell rights to the diversified pool to individuals.</a:t>
            </a:r>
            <a:endParaRPr lang="en-US" b="1"/>
          </a:p>
        </p:txBody>
      </p:sp>
    </p:spTree>
    <p:extLst>
      <p:ext uri="{BB962C8B-B14F-4D97-AF65-F5344CB8AC3E}">
        <p14:creationId xmlns:p14="http://schemas.microsoft.com/office/powerpoint/2010/main" val="1282962017"/>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Function of Financial</a:t>
            </a:r>
            <a:br>
              <a:rPr lang="en-US"/>
            </a:br>
            <a:r>
              <a:rPr lang="en-US"/>
              <a:t>Intermediaries: Indirect Finance</a:t>
            </a:r>
          </a:p>
        </p:txBody>
      </p:sp>
      <p:sp>
        <p:nvSpPr>
          <p:cNvPr id="35843" name="Rectangle 9"/>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marL="404813" indent="-404813" eaLnBrk="1" hangingPunct="1">
              <a:spcBef>
                <a:spcPts val="1200"/>
              </a:spcBef>
              <a:buFont typeface="Wingdings" charset="0"/>
              <a:buChar char="§"/>
              <a:defRPr/>
            </a:pPr>
            <a:r>
              <a:rPr lang="en-US"/>
              <a:t>Another reason FIs exist is to reduce the impact of </a:t>
            </a:r>
            <a:r>
              <a:rPr lang="en-US" b="1"/>
              <a:t>asymmetric information</a:t>
            </a:r>
            <a:r>
              <a:rPr lang="en-US"/>
              <a:t>.</a:t>
            </a:r>
          </a:p>
          <a:p>
            <a:pPr marL="404813" indent="-404813" eaLnBrk="1" hangingPunct="1">
              <a:spcBef>
                <a:spcPts val="1200"/>
              </a:spcBef>
              <a:buFont typeface="Wingdings" charset="0"/>
              <a:buChar char="§"/>
              <a:defRPr/>
            </a:pPr>
            <a:r>
              <a:rPr lang="en-US"/>
              <a:t>One party lacks crucial information about another party, impacting decision-making. </a:t>
            </a:r>
          </a:p>
          <a:p>
            <a:pPr marL="404813" indent="-404813" eaLnBrk="1" hangingPunct="1">
              <a:spcBef>
                <a:spcPts val="1200"/>
              </a:spcBef>
              <a:buFont typeface="Wingdings" charset="0"/>
              <a:buChar char="§"/>
              <a:defRPr/>
            </a:pPr>
            <a:r>
              <a:rPr lang="en-US"/>
              <a:t>We usually discuss this problem along two fronts: adverse selection and moral hazard.</a:t>
            </a:r>
          </a:p>
        </p:txBody>
      </p:sp>
    </p:spTree>
    <p:extLst>
      <p:ext uri="{BB962C8B-B14F-4D97-AF65-F5344CB8AC3E}">
        <p14:creationId xmlns:p14="http://schemas.microsoft.com/office/powerpoint/2010/main" val="250460307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9"/>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dirty="0"/>
              <a:t>Function of Financial Markets </a:t>
            </a:r>
          </a:p>
        </p:txBody>
      </p:sp>
      <p:sp>
        <p:nvSpPr>
          <p:cNvPr id="9219" name="Rectangle 20"/>
          <p:cNvSpPr>
            <a:spLocks noGrp="1" noChangeArrowheads="1"/>
          </p:cNvSpPr>
          <p:nvPr>
            <p:ph idx="1"/>
          </p:nvPr>
        </p:nvSpPr>
        <p:spPr>
          <a:extLst>
            <a:ext uri="{FAA26D3D-D897-4be2-8F04-BA451C77F1D7}">
              <ma14:placeholderFlag xmlns:ma14="http://schemas.microsoft.com/office/mac/drawingml/2011/main" xmlns="" val="1"/>
            </a:ext>
          </a:extLst>
        </p:spPr>
        <p:txBody>
          <a:bodyPr>
            <a:normAutofit/>
          </a:bodyPr>
          <a:lstStyle/>
          <a:p>
            <a:pPr algn="just" eaLnBrk="1" hangingPunct="1">
              <a:spcBef>
                <a:spcPct val="70000"/>
              </a:spcBef>
            </a:pPr>
            <a:r>
              <a:rPr lang="en-US" sz="2800" dirty="0" smtClean="0"/>
              <a:t>Channels funds from person or business without investment opportunities (i.e., </a:t>
            </a:r>
            <a:r>
              <a:rPr lang="ja-JP" altLang="en-US" sz="2800" dirty="0" smtClean="0"/>
              <a:t>“</a:t>
            </a:r>
            <a:r>
              <a:rPr lang="en-US" altLang="ja-JP" sz="2800" dirty="0" smtClean="0"/>
              <a:t>Lender-Savers</a:t>
            </a:r>
            <a:r>
              <a:rPr lang="ja-JP" altLang="en-US" sz="2800" dirty="0" smtClean="0"/>
              <a:t>”</a:t>
            </a:r>
            <a:r>
              <a:rPr lang="en-US" altLang="ja-JP" sz="2800" dirty="0" smtClean="0"/>
              <a:t>) to one who has them (i.e., </a:t>
            </a:r>
            <a:r>
              <a:rPr lang="ja-JP" altLang="en-US" sz="2800" dirty="0" smtClean="0"/>
              <a:t>“</a:t>
            </a:r>
            <a:r>
              <a:rPr lang="en-US" altLang="ja-JP" sz="2800" dirty="0" smtClean="0"/>
              <a:t>Borrower-Spenders</a:t>
            </a:r>
            <a:r>
              <a:rPr lang="ja-JP" altLang="en-US" sz="2800" dirty="0" smtClean="0"/>
              <a:t>”</a:t>
            </a:r>
            <a:r>
              <a:rPr lang="en-US" altLang="ja-JP" sz="2800" dirty="0" smtClean="0"/>
              <a:t>) </a:t>
            </a:r>
          </a:p>
          <a:p>
            <a:pPr algn="just" eaLnBrk="1" hangingPunct="1">
              <a:spcBef>
                <a:spcPct val="70000"/>
              </a:spcBef>
            </a:pPr>
            <a:r>
              <a:rPr lang="en-US" sz="2800" dirty="0" smtClean="0"/>
              <a:t>Improves economic efficiency</a:t>
            </a:r>
          </a:p>
          <a:p>
            <a:pPr algn="just" eaLnBrk="1" hangingPunct="1">
              <a:spcBef>
                <a:spcPct val="70000"/>
              </a:spcBef>
            </a:pPr>
            <a:r>
              <a:rPr lang="en-US" sz="2800" dirty="0" smtClean="0"/>
              <a:t>Critical for producing an efficient allocation of capital, which contributes to higher production and efficiency of overall economy</a:t>
            </a:r>
          </a:p>
        </p:txBody>
      </p:sp>
    </p:spTree>
    <p:extLst>
      <p:ext uri="{BB962C8B-B14F-4D97-AF65-F5344CB8AC3E}">
        <p14:creationId xmlns:p14="http://schemas.microsoft.com/office/powerpoint/2010/main" val="2023325274"/>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Function of Financial</a:t>
            </a:r>
            <a:br>
              <a:rPr lang="en-US"/>
            </a:br>
            <a:r>
              <a:rPr lang="en-US"/>
              <a:t>Intermediaries: Indirect Finance</a:t>
            </a:r>
          </a:p>
        </p:txBody>
      </p:sp>
      <p:sp>
        <p:nvSpPr>
          <p:cNvPr id="36867"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marL="404813" indent="-404813" eaLnBrk="1" hangingPunct="1">
              <a:buFont typeface="Wingdings" charset="0"/>
              <a:buChar char="§"/>
              <a:defRPr/>
            </a:pPr>
            <a:r>
              <a:rPr lang="en-US"/>
              <a:t>Adverse Selection</a:t>
            </a:r>
          </a:p>
          <a:p>
            <a:pPr marL="914400" lvl="1" indent="-519113" eaLnBrk="1" hangingPunct="1">
              <a:spcBef>
                <a:spcPts val="1200"/>
              </a:spcBef>
              <a:buFont typeface="Times" charset="0"/>
              <a:buAutoNum type="arabicPeriod"/>
              <a:defRPr/>
            </a:pPr>
            <a:r>
              <a:rPr lang="en-US"/>
              <a:t>Before transaction occurs</a:t>
            </a:r>
          </a:p>
          <a:p>
            <a:pPr marL="914400" lvl="1" indent="-519113" eaLnBrk="1" hangingPunct="1">
              <a:spcBef>
                <a:spcPts val="1200"/>
              </a:spcBef>
              <a:buFont typeface="Times" charset="0"/>
              <a:buAutoNum type="arabicPeriod"/>
              <a:defRPr/>
            </a:pPr>
            <a:r>
              <a:rPr lang="en-US"/>
              <a:t>Potential borrowers most likely to produce adverse outcome are ones most likely to seek a loan</a:t>
            </a:r>
          </a:p>
          <a:p>
            <a:pPr marL="914400" lvl="1" indent="-519113" eaLnBrk="1" hangingPunct="1">
              <a:spcBef>
                <a:spcPts val="1200"/>
              </a:spcBef>
              <a:buFont typeface="Times" charset="0"/>
              <a:buAutoNum type="arabicPeriod"/>
              <a:defRPr/>
            </a:pPr>
            <a:r>
              <a:rPr lang="en-US"/>
              <a:t>Similar problems occur with insurance where unhealthy people want their known medical problems covered</a:t>
            </a:r>
          </a:p>
        </p:txBody>
      </p:sp>
    </p:spTree>
    <p:extLst>
      <p:ext uri="{BB962C8B-B14F-4D97-AF65-F5344CB8AC3E}">
        <p14:creationId xmlns:p14="http://schemas.microsoft.com/office/powerpoint/2010/main" val="134432594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7"/>
          <p:cNvSpPr>
            <a:spLocks noGrp="1" noChangeArrowheads="1"/>
          </p:cNvSpPr>
          <p:nvPr>
            <p:ph idx="1"/>
          </p:nvPr>
        </p:nvSpPr>
        <p:spPr>
          <a:xfrm>
            <a:off x="609600" y="1905000"/>
            <a:ext cx="8382000" cy="4114800"/>
          </a:xfrm>
          <a:extLst>
            <a:ext uri="{FAA26D3D-D897-4be2-8F04-BA451C77F1D7}">
              <ma14:placeholderFlag xmlns:ma14="http://schemas.microsoft.com/office/mac/drawingml/2011/main" xmlns="" val="1"/>
            </a:ext>
          </a:extLst>
        </p:spPr>
        <p:txBody>
          <a:bodyPr/>
          <a:lstStyle/>
          <a:p>
            <a:pPr marL="404813" indent="-404813" eaLnBrk="1" hangingPunct="1">
              <a:spcBef>
                <a:spcPts val="1200"/>
              </a:spcBef>
            </a:pPr>
            <a:r>
              <a:rPr lang="en-US" smtClean="0"/>
              <a:t>Moral Hazard</a:t>
            </a:r>
          </a:p>
          <a:p>
            <a:pPr marL="914400" lvl="1" indent="-450850" eaLnBrk="1" hangingPunct="1">
              <a:spcBef>
                <a:spcPts val="1200"/>
              </a:spcBef>
              <a:buFont typeface="Times" charset="0"/>
              <a:buAutoNum type="arabicPeriod"/>
            </a:pPr>
            <a:r>
              <a:rPr lang="en-US" smtClean="0"/>
              <a:t>After transaction occurs</a:t>
            </a:r>
          </a:p>
          <a:p>
            <a:pPr marL="914400" lvl="1" indent="-450850" eaLnBrk="1" hangingPunct="1">
              <a:spcBef>
                <a:spcPts val="1200"/>
              </a:spcBef>
              <a:buFont typeface="Times" charset="0"/>
              <a:buAutoNum type="arabicPeriod"/>
            </a:pPr>
            <a:r>
              <a:rPr lang="en-US" u="sng" smtClean="0"/>
              <a:t>Hazard</a:t>
            </a:r>
            <a:r>
              <a:rPr lang="en-US" smtClean="0"/>
              <a:t> that borrower has incentives to engage in undesirable (</a:t>
            </a:r>
            <a:r>
              <a:rPr lang="en-US" u="sng" smtClean="0"/>
              <a:t>immoral</a:t>
            </a:r>
            <a:r>
              <a:rPr lang="en-US" smtClean="0"/>
              <a:t>) activities making it more likely that won</a:t>
            </a:r>
            <a:r>
              <a:rPr lang="ja-JP" altLang="en-US" smtClean="0"/>
              <a:t>’</a:t>
            </a:r>
            <a:r>
              <a:rPr lang="en-US" altLang="ja-JP" smtClean="0"/>
              <a:t>t pay loan back</a:t>
            </a:r>
          </a:p>
          <a:p>
            <a:pPr marL="914400" lvl="1" indent="-450850" eaLnBrk="1" hangingPunct="1">
              <a:spcBef>
                <a:spcPts val="1200"/>
              </a:spcBef>
              <a:buFont typeface="Times" charset="0"/>
              <a:buAutoNum type="arabicPeriod"/>
            </a:pPr>
            <a:r>
              <a:rPr lang="en-US" smtClean="0"/>
              <a:t>Again, with insurance, people may engage in risky activities only after being insured</a:t>
            </a:r>
          </a:p>
          <a:p>
            <a:pPr marL="914400" lvl="1" indent="-450850" eaLnBrk="1" hangingPunct="1">
              <a:spcBef>
                <a:spcPts val="1200"/>
              </a:spcBef>
              <a:buFont typeface="Times" charset="0"/>
              <a:buAutoNum type="arabicPeriod"/>
            </a:pPr>
            <a:r>
              <a:rPr lang="en-US" smtClean="0"/>
              <a:t>Another view is a </a:t>
            </a:r>
            <a:r>
              <a:rPr lang="en-US" b="1" smtClean="0"/>
              <a:t>conflict of interest</a:t>
            </a:r>
            <a:endParaRPr lang="en-US" smtClean="0"/>
          </a:p>
        </p:txBody>
      </p:sp>
      <p:sp>
        <p:nvSpPr>
          <p:cNvPr id="37891"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sz="3200"/>
              <a:t>Asymmetric Information: </a:t>
            </a:r>
            <a:br>
              <a:rPr lang="en-US" sz="3200"/>
            </a:br>
            <a:r>
              <a:rPr lang="en-US" sz="3200"/>
              <a:t>Adverse Selection and Moral Hazard</a:t>
            </a:r>
          </a:p>
        </p:txBody>
      </p:sp>
    </p:spTree>
    <p:extLst>
      <p:ext uri="{BB962C8B-B14F-4D97-AF65-F5344CB8AC3E}">
        <p14:creationId xmlns:p14="http://schemas.microsoft.com/office/powerpoint/2010/main" val="2440005717"/>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sz="3200"/>
              <a:t>Asymmetric Information: </a:t>
            </a:r>
            <a:br>
              <a:rPr lang="en-US" sz="3200"/>
            </a:br>
            <a:r>
              <a:rPr lang="en-US" sz="3200"/>
              <a:t>Adverse Selection and Moral Hazard</a:t>
            </a:r>
          </a:p>
        </p:txBody>
      </p:sp>
      <p:sp>
        <p:nvSpPr>
          <p:cNvPr id="38915" name="Rectangle 3"/>
          <p:cNvSpPr>
            <a:spLocks noGrp="1" noChangeArrowheads="1"/>
          </p:cNvSpPr>
          <p:nvPr>
            <p:ph idx="1"/>
          </p:nvPr>
        </p:nvSpPr>
        <p:spPr>
          <a:xfrm>
            <a:off x="228600" y="1524000"/>
            <a:ext cx="8534400" cy="4495800"/>
          </a:xfrm>
          <a:extLst>
            <a:ext uri="{FAA26D3D-D897-4be2-8F04-BA451C77F1D7}">
              <ma14:placeholderFlag xmlns:ma14="http://schemas.microsoft.com/office/mac/drawingml/2011/main" xmlns="" val="1"/>
            </a:ext>
          </a:extLst>
        </p:spPr>
        <p:txBody>
          <a:bodyPr/>
          <a:lstStyle/>
          <a:p>
            <a:pPr marL="404813" indent="-404813" eaLnBrk="1" hangingPunct="1">
              <a:spcBef>
                <a:spcPct val="60000"/>
              </a:spcBef>
              <a:buFont typeface="Wingdings" charset="0"/>
              <a:buChar char="§"/>
              <a:defRPr/>
            </a:pPr>
            <a:r>
              <a:rPr lang="en-US" dirty="0" smtClean="0">
                <a:ea typeface="ＭＳ Ｐゴシック" charset="0"/>
                <a:cs typeface="ＭＳ Ｐゴシック" charset="0"/>
              </a:rPr>
              <a:t>Financial intermediaries reduce adverse selection and moral hazard problems, enabling them to make profits.  </a:t>
            </a:r>
          </a:p>
          <a:p>
            <a:pPr marL="404813" indent="-404813" eaLnBrk="1" hangingPunct="1">
              <a:spcBef>
                <a:spcPct val="60000"/>
              </a:spcBef>
              <a:buFont typeface="Wingdings" charset="0"/>
              <a:buChar char="§"/>
              <a:defRPr/>
            </a:pPr>
            <a:r>
              <a:rPr lang="en-US" dirty="0" smtClean="0">
                <a:ea typeface="ＭＳ Ｐゴシック" charset="0"/>
                <a:cs typeface="ＭＳ Ｐゴシック" charset="0"/>
              </a:rPr>
              <a:t>Because of their expertise in screening and monitoring, they minimize their </a:t>
            </a:r>
            <a:r>
              <a:rPr lang="en-US" dirty="0" smtClean="0">
                <a:ea typeface="ＭＳ Ｐゴシック" charset="0"/>
                <a:cs typeface="ＭＳ Ｐゴシック" charset="0"/>
                <a:hlinkClick r:id="rId3"/>
              </a:rPr>
              <a:t>losses</a:t>
            </a:r>
            <a:r>
              <a:rPr lang="en-US" dirty="0" smtClean="0">
                <a:ea typeface="ＭＳ Ｐゴシック" charset="0"/>
                <a:cs typeface="ＭＳ Ｐゴシック" charset="0"/>
              </a:rPr>
              <a:t>, earning a higher return on lending and paying higher yields to savers.</a:t>
            </a:r>
            <a:endParaRPr lang="en-US" dirty="0"/>
          </a:p>
        </p:txBody>
      </p:sp>
    </p:spTree>
    <p:extLst>
      <p:ext uri="{BB962C8B-B14F-4D97-AF65-F5344CB8AC3E}">
        <p14:creationId xmlns:p14="http://schemas.microsoft.com/office/powerpoint/2010/main" val="2405201054"/>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Types of Financial Intermediaries</a:t>
            </a:r>
          </a:p>
        </p:txBody>
      </p:sp>
      <p:pic>
        <p:nvPicPr>
          <p:cNvPr id="55298" name="Picture 2" descr="G:\MishkinEakins_PPT\MishinEakins_PPT\Art\Ch02\tab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524000"/>
            <a:ext cx="48006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955198"/>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Types of Financial Intermediaries</a:t>
            </a:r>
          </a:p>
        </p:txBody>
      </p:sp>
      <p:pic>
        <p:nvPicPr>
          <p:cNvPr id="57346" name="Picture 2" descr="G:\MishkinEakins_PPT\MishinEakins_PPT\Art\Ch02\tab0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1752600"/>
            <a:ext cx="5540375"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266381"/>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9"/>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of </a:t>
            </a:r>
            <a:br>
              <a:rPr lang="en-US"/>
            </a:br>
            <a:r>
              <a:rPr lang="en-US"/>
              <a:t>Financial Markets</a:t>
            </a:r>
          </a:p>
        </p:txBody>
      </p:sp>
      <p:sp>
        <p:nvSpPr>
          <p:cNvPr id="47109" name="Rectangle 10"/>
          <p:cNvSpPr>
            <a:spLocks noGrp="1" noChangeArrowheads="1"/>
          </p:cNvSpPr>
          <p:nvPr>
            <p:ph idx="1"/>
          </p:nvPr>
        </p:nvSpPr>
        <p:spPr>
          <a:xfrm>
            <a:off x="152400" y="1600200"/>
            <a:ext cx="8763000" cy="4114800"/>
          </a:xfrm>
          <a:extLst>
            <a:ext uri="{FAA26D3D-D897-4be2-8F04-BA451C77F1D7}">
              <ma14:placeholderFlag xmlns:ma14="http://schemas.microsoft.com/office/mac/drawingml/2011/main" xmlns="" val="1"/>
            </a:ext>
          </a:extLst>
        </p:spPr>
        <p:txBody>
          <a:bodyPr/>
          <a:lstStyle/>
          <a:p>
            <a:pPr marL="404813" indent="-404813" eaLnBrk="1" hangingPunct="1">
              <a:buFont typeface="Wingdings" charset="0"/>
              <a:buChar char="§"/>
              <a:defRPr/>
            </a:pPr>
            <a:r>
              <a:rPr lang="en-US" dirty="0" smtClean="0">
                <a:ea typeface="ＭＳ Ｐゴシック" charset="0"/>
                <a:cs typeface="ＭＳ Ｐゴシック" charset="0"/>
              </a:rPr>
              <a:t>Main Reasons for Regulation</a:t>
            </a:r>
          </a:p>
          <a:p>
            <a:pPr marL="1090613" lvl="1" eaLnBrk="1" hangingPunct="1">
              <a:lnSpc>
                <a:spcPct val="85000"/>
              </a:lnSpc>
              <a:buFont typeface="Times" charset="0"/>
              <a:buAutoNum type="arabicPeriod"/>
              <a:defRPr/>
            </a:pPr>
            <a:r>
              <a:rPr lang="en-US" sz="2400" dirty="0">
                <a:ea typeface="ＭＳ Ｐゴシック" charset="0"/>
              </a:rPr>
              <a:t>Increase Information to Investors</a:t>
            </a:r>
          </a:p>
          <a:p>
            <a:pPr marL="1604963" lvl="2" indent="-400050" eaLnBrk="1" hangingPunct="1">
              <a:lnSpc>
                <a:spcPct val="85000"/>
              </a:lnSpc>
              <a:defRPr/>
            </a:pPr>
            <a:r>
              <a:rPr lang="en-US" sz="2000" dirty="0">
                <a:ea typeface="ＭＳ Ｐゴシック" charset="0"/>
              </a:rPr>
              <a:t>Decreases adverse selection and moral hazard problems </a:t>
            </a:r>
          </a:p>
          <a:p>
            <a:pPr marL="1604963" lvl="2" indent="-400050" eaLnBrk="1" hangingPunct="1">
              <a:lnSpc>
                <a:spcPct val="85000"/>
              </a:lnSpc>
              <a:defRPr/>
            </a:pPr>
            <a:r>
              <a:rPr lang="en-US" sz="2000" dirty="0">
                <a:ea typeface="ＭＳ Ｐゴシック" charset="0"/>
                <a:hlinkClick r:id="rId3"/>
              </a:rPr>
              <a:t>SEC</a:t>
            </a:r>
            <a:r>
              <a:rPr lang="en-US" sz="2000" dirty="0">
                <a:ea typeface="ＭＳ Ｐゴシック" charset="0"/>
              </a:rPr>
              <a:t> forces corporations to disclose information</a:t>
            </a:r>
          </a:p>
          <a:p>
            <a:pPr marL="1090613" lvl="1" eaLnBrk="1" hangingPunct="1">
              <a:lnSpc>
                <a:spcPct val="85000"/>
              </a:lnSpc>
              <a:buFont typeface="Times" charset="0"/>
              <a:buAutoNum type="arabicPeriod"/>
              <a:defRPr/>
            </a:pPr>
            <a:r>
              <a:rPr lang="en-US" sz="2400" dirty="0">
                <a:ea typeface="ＭＳ Ｐゴシック" charset="0"/>
              </a:rPr>
              <a:t>Ensuring the Soundness of Financial Intermediaries</a:t>
            </a:r>
          </a:p>
          <a:p>
            <a:pPr marL="1604963" lvl="2" indent="-400050" eaLnBrk="1" hangingPunct="1">
              <a:lnSpc>
                <a:spcPct val="85000"/>
              </a:lnSpc>
              <a:defRPr/>
            </a:pPr>
            <a:r>
              <a:rPr lang="en-US" sz="2000" dirty="0">
                <a:ea typeface="ＭＳ Ｐゴシック" charset="0"/>
              </a:rPr>
              <a:t>Prevents financial panics</a:t>
            </a:r>
          </a:p>
          <a:p>
            <a:pPr marL="1604963" lvl="2" indent="-400050" eaLnBrk="1" hangingPunct="1">
              <a:lnSpc>
                <a:spcPct val="85000"/>
              </a:lnSpc>
              <a:defRPr/>
            </a:pPr>
            <a:r>
              <a:rPr lang="en-US" sz="2000" dirty="0">
                <a:ea typeface="ＭＳ Ｐゴシック" charset="0"/>
              </a:rPr>
              <a:t>Chartering, reporting requirements, restrictions on assets and activities, deposit insurance, and anti-competitive measures</a:t>
            </a:r>
          </a:p>
          <a:p>
            <a:pPr marL="1090613" lvl="1" eaLnBrk="1" hangingPunct="1">
              <a:lnSpc>
                <a:spcPct val="85000"/>
              </a:lnSpc>
              <a:buFont typeface="Times" charset="0"/>
              <a:buAutoNum type="arabicPeriod"/>
              <a:defRPr/>
            </a:pPr>
            <a:r>
              <a:rPr lang="en-US" sz="2400" dirty="0">
                <a:ea typeface="ＭＳ Ｐゴシック" charset="0"/>
              </a:rPr>
              <a:t>Improving Monetary Control</a:t>
            </a:r>
          </a:p>
          <a:p>
            <a:pPr marL="1604963" lvl="2" indent="-400050" eaLnBrk="1" hangingPunct="1">
              <a:lnSpc>
                <a:spcPct val="85000"/>
              </a:lnSpc>
              <a:defRPr/>
            </a:pPr>
            <a:r>
              <a:rPr lang="en-US" sz="2000" dirty="0">
                <a:ea typeface="ＭＳ Ｐゴシック" charset="0"/>
              </a:rPr>
              <a:t>Reserve requirements</a:t>
            </a:r>
          </a:p>
          <a:p>
            <a:pPr marL="1604963" lvl="2" indent="-400050" eaLnBrk="1" hangingPunct="1">
              <a:lnSpc>
                <a:spcPct val="85000"/>
              </a:lnSpc>
              <a:defRPr/>
            </a:pPr>
            <a:r>
              <a:rPr lang="en-US" sz="2000" dirty="0">
                <a:ea typeface="ＭＳ Ｐゴシック" charset="0"/>
              </a:rPr>
              <a:t>Deposit insurance to prevent bank panics</a:t>
            </a:r>
          </a:p>
          <a:p>
            <a:pPr marL="404813" indent="-404813" eaLnBrk="1" hangingPunct="1">
              <a:buFont typeface="Wingdings" charset="0"/>
              <a:buChar char="§"/>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3806549894"/>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Reason: </a:t>
            </a:r>
            <a:br>
              <a:rPr lang="en-US"/>
            </a:br>
            <a:r>
              <a:rPr lang="en-US"/>
              <a:t>Increase Investor Information</a:t>
            </a:r>
          </a:p>
        </p:txBody>
      </p:sp>
      <p:sp>
        <p:nvSpPr>
          <p:cNvPr id="48134" name="Rectangle 7"/>
          <p:cNvSpPr>
            <a:spLocks noGrp="1" noChangeArrowheads="1"/>
          </p:cNvSpPr>
          <p:nvPr>
            <p:ph idx="1"/>
          </p:nvPr>
        </p:nvSpPr>
        <p:spPr>
          <a:xfrm>
            <a:off x="609600" y="1905000"/>
            <a:ext cx="8077200" cy="4114800"/>
          </a:xfrm>
          <a:extLst>
            <a:ext uri="{FAA26D3D-D897-4be2-8F04-BA451C77F1D7}">
              <ma14:placeholderFlag xmlns:ma14="http://schemas.microsoft.com/office/mac/drawingml/2011/main" xmlns="" val="1"/>
            </a:ext>
          </a:extLst>
        </p:spPr>
        <p:txBody>
          <a:bodyPr>
            <a:normAutofit/>
          </a:bodyPr>
          <a:lstStyle/>
          <a:p>
            <a:pPr eaLnBrk="1" hangingPunct="1">
              <a:spcBef>
                <a:spcPts val="1200"/>
              </a:spcBef>
            </a:pPr>
            <a:r>
              <a:rPr lang="en-US" sz="2400" dirty="0" smtClean="0"/>
              <a:t>Asymmetric information in financial markets means that investors may be subject to adverse selection and moral hazard problems that may hinder the efficient operation of financial markets and may also keep investors away from financial markets</a:t>
            </a:r>
          </a:p>
          <a:p>
            <a:pPr eaLnBrk="1" hangingPunct="1">
              <a:spcBef>
                <a:spcPts val="1200"/>
              </a:spcBef>
            </a:pPr>
            <a:r>
              <a:rPr lang="en-US" dirty="0" smtClean="0"/>
              <a:t>Regulation takes care of this aspect</a:t>
            </a:r>
            <a:endParaRPr lang="en-US" sz="2400" dirty="0" smtClean="0"/>
          </a:p>
        </p:txBody>
      </p:sp>
    </p:spTree>
    <p:extLst>
      <p:ext uri="{BB962C8B-B14F-4D97-AF65-F5344CB8AC3E}">
        <p14:creationId xmlns:p14="http://schemas.microsoft.com/office/powerpoint/2010/main" val="1731519353"/>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solidFill>
                  <a:srgbClr val="000000"/>
                </a:solidFill>
              </a:rPr>
              <a:t>Regulation Reason: </a:t>
            </a:r>
            <a:br>
              <a:rPr lang="en-US">
                <a:solidFill>
                  <a:srgbClr val="000000"/>
                </a:solidFill>
              </a:rPr>
            </a:br>
            <a:r>
              <a:rPr lang="en-US">
                <a:solidFill>
                  <a:srgbClr val="000000"/>
                </a:solidFill>
              </a:rPr>
              <a:t>Increase Investor Information</a:t>
            </a:r>
            <a:endParaRPr lang="en-US" sz="3200"/>
          </a:p>
        </p:txBody>
      </p:sp>
      <p:sp>
        <p:nvSpPr>
          <p:cNvPr id="49158" name="Rectangle 4"/>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spcBef>
                <a:spcPct val="70000"/>
              </a:spcBef>
            </a:pPr>
            <a:r>
              <a:rPr lang="en-US" sz="2400" dirty="0" smtClean="0"/>
              <a:t>Such government regulation can reduce adverse selection and moral hazard problems in financial markets and increase their efficiency by increasing the amount of information available to investors. </a:t>
            </a:r>
          </a:p>
          <a:p>
            <a:pPr eaLnBrk="1" hangingPunct="1">
              <a:spcBef>
                <a:spcPct val="70000"/>
              </a:spcBef>
              <a:buFont typeface="Wingdings" pitchFamily="2" charset="2"/>
              <a:buNone/>
            </a:pPr>
            <a:endParaRPr lang="en-US" sz="2400" dirty="0" smtClean="0"/>
          </a:p>
        </p:txBody>
      </p:sp>
    </p:spTree>
    <p:extLst>
      <p:ext uri="{BB962C8B-B14F-4D97-AF65-F5344CB8AC3E}">
        <p14:creationId xmlns:p14="http://schemas.microsoft.com/office/powerpoint/2010/main" val="843584499"/>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6"/>
          <p:cNvSpPr>
            <a:spLocks noGrp="1" noChangeArrowheads="1"/>
          </p:cNvSpPr>
          <p:nvPr>
            <p:ph type="title"/>
          </p:nvPr>
        </p:nvSpPr>
        <p:spPr>
          <a:xfrm>
            <a:off x="1295400" y="152400"/>
            <a:ext cx="7848600" cy="1143000"/>
          </a:xfrm>
          <a:extLst>
            <a:ext uri="{FAA26D3D-D897-4be2-8F04-BA451C77F1D7}">
              <ma14:placeholderFlag xmlns:ma14="http://schemas.microsoft.com/office/mac/drawingml/2011/main" xmlns="" val="1"/>
            </a:ext>
          </a:extLst>
        </p:spPr>
        <p:txBody>
          <a:bodyPr/>
          <a:lstStyle/>
          <a:p>
            <a:pPr eaLnBrk="1" hangingPunct="1">
              <a:defRPr/>
            </a:pPr>
            <a:r>
              <a:rPr lang="en-US" sz="3200"/>
              <a:t>Regulation Reason: Ensure Soundness of Financial Intermediaries</a:t>
            </a:r>
          </a:p>
        </p:txBody>
      </p:sp>
      <p:sp>
        <p:nvSpPr>
          <p:cNvPr id="53251" name="Rectangle 7"/>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lnSpc>
                <a:spcPct val="90000"/>
              </a:lnSpc>
              <a:buFont typeface="Wingdings" charset="0"/>
              <a:buChar char="§"/>
              <a:defRPr/>
            </a:pPr>
            <a:r>
              <a:rPr lang="en-US" sz="2400" dirty="0" smtClean="0">
                <a:ea typeface="ＭＳ Ｐゴシック" charset="0"/>
                <a:cs typeface="ＭＳ Ｐゴシック" charset="0"/>
              </a:rPr>
              <a:t>Asymmetric information makes it difficult to evaluate whether the financial intermediaries are sound or not.  </a:t>
            </a:r>
          </a:p>
          <a:p>
            <a:pPr eaLnBrk="1" hangingPunct="1">
              <a:lnSpc>
                <a:spcPct val="90000"/>
              </a:lnSpc>
              <a:buFont typeface="Wingdings" charset="0"/>
              <a:buChar char="§"/>
              <a:defRPr/>
            </a:pPr>
            <a:r>
              <a:rPr lang="en-US" sz="2400" dirty="0" smtClean="0">
                <a:ea typeface="ＭＳ Ｐゴシック" charset="0"/>
                <a:cs typeface="ＭＳ Ｐゴシック" charset="0"/>
              </a:rPr>
              <a:t>Can result in panics, bank runs, and </a:t>
            </a:r>
            <a:r>
              <a:rPr lang="en-US" sz="2400" dirty="0" smtClean="0">
                <a:ea typeface="ＭＳ Ｐゴシック" charset="0"/>
                <a:cs typeface="ＭＳ Ｐゴシック" charset="0"/>
                <a:hlinkClick r:id="rId2"/>
              </a:rPr>
              <a:t>failure</a:t>
            </a:r>
            <a:r>
              <a:rPr lang="en-US" sz="2400" dirty="0" smtClean="0">
                <a:ea typeface="ＭＳ Ｐゴシック" charset="0"/>
                <a:cs typeface="ＭＳ Ｐゴシック" charset="0"/>
              </a:rPr>
              <a:t> of intermediaries.</a:t>
            </a:r>
          </a:p>
          <a:p>
            <a:pPr eaLnBrk="1" hangingPunct="1">
              <a:spcBef>
                <a:spcPts val="1200"/>
              </a:spcBef>
              <a:buFont typeface="Wingdings" charset="0"/>
              <a:buChar char="§"/>
              <a:defRPr/>
            </a:pPr>
            <a:endParaRPr lang="en-US" sz="2400" dirty="0"/>
          </a:p>
        </p:txBody>
      </p:sp>
    </p:spTree>
    <p:extLst>
      <p:ext uri="{BB962C8B-B14F-4D97-AF65-F5344CB8AC3E}">
        <p14:creationId xmlns:p14="http://schemas.microsoft.com/office/powerpoint/2010/main" val="296205037"/>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95400" y="152400"/>
            <a:ext cx="7848600" cy="1143000"/>
          </a:xfrm>
          <a:extLst>
            <a:ext uri="{FAA26D3D-D897-4be2-8F04-BA451C77F1D7}">
              <ma14:placeholderFlag xmlns:ma14="http://schemas.microsoft.com/office/mac/drawingml/2011/main" xmlns="" val="1"/>
            </a:ext>
          </a:extLst>
        </p:spPr>
        <p:txBody>
          <a:bodyPr/>
          <a:lstStyle/>
          <a:p>
            <a:pPr eaLnBrk="1" hangingPunct="1">
              <a:defRPr/>
            </a:pPr>
            <a:r>
              <a:rPr lang="en-US" sz="3200"/>
              <a:t>Regulation Reason: Ensure Soundness </a:t>
            </a:r>
            <a:br>
              <a:rPr lang="en-US" sz="3200"/>
            </a:br>
            <a:r>
              <a:rPr lang="en-US" sz="3200"/>
              <a:t>of Financial Intermediaries (cont.)</a:t>
            </a:r>
          </a:p>
        </p:txBody>
      </p:sp>
      <p:sp>
        <p:nvSpPr>
          <p:cNvPr id="54275"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lnSpc>
                <a:spcPct val="90000"/>
              </a:lnSpc>
              <a:spcBef>
                <a:spcPct val="40000"/>
              </a:spcBef>
              <a:buFont typeface="Wingdings" charset="0"/>
              <a:buChar char="§"/>
              <a:defRPr/>
            </a:pPr>
            <a:r>
              <a:rPr lang="en-US" sz="2400"/>
              <a:t>To protect the public and the economy from financial panics, the government has implemented six types of regulations:</a:t>
            </a:r>
          </a:p>
          <a:p>
            <a:pPr lvl="1" eaLnBrk="1" hangingPunct="1">
              <a:lnSpc>
                <a:spcPct val="90000"/>
              </a:lnSpc>
              <a:spcBef>
                <a:spcPct val="40000"/>
              </a:spcBef>
              <a:buFont typeface="Arial" charset="0"/>
              <a:buChar char="─"/>
              <a:defRPr/>
            </a:pPr>
            <a:r>
              <a:rPr lang="en-US" sz="2400"/>
              <a:t>Restrictions on Entry</a:t>
            </a:r>
          </a:p>
          <a:p>
            <a:pPr lvl="1" eaLnBrk="1" hangingPunct="1">
              <a:lnSpc>
                <a:spcPct val="90000"/>
              </a:lnSpc>
              <a:spcBef>
                <a:spcPct val="40000"/>
              </a:spcBef>
              <a:buFont typeface="Arial" charset="0"/>
              <a:buChar char="─"/>
              <a:defRPr/>
            </a:pPr>
            <a:r>
              <a:rPr lang="en-US" sz="2400"/>
              <a:t>Disclosure</a:t>
            </a:r>
          </a:p>
          <a:p>
            <a:pPr lvl="1" eaLnBrk="1" hangingPunct="1">
              <a:lnSpc>
                <a:spcPct val="90000"/>
              </a:lnSpc>
              <a:spcBef>
                <a:spcPct val="40000"/>
              </a:spcBef>
              <a:buFont typeface="Arial" charset="0"/>
              <a:buChar char="─"/>
              <a:defRPr/>
            </a:pPr>
            <a:r>
              <a:rPr lang="en-US" sz="2400"/>
              <a:t>Restrictions on Assets and Activities</a:t>
            </a:r>
          </a:p>
          <a:p>
            <a:pPr lvl="1" eaLnBrk="1" hangingPunct="1">
              <a:lnSpc>
                <a:spcPct val="90000"/>
              </a:lnSpc>
              <a:spcBef>
                <a:spcPct val="40000"/>
              </a:spcBef>
              <a:buFont typeface="Arial" charset="0"/>
              <a:buChar char="─"/>
              <a:defRPr/>
            </a:pPr>
            <a:r>
              <a:rPr lang="en-US" sz="2400"/>
              <a:t>Deposit Insurance</a:t>
            </a:r>
          </a:p>
          <a:p>
            <a:pPr lvl="1" eaLnBrk="1" hangingPunct="1">
              <a:lnSpc>
                <a:spcPct val="90000"/>
              </a:lnSpc>
              <a:spcBef>
                <a:spcPct val="40000"/>
              </a:spcBef>
              <a:buFont typeface="Arial" charset="0"/>
              <a:buChar char="─"/>
              <a:defRPr/>
            </a:pPr>
            <a:r>
              <a:rPr lang="en-US" sz="2400"/>
              <a:t>Limits on Competition</a:t>
            </a:r>
          </a:p>
          <a:p>
            <a:pPr lvl="1" eaLnBrk="1" hangingPunct="1">
              <a:lnSpc>
                <a:spcPct val="90000"/>
              </a:lnSpc>
              <a:spcBef>
                <a:spcPct val="40000"/>
              </a:spcBef>
              <a:buFont typeface="Arial" charset="0"/>
              <a:buChar char="─"/>
              <a:defRPr/>
            </a:pPr>
            <a:r>
              <a:rPr lang="en-US" sz="2400"/>
              <a:t>Restrictions on Interest Rates</a:t>
            </a:r>
          </a:p>
        </p:txBody>
      </p:sp>
    </p:spTree>
    <p:extLst>
      <p:ext uri="{BB962C8B-B14F-4D97-AF65-F5344CB8AC3E}">
        <p14:creationId xmlns:p14="http://schemas.microsoft.com/office/powerpoint/2010/main" val="1772170937"/>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 of Financial Markets </a:t>
            </a:r>
          </a:p>
        </p:txBody>
      </p:sp>
      <p:sp>
        <p:nvSpPr>
          <p:cNvPr id="3" name="Content Placeholder 2"/>
          <p:cNvSpPr>
            <a:spLocks noGrp="1"/>
          </p:cNvSpPr>
          <p:nvPr>
            <p:ph sz="quarter" idx="1"/>
          </p:nvPr>
        </p:nvSpPr>
        <p:spPr/>
        <p:txBody>
          <a:bodyPr/>
          <a:lstStyle/>
          <a:p>
            <a:pPr algn="just"/>
            <a:r>
              <a:rPr lang="en-GB" sz="2800" dirty="0" smtClean="0"/>
              <a:t>Well-functioning markets improve the well being of consumers by allowing them to time their purchases better</a:t>
            </a:r>
          </a:p>
          <a:p>
            <a:endParaRPr lang="en-GB" dirty="0"/>
          </a:p>
        </p:txBody>
      </p:sp>
    </p:spTree>
    <p:extLst>
      <p:ext uri="{BB962C8B-B14F-4D97-AF65-F5344CB8AC3E}">
        <p14:creationId xmlns:p14="http://schemas.microsoft.com/office/powerpoint/2010/main" val="2776998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a:t>
            </a:r>
            <a:br>
              <a:rPr lang="en-US"/>
            </a:br>
            <a:r>
              <a:rPr lang="en-US"/>
              <a:t>Restriction on Entry</a:t>
            </a:r>
          </a:p>
        </p:txBody>
      </p:sp>
      <p:sp>
        <p:nvSpPr>
          <p:cNvPr id="55299" name="Rectangle 7"/>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spcBef>
                <a:spcPts val="1200"/>
              </a:spcBef>
              <a:buFont typeface="Wingdings" charset="0"/>
              <a:buChar char="§"/>
              <a:defRPr/>
            </a:pPr>
            <a:r>
              <a:rPr lang="en-US" sz="2800"/>
              <a:t>Restrictions on Entry</a:t>
            </a:r>
          </a:p>
          <a:p>
            <a:pPr lvl="1" eaLnBrk="1" hangingPunct="1">
              <a:buFont typeface="Arial" charset="0"/>
              <a:buChar char="─"/>
              <a:defRPr/>
            </a:pPr>
            <a:r>
              <a:rPr lang="en-US" sz="2400"/>
              <a:t>Regulators have created very tight regulations as to who is allowed to set up a financial intermediary</a:t>
            </a:r>
          </a:p>
          <a:p>
            <a:pPr lvl="1" eaLnBrk="1" hangingPunct="1">
              <a:buFont typeface="Arial" charset="0"/>
              <a:buChar char="─"/>
              <a:defRPr/>
            </a:pPr>
            <a:r>
              <a:rPr lang="en-US" sz="2400"/>
              <a:t>Individuals or groups that want to establish a </a:t>
            </a:r>
            <a:br>
              <a:rPr lang="en-US" sz="2400"/>
            </a:br>
            <a:r>
              <a:rPr lang="en-US" sz="2400"/>
              <a:t>financial intermediary, such as a bank or an insurance company, must obtain a charter from the state or the federal government</a:t>
            </a:r>
          </a:p>
          <a:p>
            <a:pPr lvl="1" eaLnBrk="1" hangingPunct="1">
              <a:buFont typeface="Arial" charset="0"/>
              <a:buChar char="─"/>
              <a:defRPr/>
            </a:pPr>
            <a:r>
              <a:rPr lang="en-US" sz="2400"/>
              <a:t>Only if they are upstanding citizens with impeccable credentials and a large amount of initial funds will they be given a charter.</a:t>
            </a:r>
          </a:p>
        </p:txBody>
      </p:sp>
    </p:spTree>
    <p:extLst>
      <p:ext uri="{BB962C8B-B14F-4D97-AF65-F5344CB8AC3E}">
        <p14:creationId xmlns:p14="http://schemas.microsoft.com/office/powerpoint/2010/main" val="887448537"/>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6"/>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Disclosure</a:t>
            </a:r>
          </a:p>
        </p:txBody>
      </p:sp>
      <p:sp>
        <p:nvSpPr>
          <p:cNvPr id="56323" name="Rectangle 7"/>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buFont typeface="Wingdings" charset="0"/>
              <a:buChar char="§"/>
              <a:defRPr/>
            </a:pPr>
            <a:r>
              <a:rPr lang="en-US" sz="2800"/>
              <a:t>Disclosure Requirements</a:t>
            </a:r>
          </a:p>
          <a:p>
            <a:pPr eaLnBrk="1" hangingPunct="1">
              <a:spcBef>
                <a:spcPct val="60000"/>
              </a:spcBef>
              <a:buFont typeface="Wingdings" charset="0"/>
              <a:buChar char="§"/>
              <a:defRPr/>
            </a:pPr>
            <a:r>
              <a:rPr lang="en-US" sz="2800"/>
              <a:t>There are stringent reporting requirements for financial intermediaries</a:t>
            </a:r>
          </a:p>
          <a:p>
            <a:pPr lvl="1" eaLnBrk="1" hangingPunct="1">
              <a:buFont typeface="Arial" charset="0"/>
              <a:buChar char="─"/>
              <a:defRPr/>
            </a:pPr>
            <a:r>
              <a:rPr lang="en-US" sz="2400"/>
              <a:t>Their bookkeeping must follow certain strict principles,</a:t>
            </a:r>
          </a:p>
          <a:p>
            <a:pPr lvl="1" eaLnBrk="1" hangingPunct="1">
              <a:buFont typeface="Arial" charset="0"/>
              <a:buChar char="─"/>
              <a:defRPr/>
            </a:pPr>
            <a:r>
              <a:rPr lang="en-US" sz="2400"/>
              <a:t>Their books are subject to periodic inspection,</a:t>
            </a:r>
          </a:p>
          <a:p>
            <a:pPr lvl="1" eaLnBrk="1" hangingPunct="1">
              <a:buFont typeface="Arial" charset="0"/>
              <a:buChar char="─"/>
              <a:defRPr/>
            </a:pPr>
            <a:r>
              <a:rPr lang="en-US" sz="2400"/>
              <a:t>They must make certain information available to </a:t>
            </a:r>
            <a:br>
              <a:rPr lang="en-US" sz="2400"/>
            </a:br>
            <a:r>
              <a:rPr lang="en-US" sz="2400"/>
              <a:t>the public.</a:t>
            </a:r>
          </a:p>
          <a:p>
            <a:pPr eaLnBrk="1" hangingPunct="1">
              <a:buFont typeface="Wingdings" charset="0"/>
              <a:buChar char="§"/>
              <a:defRPr/>
            </a:pPr>
            <a:endParaRPr lang="en-US" sz="2800"/>
          </a:p>
        </p:txBody>
      </p:sp>
    </p:spTree>
    <p:extLst>
      <p:ext uri="{BB962C8B-B14F-4D97-AF65-F5344CB8AC3E}">
        <p14:creationId xmlns:p14="http://schemas.microsoft.com/office/powerpoint/2010/main" val="2465673526"/>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Restriction on </a:t>
            </a:r>
            <a:br>
              <a:rPr lang="en-US"/>
            </a:br>
            <a:r>
              <a:rPr lang="en-US"/>
              <a:t>Assets and Activities</a:t>
            </a:r>
          </a:p>
        </p:txBody>
      </p:sp>
      <p:sp>
        <p:nvSpPr>
          <p:cNvPr id="57347" name="Rectangle 5"/>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buFont typeface="Wingdings" charset="0"/>
              <a:buChar char="§"/>
              <a:defRPr/>
            </a:pPr>
            <a:r>
              <a:rPr lang="en-US" sz="2400" dirty="0" smtClean="0">
                <a:ea typeface="ＭＳ Ｐゴシック" charset="0"/>
                <a:cs typeface="ＭＳ Ｐゴシック" charset="0"/>
              </a:rPr>
              <a:t>Restrictions on the activities and assets of intermediaries helps to ensure depositors that their funds are safe and that the bank or other financial intermediary will be able to meet its obligations.</a:t>
            </a:r>
          </a:p>
          <a:p>
            <a:pPr lvl="1" eaLnBrk="1" hangingPunct="1">
              <a:defRPr/>
            </a:pPr>
            <a:r>
              <a:rPr lang="en-US" sz="2400" dirty="0">
                <a:ea typeface="ＭＳ Ｐゴシック" charset="0"/>
              </a:rPr>
              <a:t>Intermediary are restricted from certain risky activities</a:t>
            </a:r>
          </a:p>
          <a:p>
            <a:pPr lvl="1" eaLnBrk="1" hangingPunct="1">
              <a:defRPr/>
            </a:pPr>
            <a:r>
              <a:rPr lang="en-US" sz="2400" dirty="0">
                <a:ea typeface="ＭＳ Ｐゴシック" charset="0"/>
              </a:rPr>
              <a:t>And from holding certain risky assets, or at least from holding a greater quantity of these risky assets than is prudent</a:t>
            </a:r>
          </a:p>
        </p:txBody>
      </p:sp>
    </p:spTree>
    <p:extLst>
      <p:ext uri="{BB962C8B-B14F-4D97-AF65-F5344CB8AC3E}">
        <p14:creationId xmlns:p14="http://schemas.microsoft.com/office/powerpoint/2010/main" val="3391675266"/>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Deposit Insurance</a:t>
            </a:r>
          </a:p>
        </p:txBody>
      </p:sp>
      <p:sp>
        <p:nvSpPr>
          <p:cNvPr id="59395" name="Rectangle 6"/>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spcBef>
                <a:spcPts val="1200"/>
              </a:spcBef>
              <a:buFont typeface="Wingdings" charset="0"/>
              <a:buChar char="§"/>
              <a:defRPr/>
            </a:pPr>
            <a:r>
              <a:rPr lang="en-US" sz="2800"/>
              <a:t>The government can insure people depositors to a financial intermediary from any financial loss if the financial intermediary should fail</a:t>
            </a:r>
          </a:p>
          <a:p>
            <a:pPr eaLnBrk="1" hangingPunct="1">
              <a:spcBef>
                <a:spcPts val="1200"/>
              </a:spcBef>
              <a:buFont typeface="Wingdings" charset="0"/>
              <a:buChar char="§"/>
              <a:defRPr/>
            </a:pPr>
            <a:r>
              <a:rPr lang="en-US" sz="2800"/>
              <a:t>The Federal Deposit Insurance Corporation (FDIC) insures each depositor at a commercial bank or mutual savings bank up to a loss of $250,000 per account.</a:t>
            </a:r>
          </a:p>
        </p:txBody>
      </p:sp>
    </p:spTree>
    <p:extLst>
      <p:ext uri="{BB962C8B-B14F-4D97-AF65-F5344CB8AC3E}">
        <p14:creationId xmlns:p14="http://schemas.microsoft.com/office/powerpoint/2010/main" val="44069270"/>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a:t>
            </a:r>
            <a:br>
              <a:rPr lang="en-US"/>
            </a:br>
            <a:r>
              <a:rPr lang="en-US"/>
              <a:t>Limits on Competition</a:t>
            </a:r>
          </a:p>
        </p:txBody>
      </p:sp>
      <p:sp>
        <p:nvSpPr>
          <p:cNvPr id="61443"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spcBef>
                <a:spcPts val="800"/>
              </a:spcBef>
              <a:buFont typeface="Wingdings" charset="0"/>
              <a:buChar char="§"/>
              <a:defRPr/>
            </a:pPr>
            <a:r>
              <a:rPr lang="en-US" sz="2400"/>
              <a:t>Although the evidence that unbridled competition among financial intermediaries promotes failures that will harm the public is extremely weak, it has not stopped the state and federal governments from imposing many restrictive regulations</a:t>
            </a:r>
          </a:p>
          <a:p>
            <a:pPr eaLnBrk="1" hangingPunct="1">
              <a:spcBef>
                <a:spcPts val="800"/>
              </a:spcBef>
              <a:buFont typeface="Wingdings" charset="0"/>
              <a:buChar char="§"/>
              <a:defRPr/>
            </a:pPr>
            <a:r>
              <a:rPr lang="en-US" sz="2400"/>
              <a:t>In the past, banks were not allowed to open up branches in other states, and in some states banks were restricted from opening </a:t>
            </a:r>
            <a:br>
              <a:rPr lang="en-US" sz="2400"/>
            </a:br>
            <a:r>
              <a:rPr lang="en-US" sz="2400"/>
              <a:t>additional locations</a:t>
            </a:r>
          </a:p>
        </p:txBody>
      </p:sp>
    </p:spTree>
    <p:extLst>
      <p:ext uri="{BB962C8B-B14F-4D97-AF65-F5344CB8AC3E}">
        <p14:creationId xmlns:p14="http://schemas.microsoft.com/office/powerpoint/2010/main" val="2994063219"/>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Restrictions </a:t>
            </a:r>
            <a:br>
              <a:rPr lang="en-US"/>
            </a:br>
            <a:r>
              <a:rPr lang="en-US"/>
              <a:t>on Interest Rates</a:t>
            </a:r>
          </a:p>
        </p:txBody>
      </p:sp>
      <p:sp>
        <p:nvSpPr>
          <p:cNvPr id="62467" name="Rectangle 5"/>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lnSpc>
                <a:spcPct val="90000"/>
              </a:lnSpc>
              <a:spcBef>
                <a:spcPts val="800"/>
              </a:spcBef>
              <a:buFont typeface="Wingdings" charset="0"/>
              <a:buChar char="§"/>
              <a:defRPr/>
            </a:pPr>
            <a:r>
              <a:rPr lang="en-US" sz="2400"/>
              <a:t>Competition has also been inhibited by regulations that impose restrictions on interest rates that can be paid on deposits</a:t>
            </a:r>
          </a:p>
          <a:p>
            <a:pPr eaLnBrk="1" hangingPunct="1">
              <a:lnSpc>
                <a:spcPct val="90000"/>
              </a:lnSpc>
              <a:spcBef>
                <a:spcPts val="800"/>
              </a:spcBef>
              <a:buFont typeface="Wingdings" charset="0"/>
              <a:buChar char="§"/>
              <a:defRPr/>
            </a:pPr>
            <a:r>
              <a:rPr lang="en-US" sz="2400"/>
              <a:t>These regulations were instituted because of the widespread belief that unrestricted interest-rate competition helped encourage bank failures during the Great Depression</a:t>
            </a:r>
          </a:p>
          <a:p>
            <a:pPr eaLnBrk="1" hangingPunct="1">
              <a:lnSpc>
                <a:spcPct val="90000"/>
              </a:lnSpc>
              <a:spcBef>
                <a:spcPts val="800"/>
              </a:spcBef>
              <a:buFont typeface="Wingdings" charset="0"/>
              <a:buChar char="§"/>
              <a:defRPr/>
            </a:pPr>
            <a:r>
              <a:rPr lang="en-US" sz="2400"/>
              <a:t>Later evidence does not seem to support this view, and restrictions on interest rates have </a:t>
            </a:r>
            <a:br>
              <a:rPr lang="en-US" sz="2400"/>
            </a:br>
            <a:r>
              <a:rPr lang="en-US" sz="2400"/>
              <a:t>been abolished</a:t>
            </a:r>
          </a:p>
        </p:txBody>
      </p:sp>
    </p:spTree>
    <p:extLst>
      <p:ext uri="{BB962C8B-B14F-4D97-AF65-F5344CB8AC3E}">
        <p14:creationId xmlns:p14="http://schemas.microsoft.com/office/powerpoint/2010/main" val="245580373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7"/>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a:t>Regulation Reason: </a:t>
            </a:r>
            <a:br>
              <a:rPr lang="en-US"/>
            </a:br>
            <a:r>
              <a:rPr lang="en-US"/>
              <a:t>Improve Monetary Control</a:t>
            </a:r>
          </a:p>
        </p:txBody>
      </p:sp>
      <p:sp>
        <p:nvSpPr>
          <p:cNvPr id="63491" name="Rectangle 8"/>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eaLnBrk="1" hangingPunct="1">
              <a:lnSpc>
                <a:spcPct val="90000"/>
              </a:lnSpc>
              <a:spcBef>
                <a:spcPts val="800"/>
              </a:spcBef>
              <a:buFont typeface="Wingdings" charset="0"/>
              <a:buChar char="§"/>
              <a:defRPr/>
            </a:pPr>
            <a:r>
              <a:rPr lang="en-US" sz="2400"/>
              <a:t>Because banks play a very important role in determining the supply of money (which in turn affects many aspects of the economy), much regulation of these financial intermediaries is intended to improve control over the money supply</a:t>
            </a:r>
          </a:p>
          <a:p>
            <a:pPr eaLnBrk="1" hangingPunct="1">
              <a:lnSpc>
                <a:spcPct val="90000"/>
              </a:lnSpc>
              <a:spcBef>
                <a:spcPts val="800"/>
              </a:spcBef>
              <a:buFont typeface="Wingdings" charset="0"/>
              <a:buChar char="§"/>
              <a:defRPr/>
            </a:pPr>
            <a:r>
              <a:rPr lang="en-US" sz="2400"/>
              <a:t>One such regulation is </a:t>
            </a:r>
            <a:r>
              <a:rPr lang="en-US" sz="2400" b="1"/>
              <a:t>reserve requirements, </a:t>
            </a:r>
            <a:r>
              <a:rPr lang="en-US" sz="2400"/>
              <a:t>which make it obligatory for all depository institutions to keep a certain fraction of their deposits in accounts with the Federal Reserve System (the Fed), the central bank in the United States</a:t>
            </a:r>
          </a:p>
          <a:p>
            <a:pPr eaLnBrk="1" hangingPunct="1">
              <a:lnSpc>
                <a:spcPct val="90000"/>
              </a:lnSpc>
              <a:spcBef>
                <a:spcPts val="800"/>
              </a:spcBef>
              <a:buFont typeface="Wingdings" charset="0"/>
              <a:buChar char="§"/>
              <a:defRPr/>
            </a:pPr>
            <a:r>
              <a:rPr lang="en-US" sz="2400"/>
              <a:t>Reserve requirements help the Fed exercise more precise control over the money supply</a:t>
            </a:r>
          </a:p>
        </p:txBody>
      </p:sp>
    </p:spTree>
    <p:extLst>
      <p:ext uri="{BB962C8B-B14F-4D97-AF65-F5344CB8AC3E}">
        <p14:creationId xmlns:p14="http://schemas.microsoft.com/office/powerpoint/2010/main" val="2744298112"/>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sz="3200"/>
              <a:t>Financial Markets Funds Transferees</a:t>
            </a:r>
          </a:p>
        </p:txBody>
      </p:sp>
      <p:sp>
        <p:nvSpPr>
          <p:cNvPr id="8197" name="Rectangle 9"/>
          <p:cNvSpPr>
            <a:spLocks noGrp="1" noChangeArrowheads="1"/>
          </p:cNvSpPr>
          <p:nvPr>
            <p:ph idx="1"/>
          </p:nvPr>
        </p:nvSpPr>
        <p:spPr>
          <a:extLs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xmlns="" val="1"/>
            </a:ext>
          </a:extLst>
        </p:spPr>
        <p:txBody>
          <a:bodyPr numCol="2"/>
          <a:lstStyle/>
          <a:p>
            <a:pPr marL="533400" indent="-533400" eaLnBrk="1" hangingPunct="1">
              <a:buFont typeface="Times"/>
              <a:buNone/>
              <a:defRPr/>
            </a:pPr>
            <a:r>
              <a:rPr lang="en-US" sz="2800" u="sng" dirty="0" smtClean="0">
                <a:cs typeface="+mn-cs"/>
              </a:rPr>
              <a:t>Lender-Savers</a:t>
            </a:r>
          </a:p>
          <a:p>
            <a:pPr marL="533400" indent="-533400" eaLnBrk="1" hangingPunct="1">
              <a:buFont typeface="Times"/>
              <a:buAutoNum type="arabicPeriod"/>
              <a:defRPr/>
            </a:pPr>
            <a:r>
              <a:rPr lang="en-US" sz="2800" dirty="0" smtClean="0">
                <a:cs typeface="+mn-cs"/>
              </a:rPr>
              <a:t>Households</a:t>
            </a:r>
          </a:p>
          <a:p>
            <a:pPr marL="533400" indent="-533400" eaLnBrk="1" hangingPunct="1">
              <a:buFont typeface="Times"/>
              <a:buAutoNum type="arabicPeriod"/>
              <a:defRPr/>
            </a:pPr>
            <a:r>
              <a:rPr lang="en-US" sz="2800" dirty="0" smtClean="0">
                <a:cs typeface="+mn-cs"/>
              </a:rPr>
              <a:t>Business firms</a:t>
            </a:r>
          </a:p>
          <a:p>
            <a:pPr marL="533400" indent="-533400" eaLnBrk="1" hangingPunct="1">
              <a:buFont typeface="Times"/>
              <a:buAutoNum type="arabicPeriod"/>
              <a:defRPr/>
            </a:pPr>
            <a:r>
              <a:rPr lang="en-US" sz="2800" dirty="0" smtClean="0">
                <a:cs typeface="+mn-cs"/>
              </a:rPr>
              <a:t>Government</a:t>
            </a:r>
          </a:p>
          <a:p>
            <a:pPr marL="533400" indent="-533400" eaLnBrk="1" hangingPunct="1">
              <a:buFont typeface="Times"/>
              <a:buAutoNum type="arabicPeriod"/>
              <a:defRPr/>
            </a:pPr>
            <a:r>
              <a:rPr lang="en-US" sz="2800" dirty="0" smtClean="0">
                <a:cs typeface="+mn-cs"/>
              </a:rPr>
              <a:t>Foreigners</a:t>
            </a:r>
          </a:p>
          <a:p>
            <a:pPr marL="533400" indent="-533400" eaLnBrk="1" hangingPunct="1">
              <a:buFont typeface="Times"/>
              <a:buNone/>
              <a:defRPr/>
            </a:pPr>
            <a:endParaRPr lang="en-US" sz="2800" u="sng" dirty="0" smtClean="0">
              <a:cs typeface="+mn-cs"/>
            </a:endParaRPr>
          </a:p>
          <a:p>
            <a:pPr marL="533400" indent="-533400" eaLnBrk="1" hangingPunct="1">
              <a:buFont typeface="Times"/>
              <a:buNone/>
              <a:defRPr/>
            </a:pPr>
            <a:endParaRPr lang="en-US" sz="2800" u="sng" dirty="0"/>
          </a:p>
          <a:p>
            <a:pPr marL="533400" indent="-533400" eaLnBrk="1" hangingPunct="1">
              <a:buFont typeface="Times"/>
              <a:buNone/>
              <a:defRPr/>
            </a:pPr>
            <a:endParaRPr lang="en-US" sz="2800" u="sng" dirty="0" smtClean="0">
              <a:cs typeface="+mn-cs"/>
            </a:endParaRPr>
          </a:p>
          <a:p>
            <a:pPr marL="533400" indent="-533400" eaLnBrk="1" hangingPunct="1">
              <a:buFont typeface="Times"/>
              <a:buNone/>
              <a:defRPr/>
            </a:pPr>
            <a:endParaRPr lang="en-US" sz="2800" u="sng" dirty="0"/>
          </a:p>
          <a:p>
            <a:pPr marL="533400" indent="-533400" eaLnBrk="1" hangingPunct="1">
              <a:buFont typeface="Times"/>
              <a:buNone/>
              <a:defRPr/>
            </a:pPr>
            <a:r>
              <a:rPr lang="en-US" sz="2800" u="sng" dirty="0" smtClean="0">
                <a:cs typeface="+mn-cs"/>
              </a:rPr>
              <a:t>Borrower-Spenders</a:t>
            </a:r>
            <a:endParaRPr lang="en-US" sz="2800" u="sng" dirty="0">
              <a:cs typeface="+mn-cs"/>
            </a:endParaRPr>
          </a:p>
          <a:p>
            <a:pPr marL="533400" indent="-533400" eaLnBrk="1" hangingPunct="1">
              <a:buFont typeface="Times"/>
              <a:buAutoNum type="arabicPeriod"/>
              <a:defRPr/>
            </a:pPr>
            <a:r>
              <a:rPr lang="en-US" sz="2800" dirty="0">
                <a:cs typeface="+mn-cs"/>
              </a:rPr>
              <a:t>Business firms</a:t>
            </a:r>
          </a:p>
          <a:p>
            <a:pPr marL="533400" indent="-533400" eaLnBrk="1" hangingPunct="1">
              <a:buFont typeface="Times"/>
              <a:buAutoNum type="arabicPeriod"/>
              <a:defRPr/>
            </a:pPr>
            <a:r>
              <a:rPr lang="en-US" sz="2800" dirty="0">
                <a:cs typeface="+mn-cs"/>
              </a:rPr>
              <a:t>Government</a:t>
            </a:r>
          </a:p>
          <a:p>
            <a:pPr marL="533400" indent="-533400" eaLnBrk="1" hangingPunct="1">
              <a:buFont typeface="Times"/>
              <a:buAutoNum type="arabicPeriod"/>
              <a:defRPr/>
            </a:pPr>
            <a:r>
              <a:rPr lang="en-US" sz="2800" dirty="0">
                <a:cs typeface="+mn-cs"/>
              </a:rPr>
              <a:t>Households</a:t>
            </a:r>
          </a:p>
          <a:p>
            <a:pPr marL="533400" indent="-533400" eaLnBrk="1" hangingPunct="1">
              <a:buFont typeface="Times"/>
              <a:buAutoNum type="arabicPeriod"/>
              <a:defRPr/>
            </a:pPr>
            <a:r>
              <a:rPr lang="en-US" sz="2800" dirty="0">
                <a:cs typeface="+mn-cs"/>
              </a:rPr>
              <a:t>Foreigners</a:t>
            </a:r>
          </a:p>
          <a:p>
            <a:pPr marL="533400" indent="-533400" eaLnBrk="1" hangingPunct="1">
              <a:buFont typeface="Times"/>
              <a:buAutoNum type="arabicPeriod"/>
              <a:defRPr/>
            </a:pPr>
            <a:endParaRPr lang="en-US" dirty="0" smtClean="0">
              <a:cs typeface="+mn-cs"/>
            </a:endParaRPr>
          </a:p>
        </p:txBody>
      </p:sp>
    </p:spTree>
    <p:extLst>
      <p:ext uri="{BB962C8B-B14F-4D97-AF65-F5344CB8AC3E}">
        <p14:creationId xmlns:p14="http://schemas.microsoft.com/office/powerpoint/2010/main" val="654938402"/>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Methods of funds transfer</a:t>
            </a:r>
            <a:endParaRPr lang="en-GB" sz="3200" dirty="0"/>
          </a:p>
        </p:txBody>
      </p:sp>
      <p:sp>
        <p:nvSpPr>
          <p:cNvPr id="3" name="Content Placeholder 2"/>
          <p:cNvSpPr>
            <a:spLocks noGrp="1"/>
          </p:cNvSpPr>
          <p:nvPr>
            <p:ph sz="quarter" idx="1"/>
          </p:nvPr>
        </p:nvSpPr>
        <p:spPr/>
        <p:txBody>
          <a:bodyPr>
            <a:normAutofit/>
          </a:bodyPr>
          <a:lstStyle/>
          <a:p>
            <a:r>
              <a:rPr lang="en-GB" sz="2800" dirty="0" smtClean="0"/>
              <a:t>1. Direct financing</a:t>
            </a:r>
          </a:p>
          <a:p>
            <a:r>
              <a:rPr lang="en-GB" sz="2800" dirty="0" smtClean="0"/>
              <a:t>2. Indirect financing</a:t>
            </a:r>
            <a:endParaRPr lang="en-GB" sz="2800" dirty="0"/>
          </a:p>
        </p:txBody>
      </p:sp>
    </p:spTree>
    <p:extLst>
      <p:ext uri="{BB962C8B-B14F-4D97-AF65-F5344CB8AC3E}">
        <p14:creationId xmlns:p14="http://schemas.microsoft.com/office/powerpoint/2010/main" val="314967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 financing</a:t>
            </a:r>
            <a:endParaRPr lang="en-GB" dirty="0"/>
          </a:p>
        </p:txBody>
      </p:sp>
      <p:sp>
        <p:nvSpPr>
          <p:cNvPr id="3" name="Content Placeholder 2"/>
          <p:cNvSpPr>
            <a:spLocks noGrp="1"/>
          </p:cNvSpPr>
          <p:nvPr>
            <p:ph sz="quarter" idx="1"/>
          </p:nvPr>
        </p:nvSpPr>
        <p:spPr/>
        <p:txBody>
          <a:bodyPr>
            <a:normAutofit/>
          </a:bodyPr>
          <a:lstStyle/>
          <a:p>
            <a:pPr algn="just"/>
            <a:r>
              <a:rPr lang="en-GB" sz="2800" dirty="0"/>
              <a:t>Borrowers borrow directly from lenders in financial markets by selling financial instruments which are claims on the borrower’s future income or assets</a:t>
            </a:r>
          </a:p>
          <a:p>
            <a:pPr algn="just"/>
            <a:endParaRPr lang="en-GB" sz="2800" dirty="0"/>
          </a:p>
        </p:txBody>
      </p:sp>
    </p:spTree>
    <p:extLst>
      <p:ext uri="{BB962C8B-B14F-4D97-AF65-F5344CB8AC3E}">
        <p14:creationId xmlns:p14="http://schemas.microsoft.com/office/powerpoint/2010/main" val="371542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 finance</a:t>
            </a:r>
            <a:endParaRPr lang="en-GB" dirty="0"/>
          </a:p>
        </p:txBody>
      </p:sp>
      <p:sp>
        <p:nvSpPr>
          <p:cNvPr id="3" name="Content Placeholder 2"/>
          <p:cNvSpPr>
            <a:spLocks noGrp="1"/>
          </p:cNvSpPr>
          <p:nvPr>
            <p:ph sz="quarter" idx="1"/>
          </p:nvPr>
        </p:nvSpPr>
        <p:spPr/>
        <p:txBody>
          <a:bodyPr/>
          <a:lstStyle/>
          <a:p>
            <a:r>
              <a:rPr lang="en-GB" sz="2800" dirty="0" smtClean="0"/>
              <a:t>Securities are assets for the person who buys them</a:t>
            </a:r>
          </a:p>
          <a:p>
            <a:r>
              <a:rPr lang="en-GB" sz="2800" dirty="0" smtClean="0"/>
              <a:t>They are liabilities for the individual or firm that issues them</a:t>
            </a:r>
          </a:p>
          <a:p>
            <a:endParaRPr lang="en-GB" dirty="0"/>
          </a:p>
        </p:txBody>
      </p:sp>
    </p:spTree>
    <p:extLst>
      <p:ext uri="{BB962C8B-B14F-4D97-AF65-F5344CB8AC3E}">
        <p14:creationId xmlns:p14="http://schemas.microsoft.com/office/powerpoint/2010/main" val="4202777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en-US" dirty="0" smtClean="0"/>
              <a:t>Indirect finance</a:t>
            </a:r>
            <a:endParaRPr lang="en-US" dirty="0"/>
          </a:p>
        </p:txBody>
      </p:sp>
      <p:sp>
        <p:nvSpPr>
          <p:cNvPr id="9221" name="Rectangle 3"/>
          <p:cNvSpPr>
            <a:spLocks noGrp="1" noChangeArrowheads="1"/>
          </p:cNvSpPr>
          <p:nvPr>
            <p:ph idx="1"/>
          </p:nvPr>
        </p:nvSpPr>
        <p:spPr>
          <a:extLst>
            <a:ext uri="{FAA26D3D-D897-4be2-8F04-BA451C77F1D7}">
              <ma14:placeholderFlag xmlns:ma14="http://schemas.microsoft.com/office/mac/drawingml/2011/main" xmlns="" val="1"/>
            </a:ext>
          </a:extLst>
        </p:spPr>
        <p:txBody>
          <a:bodyPr/>
          <a:lstStyle/>
          <a:p>
            <a:pPr marL="914400" lvl="1" indent="-393700" algn="just" eaLnBrk="1" hangingPunct="1">
              <a:lnSpc>
                <a:spcPct val="90000"/>
              </a:lnSpc>
              <a:buFont typeface="Times" charset="0"/>
              <a:buChar char="•"/>
            </a:pPr>
            <a:r>
              <a:rPr lang="en-US" sz="2800" dirty="0" smtClean="0"/>
              <a:t>Borrowers borrow indirectly from lenders </a:t>
            </a:r>
            <a:r>
              <a:rPr lang="en-US" sz="2800" u="sng" dirty="0" smtClean="0"/>
              <a:t>via financial intermediaries</a:t>
            </a:r>
            <a:r>
              <a:rPr lang="en-US" sz="2800" dirty="0" smtClean="0"/>
              <a:t> (established to source both loanable funds and loan opportunities) by issuing </a:t>
            </a:r>
            <a:r>
              <a:rPr lang="en-US" sz="2800" u="sng" dirty="0" smtClean="0"/>
              <a:t>financial instruments</a:t>
            </a:r>
            <a:r>
              <a:rPr lang="en-US" sz="2800" dirty="0" smtClean="0"/>
              <a:t> which are claims on the borrower</a:t>
            </a:r>
            <a:r>
              <a:rPr lang="ja-JP" altLang="en-US" sz="2800" dirty="0" smtClean="0"/>
              <a:t>’</a:t>
            </a:r>
            <a:r>
              <a:rPr lang="en-US" altLang="ja-JP" sz="2800" dirty="0" smtClean="0"/>
              <a:t>s future income or assets</a:t>
            </a:r>
            <a:endParaRPr lang="en-US" sz="2400" dirty="0" smtClean="0"/>
          </a:p>
        </p:txBody>
      </p:sp>
    </p:spTree>
    <p:extLst>
      <p:ext uri="{BB962C8B-B14F-4D97-AF65-F5344CB8AC3E}">
        <p14:creationId xmlns:p14="http://schemas.microsoft.com/office/powerpoint/2010/main" val="411700323"/>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01FE50DF34B741930D6E5257AC4060" ma:contentTypeVersion="0" ma:contentTypeDescription="Create a new document." ma:contentTypeScope="" ma:versionID="43128c2c100ffcca405e965143dafdd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31ED39-D26F-467A-9111-67F4C4C51462}">
  <ds:schemaRefs>
    <ds:schemaRef ds:uri="http://schemas.microsoft.com/sharepoint/v3/contenttype/forms"/>
  </ds:schemaRefs>
</ds:datastoreItem>
</file>

<file path=customXml/itemProps2.xml><?xml version="1.0" encoding="utf-8"?>
<ds:datastoreItem xmlns:ds="http://schemas.openxmlformats.org/officeDocument/2006/customXml" ds:itemID="{0308CF80-9AEC-4AA7-AA96-F11C16374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F629214-231E-41D8-A21D-D50D129C494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Oriel</Template>
  <TotalTime>200</TotalTime>
  <Words>2538</Words>
  <Application>Microsoft Office PowerPoint</Application>
  <PresentationFormat>On-screen Show (4:3)</PresentationFormat>
  <Paragraphs>240</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Oriel</vt:lpstr>
      <vt:lpstr>Overview of the financial system</vt:lpstr>
      <vt:lpstr>An Overview of the Financial System</vt:lpstr>
      <vt:lpstr>Function of Financial Markets </vt:lpstr>
      <vt:lpstr>Function of Financial Markets </vt:lpstr>
      <vt:lpstr>Financial Markets Funds Transferees</vt:lpstr>
      <vt:lpstr>Methods of funds transfer</vt:lpstr>
      <vt:lpstr>Direct financing</vt:lpstr>
      <vt:lpstr>Direct finance</vt:lpstr>
      <vt:lpstr>Indirect finance</vt:lpstr>
      <vt:lpstr>Function of Financial Markets </vt:lpstr>
      <vt:lpstr>Importance of Financial Markets</vt:lpstr>
      <vt:lpstr>Importance of Financial Markets</vt:lpstr>
      <vt:lpstr>Classifications of Financial Markets</vt:lpstr>
      <vt:lpstr>Debt instrument</vt:lpstr>
      <vt:lpstr>Common stock</vt:lpstr>
      <vt:lpstr>Classification of financial markets</vt:lpstr>
      <vt:lpstr>Primary market</vt:lpstr>
      <vt:lpstr>Secondary market</vt:lpstr>
      <vt:lpstr>Secondary markets</vt:lpstr>
      <vt:lpstr>Secondary markets – Organization of exchanges</vt:lpstr>
      <vt:lpstr>Secondary markets</vt:lpstr>
      <vt:lpstr>Money and capital markets</vt:lpstr>
      <vt:lpstr>Function of Financial Intermediaries: Indirect Finance</vt:lpstr>
      <vt:lpstr>Function of Financial Intermediaries: Indirect Finance</vt:lpstr>
      <vt:lpstr>Transaction costs</vt:lpstr>
      <vt:lpstr>Transaction costs</vt:lpstr>
      <vt:lpstr>Risk sharing</vt:lpstr>
      <vt:lpstr>Risk sharing</vt:lpstr>
      <vt:lpstr>Function of Financial Intermediaries: Indirect Finance</vt:lpstr>
      <vt:lpstr>Function of Financial Intermediaries: Indirect Finance</vt:lpstr>
      <vt:lpstr>Asymmetric Information:  Adverse Selection and Moral Hazard</vt:lpstr>
      <vt:lpstr>Asymmetric Information:  Adverse Selection and Moral Hazard</vt:lpstr>
      <vt:lpstr>Types of Financial Intermediaries</vt:lpstr>
      <vt:lpstr>Types of Financial Intermediaries</vt:lpstr>
      <vt:lpstr>Regulation of  Financial Markets</vt:lpstr>
      <vt:lpstr>Regulation Reason:  Increase Investor Information</vt:lpstr>
      <vt:lpstr>Regulation Reason:  Increase Investor Information</vt:lpstr>
      <vt:lpstr>Regulation Reason: Ensure Soundness of Financial Intermediaries</vt:lpstr>
      <vt:lpstr>Regulation Reason: Ensure Soundness  of Financial Intermediaries (cont.)</vt:lpstr>
      <vt:lpstr>Regulation:  Restriction on Entry</vt:lpstr>
      <vt:lpstr>Regulation: Disclosure</vt:lpstr>
      <vt:lpstr>Regulation: Restriction on  Assets and Activities</vt:lpstr>
      <vt:lpstr>Regulation: Deposit Insurance</vt:lpstr>
      <vt:lpstr>Regulation:  Limits on Competition</vt:lpstr>
      <vt:lpstr>Regulation: Restrictions  on Interest Rates</vt:lpstr>
      <vt:lpstr>Regulation Reason:  Improve Monetary Control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Lakshmi</dc:creator>
  <cp:lastModifiedBy>Lakshmi</cp:lastModifiedBy>
  <cp:revision>21</cp:revision>
  <dcterms:created xsi:type="dcterms:W3CDTF">2006-08-16T00:00:00Z</dcterms:created>
  <dcterms:modified xsi:type="dcterms:W3CDTF">2014-09-07T12:40:51Z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0x010100A701FE50DF34B741930D6E5257AC4060</vt:lpwstr>
  </property>
</Properties>
</file>