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70" r:id="rId3"/>
    <p:sldId id="281" r:id="rId4"/>
    <p:sldId id="279" r:id="rId5"/>
    <p:sldId id="280" r:id="rId6"/>
    <p:sldId id="272" r:id="rId7"/>
    <p:sldId id="257" r:id="rId8"/>
    <p:sldId id="258" r:id="rId9"/>
    <p:sldId id="278" r:id="rId10"/>
    <p:sldId id="259" r:id="rId11"/>
    <p:sldId id="273" r:id="rId12"/>
    <p:sldId id="274" r:id="rId13"/>
    <p:sldId id="275" r:id="rId14"/>
    <p:sldId id="276" r:id="rId15"/>
    <p:sldId id="260" r:id="rId16"/>
    <p:sldId id="261" r:id="rId17"/>
    <p:sldId id="262" r:id="rId18"/>
    <p:sldId id="264" r:id="rId19"/>
    <p:sldId id="265" r:id="rId20"/>
    <p:sldId id="266" r:id="rId21"/>
    <p:sldId id="271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302E6-8AE6-E84C-B489-C51FA7E5F3A1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B4D4-03C2-0545-A7DA-29CE0AB3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ORTHOEADIC HISTORY TAKING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Swelling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24" dirty="0" smtClean="0"/>
              <a:t>Duration </a:t>
            </a:r>
          </a:p>
          <a:p>
            <a:r>
              <a:rPr lang="en-US" sz="2824" dirty="0" smtClean="0"/>
              <a:t>Local </a:t>
            </a:r>
            <a:r>
              <a:rPr lang="en-US" sz="2824" dirty="0" err="1"/>
              <a:t>vs</a:t>
            </a:r>
            <a:r>
              <a:rPr lang="en-US" sz="2824" dirty="0"/>
              <a:t> </a:t>
            </a:r>
            <a:r>
              <a:rPr lang="en-US" sz="2824" dirty="0" err="1"/>
              <a:t>generalised</a:t>
            </a:r>
            <a:endParaRPr lang="en-US" sz="2824" dirty="0"/>
          </a:p>
          <a:p>
            <a:r>
              <a:rPr lang="en-US" sz="2824" dirty="0"/>
              <a:t>Associated with </a:t>
            </a:r>
            <a:r>
              <a:rPr lang="en-US" sz="2824" dirty="0" smtClean="0"/>
              <a:t>injury </a:t>
            </a:r>
            <a:r>
              <a:rPr sz="2824" dirty="0" smtClean="0"/>
              <a:t>or reactive</a:t>
            </a:r>
            <a:endParaRPr lang="en-US" sz="2824" dirty="0" smtClean="0"/>
          </a:p>
          <a:p>
            <a:r>
              <a:rPr sz="2824" dirty="0" smtClean="0"/>
              <a:t>Soft tissue, joint, bone</a:t>
            </a:r>
            <a:endParaRPr lang="en-US" sz="2824" dirty="0" smtClean="0"/>
          </a:p>
          <a:p>
            <a:r>
              <a:rPr sz="2824" dirty="0" smtClean="0"/>
              <a:t>Rapidly or slowly</a:t>
            </a:r>
            <a:endParaRPr lang="en-US" sz="2824" dirty="0" smtClean="0"/>
          </a:p>
          <a:p>
            <a:r>
              <a:rPr sz="2824" dirty="0" smtClean="0"/>
              <a:t>Painful or not</a:t>
            </a:r>
            <a:endParaRPr lang="en-US" sz="2824" dirty="0" smtClean="0"/>
          </a:p>
          <a:p>
            <a:r>
              <a:rPr sz="2824" dirty="0" smtClean="0"/>
              <a:t>Constant or comes and goes</a:t>
            </a:r>
            <a:endParaRPr lang="en-US" sz="2824" dirty="0" smtClean="0"/>
          </a:p>
          <a:p>
            <a:r>
              <a:rPr lang="en-US" sz="2824" dirty="0" smtClean="0"/>
              <a:t>Progression: </a:t>
            </a:r>
            <a:r>
              <a:rPr lang="en-US" sz="2824" dirty="0" err="1" smtClean="0"/>
              <a:t>s</a:t>
            </a:r>
            <a:r>
              <a:rPr sz="2824" dirty="0" smtClean="0"/>
              <a:t>ame size or↑</a:t>
            </a:r>
          </a:p>
          <a:p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Instability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Frequency</a:t>
            </a:r>
          </a:p>
          <a:p>
            <a:r>
              <a:rPr lang="en-US" dirty="0" smtClean="0"/>
              <a:t>Trigger/aggravated factors</a:t>
            </a:r>
          </a:p>
          <a:p>
            <a:r>
              <a:rPr lang="en-US" dirty="0" smtClean="0"/>
              <a:t>Giving way</a:t>
            </a:r>
          </a:p>
          <a:p>
            <a:r>
              <a:rPr lang="en-US" dirty="0" smtClean="0"/>
              <a:t>Buckling 2dary to pain</a:t>
            </a:r>
          </a:p>
          <a:p>
            <a:r>
              <a:rPr lang="en-US" dirty="0" smtClean="0"/>
              <a:t>I can trust my leg!</a:t>
            </a:r>
          </a:p>
          <a:p>
            <a:r>
              <a:rPr lang="en-US" dirty="0" smtClean="0"/>
              <a:t>Associated symptoms</a:t>
            </a:r>
          </a:p>
          <a:p>
            <a:pPr lvl="1"/>
            <a:r>
              <a:rPr lang="en-US" dirty="0" smtClean="0"/>
              <a:t>Swelling</a:t>
            </a:r>
          </a:p>
          <a:p>
            <a:pPr lvl="1"/>
            <a:r>
              <a:rPr lang="en-US" dirty="0" smtClean="0"/>
              <a:t>Pain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Deformity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Associated with pain &amp; stiffness</a:t>
            </a:r>
            <a:endParaRPr lang="en-US" dirty="0" smtClean="0"/>
          </a:p>
          <a:p>
            <a:r>
              <a:rPr lang="en-US" dirty="0" smtClean="0"/>
              <a:t>When did you notice it?</a:t>
            </a:r>
          </a:p>
          <a:p>
            <a:r>
              <a:rPr dirty="0" smtClean="0"/>
              <a:t>Progressive </a:t>
            </a:r>
            <a:r>
              <a:rPr dirty="0" smtClean="0"/>
              <a:t>or </a:t>
            </a:r>
            <a:r>
              <a:rPr dirty="0" smtClean="0"/>
              <a:t>not</a:t>
            </a:r>
            <a:r>
              <a:rPr lang="en-US" dirty="0" smtClean="0"/>
              <a:t>?</a:t>
            </a:r>
          </a:p>
          <a:p>
            <a:r>
              <a:rPr dirty="0" smtClean="0"/>
              <a:t>Impaired function or </a:t>
            </a:r>
            <a:r>
              <a:rPr dirty="0" smtClean="0"/>
              <a:t>not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Associated symptoms</a:t>
            </a:r>
          </a:p>
          <a:p>
            <a:r>
              <a:rPr lang="en-US" dirty="0" smtClean="0"/>
              <a:t>Past </a:t>
            </a:r>
            <a:r>
              <a:rPr lang="en-US" dirty="0" err="1" smtClean="0"/>
              <a:t>Hx</a:t>
            </a:r>
            <a:r>
              <a:rPr lang="en-US" dirty="0" smtClean="0"/>
              <a:t> of trauma or surgery</a:t>
            </a:r>
          </a:p>
          <a:p>
            <a:r>
              <a:rPr lang="en-US" dirty="0" err="1" smtClean="0"/>
              <a:t>PMHx</a:t>
            </a:r>
            <a:r>
              <a:rPr lang="en-US" dirty="0" smtClean="0"/>
              <a:t> (neuromuscular, polio…etc)</a:t>
            </a:r>
            <a:endParaRPr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Limping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Painful </a:t>
            </a:r>
            <a:r>
              <a:rPr lang="en-US" dirty="0" err="1" smtClean="0"/>
              <a:t>vs</a:t>
            </a:r>
            <a:r>
              <a:rPr lang="en-US" dirty="0" smtClean="0"/>
              <a:t> painless</a:t>
            </a:r>
          </a:p>
          <a:p>
            <a:r>
              <a:rPr lang="en-US" dirty="0" smtClean="0"/>
              <a:t>Onset (acute or chronic)</a:t>
            </a:r>
          </a:p>
          <a:p>
            <a:r>
              <a:rPr dirty="0" smtClean="0"/>
              <a:t>Progressive or not</a:t>
            </a:r>
            <a:r>
              <a:rPr lang="en-US" dirty="0" smtClean="0"/>
              <a:t>?</a:t>
            </a:r>
          </a:p>
          <a:p>
            <a:r>
              <a:rPr lang="en-US" dirty="0" smtClean="0"/>
              <a:t>Use walking aid?</a:t>
            </a:r>
          </a:p>
          <a:p>
            <a:r>
              <a:rPr lang="en-US" dirty="0" smtClean="0"/>
              <a:t>Functional disability?</a:t>
            </a:r>
          </a:p>
          <a:p>
            <a:r>
              <a:rPr lang="en-US" dirty="0" smtClean="0"/>
              <a:t>Traumatic or non traumatic?</a:t>
            </a:r>
            <a:endParaRPr dirty="0" smtClean="0"/>
          </a:p>
          <a:p>
            <a:r>
              <a:rPr lang="en-US" dirty="0" smtClean="0"/>
              <a:t>Associated with swelling, </a:t>
            </a:r>
            <a:r>
              <a:rPr dirty="0" smtClean="0"/>
              <a:t>deformity</a:t>
            </a:r>
            <a:r>
              <a:rPr lang="en-US" dirty="0" smtClean="0"/>
              <a:t>, or fever.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Loss of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How has this affected your life</a:t>
            </a:r>
          </a:p>
          <a:p>
            <a:r>
              <a:rPr lang="en-US" sz="8000" dirty="0" smtClean="0"/>
              <a:t>Home (daily living activities DLA)</a:t>
            </a:r>
          </a:p>
          <a:p>
            <a:pPr lvl="1"/>
            <a:r>
              <a:rPr lang="en-US" sz="8000" dirty="0" smtClean="0"/>
              <a:t>Prayer </a:t>
            </a:r>
          </a:p>
          <a:p>
            <a:pPr lvl="1"/>
            <a:r>
              <a:rPr lang="en-US" sz="8000" dirty="0" smtClean="0"/>
              <a:t>Using toilet</a:t>
            </a:r>
          </a:p>
          <a:p>
            <a:pPr lvl="1"/>
            <a:r>
              <a:rPr lang="en-US" sz="8000" dirty="0" smtClean="0"/>
              <a:t>getting </a:t>
            </a:r>
            <a:r>
              <a:rPr lang="en-US" sz="8000" dirty="0" smtClean="0"/>
              <a:t>out of chairs / bed</a:t>
            </a:r>
          </a:p>
          <a:p>
            <a:pPr lvl="1"/>
            <a:r>
              <a:rPr lang="en-US" sz="8000" dirty="0" smtClean="0"/>
              <a:t>socks</a:t>
            </a:r>
          </a:p>
          <a:p>
            <a:pPr lvl="1"/>
            <a:r>
              <a:rPr lang="en-US" sz="8000" dirty="0" smtClean="0"/>
              <a:t>stairs</a:t>
            </a:r>
          </a:p>
          <a:p>
            <a:pPr lvl="1"/>
            <a:r>
              <a:rPr lang="en-US" sz="8000" dirty="0" smtClean="0"/>
              <a:t>squat or kneel for gardening</a:t>
            </a:r>
          </a:p>
          <a:p>
            <a:pPr lvl="1"/>
            <a:r>
              <a:rPr lang="en-US" sz="8000" dirty="0" smtClean="0"/>
              <a:t>walking distance</a:t>
            </a:r>
          </a:p>
          <a:p>
            <a:pPr lvl="1"/>
            <a:r>
              <a:rPr lang="en-US" sz="8000" dirty="0" smtClean="0"/>
              <a:t>get &amp; out of cars</a:t>
            </a:r>
          </a:p>
          <a:p>
            <a:r>
              <a:rPr lang="en-US" sz="8000" dirty="0" smtClean="0"/>
              <a:t>Work</a:t>
            </a:r>
          </a:p>
          <a:p>
            <a:r>
              <a:rPr lang="en-US" sz="8000" dirty="0" smtClean="0"/>
              <a:t>Sport</a:t>
            </a:r>
          </a:p>
          <a:p>
            <a:pPr lvl="1"/>
            <a:r>
              <a:rPr lang="en-US" sz="8000" dirty="0" smtClean="0"/>
              <a:t>Type &amp; intensity</a:t>
            </a:r>
          </a:p>
          <a:p>
            <a:pPr lvl="1"/>
            <a:r>
              <a:rPr lang="en-US" sz="8000" dirty="0" smtClean="0"/>
              <a:t>Run, jump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symptoms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Locking </a:t>
            </a:r>
            <a:r>
              <a:rPr lang="en-US" b="1" dirty="0"/>
              <a:t>/ clicking</a:t>
            </a:r>
          </a:p>
          <a:p>
            <a:r>
              <a:rPr lang="en-US" dirty="0"/>
              <a:t>Loose body, </a:t>
            </a:r>
            <a:r>
              <a:rPr lang="en-US" dirty="0" err="1"/>
              <a:t>meniscal</a:t>
            </a:r>
            <a:r>
              <a:rPr lang="en-US" dirty="0"/>
              <a:t> tear</a:t>
            </a:r>
            <a:endParaRPr lang="en-US" sz="4000" dirty="0"/>
          </a:p>
          <a:p>
            <a:r>
              <a:rPr lang="en-US" dirty="0"/>
              <a:t>Locking </a:t>
            </a:r>
            <a:r>
              <a:rPr lang="en-US" dirty="0" err="1"/>
              <a:t>vs</a:t>
            </a:r>
            <a:r>
              <a:rPr lang="en-US" dirty="0"/>
              <a:t> pseudo-</a:t>
            </a:r>
            <a:r>
              <a:rPr lang="en-US" dirty="0" smtClean="0"/>
              <a:t>locking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800" b="1" dirty="0" smtClean="0"/>
              <a:t>     Giving way</a:t>
            </a:r>
          </a:p>
          <a:p>
            <a:r>
              <a:rPr lang="en-US" dirty="0" smtClean="0"/>
              <a:t>Buckling 2° pain</a:t>
            </a:r>
            <a:endParaRPr lang="en-US" sz="4000" dirty="0" smtClean="0"/>
          </a:p>
          <a:p>
            <a:r>
              <a:rPr lang="en-US" dirty="0" smtClean="0"/>
              <a:t>ACL</a:t>
            </a:r>
            <a:endParaRPr lang="en-US" sz="4000" dirty="0" smtClean="0"/>
          </a:p>
          <a:p>
            <a:r>
              <a:rPr lang="en-US" dirty="0" smtClean="0"/>
              <a:t>Patella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Red flags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loss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Loss of sensation</a:t>
            </a:r>
          </a:p>
          <a:p>
            <a:r>
              <a:rPr lang="en-US" dirty="0" smtClean="0"/>
              <a:t>Loss of motor function</a:t>
            </a:r>
          </a:p>
          <a:p>
            <a:r>
              <a:rPr lang="en-US" dirty="0" smtClean="0"/>
              <a:t>Difficulties with urination or defecation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Risk factors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dirty="0" smtClean="0"/>
              <a:t>Age</a:t>
            </a:r>
            <a:r>
              <a:rPr lang="en-US" dirty="0" smtClean="0"/>
              <a:t> </a:t>
            </a:r>
            <a:r>
              <a:rPr dirty="0" smtClean="0"/>
              <a:t> </a:t>
            </a:r>
            <a:endParaRPr lang="en-US" dirty="0" smtClean="0"/>
          </a:p>
          <a:p>
            <a:r>
              <a:rPr dirty="0" smtClean="0"/>
              <a:t>Gender </a:t>
            </a:r>
            <a:endParaRPr lang="en-US" dirty="0" smtClean="0"/>
          </a:p>
          <a:p>
            <a:r>
              <a:rPr dirty="0" smtClean="0"/>
              <a:t>Obesity</a:t>
            </a:r>
            <a:endParaRPr lang="en-US" dirty="0" smtClean="0"/>
          </a:p>
          <a:p>
            <a:r>
              <a:rPr lang="en-US" dirty="0" smtClean="0"/>
              <a:t>Lack of physical activity</a:t>
            </a:r>
          </a:p>
          <a:p>
            <a:r>
              <a:rPr lang="en-US" dirty="0" smtClean="0"/>
              <a:t>Inadequate dietary calcium and vitamin D</a:t>
            </a:r>
          </a:p>
          <a:p>
            <a:r>
              <a:rPr lang="en-US" dirty="0" smtClean="0"/>
              <a:t>Smoking</a:t>
            </a:r>
            <a:r>
              <a:rPr dirty="0" smtClean="0"/>
              <a:t>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dirty="0" smtClean="0"/>
              <a:t>Occupation and Sport, </a:t>
            </a:r>
            <a:endParaRPr lang="en-US" dirty="0" smtClean="0"/>
          </a:p>
          <a:p>
            <a:r>
              <a:rPr dirty="0" smtClean="0"/>
              <a:t>Family History</a:t>
            </a:r>
            <a:r>
              <a:rPr lang="en-US" dirty="0" smtClean="0"/>
              <a:t> (SCA)</a:t>
            </a:r>
            <a:r>
              <a:rPr dirty="0" smtClean="0"/>
              <a:t> </a:t>
            </a:r>
            <a:endParaRPr lang="en-US" dirty="0" smtClean="0"/>
          </a:p>
          <a:p>
            <a:r>
              <a:rPr dirty="0" smtClean="0"/>
              <a:t>Infections, </a:t>
            </a:r>
            <a:endParaRPr lang="en-US" dirty="0" smtClean="0"/>
          </a:p>
          <a:p>
            <a:r>
              <a:rPr dirty="0" smtClean="0"/>
              <a:t>Medication</a:t>
            </a:r>
            <a:r>
              <a:rPr lang="en-US" dirty="0" smtClean="0"/>
              <a:t> (steroid)</a:t>
            </a:r>
          </a:p>
          <a:p>
            <a:r>
              <a:rPr lang="en-US" dirty="0" smtClean="0"/>
              <a:t>Alcohol </a:t>
            </a:r>
          </a:p>
          <a:p>
            <a:r>
              <a:rPr dirty="0" smtClean="0"/>
              <a:t>PHx Musculoskeletal injury/condition,</a:t>
            </a:r>
            <a:endParaRPr lang="en-US" dirty="0" smtClean="0"/>
          </a:p>
          <a:p>
            <a:r>
              <a:rPr dirty="0" smtClean="0"/>
              <a:t>PHx Cancer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Nonoperative</a:t>
            </a:r>
            <a:endParaRPr lang="en-US" sz="4400" dirty="0"/>
          </a:p>
          <a:p>
            <a:pPr lvl="1"/>
            <a:r>
              <a:rPr lang="en-US" dirty="0"/>
              <a:t>Medications</a:t>
            </a:r>
            <a:endParaRPr lang="en-US" sz="4000" dirty="0"/>
          </a:p>
          <a:p>
            <a:pPr lvl="2"/>
            <a:r>
              <a:rPr lang="en-US" dirty="0"/>
              <a:t>Analgesia</a:t>
            </a:r>
            <a:endParaRPr lang="en-US" sz="3600" dirty="0"/>
          </a:p>
          <a:p>
            <a:pPr lvl="2"/>
            <a:r>
              <a:rPr lang="en-US" dirty="0"/>
              <a:t>How much</a:t>
            </a:r>
            <a:endParaRPr lang="en-US" sz="3600" dirty="0"/>
          </a:p>
          <a:p>
            <a:pPr lvl="2"/>
            <a:r>
              <a:rPr lang="en-US" dirty="0"/>
              <a:t>How long</a:t>
            </a:r>
            <a:endParaRPr lang="en-US" sz="3600" dirty="0"/>
          </a:p>
          <a:p>
            <a:pPr lvl="1"/>
            <a:r>
              <a:rPr lang="en-US" dirty="0" err="1"/>
              <a:t>Physio</a:t>
            </a:r>
            <a:endParaRPr lang="en-US" sz="4000" dirty="0"/>
          </a:p>
          <a:p>
            <a:pPr lvl="1"/>
            <a:r>
              <a:rPr lang="en-US" dirty="0"/>
              <a:t>Orthotics</a:t>
            </a:r>
            <a:endParaRPr lang="en-US" sz="4000" dirty="0"/>
          </a:p>
          <a:p>
            <a:pPr lvl="2"/>
            <a:r>
              <a:rPr lang="en-US" dirty="0"/>
              <a:t>Walking sticks</a:t>
            </a:r>
            <a:endParaRPr lang="en-US" sz="3600" dirty="0"/>
          </a:p>
          <a:p>
            <a:pPr lvl="2"/>
            <a:r>
              <a:rPr lang="en-US" dirty="0"/>
              <a:t>Splints</a:t>
            </a:r>
            <a:endParaRPr lang="en-US" sz="3600" dirty="0"/>
          </a:p>
          <a:p>
            <a:r>
              <a:rPr lang="en-US" dirty="0"/>
              <a:t>Operative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364" dirty="0" smtClean="0"/>
              <a:t>Pain</a:t>
            </a:r>
          </a:p>
          <a:p>
            <a:pPr lvl="1"/>
            <a:r>
              <a:rPr sz="4364" dirty="0" smtClean="0"/>
              <a:t>radiation exact location</a:t>
            </a:r>
          </a:p>
          <a:p>
            <a:pPr lvl="2"/>
            <a:r>
              <a:rPr sz="4364" dirty="0" smtClean="0"/>
              <a:t>L4</a:t>
            </a:r>
          </a:p>
          <a:p>
            <a:pPr lvl="2"/>
            <a:r>
              <a:rPr sz="4364" dirty="0" smtClean="0"/>
              <a:t>L5</a:t>
            </a:r>
          </a:p>
          <a:p>
            <a:pPr lvl="2"/>
            <a:r>
              <a:rPr sz="4364" dirty="0" smtClean="0"/>
              <a:t>S1</a:t>
            </a:r>
          </a:p>
          <a:p>
            <a:pPr lvl="1"/>
            <a:r>
              <a:rPr sz="4364" dirty="0" smtClean="0"/>
              <a:t>Aggrevating,relieving Hills</a:t>
            </a:r>
          </a:p>
          <a:p>
            <a:pPr lvl="2"/>
            <a:r>
              <a:rPr sz="4364" dirty="0" smtClean="0"/>
              <a:t>Neuropathic</a:t>
            </a:r>
          </a:p>
          <a:p>
            <a:pPr lvl="4"/>
            <a:r>
              <a:rPr sz="4364" dirty="0" smtClean="0"/>
              <a:t>­ extension &amp; walking downhill</a:t>
            </a:r>
          </a:p>
          <a:p>
            <a:pPr lvl="4"/>
            <a:r>
              <a:rPr sz="4364" dirty="0" smtClean="0"/>
              <a:t>¯ walking uphill &amp; sitting</a:t>
            </a:r>
          </a:p>
          <a:p>
            <a:pPr lvl="2"/>
            <a:r>
              <a:rPr sz="4364" dirty="0" smtClean="0"/>
              <a:t>vascular</a:t>
            </a:r>
          </a:p>
          <a:p>
            <a:pPr lvl="4"/>
            <a:r>
              <a:rPr sz="4364" dirty="0" smtClean="0"/>
              <a:t>­ walking uphill</a:t>
            </a:r>
          </a:p>
          <a:p>
            <a:pPr lvl="5"/>
            <a:r>
              <a:rPr sz="4364" dirty="0" smtClean="0"/>
              <a:t>generates more work</a:t>
            </a:r>
          </a:p>
          <a:p>
            <a:pPr lvl="4"/>
            <a:r>
              <a:rPr sz="4364" dirty="0" smtClean="0"/>
              <a:t>¯ rest</a:t>
            </a:r>
          </a:p>
          <a:p>
            <a:pPr lvl="5"/>
            <a:r>
              <a:rPr sz="4364" dirty="0" smtClean="0"/>
              <a:t>standing is better than sitting due to pressure gradient</a:t>
            </a:r>
          </a:p>
          <a:p>
            <a:pPr lvl="1"/>
            <a:r>
              <a:rPr sz="4364" dirty="0" smtClean="0"/>
              <a:t>stairs</a:t>
            </a:r>
          </a:p>
          <a:p>
            <a:pPr lvl="1"/>
            <a:r>
              <a:rPr sz="4364" dirty="0" smtClean="0"/>
              <a:t>shopping trolleys</a:t>
            </a:r>
          </a:p>
          <a:p>
            <a:pPr lvl="1"/>
            <a:r>
              <a:rPr sz="4364" dirty="0" smtClean="0"/>
              <a:t>­ coughing, straining</a:t>
            </a:r>
          </a:p>
          <a:p>
            <a:pPr lvl="1"/>
            <a:r>
              <a:rPr sz="4364" dirty="0" smtClean="0"/>
              <a:t>sitting</a:t>
            </a:r>
          </a:p>
          <a:p>
            <a:pPr lvl="1"/>
            <a:r>
              <a:rPr sz="4364" dirty="0" smtClean="0"/>
              <a:t>forward flexion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 smtClean="0"/>
              <a:t>History taking is the most important step in making a diagnosis. </a:t>
            </a:r>
            <a:endParaRPr lang="en-US" dirty="0" smtClean="0"/>
          </a:p>
          <a:p>
            <a:r>
              <a:rPr dirty="0" smtClean="0"/>
              <a:t>A clinician is 60% closer to making a diagnosis with a thorough history. The remaining 40% is a combination of examination findings and investigations. </a:t>
            </a:r>
            <a:endParaRPr lang="en-US" dirty="0" smtClean="0"/>
          </a:p>
          <a:p>
            <a:r>
              <a:rPr dirty="0" smtClean="0"/>
              <a:t>History taking can either be of a traumatic or non-traumatic injury.     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 smtClean="0"/>
              <a:t>Associated</a:t>
            </a:r>
            <a:r>
              <a:rPr lang="en-US" dirty="0" smtClean="0"/>
              <a:t> symptoms</a:t>
            </a:r>
            <a:endParaRPr dirty="0" smtClean="0"/>
          </a:p>
          <a:p>
            <a:pPr lvl="1"/>
            <a:r>
              <a:rPr dirty="0" smtClean="0"/>
              <a:t>Paresthesia</a:t>
            </a:r>
          </a:p>
          <a:p>
            <a:pPr lvl="1"/>
            <a:r>
              <a:rPr dirty="0" smtClean="0"/>
              <a:t>Numbness</a:t>
            </a:r>
          </a:p>
          <a:p>
            <a:pPr lvl="1"/>
            <a:r>
              <a:rPr dirty="0" smtClean="0"/>
              <a:t>Weakness</a:t>
            </a:r>
          </a:p>
          <a:p>
            <a:pPr lvl="2"/>
            <a:r>
              <a:rPr dirty="0" smtClean="0"/>
              <a:t>L4</a:t>
            </a:r>
          </a:p>
          <a:p>
            <a:pPr lvl="2"/>
            <a:r>
              <a:rPr dirty="0" smtClean="0"/>
              <a:t>L5</a:t>
            </a:r>
          </a:p>
          <a:p>
            <a:pPr lvl="2"/>
            <a:r>
              <a:rPr dirty="0" smtClean="0"/>
              <a:t>S1</a:t>
            </a:r>
          </a:p>
          <a:p>
            <a:pPr lvl="1"/>
            <a:r>
              <a:rPr dirty="0" smtClean="0"/>
              <a:t>Bowel, Bladder</a:t>
            </a:r>
            <a:endParaRPr dirty="0" smtClean="0"/>
          </a:p>
          <a:p>
            <a:pPr lvl="1"/>
            <a:r>
              <a:rPr dirty="0" smtClean="0"/>
              <a:t>Cervical </a:t>
            </a:r>
            <a:r>
              <a:rPr dirty="0" smtClean="0"/>
              <a:t>myelopathy</a:t>
            </a:r>
          </a:p>
          <a:p>
            <a:pPr lvl="2"/>
            <a:r>
              <a:rPr dirty="0" smtClean="0"/>
              <a:t>Clumbsiness of hand</a:t>
            </a:r>
          </a:p>
          <a:p>
            <a:pPr lvl="2"/>
            <a:r>
              <a:rPr dirty="0" smtClean="0"/>
              <a:t>Unsteadiness</a:t>
            </a:r>
          </a:p>
          <a:p>
            <a:pPr lvl="2"/>
            <a:r>
              <a:rPr dirty="0" smtClean="0"/>
              <a:t>Manual dexterity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 smtClean="0"/>
              <a:t>Red Flags</a:t>
            </a:r>
          </a:p>
          <a:p>
            <a:pPr lvl="1"/>
            <a:r>
              <a:rPr dirty="0" smtClean="0"/>
              <a:t>Loss of weight</a:t>
            </a:r>
          </a:p>
          <a:p>
            <a:pPr lvl="1"/>
            <a:r>
              <a:rPr dirty="0" smtClean="0"/>
              <a:t>Constitutional symptoms</a:t>
            </a:r>
          </a:p>
          <a:p>
            <a:pPr lvl="1"/>
            <a:r>
              <a:rPr dirty="0" smtClean="0"/>
              <a:t>Fevers, sweats</a:t>
            </a:r>
          </a:p>
          <a:p>
            <a:pPr lvl="1"/>
            <a:r>
              <a:rPr dirty="0" smtClean="0"/>
              <a:t>Night pain, rest pain</a:t>
            </a:r>
          </a:p>
          <a:p>
            <a:pPr lvl="1"/>
            <a:r>
              <a:rPr dirty="0" smtClean="0"/>
              <a:t>History of trauma</a:t>
            </a:r>
          </a:p>
          <a:p>
            <a:pPr lvl="1"/>
            <a:r>
              <a:rPr dirty="0" smtClean="0"/>
              <a:t>immunosuppresion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dirty="0" smtClean="0"/>
              <a:t>Age of the patient </a:t>
            </a:r>
          </a:p>
          <a:p>
            <a:pPr lvl="1"/>
            <a:r>
              <a:rPr dirty="0" smtClean="0"/>
              <a:t>Younger patients - shoulder instability and acromioclavicular joint injuries are more prevalent </a:t>
            </a:r>
          </a:p>
          <a:p>
            <a:pPr lvl="1"/>
            <a:r>
              <a:rPr dirty="0" smtClean="0"/>
              <a:t>Older patients - rotator cuff injuries and degenerative joint problems are more common </a:t>
            </a:r>
          </a:p>
          <a:p>
            <a:r>
              <a:rPr dirty="0" smtClean="0"/>
              <a:t>Mechanism of injury </a:t>
            </a:r>
          </a:p>
          <a:p>
            <a:pPr lvl="1"/>
            <a:r>
              <a:rPr dirty="0" smtClean="0"/>
              <a:t>Abduction and external rotation - dislocation of the shoulder </a:t>
            </a:r>
          </a:p>
          <a:p>
            <a:pPr lvl="1"/>
            <a:r>
              <a:rPr dirty="0" smtClean="0"/>
              <a:t>Direct fall onto the shoulder - acromioclavicular joint injuries </a:t>
            </a:r>
          </a:p>
          <a:p>
            <a:pPr lvl="1"/>
            <a:r>
              <a:rPr dirty="0" smtClean="0"/>
              <a:t>Chronic pain upon overhead activity or at night time - rotator cuff problem.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sz="11200" b="1" dirty="0" smtClean="0"/>
              <a:t>Pain</a:t>
            </a:r>
          </a:p>
          <a:p>
            <a:r>
              <a:rPr sz="11200" dirty="0" smtClean="0"/>
              <a:t>Where </a:t>
            </a:r>
          </a:p>
          <a:p>
            <a:pPr lvl="1"/>
            <a:r>
              <a:rPr sz="11200" dirty="0" smtClean="0"/>
              <a:t>Rotator Cuff </a:t>
            </a:r>
          </a:p>
          <a:p>
            <a:pPr lvl="2"/>
            <a:r>
              <a:rPr sz="11200" dirty="0" smtClean="0"/>
              <a:t>anterolateral &amp; superior</a:t>
            </a:r>
          </a:p>
          <a:p>
            <a:pPr lvl="2"/>
            <a:r>
              <a:rPr sz="11200" dirty="0" smtClean="0"/>
              <a:t>deltoid insertion</a:t>
            </a:r>
          </a:p>
          <a:p>
            <a:pPr lvl="1"/>
            <a:r>
              <a:rPr sz="11200" dirty="0" smtClean="0"/>
              <a:t>Bicipital tendonitis </a:t>
            </a:r>
          </a:p>
          <a:p>
            <a:pPr lvl="2"/>
            <a:r>
              <a:rPr sz="11200" dirty="0" smtClean="0"/>
              <a:t>Referred to elbow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sz="11200" dirty="0" smtClean="0"/>
              <a:t>Aggravating / Relieving factors </a:t>
            </a:r>
          </a:p>
          <a:p>
            <a:pPr lvl="1"/>
            <a:r>
              <a:rPr sz="11200" dirty="0" smtClean="0"/>
              <a:t>Position that ↑ symptoms </a:t>
            </a:r>
          </a:p>
          <a:p>
            <a:pPr lvl="2"/>
            <a:r>
              <a:rPr sz="11200" dirty="0" smtClean="0"/>
              <a:t>RC: Window cleaning position</a:t>
            </a:r>
          </a:p>
          <a:p>
            <a:pPr lvl="2"/>
            <a:r>
              <a:rPr sz="11200" dirty="0" smtClean="0"/>
              <a:t>Instability: when arm is overhead</a:t>
            </a:r>
          </a:p>
          <a:p>
            <a:pPr lvl="1"/>
            <a:r>
              <a:rPr sz="11200" dirty="0" smtClean="0"/>
              <a:t>Neck pain</a:t>
            </a:r>
          </a:p>
          <a:p>
            <a:pPr lvl="2"/>
            <a:r>
              <a:rPr sz="11200" dirty="0" smtClean="0"/>
              <a:t>Is shoulder pain related to neck pain</a:t>
            </a:r>
          </a:p>
          <a:p>
            <a:pPr lvl="2"/>
            <a:r>
              <a:rPr sz="11200" dirty="0" smtClean="0"/>
              <a:t>ask about radiculopathy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sz="9600" dirty="0" smtClean="0"/>
              <a:t>Causes</a:t>
            </a:r>
          </a:p>
          <a:p>
            <a:pPr lvl="1"/>
            <a:r>
              <a:rPr sz="9600" dirty="0" smtClean="0"/>
              <a:t>AC joint</a:t>
            </a:r>
          </a:p>
          <a:p>
            <a:pPr lvl="1"/>
            <a:r>
              <a:rPr sz="9600" dirty="0" smtClean="0"/>
              <a:t>Cervical Spine</a:t>
            </a:r>
          </a:p>
          <a:p>
            <a:pPr lvl="1"/>
            <a:r>
              <a:rPr sz="9600" dirty="0" smtClean="0"/>
              <a:t>Glenohumeral joint &amp; rotator cuff</a:t>
            </a:r>
          </a:p>
          <a:p>
            <a:pPr lvl="2"/>
            <a:r>
              <a:rPr sz="9600" dirty="0" smtClean="0"/>
              <a:t>Front &amp; outer aspect of joint</a:t>
            </a:r>
          </a:p>
          <a:p>
            <a:pPr lvl="2"/>
            <a:r>
              <a:rPr sz="9600" dirty="0" smtClean="0"/>
              <a:t>Radiates to middle of arm</a:t>
            </a:r>
          </a:p>
          <a:p>
            <a:pPr lvl="1"/>
            <a:r>
              <a:rPr sz="9600" dirty="0" smtClean="0"/>
              <a:t>Rotator cuff impingement</a:t>
            </a:r>
          </a:p>
          <a:p>
            <a:pPr lvl="2"/>
            <a:r>
              <a:rPr sz="9600" dirty="0" smtClean="0"/>
              <a:t>Positional : appears in the window cleaning position</a:t>
            </a:r>
          </a:p>
          <a:p>
            <a:pPr lvl="1"/>
            <a:r>
              <a:rPr sz="9600" dirty="0" smtClean="0"/>
              <a:t>Instability</a:t>
            </a:r>
          </a:p>
          <a:p>
            <a:pPr lvl="2"/>
            <a:r>
              <a:rPr sz="9600" dirty="0" smtClean="0"/>
              <a:t>Comes on suddenly when the arm is held high overhead</a:t>
            </a:r>
          </a:p>
          <a:p>
            <a:pPr lvl="1"/>
            <a:r>
              <a:rPr sz="9600" dirty="0" smtClean="0"/>
              <a:t>Referred pain</a:t>
            </a:r>
          </a:p>
          <a:p>
            <a:pPr lvl="2"/>
            <a:r>
              <a:rPr sz="9600" dirty="0" smtClean="0"/>
              <a:t>Mediastinal disorders, cardiac ischaemia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sz="7385" dirty="0" smtClean="0"/>
              <a:t>Associated</a:t>
            </a:r>
          </a:p>
          <a:p>
            <a:pPr lvl="1"/>
            <a:r>
              <a:rPr sz="7385" dirty="0" smtClean="0"/>
              <a:t>Stiffness</a:t>
            </a:r>
          </a:p>
          <a:p>
            <a:pPr lvl="1"/>
            <a:r>
              <a:rPr sz="7385" dirty="0" smtClean="0"/>
              <a:t>Instability / Gives way</a:t>
            </a:r>
          </a:p>
          <a:p>
            <a:pPr lvl="2"/>
            <a:r>
              <a:rPr sz="7385" dirty="0" smtClean="0"/>
              <a:t>Severe – feeling of joint dislocating</a:t>
            </a:r>
          </a:p>
          <a:p>
            <a:pPr lvl="2"/>
            <a:r>
              <a:rPr sz="7385" dirty="0" smtClean="0"/>
              <a:t>Usually more subtle presenting with clicks/jerks</a:t>
            </a:r>
          </a:p>
          <a:p>
            <a:pPr lvl="2"/>
            <a:r>
              <a:rPr sz="7385" dirty="0" smtClean="0"/>
              <a:t>What position</a:t>
            </a:r>
          </a:p>
          <a:p>
            <a:pPr lvl="2"/>
            <a:r>
              <a:rPr sz="7385" dirty="0" smtClean="0"/>
              <a:t>Initial trauma</a:t>
            </a:r>
          </a:p>
          <a:p>
            <a:pPr lvl="2"/>
            <a:r>
              <a:rPr sz="7385" dirty="0" smtClean="0"/>
              <a:t>How often</a:t>
            </a:r>
          </a:p>
          <a:p>
            <a:pPr lvl="2"/>
            <a:r>
              <a:rPr sz="7385" dirty="0" smtClean="0"/>
              <a:t>Ligamentous laxity</a:t>
            </a:r>
          </a:p>
          <a:p>
            <a:pPr lvl="1"/>
            <a:r>
              <a:rPr sz="7385" dirty="0" smtClean="0"/>
              <a:t>Clicking, Catching / grinding</a:t>
            </a:r>
          </a:p>
          <a:p>
            <a:pPr lvl="2"/>
            <a:r>
              <a:rPr sz="7385" dirty="0" smtClean="0"/>
              <a:t>If so, what position</a:t>
            </a:r>
          </a:p>
          <a:p>
            <a:pPr lvl="1"/>
            <a:r>
              <a:rPr sz="7385" dirty="0" smtClean="0"/>
              <a:t>Weakness </a:t>
            </a:r>
          </a:p>
          <a:p>
            <a:pPr lvl="2"/>
            <a:r>
              <a:rPr sz="7385" dirty="0" smtClean="0"/>
              <a:t>Rotator cuff </a:t>
            </a:r>
          </a:p>
          <a:p>
            <a:pPr lvl="3"/>
            <a:r>
              <a:rPr sz="7385" dirty="0" smtClean="0"/>
              <a:t>especially if large tear</a:t>
            </a:r>
          </a:p>
          <a:p>
            <a:pPr lvl="1"/>
            <a:r>
              <a:rPr sz="7385" dirty="0" smtClean="0"/>
              <a:t>Pins &amp; needles, numbness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sz="8000" dirty="0" smtClean="0"/>
              <a:t>Loss of function</a:t>
            </a:r>
          </a:p>
          <a:p>
            <a:pPr lvl="1"/>
            <a:r>
              <a:rPr sz="8000" dirty="0" smtClean="0"/>
              <a:t>Home</a:t>
            </a:r>
          </a:p>
          <a:p>
            <a:pPr lvl="2"/>
            <a:r>
              <a:rPr sz="8000" dirty="0" smtClean="0"/>
              <a:t>Dressing</a:t>
            </a:r>
          </a:p>
          <a:p>
            <a:pPr lvl="3"/>
            <a:r>
              <a:rPr sz="8000" dirty="0" smtClean="0"/>
              <a:t>Coat</a:t>
            </a:r>
          </a:p>
          <a:p>
            <a:pPr lvl="3"/>
            <a:r>
              <a:rPr sz="8000" dirty="0" smtClean="0"/>
              <a:t>Bra</a:t>
            </a:r>
          </a:p>
          <a:p>
            <a:pPr lvl="2"/>
            <a:r>
              <a:rPr sz="8000" dirty="0" smtClean="0"/>
              <a:t>Grooming</a:t>
            </a:r>
          </a:p>
          <a:p>
            <a:pPr lvl="3"/>
            <a:r>
              <a:rPr sz="8000" dirty="0" smtClean="0"/>
              <a:t>Toilet</a:t>
            </a:r>
          </a:p>
          <a:p>
            <a:pPr lvl="3"/>
            <a:r>
              <a:rPr sz="8000" dirty="0" smtClean="0"/>
              <a:t>Brushing hair</a:t>
            </a:r>
          </a:p>
          <a:p>
            <a:pPr lvl="2"/>
            <a:r>
              <a:rPr sz="8000" dirty="0" smtClean="0"/>
              <a:t>Lift objects</a:t>
            </a:r>
          </a:p>
          <a:p>
            <a:pPr lvl="2"/>
            <a:r>
              <a:rPr sz="8000" dirty="0" smtClean="0"/>
              <a:t>Difficulty working with arm above shoulder height</a:t>
            </a:r>
          </a:p>
          <a:p>
            <a:pPr lvl="3"/>
            <a:r>
              <a:rPr sz="8000" dirty="0" smtClean="0"/>
              <a:t>Top shelves</a:t>
            </a:r>
          </a:p>
          <a:p>
            <a:pPr lvl="3"/>
            <a:r>
              <a:rPr sz="8000" dirty="0" smtClean="0"/>
              <a:t>Hanging washing</a:t>
            </a:r>
          </a:p>
          <a:p>
            <a:pPr lvl="1"/>
            <a:r>
              <a:rPr sz="8000" dirty="0" smtClean="0"/>
              <a:t>Work</a:t>
            </a:r>
          </a:p>
          <a:p>
            <a:pPr lvl="1"/>
            <a:r>
              <a:rPr sz="8000" dirty="0" smtClean="0"/>
              <a:t>Sport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session, students should know how and be able to take a MSK relevant history.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Competency expected from the students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relevant history, with the knowledge of the characteristics of the major musculoskeletal conditions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feature</a:t>
            </a:r>
          </a:p>
          <a:p>
            <a:r>
              <a:rPr lang="en-US" dirty="0" smtClean="0"/>
              <a:t>Chief complaint</a:t>
            </a:r>
          </a:p>
          <a:p>
            <a:r>
              <a:rPr lang="en-US" dirty="0" smtClean="0"/>
              <a:t>History of presenting illness</a:t>
            </a:r>
          </a:p>
          <a:p>
            <a:r>
              <a:rPr lang="en-US" dirty="0" smtClean="0"/>
              <a:t>MSK systemic review</a:t>
            </a:r>
          </a:p>
          <a:p>
            <a:r>
              <a:rPr lang="en-US" dirty="0" smtClean="0"/>
              <a:t>Systemic enquiry</a:t>
            </a:r>
          </a:p>
          <a:p>
            <a:r>
              <a:rPr lang="en-US" dirty="0" smtClean="0"/>
              <a:t>PMH</a:t>
            </a:r>
          </a:p>
          <a:p>
            <a:r>
              <a:rPr lang="en-US" dirty="0" smtClean="0"/>
              <a:t>PSH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Drug </a:t>
            </a:r>
            <a:r>
              <a:rPr lang="en-US" dirty="0" err="1" smtClean="0"/>
              <a:t>Hx</a:t>
            </a:r>
            <a:endParaRPr lang="en-US" dirty="0" smtClean="0"/>
          </a:p>
          <a:p>
            <a:r>
              <a:rPr lang="en-US" dirty="0" smtClean="0"/>
              <a:t>Occupational </a:t>
            </a:r>
            <a:r>
              <a:rPr lang="en-US" dirty="0" err="1" smtClean="0"/>
              <a:t>Hx</a:t>
            </a:r>
            <a:endParaRPr lang="en-US" dirty="0" smtClean="0"/>
          </a:p>
          <a:p>
            <a:r>
              <a:rPr lang="en-US" dirty="0" smtClean="0"/>
              <a:t>Allergy </a:t>
            </a:r>
          </a:p>
          <a:p>
            <a:r>
              <a:rPr lang="en-US" dirty="0" smtClean="0"/>
              <a:t>Family </a:t>
            </a:r>
            <a:r>
              <a:rPr lang="en-US" dirty="0" err="1" smtClean="0"/>
              <a:t>Hx</a:t>
            </a:r>
            <a:endParaRPr lang="en-US" dirty="0" smtClean="0"/>
          </a:p>
          <a:p>
            <a:r>
              <a:rPr lang="en-US" dirty="0" smtClean="0"/>
              <a:t>Social </a:t>
            </a:r>
            <a:r>
              <a:rPr lang="en-US" dirty="0" err="1" smtClean="0"/>
              <a:t>Hx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MSK systemic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 smtClean="0"/>
              <a:t>Pain</a:t>
            </a:r>
            <a:endParaRPr lang="en-US" dirty="0" smtClean="0"/>
          </a:p>
          <a:p>
            <a:r>
              <a:rPr dirty="0" smtClean="0"/>
              <a:t>Stiffness</a:t>
            </a:r>
            <a:endParaRPr lang="en-US" dirty="0" smtClean="0"/>
          </a:p>
          <a:p>
            <a:r>
              <a:rPr dirty="0" smtClean="0"/>
              <a:t>Swelling</a:t>
            </a:r>
            <a:endParaRPr lang="en-US" dirty="0" smtClean="0"/>
          </a:p>
          <a:p>
            <a:r>
              <a:rPr dirty="0" smtClean="0"/>
              <a:t>Instability</a:t>
            </a:r>
            <a:endParaRPr lang="en-US" dirty="0" smtClean="0"/>
          </a:p>
          <a:p>
            <a:r>
              <a:rPr dirty="0" smtClean="0"/>
              <a:t>Deformity</a:t>
            </a:r>
            <a:endParaRPr lang="en-US" dirty="0" smtClean="0"/>
          </a:p>
          <a:p>
            <a:r>
              <a:rPr dirty="0" smtClean="0"/>
              <a:t>Limp</a:t>
            </a:r>
            <a:endParaRPr lang="en-US" dirty="0" smtClean="0"/>
          </a:p>
          <a:p>
            <a:r>
              <a:rPr dirty="0" smtClean="0"/>
              <a:t>Altered</a:t>
            </a:r>
            <a:r>
              <a:rPr lang="en-US" dirty="0" smtClean="0"/>
              <a:t> </a:t>
            </a:r>
            <a:r>
              <a:rPr dirty="0" smtClean="0"/>
              <a:t>Sensation</a:t>
            </a:r>
            <a:endParaRPr lang="en-US" dirty="0" smtClean="0"/>
          </a:p>
          <a:p>
            <a:r>
              <a:rPr dirty="0" smtClean="0"/>
              <a:t>Loss </a:t>
            </a:r>
            <a:r>
              <a:rPr dirty="0"/>
              <a:t>of </a:t>
            </a:r>
            <a:r>
              <a:rPr dirty="0" smtClean="0"/>
              <a:t>function</a:t>
            </a:r>
            <a:endParaRPr lang="en-US" dirty="0" smtClean="0"/>
          </a:p>
          <a:p>
            <a:r>
              <a:rPr lang="en-US" dirty="0" smtClean="0"/>
              <a:t>Weakness </a:t>
            </a:r>
            <a:endParaRPr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Pain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61722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6400" b="1" dirty="0"/>
              <a:t>Location</a:t>
            </a:r>
          </a:p>
          <a:p>
            <a:pPr lvl="1"/>
            <a:r>
              <a:rPr lang="en-US" sz="6400" b="1" dirty="0"/>
              <a:t>Point to where it is</a:t>
            </a:r>
          </a:p>
          <a:p>
            <a:pPr lvl="0"/>
            <a:r>
              <a:rPr lang="en-US" sz="6400" b="1" dirty="0"/>
              <a:t>Radiation</a:t>
            </a:r>
          </a:p>
          <a:p>
            <a:pPr lvl="1"/>
            <a:r>
              <a:rPr lang="en-US" sz="6400" b="1" dirty="0"/>
              <a:t>Does the pain go anywhere else</a:t>
            </a:r>
          </a:p>
          <a:p>
            <a:pPr lvl="0"/>
            <a:r>
              <a:rPr lang="en-US" sz="6400" b="1" dirty="0"/>
              <a:t>Type</a:t>
            </a:r>
          </a:p>
          <a:p>
            <a:pPr lvl="1"/>
            <a:r>
              <a:rPr lang="en-US" sz="6400" b="1" dirty="0"/>
              <a:t>Burning, sharp, dull</a:t>
            </a:r>
          </a:p>
          <a:p>
            <a:pPr lvl="0"/>
            <a:r>
              <a:rPr lang="en-US" sz="6400" b="1" dirty="0"/>
              <a:t>How long have you had the pain</a:t>
            </a:r>
          </a:p>
          <a:p>
            <a:pPr lvl="0"/>
            <a:r>
              <a:rPr lang="en-US" sz="6400" b="1" dirty="0"/>
              <a:t>How did it start</a:t>
            </a:r>
          </a:p>
          <a:p>
            <a:pPr lvl="1"/>
            <a:r>
              <a:rPr lang="en-US" sz="6400" b="1" dirty="0"/>
              <a:t>Injury</a:t>
            </a:r>
            <a:endParaRPr lang="en-US" sz="6400" b="1" dirty="0" smtClean="0"/>
          </a:p>
          <a:p>
            <a:pPr lvl="2"/>
            <a:r>
              <a:rPr lang="en-US" sz="6400" b="1" dirty="0" smtClean="0"/>
              <a:t>Mechanism of injury</a:t>
            </a:r>
          </a:p>
          <a:p>
            <a:pPr lvl="2"/>
            <a:r>
              <a:rPr lang="en-US" sz="6400" b="1" dirty="0" smtClean="0"/>
              <a:t>How </a:t>
            </a:r>
            <a:r>
              <a:rPr lang="en-US" sz="6400" b="1" dirty="0"/>
              <a:t>was it treated?</a:t>
            </a:r>
          </a:p>
          <a:p>
            <a:pPr lvl="1"/>
            <a:r>
              <a:rPr lang="en-US" sz="6400" b="1" dirty="0"/>
              <a:t>Insidious</a:t>
            </a:r>
            <a:endParaRPr lang="en-US" sz="6400" b="1" dirty="0" smtClean="0"/>
          </a:p>
          <a:p>
            <a:pPr lvl="1"/>
            <a:endParaRPr lang="en-US" sz="64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Pain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9600" b="1" dirty="0" smtClean="0"/>
              <a:t>Progression</a:t>
            </a:r>
          </a:p>
          <a:p>
            <a:pPr lvl="1"/>
            <a:r>
              <a:rPr lang="en-US" sz="9600" b="1" dirty="0" smtClean="0"/>
              <a:t>Is it getting worse or is it remaining stable</a:t>
            </a:r>
          </a:p>
          <a:p>
            <a:pPr lvl="3"/>
            <a:r>
              <a:rPr lang="en-US" sz="9600" b="1" dirty="0" smtClean="0"/>
              <a:t>Is it better, worse or the same</a:t>
            </a:r>
          </a:p>
          <a:p>
            <a:pPr lvl="0"/>
            <a:r>
              <a:rPr lang="en-US" sz="9600" b="1" dirty="0" smtClean="0"/>
              <a:t>When</a:t>
            </a:r>
          </a:p>
          <a:p>
            <a:pPr lvl="1"/>
            <a:r>
              <a:rPr lang="en-US" sz="9600" b="1" dirty="0" smtClean="0"/>
              <a:t>Mechanical / Walking</a:t>
            </a:r>
          </a:p>
          <a:p>
            <a:pPr lvl="1"/>
            <a:r>
              <a:rPr lang="en-US" sz="9600" b="1" dirty="0" smtClean="0"/>
              <a:t>Rest</a:t>
            </a:r>
          </a:p>
          <a:p>
            <a:pPr lvl="1"/>
            <a:r>
              <a:rPr lang="en-US" sz="9600" b="1" dirty="0" smtClean="0"/>
              <a:t>Night</a:t>
            </a:r>
          </a:p>
          <a:p>
            <a:pPr lvl="1"/>
            <a:r>
              <a:rPr lang="en-US" sz="9600" b="1" dirty="0" err="1" smtClean="0"/>
              <a:t>nocte</a:t>
            </a:r>
            <a:endParaRPr lang="en-US" sz="9600" b="1" dirty="0" smtClean="0"/>
          </a:p>
          <a:p>
            <a:pPr lvl="1"/>
            <a:r>
              <a:rPr lang="en-US" sz="9600" b="1" dirty="0" smtClean="0"/>
              <a:t>Constant</a:t>
            </a:r>
          </a:p>
          <a:p>
            <a:pPr lvl="0"/>
            <a:r>
              <a:rPr lang="en-US" sz="9600" b="1" dirty="0" smtClean="0"/>
              <a:t>Aggravating &amp; Relieving Factors</a:t>
            </a:r>
          </a:p>
          <a:p>
            <a:pPr lvl="1"/>
            <a:r>
              <a:rPr lang="en-US" sz="9600" b="1" dirty="0" smtClean="0"/>
              <a:t>Stairs</a:t>
            </a:r>
          </a:p>
          <a:p>
            <a:pPr lvl="1"/>
            <a:r>
              <a:rPr lang="en-US" sz="9600" b="1" dirty="0" smtClean="0"/>
              <a:t>Start up, mechanical</a:t>
            </a:r>
          </a:p>
          <a:p>
            <a:pPr lvl="1"/>
            <a:r>
              <a:rPr lang="en-US" sz="9600" b="1" dirty="0" smtClean="0"/>
              <a:t>Pain with twisting &amp; turning</a:t>
            </a:r>
          </a:p>
          <a:p>
            <a:pPr lvl="1"/>
            <a:r>
              <a:rPr lang="en-US" sz="9600" b="1" dirty="0" smtClean="0"/>
              <a:t>Up &amp; down hills</a:t>
            </a:r>
          </a:p>
          <a:p>
            <a:pPr lvl="1"/>
            <a:r>
              <a:rPr lang="en-US" sz="9600" b="1" dirty="0" smtClean="0"/>
              <a:t>Kneeling</a:t>
            </a:r>
          </a:p>
          <a:p>
            <a:pPr lvl="1"/>
            <a:r>
              <a:rPr lang="en-US" sz="9600" b="1" dirty="0" smtClean="0"/>
              <a:t>Squatting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b="1" dirty="0" smtClean="0"/>
              <a:t>Where:</a:t>
            </a:r>
            <a:r>
              <a:rPr lang="en-US" b="1" dirty="0" smtClean="0"/>
              <a:t> </a:t>
            </a:r>
            <a:r>
              <a:rPr lang="en-US" dirty="0" smtClean="0"/>
              <a:t>location/radiation</a:t>
            </a:r>
            <a:r>
              <a:rPr dirty="0" smtClean="0"/>
              <a:t> </a:t>
            </a:r>
            <a:endParaRPr lang="en-US" dirty="0" smtClean="0"/>
          </a:p>
          <a:p>
            <a:r>
              <a:rPr b="1" dirty="0" smtClean="0"/>
              <a:t>When:</a:t>
            </a:r>
            <a:r>
              <a:rPr lang="en-US" b="1" dirty="0" smtClean="0"/>
              <a:t> </a:t>
            </a:r>
            <a:r>
              <a:rPr lang="en-US" dirty="0" smtClean="0"/>
              <a:t>onset/duration</a:t>
            </a:r>
            <a:r>
              <a:rPr dirty="0" smtClean="0"/>
              <a:t> </a:t>
            </a:r>
            <a:endParaRPr lang="en-US" dirty="0" smtClean="0"/>
          </a:p>
          <a:p>
            <a:r>
              <a:rPr b="1" dirty="0" smtClean="0"/>
              <a:t>Quality:</a:t>
            </a:r>
            <a:r>
              <a:rPr lang="en-US" b="1" dirty="0" smtClean="0"/>
              <a:t> </a:t>
            </a:r>
            <a:r>
              <a:rPr dirty="0" smtClean="0"/>
              <a:t>what it feels like </a:t>
            </a:r>
            <a:endParaRPr lang="en-US" dirty="0" smtClean="0"/>
          </a:p>
          <a:p>
            <a:r>
              <a:rPr b="1" dirty="0" smtClean="0"/>
              <a:t>Quantity:</a:t>
            </a:r>
            <a:r>
              <a:rPr lang="en-US" b="1" dirty="0" smtClean="0"/>
              <a:t> </a:t>
            </a:r>
            <a:r>
              <a:rPr dirty="0" smtClean="0"/>
              <a:t>intensity, degree of disability</a:t>
            </a:r>
            <a:r>
              <a:rPr lang="en-US" dirty="0" smtClean="0"/>
              <a:t> </a:t>
            </a:r>
            <a:r>
              <a:rPr dirty="0" smtClean="0"/>
              <a:t> </a:t>
            </a:r>
            <a:endParaRPr lang="en-US" dirty="0" smtClean="0"/>
          </a:p>
          <a:p>
            <a:r>
              <a:rPr b="1" dirty="0" smtClean="0"/>
              <a:t>Aggravating and Alleviating factors</a:t>
            </a:r>
            <a:endParaRPr lang="en-US" b="1" dirty="0" smtClean="0"/>
          </a:p>
          <a:p>
            <a:r>
              <a:rPr b="1" dirty="0" smtClean="0"/>
              <a:t>Associated symptoms</a:t>
            </a:r>
            <a:endParaRPr lang="en-US" b="1" dirty="0" smtClean="0"/>
          </a:p>
        </p:txBody>
      </p:sp>
      <p:sp>
        <p:nvSpPr>
          <p:cNvPr id="5" name="Explosion 1 4"/>
          <p:cNvSpPr/>
          <p:nvPr/>
        </p:nvSpPr>
        <p:spPr>
          <a:xfrm>
            <a:off x="4724400" y="1600200"/>
            <a:ext cx="4495800" cy="21336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2286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3600" b="1" dirty="0" smtClean="0"/>
              <a:t>WWQQAA</a:t>
            </a:r>
            <a:endParaRPr lang="en-US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875</Words>
  <Application>Microsoft Macintosh PowerPoint</Application>
  <PresentationFormat>On-screen Show (4:3)</PresentationFormat>
  <Paragraphs>262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ORTHOEADIC HISTORY TAKING</vt:lpstr>
      <vt:lpstr>History taking skills</vt:lpstr>
      <vt:lpstr>Objective </vt:lpstr>
      <vt:lpstr>Competency expected from the students </vt:lpstr>
      <vt:lpstr>STRUCTURE OF HISTORY</vt:lpstr>
      <vt:lpstr>MSK systemic review</vt:lpstr>
      <vt:lpstr>Pain </vt:lpstr>
      <vt:lpstr>Pain </vt:lpstr>
      <vt:lpstr>Pain </vt:lpstr>
      <vt:lpstr>Swelling </vt:lpstr>
      <vt:lpstr>Instability </vt:lpstr>
      <vt:lpstr>Deformity </vt:lpstr>
      <vt:lpstr>Limping </vt:lpstr>
      <vt:lpstr>Loss of function</vt:lpstr>
      <vt:lpstr>Mechanical symptoms </vt:lpstr>
      <vt:lpstr>Red flags</vt:lpstr>
      <vt:lpstr>Risk factors </vt:lpstr>
      <vt:lpstr>Treatment</vt:lpstr>
      <vt:lpstr>Spine </vt:lpstr>
      <vt:lpstr>Spine </vt:lpstr>
      <vt:lpstr>Slide 21</vt:lpstr>
      <vt:lpstr>Shoulder </vt:lpstr>
      <vt:lpstr>Slide 23</vt:lpstr>
      <vt:lpstr>Shoulder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Orthopaedic history taking</dc:title>
  <dc:creator>Macbookpro</dc:creator>
  <cp:lastModifiedBy>Macbookpro</cp:lastModifiedBy>
  <cp:revision>54</cp:revision>
  <dcterms:created xsi:type="dcterms:W3CDTF">2012-10-06T20:23:42Z</dcterms:created>
  <dcterms:modified xsi:type="dcterms:W3CDTF">2012-10-07T03:37:00Z</dcterms:modified>
</cp:coreProperties>
</file>