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3B43-6521-4990-B8BE-C448CA0C2DFA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6C5F3-153F-47D4-97BA-78124405C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6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50C2-A499-4A4C-B1A8-96AB27A3111C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72C7-A959-487D-B7FC-75B8FD5D350B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5FDF-3F01-4B9C-A753-9B40226D4C21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73FB-762D-4DDF-B859-EB10E507907D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697E-15C6-40CA-9E9F-E0308D8081BD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EA-4163-4DA0-AECA-B7DCB6750CE6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CBB-6E93-44B6-81EF-F9D4DF369FF7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CCA-FA95-405F-8631-BAFDD2B79007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914-F9A8-4216-A960-700802C89E07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BD6-A8E1-4724-AE1A-CA09170544A6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AF50-C80C-4219-82F9-E9846EA1EED7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2498-15E6-4FEA-A3B5-4C55B4C50C48}" type="datetime1">
              <a:rPr lang="ar-SA" smtClean="0"/>
              <a:pPr/>
              <a:t>19/03/1438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627784" y="3212976"/>
            <a:ext cx="3816424" cy="11521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chemeClr val="bg1"/>
                </a:solidFill>
              </a:rPr>
              <a:t>Octal System</a:t>
            </a:r>
          </a:p>
          <a:p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360040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Octal Addition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Addition of the octal number is carried out in the same way as the decimal addition is performed. The steps are given below: </a:t>
            </a:r>
          </a:p>
          <a:p>
            <a:pPr algn="l" rtl="0">
              <a:buNone/>
            </a:pPr>
            <a:r>
              <a:rPr lang="en-US" dirty="0" smtClean="0"/>
              <a:t>1. First, add the two digits of the unit column of the octal number in decimal. </a:t>
            </a:r>
          </a:p>
          <a:p>
            <a:pPr algn="l" rtl="0">
              <a:buNone/>
            </a:pPr>
            <a:r>
              <a:rPr lang="en-US" dirty="0" smtClean="0"/>
              <a:t>2. This process is repeated for each larger significant digit of the octal number. </a:t>
            </a:r>
          </a:p>
          <a:p>
            <a:pPr algn="l" rtl="0">
              <a:buNone/>
            </a:pPr>
            <a:r>
              <a:rPr lang="en-US" dirty="0" smtClean="0"/>
              <a:t>3. During the process of addition, if the sum is less than or equal to 7, then it can be directly written as an octal digit. </a:t>
            </a:r>
          </a:p>
          <a:p>
            <a:pPr algn="l" rtl="0">
              <a:buNone/>
            </a:pPr>
            <a:r>
              <a:rPr lang="en-US" dirty="0" smtClean="0"/>
              <a:t>4. If the sum is greater than 7, then subtract 8 from the digit and carry 1 to the next digit position. </a:t>
            </a:r>
          </a:p>
          <a:p>
            <a:pPr algn="l" rtl="0">
              <a:buNone/>
            </a:pPr>
            <a:r>
              <a:rPr lang="en-US" dirty="0" smtClean="0"/>
              <a:t>5. Note that in this addition the largest octal digit is 7.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8: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Evaluate: </a:t>
            </a:r>
          </a:p>
          <a:p>
            <a:pPr marL="571500" indent="-571500" algn="l" rtl="0">
              <a:buAutoNum type="romanLcParenBoth"/>
            </a:pPr>
            <a:r>
              <a:rPr lang="en-US" dirty="0" smtClean="0"/>
              <a:t>(162)</a:t>
            </a:r>
            <a:r>
              <a:rPr lang="en-US" baseline="-25000" dirty="0" smtClean="0"/>
              <a:t>8</a:t>
            </a:r>
            <a:r>
              <a:rPr lang="en-US" dirty="0" smtClean="0"/>
              <a:t> + (537)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</a:p>
          <a:p>
            <a:pPr marL="571500" indent="-571500"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marL="571500" indent="-571500"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3744416" cy="3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(ii) (136) </a:t>
            </a:r>
            <a:r>
              <a:rPr lang="fr-FR" baseline="-25000" dirty="0" smtClean="0"/>
              <a:t>8</a:t>
            </a:r>
            <a:r>
              <a:rPr lang="fr-FR" dirty="0" smtClean="0"/>
              <a:t> + (636) </a:t>
            </a:r>
            <a:r>
              <a:rPr lang="fr-FR" baseline="-25000" dirty="0" smtClean="0"/>
              <a:t>8</a:t>
            </a:r>
            <a:r>
              <a:rPr lang="fr-FR" dirty="0" smtClean="0"/>
              <a:t> </a:t>
            </a:r>
          </a:p>
          <a:p>
            <a:pPr algn="l" rtl="0"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Solution: </a:t>
            </a:r>
            <a:endParaRPr lang="ar-SA" u="sng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060848"/>
            <a:ext cx="850594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(iii) (25.27)</a:t>
            </a:r>
            <a:r>
              <a:rPr lang="en-US" baseline="-25000" dirty="0" smtClean="0"/>
              <a:t>8</a:t>
            </a:r>
            <a:r>
              <a:rPr lang="en-US" dirty="0" smtClean="0"/>
              <a:t> + (13.2)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endParaRPr lang="fr-FR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Solution: </a:t>
            </a:r>
            <a:endParaRPr lang="ar-SA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74" y="1772816"/>
            <a:ext cx="87821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(iv) (67.5)</a:t>
            </a:r>
            <a:r>
              <a:rPr lang="en-US" baseline="-25000" dirty="0" smtClean="0"/>
              <a:t>8</a:t>
            </a:r>
            <a:r>
              <a:rPr lang="en-US" dirty="0" smtClean="0"/>
              <a:t> + (45.6)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fr-FR" b="1" u="sng" dirty="0" smtClean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312" y="1916832"/>
            <a:ext cx="84811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1979712" y="44624"/>
            <a:ext cx="5400600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Subtraction of Octal Numbers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363272" cy="547260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The subtraction of octal numbers follows the same rules as the subtraction of numbers in any other number system. The only variation is in the quantity of </a:t>
            </a:r>
            <a:r>
              <a:rPr lang="en-US" sz="2400" b="1" i="1" u="sng" dirty="0" smtClean="0"/>
              <a:t>the borrow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400" dirty="0" smtClean="0"/>
              <a:t> In the decimal system, you had to borrow a group of 10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400" dirty="0" smtClean="0"/>
              <a:t> In the binary system, you borrowed a group of 2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. </a:t>
            </a:r>
          </a:p>
          <a:p>
            <a:pPr algn="l" rtl="0">
              <a:buNone/>
            </a:pPr>
            <a:r>
              <a:rPr lang="en-US" sz="2400" dirty="0" smtClean="0"/>
              <a:t>In the octal system you will borrow a group of 8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. </a:t>
            </a:r>
            <a:endParaRPr lang="ar-SA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3528392" cy="1472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013176"/>
            <a:ext cx="3528392" cy="151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9 </a:t>
            </a:r>
          </a:p>
          <a:p>
            <a:pPr algn="l" rtl="0">
              <a:buNone/>
            </a:pPr>
            <a:r>
              <a:rPr lang="en-US" sz="2800" dirty="0" smtClean="0"/>
              <a:t>Subtract 532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-174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 </a:t>
            </a: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Steps: </a:t>
            </a:r>
          </a:p>
          <a:p>
            <a:pPr algn="l" rtl="0">
              <a:buNone/>
            </a:pPr>
            <a:r>
              <a:rPr lang="en-US" sz="2800" dirty="0" smtClean="0"/>
              <a:t>1. Since 2&lt;4 then borrow 1 from 3 and add 8 to 2. </a:t>
            </a:r>
          </a:p>
          <a:p>
            <a:pPr algn="l" rtl="0">
              <a:buNone/>
            </a:pPr>
            <a:r>
              <a:rPr lang="de-DE" sz="2800" dirty="0" smtClean="0"/>
              <a:t>2. 2+8=10 in decimal so 10-4=6. </a:t>
            </a:r>
          </a:p>
          <a:p>
            <a:pPr algn="l" rtl="0">
              <a:buNone/>
            </a:pPr>
            <a:r>
              <a:rPr lang="en-US" sz="2800" dirty="0" smtClean="0"/>
              <a:t>3. In the second column we have 2 after borrowing but 2&lt;7, so we need to borrow 1 from 5 and add 8 to 2. </a:t>
            </a:r>
          </a:p>
          <a:p>
            <a:pPr algn="l" rtl="0">
              <a:buNone/>
            </a:pPr>
            <a:r>
              <a:rPr lang="en-US" sz="2800" dirty="0" smtClean="0"/>
              <a:t>4. 2+8 = 10,  10-7=3</a:t>
            </a:r>
          </a:p>
          <a:p>
            <a:pPr algn="l" rtl="0">
              <a:buNone/>
            </a:pPr>
            <a:r>
              <a:rPr lang="en-US" sz="2800" dirty="0" smtClean="0"/>
              <a:t>5. We have 4 after borrowing so we have 4-1=3. </a:t>
            </a: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b="1" u="sng" dirty="0" smtClean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08720"/>
            <a:ext cx="1944216" cy="239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 smtClean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18</a:t>
            </a:r>
            <a:endParaRPr lang="ar-SA" b="1" i="1" u="sng" dirty="0" smtClean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 </a:t>
            </a:r>
            <a:r>
              <a:rPr lang="en-US" dirty="0" smtClean="0"/>
              <a:t>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</a:t>
            </a:r>
            <a:r>
              <a:rPr lang="en-US" dirty="0" smtClean="0"/>
              <a:t>Math1101</a:t>
            </a:r>
            <a:endParaRPr lang="ar-S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843808" y="0"/>
            <a:ext cx="360040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C00000"/>
                </a:solidFill>
              </a:rPr>
              <a:t>Octal System</a:t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/>
          <a:lstStyle/>
          <a:p>
            <a:pPr algn="l" rtl="0"/>
            <a:r>
              <a:rPr lang="en-US" dirty="0" smtClean="0"/>
              <a:t>The octal, or base 8, number system is a common system used with computers.</a:t>
            </a:r>
          </a:p>
          <a:p>
            <a:pPr algn="l" rtl="0"/>
            <a:r>
              <a:rPr lang="en-US" dirty="0" smtClean="0"/>
              <a:t> Because of its relationship with the binary system, it is useful in programming some types of computers. </a:t>
            </a:r>
          </a:p>
          <a:p>
            <a:pPr algn="l" rtl="0"/>
            <a:r>
              <a:rPr lang="en-US" dirty="0" smtClean="0"/>
              <a:t>Octal is fancy for Base Eight meaning eight symbols are used to represent all the quantities. They are 0, 1, 2, 3, 4, 5, 6, and 7.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827009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07704" y="72008"/>
            <a:ext cx="504056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Octal to decimal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An octal number can be converted to decimal by forming the </a:t>
            </a:r>
            <a:r>
              <a:rPr lang="en-US" b="1" i="1" u="sng" dirty="0" smtClean="0"/>
              <a:t>sum of powers of 8 </a:t>
            </a:r>
            <a:r>
              <a:rPr lang="en-US" dirty="0" smtClean="0"/>
              <a:t>of the coefficients</a:t>
            </a:r>
            <a:r>
              <a:rPr lang="en-US" b="1" dirty="0" smtClean="0"/>
              <a:t>.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Example1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Convert 764</a:t>
            </a:r>
            <a:r>
              <a:rPr lang="en-US" baseline="-25000" dirty="0" smtClean="0">
                <a:solidFill>
                  <a:srgbClr val="00B050"/>
                </a:solidFill>
              </a:rPr>
              <a:t>8</a:t>
            </a:r>
            <a:r>
              <a:rPr lang="en-US" dirty="0" smtClean="0">
                <a:solidFill>
                  <a:srgbClr val="00B050"/>
                </a:solidFill>
              </a:rPr>
              <a:t> to decimal: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 smtClean="0"/>
              <a:t>764 = 7x8</a:t>
            </a:r>
            <a:r>
              <a:rPr lang="en-US" baseline="30000" dirty="0" smtClean="0"/>
              <a:t>2</a:t>
            </a:r>
            <a:r>
              <a:rPr lang="en-US" dirty="0" smtClean="0"/>
              <a:t>+ 6x8</a:t>
            </a:r>
            <a:r>
              <a:rPr lang="en-US" baseline="30000" dirty="0" smtClean="0"/>
              <a:t>1</a:t>
            </a:r>
            <a:r>
              <a:rPr lang="en-US" dirty="0" smtClean="0"/>
              <a:t>+4x8</a:t>
            </a:r>
            <a:r>
              <a:rPr lang="en-US" baseline="30000" dirty="0" smtClean="0"/>
              <a:t>0</a:t>
            </a:r>
            <a:r>
              <a:rPr lang="en-US" dirty="0" smtClean="0"/>
              <a:t> = 448+48+4 = 500</a:t>
            </a:r>
            <a:r>
              <a:rPr lang="en-US" baseline="-25000" dirty="0" smtClean="0"/>
              <a:t>10</a:t>
            </a:r>
            <a:endParaRPr lang="ar-SA" baseline="-25000" dirty="0" smtClean="0"/>
          </a:p>
          <a:p>
            <a:pPr algn="l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</a:t>
            </a:r>
          </a:p>
          <a:p>
            <a:pPr algn="l" rtl="0">
              <a:buNone/>
            </a:pPr>
            <a:r>
              <a:rPr lang="en-US" dirty="0" smtClean="0"/>
              <a:t>65</a:t>
            </a:r>
            <a:r>
              <a:rPr lang="en-US" baseline="-25000" dirty="0" smtClean="0"/>
              <a:t>8</a:t>
            </a:r>
            <a:r>
              <a:rPr lang="en-US" dirty="0" smtClean="0"/>
              <a:t>= 6x8 +5=53</a:t>
            </a:r>
            <a:r>
              <a:rPr lang="en-US" baseline="-25000" dirty="0" smtClean="0"/>
              <a:t>10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Convert 0.2358 to decimal: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 smtClean="0"/>
              <a:t>0.235</a:t>
            </a:r>
            <a:r>
              <a:rPr lang="en-US" baseline="-25000" dirty="0" smtClean="0"/>
              <a:t>8</a:t>
            </a:r>
            <a:r>
              <a:rPr lang="en-US" dirty="0" smtClean="0"/>
              <a:t>=2x8</a:t>
            </a:r>
            <a:r>
              <a:rPr lang="en-US" baseline="30000" dirty="0" smtClean="0"/>
              <a:t>-1</a:t>
            </a:r>
            <a:r>
              <a:rPr lang="en-US" dirty="0" smtClean="0"/>
              <a:t> + 3x8</a:t>
            </a:r>
            <a:r>
              <a:rPr lang="en-US" baseline="30000" dirty="0" smtClean="0"/>
              <a:t>-2</a:t>
            </a:r>
            <a:r>
              <a:rPr lang="en-US" dirty="0" smtClean="0"/>
              <a:t> + 5x8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= 2x0.125 + 3x8</a:t>
            </a:r>
            <a:r>
              <a:rPr lang="en-US" baseline="30000" dirty="0" smtClean="0"/>
              <a:t>-2</a:t>
            </a:r>
            <a:r>
              <a:rPr lang="en-US" dirty="0" smtClean="0"/>
              <a:t> + 5x8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ar-SA" dirty="0" smtClean="0"/>
              <a:t>= 0.30664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476672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i="1" u="sng" dirty="0" smtClean="0">
                <a:solidFill>
                  <a:srgbClr val="FF0000"/>
                </a:solidFill>
              </a:rPr>
              <a:t>Decimal to octal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63272" cy="5328592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To convert a decimal fraction to octal, </a:t>
            </a:r>
            <a:r>
              <a:rPr lang="en-US" b="1" u="sng" dirty="0" smtClean="0"/>
              <a:t>multiply by 8; the integer part of the result is the first digit </a:t>
            </a:r>
            <a:r>
              <a:rPr lang="en-US" dirty="0" smtClean="0"/>
              <a:t>of the octal fraction. Repeat the process with the fractional part of the result, until it is null or within acceptable error bounds.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16632"/>
            <a:ext cx="6696744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i="1" u="sng" dirty="0" smtClean="0">
                <a:solidFill>
                  <a:srgbClr val="FF0000"/>
                </a:solidFill>
              </a:rPr>
              <a:t>Conversion of decimal fraction to octal fraction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Example3: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Convert  0.1640625 to octal: </a:t>
            </a:r>
          </a:p>
          <a:p>
            <a:pPr algn="l" rtl="0">
              <a:buNone/>
            </a:pPr>
            <a:r>
              <a:rPr lang="en-US" dirty="0" smtClean="0"/>
              <a:t>0.1640625x8= 1.3125 =0.3125 +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</a:p>
          <a:p>
            <a:pPr algn="l" rtl="0">
              <a:buNone/>
            </a:pPr>
            <a:r>
              <a:rPr lang="en-US" dirty="0" smtClean="0"/>
              <a:t>0.3125 x8= 2.5=0.5+ </a:t>
            </a:r>
            <a:r>
              <a:rPr lang="en-US" sz="3100" b="1" dirty="0" smtClean="0">
                <a:solidFill>
                  <a:srgbClr val="0070C0"/>
                </a:solidFill>
              </a:rPr>
              <a:t>2</a:t>
            </a:r>
          </a:p>
          <a:p>
            <a:pPr algn="l" rtl="0">
              <a:buNone/>
            </a:pPr>
            <a:r>
              <a:rPr lang="en-US" dirty="0" smtClean="0"/>
              <a:t>0.5x8 = 4= </a:t>
            </a:r>
            <a:r>
              <a:rPr lang="en-US" b="1" dirty="0" smtClean="0">
                <a:solidFill>
                  <a:srgbClr val="0070C0"/>
                </a:solidFill>
              </a:rPr>
              <a:t>4</a:t>
            </a:r>
            <a:endParaRPr lang="ar-SA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dirty="0" smtClean="0"/>
              <a:t>Therefore, 0.1640625</a:t>
            </a:r>
            <a:r>
              <a:rPr lang="en-US" baseline="-25000" dirty="0" smtClean="0"/>
              <a:t>10</a:t>
            </a:r>
            <a:r>
              <a:rPr lang="en-US" dirty="0" smtClean="0"/>
              <a:t> = 0.</a:t>
            </a:r>
            <a:r>
              <a:rPr lang="en-US" b="1" dirty="0" smtClean="0">
                <a:solidFill>
                  <a:srgbClr val="0070C0"/>
                </a:solidFill>
              </a:rPr>
              <a:t>124</a:t>
            </a:r>
            <a:r>
              <a:rPr lang="en-US" baseline="-25000" dirty="0" smtClean="0"/>
              <a:t>8</a:t>
            </a:r>
            <a:r>
              <a:rPr lang="en-US" dirty="0" smtClean="0"/>
              <a:t>.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Example4: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convert (0.523)</a:t>
            </a:r>
            <a:r>
              <a:rPr lang="en-US" baseline="-25000" dirty="0" smtClean="0">
                <a:solidFill>
                  <a:srgbClr val="0070C0"/>
                </a:solidFill>
              </a:rPr>
              <a:t>10</a:t>
            </a:r>
            <a:r>
              <a:rPr lang="en-US" dirty="0" smtClean="0">
                <a:solidFill>
                  <a:srgbClr val="0070C0"/>
                </a:solidFill>
              </a:rPr>
              <a:t> to octal equivalent up to </a:t>
            </a:r>
            <a:r>
              <a:rPr lang="en-US" u="sng" dirty="0" smtClean="0">
                <a:solidFill>
                  <a:srgbClr val="0070C0"/>
                </a:solidFill>
              </a:rPr>
              <a:t>3 decimal places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 smtClean="0"/>
              <a:t>0.523 x 8 = 4.184, its integer part is </a:t>
            </a:r>
            <a:r>
              <a:rPr lang="en-US" b="1" dirty="0" smtClean="0">
                <a:solidFill>
                  <a:srgbClr val="0070C0"/>
                </a:solidFill>
              </a:rPr>
              <a:t>4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0.184 x 8 = 1.472, its integer part is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0.472 x 8 = 3.776, its integer part is </a:t>
            </a:r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So the answer is (0.</a:t>
            </a:r>
            <a:r>
              <a:rPr lang="en-US" b="1" dirty="0" smtClean="0">
                <a:solidFill>
                  <a:srgbClr val="0070C0"/>
                </a:solidFill>
              </a:rPr>
              <a:t>413</a:t>
            </a:r>
            <a:r>
              <a:rPr lang="en-US" dirty="0" smtClean="0"/>
              <a:t>..)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216024"/>
            <a:ext cx="7632848" cy="6206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 smtClean="0">
                <a:solidFill>
                  <a:srgbClr val="FF0000"/>
                </a:solidFill>
              </a:rPr>
              <a:t>Conversion of decimal to octal ( base 10 to base 8)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To convert from a base-10 integer numeral to its base-2 (binary) equivalent, the number is divided by two, and the remainder is the least-significant bit. The (integer) result is again divided by two, its remainder is the next least significant bit. This process repeats until the quotient becomes zero. 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Example5: 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convert (177)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to octal equivalent </a:t>
            </a:r>
          </a:p>
          <a:p>
            <a:pPr algn="l" rtl="0">
              <a:buNone/>
            </a:pPr>
            <a:r>
              <a:rPr lang="en-US" dirty="0" smtClean="0"/>
              <a:t>177 / 8 = 22 remainder is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22 / 8 = 2 remainder is </a:t>
            </a:r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2 / 8 = 0 remainder is </a:t>
            </a:r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Answer = </a:t>
            </a:r>
            <a:r>
              <a:rPr lang="en-US" b="1" dirty="0" smtClean="0">
                <a:solidFill>
                  <a:srgbClr val="0070C0"/>
                </a:solidFill>
              </a:rPr>
              <a:t>261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Note: the answer is read </a:t>
            </a:r>
            <a:r>
              <a:rPr lang="en-US" b="1" u="sng" dirty="0" smtClean="0"/>
              <a:t>from bottom to top </a:t>
            </a:r>
            <a:r>
              <a:rPr lang="en-US" dirty="0" smtClean="0"/>
              <a:t>as (261)</a:t>
            </a:r>
            <a:r>
              <a:rPr lang="en-US" baseline="-25000" dirty="0" smtClean="0"/>
              <a:t>8</a:t>
            </a:r>
            <a:r>
              <a:rPr lang="en-US" dirty="0" smtClean="0"/>
              <a:t>, the same as with the binary case.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339752" y="144016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rtl="0"/>
            <a:r>
              <a:rPr lang="en-US" sz="2800" b="1" i="1" u="sng" dirty="0" smtClean="0">
                <a:solidFill>
                  <a:srgbClr val="FF0000"/>
                </a:solidFill>
              </a:rPr>
              <a:t>Octal to binary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To convert octal to binary, </a:t>
            </a:r>
            <a:r>
              <a:rPr lang="en-US" sz="2800" b="1" u="sng" dirty="0" smtClean="0"/>
              <a:t>replace each octal digit by its binary representation in 3 bits</a:t>
            </a:r>
            <a:r>
              <a:rPr lang="en-US" sz="2800" dirty="0" smtClean="0"/>
              <a:t>, so </a:t>
            </a:r>
            <a:r>
              <a:rPr lang="en-US" sz="2800" b="1" u="sng" dirty="0" smtClean="0"/>
              <a:t>add zeros to the left if necessary. 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Example 6: </a:t>
            </a:r>
          </a:p>
          <a:p>
            <a:pPr algn="l" rtl="0">
              <a:buNone/>
            </a:pPr>
            <a:r>
              <a:rPr lang="en-US" sz="2800" dirty="0" smtClean="0"/>
              <a:t>Convert 51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to binary: 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ar-SA" sz="2800" dirty="0" smtClean="0"/>
              <a:t>5</a:t>
            </a:r>
            <a:r>
              <a:rPr lang="ar-SA" sz="2800" baseline="-25000" dirty="0" smtClean="0"/>
              <a:t>8</a:t>
            </a:r>
            <a:r>
              <a:rPr lang="en-US" sz="2800" dirty="0" smtClean="0"/>
              <a:t>= 101</a:t>
            </a:r>
          </a:p>
          <a:p>
            <a:pPr algn="l" rtl="0">
              <a:buNone/>
            </a:pPr>
            <a:r>
              <a:rPr lang="en-US" sz="2800" dirty="0" smtClean="0"/>
              <a:t>1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=001</a:t>
            </a:r>
            <a:endParaRPr lang="ar-SA" sz="2800" dirty="0" smtClean="0"/>
          </a:p>
          <a:p>
            <a:pPr algn="l" rtl="0">
              <a:buNone/>
            </a:pPr>
            <a:r>
              <a:rPr lang="en-US" sz="2800" dirty="0" smtClean="0"/>
              <a:t>Therefore, 51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 = 101 001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 </a:t>
            </a:r>
            <a:endParaRPr lang="en-US" sz="2800" b="1" u="sng" dirty="0" smtClean="0"/>
          </a:p>
          <a:p>
            <a:pPr algn="l" rtl="0">
              <a:buNone/>
            </a:pPr>
            <a:endParaRPr lang="en-US" sz="2800" b="1" u="sng" dirty="0" smtClean="0"/>
          </a:p>
          <a:p>
            <a:pPr algn="l" rtl="0">
              <a:buNone/>
            </a:pPr>
            <a:endParaRPr lang="en-US" sz="2800" b="1" u="sng" dirty="0" smtClean="0"/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067944" y="1916832"/>
            <a:ext cx="4650218" cy="4680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2195736" y="188640"/>
            <a:ext cx="4752528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Binary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 smtClean="0"/>
              <a:t>In order to convert the Binary number into its equivalent octal numbers, split the given binary number into groups and each group should contain </a:t>
            </a:r>
            <a:r>
              <a:rPr lang="en-US" sz="2000" b="1" i="1" dirty="0" smtClean="0"/>
              <a:t>three binary bits (because 2</a:t>
            </a:r>
            <a:r>
              <a:rPr lang="en-US" sz="2000" b="1" i="1" baseline="30000" dirty="0" smtClean="0"/>
              <a:t>3</a:t>
            </a:r>
            <a:r>
              <a:rPr lang="en-US" sz="2000" b="1" i="1" dirty="0" smtClean="0"/>
              <a:t>=8), add zeros to the left if necessary, and then converting each group into its equivalent octal number. 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 smtClean="0"/>
              <a:t>convert binary </a:t>
            </a:r>
            <a:r>
              <a:rPr lang="en-US" sz="2000" b="1" dirty="0" smtClean="0">
                <a:solidFill>
                  <a:srgbClr val="0070C0"/>
                </a:solidFill>
              </a:rPr>
              <a:t>1010111100 </a:t>
            </a:r>
            <a:r>
              <a:rPr lang="en-US" sz="2000" dirty="0" smtClean="0"/>
              <a:t>to octal. 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 smtClean="0"/>
              <a:t>1010111100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1274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Example 7: </a:t>
            </a: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Convert binary </a:t>
            </a:r>
            <a:r>
              <a:rPr lang="en-US" sz="2000" b="1" dirty="0" smtClean="0">
                <a:solidFill>
                  <a:srgbClr val="0070C0"/>
                </a:solidFill>
              </a:rPr>
              <a:t>11100.01001</a:t>
            </a:r>
            <a:r>
              <a:rPr lang="en-US" sz="2000" dirty="0" smtClean="0"/>
              <a:t> to octal: </a:t>
            </a:r>
          </a:p>
          <a:p>
            <a:pPr algn="l" rtl="0">
              <a:buNone/>
            </a:pPr>
            <a:r>
              <a:rPr lang="en-US" sz="2000" b="1" u="sng" dirty="0" smtClean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 smtClean="0"/>
              <a:t>11100.01001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34.22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.  </a:t>
            </a:r>
          </a:p>
          <a:p>
            <a:pPr algn="l" rtl="0">
              <a:buNone/>
            </a:pPr>
            <a:endParaRPr lang="en-US" sz="2000" b="1" dirty="0" smtClean="0"/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2448272" cy="162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267629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187624" y="2204864"/>
            <a:ext cx="6696744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octal system </a:t>
            </a:r>
            <a:endParaRPr lang="ar-SA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966</Words>
  <Application>Microsoft Office PowerPoint</Application>
  <PresentationFormat>عرض على الشاشة (3:4)‏</PresentationFormat>
  <Paragraphs>135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Introduction To Number Systems </vt:lpstr>
      <vt:lpstr>Octal System </vt:lpstr>
      <vt:lpstr>Octal to decimal conversion </vt:lpstr>
      <vt:lpstr>Decimal to octal conversion </vt:lpstr>
      <vt:lpstr>Conversion of decimal fraction to octal fraction </vt:lpstr>
      <vt:lpstr>Conversion of decimal to octal ( base 10 to base 8) </vt:lpstr>
      <vt:lpstr>Octal to binary conversion </vt:lpstr>
      <vt:lpstr>Binary to Octal conversion </vt:lpstr>
      <vt:lpstr>Arithmetic in octal system </vt:lpstr>
      <vt:lpstr>Octal Addition </vt:lpstr>
      <vt:lpstr>الشريحة 11</vt:lpstr>
      <vt:lpstr>الشريحة 12</vt:lpstr>
      <vt:lpstr>الشريحة 13</vt:lpstr>
      <vt:lpstr>الشريحة 14</vt:lpstr>
      <vt:lpstr>Subtraction of Octal Numbers </vt:lpstr>
      <vt:lpstr>الشريحة 16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Microsoft</cp:lastModifiedBy>
  <cp:revision>50</cp:revision>
  <dcterms:created xsi:type="dcterms:W3CDTF">2013-03-16T19:18:42Z</dcterms:created>
  <dcterms:modified xsi:type="dcterms:W3CDTF">2016-12-18T14:20:26Z</dcterms:modified>
</cp:coreProperties>
</file>