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>
        <p:scale>
          <a:sx n="123" d="100"/>
          <a:sy n="123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B9AA9D-266D-4D58-997A-D850A8B21EB6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43DFA4-7575-4E8E-BAD9-6B239B60CE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9AA9D-266D-4D58-997A-D850A8B21EB6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DFA4-7575-4E8E-BAD9-6B239B60CE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9AA9D-266D-4D58-997A-D850A8B21EB6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DFA4-7575-4E8E-BAD9-6B239B60CE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9AA9D-266D-4D58-997A-D850A8B21EB6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DFA4-7575-4E8E-BAD9-6B239B60CE2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9AA9D-266D-4D58-997A-D850A8B21EB6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DFA4-7575-4E8E-BAD9-6B239B60CE2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9AA9D-266D-4D58-997A-D850A8B21EB6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DFA4-7575-4E8E-BAD9-6B239B60CE2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9AA9D-266D-4D58-997A-D850A8B21EB6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DFA4-7575-4E8E-BAD9-6B239B60CE2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9AA9D-266D-4D58-997A-D850A8B21EB6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DFA4-7575-4E8E-BAD9-6B239B60CE2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9AA9D-266D-4D58-997A-D850A8B21EB6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DFA4-7575-4E8E-BAD9-6B239B60CE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5BB9AA9D-266D-4D58-997A-D850A8B21EB6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DFA4-7575-4E8E-BAD9-6B239B60CE2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B9AA9D-266D-4D58-997A-D850A8B21EB6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43DFA4-7575-4E8E-BAD9-6B239B60CE2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B9AA9D-266D-4D58-997A-D850A8B21EB6}" type="datetimeFigureOut">
              <a:rPr lang="en-US" smtClean="0"/>
              <a:t>11/25/19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543DFA4-7575-4E8E-BAD9-6B239B60CE2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CDFC8-1602-432E-9BE6-A79A7A6635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90073" y="2045776"/>
            <a:ext cx="4068306" cy="2417735"/>
          </a:xfrm>
        </p:spPr>
        <p:txBody>
          <a:bodyPr>
            <a:noAutofit/>
          </a:bodyPr>
          <a:lstStyle/>
          <a:p>
            <a:pPr algn="ctr"/>
            <a:r>
              <a:rPr lang="ar-SA" sz="8000" dirty="0"/>
              <a:t>نظام العمل</a:t>
            </a:r>
            <a:br>
              <a:rPr lang="ar-SA" sz="8000" dirty="0"/>
            </a:br>
            <a:r>
              <a:rPr lang="ar-SA" sz="8000" dirty="0"/>
              <a:t>السعودي</a:t>
            </a:r>
            <a:endParaRPr lang="en-US" sz="8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19" y="226097"/>
            <a:ext cx="3748373" cy="144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94" b="50000"/>
          <a:stretch/>
        </p:blipFill>
        <p:spPr>
          <a:xfrm>
            <a:off x="10639331" y="227405"/>
            <a:ext cx="1440000" cy="14386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17697"/>
          <a:stretch/>
        </p:blipFill>
        <p:spPr>
          <a:xfrm>
            <a:off x="7794014" y="261625"/>
            <a:ext cx="2845317" cy="13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139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941065"/>
            <a:ext cx="10972800" cy="4165626"/>
          </a:xfrm>
        </p:spPr>
        <p:txBody>
          <a:bodyPr>
            <a:normAutofit/>
          </a:bodyPr>
          <a:lstStyle/>
          <a:p>
            <a:pPr algn="ctr"/>
            <a:r>
              <a:rPr lang="ar-SA" dirty="0"/>
              <a:t>في الختام نشكركم لإنصاتكم و نتشرف بالإجابة على أسئلتكم.</a:t>
            </a:r>
          </a:p>
        </p:txBody>
      </p:sp>
    </p:spTree>
    <p:extLst>
      <p:ext uri="{BB962C8B-B14F-4D97-AF65-F5344CB8AC3E}">
        <p14:creationId xmlns:p14="http://schemas.microsoft.com/office/powerpoint/2010/main" val="85189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9C97A-23AB-4357-BF10-EC67B5C21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81330"/>
            <a:ext cx="10972800" cy="758176"/>
          </a:xfrm>
          <a:ln>
            <a:noFill/>
          </a:ln>
        </p:spPr>
        <p:txBody>
          <a:bodyPr/>
          <a:lstStyle/>
          <a:p>
            <a:r>
              <a:rPr lang="ar-SA" dirty="0"/>
              <a:t>هو مجموعة من القواعد القانونية التي تنظم علاقة العمال مع أصحاب العمل.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B24725-676F-4598-A5DE-4C1FE41A3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/>
              <a:t>تعريف نظام العمل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415E233-076C-43DA-B159-B4828AEC3507}"/>
              </a:ext>
            </a:extLst>
          </p:cNvPr>
          <p:cNvSpPr txBox="1">
            <a:spLocks/>
          </p:cNvSpPr>
          <p:nvPr/>
        </p:nvSpPr>
        <p:spPr>
          <a:xfrm>
            <a:off x="532109" y="2560637"/>
            <a:ext cx="109728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1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/>
            <a:r>
              <a:rPr lang="ar-SA" dirty="0"/>
              <a:t>تعريف عقد العمل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0846A76-BB98-4754-BDBA-5D9F6ABE001A}"/>
              </a:ext>
            </a:extLst>
          </p:cNvPr>
          <p:cNvSpPr txBox="1">
            <a:spLocks/>
          </p:cNvSpPr>
          <p:nvPr/>
        </p:nvSpPr>
        <p:spPr>
          <a:xfrm>
            <a:off x="762000" y="3703637"/>
            <a:ext cx="10972800" cy="245605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r" rtl="1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r" rtl="1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r" rtl="1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r" rtl="1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r" rtl="1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r" rtl="1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r" rtl="1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r" rtl="1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r" rtl="1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ar-SA" dirty="0"/>
              <a:t>هو عقد مبرم بين صاحب عمل وعامل ، يتعهد الأخير بموجبه أن يعمل تحت إدارة صاحب العمل أو إشرافه مقابل أجر.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761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A89B9-2215-494A-A372-4DDE8275F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ar-SA" dirty="0"/>
              <a:t>عقد عمل مؤقت.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عقد عمل موسمي.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عقد عمل عَرَضِي.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عقد عمل لبعض الوقت (دوام جزئي).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عقد تأهيل وتدريب مع غير العاملين.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عقد من أجل القيام بعمل معين.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عقد محدد المدة.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عقد غير محدد المدة.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عقد عمل بحري.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عقد العمل تحت </a:t>
            </a:r>
            <a:r>
              <a:rPr lang="ar-SA" dirty="0" err="1"/>
              <a:t>الإختبار</a:t>
            </a:r>
            <a:r>
              <a:rPr lang="ar-SA" dirty="0"/>
              <a:t>.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E15F50-CD84-4C9E-9B9F-A2239AAAE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b="1" dirty="0"/>
              <a:t>أنواع عقود العمل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196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E5A72-27BE-45FA-8748-83A186EDC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الإلتزام بدفع الأجر.</a:t>
            </a:r>
          </a:p>
          <a:p>
            <a:r>
              <a:rPr lang="ar-SA" dirty="0"/>
              <a:t>الإلتزام بمنع العمل القسري واحترام حقوق العامل الإنسانية و ضمان حسن المعاملة.</a:t>
            </a:r>
          </a:p>
          <a:p>
            <a:r>
              <a:rPr lang="ar-SA" dirty="0"/>
              <a:t>الإلتزام بتمكين العامل من العمل وتوفير أدوات العمل.</a:t>
            </a:r>
          </a:p>
          <a:p>
            <a:r>
              <a:rPr lang="ar-SA" dirty="0"/>
              <a:t>الإلتزام بساعات العمل وفترات الراحة.</a:t>
            </a:r>
          </a:p>
          <a:p>
            <a:r>
              <a:rPr lang="ar-SA" dirty="0"/>
              <a:t>الإلتزام بدفع اجر ساعات العمل الإضافية.</a:t>
            </a:r>
          </a:p>
          <a:p>
            <a:r>
              <a:rPr lang="ar-SA" dirty="0"/>
              <a:t>الإلتزام بمنح العامل الاجازات.</a:t>
            </a:r>
          </a:p>
          <a:p>
            <a:r>
              <a:rPr lang="ar-SA" dirty="0"/>
              <a:t>الإلتزام بتوفير الخدمات الصحية للعمال.</a:t>
            </a:r>
          </a:p>
          <a:p>
            <a:r>
              <a:rPr lang="ar-SA" dirty="0"/>
              <a:t>الإلتزام بتقديم الخدمات الاجتماعية.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9BEB33-DFE1-46D2-B54A-ADA3B14AB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b="1" dirty="0"/>
              <a:t>التزامات صاحب العمل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880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D0B69-FB3F-4B39-86E9-EF47B15CC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إلتزام العامل بأداء العمل المتفق عليه بنفسه وفقًا لأصول المهنة.</a:t>
            </a:r>
          </a:p>
          <a:p>
            <a:r>
              <a:rPr lang="ar-SA" dirty="0"/>
              <a:t>الإلتزام بتنفيذ أوامر وتوجيهات صاحب العمل  المتعلقة بالعمل المتفق عليه.</a:t>
            </a:r>
          </a:p>
          <a:p>
            <a:r>
              <a:rPr lang="ar-SA" dirty="0"/>
              <a:t>الإلتزام بالبذل و العناية الكافية للمحافظة على أدوات العمل.</a:t>
            </a:r>
          </a:p>
          <a:p>
            <a:r>
              <a:rPr lang="ar-SA" dirty="0"/>
              <a:t>الإلتزام بحسن السلوك أثناء العمل.</a:t>
            </a:r>
          </a:p>
          <a:p>
            <a:r>
              <a:rPr lang="ar-SA" dirty="0"/>
              <a:t>الإلتزام بالمحافظة على أسرار العمل ويجوز لصاحب العمل اشتراط عدم المنافسة.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73B161-1132-4A30-B792-241CB1844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/>
              <a:t>الإلتزامات التي تقع على </a:t>
            </a:r>
            <a: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العمال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3700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92914-DD32-41A5-8500-BE607819F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dirty="0"/>
              <a:t>ينتهي عقد العمل في أي من الأحوال الآتية:</a:t>
            </a:r>
          </a:p>
          <a:p>
            <a:r>
              <a:rPr lang="ar-SA" dirty="0"/>
              <a:t>إذا اتفق الطرفان على إنهائه بشرط أن تكون موافقة العامل كتابية.</a:t>
            </a:r>
          </a:p>
          <a:p>
            <a:r>
              <a:rPr lang="ar-SA" dirty="0"/>
              <a:t>إذا انتهت المدة المحددة في العقد .</a:t>
            </a:r>
          </a:p>
          <a:p>
            <a:r>
              <a:rPr lang="ar-SA" dirty="0"/>
              <a:t>بلوغ العامل سن التقاعد .</a:t>
            </a:r>
          </a:p>
          <a:p>
            <a:r>
              <a:rPr lang="ar-SA" dirty="0"/>
              <a:t>إغلاق المنشأة نهائياً.</a:t>
            </a:r>
          </a:p>
          <a:p>
            <a:r>
              <a:rPr lang="ar-SA" dirty="0"/>
              <a:t>إنهاء النشاط الذي يعمل فيه العامل.</a:t>
            </a:r>
          </a:p>
          <a:p>
            <a:r>
              <a:rPr lang="ar-SA" dirty="0"/>
              <a:t>أي حالة أخرى ينص عليها نظام آخر.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6C0038-C0F7-4298-BFCC-E45A75B65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b="1" dirty="0"/>
              <a:t>إنهاء العقد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574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6A672-366F-4747-8908-5851C67A9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851" y="1132617"/>
            <a:ext cx="10972800" cy="5113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SA" sz="2400" dirty="0"/>
              <a:t>يحق للعامل أن يترك العمل دون إشعار في الحالات الآتية: </a:t>
            </a:r>
          </a:p>
          <a:p>
            <a:r>
              <a:rPr lang="ar-SA" sz="2400" dirty="0"/>
              <a:t>إذا لم يقم صاحب العمل بالوفاء بالإتزاماته العقدية أو النظامية الجوهرية تجاه العامل.</a:t>
            </a:r>
          </a:p>
          <a:p>
            <a:r>
              <a:rPr lang="ar-SA" sz="2400" dirty="0"/>
              <a:t>إذا ثبت أن صاحب العمل أو من يمثله قد أدخل عليه الغش وقت التعاقد فيما يتعلق بشروط العمل وظروفه.</a:t>
            </a:r>
          </a:p>
          <a:p>
            <a:r>
              <a:rPr lang="ar-SA" sz="2400" dirty="0"/>
              <a:t>إذا كلفه صاحب العمل دون رضاه بعمل يختلف جوهرياً عن العمل المتفق عليه.</a:t>
            </a:r>
          </a:p>
          <a:p>
            <a:r>
              <a:rPr lang="ar-SA" sz="2400" dirty="0"/>
              <a:t>إذا وقع من صاحب العمل أو من أحد أفراد أسرته ، أو من المدير المسؤول اعتداء يتسم بالعنف ، أو سلوك مخل بالآداب نحو العامل أو أحد أفراد أسرته.</a:t>
            </a:r>
          </a:p>
          <a:p>
            <a:r>
              <a:rPr lang="ar-SA" sz="2400" dirty="0"/>
              <a:t>إذا اتسمت معاملة صاحب العمل أو المدير المسؤول بمظاهر من القسوة والجور أو الإهانة.</a:t>
            </a:r>
          </a:p>
          <a:p>
            <a:r>
              <a:rPr lang="ar-SA" sz="2400" dirty="0"/>
              <a:t>إذا كان في مقر العمل خطر جسيم يهدد سلامة العامل أو صحته.</a:t>
            </a:r>
          </a:p>
          <a:p>
            <a:r>
              <a:rPr lang="ar-SA" sz="2400" dirty="0"/>
              <a:t>إذا كان صاحب العمل أو من يمثله قد دفع العامل بتصرفاته وعلى الأخص بمعاملته الجائرة أو بمخالفته شروط العقد إلى أن يكون العامل في الظاهر هو الذي أنهى العقد.</a:t>
            </a:r>
          </a:p>
          <a:p>
            <a:pPr marL="0" indent="0">
              <a:buNone/>
            </a:pPr>
            <a:endParaRPr lang="ar-SA" sz="2400" dirty="0"/>
          </a:p>
          <a:p>
            <a:pPr marL="0" indent="0">
              <a:buNone/>
            </a:pPr>
            <a:r>
              <a:rPr lang="ar-SA" sz="2400" u="sng" dirty="0"/>
              <a:t>في الحالات السابقة للعامل الحق في طلب الفسخ دون إي التزام مع الاحتفاظ بحقوقه.</a:t>
            </a:r>
            <a:endParaRPr lang="en-US" sz="2400" u="sng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AF7160-3E54-42EB-A879-8274ED8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4434"/>
            <a:ext cx="10972800" cy="813204"/>
          </a:xfrm>
        </p:spPr>
        <p:txBody>
          <a:bodyPr>
            <a:normAutofit fontScale="90000"/>
          </a:bodyPr>
          <a:lstStyle/>
          <a:p>
            <a:pPr algn="r"/>
            <a:r>
              <a:rPr lang="ar-SA" sz="4600" dirty="0"/>
              <a:t>حالات الفسخ المقررة للعامل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739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9E3FF-730C-4342-83C4-88150B335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24128"/>
            <a:ext cx="10972800" cy="55471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SA" sz="2300" dirty="0"/>
              <a:t>في هذه الحالات الآتية يجوز لصاحب العمل فسح العقد دون أي التزام:</a:t>
            </a:r>
          </a:p>
          <a:p>
            <a:r>
              <a:rPr lang="ar-SA" sz="2300" dirty="0"/>
              <a:t>إذا وقع من العامل اعتداء أثناء العمل أو بسببه.</a:t>
            </a:r>
          </a:p>
          <a:p>
            <a:r>
              <a:rPr lang="ar-SA" sz="2300" dirty="0"/>
              <a:t>إذا لم يؤد العامل التزاماته الجوهرية المترتبة على عقد العمل أو لم يطع الأوامر المشروعة أو لم يراع عمداً التعليمات.</a:t>
            </a:r>
          </a:p>
          <a:p>
            <a:r>
              <a:rPr lang="ar-SA" sz="2300" dirty="0"/>
              <a:t>إذا ثبت اتباعه سلوكاً سيئاً .</a:t>
            </a:r>
          </a:p>
          <a:p>
            <a:r>
              <a:rPr lang="ar-SA" sz="2300" dirty="0"/>
              <a:t>إذا وقع من العامل عمداً أي فعل أو تقصير يقصد به إلحاق خسارة مادية بصاحب العمل.</a:t>
            </a:r>
          </a:p>
          <a:p>
            <a:r>
              <a:rPr lang="ar-SA" sz="2300" dirty="0"/>
              <a:t>إذا ثبت أن العامل لجأ إلى التزوير ليحصل على العمل.</a:t>
            </a:r>
          </a:p>
          <a:p>
            <a:r>
              <a:rPr lang="ar-SA" sz="2300" dirty="0"/>
              <a:t>إذا كان العامل معيناً تحت الاختبار.</a:t>
            </a:r>
          </a:p>
          <a:p>
            <a:r>
              <a:rPr lang="ar-SA" sz="2300" dirty="0"/>
              <a:t>إذا تغيب العامل دون سبب مشروع أكثر من عشرين يوماً خلال السنة الواحدة.</a:t>
            </a:r>
          </a:p>
          <a:p>
            <a:r>
              <a:rPr lang="ar-SA" sz="2300" dirty="0"/>
              <a:t>إذا ثبت أنه استغل مركزه الوظيفي بطريقة غير مشروعة.</a:t>
            </a:r>
          </a:p>
          <a:p>
            <a:r>
              <a:rPr lang="ar-SA" sz="2300" dirty="0"/>
              <a:t>إذا ثبت أن العامل أفشى الأسرار الخاصة بالعمل الذي يعمل فيه.</a:t>
            </a:r>
          </a:p>
          <a:p>
            <a:pPr marL="0" indent="0">
              <a:buNone/>
            </a:pPr>
            <a:endParaRPr lang="ar-SA" sz="2300" dirty="0"/>
          </a:p>
          <a:p>
            <a:pPr marL="0" indent="0">
              <a:buNone/>
            </a:pPr>
            <a:r>
              <a:rPr lang="ar-SA" sz="2300" u="sng" dirty="0"/>
              <a:t>في الحالات السابقة يكون فصل العامل مشروعا ولا يلتزم صاحب العمل بدفع  تعويض أو إشعار العامل.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2D49BF-CD83-4D2B-88C8-E17FDCDAE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851" y="154983"/>
            <a:ext cx="10972800" cy="852408"/>
          </a:xfrm>
        </p:spPr>
        <p:txBody>
          <a:bodyPr>
            <a:normAutofit/>
          </a:bodyPr>
          <a:lstStyle/>
          <a:p>
            <a:pPr algn="r"/>
            <a:r>
              <a:rPr lang="ar-SA" sz="4600" dirty="0"/>
              <a:t>الفصل من العمل في الحالات المقررة في النظام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622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51EAB-2542-4CD3-B594-AF149F9E367A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SA" dirty="0"/>
              <a:t>هو عقد عمل مكتمل الأركان يلتزم العامل بان يعمل تحت إدارة و اشراف صاحب العمل مقابل الحصول على الأجر ولكن يميز هذا العقد أن يتضمن شرط التجربة ، بمقتضاه يكون لكل من طرفي العقد التأكد من مدى مناسبة العمل خلال فترة الاختبار، ومن ثم إما الإستمرار في العمل أو انهاء العقد خلال فترة الاختبار.</a:t>
            </a:r>
          </a:p>
          <a:p>
            <a:pPr marL="0" indent="0">
              <a:buNone/>
            </a:pPr>
            <a:endParaRPr lang="en-US" dirty="0"/>
          </a:p>
          <a:p>
            <a:pPr marL="457200" indent="-457200"/>
            <a:r>
              <a:rPr lang="ar-SA" dirty="0"/>
              <a:t>لابد من النص على  الاختبار(التجربة) في عقد العمل.</a:t>
            </a:r>
          </a:p>
          <a:p>
            <a:pPr marL="457200" indent="-457200"/>
            <a:r>
              <a:rPr lang="ar-SA" dirty="0"/>
              <a:t>لا تزيد مدة الاختبار او التجربة عن 90 يومًا.</a:t>
            </a:r>
          </a:p>
          <a:p>
            <a:pPr marL="457200" indent="-457200"/>
            <a:r>
              <a:rPr lang="ar-SA" dirty="0"/>
              <a:t>لا يجوز وضع العامل تحت التجربة أكثر من مرة واحدة لدى صاحب عمل واحد.</a:t>
            </a:r>
          </a:p>
          <a:p>
            <a:pPr marL="457200" indent="-457200"/>
            <a:r>
              <a:rPr lang="ar-SA" dirty="0"/>
              <a:t>في حالة وجود شرط الاختبار يجوز لكل من طرفي العقد أو لمن تقرر له الشرط إنهاء العقد بإرادته المنفردة قبل انتهاء فترة الاختبار دون أي التزام و دون تعويض كما لا يستحق العامل مكافئة نهاية الخدمة.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16BF0E-5052-4A1F-806F-7828F62C0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/>
              <a:t>تعريف عقد العمل تحت الاختبار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1705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4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92D050"/>
      </a:accent1>
      <a:accent2>
        <a:srgbClr val="FFFF00"/>
      </a:accent2>
      <a:accent3>
        <a:srgbClr val="00B050"/>
      </a:accent3>
      <a:accent4>
        <a:srgbClr val="FFC000"/>
      </a:accent4>
      <a:accent5>
        <a:srgbClr val="996633"/>
      </a:accent5>
      <a:accent6>
        <a:srgbClr val="FFFF00"/>
      </a:accent6>
      <a:hlink>
        <a:srgbClr val="FFC000"/>
      </a:hlink>
      <a:folHlink>
        <a:srgbClr val="00B05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96</TotalTime>
  <Words>720</Words>
  <Application>Microsoft Office PowerPoint</Application>
  <PresentationFormat>شاشة عريضة</PresentationFormat>
  <Paragraphs>71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Concourse</vt:lpstr>
      <vt:lpstr>نظام العمل السعودي</vt:lpstr>
      <vt:lpstr>تعريف نظام العمل</vt:lpstr>
      <vt:lpstr>أنواع عقود العمل</vt:lpstr>
      <vt:lpstr>التزامات صاحب العمل</vt:lpstr>
      <vt:lpstr>الإلتزامات التي تقع على العمال</vt:lpstr>
      <vt:lpstr>إنهاء العقد</vt:lpstr>
      <vt:lpstr>حالات الفسخ المقررة للعامل </vt:lpstr>
      <vt:lpstr>الفصل من العمل في الحالات المقررة في النظام</vt:lpstr>
      <vt:lpstr>تعريف عقد العمل تحت الاختبار</vt:lpstr>
      <vt:lpstr>في الختام نشكركم لإنصاتكم و نتشرف بالإجابة على أسئلتكم.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نظام العمل</dc:title>
  <dc:creator>snfor16@outlook.com</dc:creator>
  <cp:lastModifiedBy>خالد</cp:lastModifiedBy>
  <cp:revision>12</cp:revision>
  <dcterms:created xsi:type="dcterms:W3CDTF">2019-11-22T20:19:01Z</dcterms:created>
  <dcterms:modified xsi:type="dcterms:W3CDTF">2019-11-25T20:44:47Z</dcterms:modified>
</cp:coreProperties>
</file>