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8" r:id="rId2"/>
    <p:sldId id="279" r:id="rId3"/>
    <p:sldId id="280" r:id="rId4"/>
    <p:sldId id="281" r:id="rId5"/>
    <p:sldId id="282" r:id="rId6"/>
    <p:sldId id="283"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C3FCA6"/>
    <a:srgbClr val="CC0066"/>
    <a:srgbClr val="FB65DB"/>
    <a:srgbClr val="F7A3ED"/>
    <a:srgbClr val="61F616"/>
    <a:srgbClr val="BAFF0D"/>
    <a:srgbClr val="F8FFB3"/>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7" autoAdjust="0"/>
    <p:restoredTop sz="94584" autoAdjust="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BF9AAE7-A735-48B0-9E1C-AA9D8B7D64CC}" type="datetimeFigureOut">
              <a:rPr lang="ar-SA" smtClean="0"/>
              <a:pPr/>
              <a:t>15/07/35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F9AAE7-A735-48B0-9E1C-AA9D8B7D64CC}" type="datetimeFigureOut">
              <a:rPr lang="ar-SA" smtClean="0"/>
              <a:pPr/>
              <a:t>15/07/35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F9AAE7-A735-48B0-9E1C-AA9D8B7D64CC}" type="datetimeFigureOut">
              <a:rPr lang="ar-SA" smtClean="0"/>
              <a:pPr/>
              <a:t>15/07/35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BF9AAE7-A735-48B0-9E1C-AA9D8B7D64CC}" type="datetimeFigureOut">
              <a:rPr lang="ar-SA" smtClean="0"/>
              <a:pPr/>
              <a:t>15/07/35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F9AAE7-A735-48B0-9E1C-AA9D8B7D64CC}" type="datetimeFigureOut">
              <a:rPr lang="ar-SA" smtClean="0"/>
              <a:pPr/>
              <a:t>15/07/35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BF9AAE7-A735-48B0-9E1C-AA9D8B7D64CC}" type="datetimeFigureOut">
              <a:rPr lang="ar-SA" smtClean="0"/>
              <a:pPr/>
              <a:t>15/07/35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BF9AAE7-A735-48B0-9E1C-AA9D8B7D64CC}" type="datetimeFigureOut">
              <a:rPr lang="ar-SA" smtClean="0"/>
              <a:pPr/>
              <a:t>15/07/35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BF9AAE7-A735-48B0-9E1C-AA9D8B7D64CC}" type="datetimeFigureOut">
              <a:rPr lang="ar-SA" smtClean="0"/>
              <a:pPr/>
              <a:t>15/07/35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F9AAE7-A735-48B0-9E1C-AA9D8B7D64CC}" type="datetimeFigureOut">
              <a:rPr lang="ar-SA" smtClean="0"/>
              <a:pPr/>
              <a:t>15/07/35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F9AAE7-A735-48B0-9E1C-AA9D8B7D64CC}" type="datetimeFigureOut">
              <a:rPr lang="ar-SA" smtClean="0"/>
              <a:pPr/>
              <a:t>15/07/35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F9AAE7-A735-48B0-9E1C-AA9D8B7D64CC}" type="datetimeFigureOut">
              <a:rPr lang="ar-SA" smtClean="0"/>
              <a:pPr/>
              <a:t>15/07/35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E2DF67F-3AF2-48E4-80C3-3A038A0DC73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F9AAE7-A735-48B0-9E1C-AA9D8B7D64CC}" type="datetimeFigureOut">
              <a:rPr lang="ar-SA" smtClean="0"/>
              <a:pPr/>
              <a:t>15/07/35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E2DF67F-3AF2-48E4-80C3-3A038A0DC73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1142976" y="142852"/>
            <a:ext cx="6786610" cy="785818"/>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accent4">
                    <a:lumMod val="75000"/>
                  </a:schemeClr>
                </a:solidFill>
              </a:rPr>
              <a:t>أنواع الاشراف المهني</a:t>
            </a:r>
            <a:endParaRPr lang="ar-SA" sz="4000" b="1" dirty="0">
              <a:solidFill>
                <a:schemeClr val="accent4">
                  <a:lumMod val="75000"/>
                </a:schemeClr>
              </a:solidFill>
            </a:endParaRPr>
          </a:p>
        </p:txBody>
      </p:sp>
      <p:sp>
        <p:nvSpPr>
          <p:cNvPr id="3" name="مستطيل مستدير الزوايا 2"/>
          <p:cNvSpPr/>
          <p:nvPr/>
        </p:nvSpPr>
        <p:spPr>
          <a:xfrm>
            <a:off x="0" y="1052736"/>
            <a:ext cx="9144000" cy="580526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2400" b="1" dirty="0" smtClean="0">
                <a:solidFill>
                  <a:schemeClr val="accent4">
                    <a:lumMod val="75000"/>
                  </a:schemeClr>
                </a:solidFill>
              </a:rPr>
              <a:t>1- الاشراف </a:t>
            </a:r>
            <a:r>
              <a:rPr lang="ar-SA" sz="2400" b="1" dirty="0" err="1" smtClean="0">
                <a:solidFill>
                  <a:schemeClr val="accent4">
                    <a:lumMod val="75000"/>
                  </a:schemeClr>
                </a:solidFill>
              </a:rPr>
              <a:t>الاداري:</a:t>
            </a:r>
            <a:endParaRPr lang="ar-SA" sz="2400" b="1" dirty="0" smtClean="0">
              <a:solidFill>
                <a:schemeClr val="accent4">
                  <a:lumMod val="75000"/>
                </a:schemeClr>
              </a:solidFill>
            </a:endParaRPr>
          </a:p>
          <a:p>
            <a:pPr algn="justLow"/>
            <a:r>
              <a:rPr lang="ar-SA" sz="2000" dirty="0" smtClean="0">
                <a:solidFill>
                  <a:schemeClr val="accent4">
                    <a:lumMod val="75000"/>
                  </a:schemeClr>
                </a:solidFill>
              </a:rPr>
              <a:t>يرتبط </a:t>
            </a:r>
            <a:r>
              <a:rPr lang="ar-SA" sz="2000" dirty="0" err="1" smtClean="0">
                <a:solidFill>
                  <a:schemeClr val="accent4">
                    <a:lumMod val="75000"/>
                  </a:schemeClr>
                </a:solidFill>
              </a:rPr>
              <a:t>بالادارة</a:t>
            </a:r>
            <a:r>
              <a:rPr lang="ar-SA" sz="2000" dirty="0" smtClean="0">
                <a:solidFill>
                  <a:schemeClr val="accent4">
                    <a:lumMod val="75000"/>
                  </a:schemeClr>
                </a:solidFill>
              </a:rPr>
              <a:t> التنظيمية , عندما يعمل عدد من الناس مع بعضهم ويتولى كل منهم أداء عمل محدد في اطار نظم ومحددات معينة معينة, ويقوم المشرف </a:t>
            </a:r>
            <a:r>
              <a:rPr lang="ar-SA" sz="2000" dirty="0" err="1" smtClean="0">
                <a:solidFill>
                  <a:schemeClr val="accent4">
                    <a:lumMod val="75000"/>
                  </a:schemeClr>
                </a:solidFill>
              </a:rPr>
              <a:t>بايجاد</a:t>
            </a:r>
            <a:r>
              <a:rPr lang="ar-SA" sz="2000" dirty="0" smtClean="0">
                <a:solidFill>
                  <a:schemeClr val="accent4">
                    <a:lumMod val="75000"/>
                  </a:schemeClr>
                </a:solidFill>
              </a:rPr>
              <a:t> التنسيق والتعاون واحترام النظام يعتبر </a:t>
            </a:r>
            <a:r>
              <a:rPr lang="ar-SA" sz="2000" dirty="0" smtClean="0">
                <a:solidFill>
                  <a:schemeClr val="accent4">
                    <a:lumMod val="75000"/>
                  </a:schemeClr>
                </a:solidFill>
              </a:rPr>
              <a:t>أساس </a:t>
            </a:r>
            <a:r>
              <a:rPr lang="ar-SA" sz="2000" dirty="0" smtClean="0">
                <a:solidFill>
                  <a:schemeClr val="accent4">
                    <a:lumMod val="75000"/>
                  </a:schemeClr>
                </a:solidFill>
              </a:rPr>
              <a:t>لنجاح الجماعه الادارية في انجاز المهام </a:t>
            </a:r>
            <a:r>
              <a:rPr lang="ar-SA" sz="2000" dirty="0" err="1" smtClean="0">
                <a:solidFill>
                  <a:schemeClr val="accent4">
                    <a:lumMod val="75000"/>
                  </a:schemeClr>
                </a:solidFill>
              </a:rPr>
              <a:t>باسلوب</a:t>
            </a:r>
            <a:r>
              <a:rPr lang="ar-SA" sz="2000" dirty="0" smtClean="0">
                <a:solidFill>
                  <a:schemeClr val="accent4">
                    <a:lumMod val="75000"/>
                  </a:schemeClr>
                </a:solidFill>
              </a:rPr>
              <a:t> مرغوب </a:t>
            </a:r>
            <a:r>
              <a:rPr lang="ar-SA" sz="2000" b="1" dirty="0" smtClean="0">
                <a:solidFill>
                  <a:schemeClr val="accent4">
                    <a:lumMod val="75000"/>
                  </a:schemeClr>
                </a:solidFill>
              </a:rPr>
              <a:t>وتتحدد </a:t>
            </a:r>
            <a:r>
              <a:rPr lang="ar-SA" sz="2000" b="1" dirty="0" smtClean="0">
                <a:solidFill>
                  <a:schemeClr val="accent4">
                    <a:lumMod val="75000"/>
                  </a:schemeClr>
                </a:solidFill>
              </a:rPr>
              <a:t>مسئوليات المشرف الإداري وفق </a:t>
            </a:r>
            <a:r>
              <a:rPr lang="ar-SA" sz="2000" b="1" dirty="0" err="1" smtClean="0">
                <a:solidFill>
                  <a:schemeClr val="accent4">
                    <a:lumMod val="75000"/>
                  </a:schemeClr>
                </a:solidFill>
              </a:rPr>
              <a:t>مايلي</a:t>
            </a:r>
            <a:r>
              <a:rPr lang="ar-SA" sz="2000" b="1" dirty="0" smtClean="0">
                <a:solidFill>
                  <a:schemeClr val="accent4">
                    <a:lumMod val="75000"/>
                  </a:schemeClr>
                </a:solidFill>
              </a:rPr>
              <a:t>:</a:t>
            </a:r>
            <a:endParaRPr lang="ar-SA" b="1" dirty="0" smtClean="0">
              <a:solidFill>
                <a:schemeClr val="accent4">
                  <a:lumMod val="75000"/>
                </a:schemeClr>
              </a:solidFill>
            </a:endParaRPr>
          </a:p>
          <a:p>
            <a:pPr algn="justLow"/>
            <a:r>
              <a:rPr lang="ar-SA" sz="2400" b="1" dirty="0" smtClean="0">
                <a:solidFill>
                  <a:schemeClr val="accent4">
                    <a:lumMod val="75000"/>
                  </a:schemeClr>
                </a:solidFill>
              </a:rPr>
              <a:t>أ\اختيار الفريق الاداري </a:t>
            </a:r>
            <a:r>
              <a:rPr lang="ar-SA" sz="2400" b="1" dirty="0" err="1" smtClean="0">
                <a:solidFill>
                  <a:schemeClr val="accent4">
                    <a:lumMod val="75000"/>
                  </a:schemeClr>
                </a:solidFill>
              </a:rPr>
              <a:t>وتهيئته:</a:t>
            </a:r>
            <a:endParaRPr lang="ar-SA" sz="2400" b="1" dirty="0" smtClean="0">
              <a:solidFill>
                <a:schemeClr val="accent4">
                  <a:lumMod val="75000"/>
                </a:schemeClr>
              </a:solidFill>
            </a:endParaRPr>
          </a:p>
          <a:p>
            <a:pPr algn="justLow"/>
            <a:r>
              <a:rPr lang="ar-SA" sz="2000" dirty="0" smtClean="0">
                <a:solidFill>
                  <a:schemeClr val="accent4">
                    <a:lumMod val="75000"/>
                  </a:schemeClr>
                </a:solidFill>
              </a:rPr>
              <a:t>يتم اختيار الموظفين وفقا </a:t>
            </a:r>
            <a:r>
              <a:rPr lang="ar-SA" sz="2000" dirty="0" err="1" smtClean="0">
                <a:solidFill>
                  <a:schemeClr val="accent4">
                    <a:lumMod val="75000"/>
                  </a:schemeClr>
                </a:solidFill>
              </a:rPr>
              <a:t>لمعايير </a:t>
            </a:r>
            <a:r>
              <a:rPr lang="ar-SA" sz="2000" dirty="0" smtClean="0">
                <a:solidFill>
                  <a:schemeClr val="accent4">
                    <a:lumMod val="75000"/>
                  </a:schemeClr>
                </a:solidFill>
              </a:rPr>
              <a:t>(الخصائص الشخصية, الاتجاهات الدافعة للعمل, النضج, مدى تقبله ورضاه عن العمل, المؤهلات المتوفرة للقيام بالعمل</a:t>
            </a:r>
            <a:r>
              <a:rPr lang="ar-SA" sz="2000" dirty="0" err="1" smtClean="0">
                <a:solidFill>
                  <a:schemeClr val="accent4">
                    <a:lumMod val="75000"/>
                  </a:schemeClr>
                </a:solidFill>
              </a:rPr>
              <a:t>)</a:t>
            </a:r>
            <a:endParaRPr lang="ar-SA" sz="2000" dirty="0" smtClean="0">
              <a:solidFill>
                <a:schemeClr val="accent4">
                  <a:lumMod val="75000"/>
                </a:schemeClr>
              </a:solidFill>
            </a:endParaRPr>
          </a:p>
          <a:p>
            <a:pPr algn="justLow"/>
            <a:r>
              <a:rPr lang="ar-SA" sz="2000" dirty="0" smtClean="0">
                <a:solidFill>
                  <a:schemeClr val="accent4">
                    <a:lumMod val="75000"/>
                  </a:schemeClr>
                </a:solidFill>
              </a:rPr>
              <a:t>وبعدها يقوم المشرف </a:t>
            </a:r>
            <a:r>
              <a:rPr lang="ar-SA" sz="2000" dirty="0" smtClean="0">
                <a:solidFill>
                  <a:schemeClr val="accent4">
                    <a:lumMod val="75000"/>
                  </a:schemeClr>
                </a:solidFill>
              </a:rPr>
              <a:t>بإمداد </a:t>
            </a:r>
            <a:r>
              <a:rPr lang="ar-SA" sz="2000" dirty="0" smtClean="0">
                <a:solidFill>
                  <a:schemeClr val="accent4">
                    <a:lumMod val="75000"/>
                  </a:schemeClr>
                </a:solidFill>
              </a:rPr>
              <a:t>الموظفين بالمعلومات والمعارف المرتبطة بالوظيفة, تقديم الموظفين الجدد لزملائهم والتأكد من قيامهم </a:t>
            </a:r>
            <a:r>
              <a:rPr lang="ar-SA" sz="2000" dirty="0" smtClean="0">
                <a:solidFill>
                  <a:schemeClr val="accent4">
                    <a:lumMod val="75000"/>
                  </a:schemeClr>
                </a:solidFill>
              </a:rPr>
              <a:t>بإعمالهم, </a:t>
            </a:r>
            <a:r>
              <a:rPr lang="ar-SA" sz="2000" dirty="0" smtClean="0">
                <a:solidFill>
                  <a:schemeClr val="accent4">
                    <a:lumMod val="75000"/>
                  </a:schemeClr>
                </a:solidFill>
              </a:rPr>
              <a:t>وتعريفهم باللوائح والقوانين المنظمة للعمل .</a:t>
            </a:r>
          </a:p>
          <a:p>
            <a:pPr algn="justLow"/>
            <a:r>
              <a:rPr lang="ar-SA" sz="2400" b="1" dirty="0" smtClean="0">
                <a:solidFill>
                  <a:schemeClr val="accent4">
                    <a:lumMod val="75000"/>
                  </a:schemeClr>
                </a:solidFill>
              </a:rPr>
              <a:t>ب\التخطيط للعمل:</a:t>
            </a:r>
          </a:p>
          <a:p>
            <a:pPr algn="justLow"/>
            <a:r>
              <a:rPr lang="ar-SA" sz="2000" dirty="0" smtClean="0">
                <a:solidFill>
                  <a:schemeClr val="accent4">
                    <a:lumMod val="75000"/>
                  </a:schemeClr>
                </a:solidFill>
              </a:rPr>
              <a:t>كوضع التوصيف الوظيفي </a:t>
            </a:r>
            <a:r>
              <a:rPr lang="ar-SA" sz="2000" dirty="0" smtClean="0">
                <a:solidFill>
                  <a:schemeClr val="accent4">
                    <a:lumMod val="75000"/>
                  </a:schemeClr>
                </a:solidFill>
              </a:rPr>
              <a:t>للأعمال, </a:t>
            </a:r>
            <a:r>
              <a:rPr lang="ar-SA" sz="2000" dirty="0" smtClean="0">
                <a:solidFill>
                  <a:schemeClr val="accent4">
                    <a:lumMod val="75000"/>
                  </a:schemeClr>
                </a:solidFill>
              </a:rPr>
              <a:t>وتوزيع الحالات على </a:t>
            </a:r>
            <a:r>
              <a:rPr lang="ar-SA" sz="2000" dirty="0" smtClean="0">
                <a:solidFill>
                  <a:schemeClr val="accent4">
                    <a:lumMod val="75000"/>
                  </a:schemeClr>
                </a:solidFill>
              </a:rPr>
              <a:t>الأخصائيين, </a:t>
            </a:r>
            <a:r>
              <a:rPr lang="ar-SA" sz="2000" dirty="0" smtClean="0">
                <a:solidFill>
                  <a:schemeClr val="accent4">
                    <a:lumMod val="75000"/>
                  </a:schemeClr>
                </a:solidFill>
              </a:rPr>
              <a:t>وضع ميزانية لكل قسم, وضع الخطط لتحقيق أهداف المؤسسة في حدود </a:t>
            </a:r>
            <a:r>
              <a:rPr lang="ar-SA" sz="2000" dirty="0" smtClean="0">
                <a:solidFill>
                  <a:schemeClr val="accent4">
                    <a:lumMod val="75000"/>
                  </a:schemeClr>
                </a:solidFill>
              </a:rPr>
              <a:t>إمكانياتها.</a:t>
            </a:r>
            <a:endParaRPr lang="ar-SA" sz="2000" dirty="0" smtClean="0">
              <a:solidFill>
                <a:schemeClr val="accent4">
                  <a:lumMod val="75000"/>
                </a:schemeClr>
              </a:solidFill>
            </a:endParaRPr>
          </a:p>
          <a:p>
            <a:pPr algn="justLow"/>
            <a:r>
              <a:rPr lang="ar-SA" sz="2400" b="1" dirty="0" smtClean="0">
                <a:solidFill>
                  <a:schemeClr val="accent4">
                    <a:lumMod val="75000"/>
                  </a:schemeClr>
                </a:solidFill>
              </a:rPr>
              <a:t>ج\تحديد واجبات العمل:</a:t>
            </a:r>
          </a:p>
          <a:p>
            <a:pPr algn="justLow"/>
            <a:r>
              <a:rPr lang="ar-SA" sz="2000" dirty="0" smtClean="0">
                <a:solidFill>
                  <a:schemeClr val="accent4">
                    <a:lumMod val="75000"/>
                  </a:schemeClr>
                </a:solidFill>
              </a:rPr>
              <a:t>يتم تحديدها من خلال مجموعه من المتغيرات (في المؤسسة يقوم المشرف بتحديد القدرات الفردية </a:t>
            </a:r>
            <a:r>
              <a:rPr lang="ar-SA" sz="2000" dirty="0" err="1" smtClean="0">
                <a:solidFill>
                  <a:schemeClr val="accent4">
                    <a:lumMod val="75000"/>
                  </a:schemeClr>
                </a:solidFill>
              </a:rPr>
              <a:t>للاخصائيين</a:t>
            </a:r>
            <a:r>
              <a:rPr lang="ar-SA" sz="2000" dirty="0" smtClean="0">
                <a:solidFill>
                  <a:schemeClr val="accent4">
                    <a:lumMod val="75000"/>
                  </a:schemeClr>
                </a:solidFill>
              </a:rPr>
              <a:t> بما يتناسب مع المهام التي يؤدينها, المشرف يقوم بتحديد عدد الحالات التي تستقبلها المؤسسة وتوزيعها على الاخصائيين, التركيز على نوع المهام وفقاً لقدرات الاخصائيين ومهاراتهم, تحديد مستوى الدافعية </a:t>
            </a:r>
            <a:r>
              <a:rPr lang="ar-SA" sz="2000" dirty="0" err="1" smtClean="0">
                <a:solidFill>
                  <a:schemeClr val="accent4">
                    <a:lumMod val="75000"/>
                  </a:schemeClr>
                </a:solidFill>
              </a:rPr>
              <a:t>للاخصائيين</a:t>
            </a:r>
            <a:r>
              <a:rPr lang="ar-SA" sz="2000" dirty="0" smtClean="0">
                <a:solidFill>
                  <a:schemeClr val="accent4">
                    <a:lumMod val="75000"/>
                  </a:schemeClr>
                </a:solidFill>
              </a:rPr>
              <a:t>, ودرجة التوافق مع العملاء)</a:t>
            </a:r>
            <a:endParaRPr lang="ar-SA" sz="2000" dirty="0">
              <a:solidFill>
                <a:schemeClr val="accent4">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0" y="188640"/>
            <a:ext cx="9144000" cy="6669360"/>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b="1" dirty="0" smtClean="0">
                <a:solidFill>
                  <a:schemeClr val="accent4">
                    <a:lumMod val="75000"/>
                  </a:schemeClr>
                </a:solidFill>
              </a:rPr>
              <a:t>د\مراقبة ومراجعة وتقويم </a:t>
            </a:r>
            <a:r>
              <a:rPr lang="ar-SA" sz="2400" b="1" dirty="0" err="1" smtClean="0">
                <a:solidFill>
                  <a:schemeClr val="accent4">
                    <a:lumMod val="75000"/>
                  </a:schemeClr>
                </a:solidFill>
              </a:rPr>
              <a:t>العمل:</a:t>
            </a:r>
            <a:endParaRPr lang="ar-SA" sz="2400" b="1" dirty="0" smtClean="0">
              <a:solidFill>
                <a:schemeClr val="accent4">
                  <a:lumMod val="75000"/>
                </a:schemeClr>
              </a:solidFill>
            </a:endParaRPr>
          </a:p>
          <a:p>
            <a:r>
              <a:rPr lang="ar-SA" sz="2000" dirty="0" smtClean="0">
                <a:solidFill>
                  <a:schemeClr val="accent4">
                    <a:lumMod val="75000"/>
                  </a:schemeClr>
                </a:solidFill>
              </a:rPr>
              <a:t>يقوم المشرف بمراقبة أداء العمل والتأكد أنه يتم </a:t>
            </a:r>
            <a:r>
              <a:rPr lang="ar-SA" sz="2000" dirty="0" smtClean="0">
                <a:solidFill>
                  <a:schemeClr val="accent4">
                    <a:lumMod val="75000"/>
                  </a:schemeClr>
                </a:solidFill>
              </a:rPr>
              <a:t>بالأسلوب </a:t>
            </a:r>
            <a:r>
              <a:rPr lang="ar-SA" sz="2000" dirty="0" smtClean="0">
                <a:solidFill>
                  <a:schemeClr val="accent4">
                    <a:lumMod val="75000"/>
                  </a:schemeClr>
                </a:solidFill>
              </a:rPr>
              <a:t>وطبقاً للوقت الزمني المحدد, ومراجعة </a:t>
            </a:r>
            <a:r>
              <a:rPr lang="ar-SA" sz="2000" dirty="0" err="1" smtClean="0">
                <a:solidFill>
                  <a:schemeClr val="accent4">
                    <a:lumMod val="75000"/>
                  </a:schemeClr>
                </a:solidFill>
              </a:rPr>
              <a:t>ماتم</a:t>
            </a:r>
            <a:r>
              <a:rPr lang="ar-SA" sz="2000" dirty="0" smtClean="0">
                <a:solidFill>
                  <a:schemeClr val="accent4">
                    <a:lumMod val="75000"/>
                  </a:schemeClr>
                </a:solidFill>
              </a:rPr>
              <a:t> انجازه من الخطة في اطار معايير محددة تضعها المؤسسة, والتقويم لتحديد مدى </a:t>
            </a:r>
            <a:r>
              <a:rPr lang="ar-SA" sz="2000" dirty="0" err="1" smtClean="0">
                <a:solidFill>
                  <a:schemeClr val="accent4">
                    <a:lumMod val="75000"/>
                  </a:schemeClr>
                </a:solidFill>
              </a:rPr>
              <a:t>ماتحقق</a:t>
            </a:r>
            <a:r>
              <a:rPr lang="ar-SA" sz="2000" dirty="0" smtClean="0">
                <a:solidFill>
                  <a:schemeClr val="accent4">
                    <a:lumMod val="75000"/>
                  </a:schemeClr>
                </a:solidFill>
              </a:rPr>
              <a:t> من أهداف ترتبط بالعمل المهني.</a:t>
            </a:r>
          </a:p>
          <a:p>
            <a:endParaRPr lang="ar-SA" sz="2000" dirty="0" smtClean="0">
              <a:solidFill>
                <a:schemeClr val="accent4">
                  <a:lumMod val="75000"/>
                </a:schemeClr>
              </a:solidFill>
            </a:endParaRPr>
          </a:p>
          <a:p>
            <a:r>
              <a:rPr lang="ar-SA" sz="2400" b="1" dirty="0" smtClean="0">
                <a:solidFill>
                  <a:schemeClr val="accent4">
                    <a:lumMod val="75000"/>
                  </a:schemeClr>
                </a:solidFill>
              </a:rPr>
              <a:t>هـ\ تنسيق </a:t>
            </a:r>
            <a:r>
              <a:rPr lang="ar-SA" sz="2400" b="1" dirty="0" err="1" smtClean="0">
                <a:solidFill>
                  <a:schemeClr val="accent4">
                    <a:lumMod val="75000"/>
                  </a:schemeClr>
                </a:solidFill>
              </a:rPr>
              <a:t>العمل:</a:t>
            </a:r>
            <a:endParaRPr lang="ar-SA" sz="2400" b="1" dirty="0" smtClean="0">
              <a:solidFill>
                <a:schemeClr val="accent4">
                  <a:lumMod val="75000"/>
                </a:schemeClr>
              </a:solidFill>
            </a:endParaRPr>
          </a:p>
          <a:p>
            <a:r>
              <a:rPr lang="ar-SA" sz="2000" dirty="0" smtClean="0">
                <a:solidFill>
                  <a:schemeClr val="accent4">
                    <a:lumMod val="75000"/>
                  </a:schemeClr>
                </a:solidFill>
              </a:rPr>
              <a:t>تلجأ المؤسسة الى التنسيق والتكامل لتحقيق أهدافها بفاعلية ويعمل المشرف مع الاخصائيين ويستخدم معهم انشطة ذات طابع (تبادلي, تدعيمي, تكاملي).</a:t>
            </a:r>
          </a:p>
          <a:p>
            <a:endParaRPr lang="ar-SA" sz="2000" dirty="0" smtClean="0">
              <a:solidFill>
                <a:schemeClr val="accent4">
                  <a:lumMod val="75000"/>
                </a:schemeClr>
              </a:solidFill>
            </a:endParaRPr>
          </a:p>
          <a:p>
            <a:r>
              <a:rPr lang="ar-SA" sz="2400" b="1" dirty="0" smtClean="0">
                <a:solidFill>
                  <a:schemeClr val="accent4">
                    <a:lumMod val="75000"/>
                  </a:schemeClr>
                </a:solidFill>
              </a:rPr>
              <a:t>  و\الاتصال </a:t>
            </a:r>
            <a:r>
              <a:rPr lang="ar-SA" sz="2400" b="1" dirty="0" err="1" smtClean="0">
                <a:solidFill>
                  <a:schemeClr val="accent4">
                    <a:lumMod val="75000"/>
                  </a:schemeClr>
                </a:solidFill>
              </a:rPr>
              <a:t>الوظيفي:</a:t>
            </a:r>
            <a:endParaRPr lang="ar-SA" sz="2400" b="1" dirty="0" smtClean="0">
              <a:solidFill>
                <a:schemeClr val="accent4">
                  <a:lumMod val="75000"/>
                </a:schemeClr>
              </a:solidFill>
            </a:endParaRPr>
          </a:p>
          <a:p>
            <a:r>
              <a:rPr lang="ar-SA" sz="2000" dirty="0" smtClean="0">
                <a:solidFill>
                  <a:schemeClr val="accent4">
                    <a:lumMod val="75000"/>
                  </a:schemeClr>
                </a:solidFill>
              </a:rPr>
              <a:t>حيث يستخدم المشرف اتصالات على المستوى الرأسي الذي يقوم به مع العاملين بالوحدة الادارية كالاجتماعات والمقابلات والاتصال الرأسي يكون همزة وصل بين الادارة العليا والأخصائيين العاملين بالمؤسسة</a:t>
            </a:r>
            <a:r>
              <a:rPr lang="ar-SA" sz="2000" dirty="0" smtClean="0">
                <a:solidFill>
                  <a:schemeClr val="accent4">
                    <a:lumMod val="75000"/>
                  </a:schemeClr>
                </a:solidFill>
              </a:rPr>
              <a:t>, الاتصال الأفقي يتم من خلاله تشجيع </a:t>
            </a:r>
            <a:r>
              <a:rPr lang="ar-SA" sz="2000" dirty="0" smtClean="0">
                <a:solidFill>
                  <a:schemeClr val="accent4">
                    <a:lumMod val="75000"/>
                  </a:schemeClr>
                </a:solidFill>
              </a:rPr>
              <a:t>المشرف عليهم للاتصال الجيد فيما بينهم وإقامة الجو الملائم للاتصال بفاعلية, وإزالة المعوقات التي تعترض الاتصالات الفعالة.</a:t>
            </a:r>
          </a:p>
          <a:p>
            <a:endParaRPr lang="ar-SA" sz="2000" dirty="0" smtClean="0">
              <a:solidFill>
                <a:schemeClr val="accent4">
                  <a:lumMod val="75000"/>
                </a:schemeClr>
              </a:solidFill>
            </a:endParaRPr>
          </a:p>
          <a:p>
            <a:r>
              <a:rPr lang="ar-SA" sz="2400" b="1" dirty="0" smtClean="0">
                <a:solidFill>
                  <a:schemeClr val="accent4">
                    <a:lumMod val="75000"/>
                  </a:schemeClr>
                </a:solidFill>
              </a:rPr>
              <a:t>ز\ المشرف كمحدث للتغيير وضابط الاتصال </a:t>
            </a:r>
            <a:r>
              <a:rPr lang="ar-SA" sz="2400" b="1" dirty="0" err="1" smtClean="0">
                <a:solidFill>
                  <a:schemeClr val="accent4">
                    <a:lumMod val="75000"/>
                  </a:schemeClr>
                </a:solidFill>
              </a:rPr>
              <a:t>بالمجتمع:</a:t>
            </a:r>
            <a:endParaRPr lang="ar-SA" sz="2400" b="1" dirty="0" smtClean="0">
              <a:solidFill>
                <a:schemeClr val="accent4">
                  <a:lumMod val="75000"/>
                </a:schemeClr>
              </a:solidFill>
            </a:endParaRPr>
          </a:p>
          <a:p>
            <a:r>
              <a:rPr lang="ar-SA" sz="2000" dirty="0" smtClean="0">
                <a:solidFill>
                  <a:schemeClr val="accent4">
                    <a:lumMod val="75000"/>
                  </a:schemeClr>
                </a:solidFill>
              </a:rPr>
              <a:t>يستطيع المشرف المشاركة بفاعلية في صياغة سياسة المؤسسة وكذلك الوسيط بين </a:t>
            </a:r>
            <a:r>
              <a:rPr lang="ar-SA" sz="2000" dirty="0" smtClean="0">
                <a:solidFill>
                  <a:schemeClr val="accent4">
                    <a:lumMod val="75000"/>
                  </a:schemeClr>
                </a:solidFill>
              </a:rPr>
              <a:t>الإدارة </a:t>
            </a:r>
            <a:r>
              <a:rPr lang="ar-SA" sz="2000" dirty="0" smtClean="0">
                <a:solidFill>
                  <a:schemeClr val="accent4">
                    <a:lumMod val="75000"/>
                  </a:schemeClr>
                </a:solidFill>
              </a:rPr>
              <a:t>والأخصائيين الاجتماعيين.</a:t>
            </a:r>
            <a:endParaRPr lang="ar-SA" sz="2000" dirty="0">
              <a:solidFill>
                <a:schemeClr val="accent4">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شكل بيضاوي 1"/>
          <p:cNvSpPr/>
          <p:nvPr/>
        </p:nvSpPr>
        <p:spPr>
          <a:xfrm>
            <a:off x="1907704" y="0"/>
            <a:ext cx="5184576" cy="83671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accent1">
                    <a:lumMod val="75000"/>
                  </a:schemeClr>
                </a:solidFill>
              </a:rPr>
              <a:t>2-الاشراف التعليمي</a:t>
            </a:r>
            <a:endParaRPr lang="ar-SA" sz="4000" b="1" dirty="0">
              <a:solidFill>
                <a:schemeClr val="accent1">
                  <a:lumMod val="75000"/>
                </a:schemeClr>
              </a:solidFill>
            </a:endParaRPr>
          </a:p>
        </p:txBody>
      </p:sp>
      <p:sp>
        <p:nvSpPr>
          <p:cNvPr id="4" name="مستطيل مستدير الزوايا 3"/>
          <p:cNvSpPr/>
          <p:nvPr/>
        </p:nvSpPr>
        <p:spPr>
          <a:xfrm>
            <a:off x="0" y="836712"/>
            <a:ext cx="9144000" cy="602128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dirty="0" smtClean="0">
                <a:solidFill>
                  <a:schemeClr val="accent1">
                    <a:lumMod val="75000"/>
                  </a:schemeClr>
                </a:solidFill>
              </a:rPr>
              <a:t>يهتم بتعليم الاخصائيين المعارف والمهارات التي تزيد من كفاءته في العمل </a:t>
            </a:r>
            <a:r>
              <a:rPr lang="ar-SA" sz="2000" b="1" dirty="0" smtClean="0">
                <a:solidFill>
                  <a:schemeClr val="accent1">
                    <a:lumMod val="75000"/>
                  </a:schemeClr>
                </a:solidFill>
              </a:rPr>
              <a:t>المهني</a:t>
            </a:r>
          </a:p>
          <a:p>
            <a:r>
              <a:rPr lang="ar-SA" sz="2000" b="1" dirty="0" smtClean="0">
                <a:solidFill>
                  <a:schemeClr val="accent1">
                    <a:lumMod val="75000"/>
                  </a:schemeClr>
                </a:solidFill>
              </a:rPr>
              <a:t>أ</a:t>
            </a:r>
            <a:r>
              <a:rPr lang="ar-SA" sz="2000" b="1" dirty="0" smtClean="0">
                <a:solidFill>
                  <a:schemeClr val="accent1">
                    <a:lumMod val="75000"/>
                  </a:schemeClr>
                </a:solidFill>
              </a:rPr>
              <a:t>هم </a:t>
            </a:r>
            <a:r>
              <a:rPr lang="ar-SA" sz="2000" b="1" dirty="0" smtClean="0">
                <a:solidFill>
                  <a:schemeClr val="accent1">
                    <a:lumMod val="75000"/>
                  </a:schemeClr>
                </a:solidFill>
              </a:rPr>
              <a:t>مسئوليات المشرف </a:t>
            </a:r>
            <a:r>
              <a:rPr lang="ar-SA" sz="2000" b="1" dirty="0" smtClean="0">
                <a:solidFill>
                  <a:schemeClr val="accent1">
                    <a:lumMod val="75000"/>
                  </a:schemeClr>
                </a:solidFill>
              </a:rPr>
              <a:t>في الإشراف التعليمي(تعليم </a:t>
            </a:r>
            <a:r>
              <a:rPr lang="ar-SA" sz="2000" b="1" dirty="0" smtClean="0">
                <a:solidFill>
                  <a:schemeClr val="accent1">
                    <a:lumMod val="75000"/>
                  </a:schemeClr>
                </a:solidFill>
              </a:rPr>
              <a:t>الاخصائيين تكنيكات الخدمة المقبولة لديهم, تطوير القدرات التنافسية للفريق, تعليم وتدريب الاخصائيين كفريق عمل ويمارس مجموعه من الانشطة منها التدريس والتعليم تسهيل اكتساب المعرفة, التدريب على المهارات والمشاركة في الخبرة والتوضيح الارشاد والتوجيه, وزيادة النمو المهني, وتقديم الاقتراحات لحل المشكلات)</a:t>
            </a:r>
          </a:p>
          <a:p>
            <a:r>
              <a:rPr lang="ar-SA" sz="2000" b="1" dirty="0" smtClean="0">
                <a:solidFill>
                  <a:schemeClr val="accent1">
                    <a:lumMod val="75000"/>
                  </a:schemeClr>
                </a:solidFill>
              </a:rPr>
              <a:t>يستخدم في ذلك الجلسات التدريبية, المحاضرات, ورش العمل, البرامج التعليمية القصيرة, النشرات الاخبارية, المناقشة الجماعية</a:t>
            </a:r>
            <a:r>
              <a:rPr lang="ar-SA" sz="2000" b="1" dirty="0" err="1" smtClean="0">
                <a:solidFill>
                  <a:schemeClr val="accent1">
                    <a:lumMod val="75000"/>
                  </a:schemeClr>
                </a:solidFill>
              </a:rPr>
              <a:t>)</a:t>
            </a:r>
            <a:endParaRPr lang="ar-SA" sz="2000" b="1" dirty="0" smtClean="0">
              <a:solidFill>
                <a:schemeClr val="accent1">
                  <a:lumMod val="75000"/>
                </a:schemeClr>
              </a:solidFill>
            </a:endParaRPr>
          </a:p>
          <a:p>
            <a:r>
              <a:rPr lang="ar-SA" sz="2800" b="1" u="sng" dirty="0" smtClean="0">
                <a:solidFill>
                  <a:schemeClr val="accent1">
                    <a:lumMod val="75000"/>
                  </a:schemeClr>
                </a:solidFill>
                <a:cs typeface="DecoType Thuluth" pitchFamily="2" charset="-78"/>
              </a:rPr>
              <a:t>العلاقة بين الاشراف الاداري </a:t>
            </a:r>
            <a:r>
              <a:rPr lang="ar-SA" sz="2800" b="1" u="sng" dirty="0" err="1" smtClean="0">
                <a:solidFill>
                  <a:schemeClr val="accent1">
                    <a:lumMod val="75000"/>
                  </a:schemeClr>
                </a:solidFill>
                <a:cs typeface="DecoType Thuluth" pitchFamily="2" charset="-78"/>
              </a:rPr>
              <a:t>والتعليمي :</a:t>
            </a:r>
            <a:endParaRPr lang="ar-SA" sz="2800" b="1" u="sng" dirty="0" smtClean="0">
              <a:solidFill>
                <a:schemeClr val="accent1">
                  <a:lumMod val="75000"/>
                </a:schemeClr>
              </a:solidFill>
              <a:cs typeface="DecoType Thuluth" pitchFamily="2" charset="-78"/>
            </a:endParaRPr>
          </a:p>
          <a:p>
            <a:r>
              <a:rPr lang="ar-SA" sz="2000" dirty="0" smtClean="0">
                <a:solidFill>
                  <a:schemeClr val="accent1">
                    <a:lumMod val="75000"/>
                  </a:schemeClr>
                </a:solidFill>
              </a:rPr>
              <a:t>1-الاداري يهتم ببناء المؤسسة وبيئة العمل اما التعليمي </a:t>
            </a:r>
            <a:r>
              <a:rPr lang="ar-SA" sz="2000" dirty="0" smtClean="0">
                <a:solidFill>
                  <a:schemeClr val="accent1">
                    <a:lumMod val="75000"/>
                  </a:schemeClr>
                </a:solidFill>
              </a:rPr>
              <a:t>يهيئ </a:t>
            </a:r>
            <a:r>
              <a:rPr lang="ar-SA" sz="2000" dirty="0" smtClean="0">
                <a:solidFill>
                  <a:schemeClr val="accent1">
                    <a:lumMod val="75000"/>
                  </a:schemeClr>
                </a:solidFill>
              </a:rPr>
              <a:t>الفرص لاكتساب المعرفة والمهارة وبالتالي تكون بينهما علاقة تكاملية.</a:t>
            </a:r>
          </a:p>
          <a:p>
            <a:r>
              <a:rPr lang="ar-SA" sz="2000" dirty="0" smtClean="0">
                <a:solidFill>
                  <a:schemeClr val="accent1">
                    <a:lumMod val="75000"/>
                  </a:schemeClr>
                </a:solidFill>
              </a:rPr>
              <a:t>2-كلاهما يُدعم الآخر, فالتعليمي يُصمم لزيادة فعالية الاشراف الاداري.</a:t>
            </a:r>
          </a:p>
          <a:p>
            <a:r>
              <a:rPr lang="ar-SA" sz="2000" dirty="0" smtClean="0">
                <a:solidFill>
                  <a:schemeClr val="accent1">
                    <a:lumMod val="75000"/>
                  </a:schemeClr>
                </a:solidFill>
              </a:rPr>
              <a:t>3-التعليمي يشتمل على الاتصال بنسق المعتقدات ويقوي الشخصية ويساعد على فهم الاهداف العليا.</a:t>
            </a:r>
          </a:p>
          <a:p>
            <a:r>
              <a:rPr lang="ar-SA" sz="2000" dirty="0" smtClean="0">
                <a:solidFill>
                  <a:schemeClr val="accent1">
                    <a:lumMod val="75000"/>
                  </a:schemeClr>
                </a:solidFill>
              </a:rPr>
              <a:t>4- كلما زاد تعلم الاخصائي وزادت مهاراته وخبراته استطاع الالتزام بعمليات الادارة ووظائفها.</a:t>
            </a:r>
          </a:p>
          <a:p>
            <a:r>
              <a:rPr lang="ar-SA" sz="3200" b="1" u="sng" dirty="0" smtClean="0">
                <a:solidFill>
                  <a:schemeClr val="accent1">
                    <a:lumMod val="75000"/>
                  </a:schemeClr>
                </a:solidFill>
                <a:cs typeface="DecoType Thuluth" pitchFamily="2" charset="-78"/>
              </a:rPr>
              <a:t>المحتوى في الاشراف </a:t>
            </a:r>
            <a:r>
              <a:rPr lang="ar-SA" sz="3200" b="1" u="sng" dirty="0" err="1" smtClean="0">
                <a:solidFill>
                  <a:schemeClr val="accent1">
                    <a:lumMod val="75000"/>
                  </a:schemeClr>
                </a:solidFill>
                <a:cs typeface="DecoType Thuluth" pitchFamily="2" charset="-78"/>
              </a:rPr>
              <a:t>التعليمي:</a:t>
            </a:r>
            <a:endParaRPr lang="ar-SA" sz="3200" b="1" u="sng" dirty="0" smtClean="0">
              <a:solidFill>
                <a:schemeClr val="accent1">
                  <a:lumMod val="75000"/>
                </a:schemeClr>
              </a:solidFill>
              <a:cs typeface="DecoType Thuluth" pitchFamily="2" charset="-78"/>
            </a:endParaRPr>
          </a:p>
          <a:p>
            <a:r>
              <a:rPr lang="ar-SA" sz="2000" dirty="0" smtClean="0">
                <a:solidFill>
                  <a:schemeClr val="accent1">
                    <a:lumMod val="75000"/>
                  </a:schemeClr>
                </a:solidFill>
              </a:rPr>
              <a:t>يرتبط بخمسة </a:t>
            </a:r>
            <a:r>
              <a:rPr lang="ar-SA" sz="2000" dirty="0" err="1" smtClean="0">
                <a:solidFill>
                  <a:schemeClr val="accent1">
                    <a:lumMod val="75000"/>
                  </a:schemeClr>
                </a:solidFill>
              </a:rPr>
              <a:t>عناصر </a:t>
            </a:r>
            <a:r>
              <a:rPr lang="ar-SA" sz="2000" dirty="0" smtClean="0">
                <a:solidFill>
                  <a:schemeClr val="accent1">
                    <a:lumMod val="75000"/>
                  </a:schemeClr>
                </a:solidFill>
              </a:rPr>
              <a:t>(الناس كعملاء, المؤسسة, المشكلات, الاخصائي الاجتماعي, المجتمع) وهي تقود الى صياغة برنامج تعليمي متكامل ويتمشى مع محتويات الممارسة المهنية وهذا يجعل لدى المشرف مادة تعليمية خصبة لاستثمارها في التعليم وزيادة الخبرة والمهارة.</a:t>
            </a:r>
            <a:endParaRPr lang="ar-SA" sz="2000"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مستطيل مستدير الزوايا 1"/>
          <p:cNvSpPr/>
          <p:nvPr/>
        </p:nvSpPr>
        <p:spPr>
          <a:xfrm>
            <a:off x="0" y="1000108"/>
            <a:ext cx="9144000" cy="571504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2400" b="1" dirty="0" smtClean="0">
                <a:solidFill>
                  <a:schemeClr val="accent3">
                    <a:lumMod val="50000"/>
                  </a:schemeClr>
                </a:solidFill>
              </a:rPr>
              <a:t>يعتبر أداة اساسية للتغلب على الضغوط التي تواجه المشرف عليهم اثناء أدائهم للعمل, حتى لتتراكم عليهم الضغوط وتقل قدرتهم على العمل, وبالتالي تتأثر فعالية المؤسسة, وعلى المشرف المساعدة للتوافق مع الضغوط التي يتعرض لها الافراد.</a:t>
            </a:r>
          </a:p>
          <a:p>
            <a:pPr algn="justLow"/>
            <a:r>
              <a:rPr lang="ar-SA" sz="2400" b="1" dirty="0" smtClean="0">
                <a:solidFill>
                  <a:schemeClr val="accent3">
                    <a:lumMod val="50000"/>
                  </a:schemeClr>
                </a:solidFill>
              </a:rPr>
              <a:t>الهدف الاساسي </a:t>
            </a:r>
            <a:r>
              <a:rPr lang="ar-SA" sz="2400" b="1" dirty="0" err="1" smtClean="0">
                <a:solidFill>
                  <a:schemeClr val="accent3">
                    <a:lumMod val="50000"/>
                  </a:schemeClr>
                </a:solidFill>
              </a:rPr>
              <a:t>للاشراف</a:t>
            </a:r>
            <a:r>
              <a:rPr lang="ar-SA" sz="2400" b="1" dirty="0" smtClean="0">
                <a:solidFill>
                  <a:schemeClr val="accent3">
                    <a:lumMod val="50000"/>
                  </a:schemeClr>
                </a:solidFill>
              </a:rPr>
              <a:t> التدعيمي </a:t>
            </a:r>
            <a:r>
              <a:rPr lang="ar-SA" sz="2000" dirty="0" smtClean="0">
                <a:solidFill>
                  <a:schemeClr val="accent3">
                    <a:lumMod val="50000"/>
                  </a:schemeClr>
                </a:solidFill>
              </a:rPr>
              <a:t>يدور </a:t>
            </a:r>
            <a:r>
              <a:rPr lang="ar-SA" sz="2000" dirty="0" err="1" smtClean="0">
                <a:solidFill>
                  <a:schemeClr val="accent3">
                    <a:lumMod val="50000"/>
                  </a:schemeClr>
                </a:solidFill>
              </a:rPr>
              <a:t>جول</a:t>
            </a:r>
            <a:r>
              <a:rPr lang="ar-SA" sz="2000" dirty="0" smtClean="0">
                <a:solidFill>
                  <a:schemeClr val="accent3">
                    <a:lumMod val="50000"/>
                  </a:schemeClr>
                </a:solidFill>
              </a:rPr>
              <a:t> تقديم الخدمات الى العملاء بكفاءة وفعالية </a:t>
            </a:r>
            <a:r>
              <a:rPr lang="ar-SA" sz="2400" b="1" dirty="0" smtClean="0">
                <a:solidFill>
                  <a:schemeClr val="accent3">
                    <a:lumMod val="50000"/>
                  </a:schemeClr>
                </a:solidFill>
              </a:rPr>
              <a:t>ولتحقيق هذا الهدف لابد من مراعاة الاعتبارات </a:t>
            </a:r>
            <a:r>
              <a:rPr lang="ar-SA" sz="2400" b="1" dirty="0" err="1" smtClean="0">
                <a:solidFill>
                  <a:schemeClr val="accent3">
                    <a:lumMod val="50000"/>
                  </a:schemeClr>
                </a:solidFill>
              </a:rPr>
              <a:t>الاتية:</a:t>
            </a:r>
            <a:endParaRPr lang="ar-SA" sz="2000" b="1" dirty="0" smtClean="0">
              <a:solidFill>
                <a:schemeClr val="accent3">
                  <a:lumMod val="50000"/>
                </a:schemeClr>
              </a:solidFill>
            </a:endParaRPr>
          </a:p>
          <a:p>
            <a:pPr algn="justLow"/>
            <a:r>
              <a:rPr lang="ar-SA" sz="2000" b="1" dirty="0" smtClean="0">
                <a:solidFill>
                  <a:schemeClr val="accent3">
                    <a:lumMod val="50000"/>
                  </a:schemeClr>
                </a:solidFill>
              </a:rPr>
              <a:t>أ/</a:t>
            </a:r>
            <a:r>
              <a:rPr lang="ar-SA" sz="2000" dirty="0" smtClean="0">
                <a:solidFill>
                  <a:schemeClr val="accent3">
                    <a:lumMod val="50000"/>
                  </a:schemeClr>
                </a:solidFill>
              </a:rPr>
              <a:t>إمداد المشرف </a:t>
            </a:r>
            <a:r>
              <a:rPr lang="ar-SA" sz="2000" dirty="0" err="1" smtClean="0">
                <a:solidFill>
                  <a:schemeClr val="accent3">
                    <a:lumMod val="50000"/>
                  </a:schemeClr>
                </a:solidFill>
              </a:rPr>
              <a:t>عليهم </a:t>
            </a:r>
            <a:r>
              <a:rPr lang="ar-SA" sz="2000" dirty="0" smtClean="0">
                <a:solidFill>
                  <a:schemeClr val="accent3">
                    <a:lumMod val="50000"/>
                  </a:schemeClr>
                </a:solidFill>
              </a:rPr>
              <a:t>(بالتسهيلات, الخدمات, المعلومات, المهارات</a:t>
            </a:r>
            <a:r>
              <a:rPr lang="ar-SA" sz="2000" dirty="0" err="1" smtClean="0">
                <a:solidFill>
                  <a:schemeClr val="accent3">
                    <a:lumMod val="50000"/>
                  </a:schemeClr>
                </a:solidFill>
              </a:rPr>
              <a:t>).</a:t>
            </a:r>
            <a:endParaRPr lang="ar-SA" sz="2000" dirty="0" smtClean="0">
              <a:solidFill>
                <a:schemeClr val="accent3">
                  <a:lumMod val="50000"/>
                </a:schemeClr>
              </a:solidFill>
            </a:endParaRPr>
          </a:p>
          <a:p>
            <a:pPr algn="justLow"/>
            <a:r>
              <a:rPr lang="ar-SA" sz="2000" b="1" dirty="0" smtClean="0">
                <a:solidFill>
                  <a:schemeClr val="accent3">
                    <a:lumMod val="50000"/>
                  </a:schemeClr>
                </a:solidFill>
              </a:rPr>
              <a:t>ب/ </a:t>
            </a:r>
            <a:r>
              <a:rPr lang="ar-SA" sz="2000" dirty="0" smtClean="0">
                <a:solidFill>
                  <a:schemeClr val="accent3">
                    <a:lumMod val="50000"/>
                  </a:schemeClr>
                </a:solidFill>
              </a:rPr>
              <a:t>مساعدة المشرف عليهم على الشعور </a:t>
            </a:r>
            <a:r>
              <a:rPr lang="ar-SA" sz="2000" dirty="0" err="1" smtClean="0">
                <a:solidFill>
                  <a:schemeClr val="accent3">
                    <a:lumMod val="50000"/>
                  </a:schemeClr>
                </a:solidFill>
              </a:rPr>
              <a:t>والاحساس</a:t>
            </a:r>
            <a:r>
              <a:rPr lang="ar-SA" sz="2000" dirty="0" smtClean="0">
                <a:solidFill>
                  <a:schemeClr val="accent3">
                    <a:lumMod val="50000"/>
                  </a:schemeClr>
                </a:solidFill>
              </a:rPr>
              <a:t> بالراحة والرضا والسعادة أثناء ادائهم </a:t>
            </a:r>
            <a:r>
              <a:rPr lang="ar-SA" sz="2000" dirty="0" err="1" smtClean="0">
                <a:solidFill>
                  <a:schemeClr val="accent3">
                    <a:lumMod val="50000"/>
                  </a:schemeClr>
                </a:solidFill>
              </a:rPr>
              <a:t>لاعمالهم</a:t>
            </a:r>
            <a:r>
              <a:rPr lang="ar-SA" sz="2000" dirty="0" smtClean="0">
                <a:solidFill>
                  <a:schemeClr val="accent3">
                    <a:lumMod val="50000"/>
                  </a:schemeClr>
                </a:solidFill>
              </a:rPr>
              <a:t> مع العملاء.</a:t>
            </a:r>
          </a:p>
          <a:p>
            <a:pPr algn="justLow"/>
            <a:r>
              <a:rPr lang="ar-SA" sz="2000" b="1" dirty="0" smtClean="0">
                <a:solidFill>
                  <a:schemeClr val="accent3">
                    <a:lumMod val="50000"/>
                  </a:schemeClr>
                </a:solidFill>
              </a:rPr>
              <a:t>أهم الجوانب التي يحتويها ويركز عليها الاشراف </a:t>
            </a:r>
            <a:r>
              <a:rPr lang="ar-SA" sz="2000" b="1" dirty="0" err="1" smtClean="0">
                <a:solidFill>
                  <a:schemeClr val="accent3">
                    <a:lumMod val="50000"/>
                  </a:schemeClr>
                </a:solidFill>
              </a:rPr>
              <a:t>التدعيمي:</a:t>
            </a:r>
            <a:endParaRPr lang="ar-SA" sz="2000" b="1" dirty="0" smtClean="0">
              <a:solidFill>
                <a:schemeClr val="accent3">
                  <a:lumMod val="50000"/>
                </a:schemeClr>
              </a:solidFill>
            </a:endParaRPr>
          </a:p>
          <a:p>
            <a:pPr algn="justLow"/>
            <a:r>
              <a:rPr lang="ar-SA" sz="2000" b="1" dirty="0" smtClean="0">
                <a:solidFill>
                  <a:schemeClr val="accent3">
                    <a:lumMod val="50000"/>
                  </a:schemeClr>
                </a:solidFill>
              </a:rPr>
              <a:t>1-</a:t>
            </a:r>
            <a:r>
              <a:rPr lang="ar-SA" sz="2000" dirty="0" smtClean="0">
                <a:solidFill>
                  <a:schemeClr val="accent3">
                    <a:lumMod val="50000"/>
                  </a:schemeClr>
                </a:solidFill>
              </a:rPr>
              <a:t>يركز على </a:t>
            </a:r>
            <a:r>
              <a:rPr lang="ar-SA" sz="2000" dirty="0" err="1" smtClean="0">
                <a:solidFill>
                  <a:schemeClr val="accent3">
                    <a:lumMod val="50000"/>
                  </a:schemeClr>
                </a:solidFill>
              </a:rPr>
              <a:t>جانيبين</a:t>
            </a:r>
            <a:r>
              <a:rPr lang="ar-SA" sz="2000" dirty="0" smtClean="0">
                <a:solidFill>
                  <a:schemeClr val="accent3">
                    <a:lumMod val="50000"/>
                  </a:schemeClr>
                </a:solidFill>
              </a:rPr>
              <a:t> </a:t>
            </a:r>
            <a:r>
              <a:rPr lang="ar-SA" sz="2000" dirty="0" err="1" smtClean="0">
                <a:solidFill>
                  <a:schemeClr val="accent3">
                    <a:lumMod val="50000"/>
                  </a:schemeClr>
                </a:solidFill>
              </a:rPr>
              <a:t>هما </a:t>
            </a:r>
            <a:r>
              <a:rPr lang="ar-SA" sz="2000" dirty="0" smtClean="0">
                <a:solidFill>
                  <a:schemeClr val="accent3">
                    <a:lumMod val="50000"/>
                  </a:schemeClr>
                </a:solidFill>
              </a:rPr>
              <a:t>(البصيرة او الاستبطان الداخلي لمعرفة جوانب القوة والضعف, التدعيم والتشجيع المستمر</a:t>
            </a:r>
            <a:r>
              <a:rPr lang="ar-SA" sz="2000" dirty="0" err="1" smtClean="0">
                <a:solidFill>
                  <a:schemeClr val="accent3">
                    <a:lumMod val="50000"/>
                  </a:schemeClr>
                </a:solidFill>
              </a:rPr>
              <a:t>).</a:t>
            </a:r>
            <a:endParaRPr lang="ar-SA" sz="2000" dirty="0" smtClean="0">
              <a:solidFill>
                <a:schemeClr val="accent3">
                  <a:lumMod val="50000"/>
                </a:schemeClr>
              </a:solidFill>
            </a:endParaRPr>
          </a:p>
          <a:p>
            <a:pPr algn="justLow"/>
            <a:r>
              <a:rPr lang="ar-SA" sz="2000" b="1" dirty="0" smtClean="0">
                <a:solidFill>
                  <a:schemeClr val="accent3">
                    <a:lumMod val="50000"/>
                  </a:schemeClr>
                </a:solidFill>
              </a:rPr>
              <a:t>2-</a:t>
            </a:r>
            <a:r>
              <a:rPr lang="ar-SA" sz="2000" dirty="0" smtClean="0">
                <a:solidFill>
                  <a:schemeClr val="accent3">
                    <a:lumMod val="50000"/>
                  </a:schemeClr>
                </a:solidFill>
              </a:rPr>
              <a:t>يشتمل على كافة انواع التدخل الاشرافي لتقوية الذات وتنمية القدرة على التعامل مع الضغوط.</a:t>
            </a:r>
          </a:p>
          <a:p>
            <a:pPr algn="justLow"/>
            <a:r>
              <a:rPr lang="ar-SA" sz="2000" b="1" dirty="0" smtClean="0">
                <a:solidFill>
                  <a:schemeClr val="accent3">
                    <a:lumMod val="50000"/>
                  </a:schemeClr>
                </a:solidFill>
              </a:rPr>
              <a:t>3-</a:t>
            </a:r>
            <a:r>
              <a:rPr lang="ar-SA" sz="2000" dirty="0" smtClean="0">
                <a:solidFill>
                  <a:schemeClr val="accent3">
                    <a:lumMod val="50000"/>
                  </a:schemeClr>
                </a:solidFill>
              </a:rPr>
              <a:t>يهتم ببعض التكنيكات العلاجية لزيادة القدرة على الادراك الذاتي للمشرف عليهم.</a:t>
            </a:r>
          </a:p>
          <a:p>
            <a:pPr algn="justLow"/>
            <a:r>
              <a:rPr lang="ar-SA" sz="2000" b="1" dirty="0" smtClean="0">
                <a:solidFill>
                  <a:schemeClr val="accent3">
                    <a:lumMod val="50000"/>
                  </a:schemeClr>
                </a:solidFill>
              </a:rPr>
              <a:t>4-</a:t>
            </a:r>
            <a:r>
              <a:rPr lang="ar-SA" sz="2000" dirty="0" smtClean="0">
                <a:solidFill>
                  <a:schemeClr val="accent3">
                    <a:lumMod val="50000"/>
                  </a:schemeClr>
                </a:solidFill>
              </a:rPr>
              <a:t>يركز على العلاقة المهنية القوية بين المشرف وبين المشرف عليهم, القائمة على التقبل والثقة.</a:t>
            </a:r>
          </a:p>
          <a:p>
            <a:pPr algn="justLow"/>
            <a:r>
              <a:rPr lang="ar-SA" sz="2000" b="1" dirty="0" smtClean="0">
                <a:solidFill>
                  <a:schemeClr val="accent3">
                    <a:lumMod val="50000"/>
                  </a:schemeClr>
                </a:solidFill>
              </a:rPr>
              <a:t>5-</a:t>
            </a:r>
            <a:r>
              <a:rPr lang="ar-SA" sz="2000" dirty="0" smtClean="0">
                <a:solidFill>
                  <a:schemeClr val="accent3">
                    <a:lumMod val="50000"/>
                  </a:schemeClr>
                </a:solidFill>
              </a:rPr>
              <a:t>تزداد الحاجة اليه اذا كان التعامل مع ذوي الفئات الخاصة او مع زيادة كمية العمل التي ينتج عنها الضغوط وتحتاج الى المواجهة والمساعدة عن طريق </a:t>
            </a:r>
            <a:r>
              <a:rPr lang="ar-SA" sz="2000" dirty="0" err="1" smtClean="0">
                <a:solidFill>
                  <a:schemeClr val="accent3">
                    <a:lumMod val="50000"/>
                  </a:schemeClr>
                </a:solidFill>
              </a:rPr>
              <a:t>المشرف.</a:t>
            </a:r>
            <a:r>
              <a:rPr lang="ar-SA" sz="2000" dirty="0" smtClean="0">
                <a:solidFill>
                  <a:schemeClr val="accent3">
                    <a:lumMod val="50000"/>
                  </a:schemeClr>
                </a:solidFill>
              </a:rPr>
              <a:t> </a:t>
            </a:r>
            <a:endParaRPr lang="ar-SA" sz="2000" dirty="0">
              <a:solidFill>
                <a:schemeClr val="accent3">
                  <a:lumMod val="50000"/>
                </a:schemeClr>
              </a:solidFill>
            </a:endParaRPr>
          </a:p>
        </p:txBody>
      </p:sp>
      <p:sp>
        <p:nvSpPr>
          <p:cNvPr id="3" name="شكل بيضاوي 2"/>
          <p:cNvSpPr/>
          <p:nvPr/>
        </p:nvSpPr>
        <p:spPr>
          <a:xfrm>
            <a:off x="1907704" y="142852"/>
            <a:ext cx="5184576" cy="785818"/>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accent3">
                    <a:lumMod val="50000"/>
                  </a:schemeClr>
                </a:solidFill>
              </a:rPr>
              <a:t>2-الاشراف التدعيمي</a:t>
            </a:r>
            <a:endParaRPr lang="ar-SA" sz="4000"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موجة 1"/>
          <p:cNvSpPr/>
          <p:nvPr/>
        </p:nvSpPr>
        <p:spPr>
          <a:xfrm>
            <a:off x="683568" y="0"/>
            <a:ext cx="7920880" cy="1075656"/>
          </a:xfrm>
          <a:prstGeom prst="wav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accent5">
                    <a:lumMod val="50000"/>
                  </a:schemeClr>
                </a:solidFill>
              </a:rPr>
              <a:t>المسئوليات الاخلاقية للإشراف</a:t>
            </a:r>
            <a:endParaRPr lang="ar-SA" sz="4000" b="1" dirty="0">
              <a:solidFill>
                <a:schemeClr val="accent5">
                  <a:lumMod val="50000"/>
                </a:schemeClr>
              </a:solidFill>
            </a:endParaRPr>
          </a:p>
        </p:txBody>
      </p:sp>
      <p:sp>
        <p:nvSpPr>
          <p:cNvPr id="3" name="مستطيل 2"/>
          <p:cNvSpPr/>
          <p:nvPr/>
        </p:nvSpPr>
        <p:spPr>
          <a:xfrm>
            <a:off x="0" y="1052736"/>
            <a:ext cx="9144000" cy="5805264"/>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2800" b="1" i="1" u="sng" dirty="0" smtClean="0">
                <a:solidFill>
                  <a:schemeClr val="accent5">
                    <a:lumMod val="50000"/>
                  </a:schemeClr>
                </a:solidFill>
              </a:rPr>
              <a:t>المسئوليات الاخلاقية للمشرف تجاه المشرف </a:t>
            </a:r>
            <a:r>
              <a:rPr lang="ar-SA" sz="2800" b="1" i="1" u="sng" dirty="0" err="1" smtClean="0">
                <a:solidFill>
                  <a:schemeClr val="accent5">
                    <a:lumMod val="50000"/>
                  </a:schemeClr>
                </a:solidFill>
              </a:rPr>
              <a:t>عليهم:</a:t>
            </a:r>
            <a:endParaRPr lang="ar-SA" sz="2800" b="1" i="1" u="sng" dirty="0" smtClean="0">
              <a:solidFill>
                <a:schemeClr val="accent5">
                  <a:lumMod val="50000"/>
                </a:schemeClr>
              </a:solidFill>
            </a:endParaRPr>
          </a:p>
          <a:p>
            <a:pPr algn="justLow"/>
            <a:r>
              <a:rPr lang="ar-SA" sz="2400" b="1" dirty="0" smtClean="0">
                <a:solidFill>
                  <a:schemeClr val="accent5">
                    <a:lumMod val="50000"/>
                  </a:schemeClr>
                </a:solidFill>
              </a:rPr>
              <a:t>1-</a:t>
            </a:r>
            <a:r>
              <a:rPr lang="ar-SA" sz="2400" dirty="0" smtClean="0">
                <a:solidFill>
                  <a:schemeClr val="accent5">
                    <a:lumMod val="50000"/>
                  </a:schemeClr>
                </a:solidFill>
              </a:rPr>
              <a:t>يجب عليه احترام المشرف عليهم ومعاملتهم بالحسنى.</a:t>
            </a:r>
          </a:p>
          <a:p>
            <a:pPr algn="justLow"/>
            <a:r>
              <a:rPr lang="ar-SA" sz="2400" b="1" dirty="0" smtClean="0">
                <a:solidFill>
                  <a:schemeClr val="accent5">
                    <a:lumMod val="50000"/>
                  </a:schemeClr>
                </a:solidFill>
              </a:rPr>
              <a:t>2-</a:t>
            </a:r>
            <a:r>
              <a:rPr lang="ar-SA" sz="2400" dirty="0" smtClean="0">
                <a:solidFill>
                  <a:schemeClr val="accent5">
                    <a:lumMod val="50000"/>
                  </a:schemeClr>
                </a:solidFill>
              </a:rPr>
              <a:t>مساعدتهم لزيادة المستوى المهني والأخلاقي عند ممارسته للعمل.</a:t>
            </a:r>
          </a:p>
          <a:p>
            <a:pPr algn="justLow"/>
            <a:r>
              <a:rPr lang="ar-SA" sz="2400" b="1" dirty="0" smtClean="0">
                <a:solidFill>
                  <a:schemeClr val="accent5">
                    <a:lumMod val="50000"/>
                  </a:schemeClr>
                </a:solidFill>
              </a:rPr>
              <a:t>3-</a:t>
            </a:r>
            <a:r>
              <a:rPr lang="ar-SA" sz="2400" dirty="0" smtClean="0">
                <a:solidFill>
                  <a:schemeClr val="accent5">
                    <a:lumMod val="50000"/>
                  </a:schemeClr>
                </a:solidFill>
              </a:rPr>
              <a:t>ان يحرص على العدالة في توزيع العمل بين أعضاء الجماعة الاشرافية التي يعمل معها.</a:t>
            </a:r>
          </a:p>
          <a:p>
            <a:pPr algn="justLow"/>
            <a:r>
              <a:rPr lang="ar-SA" sz="2400" b="1" dirty="0" smtClean="0">
                <a:solidFill>
                  <a:schemeClr val="accent5">
                    <a:lumMod val="50000"/>
                  </a:schemeClr>
                </a:solidFill>
              </a:rPr>
              <a:t>4-</a:t>
            </a:r>
            <a:r>
              <a:rPr lang="ar-SA" sz="2400" dirty="0" smtClean="0">
                <a:solidFill>
                  <a:schemeClr val="accent5">
                    <a:lumMod val="50000"/>
                  </a:schemeClr>
                </a:solidFill>
              </a:rPr>
              <a:t>مساعدتهم وفق مستواهم المهني وبأسلوب تدريجي للوصول الى اقصى درجات النمو.</a:t>
            </a:r>
          </a:p>
          <a:p>
            <a:pPr algn="justLow"/>
            <a:r>
              <a:rPr lang="ar-SA" sz="2400" b="1" dirty="0" smtClean="0">
                <a:solidFill>
                  <a:schemeClr val="accent5">
                    <a:lumMod val="50000"/>
                  </a:schemeClr>
                </a:solidFill>
              </a:rPr>
              <a:t>5-</a:t>
            </a:r>
            <a:r>
              <a:rPr lang="ar-SA" sz="2400" dirty="0" smtClean="0">
                <a:solidFill>
                  <a:schemeClr val="accent5">
                    <a:lumMod val="50000"/>
                  </a:schemeClr>
                </a:solidFill>
              </a:rPr>
              <a:t>ان يكون المشرف نموذج للاقتداء لكي يتعلموا منه الالتزام بالعمل والرغبة في المساعدة.</a:t>
            </a:r>
          </a:p>
          <a:p>
            <a:pPr algn="justLow"/>
            <a:r>
              <a:rPr lang="ar-SA" sz="2400" b="1" dirty="0" smtClean="0">
                <a:solidFill>
                  <a:schemeClr val="accent5">
                    <a:lumMod val="50000"/>
                  </a:schemeClr>
                </a:solidFill>
              </a:rPr>
              <a:t>6-</a:t>
            </a:r>
            <a:r>
              <a:rPr lang="ar-SA" sz="2400" dirty="0" smtClean="0">
                <a:solidFill>
                  <a:schemeClr val="accent5">
                    <a:lumMod val="50000"/>
                  </a:schemeClr>
                </a:solidFill>
              </a:rPr>
              <a:t> مساعدتهم على أداء مسئولياتهم وفقا للمبادئ والمهارات والأسس التطبيقية للأنشطة.</a:t>
            </a:r>
          </a:p>
          <a:p>
            <a:pPr algn="justLow"/>
            <a:r>
              <a:rPr lang="ar-SA" sz="2400" b="1" dirty="0" smtClean="0">
                <a:solidFill>
                  <a:schemeClr val="accent5">
                    <a:lumMod val="50000"/>
                  </a:schemeClr>
                </a:solidFill>
              </a:rPr>
              <a:t>7-</a:t>
            </a:r>
            <a:r>
              <a:rPr lang="ar-SA" sz="2400" dirty="0" smtClean="0">
                <a:solidFill>
                  <a:schemeClr val="accent5">
                    <a:lumMod val="50000"/>
                  </a:schemeClr>
                </a:solidFill>
              </a:rPr>
              <a:t>الحرص على مساعدتهم لحل مشكلاتهم بأنفسهم وإمدادهم بالمعارف والخبرات والمهارات التي تمكنهم من ذلك.</a:t>
            </a:r>
          </a:p>
          <a:p>
            <a:pPr algn="justLow"/>
            <a:r>
              <a:rPr lang="ar-SA" sz="2400" b="1" dirty="0" smtClean="0">
                <a:solidFill>
                  <a:schemeClr val="accent5">
                    <a:lumMod val="50000"/>
                  </a:schemeClr>
                </a:solidFill>
              </a:rPr>
              <a:t>8-</a:t>
            </a:r>
            <a:r>
              <a:rPr lang="ar-SA" sz="2400" dirty="0" smtClean="0">
                <a:solidFill>
                  <a:schemeClr val="accent5">
                    <a:lumMod val="50000"/>
                  </a:schemeClr>
                </a:solidFill>
              </a:rPr>
              <a:t>ان يكون عادلا في تقييمه وفقاً لمعايير موضوعية ترتبط بالمهام والمسئوليات المهنية.</a:t>
            </a:r>
          </a:p>
          <a:p>
            <a:pPr algn="justLow"/>
            <a:r>
              <a:rPr lang="ar-SA" sz="2400" b="1" dirty="0" smtClean="0">
                <a:solidFill>
                  <a:schemeClr val="accent5">
                    <a:lumMod val="50000"/>
                  </a:schemeClr>
                </a:solidFill>
              </a:rPr>
              <a:t>9-</a:t>
            </a:r>
            <a:r>
              <a:rPr lang="ar-SA" sz="2400" dirty="0" smtClean="0">
                <a:solidFill>
                  <a:schemeClr val="accent5">
                    <a:lumMod val="50000"/>
                  </a:schemeClr>
                </a:solidFill>
              </a:rPr>
              <a:t>ان يدرس بصورة مستمرة ظروف واحتياجات المشرف عليهم والعمل على اشباعها وتحسين الظروف وحل المشكلات.</a:t>
            </a:r>
          </a:p>
          <a:p>
            <a:pPr algn="justLow"/>
            <a:r>
              <a:rPr lang="ar-SA" sz="2400" b="1" dirty="0" smtClean="0">
                <a:solidFill>
                  <a:schemeClr val="accent5">
                    <a:lumMod val="50000"/>
                  </a:schemeClr>
                </a:solidFill>
              </a:rPr>
              <a:t>10-</a:t>
            </a:r>
            <a:r>
              <a:rPr lang="ar-SA" sz="2400" dirty="0" smtClean="0">
                <a:solidFill>
                  <a:schemeClr val="accent5">
                    <a:lumMod val="50000"/>
                  </a:schemeClr>
                </a:solidFill>
              </a:rPr>
              <a:t>ان يدافع عن حقوقهم ويساعدهم على المطالبة بأساليب مشروعة تتماشى مع نظام المؤسسة.</a:t>
            </a:r>
          </a:p>
          <a:p>
            <a:pPr algn="justLow"/>
            <a:r>
              <a:rPr lang="ar-SA" sz="2400" dirty="0" smtClean="0">
                <a:solidFill>
                  <a:schemeClr val="accent5">
                    <a:lumMod val="50000"/>
                  </a:schemeClr>
                </a:solidFill>
              </a:rPr>
              <a:t>11</a:t>
            </a:r>
            <a:r>
              <a:rPr lang="ar-SA" sz="2400" b="1" dirty="0" smtClean="0">
                <a:solidFill>
                  <a:schemeClr val="accent5">
                    <a:lumMod val="50000"/>
                  </a:schemeClr>
                </a:solidFill>
              </a:rPr>
              <a:t>-</a:t>
            </a:r>
            <a:r>
              <a:rPr lang="ar-SA" sz="2400" dirty="0" smtClean="0">
                <a:solidFill>
                  <a:schemeClr val="accent5">
                    <a:lumMod val="50000"/>
                  </a:schemeClr>
                </a:solidFill>
              </a:rPr>
              <a:t>ان يتعامل بوضوح وشفافية في جو يقوم على الصدق والصراحة </a:t>
            </a:r>
            <a:r>
              <a:rPr lang="ar-SA" sz="2400" dirty="0" err="1" smtClean="0">
                <a:solidFill>
                  <a:schemeClr val="accent5">
                    <a:lumMod val="50000"/>
                  </a:schemeClr>
                </a:solidFill>
              </a:rPr>
              <a:t>و</a:t>
            </a:r>
            <a:r>
              <a:rPr lang="ar-SA" sz="2400" dirty="0" smtClean="0">
                <a:solidFill>
                  <a:schemeClr val="accent5">
                    <a:lumMod val="50000"/>
                  </a:schemeClr>
                </a:solidFill>
              </a:rPr>
              <a:t> الثقة .</a:t>
            </a:r>
            <a:endParaRPr lang="ar-SA" sz="2400" dirty="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slide(fromBottom)">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مستطيل مستدير الزوايا 1"/>
          <p:cNvSpPr/>
          <p:nvPr/>
        </p:nvSpPr>
        <p:spPr>
          <a:xfrm>
            <a:off x="0" y="0"/>
            <a:ext cx="9144000" cy="6858000"/>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endParaRPr lang="ar-SA" b="1" dirty="0" smtClean="0">
              <a:solidFill>
                <a:srgbClr val="CC0066"/>
              </a:solidFill>
            </a:endParaRPr>
          </a:p>
          <a:p>
            <a:pPr algn="justLow"/>
            <a:endParaRPr lang="ar-SA" sz="2000" b="1" dirty="0" smtClean="0">
              <a:solidFill>
                <a:srgbClr val="CC0066"/>
              </a:solidFill>
            </a:endParaRPr>
          </a:p>
          <a:p>
            <a:pPr algn="justLow"/>
            <a:endParaRPr lang="ar-SA" sz="2000" b="1" dirty="0" smtClean="0">
              <a:solidFill>
                <a:srgbClr val="CC0066"/>
              </a:solidFill>
            </a:endParaRPr>
          </a:p>
          <a:p>
            <a:pPr algn="justLow"/>
            <a:r>
              <a:rPr lang="ar-SA" sz="2400" b="1" i="1" u="sng" dirty="0" smtClean="0">
                <a:solidFill>
                  <a:schemeClr val="accent5">
                    <a:lumMod val="50000"/>
                  </a:schemeClr>
                </a:solidFill>
              </a:rPr>
              <a:t>المسئوليات الاخلاقية للمشرف تجاه جماعة </a:t>
            </a:r>
            <a:r>
              <a:rPr lang="ar-SA" sz="2400" b="1" i="1" u="sng" dirty="0" err="1" smtClean="0">
                <a:solidFill>
                  <a:schemeClr val="accent5">
                    <a:lumMod val="50000"/>
                  </a:schemeClr>
                </a:solidFill>
              </a:rPr>
              <a:t>الزملاء:</a:t>
            </a:r>
            <a:endParaRPr lang="ar-SA" sz="2400" b="1" i="1" u="sng" dirty="0" smtClean="0">
              <a:solidFill>
                <a:schemeClr val="accent5">
                  <a:lumMod val="50000"/>
                </a:schemeClr>
              </a:solidFill>
            </a:endParaRPr>
          </a:p>
          <a:p>
            <a:pPr algn="justLow"/>
            <a:r>
              <a:rPr lang="ar-SA" sz="2000" dirty="0" smtClean="0">
                <a:solidFill>
                  <a:schemeClr val="accent5">
                    <a:lumMod val="50000"/>
                  </a:schemeClr>
                </a:solidFill>
              </a:rPr>
              <a:t>1- الحرص على الاحترام, وخاصة زملاء المهنة.</a:t>
            </a:r>
          </a:p>
          <a:p>
            <a:pPr algn="justLow"/>
            <a:r>
              <a:rPr lang="ar-SA" sz="2000" dirty="0" smtClean="0">
                <a:solidFill>
                  <a:schemeClr val="accent5">
                    <a:lumMod val="50000"/>
                  </a:schemeClr>
                </a:solidFill>
              </a:rPr>
              <a:t>2-أن يُبدي روح التعاون مع زملائه ويقدم لهم المساعده.</a:t>
            </a:r>
          </a:p>
          <a:p>
            <a:pPr algn="justLow"/>
            <a:r>
              <a:rPr lang="ar-SA" sz="2000" dirty="0" smtClean="0">
                <a:solidFill>
                  <a:schemeClr val="accent5">
                    <a:lumMod val="50000"/>
                  </a:schemeClr>
                </a:solidFill>
              </a:rPr>
              <a:t>3-التشاور معهم في المواقف والمشكلات لاتخاذ القرار الصائب.</a:t>
            </a:r>
          </a:p>
          <a:p>
            <a:pPr algn="justLow"/>
            <a:r>
              <a:rPr lang="ar-SA" sz="2000" dirty="0" smtClean="0">
                <a:solidFill>
                  <a:schemeClr val="accent5">
                    <a:lumMod val="50000"/>
                  </a:schemeClr>
                </a:solidFill>
              </a:rPr>
              <a:t>4-احترام التخصصات الاخرى والاستفادة منها في العمل.</a:t>
            </a:r>
          </a:p>
          <a:p>
            <a:pPr algn="justLow"/>
            <a:r>
              <a:rPr lang="ar-SA" sz="2000" dirty="0" smtClean="0">
                <a:solidFill>
                  <a:schemeClr val="accent5">
                    <a:lumMod val="50000"/>
                  </a:schemeClr>
                </a:solidFill>
              </a:rPr>
              <a:t>5-التدخل لحل الصراعات وتقديم المقترحات والحلول.</a:t>
            </a:r>
          </a:p>
          <a:p>
            <a:pPr algn="justLow"/>
            <a:r>
              <a:rPr lang="ar-SA" sz="2000" dirty="0" smtClean="0">
                <a:solidFill>
                  <a:schemeClr val="accent5">
                    <a:lumMod val="50000"/>
                  </a:schemeClr>
                </a:solidFill>
              </a:rPr>
              <a:t>6-المحافظة على أسرار زملاء المهنة.</a:t>
            </a:r>
          </a:p>
          <a:p>
            <a:pPr algn="justLow"/>
            <a:r>
              <a:rPr lang="ar-SA" sz="2000" dirty="0" smtClean="0">
                <a:solidFill>
                  <a:schemeClr val="accent5">
                    <a:lumMod val="50000"/>
                  </a:schemeClr>
                </a:solidFill>
              </a:rPr>
              <a:t>7-تقديم النصيحة والمساعدة للزملاء الجدد.</a:t>
            </a:r>
          </a:p>
          <a:p>
            <a:pPr algn="justLow"/>
            <a:r>
              <a:rPr lang="ar-SA" sz="2000" dirty="0" smtClean="0">
                <a:solidFill>
                  <a:schemeClr val="accent5">
                    <a:lumMod val="50000"/>
                  </a:schemeClr>
                </a:solidFill>
              </a:rPr>
              <a:t>8- التنافس مع زملائه في اطار القيم النبيلة دون الدخول في أي صراعات.</a:t>
            </a:r>
          </a:p>
          <a:p>
            <a:pPr algn="justLow"/>
            <a:r>
              <a:rPr lang="ar-SA" sz="2400" b="1" i="1" u="sng" dirty="0" smtClean="0">
                <a:solidFill>
                  <a:schemeClr val="accent5">
                    <a:lumMod val="50000"/>
                  </a:schemeClr>
                </a:solidFill>
              </a:rPr>
              <a:t>المسئوليات الاخلاقية تجاه </a:t>
            </a:r>
            <a:r>
              <a:rPr lang="ar-SA" sz="2400" b="1" i="1" u="sng" dirty="0" err="1" smtClean="0">
                <a:solidFill>
                  <a:schemeClr val="accent5">
                    <a:lumMod val="50000"/>
                  </a:schemeClr>
                </a:solidFill>
              </a:rPr>
              <a:t>المجتمع:</a:t>
            </a:r>
            <a:endParaRPr lang="ar-SA" sz="2400" b="1" i="1" u="sng" dirty="0" smtClean="0">
              <a:solidFill>
                <a:schemeClr val="accent5">
                  <a:lumMod val="50000"/>
                </a:schemeClr>
              </a:solidFill>
            </a:endParaRPr>
          </a:p>
          <a:p>
            <a:pPr algn="justLow"/>
            <a:r>
              <a:rPr lang="ar-SA" sz="2000" dirty="0" smtClean="0">
                <a:solidFill>
                  <a:schemeClr val="accent5">
                    <a:lumMod val="50000"/>
                  </a:schemeClr>
                </a:solidFill>
              </a:rPr>
              <a:t>1-احترام قيم المجتمع ونظمه </a:t>
            </a:r>
            <a:r>
              <a:rPr lang="ar-SA" sz="2000" dirty="0" err="1" smtClean="0">
                <a:solidFill>
                  <a:schemeClr val="accent5">
                    <a:lumMod val="50000"/>
                  </a:schemeClr>
                </a:solidFill>
              </a:rPr>
              <a:t>واهدافه</a:t>
            </a:r>
            <a:r>
              <a:rPr lang="ar-SA" sz="2000" dirty="0" smtClean="0">
                <a:solidFill>
                  <a:schemeClr val="accent5">
                    <a:lumMod val="50000"/>
                  </a:schemeClr>
                </a:solidFill>
              </a:rPr>
              <a:t> العليا.</a:t>
            </a:r>
          </a:p>
          <a:p>
            <a:pPr algn="justLow"/>
            <a:r>
              <a:rPr lang="ar-SA" sz="2000" dirty="0" smtClean="0">
                <a:solidFill>
                  <a:schemeClr val="accent5">
                    <a:lumMod val="50000"/>
                  </a:schemeClr>
                </a:solidFill>
              </a:rPr>
              <a:t>2-فهم القضايا والمشكلات والمساهمة في حلها من خلال جماعات </a:t>
            </a:r>
            <a:r>
              <a:rPr lang="ar-SA" sz="2000" dirty="0" err="1" smtClean="0">
                <a:solidFill>
                  <a:schemeClr val="accent5">
                    <a:lumMod val="50000"/>
                  </a:schemeClr>
                </a:solidFill>
              </a:rPr>
              <a:t>لاشراف</a:t>
            </a:r>
            <a:r>
              <a:rPr lang="ar-SA" sz="2000" dirty="0" smtClean="0">
                <a:solidFill>
                  <a:schemeClr val="accent5">
                    <a:lumMod val="50000"/>
                  </a:schemeClr>
                </a:solidFill>
              </a:rPr>
              <a:t> او العملاء بالمؤسسة.</a:t>
            </a:r>
          </a:p>
          <a:p>
            <a:pPr algn="justLow"/>
            <a:r>
              <a:rPr lang="ar-SA" sz="2000" dirty="0" smtClean="0">
                <a:solidFill>
                  <a:schemeClr val="accent5">
                    <a:lumMod val="50000"/>
                  </a:schemeClr>
                </a:solidFill>
              </a:rPr>
              <a:t>3-الاستفادة من امكانيات المجتمع المادية والبشرية في تحقيق اهداف الاشراف.</a:t>
            </a:r>
          </a:p>
          <a:p>
            <a:pPr algn="justLow"/>
            <a:r>
              <a:rPr lang="ar-SA" sz="2000" dirty="0" smtClean="0">
                <a:solidFill>
                  <a:schemeClr val="accent5">
                    <a:lumMod val="50000"/>
                  </a:schemeClr>
                </a:solidFill>
              </a:rPr>
              <a:t>4-نشر الوعي بأهمية الخدمة الاجتماعية </a:t>
            </a:r>
            <a:r>
              <a:rPr lang="ar-SA" sz="2000" dirty="0" smtClean="0">
                <a:solidFill>
                  <a:schemeClr val="accent5">
                    <a:lumMod val="50000"/>
                  </a:schemeClr>
                </a:solidFill>
              </a:rPr>
              <a:t>ومجالاتها المهنية </a:t>
            </a:r>
            <a:r>
              <a:rPr lang="ar-SA" sz="2000" dirty="0" smtClean="0">
                <a:solidFill>
                  <a:schemeClr val="accent5">
                    <a:lumMod val="50000"/>
                  </a:schemeClr>
                </a:solidFill>
              </a:rPr>
              <a:t>ودورها الايجابي في المجتمع.</a:t>
            </a:r>
          </a:p>
          <a:p>
            <a:pPr algn="justLow"/>
            <a:r>
              <a:rPr lang="ar-SA" sz="2000" dirty="0" smtClean="0">
                <a:solidFill>
                  <a:schemeClr val="accent5">
                    <a:lumMod val="50000"/>
                  </a:schemeClr>
                </a:solidFill>
              </a:rPr>
              <a:t>5-دراسة التغييرات المستحدثة في المجتمع والمشكلات الناتجة عنها.</a:t>
            </a:r>
          </a:p>
          <a:p>
            <a:pPr algn="justLow"/>
            <a:r>
              <a:rPr lang="ar-SA" sz="2000" dirty="0" smtClean="0">
                <a:solidFill>
                  <a:schemeClr val="accent5">
                    <a:lumMod val="50000"/>
                  </a:schemeClr>
                </a:solidFill>
              </a:rPr>
              <a:t>6-تدعيم </a:t>
            </a:r>
            <a:r>
              <a:rPr lang="ar-SA" sz="2000" dirty="0" smtClean="0">
                <a:solidFill>
                  <a:schemeClr val="accent5">
                    <a:lumMod val="50000"/>
                  </a:schemeClr>
                </a:solidFill>
              </a:rPr>
              <a:t>العلاقة </a:t>
            </a:r>
            <a:r>
              <a:rPr lang="ar-SA" sz="2000" dirty="0" smtClean="0">
                <a:solidFill>
                  <a:schemeClr val="accent5">
                    <a:lumMod val="50000"/>
                  </a:schemeClr>
                </a:solidFill>
              </a:rPr>
              <a:t>التبادلية بين البيئة والمؤسسة .</a:t>
            </a:r>
          </a:p>
          <a:p>
            <a:pPr algn="justLow"/>
            <a:r>
              <a:rPr lang="ar-SA" sz="2000" dirty="0" smtClean="0">
                <a:solidFill>
                  <a:schemeClr val="accent5">
                    <a:lumMod val="50000"/>
                  </a:schemeClr>
                </a:solidFill>
              </a:rPr>
              <a:t>7-الاهتمام بالخدمة الاجتماعية الدولية التي تركز على القضايا المعاصرة والتنمية الشاملة القائمة على التعاون الدولي.</a:t>
            </a:r>
          </a:p>
          <a:p>
            <a:pPr algn="justLow"/>
            <a:r>
              <a:rPr lang="ar-SA" sz="2000" dirty="0" smtClean="0">
                <a:solidFill>
                  <a:schemeClr val="accent5">
                    <a:lumMod val="50000"/>
                  </a:schemeClr>
                </a:solidFill>
              </a:rPr>
              <a:t>8-تدعيم قيم الحوار والسلام والانفتاح على الاخرين للاستفادة من تجاربهم والتقارب مع المجتمعات الاخرى.</a:t>
            </a:r>
          </a:p>
          <a:p>
            <a:pPr algn="justLow"/>
            <a:r>
              <a:rPr lang="ar-SA" sz="2000" dirty="0" smtClean="0">
                <a:solidFill>
                  <a:schemeClr val="accent5">
                    <a:lumMod val="50000"/>
                  </a:schemeClr>
                </a:solidFill>
              </a:rPr>
              <a:t>9-ربط البرامج بقضايا المجتمع التنموية للمساهمة في تطوير المجتمع وتنميته.  </a:t>
            </a:r>
          </a:p>
          <a:p>
            <a:pPr algn="justLow"/>
            <a:endParaRPr lang="ar-SA" b="1" dirty="0" smtClean="0">
              <a:solidFill>
                <a:srgbClr val="CC0066"/>
              </a:solidFill>
            </a:endParaRPr>
          </a:p>
          <a:p>
            <a:pPr algn="justLow"/>
            <a:endParaRPr lang="ar-SA" b="1" dirty="0" smtClean="0">
              <a:solidFill>
                <a:srgbClr val="CC0066"/>
              </a:solidFill>
            </a:endParaRPr>
          </a:p>
          <a:p>
            <a:pPr algn="justLow"/>
            <a:endParaRPr lang="ar-SA" b="1" dirty="0">
              <a:solidFill>
                <a:srgbClr val="CC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TotalTime>
  <Words>1067</Words>
  <Application>Microsoft Office PowerPoint</Application>
  <PresentationFormat>عرض على الشاشة (3:4)‏</PresentationFormat>
  <Paragraphs>79</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dell</cp:lastModifiedBy>
  <cp:revision>148</cp:revision>
  <dcterms:created xsi:type="dcterms:W3CDTF">2013-09-16T16:59:10Z</dcterms:created>
  <dcterms:modified xsi:type="dcterms:W3CDTF">2014-05-14T12:51:10Z</dcterms:modified>
</cp:coreProperties>
</file>