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298" r:id="rId11"/>
    <p:sldId id="264" r:id="rId12"/>
    <p:sldId id="266" r:id="rId13"/>
    <p:sldId id="267" r:id="rId14"/>
    <p:sldId id="268" r:id="rId15"/>
    <p:sldId id="269" r:id="rId16"/>
    <p:sldId id="271" r:id="rId17"/>
    <p:sldId id="273" r:id="rId18"/>
    <p:sldId id="275" r:id="rId19"/>
    <p:sldId id="302" r:id="rId20"/>
    <p:sldId id="270" r:id="rId21"/>
    <p:sldId id="272" r:id="rId22"/>
    <p:sldId id="279" r:id="rId23"/>
    <p:sldId id="301" r:id="rId24"/>
    <p:sldId id="282" r:id="rId25"/>
    <p:sldId id="285" r:id="rId26"/>
    <p:sldId id="281" r:id="rId27"/>
    <p:sldId id="280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7" r:id="rId37"/>
    <p:sldId id="293" r:id="rId38"/>
    <p:sldId id="296" r:id="rId39"/>
  </p:sldIdLst>
  <p:sldSz cx="9144000" cy="6858000" type="screen4x3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نمط ذو سمات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النمط الداكن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75F4C-AED9-49DF-85EB-77C338398ADA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F21859-FC00-412F-AA18-1DBF3195BBA0}">
      <dgm:prSet phldrT="[نص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8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Expected. outcome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</dgm:t>
    </dgm:pt>
    <dgm:pt modelId="{26D91CDB-0FF1-476F-B225-03B89AC7EBE7}" type="parTrans" cxnId="{33A92EAB-F538-4B7F-BA1E-8F6D4B4AFE1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6051F-0303-4CCD-B9BA-8C31BDF08EBF}" type="sibTrans" cxnId="{33A92EAB-F538-4B7F-BA1E-8F6D4B4AFE1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7AF70D-0035-477E-9FBF-21DBC4157F91}">
      <dgm:prSet phldrT="[نص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Patient will be socially engaged in the community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</dgm:t>
    </dgm:pt>
    <dgm:pt modelId="{78E3FBA9-213E-4889-9EE4-C6B1598CC862}" type="parTrans" cxnId="{331EA756-47C7-451A-A00A-AAE75BC5635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0A8117-3CBC-4CE5-A7D8-DE595BCAB1FC}" type="sibTrans" cxnId="{331EA756-47C7-451A-A00A-AAE75BC5635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C01D5-97C6-4154-A543-9F6A492F33AB}">
      <dgm:prSet phldrT="[نص]" custT="1"/>
      <dgm:spPr/>
      <dgm:t>
        <a:bodyPr/>
        <a:lstStyle/>
        <a:p>
          <a:pPr algn="ctr"/>
          <a:r>
            <a: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Long term goal</a:t>
          </a:r>
          <a:endParaRPr lang="en-US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</dgm:t>
    </dgm:pt>
    <dgm:pt modelId="{B0E4CA38-E3FA-4F1A-B25A-99D33D1E27CA}" type="parTrans" cxnId="{E57C4180-5A79-48AF-85D3-99525DC0AD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BE73C-FC73-467D-9FE4-EE6CE6697689}" type="sibTrans" cxnId="{E57C4180-5A79-48AF-85D3-99525DC0AD7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62D3AF-451E-4E10-9663-2C85CCEE6067}">
      <dgm:prSet phldrT="[نص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The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p.t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 will travel about the community independently within 2 months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</dgm:t>
    </dgm:pt>
    <dgm:pt modelId="{DE91E776-7463-4D05-8EA0-78E8B160C8C3}" type="parTrans" cxnId="{96465344-06CD-4A7C-B088-CC597723B80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89DF5-9F2A-429F-8A7C-AC74E053611F}" type="sibTrans" cxnId="{96465344-06CD-4A7C-B088-CC597723B805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A1DBA-C6EC-4EC5-8F85-E8A3A3FD431D}">
      <dgm:prSet phldrT="[نص]" custT="1"/>
      <dgm:spPr/>
      <dgm:t>
        <a:bodyPr/>
        <a:lstStyle/>
        <a:p>
          <a:r>
            <a: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Short term goal</a:t>
          </a:r>
          <a:endParaRPr lang="en-US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dalus" pitchFamily="18" charset="-78"/>
            <a:cs typeface="Andalus" pitchFamily="18" charset="-78"/>
          </a:endParaRPr>
        </a:p>
      </dgm:t>
    </dgm:pt>
    <dgm:pt modelId="{6BB38FF0-5FF6-4B26-AF4F-E7F24D0EAC23}" type="parTrans" cxnId="{825EC0BA-8360-4CC5-A144-6C919C6167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3028AC-5C85-4520-883C-DA925526BAC2}" type="sibTrans" cxnId="{825EC0BA-8360-4CC5-A144-6C919C616730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7DE0BE-5279-476B-BA8C-5BC82A9CEFA6}">
      <dgm:prSet phldrT="[نص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At the end of 1 week the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p.t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 will  walk to the corner and back home</a:t>
          </a:r>
          <a:r>
            <a:rPr lang="en-US" sz="2800" dirty="0" smtClean="0">
              <a:effectLst/>
              <a:latin typeface="Andalus" pitchFamily="18" charset="-78"/>
              <a:cs typeface="Andalus" pitchFamily="18" charset="-78"/>
            </a:rPr>
            <a:t>.</a:t>
          </a:r>
          <a:endParaRPr lang="en-US" sz="2800" dirty="0">
            <a:effectLst/>
            <a:latin typeface="Andalus" pitchFamily="18" charset="-78"/>
            <a:cs typeface="Andalus" pitchFamily="18" charset="-78"/>
          </a:endParaRPr>
        </a:p>
      </dgm:t>
    </dgm:pt>
    <dgm:pt modelId="{67C04830-7FAE-49A4-8F83-259BF6AF81D8}" type="parTrans" cxnId="{32E2AFCC-F7DA-4034-956A-11E75C3632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3BA79B-AAA0-47DB-81D9-0E56F5D69627}" type="sibTrans" cxnId="{32E2AFCC-F7DA-4034-956A-11E75C36329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E4B9F-BEDA-40AE-A85E-89C49D3833DB}" type="pres">
      <dgm:prSet presAssocID="{D2A75F4C-AED9-49DF-85EB-77C338398A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B91F2-0CE3-4FE1-BDB1-1BBCF448DB6E}" type="pres">
      <dgm:prSet presAssocID="{0EF21859-FC00-412F-AA18-1DBF3195BBA0}" presName="composite" presStyleCnt="0"/>
      <dgm:spPr/>
      <dgm:t>
        <a:bodyPr/>
        <a:lstStyle/>
        <a:p>
          <a:endParaRPr lang="en-US"/>
        </a:p>
      </dgm:t>
    </dgm:pt>
    <dgm:pt modelId="{E27824CA-7DF3-4C1F-84C2-C775BB348285}" type="pres">
      <dgm:prSet presAssocID="{0EF21859-FC00-412F-AA18-1DBF3195BBA0}" presName="parentText" presStyleLbl="alignNode1" presStyleIdx="0" presStyleCnt="3" custScaleX="1270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EDEA2-B0D0-4DE6-A9B1-80215A0C0065}" type="pres">
      <dgm:prSet presAssocID="{0EF21859-FC00-412F-AA18-1DBF3195BBA0}" presName="descendantText" presStyleLbl="alignAcc1" presStyleIdx="0" presStyleCnt="3" custScaleX="81023" custLinFactNeighborX="-6834" custLinFactNeighborY="-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82213-3E15-4868-A638-37C7FEA0C746}" type="pres">
      <dgm:prSet presAssocID="{BE26051F-0303-4CCD-B9BA-8C31BDF08EBF}" presName="sp" presStyleCnt="0"/>
      <dgm:spPr/>
      <dgm:t>
        <a:bodyPr/>
        <a:lstStyle/>
        <a:p>
          <a:endParaRPr lang="en-US"/>
        </a:p>
      </dgm:t>
    </dgm:pt>
    <dgm:pt modelId="{8E1282C2-52D9-4D04-9355-A7DD4034B926}" type="pres">
      <dgm:prSet presAssocID="{4EAC01D5-97C6-4154-A543-9F6A492F33AB}" presName="composite" presStyleCnt="0"/>
      <dgm:spPr/>
      <dgm:t>
        <a:bodyPr/>
        <a:lstStyle/>
        <a:p>
          <a:endParaRPr lang="en-US"/>
        </a:p>
      </dgm:t>
    </dgm:pt>
    <dgm:pt modelId="{CEEC283F-F4D7-46D0-8026-554B001ED649}" type="pres">
      <dgm:prSet presAssocID="{4EAC01D5-97C6-4154-A543-9F6A492F33AB}" presName="parentText" presStyleLbl="alignNode1" presStyleIdx="1" presStyleCnt="3" custScaleX="1297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4F562-15D7-4BF4-A8C8-28723601542D}" type="pres">
      <dgm:prSet presAssocID="{4EAC01D5-97C6-4154-A543-9F6A492F33AB}" presName="descendantText" presStyleLbl="alignAcc1" presStyleIdx="1" presStyleCnt="3" custScaleX="91677" custLinFactNeighborX="-1875" custLinFactNeighborY="2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FB7F3-F927-4689-944C-CC1BBAD53562}" type="pres">
      <dgm:prSet presAssocID="{A9BBE73C-FC73-467D-9FE4-EE6CE6697689}" presName="sp" presStyleCnt="0"/>
      <dgm:spPr/>
      <dgm:t>
        <a:bodyPr/>
        <a:lstStyle/>
        <a:p>
          <a:endParaRPr lang="en-US"/>
        </a:p>
      </dgm:t>
    </dgm:pt>
    <dgm:pt modelId="{3674C4BA-2FA4-4B51-ACBA-544BD02CE339}" type="pres">
      <dgm:prSet presAssocID="{50AA1DBA-C6EC-4EC5-8F85-E8A3A3FD431D}" presName="composite" presStyleCnt="0"/>
      <dgm:spPr/>
      <dgm:t>
        <a:bodyPr/>
        <a:lstStyle/>
        <a:p>
          <a:endParaRPr lang="en-US"/>
        </a:p>
      </dgm:t>
    </dgm:pt>
    <dgm:pt modelId="{9684A6B2-4ED2-4CA3-9766-3680DC209FE7}" type="pres">
      <dgm:prSet presAssocID="{50AA1DBA-C6EC-4EC5-8F85-E8A3A3FD431D}" presName="parentText" presStyleLbl="alignNode1" presStyleIdx="2" presStyleCnt="3" custScaleX="1324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87E21-7517-47BB-BB5F-702955F756C4}" type="pres">
      <dgm:prSet presAssocID="{50AA1DBA-C6EC-4EC5-8F85-E8A3A3FD431D}" presName="descendantText" presStyleLbl="alignAcc1" presStyleIdx="2" presStyleCnt="3" custScaleX="90926" custScaleY="105097" custLinFactNeighborX="-1993" custLinFactNeighborY="4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AC3909-0FB6-4215-BCDF-3AD09F88DEFB}" type="presOf" srcId="{E362D3AF-451E-4E10-9663-2C85CCEE6067}" destId="{24F4F562-15D7-4BF4-A8C8-28723601542D}" srcOrd="0" destOrd="0" presId="urn:microsoft.com/office/officeart/2005/8/layout/chevron2"/>
    <dgm:cxn modelId="{E57C4180-5A79-48AF-85D3-99525DC0AD70}" srcId="{D2A75F4C-AED9-49DF-85EB-77C338398ADA}" destId="{4EAC01D5-97C6-4154-A543-9F6A492F33AB}" srcOrd="1" destOrd="0" parTransId="{B0E4CA38-E3FA-4F1A-B25A-99D33D1E27CA}" sibTransId="{A9BBE73C-FC73-467D-9FE4-EE6CE6697689}"/>
    <dgm:cxn modelId="{80914E7A-2E85-4FDE-B044-F9750ADFB2E0}" type="presOf" srcId="{0EF21859-FC00-412F-AA18-1DBF3195BBA0}" destId="{E27824CA-7DF3-4C1F-84C2-C775BB348285}" srcOrd="0" destOrd="0" presId="urn:microsoft.com/office/officeart/2005/8/layout/chevron2"/>
    <dgm:cxn modelId="{57292938-1666-4B69-A2AB-BF02C6137DA1}" type="presOf" srcId="{B57DE0BE-5279-476B-BA8C-5BC82A9CEFA6}" destId="{ACC87E21-7517-47BB-BB5F-702955F756C4}" srcOrd="0" destOrd="0" presId="urn:microsoft.com/office/officeart/2005/8/layout/chevron2"/>
    <dgm:cxn modelId="{33A92EAB-F538-4B7F-BA1E-8F6D4B4AFE1C}" srcId="{D2A75F4C-AED9-49DF-85EB-77C338398ADA}" destId="{0EF21859-FC00-412F-AA18-1DBF3195BBA0}" srcOrd="0" destOrd="0" parTransId="{26D91CDB-0FF1-476F-B225-03B89AC7EBE7}" sibTransId="{BE26051F-0303-4CCD-B9BA-8C31BDF08EBF}"/>
    <dgm:cxn modelId="{AE267414-1A52-4C3E-BD03-0DA8A0CD4605}" type="presOf" srcId="{D2A75F4C-AED9-49DF-85EB-77C338398ADA}" destId="{636E4B9F-BEDA-40AE-A85E-89C49D3833DB}" srcOrd="0" destOrd="0" presId="urn:microsoft.com/office/officeart/2005/8/layout/chevron2"/>
    <dgm:cxn modelId="{825EC0BA-8360-4CC5-A144-6C919C616730}" srcId="{D2A75F4C-AED9-49DF-85EB-77C338398ADA}" destId="{50AA1DBA-C6EC-4EC5-8F85-E8A3A3FD431D}" srcOrd="2" destOrd="0" parTransId="{6BB38FF0-5FF6-4B26-AF4F-E7F24D0EAC23}" sibTransId="{343028AC-5C85-4520-883C-DA925526BAC2}"/>
    <dgm:cxn modelId="{331EA756-47C7-451A-A00A-AAE75BC5635A}" srcId="{0EF21859-FC00-412F-AA18-1DBF3195BBA0}" destId="{B87AF70D-0035-477E-9FBF-21DBC4157F91}" srcOrd="0" destOrd="0" parTransId="{78E3FBA9-213E-4889-9EE4-C6B1598CC862}" sibTransId="{810A8117-3CBC-4CE5-A7D8-DE595BCAB1FC}"/>
    <dgm:cxn modelId="{62D7CEA0-A489-4516-9F57-C02634B6944F}" type="presOf" srcId="{4EAC01D5-97C6-4154-A543-9F6A492F33AB}" destId="{CEEC283F-F4D7-46D0-8026-554B001ED649}" srcOrd="0" destOrd="0" presId="urn:microsoft.com/office/officeart/2005/8/layout/chevron2"/>
    <dgm:cxn modelId="{32E2AFCC-F7DA-4034-956A-11E75C363293}" srcId="{50AA1DBA-C6EC-4EC5-8F85-E8A3A3FD431D}" destId="{B57DE0BE-5279-476B-BA8C-5BC82A9CEFA6}" srcOrd="0" destOrd="0" parTransId="{67C04830-7FAE-49A4-8F83-259BF6AF81D8}" sibTransId="{273BA79B-AAA0-47DB-81D9-0E56F5D69627}"/>
    <dgm:cxn modelId="{7F9D68B4-129C-4DDD-B72B-F788CB8C6395}" type="presOf" srcId="{B87AF70D-0035-477E-9FBF-21DBC4157F91}" destId="{43FEDEA2-B0D0-4DE6-A9B1-80215A0C0065}" srcOrd="0" destOrd="0" presId="urn:microsoft.com/office/officeart/2005/8/layout/chevron2"/>
    <dgm:cxn modelId="{96465344-06CD-4A7C-B088-CC597723B805}" srcId="{4EAC01D5-97C6-4154-A543-9F6A492F33AB}" destId="{E362D3AF-451E-4E10-9663-2C85CCEE6067}" srcOrd="0" destOrd="0" parTransId="{DE91E776-7463-4D05-8EA0-78E8B160C8C3}" sibTransId="{65B89DF5-9F2A-429F-8A7C-AC74E053611F}"/>
    <dgm:cxn modelId="{786E1D7C-7988-4EE7-8366-927FBBAF3873}" type="presOf" srcId="{50AA1DBA-C6EC-4EC5-8F85-E8A3A3FD431D}" destId="{9684A6B2-4ED2-4CA3-9766-3680DC209FE7}" srcOrd="0" destOrd="0" presId="urn:microsoft.com/office/officeart/2005/8/layout/chevron2"/>
    <dgm:cxn modelId="{2F5D2841-402A-47C8-A32D-B2902043576E}" type="presParOf" srcId="{636E4B9F-BEDA-40AE-A85E-89C49D3833DB}" destId="{B3FB91F2-0CE3-4FE1-BDB1-1BBCF448DB6E}" srcOrd="0" destOrd="0" presId="urn:microsoft.com/office/officeart/2005/8/layout/chevron2"/>
    <dgm:cxn modelId="{FA28D587-BFD6-4B0D-B89B-36562E62C46A}" type="presParOf" srcId="{B3FB91F2-0CE3-4FE1-BDB1-1BBCF448DB6E}" destId="{E27824CA-7DF3-4C1F-84C2-C775BB348285}" srcOrd="0" destOrd="0" presId="urn:microsoft.com/office/officeart/2005/8/layout/chevron2"/>
    <dgm:cxn modelId="{9CF83494-13D6-4A36-B981-FF4186462C3C}" type="presParOf" srcId="{B3FB91F2-0CE3-4FE1-BDB1-1BBCF448DB6E}" destId="{43FEDEA2-B0D0-4DE6-A9B1-80215A0C0065}" srcOrd="1" destOrd="0" presId="urn:microsoft.com/office/officeart/2005/8/layout/chevron2"/>
    <dgm:cxn modelId="{21AA3212-3715-4BDF-9F8E-926BACE25BB1}" type="presParOf" srcId="{636E4B9F-BEDA-40AE-A85E-89C49D3833DB}" destId="{21682213-3E15-4868-A638-37C7FEA0C746}" srcOrd="1" destOrd="0" presId="urn:microsoft.com/office/officeart/2005/8/layout/chevron2"/>
    <dgm:cxn modelId="{C04357AA-EF3C-4E48-9386-3655E9CAC136}" type="presParOf" srcId="{636E4B9F-BEDA-40AE-A85E-89C49D3833DB}" destId="{8E1282C2-52D9-4D04-9355-A7DD4034B926}" srcOrd="2" destOrd="0" presId="urn:microsoft.com/office/officeart/2005/8/layout/chevron2"/>
    <dgm:cxn modelId="{06341446-637B-4C8B-ACE4-466CCAB45405}" type="presParOf" srcId="{8E1282C2-52D9-4D04-9355-A7DD4034B926}" destId="{CEEC283F-F4D7-46D0-8026-554B001ED649}" srcOrd="0" destOrd="0" presId="urn:microsoft.com/office/officeart/2005/8/layout/chevron2"/>
    <dgm:cxn modelId="{CD407528-41A3-47E2-81FF-06B6FF4D7E55}" type="presParOf" srcId="{8E1282C2-52D9-4D04-9355-A7DD4034B926}" destId="{24F4F562-15D7-4BF4-A8C8-28723601542D}" srcOrd="1" destOrd="0" presId="urn:microsoft.com/office/officeart/2005/8/layout/chevron2"/>
    <dgm:cxn modelId="{8C49DFA1-0264-489B-8AF1-7D718577F405}" type="presParOf" srcId="{636E4B9F-BEDA-40AE-A85E-89C49D3833DB}" destId="{5FAFB7F3-F927-4689-944C-CC1BBAD53562}" srcOrd="3" destOrd="0" presId="urn:microsoft.com/office/officeart/2005/8/layout/chevron2"/>
    <dgm:cxn modelId="{46FF66A2-255D-4B67-A896-1840A9DAEBD0}" type="presParOf" srcId="{636E4B9F-BEDA-40AE-A85E-89C49D3833DB}" destId="{3674C4BA-2FA4-4B51-ACBA-544BD02CE339}" srcOrd="4" destOrd="0" presId="urn:microsoft.com/office/officeart/2005/8/layout/chevron2"/>
    <dgm:cxn modelId="{DB78C028-F7C3-4955-BAEB-E089483F9631}" type="presParOf" srcId="{3674C4BA-2FA4-4B51-ACBA-544BD02CE339}" destId="{9684A6B2-4ED2-4CA3-9766-3680DC209FE7}" srcOrd="0" destOrd="0" presId="urn:microsoft.com/office/officeart/2005/8/layout/chevron2"/>
    <dgm:cxn modelId="{FAA78C24-03A0-434D-BD02-54D9F32FBE9F}" type="presParOf" srcId="{3674C4BA-2FA4-4B51-ACBA-544BD02CE339}" destId="{ACC87E21-7517-47BB-BB5F-702955F756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119" cy="48307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98104" y="2"/>
            <a:ext cx="2982119" cy="48307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C2E1A9C1-6378-4F61-A2BE-7B4A674A771D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2" y="9176774"/>
            <a:ext cx="2982119" cy="483076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98104" y="9176774"/>
            <a:ext cx="2982119" cy="483076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85AABD47-998B-44FA-BF05-F87311CE5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8902" y="2"/>
            <a:ext cx="2982913" cy="4833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2982912" cy="48331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A2B9A4B-A320-4176-8429-5E0515271C18}" type="datetimeFigureOut">
              <a:rPr lang="ar-SA" smtClean="0"/>
              <a:t>19/01/36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30762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589896"/>
            <a:ext cx="5505450" cy="434665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8902" y="9176634"/>
            <a:ext cx="2982913" cy="4833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176634"/>
            <a:ext cx="2982912" cy="48331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0543B2-8FBB-4162-8FAA-ED98017775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654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43B2-8FBB-4162-8FAA-ED98017775A0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72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43B2-8FBB-4162-8FAA-ED98017775A0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17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43B2-8FBB-4162-8FAA-ED98017775A0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63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C4875D-67C6-4F7C-ACC9-DC9888D21452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56D8F4-DBDB-4036-A029-48ACB748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goal-directed-living.com/assets/images/autogen/a_j034138603.jpg&amp;imgrefurl=http://www.goal-directed-living.com/&amp;h=251&amp;w=178&amp;sz=4&amp;hl=en&amp;start=2&amp;tbnid=Hv7Bnq9ExeG2xM:&amp;tbnh=111&amp;tbnw=79&amp;prev=/images?q=Goal+Directed&amp;svnum=10&amp;hl=en&amp;lr=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google.com/imgres?imgurl=http://www.uwsp.edu/education/celtProject/Innovations/Images/MI%20Images/Interpersonal.jpg&amp;imgrefurl=http://www.uwsp.edu/education/celtProject/Parents/index.htm&amp;h=166&amp;w=188&amp;sz=18&amp;hl=en&amp;start=3&amp;tbnid=kK5fWQ96MU3ywM:&amp;tbnh=90&amp;tbnw=102&amp;prev=/images?q=Interpersonal&amp;svnum=10&amp;hl=en&amp;lr=&amp;sa=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entennial.k12.mn.us/gle/12Words/evaluate_files/image003.gif&amp;imgrefurl=http://www.centennial.k12.mn.us/gle/12Words/evaluate.htm&amp;h=314&amp;w=309&amp;sz=7&amp;hl=en&amp;start=41&amp;tbnid=yBakpnR9Y_F4PM:&amp;tbnh=117&amp;tbnw=115&amp;prev=/images?q=evaluate&amp;start=36&amp;ndsp=18&amp;svnum=10&amp;hl=en&amp;lr=&amp;sa=N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psdtuts.s3.amazonaws.com/126_Graduation_Hat/Conclusion.png&amp;imgrefurl=http://psd.tutsplus.com/tutorials/designing-tutorials/create-a-high-gloss-graduation-hat-icon-design/&amp;usg=__TFMkWNaz9O6lOwv7M-CXQgmuDn0=&amp;h=600&amp;w=600&amp;sz=108&amp;hl=ar&amp;start=4&amp;itbs=1&amp;tbnid=iq00SVL0xz0qLM:&amp;tbnh=135&amp;tbnw=135&amp;prev=/images?q=conclusion&amp;hl=ar&amp;safe=active&amp;sa=G&amp;gbv=2&amp;tbs=isch:1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datapath.co.uk/IMAGE/Systematic-Logo.gif&amp;imgrefurl=http://www.datapath.co.uk/buy.htm&amp;h=168&amp;w=150&amp;sz=5&amp;hl=en&amp;start=4&amp;tbnid=NIIu0nb4WSA2iM:&amp;tbnh=99&amp;tbnw=88&amp;prev=/images?q=Systematic&amp;svnum=10&amp;hl=en&amp;lr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6000" y="3573016"/>
            <a:ext cx="6390456" cy="28019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9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Nursing Process in psychiatric Nursing care</a:t>
            </a:r>
            <a:endParaRPr lang="en-US" sz="39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BY: Nada AL-Attar</a:t>
            </a:r>
          </a:p>
        </p:txBody>
      </p:sp>
      <p:pic>
        <p:nvPicPr>
          <p:cNvPr id="4" name="Picture 4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560840" cy="34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1"/>
            <a:ext cx="61206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Nursing diagnosis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35280" cy="4641379"/>
          </a:xfrm>
        </p:spPr>
        <p:txBody>
          <a:bodyPr/>
          <a:lstStyle/>
          <a:p>
            <a:pPr>
              <a:buFont typeface="Symbol"/>
              <a:buChar char="·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Nursing diagnosis: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process whereby nurses interpret data collected during the assessment phase of the nursing process and apply standardized labels to clients' health problems and responses to illness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·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Nursing diagnosis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statements that describe an individual's health state or alteration in person's life processes.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asan\Pictures\nursing\right_photo_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0"/>
            <a:ext cx="4143372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Components of the nursing diagnosis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PES</a:t>
            </a:r>
            <a:endParaRPr lang="en-US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Three distinct components of  an actual nursing diagnosis statement are: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problem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Etiology &amp;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Signs &amp; symptoms</a:t>
            </a: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This format  known as the </a:t>
            </a:r>
            <a:r>
              <a:rPr lang="en-US" sz="28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format</a:t>
            </a:r>
          </a:p>
        </p:txBody>
      </p:sp>
      <p:pic>
        <p:nvPicPr>
          <p:cNvPr id="4" name="Picture 9" descr="wiz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2362200"/>
            <a:ext cx="234156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Components of the nursing diagnosis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PES</a:t>
            </a:r>
            <a:endParaRPr lang="en-US" sz="36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P=Problem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come from the list of approved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nursing diagnosis such as ineffective coping or, Disturbed thought processes</a:t>
            </a: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Some N.diagnosis require qualifying statements based on  the nature of the problems.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void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240905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79712" y="476672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ency FB" pitchFamily="34" charset="0"/>
                <a:cs typeface="Times New Roman" pitchFamily="18" charset="0"/>
              </a:rPr>
              <a:t>Example of nanda diagnosis &amp; qualifying assessment</a:t>
            </a:r>
            <a:endParaRPr lang="en-US" sz="3200" dirty="0">
              <a:solidFill>
                <a:srgbClr val="7030A0"/>
              </a:solidFill>
            </a:endParaRPr>
          </a:p>
        </p:txBody>
      </p:sp>
      <p:graphicFrame>
        <p:nvGraphicFramePr>
          <p:cNvPr id="3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613181"/>
              </p:ext>
            </p:extLst>
          </p:nvPr>
        </p:nvGraphicFramePr>
        <p:xfrm>
          <a:off x="251520" y="1772815"/>
          <a:ext cx="8640960" cy="468844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00400"/>
                <a:gridCol w="5040560"/>
              </a:tblGrid>
              <a:tr h="80561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NANDA Diagnosis</a:t>
                      </a:r>
                      <a:endParaRPr lang="en-US" sz="3200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Qualifying statement</a:t>
                      </a:r>
                      <a:endParaRPr lang="en-US" sz="3200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/>
                </a:tc>
              </a:tr>
              <a:tr h="8056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Imbalanced nutrition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Less than body requirements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106554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Self care deficit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Bathing, dressing/grooming, feeding(total)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8056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noncompliance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Medication, milieu activities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8056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Deficient knowledge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Medications, treatment</a:t>
                      </a:r>
                      <a:endParaRPr lang="en-US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Components of the nursing diagnosis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PES</a:t>
            </a:r>
            <a:endParaRPr lang="en-US" sz="32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424936" cy="554461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E=etiology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known  as related factors or contributing factors considered to be the cause of  the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nursing diagnoses 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often accompanied by several etiologic factors  these factors may by psycho logic biologic  relational  environmental situational developmental or socio cultural ,For example: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altered thought process </a:t>
            </a:r>
            <a:r>
              <a:rPr lang="en-US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related to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psychosocial stressors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Altered thought process </a:t>
            </a:r>
            <a:r>
              <a:rPr lang="en-US" sz="28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as a result of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 schizophrenic process.</a:t>
            </a:r>
          </a:p>
          <a:p>
            <a:pPr>
              <a:buBlip>
                <a:blip r:embed="rId3"/>
              </a:buBlip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Blip>
                <a:blip r:embed="rId3"/>
              </a:buBlip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Components of the nursing diagnosis</a:t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S=signs and symptoms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observable , measurable manifestations of client, Also known as defining characteristics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often require more specific  descriptions to better represent the needs of the client being diagnosed . Ineffective coping has Ineffective problem solving </a:t>
            </a:r>
          </a:p>
          <a:p>
            <a:r>
              <a:rPr lang="en-US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Believes the others are planning to kill or harm her. (delusion of persecution)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ackand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32656"/>
            <a:ext cx="122413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2232248" cy="4680520"/>
          </a:xfrm>
        </p:spPr>
        <p:txBody>
          <a:bodyPr>
            <a:noAutofit/>
          </a:bodyPr>
          <a:lstStyle/>
          <a:p>
            <a:pPr lvl="0"/>
            <a:r>
              <a:rPr lang="en-US" sz="1000" u="sng" dirty="0"/>
              <a:t>Below is the list of the 16 new NANDA Nursing Diagnoses</a:t>
            </a:r>
            <a:endParaRPr lang="en-US" sz="1000" dirty="0"/>
          </a:p>
          <a:p>
            <a:pPr lvl="0"/>
            <a:r>
              <a:rPr lang="en-US" sz="1000" u="sng" dirty="0"/>
              <a:t>Risk for Ineffective Activity Planning</a:t>
            </a:r>
            <a:endParaRPr lang="en-US" sz="1000" dirty="0"/>
          </a:p>
          <a:p>
            <a:pPr lvl="0"/>
            <a:r>
              <a:rPr lang="en-US" sz="1000" u="sng" dirty="0"/>
              <a:t>Risk for Adverse Reaction to Iodinated Contrast Media</a:t>
            </a:r>
            <a:endParaRPr lang="en-US" sz="1000" dirty="0"/>
          </a:p>
          <a:p>
            <a:pPr lvl="0"/>
            <a:r>
              <a:rPr lang="en-US" sz="1000" u="sng" dirty="0"/>
              <a:t>Risk for Allergy Response</a:t>
            </a:r>
            <a:endParaRPr lang="en-US" sz="1000" dirty="0"/>
          </a:p>
          <a:p>
            <a:pPr lvl="0"/>
            <a:r>
              <a:rPr lang="en-US" sz="1000" u="sng" dirty="0"/>
              <a:t>Insufficient Breast Milk</a:t>
            </a:r>
            <a:endParaRPr lang="en-US" sz="1000" dirty="0"/>
          </a:p>
          <a:p>
            <a:pPr lvl="0"/>
            <a:r>
              <a:rPr lang="en-US" sz="1000" u="sng" dirty="0"/>
              <a:t>Ineffective Childbearing Process</a:t>
            </a:r>
            <a:endParaRPr lang="en-US" sz="1000" dirty="0"/>
          </a:p>
          <a:p>
            <a:pPr lvl="0"/>
            <a:r>
              <a:rPr lang="en-US" sz="1000" u="sng" dirty="0"/>
              <a:t>Risk for Ineffective Child Bearing Process</a:t>
            </a:r>
            <a:endParaRPr lang="en-US" sz="1000" dirty="0"/>
          </a:p>
          <a:p>
            <a:pPr lvl="0"/>
            <a:r>
              <a:rPr lang="en-US" sz="1000" u="sng" dirty="0"/>
              <a:t>Risk for Dry Eye</a:t>
            </a:r>
            <a:endParaRPr lang="en-US" sz="1000" dirty="0"/>
          </a:p>
          <a:p>
            <a:pPr lvl="0"/>
            <a:r>
              <a:rPr lang="en-US" sz="1000" u="sng" dirty="0"/>
              <a:t>Deficient Community Health</a:t>
            </a:r>
            <a:endParaRPr lang="en-US" sz="1000" dirty="0"/>
          </a:p>
          <a:p>
            <a:pPr lvl="0"/>
            <a:r>
              <a:rPr lang="en-US" sz="1000" u="sng" dirty="0"/>
              <a:t>Ineffective Impulse Control</a:t>
            </a:r>
            <a:endParaRPr lang="en-US" sz="1000" dirty="0"/>
          </a:p>
          <a:p>
            <a:pPr lvl="0"/>
            <a:r>
              <a:rPr lang="en-US" sz="1000" u="sng" dirty="0"/>
              <a:t>Risk for Neonatal Jaundice</a:t>
            </a:r>
            <a:endParaRPr lang="en-US" sz="1000" dirty="0"/>
          </a:p>
          <a:p>
            <a:pPr lvl="0"/>
            <a:r>
              <a:rPr lang="en-US" sz="1000" u="sng" dirty="0"/>
              <a:t>Risk for Disturbed Personal Identity</a:t>
            </a:r>
            <a:endParaRPr lang="en-US" sz="1000" dirty="0"/>
          </a:p>
          <a:p>
            <a:pPr lvl="0"/>
            <a:r>
              <a:rPr lang="en-US" sz="1000" u="sng" dirty="0"/>
              <a:t>Ineffective Relationship</a:t>
            </a:r>
            <a:endParaRPr lang="en-US" sz="1000" dirty="0"/>
          </a:p>
          <a:p>
            <a:pPr lvl="0"/>
            <a:r>
              <a:rPr lang="en-US" sz="1000" u="sng" dirty="0"/>
              <a:t>Risk for </a:t>
            </a:r>
            <a:r>
              <a:rPr lang="en-US" sz="1000" u="sng" dirty="0" err="1"/>
              <a:t>Ienffective</a:t>
            </a:r>
            <a:r>
              <a:rPr lang="en-US" sz="1000" u="sng" dirty="0"/>
              <a:t> Relationship</a:t>
            </a:r>
            <a:endParaRPr lang="en-US" sz="1000" dirty="0"/>
          </a:p>
          <a:p>
            <a:pPr lvl="0"/>
            <a:r>
              <a:rPr lang="en-US" sz="1000" u="sng" dirty="0"/>
              <a:t>Risk for Chronic Low Self-Esteem</a:t>
            </a:r>
            <a:endParaRPr lang="en-US" sz="1000" dirty="0"/>
          </a:p>
          <a:p>
            <a:pPr lvl="0"/>
            <a:r>
              <a:rPr lang="en-US" sz="1000" u="sng" dirty="0"/>
              <a:t>Risk for Thermal Injury</a:t>
            </a:r>
            <a:endParaRPr lang="en-US" sz="1000" dirty="0"/>
          </a:p>
          <a:p>
            <a:pPr lvl="0"/>
            <a:r>
              <a:rPr lang="en-US" sz="1000" u="sng" dirty="0"/>
              <a:t>Risk for Ineffective Peripheral Tissue Perfusion</a:t>
            </a:r>
            <a:endParaRPr lang="en-US" sz="1000" dirty="0"/>
          </a:p>
          <a:p>
            <a:pPr>
              <a:buNone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339752" y="692696"/>
            <a:ext cx="3168352" cy="5432181"/>
          </a:xfrm>
        </p:spPr>
        <p:txBody>
          <a:bodyPr>
            <a:noAutofit/>
          </a:bodyPr>
          <a:lstStyle/>
          <a:p>
            <a:pPr lvl="1"/>
            <a:r>
              <a:rPr lang="en-US" sz="1000" dirty="0" smtClean="0"/>
              <a:t>Risk-prone </a:t>
            </a:r>
            <a:r>
              <a:rPr lang="en-US" sz="1000" dirty="0"/>
              <a:t>health behavior</a:t>
            </a:r>
          </a:p>
          <a:p>
            <a:pPr lvl="1"/>
            <a:r>
              <a:rPr lang="en-US" sz="1000" dirty="0"/>
              <a:t>Ineffective health maintenance</a:t>
            </a:r>
          </a:p>
          <a:p>
            <a:pPr lvl="1"/>
            <a:r>
              <a:rPr lang="en-US" sz="1000" dirty="0"/>
              <a:t>Readiness for enhanced immunization status</a:t>
            </a:r>
          </a:p>
          <a:p>
            <a:pPr lvl="1"/>
            <a:r>
              <a:rPr lang="en-US" sz="1000" dirty="0"/>
              <a:t>Ineffective protection</a:t>
            </a:r>
          </a:p>
          <a:p>
            <a:pPr lvl="1"/>
            <a:r>
              <a:rPr lang="en-US" sz="1000" dirty="0"/>
              <a:t>Ineffective self-health management</a:t>
            </a:r>
          </a:p>
          <a:p>
            <a:pPr lvl="1"/>
            <a:r>
              <a:rPr lang="en-US" sz="1000" dirty="0"/>
              <a:t>Readiness for enhanced self-health management</a:t>
            </a:r>
          </a:p>
          <a:p>
            <a:pPr lvl="1"/>
            <a:r>
              <a:rPr lang="en-US" sz="1000" dirty="0"/>
              <a:t>Ineffective family therapeutic regimen management</a:t>
            </a:r>
          </a:p>
          <a:p>
            <a:pPr marL="0" indent="0">
              <a:buNone/>
            </a:pPr>
            <a:r>
              <a:rPr lang="en-US" sz="1000" b="1" i="1" dirty="0"/>
              <a:t>Domain 2 Nutrition</a:t>
            </a:r>
          </a:p>
          <a:p>
            <a:pPr lvl="1"/>
            <a:r>
              <a:rPr lang="en-US" sz="1000" dirty="0"/>
              <a:t>Insufficient breast milk</a:t>
            </a:r>
          </a:p>
          <a:p>
            <a:pPr lvl="1"/>
            <a:r>
              <a:rPr lang="en-US" sz="1000" dirty="0"/>
              <a:t>Ineffective infant feeding pattern</a:t>
            </a:r>
          </a:p>
          <a:p>
            <a:pPr lvl="1"/>
            <a:r>
              <a:rPr lang="en-US" sz="1000" dirty="0"/>
              <a:t>Imbalanced nutrition: less than body requirements</a:t>
            </a:r>
          </a:p>
          <a:p>
            <a:pPr lvl="1"/>
            <a:r>
              <a:rPr lang="en-US" sz="1000" dirty="0"/>
              <a:t>Imbalanced nutrition: more than body requirements</a:t>
            </a:r>
          </a:p>
          <a:p>
            <a:pPr lvl="1"/>
            <a:r>
              <a:rPr lang="en-US" sz="1000" dirty="0"/>
              <a:t>Risk for imbalanced nutrition: more than body requirements</a:t>
            </a:r>
          </a:p>
          <a:p>
            <a:pPr lvl="1"/>
            <a:r>
              <a:rPr lang="en-US" sz="1000" dirty="0"/>
              <a:t>Readiness for enhanced nutrition</a:t>
            </a:r>
          </a:p>
          <a:p>
            <a:pPr lvl="1"/>
            <a:r>
              <a:rPr lang="en-US" sz="1000" dirty="0"/>
              <a:t>Impaired swallowing</a:t>
            </a:r>
          </a:p>
          <a:p>
            <a:pPr lvl="1"/>
            <a:r>
              <a:rPr lang="en-US" sz="1000" dirty="0"/>
              <a:t>Risk for unstable blood glucose level</a:t>
            </a:r>
          </a:p>
          <a:p>
            <a:pPr lvl="1"/>
            <a:r>
              <a:rPr lang="en-US" sz="1000" dirty="0"/>
              <a:t>Neonatal jaundice</a:t>
            </a:r>
          </a:p>
          <a:p>
            <a:pPr lvl="1"/>
            <a:r>
              <a:rPr lang="en-US" sz="1000" dirty="0"/>
              <a:t>Risk for neonatal jaundice</a:t>
            </a:r>
          </a:p>
          <a:p>
            <a:pPr lvl="1"/>
            <a:r>
              <a:rPr lang="en-US" sz="1000" dirty="0"/>
              <a:t>Risk for impaired liver function</a:t>
            </a:r>
          </a:p>
          <a:p>
            <a:pPr lvl="1"/>
            <a:r>
              <a:rPr lang="en-US" sz="1000" dirty="0"/>
              <a:t>Risk for electrolyte imbalance</a:t>
            </a:r>
          </a:p>
          <a:p>
            <a:pPr lvl="1"/>
            <a:r>
              <a:rPr lang="en-US" sz="1000" dirty="0"/>
              <a:t>Readiness for enhanced fluid </a:t>
            </a:r>
            <a:r>
              <a:rPr lang="en-US" sz="1000" dirty="0" smtClean="0"/>
              <a:t>balance</a:t>
            </a:r>
          </a:p>
          <a:p>
            <a:pPr lvl="1"/>
            <a:r>
              <a:rPr lang="en-US" sz="1000" dirty="0" smtClean="0"/>
              <a:t>Deficient fluid volume</a:t>
            </a:r>
          </a:p>
          <a:p>
            <a:pPr lvl="1"/>
            <a:r>
              <a:rPr lang="en-US" sz="1000" dirty="0" smtClean="0"/>
              <a:t>Excess fluid volume</a:t>
            </a:r>
          </a:p>
          <a:p>
            <a:pPr lvl="1"/>
            <a:r>
              <a:rPr lang="en-US" sz="1000" dirty="0" smtClean="0"/>
              <a:t>Risk for deficient fluid volume</a:t>
            </a:r>
          </a:p>
          <a:p>
            <a:pPr lvl="1"/>
            <a:r>
              <a:rPr lang="en-US" sz="1000" dirty="0" smtClean="0"/>
              <a:t>Risk for imbalanced fluid volume</a:t>
            </a:r>
            <a:endParaRPr lang="en-US" sz="11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عنصر نائب للمحتوى 3"/>
          <p:cNvSpPr txBox="1">
            <a:spLocks/>
          </p:cNvSpPr>
          <p:nvPr/>
        </p:nvSpPr>
        <p:spPr>
          <a:xfrm>
            <a:off x="5351916" y="404664"/>
            <a:ext cx="32403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>
              <a:buClr>
                <a:schemeClr val="accent1"/>
              </a:buClr>
            </a:pPr>
            <a:endParaRPr lang="en-US" sz="1000" dirty="0"/>
          </a:p>
          <a:p>
            <a:r>
              <a:rPr lang="en-US" sz="1000" b="1" i="1" dirty="0"/>
              <a:t>Domain 4 Activity/ Rest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Insomnia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Sleep deprivation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Readiness for enhanced sleep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Disturbed sleep </a:t>
            </a:r>
            <a:r>
              <a:rPr lang="en-US" sz="1000" dirty="0" smtClean="0"/>
              <a:t>pattern</a:t>
            </a:r>
            <a:endParaRPr lang="en-US" sz="1000" dirty="0"/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 smtClean="0"/>
              <a:t>Risk </a:t>
            </a:r>
            <a:r>
              <a:rPr lang="en-US" sz="1000" dirty="0"/>
              <a:t>for disuse </a:t>
            </a:r>
            <a:r>
              <a:rPr lang="en-US" sz="1000" dirty="0" smtClean="0"/>
              <a:t>syndrome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 smtClean="0"/>
              <a:t>Impaired </a:t>
            </a:r>
            <a:r>
              <a:rPr lang="en-US" sz="1000" dirty="0"/>
              <a:t>bed mobility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physical mobility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wheelchair mobility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transfer ability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walking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Disturbed energy field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Fatigue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Wandering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Activity intolerance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activity intolerance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Ineffective breathing pattern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Decreased cardiac output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ineffective gastrointestinal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ineffective renal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spontaneous ventilation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Ineffective peripheral tissue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decreased cardiac tissue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ineffective cerebral tissue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Risk for ineffective peripheral tissue perfusion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Dysfunctional </a:t>
            </a:r>
            <a:r>
              <a:rPr lang="en-US" sz="1000" dirty="0" err="1"/>
              <a:t>ventilatory</a:t>
            </a:r>
            <a:r>
              <a:rPr lang="en-US" sz="1000" dirty="0"/>
              <a:t> weaning response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Impaired home maintenance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Readiness for enhanced self-care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Bathing self-care deficit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Dressing self-care deficit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Feeding self-care deficit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/>
              <a:t>Toileting self-care deficit</a:t>
            </a:r>
          </a:p>
          <a:p>
            <a:pPr marL="628650" lvl="1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 smtClean="0"/>
              <a:t>Self-neglect</a:t>
            </a:r>
            <a:endParaRPr lang="en-US" sz="1000" dirty="0"/>
          </a:p>
        </p:txBody>
      </p:sp>
      <p:sp>
        <p:nvSpPr>
          <p:cNvPr id="7" name="مستطيل 6"/>
          <p:cNvSpPr/>
          <p:nvPr/>
        </p:nvSpPr>
        <p:spPr>
          <a:xfrm>
            <a:off x="181552" y="5560851"/>
            <a:ext cx="2286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B83D68"/>
              </a:buClr>
              <a:buSzPct val="70000"/>
            </a:pPr>
            <a:r>
              <a:rPr lang="en-US" sz="1000" b="1" i="1" dirty="0">
                <a:solidFill>
                  <a:prstClr val="black"/>
                </a:solidFill>
              </a:rPr>
              <a:t>Domain 1 Health Promotion</a:t>
            </a:r>
          </a:p>
          <a:p>
            <a:pPr marL="640080" lvl="1" indent="-274320">
              <a:spcBef>
                <a:spcPct val="2000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en-US" sz="1000" dirty="0">
                <a:solidFill>
                  <a:prstClr val="black"/>
                </a:solidFill>
              </a:rPr>
              <a:t>Deficient diversional activity</a:t>
            </a:r>
          </a:p>
          <a:p>
            <a:pPr marL="640080" lvl="1" indent="-274320">
              <a:spcBef>
                <a:spcPct val="2000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en-US" sz="1000" dirty="0">
                <a:solidFill>
                  <a:prstClr val="black"/>
                </a:solidFill>
              </a:rPr>
              <a:t>Sedentary lifestyle</a:t>
            </a:r>
          </a:p>
          <a:p>
            <a:pPr marL="640080" lvl="1" indent="-274320">
              <a:spcBef>
                <a:spcPct val="2000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en-US" sz="1000" dirty="0">
                <a:solidFill>
                  <a:prstClr val="black"/>
                </a:solidFill>
              </a:rPr>
              <a:t>Deficient community health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339752" y="0"/>
            <a:ext cx="496855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>
                <a:ln w="50800"/>
                <a:solidFill>
                  <a:srgbClr val="C00000"/>
                </a:solidFill>
              </a:rPr>
              <a:t>The Complete list of NANDA Nursing Diagnosis for </a:t>
            </a:r>
            <a:r>
              <a:rPr lang="en-US" b="1" dirty="0" smtClean="0">
                <a:ln w="50800"/>
                <a:solidFill>
                  <a:srgbClr val="C00000"/>
                </a:solidFill>
              </a:rPr>
              <a:t>2012-2014</a:t>
            </a:r>
            <a:endParaRPr lang="ar-SA" b="1" dirty="0">
              <a:ln w="5080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2592288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000" b="1" i="1" dirty="0">
                <a:latin typeface="Times New Roman" pitchFamily="18" charset="0"/>
                <a:cs typeface="+mj-cs"/>
              </a:rPr>
              <a:t>Domain 5 Perception/ Cognition</a:t>
            </a:r>
          </a:p>
          <a:p>
            <a:pPr>
              <a:buNone/>
            </a:pPr>
            <a:r>
              <a:rPr lang="en-US" sz="900" dirty="0">
                <a:latin typeface="Times New Roman" pitchFamily="18" charset="0"/>
                <a:cs typeface="+mj-cs"/>
              </a:rPr>
              <a:t>o	</a:t>
            </a:r>
            <a:r>
              <a:rPr lang="en-US" sz="1000" dirty="0">
                <a:latin typeface="Times New Roman" pitchFamily="18" charset="0"/>
                <a:cs typeface="+mj-cs"/>
              </a:rPr>
              <a:t>Unilateral neglect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Impaired environmental interpretation syndrome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Acute confusion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Chronic confusion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acute confusion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Ineffective impulse control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Deficient knowledge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Readiness for enhanced knowledge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Impaired memory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Readiness for enhanced communication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Impaired verbal communication</a:t>
            </a:r>
          </a:p>
          <a:p>
            <a:pPr>
              <a:buNone/>
            </a:pPr>
            <a:r>
              <a:rPr lang="en-US" sz="1000" b="1" i="1" dirty="0">
                <a:latin typeface="Times New Roman" pitchFamily="18" charset="0"/>
                <a:cs typeface="+mj-cs"/>
              </a:rPr>
              <a:t>Domain 6 Self-Perception</a:t>
            </a:r>
          </a:p>
          <a:p>
            <a:pPr>
              <a:buNone/>
            </a:pPr>
            <a:r>
              <a:rPr lang="en-US" sz="900" dirty="0">
                <a:latin typeface="Times New Roman" pitchFamily="18" charset="0"/>
                <a:cs typeface="+mj-cs"/>
              </a:rPr>
              <a:t>o	</a:t>
            </a:r>
            <a:r>
              <a:rPr lang="en-US" sz="1000" dirty="0">
                <a:latin typeface="Times New Roman" pitchFamily="18" charset="0"/>
                <a:cs typeface="+mj-cs"/>
              </a:rPr>
              <a:t>Hopelessness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compromised human dignity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loneliness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Disturbed personal identity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disturbed personal identity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Readiness for enhanced self-control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Chronic low self-esteem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chronic low self-esteem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situational low self-esteem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Situational low self-esteem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Disturbed body image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Stress overload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disorganized infant behavior</a:t>
            </a: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 Autonomic </a:t>
            </a:r>
            <a:r>
              <a:rPr lang="en-US" sz="1000" dirty="0" err="1">
                <a:latin typeface="Times New Roman" pitchFamily="18" charset="0"/>
                <a:cs typeface="+mj-cs"/>
              </a:rPr>
              <a:t>dysreflexia</a:t>
            </a:r>
            <a:endParaRPr lang="en-US" sz="1000" dirty="0">
              <a:latin typeface="Times New Roman" pitchFamily="18" charset="0"/>
              <a:cs typeface="+mj-cs"/>
            </a:endParaRPr>
          </a:p>
          <a:p>
            <a:pPr>
              <a:buNone/>
            </a:pPr>
            <a:r>
              <a:rPr lang="en-US" sz="1000" dirty="0">
                <a:latin typeface="Times New Roman" pitchFamily="18" charset="0"/>
                <a:cs typeface="+mj-cs"/>
              </a:rPr>
              <a:t>o	Risk for autonomic </a:t>
            </a:r>
            <a:r>
              <a:rPr lang="en-US" sz="1000" dirty="0" err="1">
                <a:latin typeface="Times New Roman" pitchFamily="18" charset="0"/>
                <a:cs typeface="+mj-cs"/>
              </a:rPr>
              <a:t>dysreflexia</a:t>
            </a:r>
            <a:endParaRPr lang="en-US" sz="1000" dirty="0">
              <a:latin typeface="Times New Roman" pitchFamily="18" charset="0"/>
              <a:cs typeface="+mj-cs"/>
            </a:endParaRPr>
          </a:p>
          <a:p>
            <a:pPr lvl="0">
              <a:buNone/>
              <a:defRPr/>
            </a:pPr>
            <a:endParaRPr lang="en-US" sz="105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915816" y="116632"/>
            <a:ext cx="2520280" cy="6597352"/>
          </a:xfrm>
        </p:spPr>
        <p:txBody>
          <a:bodyPr>
            <a:noAutofit/>
          </a:bodyPr>
          <a:lstStyle/>
          <a:p>
            <a:pPr lvl="0">
              <a:buNone/>
              <a:defRPr/>
            </a:pPr>
            <a:r>
              <a:rPr lang="en-US" sz="900" b="1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Disorganized infant behavior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organized infant behavior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Decreased intracranial adaptive capacity</a:t>
            </a:r>
          </a:p>
          <a:p>
            <a:pPr lvl="0">
              <a:buNone/>
              <a:defRPr/>
            </a:pP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Domain 7 Role Relationships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breastfeeding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Interrupted breastfeeding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breastfeeding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Caregiver role strain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caregiver role strain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Impaired parenting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parenting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impaired parenting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impaired attachment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Dysfunctional family processes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Interrupted family processes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family processes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relationship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relationship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ineffective relationship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Parental role conflict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role performance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Impaired social interaction</a:t>
            </a:r>
          </a:p>
          <a:p>
            <a:pPr lvl="0">
              <a:buNone/>
              <a:defRPr/>
            </a:pP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Domain 8 Sexuality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Sexual dysfunction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sexuality pattern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childbearing process</a:t>
            </a:r>
          </a:p>
          <a:p>
            <a:pPr lvl="0">
              <a:buNone/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childbearing process</a:t>
            </a:r>
          </a:p>
          <a:p>
            <a:pPr lvl="0">
              <a:buNone/>
              <a:defRPr/>
            </a:pPr>
            <a:endParaRPr lang="en-US" sz="1200" dirty="0"/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5292080" y="404664"/>
            <a:ext cx="3462536" cy="629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Risk for ineffective childbearing process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disturbed maternal-fetal dyad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Domain 9 Coping/ Stress Tolerance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Post-trauma syndrome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post-trauma syndrome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Rape-trauma syndrome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Relocation stress syndrome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relocation stress syndrome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activity planning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ineffective activity planning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Anxiety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 Compromised family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Defensive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Disabled family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community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family coping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Death anxiety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Ineffective denial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Adult failure to thrive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Fear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Grieving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Complicated grieving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complicated grieving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power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Powerlessness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powerlessness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Impaired individual resilience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Readiness for enhanced resilience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compromised resilience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Chronic sorrow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Stress overload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o	Risk for disorganized infant behavior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3657600" cy="5976664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Autonomic </a:t>
            </a:r>
            <a:r>
              <a:rPr lang="en-US" sz="4000" dirty="0" err="1"/>
              <a:t>dysreflexia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autonomic </a:t>
            </a:r>
            <a:r>
              <a:rPr lang="en-US" sz="4000" dirty="0" err="1"/>
              <a:t>dysreflexia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Disorganized </a:t>
            </a:r>
            <a:r>
              <a:rPr lang="en-US" sz="4000" dirty="0"/>
              <a:t>infant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organized infant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Decreased </a:t>
            </a:r>
            <a:r>
              <a:rPr lang="en-US" sz="4000" dirty="0"/>
              <a:t>intracranial adaptive capacity</a:t>
            </a:r>
          </a:p>
          <a:p>
            <a:pPr marL="0" indent="0">
              <a:buNone/>
            </a:pPr>
            <a:r>
              <a:rPr lang="en-US" sz="4200" b="1" i="1" dirty="0">
                <a:cs typeface="+mj-cs"/>
              </a:rPr>
              <a:t>Domain 10 Life Principles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hope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spiritual well-being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decision-making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Decisional </a:t>
            </a:r>
            <a:r>
              <a:rPr lang="en-US" sz="4000" dirty="0"/>
              <a:t>conflict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Moral </a:t>
            </a:r>
            <a:r>
              <a:rPr lang="en-US" sz="4000" dirty="0"/>
              <a:t>distress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Noncompliance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religiosity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religiosity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impaired religiosity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Spiritual </a:t>
            </a:r>
            <a:r>
              <a:rPr lang="en-US" sz="4000" dirty="0"/>
              <a:t>distress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spiritual distress</a:t>
            </a:r>
          </a:p>
          <a:p>
            <a:pPr marL="0" indent="0">
              <a:buNone/>
            </a:pPr>
            <a:r>
              <a:rPr lang="en-US" sz="4000" b="1" i="1" dirty="0"/>
              <a:t>Domain 11 Safety/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infection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Ineffective airway clearance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aspiration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bleeding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dentition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dry eye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falls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oral mucous membrane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perioperative positioning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peripheral neurovascular dysfunction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skin integrity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endParaRPr lang="ar-SA" sz="4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427984" y="188640"/>
            <a:ext cx="3657600" cy="457200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Risk for impaired skin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sudden infant death syndrome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suffocation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Delayed </a:t>
            </a:r>
            <a:r>
              <a:rPr lang="en-US" sz="4000" dirty="0"/>
              <a:t>surgical recovery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thermal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tissue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trauma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vascular trauma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other-directed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self-directed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Self-mutilation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self-mutilation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suicide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Contamination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contamination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poisoning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adverse reaction to iodinated contrast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allergy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Latex </a:t>
            </a:r>
            <a:r>
              <a:rPr lang="en-US" sz="4000" dirty="0"/>
              <a:t>allergy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latex allergy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Risk </a:t>
            </a:r>
            <a:r>
              <a:rPr lang="en-US" sz="4000" dirty="0"/>
              <a:t>for imbalanced body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Hyperthermia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Hypothermia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Ineffective thermoregulation</a:t>
            </a:r>
          </a:p>
          <a:p>
            <a:pPr marL="0" indent="0">
              <a:buNone/>
            </a:pPr>
            <a:r>
              <a:rPr lang="en-US" sz="4400" b="1" i="1" dirty="0" smtClean="0">
                <a:cs typeface="+mj-cs"/>
              </a:rPr>
              <a:t>Domain </a:t>
            </a:r>
            <a:r>
              <a:rPr lang="en-US" sz="4400" b="1" i="1" dirty="0">
                <a:cs typeface="+mj-cs"/>
              </a:rPr>
              <a:t>12 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Nausea</a:t>
            </a: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Acute </a:t>
            </a:r>
            <a:r>
              <a:rPr lang="en-US" sz="4000" dirty="0"/>
              <a:t>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Chronic </a:t>
            </a:r>
            <a:r>
              <a:rPr lang="en-US" sz="4000" dirty="0"/>
              <a:t>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Impaired </a:t>
            </a:r>
            <a:r>
              <a:rPr lang="en-US" sz="4000" dirty="0"/>
              <a:t>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Readiness </a:t>
            </a:r>
            <a:r>
              <a:rPr lang="en-US" sz="4000" dirty="0"/>
              <a:t>for enhanced comfort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4000" dirty="0"/>
              <a:t>Social isolation</a:t>
            </a:r>
          </a:p>
          <a:p>
            <a:pPr>
              <a:buFont typeface="Arial" panose="020B0604020202020204" pitchFamily="34" charset="0"/>
              <a:buChar char="•"/>
            </a:pP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0673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>
            <a:normAutofit fontScale="90000"/>
          </a:bodyPr>
          <a:lstStyle/>
          <a:p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  <a:t>Learning Objectives</a:t>
            </a:r>
            <a:b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dalus" pitchFamily="18" charset="-78"/>
                <a:cs typeface="Andalus" pitchFamily="18" charset="-78"/>
              </a:rPr>
            </a:b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this cession the students will be able to: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Define the most important terms in the nursing process.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List and demonstrates the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steps of the nursing process.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Illustrate each step of nursing process.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Explain nursing care plan with examples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5" descr="blue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941168"/>
            <a:ext cx="56886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Example include the components of nursing diagnosis</a:t>
            </a:r>
            <a:endParaRPr lang="en-US" sz="36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Signs &amp; symptoms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example:</a:t>
            </a:r>
          </a:p>
          <a:p>
            <a:pPr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Ineffective individual coping, related to response crisis ‘’retirement’’, as evidence by isolative behaviour, changes in mood.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8680"/>
            <a:ext cx="172819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Risk nursing diagnosis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Risk factors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used in assessing potential health problems to describe exiting health states that may contribute to the potential problem becoming an actual problem &amp;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is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defining characteristics and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there is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etiologic factors</a:t>
            </a:r>
          </a:p>
        </p:txBody>
      </p:sp>
      <p:pic>
        <p:nvPicPr>
          <p:cNvPr id="4" name="Picture 4" descr="http://www.medicaltourismmag.com/upload/articles/%7B46C568BE-7BD8-4D20-8F78-7709C8B84149%7D-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143108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Risk nursing diagnosis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the risk  N.diagnosis carries a </a:t>
            </a:r>
            <a:r>
              <a:rPr lang="en-US" sz="28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two-part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statement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:nursing diagnosis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 for other directive violence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 factors(predictors of risk problem)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of violence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Panic state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Hyperactivity, secondary to manic state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 impulse control</a:t>
            </a:r>
          </a:p>
          <a:p>
            <a:endParaRPr lang="en-US" sz="2800" dirty="0"/>
          </a:p>
        </p:txBody>
      </p:sp>
      <p:pic>
        <p:nvPicPr>
          <p:cNvPr id="4" name="Picture 7" descr="j0291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72819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شريط مثقب 1"/>
          <p:cNvSpPr/>
          <p:nvPr/>
        </p:nvSpPr>
        <p:spPr>
          <a:xfrm>
            <a:off x="3643306" y="0"/>
            <a:ext cx="1643074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موجة 2"/>
          <p:cNvSpPr/>
          <p:nvPr/>
        </p:nvSpPr>
        <p:spPr>
          <a:xfrm>
            <a:off x="3714744" y="1071546"/>
            <a:ext cx="1571636" cy="9144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4" name="مخطط انسيابي: شريط مثقب 3"/>
          <p:cNvSpPr/>
          <p:nvPr/>
        </p:nvSpPr>
        <p:spPr>
          <a:xfrm>
            <a:off x="5929322" y="1142984"/>
            <a:ext cx="1714512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problem</a:t>
            </a:r>
            <a:endParaRPr lang="en-US" dirty="0"/>
          </a:p>
        </p:txBody>
      </p:sp>
      <p:sp>
        <p:nvSpPr>
          <p:cNvPr id="5" name="موجة 4"/>
          <p:cNvSpPr/>
          <p:nvPr/>
        </p:nvSpPr>
        <p:spPr>
          <a:xfrm>
            <a:off x="1285852" y="1000108"/>
            <a:ext cx="1714512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problem</a:t>
            </a:r>
            <a:endParaRPr lang="en-US" dirty="0"/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6000760" y="2214554"/>
            <a:ext cx="1643074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7" name="مخطط انسيابي: شريط مثقب 6"/>
          <p:cNvSpPr/>
          <p:nvPr/>
        </p:nvSpPr>
        <p:spPr>
          <a:xfrm>
            <a:off x="1214414" y="2214554"/>
            <a:ext cx="2000264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Related factors</a:t>
            </a:r>
            <a:endParaRPr lang="en-US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1285852" y="3357562"/>
            <a:ext cx="2071702" cy="80467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Signs &amp; symptoms</a:t>
            </a:r>
            <a:endParaRPr lang="en-US" dirty="0"/>
          </a:p>
        </p:txBody>
      </p:sp>
      <p:sp>
        <p:nvSpPr>
          <p:cNvPr id="10" name="مخطط انسيابي: شريط مثقب 9"/>
          <p:cNvSpPr/>
          <p:nvPr/>
        </p:nvSpPr>
        <p:spPr>
          <a:xfrm>
            <a:off x="6072198" y="4286256"/>
            <a:ext cx="2071702" cy="80467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identification</a:t>
            </a:r>
            <a:endParaRPr lang="en-US" dirty="0"/>
          </a:p>
        </p:txBody>
      </p:sp>
      <p:sp>
        <p:nvSpPr>
          <p:cNvPr id="11" name="موجة 10"/>
          <p:cNvSpPr/>
          <p:nvPr/>
        </p:nvSpPr>
        <p:spPr>
          <a:xfrm>
            <a:off x="1214414" y="4429132"/>
            <a:ext cx="2357454" cy="9144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 come identification</a:t>
            </a:r>
            <a:endParaRPr lang="en-US" dirty="0"/>
          </a:p>
        </p:txBody>
      </p:sp>
      <p:sp>
        <p:nvSpPr>
          <p:cNvPr id="12" name="موجة 11"/>
          <p:cNvSpPr/>
          <p:nvPr/>
        </p:nvSpPr>
        <p:spPr>
          <a:xfrm>
            <a:off x="3714744" y="3857628"/>
            <a:ext cx="1928826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3" name="موجة 12"/>
          <p:cNvSpPr/>
          <p:nvPr/>
        </p:nvSpPr>
        <p:spPr>
          <a:xfrm>
            <a:off x="3857620" y="4857760"/>
            <a:ext cx="1928826" cy="914400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4" name="موجة 13"/>
          <p:cNvSpPr/>
          <p:nvPr/>
        </p:nvSpPr>
        <p:spPr>
          <a:xfrm>
            <a:off x="3857620" y="5786454"/>
            <a:ext cx="1857388" cy="9144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5" name="مخطط انسيابي: إدخال يدوي 14"/>
          <p:cNvSpPr/>
          <p:nvPr/>
        </p:nvSpPr>
        <p:spPr>
          <a:xfrm>
            <a:off x="5929322" y="3214686"/>
            <a:ext cx="1928826" cy="928694"/>
          </a:xfrm>
          <a:prstGeom prst="flowChartManualInp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Signs&amp; symptom if problem actual</a:t>
            </a:r>
            <a:endParaRPr lang="en-US" dirty="0"/>
          </a:p>
        </p:txBody>
      </p:sp>
      <p:cxnSp>
        <p:nvCxnSpPr>
          <p:cNvPr id="18" name="رابط كسهم مستقيم 17"/>
          <p:cNvCxnSpPr/>
          <p:nvPr/>
        </p:nvCxnSpPr>
        <p:spPr>
          <a:xfrm rot="5400000">
            <a:off x="4393405" y="96438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3" idx="3"/>
            <a:endCxn id="4" idx="1"/>
          </p:cNvCxnSpPr>
          <p:nvPr/>
        </p:nvCxnSpPr>
        <p:spPr>
          <a:xfrm>
            <a:off x="5286380" y="1528746"/>
            <a:ext cx="642942" cy="16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3" idx="1"/>
            <a:endCxn id="5" idx="3"/>
          </p:cNvCxnSpPr>
          <p:nvPr/>
        </p:nvCxnSpPr>
        <p:spPr>
          <a:xfrm rot="10800000">
            <a:off x="3000364" y="1457308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endCxn id="6" idx="0"/>
          </p:cNvCxnSpPr>
          <p:nvPr/>
        </p:nvCxnSpPr>
        <p:spPr>
          <a:xfrm rot="5400000">
            <a:off x="6764205" y="1772581"/>
            <a:ext cx="580533" cy="464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>
            <a:endCxn id="7" idx="0"/>
          </p:cNvCxnSpPr>
          <p:nvPr/>
        </p:nvCxnSpPr>
        <p:spPr>
          <a:xfrm rot="16200000" flipH="1">
            <a:off x="1817123" y="1897597"/>
            <a:ext cx="580533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rot="16200000" flipH="1">
            <a:off x="6894529" y="3036885"/>
            <a:ext cx="499272" cy="142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 rot="5400000">
            <a:off x="1715273" y="3071017"/>
            <a:ext cx="642944" cy="358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stCxn id="15" idx="2"/>
          </p:cNvCxnSpPr>
          <p:nvPr/>
        </p:nvCxnSpPr>
        <p:spPr>
          <a:xfrm rot="5400000">
            <a:off x="6661562" y="4268399"/>
            <a:ext cx="357192" cy="107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rot="16200000" flipH="1">
            <a:off x="2160967" y="4304116"/>
            <a:ext cx="642943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>
            <a:stCxn id="12" idx="3"/>
          </p:cNvCxnSpPr>
          <p:nvPr/>
        </p:nvCxnSpPr>
        <p:spPr>
          <a:xfrm>
            <a:off x="5643570" y="4314828"/>
            <a:ext cx="571504" cy="400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>
            <a:stCxn id="12" idx="1"/>
          </p:cNvCxnSpPr>
          <p:nvPr/>
        </p:nvCxnSpPr>
        <p:spPr>
          <a:xfrm rot="10800000" flipV="1">
            <a:off x="3286116" y="4314828"/>
            <a:ext cx="428628" cy="471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>
            <a:stCxn id="12" idx="2"/>
          </p:cNvCxnSpPr>
          <p:nvPr/>
        </p:nvCxnSpPr>
        <p:spPr>
          <a:xfrm rot="16200000" flipH="1">
            <a:off x="4489843" y="4847042"/>
            <a:ext cx="41434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رابط كسهم مستقيم 49"/>
          <p:cNvCxnSpPr>
            <a:stCxn id="13" idx="2"/>
          </p:cNvCxnSpPr>
          <p:nvPr/>
        </p:nvCxnSpPr>
        <p:spPr>
          <a:xfrm rot="16200000" flipH="1" flipV="1">
            <a:off x="4632719" y="5811455"/>
            <a:ext cx="34291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سهم للأسفل 65"/>
          <p:cNvSpPr/>
          <p:nvPr/>
        </p:nvSpPr>
        <p:spPr>
          <a:xfrm flipH="1">
            <a:off x="4429124" y="2071678"/>
            <a:ext cx="214314" cy="164307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Long and short term goals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Before defining expected outcomes, the nurse must realize that patient often seek treatment with goals of their own. 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These goals may be expressed as relieving symptoms or improving functional ability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expected out comes are derived from diagnosis ,guide later nursing actions and enhance the evaluation of care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a_j03413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440160" cy="2132856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Importance  point in writing goals</a:t>
            </a:r>
            <a:endParaRPr lang="en-US" sz="4000" b="1" dirty="0">
              <a:solidFill>
                <a:schemeClr val="accent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writing goals psychiatric nurses should remember that they can be classified in to the (ABCs) or three domain of knowledge: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Affective ‘’feeling’’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Behavioral ’’psychomotor’’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Cognitive ’’thinking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 would be of limited help to teach a patient about medication if the patient did not value taking medications based on personal belief system or previous life experiences 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  <p:pic>
        <p:nvPicPr>
          <p:cNvPr id="4" name="Picture 11" descr="Interperson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Qualities of well written outcome criteria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Specific rather than general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Measurable rather than subjective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Attainable rather than unrealistic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Current rather than outdated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Adequate in number rather than too few or too many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Mutual rather than one sided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869160"/>
            <a:ext cx="324036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Outcomes identification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4536504"/>
          </a:xfrm>
        </p:spPr>
        <p:txBody>
          <a:bodyPr>
            <a:normAutofit/>
          </a:bodyPr>
          <a:lstStyle/>
          <a:p>
            <a:pPr algn="l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psychiatric mental health nurse identifies expected outcomes individualised to the patient.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of outcome identification</a:t>
            </a:r>
          </a:p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for example: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Ineffective individual coping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related to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response crisis ‘’retirement’’, </a:t>
            </a:r>
            <a:r>
              <a:rPr lang="en-GB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evidence by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isolative behaviour, changes in mood.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GB" sz="28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Client interacts socially with other clients and staff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>
            <a:off x="3708698" y="4941168"/>
            <a:ext cx="57527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http://images.businessweek.com/ss/07/01/0116_employeereview/image/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48272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937823"/>
              </p:ext>
            </p:extLst>
          </p:nvPr>
        </p:nvGraphicFramePr>
        <p:xfrm>
          <a:off x="214282" y="1285860"/>
          <a:ext cx="8929718" cy="528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4"/>
          <p:cNvSpPr/>
          <p:nvPr/>
        </p:nvSpPr>
        <p:spPr>
          <a:xfrm>
            <a:off x="0" y="0"/>
            <a:ext cx="107115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Sample of exp .outcome, long &amp; short</a:t>
            </a:r>
            <a:br>
              <a:rPr lang="en-US" sz="3600" b="1" cap="none" spc="0" dirty="0" smtClean="0">
                <a:ln w="11430"/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b="1" cap="none" spc="0" dirty="0" smtClean="0">
                <a:ln w="11430"/>
                <a:solidFill>
                  <a:schemeClr val="accent1"/>
                </a:solidFill>
                <a:latin typeface="Andalus" pitchFamily="18" charset="-78"/>
                <a:cs typeface="Andalus" pitchFamily="18" charset="-78"/>
              </a:rPr>
              <a:t> term goals</a:t>
            </a:r>
            <a:endParaRPr lang="en-US" sz="3600" b="1" cap="none" spc="0" dirty="0">
              <a:ln w="11430"/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ndalus" pitchFamily="18" charset="-78"/>
              </a:rPr>
              <a:t>planning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nurse develops a plan of care that prescribes interventions </a:t>
            </a:r>
          </a:p>
          <a:p>
            <a:pPr>
              <a:buBlip>
                <a:blip r:embed="rId2"/>
              </a:buBlip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planning consists of: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Prioritizing the nursing diagnoses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Identifying long &amp; short term goals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Developing nursing interventions</a:t>
            </a:r>
          </a:p>
          <a:p>
            <a:pPr lvl="0">
              <a:buBlip>
                <a:blip r:embed="rId2"/>
              </a:buBlip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Recording /writing nursing care plan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image0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2160240" cy="3312368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  <a:cs typeface="Akhbar MT" pitchFamily="2" charset="-78"/>
              </a:rPr>
              <a:t>outlines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Key terms (terminology) in nursing process.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Steps or Standards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nursing process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Implementation &amp;</a:t>
            </a:r>
          </a:p>
          <a:p>
            <a:pPr>
              <a:buBlip>
                <a:blip r:embed="rId3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examples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nursing care plan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summary. &amp;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6" descr="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37616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ndalus" pitchFamily="18" charset="-78"/>
              </a:rPr>
              <a:t>implementation</a:t>
            </a:r>
            <a:endParaRPr lang="en-US" sz="4000" dirty="0">
              <a:latin typeface="Algerian" pitchFamily="82" charset="0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implementation phase of the nursing process : is the actual initiation of the nursing care plan.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Involves putting the nursing care plan into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Nursing activities (interventions) to meet the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goals set with the client begin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r_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248001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Evaluation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 is  an ongoing process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evaluation phase consist of two steps: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First, the nurse compares the client's current mental health state with that described in the outcome criteria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Second, the nurse considers all the possible reasons why client outcomes were not attained , it may be too soon to evaluate, and the plan of action needs further implementation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69160"/>
            <a:ext cx="2016125" cy="17167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5" descr="http://www.jgh.ca/SITES/IMAGES/017_004-09-evidence-based-emergency/0815200612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0"/>
            <a:ext cx="4139952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write and applied nursing process in psychiatric care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</p:nvPr>
        </p:nvGraphicFramePr>
        <p:xfrm>
          <a:off x="179511" y="1556792"/>
          <a:ext cx="8712969" cy="45365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4323"/>
                <a:gridCol w="2904323"/>
                <a:gridCol w="2904323"/>
              </a:tblGrid>
              <a:tr h="1389123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Andalus" pitchFamily="18" charset="-78"/>
                          <a:cs typeface="Andalus" pitchFamily="18" charset="-78"/>
                        </a:rPr>
                        <a:t>Nursing Diagnosis</a:t>
                      </a:r>
                      <a:endParaRPr lang="en-US" sz="2400" dirty="0">
                        <a:solidFill>
                          <a:schemeClr val="bg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Etiologic\ related factors</a:t>
                      </a:r>
                      <a:endParaRPr lang="en-US" sz="2000" dirty="0">
                        <a:solidFill>
                          <a:schemeClr val="bg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Defining characteristics,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As evidenced by</a:t>
                      </a:r>
                      <a:endParaRPr lang="en-US" sz="2000" dirty="0">
                        <a:solidFill>
                          <a:schemeClr val="bg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147381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Anxiety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illness, loss of job, loss of parents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client verbalizes:</a:t>
                      </a:r>
                    </a:p>
                    <a:p>
                      <a:pPr rtl="1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*difficulty falling asleep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*increase muscle tension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how to write and applied nursing process in psychiatric care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endParaRPr lang="en-US" sz="3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400" b="1" dirty="0" smtClean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Outcome identification and evaluation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: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1-expresses feeling calm, relaxed with absence of muscle tension.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2- Demonstrates absence of avoidance behaviors (withdrawal , lack of contact with others and relief behaviors.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3- exhibits ability to make decisions and problem-solve.</a:t>
            </a:r>
          </a:p>
          <a:p>
            <a:pPr>
              <a:buNone/>
            </a:pPr>
            <a:r>
              <a:rPr lang="ar-SA" dirty="0" smtClean="0">
                <a:cs typeface="+mj-cs"/>
              </a:rPr>
              <a:t> </a:t>
            </a:r>
            <a:endParaRPr lang="en-US" dirty="0" smtClean="0">
              <a:cs typeface="+mj-cs"/>
            </a:endParaRPr>
          </a:p>
          <a:p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Planning and implementation :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1- maintain client safety and the safety of the others.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2- show the client how to use slow deep breathing exercises .</a:t>
            </a:r>
          </a:p>
          <a:p>
            <a:pPr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3-reduce all environmental stimulation (noise , bright lights , people moving and talking.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Example illustrate how to write nursing care plan</a:t>
            </a:r>
            <a:endParaRPr lang="en-US" sz="32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</p:nvPr>
        </p:nvGraphicFramePr>
        <p:xfrm>
          <a:off x="179511" y="1268760"/>
          <a:ext cx="8784978" cy="54864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778994"/>
                <a:gridCol w="1923765"/>
                <a:gridCol w="1568227"/>
                <a:gridCol w="1756996"/>
                <a:gridCol w="1756996"/>
              </a:tblGrid>
              <a:tr h="678944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Nursing assessment</a:t>
                      </a:r>
                      <a:endParaRPr lang="en-US" sz="2400" b="1" dirty="0">
                        <a:effectLst/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Nursing</a:t>
                      </a:r>
                    </a:p>
                    <a:p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diagnosis</a:t>
                      </a:r>
                      <a:endParaRPr lang="en-US" sz="2400" b="1" dirty="0">
                        <a:effectLst/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Nursing goal</a:t>
                      </a:r>
                      <a:endParaRPr lang="en-US" sz="2400" b="1" dirty="0">
                        <a:effectLst/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Nursing intervention</a:t>
                      </a:r>
                      <a:endParaRPr lang="en-US" sz="2400" b="1" dirty="0">
                        <a:effectLst/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Evaluation </a:t>
                      </a:r>
                      <a:endParaRPr lang="en-US" sz="2400" b="1" dirty="0">
                        <a:effectLst/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651716">
                <a:tc>
                  <a:txBody>
                    <a:bodyPr/>
                    <a:lstStyle/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Patient believes          that others in the Environment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are Plotting evil against him       (delusion of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Persecution)</a:t>
                      </a:r>
                      <a:endParaRPr lang="en-US" sz="20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Altered thought process related to impaired ability to process and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synthesize internal and external stimuli as evidenced by believes that his\her thought are responsible for world events or disasters.</a:t>
                      </a:r>
                      <a:endParaRPr lang="en-US" sz="20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Demonstrate  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Reality-based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Thinking in   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Verbal and    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Non –verbal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Behavior</a:t>
                      </a:r>
                      <a:endParaRPr lang="en-US" sz="20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1-Assess the delusion and need behind delusion     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2- voicing   doubt.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3- change the subject to reality talk.</a:t>
                      </a:r>
                    </a:p>
                    <a:p>
                      <a:pPr rtl="1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4- not use rationale or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argumentate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5- engage in productive activity. </a:t>
                      </a:r>
                      <a:endParaRPr lang="en-US" sz="20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Patient progress and response to treatment.</a:t>
                      </a:r>
                      <a:endParaRPr lang="en-US" sz="20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summery</a:t>
            </a:r>
            <a:endParaRPr lang="en-US" sz="40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In this lecture we discuses together: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key terms (terminology) in nursing process.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explanation for the steps or standards of nursing process.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examples for nursing care plan.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5" descr="sid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ealth-holistic-medicine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25144"/>
            <a:ext cx="387362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99085" y="332656"/>
            <a:ext cx="3264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dalus" pitchFamily="18" charset="-78"/>
                <a:cs typeface="Andalus" pitchFamily="18" charset="-78"/>
              </a:rPr>
              <a:t>conclusion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 flipH="1">
            <a:off x="467543" y="198884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Nursing process is a very important chain in each nursing specialty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purpose of the nursing process is to achieve scientifically, holistic ,individualized care for the client  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&amp;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To achieve the opportunity to work collaboratively       with clients and  their families or relatives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achieve continuity of care.                               </a:t>
            </a:r>
          </a:p>
          <a:p>
            <a:pPr>
              <a:buBlip>
                <a:blip r:embed="rId2"/>
              </a:buBlip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0.gstatic.com/images?q=tbn:iq00SVL0xz0qLM:http://psdtuts.s3.amazonaws.com/126_Graduation_Hat/Conclus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0494">
            <a:off x="225684" y="258592"/>
            <a:ext cx="2000054" cy="150557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references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064896" cy="5205192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Gali.W, 9</a:t>
            </a:r>
            <a:r>
              <a:rPr lang="en-US" sz="2800" baseline="30000" dirty="0" smtClean="0">
                <a:latin typeface="Andalus" pitchFamily="18" charset="-78"/>
                <a:cs typeface="Andalus" pitchFamily="18" charset="-78"/>
              </a:rPr>
              <a:t>th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eddition,Principles And Practice Of Psychiatric Nursing ,Mosby, Canada,2009.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Fortherine.K.M,Holoday.w,5</a:t>
            </a:r>
            <a:r>
              <a:rPr lang="en-US" sz="2800" baseline="30000" dirty="0" smtClean="0">
                <a:latin typeface="Andalus" pitchFamily="18" charset="-78"/>
                <a:cs typeface="Andalus" pitchFamily="18" charset="-78"/>
              </a:rPr>
              <a:t>th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eddition,Psychiatric Nursing Care Plans, Mosby,Canada,2007</a:t>
            </a:r>
          </a:p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www.nanda.org</a:t>
            </a:r>
          </a:p>
        </p:txBody>
      </p:sp>
      <p:pic>
        <p:nvPicPr>
          <p:cNvPr id="4" name="Picture 2" descr="http://www.umassd.edu/charlton/birc/aca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715016"/>
            <a:ext cx="2285984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umassd.edu/charlton/birc/aca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715016"/>
            <a:ext cx="2285984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umassd.edu/charlton/birc/aca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715016"/>
            <a:ext cx="2285984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umassd.edu/charlton/birc/acade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2285984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orm_1477891179_2138163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thanksfortheadd8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29322" y="4929198"/>
            <a:ext cx="23622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  <a:cs typeface="Times New Roman" pitchFamily="18" charset="0"/>
              </a:rPr>
              <a:t>AND GOODBYE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E47-8635-4E6E-B69F-67446CDF040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24936" cy="51331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time tested nursing process continues to guide nurses in clinical practice and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nurse-patient relationship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is the vehicle for applying the nursing process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Nursing process in theory: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is a multistep problem solving method in which  client problems and needs are assessed ,diagnosed ,treated and resolved.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Nursing process in practice: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is amore cyclic approach du to the client's changing responses to health and illness.</a:t>
            </a:r>
          </a:p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N.B: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the client's condition is dynamic rather than static, the nurse uses the steps of the nursing process interchangeably and continuously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2627784" y="188640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Introduction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Key terms (terminology)</a:t>
            </a:r>
            <a:endParaRPr lang="en-US" sz="36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Nursing </a:t>
            </a:r>
            <a:r>
              <a:rPr lang="en-US" sz="2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care plan 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set of actions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implemented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resolve nursing problem identified by assessment . the creation of the plan is an intermediate stage of the nursing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process.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nursing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in psychiatric care: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nursing process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process by which nurses deliver care to  the psychiatric patients to improve or solve their mental problems.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NANDA diagnosis were first  developed in1973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NANDA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North American Nursing Diagnosis Association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main organization for defining standard diagnosis in north America , now known as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NANDA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international.</a:t>
            </a:r>
          </a:p>
          <a:p>
            <a:pPr rtl="1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400" dirty="0"/>
          </a:p>
        </p:txBody>
      </p:sp>
      <p:pic>
        <p:nvPicPr>
          <p:cNvPr id="4" name="Picture 5" descr="Systematic-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187220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Steps  or standards of Nursing process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50728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1- Assessment.</a:t>
            </a:r>
          </a:p>
          <a:p>
            <a:pPr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Nursing Diagnosis.</a:t>
            </a:r>
          </a:p>
          <a:p>
            <a:pP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3- Outcome Identification.</a:t>
            </a:r>
          </a:p>
          <a:p>
            <a:pP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4- Planning.</a:t>
            </a:r>
          </a:p>
          <a:p>
            <a:pP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5- Implementation</a:t>
            </a:r>
          </a:p>
          <a:p>
            <a:pPr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6- Evaluation.</a:t>
            </a:r>
          </a:p>
          <a:p>
            <a:endParaRPr lang="en-US" sz="2800" i="1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20480" cy="530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Hasan\Pictures\nursing\10198170-acchieve-your-suc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399593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ASSESSMENT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this phase ,information is obtained from the patient in a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structured or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indirect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manner through observation of verbal and nonverbal behaviors based on the knowledge of normal and dysfunctional behaviors, interviews and examination,</a:t>
            </a:r>
          </a:p>
          <a:p>
            <a:r>
              <a:rPr lang="en-US" sz="2800" dirty="0" smtClean="0"/>
              <a:t>The  Assessment may be: subjective or objective.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Subjective</a:t>
            </a:r>
            <a:r>
              <a:rPr lang="en-US" sz="2800" dirty="0" smtClean="0"/>
              <a:t> assessment: when psychiatric nurse collecting data by herself directly from the patient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Objective assessment</a:t>
            </a:r>
            <a:r>
              <a:rPr lang="en-US" sz="2800" dirty="0" smtClean="0"/>
              <a:t>: psychiatric nurse can use other information sources ,or from patient’s family rather than patient.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mental status examination: is the psychiatric-mental health component of client assessment, it is the basic for medical and nursing  diagnosis and management of client care.</a:t>
            </a:r>
          </a:p>
          <a:p>
            <a:endParaRPr lang="en-US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01124"/>
              </p:ext>
            </p:extLst>
          </p:nvPr>
        </p:nvGraphicFramePr>
        <p:xfrm>
          <a:off x="4644008" y="188640"/>
          <a:ext cx="424847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5157360" imgH="5624280" progId="">
                  <p:embed/>
                </p:oleObj>
              </mc:Choice>
              <mc:Fallback>
                <p:oleObj name="Clip" r:id="rId3" imgW="5157360" imgH="5624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88640"/>
                        <a:ext cx="4248472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Components of psychiatric Nursing assessment</a:t>
            </a:r>
            <a:endParaRPr lang="en-US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877272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en-US" sz="3800" b="1" dirty="0" smtClean="0">
                <a:solidFill>
                  <a:srgbClr val="002060"/>
                </a:solidFill>
                <a:latin typeface="Agency FB" pitchFamily="34" charset="0"/>
              </a:rPr>
              <a:t>Components of total client assessment= mental status examination criteria:-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Mental status examination </a:t>
            </a:r>
            <a:r>
              <a:rPr lang="en-US" dirty="0" smtClean="0"/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dress , hygiene , grooming, facial expression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Behavior \ activity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hypo-activity or hyper-activity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Attitude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interactions with interviewer.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Speech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quantity (poverty of speech)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( monotonous, talkative, repetitious)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Mood and affect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sad, fearful, anxious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Perceptions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hallucinations, illusions.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Thoughts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of ideas , blocking , word salad.</a:t>
            </a:r>
          </a:p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Sensorium</a:t>
            </a:r>
            <a:r>
              <a:rPr lang="en-US" dirty="0" smtClean="0"/>
              <a:t>\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cognition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Levels of consciousness, concentration 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Judgment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responsibility for action, make rational , decision making.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Insight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to understand the cause and nature of own and others situations.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Reliability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reported information accurately and completely.</a:t>
            </a:r>
          </a:p>
          <a:p>
            <a:endParaRPr lang="en-US" dirty="0"/>
          </a:p>
        </p:txBody>
      </p:sp>
      <p:pic>
        <p:nvPicPr>
          <p:cNvPr id="4" name="Picture 2" descr="C:\Users\Hasan\Pictures\nursing\2009_summer_respo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880" y="1628800"/>
            <a:ext cx="181604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ASSESSMENT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Interview=Participant observation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Nursing role in participant observation: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maintain massages conveyed by the patient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aware of her response  to the patient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should be prepared to consult with members or other people knowledgeable about the patient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nurse also might using other information sources including : the patient's health care record t reports ,nursing care plan, nursing rounds, change of shift reports </a:t>
            </a:r>
          </a:p>
          <a:p>
            <a:endParaRPr lang="en-US" dirty="0"/>
          </a:p>
        </p:txBody>
      </p:sp>
      <p:pic>
        <p:nvPicPr>
          <p:cNvPr id="4" name="Picture 6" descr="BS017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517232"/>
            <a:ext cx="403244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1603</TotalTime>
  <Words>2318</Words>
  <Application>Microsoft Office PowerPoint</Application>
  <PresentationFormat>عرض على الشاشة (3:4)‏</PresentationFormat>
  <Paragraphs>508</Paragraphs>
  <Slides>38</Slides>
  <Notes>3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0" baseType="lpstr">
      <vt:lpstr>مشربية</vt:lpstr>
      <vt:lpstr>Clip</vt:lpstr>
      <vt:lpstr> </vt:lpstr>
      <vt:lpstr>  Learning Objectives </vt:lpstr>
      <vt:lpstr>outlines</vt:lpstr>
      <vt:lpstr>عرض تقديمي في PowerPoint</vt:lpstr>
      <vt:lpstr>Key terms (terminology)</vt:lpstr>
      <vt:lpstr>Steps  or standards of Nursing process</vt:lpstr>
      <vt:lpstr>ASSESSMENT</vt:lpstr>
      <vt:lpstr>Components of psychiatric Nursing assessment</vt:lpstr>
      <vt:lpstr>ASSESSMENT</vt:lpstr>
      <vt:lpstr>عرض تقديمي في PowerPoint</vt:lpstr>
      <vt:lpstr>Nursing diagnosis</vt:lpstr>
      <vt:lpstr> Components of the nursing diagnosis PES</vt:lpstr>
      <vt:lpstr>Components of the nursing diagnosis PES</vt:lpstr>
      <vt:lpstr>عرض تقديمي في PowerPoint</vt:lpstr>
      <vt:lpstr>Components of the nursing diagnosis PES</vt:lpstr>
      <vt:lpstr>Components of the nursing diagnosis PES</vt:lpstr>
      <vt:lpstr>عرض تقديمي في PowerPoint</vt:lpstr>
      <vt:lpstr>عرض تقديمي في PowerPoint</vt:lpstr>
      <vt:lpstr>عرض تقديمي في PowerPoint</vt:lpstr>
      <vt:lpstr>Example include the components of nursing diagnosis</vt:lpstr>
      <vt:lpstr>Risk nursing diagnosis</vt:lpstr>
      <vt:lpstr>Risk nursing diagnosis</vt:lpstr>
      <vt:lpstr>عرض تقديمي في PowerPoint</vt:lpstr>
      <vt:lpstr>Long and short term goals</vt:lpstr>
      <vt:lpstr>Importance  point in writing goals</vt:lpstr>
      <vt:lpstr>Qualities of well written outcome criteria</vt:lpstr>
      <vt:lpstr>Outcomes identification</vt:lpstr>
      <vt:lpstr>    </vt:lpstr>
      <vt:lpstr>planning</vt:lpstr>
      <vt:lpstr>implementation</vt:lpstr>
      <vt:lpstr>Evaluation</vt:lpstr>
      <vt:lpstr>how to write and applied nursing process in psychiatric care</vt:lpstr>
      <vt:lpstr>how to write and applied nursing process in psychiatric care</vt:lpstr>
      <vt:lpstr>Example illustrate how to write nursing care plan</vt:lpstr>
      <vt:lpstr>summery</vt:lpstr>
      <vt:lpstr>عرض تقديمي في PowerPoint</vt:lpstr>
      <vt:lpstr>references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Process in psychiatric care</dc:title>
  <dc:creator>User</dc:creator>
  <cp:lastModifiedBy>NOONA</cp:lastModifiedBy>
  <cp:revision>19</cp:revision>
  <cp:lastPrinted>2014-11-11T20:26:47Z</cp:lastPrinted>
  <dcterms:created xsi:type="dcterms:W3CDTF">2010-10-08T18:51:19Z</dcterms:created>
  <dcterms:modified xsi:type="dcterms:W3CDTF">2014-11-11T20:27:48Z</dcterms:modified>
</cp:coreProperties>
</file>