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57" r:id="rId1"/>
  </p:sldMasterIdLst>
  <p:notesMasterIdLst>
    <p:notesMasterId r:id="rId47"/>
  </p:notesMasterIdLst>
  <p:handoutMasterIdLst>
    <p:handoutMasterId r:id="rId48"/>
  </p:handoutMasterIdLst>
  <p:sldIdLst>
    <p:sldId id="316" r:id="rId2"/>
    <p:sldId id="404" r:id="rId3"/>
    <p:sldId id="366" r:id="rId4"/>
    <p:sldId id="365" r:id="rId5"/>
    <p:sldId id="368" r:id="rId6"/>
    <p:sldId id="374" r:id="rId7"/>
    <p:sldId id="387" r:id="rId8"/>
    <p:sldId id="388" r:id="rId9"/>
    <p:sldId id="389" r:id="rId10"/>
    <p:sldId id="390" r:id="rId11"/>
    <p:sldId id="391" r:id="rId12"/>
    <p:sldId id="393" r:id="rId13"/>
    <p:sldId id="395" r:id="rId14"/>
    <p:sldId id="397" r:id="rId15"/>
    <p:sldId id="398" r:id="rId16"/>
    <p:sldId id="407" r:id="rId17"/>
    <p:sldId id="408" r:id="rId18"/>
    <p:sldId id="409" r:id="rId19"/>
    <p:sldId id="410" r:id="rId20"/>
    <p:sldId id="411" r:id="rId21"/>
    <p:sldId id="412" r:id="rId22"/>
    <p:sldId id="413" r:id="rId23"/>
    <p:sldId id="415" r:id="rId24"/>
    <p:sldId id="416" r:id="rId25"/>
    <p:sldId id="417" r:id="rId26"/>
    <p:sldId id="419" r:id="rId27"/>
    <p:sldId id="421" r:id="rId28"/>
    <p:sldId id="422" r:id="rId29"/>
    <p:sldId id="423" r:id="rId30"/>
    <p:sldId id="425" r:id="rId31"/>
    <p:sldId id="318" r:id="rId32"/>
    <p:sldId id="359" r:id="rId33"/>
    <p:sldId id="323" r:id="rId34"/>
    <p:sldId id="324" r:id="rId35"/>
    <p:sldId id="342" r:id="rId36"/>
    <p:sldId id="354" r:id="rId37"/>
    <p:sldId id="349" r:id="rId38"/>
    <p:sldId id="361" r:id="rId39"/>
    <p:sldId id="341" r:id="rId40"/>
    <p:sldId id="351" r:id="rId41"/>
    <p:sldId id="352" r:id="rId42"/>
    <p:sldId id="353" r:id="rId43"/>
    <p:sldId id="358" r:id="rId44"/>
    <p:sldId id="355" r:id="rId45"/>
    <p:sldId id="426" r:id="rId46"/>
  </p:sldIdLst>
  <p:sldSz cx="9144000" cy="6858000" type="screen4x3"/>
  <p:notesSz cx="7200900" cy="95123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5400" u="sng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5400" u="sng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5400" u="sng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5400" u="sng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5400" u="sng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5400" u="sng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5400" u="sng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5400" u="sng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5400" u="sng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C3D5D1"/>
    <a:srgbClr val="9DCDBB"/>
    <a:srgbClr val="7E2241"/>
    <a:srgbClr val="247C65"/>
    <a:srgbClr val="1F6B57"/>
    <a:srgbClr val="016589"/>
    <a:srgbClr val="1E5C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0" autoAdjust="0"/>
    <p:restoredTop sz="94595" autoAdjust="0"/>
  </p:normalViewPr>
  <p:slideViewPr>
    <p:cSldViewPr snapToGrid="0">
      <p:cViewPr varScale="1">
        <p:scale>
          <a:sx n="65" d="100"/>
          <a:sy n="65" d="100"/>
        </p:scale>
        <p:origin x="-1284" y="-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2102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00" tIns="47750" rIns="95500" bIns="47750" numCol="1" anchor="t" anchorCtr="0" compatLnSpc="1">
            <a:prstTxWarp prst="textNoShape">
              <a:avLst/>
            </a:prstTxWarp>
          </a:bodyPr>
          <a:lstStyle>
            <a:lvl1pPr defTabSz="955675">
              <a:defRPr sz="1300">
                <a:latin typeface="Times New Roman" charset="0"/>
              </a:defRPr>
            </a:lvl1pPr>
          </a:lstStyle>
          <a:p>
            <a:endParaRPr lang="en-US" altLang="en-US"/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79875" y="0"/>
            <a:ext cx="312102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00" tIns="47750" rIns="95500" bIns="47750" numCol="1" anchor="t" anchorCtr="0" compatLnSpc="1">
            <a:prstTxWarp prst="textNoShape">
              <a:avLst/>
            </a:prstTxWarp>
          </a:bodyPr>
          <a:lstStyle>
            <a:lvl1pPr algn="r" defTabSz="955675">
              <a:defRPr sz="1300">
                <a:latin typeface="Times New Roman" charset="0"/>
              </a:defRPr>
            </a:lvl1pPr>
          </a:lstStyle>
          <a:p>
            <a:endParaRPr lang="en-US" altLang="en-US"/>
          </a:p>
        </p:txBody>
      </p:sp>
      <p:sp>
        <p:nvSpPr>
          <p:cNvPr id="757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036050"/>
            <a:ext cx="312102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00" tIns="47750" rIns="95500" bIns="47750" numCol="1" anchor="b" anchorCtr="0" compatLnSpc="1">
            <a:prstTxWarp prst="textNoShape">
              <a:avLst/>
            </a:prstTxWarp>
          </a:bodyPr>
          <a:lstStyle>
            <a:lvl1pPr defTabSz="955675">
              <a:defRPr sz="1300">
                <a:latin typeface="Times New Roman" charset="0"/>
              </a:defRPr>
            </a:lvl1pPr>
          </a:lstStyle>
          <a:p>
            <a:endParaRPr lang="en-US" altLang="en-US"/>
          </a:p>
        </p:txBody>
      </p:sp>
      <p:sp>
        <p:nvSpPr>
          <p:cNvPr id="757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79875" y="9036050"/>
            <a:ext cx="312102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00" tIns="47750" rIns="95500" bIns="47750" numCol="1" anchor="b" anchorCtr="0" compatLnSpc="1">
            <a:prstTxWarp prst="textNoShape">
              <a:avLst/>
            </a:prstTxWarp>
          </a:bodyPr>
          <a:lstStyle>
            <a:lvl1pPr algn="r" defTabSz="955675">
              <a:defRPr sz="1300">
                <a:latin typeface="Times New Roman" charset="0"/>
              </a:defRPr>
            </a:lvl1pPr>
          </a:lstStyle>
          <a:p>
            <a:fld id="{8FDD3538-2830-40E2-B8CE-C36970E7240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95174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2102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00" tIns="47750" rIns="95500" bIns="47750" numCol="1" anchor="t" anchorCtr="0" compatLnSpc="1">
            <a:prstTxWarp prst="textNoShape">
              <a:avLst/>
            </a:prstTxWarp>
          </a:bodyPr>
          <a:lstStyle>
            <a:lvl1pPr defTabSz="955675">
              <a:defRPr sz="1300">
                <a:latin typeface="Times New Roman" charset="0"/>
              </a:defRPr>
            </a:lvl1pPr>
          </a:lstStyle>
          <a:p>
            <a:endParaRPr lang="en-US" altLang="en-US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79875" y="0"/>
            <a:ext cx="312102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00" tIns="47750" rIns="95500" bIns="47750" numCol="1" anchor="t" anchorCtr="0" compatLnSpc="1">
            <a:prstTxWarp prst="textNoShape">
              <a:avLst/>
            </a:prstTxWarp>
          </a:bodyPr>
          <a:lstStyle>
            <a:lvl1pPr algn="r" defTabSz="955675">
              <a:defRPr sz="1300">
                <a:latin typeface="Times New Roman" charset="0"/>
              </a:defRPr>
            </a:lvl1pPr>
          </a:lstStyle>
          <a:p>
            <a:endParaRPr lang="en-US" altLang="en-US"/>
          </a:p>
        </p:txBody>
      </p:sp>
      <p:sp>
        <p:nvSpPr>
          <p:cNvPr id="1003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22375" y="712788"/>
            <a:ext cx="4756150" cy="35671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03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60438" y="4518025"/>
            <a:ext cx="5280025" cy="428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00" tIns="47750" rIns="95500" bIns="477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036050"/>
            <a:ext cx="312102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00" tIns="47750" rIns="95500" bIns="47750" numCol="1" anchor="b" anchorCtr="0" compatLnSpc="1">
            <a:prstTxWarp prst="textNoShape">
              <a:avLst/>
            </a:prstTxWarp>
          </a:bodyPr>
          <a:lstStyle>
            <a:lvl1pPr defTabSz="955675">
              <a:defRPr sz="1300">
                <a:latin typeface="Times New Roman" charset="0"/>
              </a:defRPr>
            </a:lvl1pPr>
          </a:lstStyle>
          <a:p>
            <a:endParaRPr lang="en-US" altLang="en-US"/>
          </a:p>
        </p:txBody>
      </p:sp>
      <p:sp>
        <p:nvSpPr>
          <p:cNvPr id="1003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79875" y="9036050"/>
            <a:ext cx="312102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00" tIns="47750" rIns="95500" bIns="47750" numCol="1" anchor="b" anchorCtr="0" compatLnSpc="1">
            <a:prstTxWarp prst="textNoShape">
              <a:avLst/>
            </a:prstTxWarp>
          </a:bodyPr>
          <a:lstStyle>
            <a:lvl1pPr algn="r" defTabSz="955675">
              <a:defRPr sz="1300">
                <a:latin typeface="Times New Roman" charset="0"/>
              </a:defRPr>
            </a:lvl1pPr>
          </a:lstStyle>
          <a:p>
            <a:fld id="{17B24FFE-B5FB-4582-8FAC-DBF248A8E23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89634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509DCDE-A5DB-4863-B6A8-2D9DFB4CD2BA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185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5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F04C28A-F60E-4A24-8CE3-4CC2B3F56B40}" type="slidenum">
              <a:rPr lang="en-US" altLang="en-US"/>
              <a:pPr/>
              <a:t>38</a:t>
            </a:fld>
            <a:endParaRPr lang="en-US" altLang="en-US"/>
          </a:p>
        </p:txBody>
      </p:sp>
      <p:sp>
        <p:nvSpPr>
          <p:cNvPr id="261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1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999AC9B-8195-4DF5-B0A3-63014C672B3F}" type="slidenum">
              <a:rPr lang="en-US" altLang="en-US"/>
              <a:pPr/>
              <a:t>39</a:t>
            </a:fld>
            <a:endParaRPr lang="en-US" altLang="en-US"/>
          </a:p>
        </p:txBody>
      </p:sp>
      <p:sp>
        <p:nvSpPr>
          <p:cNvPr id="216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6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DBBFFE-21CC-4144-A942-F256EDEFF932}" type="slidenum">
              <a:rPr lang="en-US" altLang="en-US"/>
              <a:pPr/>
              <a:t>40</a:t>
            </a:fld>
            <a:endParaRPr lang="en-US" altLang="en-US"/>
          </a:p>
        </p:txBody>
      </p:sp>
      <p:sp>
        <p:nvSpPr>
          <p:cNvPr id="262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2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D8B8FD8-D3EE-4F8C-8295-43D69FBD135D}" type="slidenum">
              <a:rPr lang="en-US" altLang="en-US"/>
              <a:pPr/>
              <a:t>41</a:t>
            </a:fld>
            <a:endParaRPr lang="en-US" altLang="en-US"/>
          </a:p>
        </p:txBody>
      </p:sp>
      <p:sp>
        <p:nvSpPr>
          <p:cNvPr id="263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3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7EAEA78-516C-4ED0-AC59-BFA5DC6A0C19}" type="slidenum">
              <a:rPr lang="en-US" altLang="en-US"/>
              <a:pPr/>
              <a:t>42</a:t>
            </a:fld>
            <a:endParaRPr lang="en-US" altLang="en-US"/>
          </a:p>
        </p:txBody>
      </p:sp>
      <p:sp>
        <p:nvSpPr>
          <p:cNvPr id="264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4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3374684-0D74-4118-B278-22907920FA7C}" type="slidenum">
              <a:rPr lang="en-US" altLang="en-US"/>
              <a:pPr/>
              <a:t>43</a:t>
            </a:fld>
            <a:endParaRPr lang="en-US" altLang="en-US"/>
          </a:p>
        </p:txBody>
      </p:sp>
      <p:sp>
        <p:nvSpPr>
          <p:cNvPr id="266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329A923-BA34-40EA-8A2A-F06ED5E3E5B3}" type="slidenum">
              <a:rPr lang="en-US" altLang="en-US"/>
              <a:pPr/>
              <a:t>44</a:t>
            </a:fld>
            <a:endParaRPr lang="en-US" altLang="en-US"/>
          </a:p>
        </p:txBody>
      </p:sp>
      <p:sp>
        <p:nvSpPr>
          <p:cNvPr id="267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7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C52DB4C-6512-47D1-804E-8B43C540596A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186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6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20BB7AC-E6DC-4EDC-AD8A-2B9A1E982A07}" type="slidenum">
              <a:rPr lang="en-US" altLang="en-US"/>
              <a:pPr/>
              <a:t>31</a:t>
            </a:fld>
            <a:endParaRPr lang="en-US" altLang="en-US"/>
          </a:p>
        </p:txBody>
      </p:sp>
      <p:sp>
        <p:nvSpPr>
          <p:cNvPr id="187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7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6AAD38B-C5CA-47E1-8A2D-E632A5415728}" type="slidenum">
              <a:rPr lang="en-US" altLang="en-US"/>
              <a:pPr/>
              <a:t>32</a:t>
            </a:fld>
            <a:endParaRPr lang="en-US" altLang="en-US"/>
          </a:p>
        </p:txBody>
      </p:sp>
      <p:sp>
        <p:nvSpPr>
          <p:cNvPr id="251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1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5BE35D2-F3ED-45DD-9186-247C2DBCE7F8}" type="slidenum">
              <a:rPr lang="en-US" altLang="en-US"/>
              <a:pPr/>
              <a:t>33</a:t>
            </a:fld>
            <a:endParaRPr lang="en-US" altLang="en-US"/>
          </a:p>
        </p:txBody>
      </p:sp>
      <p:sp>
        <p:nvSpPr>
          <p:cNvPr id="192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2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827645D-6BF5-4CCC-B7BD-ACE5E606DA16}" type="slidenum">
              <a:rPr lang="en-US" altLang="en-US"/>
              <a:pPr/>
              <a:t>34</a:t>
            </a:fld>
            <a:endParaRPr lang="en-US" altLang="en-US"/>
          </a:p>
        </p:txBody>
      </p:sp>
      <p:sp>
        <p:nvSpPr>
          <p:cNvPr id="193538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3539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495EDB6-92B8-43FE-B7BF-13824E4C3FFD}" type="slidenum">
              <a:rPr lang="en-US" altLang="en-US"/>
              <a:pPr/>
              <a:t>35</a:t>
            </a:fld>
            <a:endParaRPr lang="en-US" altLang="en-US"/>
          </a:p>
        </p:txBody>
      </p:sp>
      <p:sp>
        <p:nvSpPr>
          <p:cNvPr id="254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4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0AA7B85-EE89-4CD4-AAB6-58FE469DB509}" type="slidenum">
              <a:rPr lang="en-US" altLang="en-US"/>
              <a:pPr/>
              <a:t>36</a:t>
            </a:fld>
            <a:endParaRPr lang="en-US" altLang="en-US"/>
          </a:p>
        </p:txBody>
      </p:sp>
      <p:sp>
        <p:nvSpPr>
          <p:cNvPr id="242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97CBCE6-F6C1-4B30-90EC-27ED8C13885D}" type="slidenum">
              <a:rPr lang="en-US" altLang="en-US"/>
              <a:pPr/>
              <a:t>37</a:t>
            </a:fld>
            <a:endParaRPr lang="en-US" altLang="en-US"/>
          </a:p>
        </p:txBody>
      </p:sp>
      <p:sp>
        <p:nvSpPr>
          <p:cNvPr id="260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0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5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762000" y="533400"/>
            <a:ext cx="5867400" cy="1081088"/>
          </a:xfrm>
        </p:spPr>
        <p:txBody>
          <a:bodyPr anchor="b"/>
          <a:lstStyle>
            <a:lvl1pPr algn="r">
              <a:defRPr sz="4800"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27955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762000" y="2590800"/>
            <a:ext cx="5867400" cy="3114675"/>
          </a:xfrm>
        </p:spPr>
        <p:txBody>
          <a:bodyPr/>
          <a:lstStyle>
            <a:lvl1pPr marL="0" indent="0">
              <a:buFont typeface="Wingdings" pitchFamily="2" charset="2"/>
              <a:buNone/>
              <a:defRPr sz="4400"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279556" name="Rectangle 4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 u="none">
                <a:latin typeface="Helvetica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27955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altLang="en-US"/>
              <a:t>Copyright 2004 by Delmar Learning, a division of Thomson Learning, Inc.</a:t>
            </a:r>
          </a:p>
        </p:txBody>
      </p:sp>
      <p:sp>
        <p:nvSpPr>
          <p:cNvPr id="27955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7CA9B51-FC6F-4BE3-BEA7-5F3F02A591A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2-</a:t>
            </a:r>
            <a:fld id="{6472BABC-260B-4052-A16A-692B99608D9D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Copyright 2004 by Delmar Learning, a division of Thomson Learning, Inc.</a:t>
            </a:r>
          </a:p>
        </p:txBody>
      </p:sp>
    </p:spTree>
    <p:extLst>
      <p:ext uri="{BB962C8B-B14F-4D97-AF65-F5344CB8AC3E}">
        <p14:creationId xmlns:p14="http://schemas.microsoft.com/office/powerpoint/2010/main" val="25127750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152400"/>
            <a:ext cx="2095500" cy="5943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152400"/>
            <a:ext cx="6134100" cy="5943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2-</a:t>
            </a:r>
            <a:fld id="{D8C1E2D6-E736-4EF8-B8CD-B04CF2523251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Copyright 2004 by Delmar Learning, a division of Thomson Learning, Inc.</a:t>
            </a:r>
          </a:p>
        </p:txBody>
      </p:sp>
    </p:spTree>
    <p:extLst>
      <p:ext uri="{BB962C8B-B14F-4D97-AF65-F5344CB8AC3E}">
        <p14:creationId xmlns:p14="http://schemas.microsoft.com/office/powerpoint/2010/main" val="19433466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152400"/>
            <a:ext cx="6705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752600"/>
            <a:ext cx="8001000" cy="2095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4000500"/>
            <a:ext cx="8001000" cy="2095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7010400" y="62865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2-</a:t>
            </a:r>
            <a:fld id="{3CEAD332-9F24-420D-A286-1EC3E3BB303F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4800" y="6248400"/>
            <a:ext cx="6324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Copyright 2004 by Delmar Learning, a division of Thomson Learning, Inc.</a:t>
            </a:r>
          </a:p>
        </p:txBody>
      </p:sp>
    </p:spTree>
    <p:extLst>
      <p:ext uri="{BB962C8B-B14F-4D97-AF65-F5344CB8AC3E}">
        <p14:creationId xmlns:p14="http://schemas.microsoft.com/office/powerpoint/2010/main" val="322906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2-</a:t>
            </a:r>
            <a:fld id="{90ED0D0F-1DFC-4E68-911B-CFD00B89D2EB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Copyright 2004 by Delmar Learning, a division of Thomson Learning, Inc.</a:t>
            </a:r>
          </a:p>
        </p:txBody>
      </p:sp>
    </p:spTree>
    <p:extLst>
      <p:ext uri="{BB962C8B-B14F-4D97-AF65-F5344CB8AC3E}">
        <p14:creationId xmlns:p14="http://schemas.microsoft.com/office/powerpoint/2010/main" val="20931481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2-</a:t>
            </a:r>
            <a:fld id="{962AD3FC-DFE1-4535-B874-E5063B2A718F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Copyright 2004 by Delmar Learning, a division of Thomson Learning, Inc.</a:t>
            </a:r>
          </a:p>
        </p:txBody>
      </p:sp>
    </p:spTree>
    <p:extLst>
      <p:ext uri="{BB962C8B-B14F-4D97-AF65-F5344CB8AC3E}">
        <p14:creationId xmlns:p14="http://schemas.microsoft.com/office/powerpoint/2010/main" val="34206503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752600"/>
            <a:ext cx="39243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57700" y="1752600"/>
            <a:ext cx="39243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2-</a:t>
            </a:r>
            <a:fld id="{9130DE51-4A26-4038-B1A4-B6E3FE8F4122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Copyright 2004 by Delmar Learning, a division of Thomson Learning, Inc.</a:t>
            </a:r>
          </a:p>
        </p:txBody>
      </p:sp>
    </p:spTree>
    <p:extLst>
      <p:ext uri="{BB962C8B-B14F-4D97-AF65-F5344CB8AC3E}">
        <p14:creationId xmlns:p14="http://schemas.microsoft.com/office/powerpoint/2010/main" val="23691035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2-</a:t>
            </a:r>
            <a:fld id="{5F7DD2AB-7EEB-4F15-B61A-869739B997B5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Copyright 2004 by Delmar Learning, a division of Thomson Learning, Inc.</a:t>
            </a:r>
          </a:p>
        </p:txBody>
      </p:sp>
    </p:spTree>
    <p:extLst>
      <p:ext uri="{BB962C8B-B14F-4D97-AF65-F5344CB8AC3E}">
        <p14:creationId xmlns:p14="http://schemas.microsoft.com/office/powerpoint/2010/main" val="18006131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2-</a:t>
            </a:r>
            <a:fld id="{92496CFB-AA8C-4583-BBBE-A4F426D258C8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Copyright 2004 by Delmar Learning, a division of Thomson Learning, Inc.</a:t>
            </a:r>
          </a:p>
        </p:txBody>
      </p:sp>
    </p:spTree>
    <p:extLst>
      <p:ext uri="{BB962C8B-B14F-4D97-AF65-F5344CB8AC3E}">
        <p14:creationId xmlns:p14="http://schemas.microsoft.com/office/powerpoint/2010/main" val="28891339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2-</a:t>
            </a:r>
            <a:fld id="{487200D4-3052-4B23-997E-CDD88D974068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Copyright 2004 by Delmar Learning, a division of Thomson Learning, Inc.</a:t>
            </a:r>
          </a:p>
        </p:txBody>
      </p:sp>
    </p:spTree>
    <p:extLst>
      <p:ext uri="{BB962C8B-B14F-4D97-AF65-F5344CB8AC3E}">
        <p14:creationId xmlns:p14="http://schemas.microsoft.com/office/powerpoint/2010/main" val="7780071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2-</a:t>
            </a:r>
            <a:fld id="{FA340406-3814-4756-9F2C-5444E6A688A4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Copyright 2004 by Delmar Learning, a division of Thomson Learning, Inc.</a:t>
            </a:r>
          </a:p>
        </p:txBody>
      </p:sp>
    </p:spTree>
    <p:extLst>
      <p:ext uri="{BB962C8B-B14F-4D97-AF65-F5344CB8AC3E}">
        <p14:creationId xmlns:p14="http://schemas.microsoft.com/office/powerpoint/2010/main" val="35199066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2-</a:t>
            </a:r>
            <a:fld id="{3E67EBDD-686B-4FDA-B711-1B4E403581AA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Copyright 2004 by Delmar Learning, a division of Thomson Learning, Inc.</a:t>
            </a:r>
          </a:p>
        </p:txBody>
      </p:sp>
    </p:spTree>
    <p:extLst>
      <p:ext uri="{BB962C8B-B14F-4D97-AF65-F5344CB8AC3E}">
        <p14:creationId xmlns:p14="http://schemas.microsoft.com/office/powerpoint/2010/main" val="2610071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0" name="Rectangle 2"/>
          <p:cNvSpPr>
            <a:spLocks noChangeArrowheads="1"/>
          </p:cNvSpPr>
          <p:nvPr/>
        </p:nvSpPr>
        <p:spPr bwMode="auto">
          <a:xfrm>
            <a:off x="8305800" y="6283325"/>
            <a:ext cx="838200" cy="574675"/>
          </a:xfrm>
          <a:prstGeom prst="rect">
            <a:avLst/>
          </a:prstGeom>
          <a:solidFill>
            <a:srgbClr val="63873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8531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865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 u="none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r>
              <a:rPr lang="en-US" altLang="en-US"/>
              <a:t>2-</a:t>
            </a:r>
            <a:fld id="{2C48C7EF-6C02-4002-89AF-0C6673465EA5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27853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2057400" y="152400"/>
            <a:ext cx="6705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78533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752600"/>
            <a:ext cx="8001000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7853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4800" y="6248400"/>
            <a:ext cx="6324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 u="none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r>
              <a:rPr lang="en-US" altLang="en-US"/>
              <a:t>Copyright 2004 by Delmar Learning, a division of Thomson Learning, Inc.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000000"/>
        </a:buClr>
        <a:buFont typeface="Wingdings" pitchFamily="2" charset="2"/>
        <a:buChar char="§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000000"/>
        </a:buClr>
        <a:buChar char="•"/>
        <a:defRPr sz="2800">
          <a:solidFill>
            <a:srgbClr val="000000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000000"/>
        </a:buClr>
        <a:buFont typeface="Arial" charset="0"/>
        <a:buChar char="-"/>
        <a:defRPr sz="2400">
          <a:solidFill>
            <a:srgbClr val="000000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000000"/>
        </a:buClr>
        <a:buChar char="•"/>
        <a:defRPr sz="2000">
          <a:solidFill>
            <a:srgbClr val="000000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000000"/>
        </a:buClr>
        <a:buChar char="•"/>
        <a:defRPr sz="2000">
          <a:solidFill>
            <a:srgbClr val="000000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0000"/>
        </a:buClr>
        <a:buChar char="•"/>
        <a:defRPr sz="2000">
          <a:solidFill>
            <a:srgbClr val="000000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0000"/>
        </a:buClr>
        <a:buChar char="•"/>
        <a:defRPr sz="2000">
          <a:solidFill>
            <a:srgbClr val="000000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0000"/>
        </a:buClr>
        <a:buChar char="•"/>
        <a:defRPr sz="2000">
          <a:solidFill>
            <a:srgbClr val="000000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0000"/>
        </a:buClr>
        <a:buChar char="•"/>
        <a:defRPr sz="20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://www.cdc.gov/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://www.fda.gov/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://www.who.int/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www.marchofdimes.com/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hyperlink" Target="http://www.americanheart.org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7" name="Rectangle 3"/>
          <p:cNvSpPr>
            <a:spLocks noChangeArrowheads="1"/>
          </p:cNvSpPr>
          <p:nvPr/>
        </p:nvSpPr>
        <p:spPr bwMode="auto">
          <a:xfrm>
            <a:off x="674688" y="26352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altLang="en-US" sz="2400" u="none">
              <a:latin typeface="Times" pitchFamily="18" charset="0"/>
            </a:endParaRPr>
          </a:p>
        </p:txBody>
      </p:sp>
      <p:sp>
        <p:nvSpPr>
          <p:cNvPr id="159748" name="Rectangle 4"/>
          <p:cNvSpPr>
            <a:spLocks noChangeArrowheads="1"/>
          </p:cNvSpPr>
          <p:nvPr/>
        </p:nvSpPr>
        <p:spPr bwMode="auto">
          <a:xfrm>
            <a:off x="1016000" y="36512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altLang="en-US" sz="2400" u="none">
              <a:latin typeface="Times" pitchFamily="18" charset="0"/>
            </a:endParaRPr>
          </a:p>
        </p:txBody>
      </p:sp>
      <p:sp>
        <p:nvSpPr>
          <p:cNvPr id="159750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315950" y="2501591"/>
            <a:ext cx="6876585" cy="3114675"/>
          </a:xfrm>
        </p:spPr>
        <p:txBody>
          <a:bodyPr/>
          <a:lstStyle/>
          <a:p>
            <a:r>
              <a:rPr lang="en-US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Nurs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430</a:t>
            </a:r>
          </a:p>
          <a:p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Part 9</a:t>
            </a:r>
          </a:p>
          <a:p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Health Care Delivery 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System</a:t>
            </a:r>
          </a:p>
          <a:p>
            <a:endParaRPr lang="en-US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/>
              <a:t>The System Framework</a:t>
            </a:r>
            <a:br>
              <a:rPr lang="en-US" altLang="en-US" sz="4000"/>
            </a:br>
            <a:r>
              <a:rPr lang="en-US" altLang="en-US" sz="4000"/>
              <a:t> System Features</a:t>
            </a:r>
          </a:p>
        </p:txBody>
      </p:sp>
      <p:sp>
        <p:nvSpPr>
          <p:cNvPr id="166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800" dirty="0"/>
              <a:t>III. SYSTEM PROCESSES</a:t>
            </a:r>
          </a:p>
          <a:p>
            <a:pPr lvl="1">
              <a:lnSpc>
                <a:spcPct val="80000"/>
              </a:lnSpc>
            </a:pPr>
            <a:endParaRPr lang="en-US" altLang="en-US" sz="2400" dirty="0"/>
          </a:p>
          <a:p>
            <a:pPr lvl="1">
              <a:lnSpc>
                <a:spcPct val="80000"/>
              </a:lnSpc>
            </a:pPr>
            <a:r>
              <a:rPr lang="en-US" altLang="en-US" dirty="0"/>
              <a:t>The Continuum of </a:t>
            </a:r>
            <a:r>
              <a:rPr lang="en-US" altLang="en-US" dirty="0" smtClean="0"/>
              <a:t>Care "Outpatient </a:t>
            </a:r>
            <a:r>
              <a:rPr lang="en-US" altLang="en-US" dirty="0"/>
              <a:t>and Primary Care Services</a:t>
            </a:r>
            <a:r>
              <a:rPr lang="en-US" altLang="en-US" dirty="0" smtClean="0"/>
              <a:t>”</a:t>
            </a:r>
            <a:endParaRPr lang="ar-SA" altLang="en-US" dirty="0" smtClean="0"/>
          </a:p>
          <a:p>
            <a:pPr lvl="1">
              <a:lnSpc>
                <a:spcPct val="80000"/>
              </a:lnSpc>
            </a:pPr>
            <a:r>
              <a:rPr lang="en-US" altLang="en-US" dirty="0" smtClean="0"/>
              <a:t> “</a:t>
            </a:r>
            <a:r>
              <a:rPr lang="en-US" altLang="en-US" dirty="0"/>
              <a:t>Inpatient Facilities and </a:t>
            </a:r>
            <a:r>
              <a:rPr lang="en-US" altLang="en-US" dirty="0" smtClean="0"/>
              <a:t>Services”</a:t>
            </a:r>
            <a:endParaRPr lang="en-US" altLang="en-US" dirty="0"/>
          </a:p>
          <a:p>
            <a:pPr lvl="1">
              <a:lnSpc>
                <a:spcPct val="80000"/>
              </a:lnSpc>
            </a:pPr>
            <a:r>
              <a:rPr lang="en-US" altLang="en-US" dirty="0" smtClean="0"/>
              <a:t>Special Populations "Long-Term </a:t>
            </a:r>
            <a:r>
              <a:rPr lang="en-US" altLang="en-US" dirty="0"/>
              <a:t>Care</a:t>
            </a:r>
            <a:r>
              <a:rPr lang="en-US" altLang="en-US" dirty="0" smtClean="0"/>
              <a:t>”</a:t>
            </a:r>
            <a:endParaRPr lang="ar-SA" altLang="en-US" dirty="0" smtClean="0"/>
          </a:p>
          <a:p>
            <a:pPr lvl="1">
              <a:lnSpc>
                <a:spcPct val="80000"/>
              </a:lnSpc>
            </a:pPr>
            <a:r>
              <a:rPr lang="en-US" altLang="en-US" dirty="0" smtClean="0"/>
              <a:t> “</a:t>
            </a:r>
            <a:r>
              <a:rPr lang="en-US" altLang="en-US" dirty="0"/>
              <a:t>Health Services for Special Populations</a:t>
            </a:r>
            <a:r>
              <a:rPr lang="en-US" altLang="en-US" dirty="0" smtClean="0"/>
              <a:t>”</a:t>
            </a:r>
            <a:endParaRPr lang="en-US" alt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 smtClean="0"/>
              <a:t>2-</a:t>
            </a:r>
            <a:fld id="{90ED0D0F-1DFC-4E68-911B-CFD00B89D2EB}" type="slidenum">
              <a:rPr lang="en-US" altLang="en-US" smtClean="0"/>
              <a:pPr/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5167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/>
              <a:t>The System Framework</a:t>
            </a:r>
            <a:br>
              <a:rPr lang="en-US" altLang="en-US" sz="4000"/>
            </a:br>
            <a:r>
              <a:rPr lang="en-US" altLang="en-US" sz="4000"/>
              <a:t> System Features</a:t>
            </a:r>
          </a:p>
        </p:txBody>
      </p:sp>
      <p:sp>
        <p:nvSpPr>
          <p:cNvPr id="167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IV. SYSTEM OUTCOMES</a:t>
            </a:r>
          </a:p>
          <a:p>
            <a:pPr lvl="1"/>
            <a:endParaRPr lang="en-US" altLang="en-US" dirty="0"/>
          </a:p>
          <a:p>
            <a:pPr lvl="1"/>
            <a:r>
              <a:rPr lang="en-US" altLang="en-US" dirty="0"/>
              <a:t>Issues and </a:t>
            </a:r>
            <a:r>
              <a:rPr lang="en-US" altLang="en-US" dirty="0" smtClean="0"/>
              <a:t>Concerns "Cost, </a:t>
            </a:r>
            <a:r>
              <a:rPr lang="en-US" altLang="en-US" dirty="0"/>
              <a:t>Access, and </a:t>
            </a:r>
            <a:r>
              <a:rPr lang="en-US" altLang="en-US" dirty="0" smtClean="0"/>
              <a:t>Quality”</a:t>
            </a:r>
            <a:endParaRPr lang="ar-SA" altLang="en-US" dirty="0" smtClean="0"/>
          </a:p>
          <a:p>
            <a:pPr lvl="1"/>
            <a:r>
              <a:rPr lang="en-US" altLang="en-US" dirty="0" smtClean="0"/>
              <a:t>Change </a:t>
            </a:r>
            <a:r>
              <a:rPr lang="en-US" altLang="en-US" dirty="0"/>
              <a:t>and </a:t>
            </a:r>
            <a:r>
              <a:rPr lang="en-US" altLang="en-US" dirty="0" smtClean="0"/>
              <a:t>Reform "Health </a:t>
            </a:r>
            <a:r>
              <a:rPr lang="en-US" altLang="en-US" dirty="0"/>
              <a:t>Policy</a:t>
            </a:r>
            <a:r>
              <a:rPr lang="en-US" altLang="en-US" dirty="0" smtClean="0"/>
              <a:t>”</a:t>
            </a:r>
            <a:endParaRPr lang="en-US" alt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 smtClean="0"/>
              <a:t>2-</a:t>
            </a:r>
            <a:fld id="{90ED0D0F-1DFC-4E68-911B-CFD00B89D2EB}" type="slidenum">
              <a:rPr lang="en-US" altLang="en-US" smtClean="0"/>
              <a:pPr/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4426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Terminology</a:t>
            </a:r>
          </a:p>
        </p:txBody>
      </p:sp>
      <p:sp>
        <p:nvSpPr>
          <p:cNvPr id="169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400" b="1" i="1" dirty="0"/>
              <a:t>Access -</a:t>
            </a:r>
            <a:r>
              <a:rPr lang="en-US" altLang="en-US" sz="2400" dirty="0"/>
              <a:t> The ability of an individual to obtain health care services when needed. </a:t>
            </a:r>
            <a:endParaRPr lang="en-US" altLang="en-US" sz="2400" dirty="0" smtClean="0"/>
          </a:p>
          <a:p>
            <a:pPr>
              <a:lnSpc>
                <a:spcPct val="90000"/>
              </a:lnSpc>
            </a:pPr>
            <a:endParaRPr lang="en-US" altLang="en-US" sz="2400" dirty="0" smtClean="0"/>
          </a:p>
          <a:p>
            <a:pPr>
              <a:lnSpc>
                <a:spcPct val="90000"/>
              </a:lnSpc>
            </a:pPr>
            <a:r>
              <a:rPr lang="en-US" altLang="en-US" sz="2400" dirty="0" smtClean="0"/>
              <a:t>Access </a:t>
            </a:r>
            <a:r>
              <a:rPr lang="en-US" altLang="en-US" sz="2400" dirty="0"/>
              <a:t>is restricted to </a:t>
            </a:r>
            <a:endParaRPr lang="en-US" altLang="en-US" sz="2400" dirty="0" smtClean="0"/>
          </a:p>
          <a:p>
            <a:pPr lvl="1">
              <a:lnSpc>
                <a:spcPct val="90000"/>
              </a:lnSpc>
            </a:pPr>
            <a:r>
              <a:rPr lang="en-US" altLang="en-US" sz="2000" dirty="0" smtClean="0"/>
              <a:t>(</a:t>
            </a:r>
            <a:r>
              <a:rPr lang="en-US" altLang="en-US" sz="2000" dirty="0"/>
              <a:t>1) those who have health insurance through their employers, </a:t>
            </a:r>
            <a:endParaRPr lang="en-US" altLang="en-US" sz="2000" dirty="0" smtClean="0"/>
          </a:p>
          <a:p>
            <a:pPr lvl="1">
              <a:lnSpc>
                <a:spcPct val="90000"/>
              </a:lnSpc>
            </a:pPr>
            <a:endParaRPr lang="en-US" altLang="en-US" sz="2000" dirty="0" smtClean="0"/>
          </a:p>
          <a:p>
            <a:pPr lvl="1">
              <a:lnSpc>
                <a:spcPct val="90000"/>
              </a:lnSpc>
            </a:pPr>
            <a:r>
              <a:rPr lang="en-US" altLang="en-US" sz="2000" dirty="0" smtClean="0"/>
              <a:t>(</a:t>
            </a:r>
            <a:r>
              <a:rPr lang="en-US" altLang="en-US" sz="2000" dirty="0"/>
              <a:t>2) those covered under a government health care program, </a:t>
            </a:r>
            <a:endParaRPr lang="en-US" altLang="en-US" sz="2000" dirty="0" smtClean="0"/>
          </a:p>
          <a:p>
            <a:pPr lvl="1">
              <a:lnSpc>
                <a:spcPct val="90000"/>
              </a:lnSpc>
            </a:pPr>
            <a:endParaRPr lang="en-US" altLang="en-US" sz="2000" dirty="0" smtClean="0"/>
          </a:p>
          <a:p>
            <a:pPr lvl="1">
              <a:lnSpc>
                <a:spcPct val="90000"/>
              </a:lnSpc>
            </a:pPr>
            <a:r>
              <a:rPr lang="en-US" altLang="en-US" sz="2000" dirty="0" smtClean="0"/>
              <a:t>(</a:t>
            </a:r>
            <a:r>
              <a:rPr lang="en-US" altLang="en-US" sz="2000" dirty="0"/>
              <a:t>3) those who can afford to buy insurance out of their own private funds, and </a:t>
            </a:r>
            <a:endParaRPr lang="en-US" altLang="en-US" sz="2000" dirty="0" smtClean="0"/>
          </a:p>
          <a:p>
            <a:pPr lvl="1">
              <a:lnSpc>
                <a:spcPct val="90000"/>
              </a:lnSpc>
            </a:pPr>
            <a:endParaRPr lang="en-US" altLang="en-US" sz="2000" dirty="0" smtClean="0"/>
          </a:p>
          <a:p>
            <a:pPr lvl="1">
              <a:lnSpc>
                <a:spcPct val="90000"/>
              </a:lnSpc>
            </a:pPr>
            <a:r>
              <a:rPr lang="en-US" altLang="en-US" sz="2000" dirty="0" smtClean="0"/>
              <a:t>(</a:t>
            </a:r>
            <a:r>
              <a:rPr lang="en-US" altLang="en-US" sz="2000" dirty="0"/>
              <a:t>4) those who are able to pay for services privately. Health insurance is the primary means for ensur­ing access.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 smtClean="0"/>
              <a:t>2-</a:t>
            </a:r>
            <a:fld id="{90ED0D0F-1DFC-4E68-911B-CFD00B89D2EB}" type="slidenum">
              <a:rPr lang="en-US" altLang="en-US" smtClean="0"/>
              <a:pPr/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6417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Terminology</a:t>
            </a:r>
          </a:p>
        </p:txBody>
      </p:sp>
      <p:sp>
        <p:nvSpPr>
          <p:cNvPr id="172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800" b="1" i="1">
                <a:effectLst/>
              </a:rPr>
              <a:t>Balance bill-</a:t>
            </a:r>
            <a:r>
              <a:rPr lang="en-US" altLang="en-US" sz="2800" i="1"/>
              <a:t> </a:t>
            </a:r>
            <a:r>
              <a:rPr lang="en-US" altLang="en-US" sz="2800">
                <a:effectLst/>
              </a:rPr>
              <a:t>the billing of leftover sum by the provider to the patient after the insurance has only partially paid the charges initially billed. </a:t>
            </a:r>
          </a:p>
          <a:p>
            <a:pPr>
              <a:lnSpc>
                <a:spcPct val="80000"/>
              </a:lnSpc>
            </a:pPr>
            <a:r>
              <a:rPr lang="en-US" altLang="en-US" sz="2800" b="1" i="1">
                <a:effectLst/>
              </a:rPr>
              <a:t>Capitation</a:t>
            </a:r>
            <a:r>
              <a:rPr lang="en-US" altLang="en-US" sz="2800" i="1">
                <a:effectLst/>
              </a:rPr>
              <a:t>- A set amount (or a flat rate) to cover a person’s medical care for a specified period, usually monthly. </a:t>
            </a:r>
          </a:p>
          <a:p>
            <a:pPr>
              <a:lnSpc>
                <a:spcPct val="80000"/>
              </a:lnSpc>
            </a:pPr>
            <a:r>
              <a:rPr lang="en-US" altLang="en-US" sz="2800" b="1" i="1">
                <a:effectLst/>
              </a:rPr>
              <a:t>Defensive medicine demand</a:t>
            </a:r>
            <a:r>
              <a:rPr lang="en-US" altLang="en-US" sz="2800" i="1">
                <a:effectLst/>
              </a:rPr>
              <a:t>- Excessive medical tests and procedures performed as a protection against malpractice lawsuits, otherwise regarded as unnecessary.</a:t>
            </a:r>
          </a:p>
          <a:p>
            <a:pPr>
              <a:lnSpc>
                <a:spcPct val="80000"/>
              </a:lnSpc>
            </a:pPr>
            <a:r>
              <a:rPr lang="en-US" altLang="en-US" sz="2800" b="1" i="1">
                <a:effectLst/>
              </a:rPr>
              <a:t>Enrollee</a:t>
            </a:r>
            <a:r>
              <a:rPr lang="en-US" altLang="en-US" sz="2800">
                <a:effectLst/>
              </a:rPr>
              <a:t>- (member) refers to the in­dividual covered under the plan.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 smtClean="0"/>
              <a:t>2-</a:t>
            </a:r>
            <a:fld id="{90ED0D0F-1DFC-4E68-911B-CFD00B89D2EB}" type="slidenum">
              <a:rPr lang="en-US" altLang="en-US" smtClean="0"/>
              <a:pPr/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6282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Terminology</a:t>
            </a:r>
          </a:p>
        </p:txBody>
      </p:sp>
      <p:sp>
        <p:nvSpPr>
          <p:cNvPr id="174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altLang="en-US" b="1"/>
              <a:t>Continuum of Services - </a:t>
            </a:r>
            <a:r>
              <a:rPr lang="en-US" altLang="en-US"/>
              <a:t>Medical care services are generally classified into three broad categories: </a:t>
            </a:r>
          </a:p>
          <a:p>
            <a:pPr lvl="1"/>
            <a:r>
              <a:rPr lang="en-US" altLang="en-US"/>
              <a:t>Cura­tive (e.g., drugs, treatments, and surgeries). </a:t>
            </a:r>
          </a:p>
          <a:p>
            <a:pPr lvl="1"/>
            <a:r>
              <a:rPr lang="en-US" altLang="en-US"/>
              <a:t>Restorative (e.g., physical, occupational, and speech therapies)</a:t>
            </a:r>
          </a:p>
          <a:p>
            <a:pPr lvl="1"/>
            <a:r>
              <a:rPr lang="en-US" altLang="en-US"/>
              <a:t>Preventive (e.g., prenatal care, mammograms, and immu­nizations).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 smtClean="0"/>
              <a:t>2-</a:t>
            </a:r>
            <a:fld id="{90ED0D0F-1DFC-4E68-911B-CFD00B89D2EB}" type="slidenum">
              <a:rPr lang="en-US" altLang="en-US" smtClean="0"/>
              <a:pPr/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67397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/>
              <a:t>Terminology</a:t>
            </a:r>
            <a:br>
              <a:rPr lang="en-US" altLang="en-US" sz="4000"/>
            </a:br>
            <a:r>
              <a:rPr lang="en-US" altLang="en-US" sz="4000"/>
              <a:t> “Continuum of Services”</a:t>
            </a:r>
          </a:p>
        </p:txBody>
      </p:sp>
      <p:sp>
        <p:nvSpPr>
          <p:cNvPr id="175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b="1" i="1"/>
              <a:t>Health care service settings:</a:t>
            </a:r>
            <a:r>
              <a:rPr lang="en-US" altLang="en-US"/>
              <a:t>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altLang="en-US"/>
          </a:p>
          <a:p>
            <a:pPr>
              <a:lnSpc>
                <a:spcPct val="90000"/>
              </a:lnSpc>
            </a:pPr>
            <a:r>
              <a:rPr lang="en-US" altLang="en-US" sz="2800"/>
              <a:t>No longer confined to the hospital and the physician’s office, where many of the aforementioned services were once deliv­ered. </a:t>
            </a:r>
          </a:p>
          <a:p>
            <a:pPr>
              <a:lnSpc>
                <a:spcPct val="90000"/>
              </a:lnSpc>
            </a:pPr>
            <a:endParaRPr lang="en-US" altLang="en-US" sz="2800"/>
          </a:p>
          <a:p>
            <a:pPr>
              <a:lnSpc>
                <a:spcPct val="90000"/>
              </a:lnSpc>
            </a:pPr>
            <a:r>
              <a:rPr lang="en-US" altLang="en-US" sz="2800"/>
              <a:t>Several new settings, such as home health, subacute care units, and outpatient surgery centers have emerged in response to the changing configuration of economic incentives.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 smtClean="0"/>
              <a:t>2-</a:t>
            </a:r>
            <a:fld id="{90ED0D0F-1DFC-4E68-911B-CFD00B89D2EB}" type="slidenum">
              <a:rPr lang="en-US" altLang="en-US" smtClean="0"/>
              <a:pPr/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5935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HOSPITALS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842448"/>
            <a:ext cx="8534400" cy="4329752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en-US" sz="2400" dirty="0" smtClean="0"/>
              <a:t>Can be public or private</a:t>
            </a:r>
          </a:p>
          <a:p>
            <a:pPr>
              <a:lnSpc>
                <a:spcPct val="200000"/>
              </a:lnSpc>
            </a:pPr>
            <a:r>
              <a:rPr lang="en-US" sz="2400" dirty="0" smtClean="0"/>
              <a:t>Private hospitals can be for profit or non-profit</a:t>
            </a:r>
          </a:p>
          <a:p>
            <a:pPr>
              <a:lnSpc>
                <a:spcPct val="200000"/>
              </a:lnSpc>
            </a:pPr>
            <a:r>
              <a:rPr lang="en-US" sz="2400" dirty="0" smtClean="0"/>
              <a:t>Many different types and classifications</a:t>
            </a:r>
          </a:p>
          <a:p>
            <a:pPr>
              <a:lnSpc>
                <a:spcPct val="200000"/>
              </a:lnSpc>
            </a:pPr>
            <a:r>
              <a:rPr lang="en-US" sz="2400" dirty="0" smtClean="0"/>
              <a:t>General hospitals treat a wide variety of illnesses and ages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 smtClean="0"/>
              <a:t>2-</a:t>
            </a:r>
            <a:fld id="{90ED0D0F-1DFC-4E68-911B-CFD00B89D2EB}" type="slidenum">
              <a:rPr lang="en-US" altLang="en-US" smtClean="0"/>
              <a:pPr/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7324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Specialty Hospitals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Specific conditions, age groups, or other ways of grouping patients</a:t>
            </a:r>
          </a:p>
          <a:p>
            <a:r>
              <a:rPr lang="en-US" dirty="0" smtClean="0"/>
              <a:t>For example:</a:t>
            </a:r>
          </a:p>
          <a:p>
            <a:pPr lvl="1"/>
            <a:r>
              <a:rPr lang="en-US" dirty="0" smtClean="0"/>
              <a:t>Cancer hospitals</a:t>
            </a:r>
          </a:p>
          <a:p>
            <a:pPr lvl="1"/>
            <a:r>
              <a:rPr lang="en-US" dirty="0" smtClean="0"/>
              <a:t>Pediatric hospitals</a:t>
            </a:r>
          </a:p>
          <a:p>
            <a:pPr lvl="1"/>
            <a:r>
              <a:rPr lang="en-US" dirty="0" smtClean="0"/>
              <a:t>Psychiatric hospitals</a:t>
            </a:r>
          </a:p>
          <a:p>
            <a:pPr lvl="1"/>
            <a:r>
              <a:rPr lang="en-US" dirty="0" smtClean="0"/>
              <a:t>Rehabilitation centers</a:t>
            </a:r>
            <a:endParaRPr lang="en-US" dirty="0"/>
          </a:p>
        </p:txBody>
      </p:sp>
      <p:pic>
        <p:nvPicPr>
          <p:cNvPr id="20482" name="Picture 2" descr="University of Texas MD Anderson Cancer Center"/>
          <p:cNvPicPr>
            <a:picLocks noChangeAspect="1" noChangeArrowheads="1"/>
          </p:cNvPicPr>
          <p:nvPr/>
        </p:nvPicPr>
        <p:blipFill>
          <a:blip r:embed="rId2" cstate="print"/>
          <a:srcRect t="9638" b="8434"/>
          <a:stretch>
            <a:fillRect/>
          </a:stretch>
        </p:blipFill>
        <p:spPr bwMode="auto">
          <a:xfrm>
            <a:off x="6019800" y="2404280"/>
            <a:ext cx="2743200" cy="1727200"/>
          </a:xfrm>
          <a:prstGeom prst="rect">
            <a:avLst/>
          </a:prstGeom>
          <a:noFill/>
        </p:spPr>
      </p:pic>
      <p:pic>
        <p:nvPicPr>
          <p:cNvPr id="20484" name="Picture 4" descr="Southwestern Regional Medical Center, a CTCA hospita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4343400"/>
            <a:ext cx="2743200" cy="1790701"/>
          </a:xfrm>
          <a:prstGeom prst="rect">
            <a:avLst/>
          </a:prstGeom>
          <a:noFill/>
        </p:spPr>
      </p:pic>
      <p:pic>
        <p:nvPicPr>
          <p:cNvPr id="20486" name="Picture 6" descr="Cancer Treatment Centers of Americ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43325" y="5695949"/>
            <a:ext cx="1895475" cy="819151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 smtClean="0"/>
              <a:t>2-</a:t>
            </a:r>
            <a:fld id="{90ED0D0F-1DFC-4E68-911B-CFD00B89D2EB}" type="slidenum">
              <a:rPr lang="en-US" altLang="en-US" smtClean="0"/>
              <a:pPr/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55298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Ambulatory Facilities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Also called “outpatient services” – they often provide diagnostic and treatment services that were previously performed in hospitals</a:t>
            </a:r>
          </a:p>
          <a:p>
            <a:r>
              <a:rPr lang="en-US" sz="2400" dirty="0" smtClean="0"/>
              <a:t>Surgical clinics (</a:t>
            </a:r>
            <a:r>
              <a:rPr lang="en-US" sz="2400" dirty="0" err="1" smtClean="0"/>
              <a:t>surgicenters</a:t>
            </a:r>
            <a:r>
              <a:rPr lang="en-US" sz="2400" dirty="0" smtClean="0"/>
              <a:t>) outpatient surgery</a:t>
            </a:r>
          </a:p>
          <a:p>
            <a:r>
              <a:rPr lang="en-US" sz="2400" dirty="0" smtClean="0"/>
              <a:t>Urgent care centers</a:t>
            </a:r>
          </a:p>
          <a:p>
            <a:r>
              <a:rPr lang="en-US" sz="2400" dirty="0" smtClean="0"/>
              <a:t>Outpatient clinics</a:t>
            </a:r>
          </a:p>
          <a:p>
            <a:r>
              <a:rPr lang="en-US" sz="2400" dirty="0" smtClean="0"/>
              <a:t>Optical centers</a:t>
            </a:r>
          </a:p>
          <a:p>
            <a:r>
              <a:rPr lang="en-US" sz="2400" dirty="0" smtClean="0"/>
              <a:t>Genetic counseling centers 		          (fertility clinics)</a:t>
            </a:r>
            <a:endParaRPr lang="en-US" sz="2400" dirty="0"/>
          </a:p>
        </p:txBody>
      </p:sp>
      <p:pic>
        <p:nvPicPr>
          <p:cNvPr id="19466" name="Picture 10" descr="Duke Fertility Clinic"/>
          <p:cNvPicPr>
            <a:picLocks noChangeAspect="1" noChangeArrowheads="1"/>
          </p:cNvPicPr>
          <p:nvPr/>
        </p:nvPicPr>
        <p:blipFill>
          <a:blip r:embed="rId2" cstate="print"/>
          <a:srcRect r="38679"/>
          <a:stretch>
            <a:fillRect/>
          </a:stretch>
        </p:blipFill>
        <p:spPr bwMode="auto">
          <a:xfrm>
            <a:off x="5638800" y="3581400"/>
            <a:ext cx="2590800" cy="2590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 smtClean="0"/>
              <a:t>2-</a:t>
            </a:r>
            <a:fld id="{90ED0D0F-1DFC-4E68-911B-CFD00B89D2EB}" type="slidenum">
              <a:rPr lang="en-US" altLang="en-US" smtClean="0"/>
              <a:pPr/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58113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Long Term Care Facilities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842448"/>
            <a:ext cx="8686800" cy="4329752"/>
          </a:xfrm>
        </p:spPr>
        <p:txBody>
          <a:bodyPr/>
          <a:lstStyle/>
          <a:p>
            <a:r>
              <a:rPr lang="en-US" sz="2400" dirty="0" smtClean="0"/>
              <a:t>Mainly care for elderly                                   patients (residents)</a:t>
            </a:r>
          </a:p>
          <a:p>
            <a:r>
              <a:rPr lang="en-US" sz="2400" dirty="0" smtClean="0"/>
              <a:t>May also care for individuals with disabilities or handicaps</a:t>
            </a:r>
          </a:p>
          <a:p>
            <a:r>
              <a:rPr lang="en-US" sz="2400" dirty="0" smtClean="0"/>
              <a:t>Residential care (nursing homes) – basic physical care</a:t>
            </a:r>
          </a:p>
          <a:p>
            <a:r>
              <a:rPr lang="en-US" sz="2400" dirty="0" smtClean="0"/>
              <a:t>Extended care (skilled nursing) facilities – provide skilled nursing care and rehabilitation services</a:t>
            </a:r>
          </a:p>
          <a:p>
            <a:r>
              <a:rPr lang="en-US" sz="2400" dirty="0" smtClean="0"/>
              <a:t>Assisted (independent) living facilities – provide basic services (meals, housekeeping, etc.) and basic medical care.</a:t>
            </a:r>
            <a:endParaRPr lang="en-US" sz="2400" dirty="0"/>
          </a:p>
        </p:txBody>
      </p:sp>
      <p:pic>
        <p:nvPicPr>
          <p:cNvPr id="18434" name="Picture 2" descr="http://www.spring-hills.com/images/comm/spring-hills-middletown.jpg"/>
          <p:cNvPicPr>
            <a:picLocks noChangeAspect="1" noChangeArrowheads="1"/>
          </p:cNvPicPr>
          <p:nvPr/>
        </p:nvPicPr>
        <p:blipFill>
          <a:blip r:embed="rId2" cstate="print"/>
          <a:srcRect t="15274" r="8197" b="4910"/>
          <a:stretch>
            <a:fillRect/>
          </a:stretch>
        </p:blipFill>
        <p:spPr bwMode="auto">
          <a:xfrm>
            <a:off x="5623558" y="533401"/>
            <a:ext cx="2987041" cy="2133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 smtClean="0"/>
              <a:t>2-</a:t>
            </a:r>
            <a:fld id="{90ED0D0F-1DFC-4E68-911B-CFD00B89D2EB}" type="slidenum">
              <a:rPr lang="en-US" altLang="en-US" smtClean="0"/>
              <a:pPr/>
              <a:t>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0467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0" y="1374775"/>
            <a:ext cx="4106863" cy="5483225"/>
            <a:chOff x="0" y="1296"/>
            <a:chExt cx="2227" cy="3024"/>
          </a:xfrm>
        </p:grpSpPr>
        <p:pic>
          <p:nvPicPr>
            <p:cNvPr id="4" name="Picture 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320"/>
              <a:ext cx="2227" cy="3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Rectangle 7"/>
            <p:cNvSpPr>
              <a:spLocks noChangeArrowheads="1"/>
            </p:cNvSpPr>
            <p:nvPr/>
          </p:nvSpPr>
          <p:spPr bwMode="auto">
            <a:xfrm>
              <a:off x="0" y="1296"/>
              <a:ext cx="2208" cy="3024"/>
            </a:xfrm>
            <a:prstGeom prst="rect">
              <a:avLst/>
            </a:prstGeom>
            <a:noFill/>
            <a:ln w="76200" cap="sq">
              <a:solidFill>
                <a:schemeClr val="hlink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" name="Group 2"/>
          <p:cNvGrpSpPr>
            <a:grpSpLocks/>
          </p:cNvGrpSpPr>
          <p:nvPr/>
        </p:nvGrpSpPr>
        <p:grpSpPr bwMode="auto">
          <a:xfrm>
            <a:off x="4106863" y="1514902"/>
            <a:ext cx="5037137" cy="4612848"/>
            <a:chOff x="0" y="0"/>
            <a:chExt cx="4560" cy="2784"/>
          </a:xfrm>
        </p:grpSpPr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4560" cy="27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4560" cy="2784"/>
            </a:xfrm>
            <a:prstGeom prst="rect">
              <a:avLst/>
            </a:prstGeom>
            <a:noFill/>
            <a:ln w="76200" cap="sq">
              <a:solidFill>
                <a:srgbClr val="0000FF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1883391" y="260350"/>
            <a:ext cx="726060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en-US" altLang="en-US" sz="3600" b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Health care is a complex system </a:t>
            </a:r>
            <a:endParaRPr lang="en-US" altLang="en-US" sz="3600" b="0" dirty="0">
              <a:ea typeface="ＭＳ Ｐゴシック" pitchFamily="34" charset="-128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 smtClean="0"/>
              <a:t>2-</a:t>
            </a:r>
            <a:fld id="{487200D4-3052-4B23-997E-CDD88D974068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875050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 Health Care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801504"/>
            <a:ext cx="8686800" cy="4370696"/>
          </a:xfrm>
        </p:spPr>
        <p:txBody>
          <a:bodyPr/>
          <a:lstStyle/>
          <a:p>
            <a:r>
              <a:rPr lang="en-US" sz="2400" dirty="0" smtClean="0"/>
              <a:t>Became more common in late 1980s – now an area of tremendous growth</a:t>
            </a:r>
          </a:p>
          <a:p>
            <a:r>
              <a:rPr lang="en-US" sz="2400" dirty="0" smtClean="0"/>
              <a:t>Nurse or other skilled professional visits patient in his/her home to provide treatment/education</a:t>
            </a:r>
          </a:p>
          <a:p>
            <a:r>
              <a:rPr lang="en-US" sz="2400" dirty="0" smtClean="0"/>
              <a:t>Less expensive than admission to hospital or long term care facility</a:t>
            </a:r>
          </a:p>
          <a:p>
            <a:r>
              <a:rPr lang="en-US" sz="2400" dirty="0" smtClean="0"/>
              <a:t>States require licensing of home health agencies to assure the quality of care</a:t>
            </a:r>
          </a:p>
          <a:p>
            <a:pPr>
              <a:buNone/>
            </a:pPr>
            <a:endParaRPr lang="en-US" sz="2400" dirty="0"/>
          </a:p>
        </p:txBody>
      </p:sp>
      <p:pic>
        <p:nvPicPr>
          <p:cNvPr id="17412" name="Picture 4" descr="hospice services"/>
          <p:cNvPicPr>
            <a:picLocks noChangeAspect="1" noChangeArrowheads="1"/>
          </p:cNvPicPr>
          <p:nvPr/>
        </p:nvPicPr>
        <p:blipFill>
          <a:blip r:embed="rId2" cstate="print"/>
          <a:srcRect t="20000"/>
          <a:stretch>
            <a:fillRect/>
          </a:stretch>
        </p:blipFill>
        <p:spPr bwMode="auto">
          <a:xfrm>
            <a:off x="4586786" y="4943954"/>
            <a:ext cx="4267200" cy="127617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 smtClean="0"/>
              <a:t>2-</a:t>
            </a:r>
            <a:fld id="{90ED0D0F-1DFC-4E68-911B-CFD00B89D2EB}" type="slidenum">
              <a:rPr lang="en-US" altLang="en-US" smtClean="0"/>
              <a:pPr/>
              <a:t>20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902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Medical and Dental Offices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Vary from small (one doctor) to large complexes with multiple specialties and other healthcare professionals</a:t>
            </a:r>
          </a:p>
          <a:p>
            <a:endParaRPr lang="en-US" sz="2400" dirty="0" smtClean="0"/>
          </a:p>
          <a:p>
            <a:r>
              <a:rPr lang="en-US" sz="2400" dirty="0" smtClean="0"/>
              <a:t>Some treat a wide variety of illnesses and conditions, others specialize</a:t>
            </a:r>
            <a:endParaRPr lang="en-US" sz="2400" dirty="0"/>
          </a:p>
        </p:txBody>
      </p:sp>
      <p:pic>
        <p:nvPicPr>
          <p:cNvPr id="16385" name="Picture 1" descr="http://www.stmartinsmedicalpractice.co.nz/assets/image/reception.jpg"/>
          <p:cNvPicPr>
            <a:picLocks noChangeAspect="1" noChangeArrowheads="1"/>
          </p:cNvPicPr>
          <p:nvPr/>
        </p:nvPicPr>
        <p:blipFill>
          <a:blip r:embed="rId2" cstate="print"/>
          <a:srcRect r="5290" b="7692"/>
          <a:stretch>
            <a:fillRect/>
          </a:stretch>
        </p:blipFill>
        <p:spPr bwMode="auto">
          <a:xfrm>
            <a:off x="4792132" y="3869140"/>
            <a:ext cx="3183467" cy="2438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 smtClean="0"/>
              <a:t>2-</a:t>
            </a:r>
            <a:fld id="{90ED0D0F-1DFC-4E68-911B-CFD00B89D2EB}" type="slidenum">
              <a:rPr lang="en-US" altLang="en-US" smtClean="0"/>
              <a:pPr/>
              <a:t>21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5509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Mental Health Services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Counseling centers</a:t>
            </a:r>
          </a:p>
          <a:p>
            <a:r>
              <a:rPr lang="en-US" sz="2400" dirty="0" smtClean="0"/>
              <a:t>Psychiatric clinics and hospitals </a:t>
            </a:r>
          </a:p>
          <a:p>
            <a:r>
              <a:rPr lang="en-US" sz="2400" dirty="0" smtClean="0"/>
              <a:t>Chemical (drug and alcohol) abuse treatment centers</a:t>
            </a:r>
          </a:p>
          <a:p>
            <a:r>
              <a:rPr lang="en-US" sz="2400" dirty="0" smtClean="0"/>
              <a:t>Physical abuse treatment centers, dealing with child abuse, spouse abuse and elderly abuse</a:t>
            </a:r>
          </a:p>
          <a:p>
            <a:endParaRPr lang="en-US" dirty="0"/>
          </a:p>
        </p:txBody>
      </p:sp>
      <p:pic>
        <p:nvPicPr>
          <p:cNvPr id="15362" name="Picture 2" descr="childpsych:psychology practic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8782" y="4327481"/>
            <a:ext cx="7143750" cy="11430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 smtClean="0"/>
              <a:t>2-</a:t>
            </a:r>
            <a:fld id="{90ED0D0F-1DFC-4E68-911B-CFD00B89D2EB}" type="slidenum">
              <a:rPr lang="en-US" altLang="en-US" smtClean="0"/>
              <a:pPr/>
              <a:t>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79745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Centers for Disease Control and Prevention (CDC)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169994"/>
            <a:ext cx="8686800" cy="4230806"/>
          </a:xfrm>
        </p:spPr>
        <p:txBody>
          <a:bodyPr/>
          <a:lstStyle/>
          <a:p>
            <a:r>
              <a:rPr lang="en-US" dirty="0" smtClean="0"/>
              <a:t>U.S. Department of Health and Human Services</a:t>
            </a:r>
          </a:p>
          <a:p>
            <a:r>
              <a:rPr lang="en-US" dirty="0" smtClean="0"/>
              <a:t>Concerned with cause, spread and control of disease, and other health and safety issues, in populations</a:t>
            </a:r>
          </a:p>
          <a:p>
            <a:r>
              <a:rPr lang="en-US" dirty="0" smtClean="0">
                <a:hlinkClick r:id="rId2"/>
              </a:rPr>
              <a:t>www.cdc.gov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l="15000" t="18667" r="16111" b="5778"/>
          <a:stretch>
            <a:fillRect/>
          </a:stretch>
        </p:blipFill>
        <p:spPr bwMode="auto">
          <a:xfrm>
            <a:off x="4713026" y="4412666"/>
            <a:ext cx="3189027" cy="2186027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 smtClean="0"/>
              <a:t>2-</a:t>
            </a:r>
            <a:fld id="{90ED0D0F-1DFC-4E68-911B-CFD00B89D2EB}" type="slidenum">
              <a:rPr lang="en-US" altLang="en-US" smtClean="0"/>
              <a:pPr/>
              <a:t>23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1373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Food and Drug Administration (FDA)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Federal agency </a:t>
            </a:r>
          </a:p>
          <a:p>
            <a:r>
              <a:rPr lang="en-US" dirty="0" smtClean="0"/>
              <a:t>Responsible for regulating food and drug products sold to the public</a:t>
            </a:r>
          </a:p>
          <a:p>
            <a:r>
              <a:rPr lang="en-US" dirty="0" smtClean="0">
                <a:hlinkClick r:id="rId2"/>
              </a:rPr>
              <a:t>www.fda.gov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l="17222" t="19555" r="18333" b="13266"/>
          <a:stretch>
            <a:fillRect/>
          </a:stretch>
        </p:blipFill>
        <p:spPr bwMode="auto">
          <a:xfrm>
            <a:off x="3657600" y="3759166"/>
            <a:ext cx="4419600" cy="2879436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 smtClean="0"/>
              <a:t>2-</a:t>
            </a:r>
            <a:fld id="{90ED0D0F-1DFC-4E68-911B-CFD00B89D2EB}" type="slidenum">
              <a:rPr lang="en-US" altLang="en-US" smtClean="0"/>
              <a:pPr/>
              <a:t>24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62794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World Health Organization (WHO)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International agency</a:t>
            </a:r>
          </a:p>
          <a:p>
            <a:r>
              <a:rPr lang="en-US" dirty="0" smtClean="0"/>
              <a:t>Sponsored by United Nations</a:t>
            </a:r>
          </a:p>
          <a:p>
            <a:r>
              <a:rPr lang="en-US" dirty="0" smtClean="0"/>
              <a:t>Compiles disease statistics, promotes healthy living, and investigates serious health problems throughout the world</a:t>
            </a:r>
          </a:p>
          <a:p>
            <a:r>
              <a:rPr lang="en-US" dirty="0" smtClean="0">
                <a:hlinkClick r:id="rId2"/>
              </a:rPr>
              <a:t>www.who.int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 t="18667" r="48333" b="30013"/>
          <a:stretch>
            <a:fillRect/>
          </a:stretch>
        </p:blipFill>
        <p:spPr bwMode="auto">
          <a:xfrm>
            <a:off x="4430973" y="4413913"/>
            <a:ext cx="3733800" cy="2317942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 smtClean="0"/>
              <a:t>2-</a:t>
            </a:r>
            <a:fld id="{90ED0D0F-1DFC-4E68-911B-CFD00B89D2EB}" type="slidenum">
              <a:rPr lang="en-US" altLang="en-US" smtClean="0"/>
              <a:pPr/>
              <a:t>25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7325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Public Health System (Health Departments)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Part of the U.S. Department of Health and Human Services</a:t>
            </a:r>
          </a:p>
          <a:p>
            <a:r>
              <a:rPr lang="en-US" sz="2400" dirty="0" smtClean="0"/>
              <a:t>Provide services to states and local communities</a:t>
            </a:r>
          </a:p>
          <a:p>
            <a:r>
              <a:rPr lang="en-US" sz="2400" dirty="0" smtClean="0"/>
              <a:t>Examples of services</a:t>
            </a:r>
          </a:p>
          <a:p>
            <a:pPr lvl="1"/>
            <a:r>
              <a:rPr lang="en-US" sz="2400" dirty="0" smtClean="0"/>
              <a:t>Immunizations</a:t>
            </a:r>
          </a:p>
          <a:p>
            <a:pPr lvl="1"/>
            <a:r>
              <a:rPr lang="en-US" sz="2400" dirty="0" smtClean="0"/>
              <a:t>Environmental health and sanitation</a:t>
            </a:r>
          </a:p>
          <a:p>
            <a:pPr lvl="1"/>
            <a:r>
              <a:rPr lang="en-US" sz="2400" dirty="0" smtClean="0"/>
              <a:t>Collection of health statistics and records</a:t>
            </a:r>
          </a:p>
          <a:p>
            <a:pPr lvl="1"/>
            <a:r>
              <a:rPr lang="en-US" sz="2400" dirty="0" smtClean="0"/>
              <a:t>Health education</a:t>
            </a:r>
          </a:p>
          <a:p>
            <a:pPr lvl="1"/>
            <a:r>
              <a:rPr lang="en-US" sz="2400" dirty="0" smtClean="0"/>
              <a:t>Clinics for health care and prevention</a:t>
            </a:r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 smtClean="0"/>
              <a:t>2-</a:t>
            </a:r>
            <a:fld id="{90ED0D0F-1DFC-4E68-911B-CFD00B89D2EB}" type="slidenum">
              <a:rPr lang="en-US" altLang="en-US" smtClean="0"/>
              <a:pPr/>
              <a:t>26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976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NON-PROFITS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Also called voluntary agencies</a:t>
            </a:r>
          </a:p>
          <a:p>
            <a:r>
              <a:rPr lang="en-US" sz="2400" dirty="0" smtClean="0"/>
              <a:t>Most deal with specific diseases or groups of diseases</a:t>
            </a:r>
          </a:p>
          <a:p>
            <a:r>
              <a:rPr lang="en-US" sz="2400" dirty="0" smtClean="0"/>
              <a:t>They provide funding for research, promote education, and services for victims of disease.</a:t>
            </a:r>
          </a:p>
          <a:p>
            <a:r>
              <a:rPr lang="en-US" sz="2400" dirty="0" smtClean="0"/>
              <a:t>They also influence laws, create standards, and educate health professionals</a:t>
            </a:r>
            <a:endParaRPr lang="en-US" sz="2400" dirty="0"/>
          </a:p>
        </p:txBody>
      </p:sp>
      <p:pic>
        <p:nvPicPr>
          <p:cNvPr id="7172" name="Picture 4" descr="How to hel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26777" y="4610527"/>
            <a:ext cx="4864862" cy="1019175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 smtClean="0"/>
              <a:t>2-</a:t>
            </a:r>
            <a:fld id="{90ED0D0F-1DFC-4E68-911B-CFD00B89D2EB}" type="slidenum">
              <a:rPr lang="en-US" altLang="en-US" smtClean="0"/>
              <a:pPr/>
              <a:t>27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6191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March of Dimes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883390"/>
            <a:ext cx="8686800" cy="4288809"/>
          </a:xfrm>
        </p:spPr>
        <p:txBody>
          <a:bodyPr/>
          <a:lstStyle/>
          <a:p>
            <a:r>
              <a:rPr lang="en-US" dirty="0" smtClean="0"/>
              <a:t>Founded by President Franklin D.             Roosevelt in 1938</a:t>
            </a:r>
          </a:p>
          <a:p>
            <a:r>
              <a:rPr lang="en-US" dirty="0" smtClean="0"/>
              <a:t>He was a victim of paralytic poliomyelitis</a:t>
            </a:r>
          </a:p>
          <a:p>
            <a:r>
              <a:rPr lang="en-US" dirty="0" smtClean="0"/>
              <a:t>Initial goal of March of Dimes – care of polio victims, carry out research, develop vaccine</a:t>
            </a:r>
          </a:p>
          <a:p>
            <a:r>
              <a:rPr lang="en-US" dirty="0" smtClean="0"/>
              <a:t>Today – focus on preventing birth defects and reducing infant mortality</a:t>
            </a:r>
          </a:p>
          <a:p>
            <a:r>
              <a:rPr lang="en-US" dirty="0" smtClean="0">
                <a:hlinkClick r:id="rId2"/>
              </a:rPr>
              <a:t>www.marchofdimes.com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8193" name="Picture 1" descr="http://www.marchofdimes.com/images/AU_HS_LG_FD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9400" y="685800"/>
            <a:ext cx="1524000" cy="1524000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 smtClean="0"/>
              <a:t>2-</a:t>
            </a:r>
            <a:fld id="{90ED0D0F-1DFC-4E68-911B-CFD00B89D2EB}" type="slidenum">
              <a:rPr lang="en-US" altLang="en-US" smtClean="0"/>
              <a:pPr/>
              <a:t>28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654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American Heart Association (AHA)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Founded in 1915 by a group of cardiologists</a:t>
            </a:r>
          </a:p>
          <a:p>
            <a:r>
              <a:rPr lang="en-US" dirty="0" smtClean="0"/>
              <a:t>Mission is to reduce disability and death from cardiovascular disease and stroke</a:t>
            </a:r>
          </a:p>
          <a:p>
            <a:r>
              <a:rPr lang="en-US" dirty="0" smtClean="0"/>
              <a:t>Research, education and community programs</a:t>
            </a:r>
          </a:p>
          <a:p>
            <a:r>
              <a:rPr lang="en-US" dirty="0" smtClean="0">
                <a:hlinkClick r:id="rId2"/>
              </a:rPr>
              <a:t>www.americanheart.org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7172" name="Picture 4" descr="http://www.americanheart.org/images/heart/aha_logo.gif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1800" y="381000"/>
            <a:ext cx="1638300" cy="714375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 smtClean="0"/>
              <a:t>2-</a:t>
            </a:r>
            <a:fld id="{90ED0D0F-1DFC-4E68-911B-CFD00B89D2EB}" type="slidenum">
              <a:rPr lang="en-US" altLang="en-US" smtClean="0"/>
              <a:pPr/>
              <a:t>29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22499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Health Care Delivery System?</a:t>
            </a:r>
          </a:p>
        </p:txBody>
      </p:sp>
      <p:sp>
        <p:nvSpPr>
          <p:cNvPr id="16077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Mechanism for providing services that meet the health-related needs of individuals</a:t>
            </a:r>
            <a:r>
              <a:rPr lang="en-US" altLang="en-US" dirty="0" smtClean="0"/>
              <a:t>.</a:t>
            </a:r>
          </a:p>
          <a:p>
            <a:pPr marL="0" indent="0">
              <a:buNone/>
            </a:pPr>
            <a:endParaRPr lang="en-US" altLang="en-US" dirty="0"/>
          </a:p>
          <a:p>
            <a:r>
              <a:rPr lang="en-US" altLang="en-US" dirty="0"/>
              <a:t>Nursing is a major component of </a:t>
            </a:r>
            <a:r>
              <a:rPr lang="en-US" altLang="en-US" dirty="0" smtClean="0"/>
              <a:t>any health </a:t>
            </a:r>
            <a:r>
              <a:rPr lang="en-US" altLang="en-US" dirty="0"/>
              <a:t>care delivery </a:t>
            </a:r>
            <a:r>
              <a:rPr lang="en-US" altLang="en-US" dirty="0" smtClean="0"/>
              <a:t>system worldwide. </a:t>
            </a:r>
            <a:endParaRPr lang="en-US" alt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 smtClean="0"/>
              <a:t>2-</a:t>
            </a:r>
            <a:fld id="{90ED0D0F-1DFC-4E68-911B-CFD00B89D2EB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35100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Hospice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828800"/>
            <a:ext cx="6400800" cy="4343400"/>
          </a:xfrm>
        </p:spPr>
        <p:txBody>
          <a:bodyPr/>
          <a:lstStyle/>
          <a:p>
            <a:r>
              <a:rPr lang="en-US" sz="2400" dirty="0" smtClean="0"/>
              <a:t>Hospice movement began in England, rapidly growing in United States</a:t>
            </a:r>
          </a:p>
          <a:p>
            <a:r>
              <a:rPr lang="en-US" sz="2400" dirty="0" smtClean="0"/>
              <a:t>Provides palliative care (relieves but does not cure) to dying patients and their families</a:t>
            </a:r>
          </a:p>
          <a:p>
            <a:r>
              <a:rPr lang="en-US" sz="2400" dirty="0" smtClean="0"/>
              <a:t>Involves healthcare professionals and volunteers</a:t>
            </a:r>
          </a:p>
          <a:p>
            <a:r>
              <a:rPr lang="en-US" sz="2400" dirty="0" smtClean="0"/>
              <a:t>Emphasis is to make patient’s last days as pain-free and meaningful as possible</a:t>
            </a:r>
          </a:p>
        </p:txBody>
      </p:sp>
      <p:pic>
        <p:nvPicPr>
          <p:cNvPr id="2050" name="Picture 2" descr="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2209800"/>
            <a:ext cx="2000250" cy="28289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 smtClean="0"/>
              <a:t>2-</a:t>
            </a:r>
            <a:fld id="{90ED0D0F-1DFC-4E68-911B-CFD00B89D2EB}" type="slidenum">
              <a:rPr lang="en-US" altLang="en-US" smtClean="0"/>
              <a:pPr/>
              <a:t>30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6150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8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Types of Health Care Services</a:t>
            </a:r>
          </a:p>
        </p:txBody>
      </p:sp>
      <p:sp>
        <p:nvSpPr>
          <p:cNvPr id="161799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Primary: Health promotion and illness </a:t>
            </a:r>
            <a:r>
              <a:rPr lang="en-US" altLang="en-US" dirty="0" smtClean="0"/>
              <a:t>prevention</a:t>
            </a:r>
          </a:p>
          <a:p>
            <a:endParaRPr lang="en-US" altLang="en-US" dirty="0"/>
          </a:p>
          <a:p>
            <a:r>
              <a:rPr lang="en-US" altLang="en-US" dirty="0"/>
              <a:t>Secondary: Diagnosis and </a:t>
            </a:r>
            <a:r>
              <a:rPr lang="en-US" altLang="en-US" dirty="0" smtClean="0"/>
              <a:t>treatment</a:t>
            </a:r>
          </a:p>
          <a:p>
            <a:endParaRPr lang="en-US" altLang="en-US" dirty="0"/>
          </a:p>
          <a:p>
            <a:r>
              <a:rPr lang="en-US" altLang="en-US" dirty="0"/>
              <a:t>Tertiary: Rehabilitation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 smtClean="0"/>
              <a:t>2-</a:t>
            </a:r>
            <a:fld id="{90ED0D0F-1DFC-4E68-911B-CFD00B89D2EB}" type="slidenum">
              <a:rPr lang="en-US" altLang="en-US" smtClean="0"/>
              <a:pPr/>
              <a:t>31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Three Levels of Prevention</a:t>
            </a:r>
          </a:p>
        </p:txBody>
      </p:sp>
      <p:pic>
        <p:nvPicPr>
          <p:cNvPr id="247812" name="Picture 1028" descr="2-1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00" y="2332038"/>
            <a:ext cx="7543800" cy="33194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 smtClean="0"/>
              <a:t>2-</a:t>
            </a:r>
            <a:fld id="{90ED0D0F-1DFC-4E68-911B-CFD00B89D2EB}" type="slidenum">
              <a:rPr lang="en-US" altLang="en-US" smtClean="0"/>
              <a:pPr/>
              <a:t>32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Health Care Team</a:t>
            </a:r>
          </a:p>
        </p:txBody>
      </p:sp>
      <p:sp>
        <p:nvSpPr>
          <p:cNvPr id="16691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Nurse (RN)</a:t>
            </a:r>
          </a:p>
          <a:p>
            <a:r>
              <a:rPr lang="en-US" altLang="en-US" dirty="0"/>
              <a:t>Physician (MD)</a:t>
            </a:r>
          </a:p>
          <a:p>
            <a:r>
              <a:rPr lang="en-US" altLang="en-US" dirty="0"/>
              <a:t>Physician Assistant (PA)</a:t>
            </a:r>
          </a:p>
          <a:p>
            <a:r>
              <a:rPr lang="en-US" altLang="en-US" dirty="0"/>
              <a:t>Pharmacist (</a:t>
            </a:r>
            <a:r>
              <a:rPr lang="en-US" altLang="en-US" dirty="0" err="1"/>
              <a:t>RPh</a:t>
            </a:r>
            <a:r>
              <a:rPr lang="en-US" altLang="en-US" dirty="0"/>
              <a:t>)</a:t>
            </a:r>
          </a:p>
          <a:p>
            <a:r>
              <a:rPr lang="en-US" altLang="en-US" dirty="0"/>
              <a:t>Dentist (DDS)</a:t>
            </a:r>
          </a:p>
          <a:p>
            <a:r>
              <a:rPr lang="en-US" altLang="en-US" dirty="0"/>
              <a:t>Dietitian (RD</a:t>
            </a:r>
            <a:r>
              <a:rPr lang="en-US" altLang="en-US" dirty="0" smtClean="0"/>
              <a:t>)</a:t>
            </a:r>
            <a:endParaRPr lang="en-US" alt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 smtClean="0"/>
              <a:t>2-</a:t>
            </a:r>
            <a:fld id="{90ED0D0F-1DFC-4E68-911B-CFD00B89D2EB}" type="slidenum">
              <a:rPr lang="en-US" altLang="en-US" smtClean="0"/>
              <a:pPr/>
              <a:t>33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4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Health Care Team</a:t>
            </a:r>
          </a:p>
        </p:txBody>
      </p:sp>
      <p:sp>
        <p:nvSpPr>
          <p:cNvPr id="167942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Respiratory Therapist (RT)</a:t>
            </a:r>
          </a:p>
          <a:p>
            <a:r>
              <a:rPr lang="en-US" altLang="en-US" dirty="0"/>
              <a:t>Physical therapist (PT)</a:t>
            </a:r>
          </a:p>
          <a:p>
            <a:r>
              <a:rPr lang="en-US" altLang="en-US" dirty="0"/>
              <a:t>Occupational Therapist (OT)</a:t>
            </a:r>
          </a:p>
          <a:p>
            <a:r>
              <a:rPr lang="en-US" altLang="en-US" dirty="0" smtClean="0"/>
              <a:t>Dental Hygienist</a:t>
            </a:r>
          </a:p>
          <a:p>
            <a:r>
              <a:rPr lang="en-US" altLang="en-US" dirty="0"/>
              <a:t>Social Worker (SW)</a:t>
            </a:r>
          </a:p>
          <a:p>
            <a:pPr marL="0" indent="0">
              <a:buNone/>
            </a:pPr>
            <a:endParaRPr lang="en-US" alt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 smtClean="0"/>
              <a:t>2-</a:t>
            </a:r>
            <a:fld id="{90ED0D0F-1DFC-4E68-911B-CFD00B89D2EB}" type="slidenum">
              <a:rPr lang="en-US" altLang="en-US" smtClean="0"/>
              <a:pPr/>
              <a:t>34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Advanced Practice Registered Nurse</a:t>
            </a:r>
          </a:p>
        </p:txBody>
      </p:sp>
      <p:sp>
        <p:nvSpPr>
          <p:cNvPr id="223235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Diagnoses and manages common health problems.</a:t>
            </a:r>
          </a:p>
          <a:p>
            <a:r>
              <a:rPr lang="en-US" altLang="en-US"/>
              <a:t>Performs medical procedures (e.g., suturing, casting).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 smtClean="0"/>
              <a:t>2-</a:t>
            </a:r>
            <a:fld id="{90ED0D0F-1DFC-4E68-911B-CFD00B89D2EB}" type="slidenum">
              <a:rPr lang="en-US" altLang="en-US" smtClean="0"/>
              <a:pPr/>
              <a:t>35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Challenges Within the </a:t>
            </a:r>
            <a:br>
              <a:rPr lang="en-US" altLang="en-US"/>
            </a:br>
            <a:r>
              <a:rPr lang="en-US" altLang="en-US"/>
              <a:t>Health Care System</a:t>
            </a:r>
          </a:p>
        </p:txBody>
      </p:sp>
      <p:sp>
        <p:nvSpPr>
          <p:cNvPr id="241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/>
              <a:t>Negative Perception </a:t>
            </a:r>
            <a:r>
              <a:rPr lang="en-US" altLang="en-US" dirty="0"/>
              <a:t>of Nurses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altLang="en-US" dirty="0" smtClean="0"/>
              <a:t>Female occupation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altLang="en-US" dirty="0" smtClean="0"/>
              <a:t>Long working hours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altLang="en-US" dirty="0" smtClean="0"/>
              <a:t>Working night shifts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altLang="en-US" dirty="0" smtClean="0"/>
              <a:t>Low payment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altLang="en-US" dirty="0" smtClean="0"/>
              <a:t>Nursing shortage</a:t>
            </a:r>
            <a:endParaRPr lang="en-US" altLang="en-US" dirty="0"/>
          </a:p>
          <a:p>
            <a:endParaRPr lang="en-US" alt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 smtClean="0"/>
              <a:t>2-</a:t>
            </a:r>
            <a:fld id="{90ED0D0F-1DFC-4E68-911B-CFD00B89D2EB}" type="slidenum">
              <a:rPr lang="en-US" altLang="en-US" smtClean="0"/>
              <a:pPr/>
              <a:t>36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Challenges Within the </a:t>
            </a:r>
            <a:br>
              <a:rPr lang="en-US" altLang="en-US"/>
            </a:br>
            <a:r>
              <a:rPr lang="en-US" altLang="en-US"/>
              <a:t>Health Care System</a:t>
            </a:r>
          </a:p>
        </p:txBody>
      </p:sp>
      <p:sp>
        <p:nvSpPr>
          <p:cNvPr id="232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Nursing Shortage: By 2020 the workforce is forecast to be 20% below requirements.</a:t>
            </a:r>
          </a:p>
          <a:p>
            <a:pPr lvl="1"/>
            <a:r>
              <a:rPr lang="en-US" altLang="en-US"/>
              <a:t>Fewer people entering the profession</a:t>
            </a:r>
          </a:p>
          <a:p>
            <a:pPr lvl="1"/>
            <a:r>
              <a:rPr lang="en-US" altLang="en-US"/>
              <a:t>Aging of the nursing population</a:t>
            </a:r>
          </a:p>
          <a:p>
            <a:pPr lvl="1"/>
            <a:r>
              <a:rPr lang="en-US" altLang="en-US"/>
              <a:t>Other career options offering greater remuneration</a:t>
            </a:r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 smtClean="0"/>
              <a:t>2-</a:t>
            </a:r>
            <a:fld id="{90ED0D0F-1DFC-4E68-911B-CFD00B89D2EB}" type="slidenum">
              <a:rPr lang="en-US" altLang="en-US" smtClean="0"/>
              <a:pPr/>
              <a:t>37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Home Health Nursing</a:t>
            </a:r>
          </a:p>
        </p:txBody>
      </p:sp>
      <p:pic>
        <p:nvPicPr>
          <p:cNvPr id="249860" name="Picture 4" descr="2-4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55838" y="1752600"/>
            <a:ext cx="4298950" cy="28543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49862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381000" y="4681538"/>
            <a:ext cx="8001000" cy="141446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400"/>
              <a:t>The percentage of home health nurses is increasing in numbers, as health care reform places more nurses (as this home health nurse) outside the acute care setting.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 smtClean="0"/>
              <a:t>2-</a:t>
            </a:r>
            <a:fld id="{3CEAD332-9F24-420D-A286-1EC3E3BB303F}" type="slidenum">
              <a:rPr lang="en-US" altLang="en-US" smtClean="0"/>
              <a:pPr/>
              <a:t>38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Challenges Within the </a:t>
            </a:r>
            <a:br>
              <a:rPr lang="en-US" altLang="en-US"/>
            </a:br>
            <a:r>
              <a:rPr lang="en-US" altLang="en-US"/>
              <a:t>Health Care System</a:t>
            </a:r>
          </a:p>
        </p:txBody>
      </p:sp>
      <p:sp>
        <p:nvSpPr>
          <p:cNvPr id="215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Vulnerable Populations</a:t>
            </a:r>
          </a:p>
          <a:p>
            <a:pPr lvl="1"/>
            <a:r>
              <a:rPr lang="en-US" altLang="en-US"/>
              <a:t>Children</a:t>
            </a:r>
          </a:p>
          <a:p>
            <a:pPr lvl="1"/>
            <a:r>
              <a:rPr lang="en-US" altLang="en-US"/>
              <a:t>The elderly</a:t>
            </a:r>
          </a:p>
          <a:p>
            <a:pPr lvl="1"/>
            <a:r>
              <a:rPr lang="en-US" altLang="en-US"/>
              <a:t>People with AIDS</a:t>
            </a:r>
          </a:p>
          <a:p>
            <a:pPr lvl="1"/>
            <a:r>
              <a:rPr lang="en-US" altLang="en-US"/>
              <a:t>The homeless</a:t>
            </a:r>
          </a:p>
          <a:p>
            <a:pPr lvl="1"/>
            <a:r>
              <a:rPr lang="en-US" altLang="en-US"/>
              <a:t>Others living in poverty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 smtClean="0"/>
              <a:t>2-</a:t>
            </a:r>
            <a:fld id="{90ED0D0F-1DFC-4E68-911B-CFD00B89D2EB}" type="slidenum">
              <a:rPr lang="en-US" altLang="en-US" smtClean="0"/>
              <a:pPr/>
              <a:t>39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Health Care Delivery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altLang="en-US" sz="3600" i="1" dirty="0" smtClean="0">
                <a:latin typeface="Book Antiqua" pitchFamily="18" charset="0"/>
                <a:cs typeface="Times New Roman" charset="0"/>
              </a:rPr>
              <a:t>There are two key objectives of a health care delivery system: </a:t>
            </a:r>
          </a:p>
          <a:p>
            <a:pPr marL="0" indent="0" algn="just">
              <a:buNone/>
            </a:pPr>
            <a:r>
              <a:rPr lang="en-US" altLang="en-US" sz="3600" i="1" dirty="0" smtClean="0">
                <a:latin typeface="Book Antiqua" pitchFamily="18" charset="0"/>
                <a:cs typeface="Times New Roman" charset="0"/>
              </a:rPr>
              <a:t> </a:t>
            </a:r>
          </a:p>
          <a:p>
            <a:pPr lvl="1">
              <a:buFont typeface="Wingdings" pitchFamily="2" charset="2"/>
              <a:buChar char="n"/>
            </a:pPr>
            <a:r>
              <a:rPr lang="en-US" altLang="en-US" dirty="0" smtClean="0">
                <a:latin typeface="Book Antiqua" pitchFamily="18" charset="0"/>
                <a:cs typeface="Times New Roman" charset="0"/>
              </a:rPr>
              <a:t> To provide universal access and to deliver services  that are cost-effective.</a:t>
            </a:r>
          </a:p>
          <a:p>
            <a:pPr>
              <a:buFont typeface="Wingdings" pitchFamily="2" charset="2"/>
              <a:buChar char="n"/>
            </a:pPr>
            <a:endParaRPr lang="en-US" altLang="en-US" dirty="0" smtClean="0">
              <a:latin typeface="Book Antiqua" pitchFamily="18" charset="0"/>
              <a:cs typeface="Times New Roman" charset="0"/>
            </a:endParaRPr>
          </a:p>
          <a:p>
            <a:pPr lvl="1">
              <a:buFont typeface="Wingdings" pitchFamily="2" charset="2"/>
              <a:buChar char="n"/>
            </a:pPr>
            <a:r>
              <a:rPr lang="en-US" altLang="en-US" dirty="0" smtClean="0">
                <a:latin typeface="Book Antiqua" pitchFamily="18" charset="0"/>
                <a:cs typeface="Times New Roman" charset="0"/>
              </a:rPr>
              <a:t> To meet pre-established standards of quality.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 smtClean="0"/>
              <a:t>2-</a:t>
            </a:r>
            <a:fld id="{90ED0D0F-1DFC-4E68-911B-CFD00B89D2EB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829088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Vulnerable Populations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Children </a:t>
            </a:r>
          </a:p>
          <a:p>
            <a:pPr lvl="1"/>
            <a:r>
              <a:rPr lang="en-US" altLang="en-US"/>
              <a:t>Children are more likely to be insured than adults.</a:t>
            </a:r>
          </a:p>
          <a:p>
            <a:pPr lvl="1"/>
            <a:r>
              <a:rPr lang="en-US" altLang="en-US"/>
              <a:t>One in five children lives in a family with an income below the poverty level.</a:t>
            </a:r>
          </a:p>
          <a:p>
            <a:pPr lvl="1"/>
            <a:r>
              <a:rPr lang="en-US" altLang="en-US"/>
              <a:t>The State Children’s Health Insurance Program was passed in 1997 to expand health insurance coverage to uninsured low income children.</a:t>
            </a:r>
          </a:p>
          <a:p>
            <a:pPr lvl="1"/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 smtClean="0"/>
              <a:t>2-</a:t>
            </a:r>
            <a:fld id="{90ED0D0F-1DFC-4E68-911B-CFD00B89D2EB}" type="slidenum">
              <a:rPr lang="en-US" altLang="en-US" smtClean="0"/>
              <a:pPr/>
              <a:t>40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Vulnerable Populations</a:t>
            </a:r>
          </a:p>
        </p:txBody>
      </p:sp>
      <p:sp>
        <p:nvSpPr>
          <p:cNvPr id="237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The Elderly</a:t>
            </a:r>
          </a:p>
          <a:p>
            <a:pPr lvl="1"/>
            <a:r>
              <a:rPr lang="en-US" altLang="en-US"/>
              <a:t>A large number of elderly people live in rural areas.</a:t>
            </a:r>
          </a:p>
          <a:p>
            <a:pPr lvl="1"/>
            <a:r>
              <a:rPr lang="en-US" altLang="en-US"/>
              <a:t>Many elderly have no health insurance.</a:t>
            </a:r>
          </a:p>
          <a:p>
            <a:pPr lvl="1"/>
            <a:r>
              <a:rPr lang="en-US" altLang="en-US"/>
              <a:t>Many hospitals in rural areas have been closed due to economic pressures.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 smtClean="0"/>
              <a:t>2-</a:t>
            </a:r>
            <a:fld id="{90ED0D0F-1DFC-4E68-911B-CFD00B89D2EB}" type="slidenum">
              <a:rPr lang="en-US" altLang="en-US" smtClean="0"/>
              <a:pPr/>
              <a:t>41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Vulnerable Populations</a:t>
            </a:r>
          </a:p>
        </p:txBody>
      </p:sp>
      <p:sp>
        <p:nvSpPr>
          <p:cNvPr id="238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People with AIDS</a:t>
            </a:r>
          </a:p>
          <a:p>
            <a:pPr lvl="1"/>
            <a:r>
              <a:rPr lang="en-US" altLang="en-US"/>
              <a:t>Over 300,000 Americans have been diagnosed with AIDS.</a:t>
            </a:r>
          </a:p>
          <a:p>
            <a:pPr lvl="1"/>
            <a:r>
              <a:rPr lang="en-US" altLang="en-US"/>
              <a:t>Approximately 800,000 Americans are infected with HIV.</a:t>
            </a:r>
          </a:p>
          <a:p>
            <a:pPr lvl="1"/>
            <a:r>
              <a:rPr lang="en-US" altLang="en-US"/>
              <a:t>The most rapid spread of the disease is occurring among women, children, and IV drug users and their sexual partners.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 smtClean="0"/>
              <a:t>2-</a:t>
            </a:r>
            <a:fld id="{90ED0D0F-1DFC-4E68-911B-CFD00B89D2EB}" type="slidenum">
              <a:rPr lang="en-US" altLang="en-US" smtClean="0"/>
              <a:pPr/>
              <a:t>42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Ten Focus Areas of Nursing’s Agenda for the Future</a:t>
            </a:r>
          </a:p>
        </p:txBody>
      </p:sp>
      <p:sp>
        <p:nvSpPr>
          <p:cNvPr id="2467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676400"/>
            <a:ext cx="3924300" cy="4343400"/>
          </a:xfrm>
        </p:spPr>
        <p:txBody>
          <a:bodyPr/>
          <a:lstStyle/>
          <a:p>
            <a:r>
              <a:rPr lang="en-US" altLang="en-US"/>
              <a:t>Leadership and planning</a:t>
            </a:r>
          </a:p>
          <a:p>
            <a:r>
              <a:rPr lang="en-US" altLang="en-US"/>
              <a:t>Delivery systems</a:t>
            </a:r>
          </a:p>
          <a:p>
            <a:r>
              <a:rPr lang="en-US" altLang="en-US"/>
              <a:t>Legislation/regulationpolicy</a:t>
            </a:r>
          </a:p>
          <a:p>
            <a:r>
              <a:rPr lang="en-US" altLang="en-US"/>
              <a:t>Professional/nursing culture</a:t>
            </a:r>
          </a:p>
          <a:p>
            <a:r>
              <a:rPr lang="en-US" altLang="en-US"/>
              <a:t>Recruitment/      retention</a:t>
            </a:r>
          </a:p>
        </p:txBody>
      </p:sp>
      <p:sp>
        <p:nvSpPr>
          <p:cNvPr id="24678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267200" y="1676400"/>
            <a:ext cx="3924300" cy="4343400"/>
          </a:xfrm>
        </p:spPr>
        <p:txBody>
          <a:bodyPr/>
          <a:lstStyle/>
          <a:p>
            <a:r>
              <a:rPr lang="en-US" altLang="en-US"/>
              <a:t>Economic value</a:t>
            </a:r>
          </a:p>
          <a:p>
            <a:r>
              <a:rPr lang="en-US" altLang="en-US"/>
              <a:t>Work environment</a:t>
            </a:r>
          </a:p>
          <a:p>
            <a:r>
              <a:rPr lang="en-US" altLang="en-US"/>
              <a:t>Public relations/ communication</a:t>
            </a:r>
          </a:p>
          <a:p>
            <a:r>
              <a:rPr lang="en-US" altLang="en-US"/>
              <a:t>Education</a:t>
            </a:r>
          </a:p>
          <a:p>
            <a:r>
              <a:rPr lang="en-US" altLang="en-US"/>
              <a:t>Diversity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 smtClean="0"/>
              <a:t>2-</a:t>
            </a:r>
            <a:fld id="{9130DE51-4A26-4038-B1A4-B6E3FE8F4122}" type="slidenum">
              <a:rPr lang="en-US" altLang="en-US" smtClean="0"/>
              <a:pPr/>
              <a:t>43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Nursing’s Response to Health Care Challenges</a:t>
            </a:r>
          </a:p>
        </p:txBody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/>
              <a:t>Standards of care</a:t>
            </a:r>
          </a:p>
          <a:p>
            <a:pPr>
              <a:lnSpc>
                <a:spcPct val="90000"/>
              </a:lnSpc>
            </a:pPr>
            <a:r>
              <a:rPr lang="en-US" altLang="en-US"/>
              <a:t>Advanced practice</a:t>
            </a:r>
          </a:p>
          <a:p>
            <a:pPr>
              <a:lnSpc>
                <a:spcPct val="90000"/>
              </a:lnSpc>
            </a:pPr>
            <a:r>
              <a:rPr lang="en-US" altLang="en-US"/>
              <a:t>Public versus private programs</a:t>
            </a:r>
          </a:p>
          <a:p>
            <a:pPr>
              <a:lnSpc>
                <a:spcPct val="90000"/>
              </a:lnSpc>
            </a:pPr>
            <a:r>
              <a:rPr lang="en-US" altLang="en-US"/>
              <a:t>Public health</a:t>
            </a:r>
          </a:p>
          <a:p>
            <a:pPr>
              <a:lnSpc>
                <a:spcPct val="90000"/>
              </a:lnSpc>
            </a:pPr>
            <a:r>
              <a:rPr lang="en-US" altLang="en-US"/>
              <a:t>Community health</a:t>
            </a:r>
          </a:p>
          <a:p>
            <a:pPr>
              <a:lnSpc>
                <a:spcPct val="90000"/>
              </a:lnSpc>
            </a:pPr>
            <a:r>
              <a:rPr lang="en-US" altLang="en-US"/>
              <a:t>School nursing</a:t>
            </a:r>
          </a:p>
          <a:p>
            <a:pPr>
              <a:lnSpc>
                <a:spcPct val="90000"/>
              </a:lnSpc>
            </a:pPr>
            <a:r>
              <a:rPr lang="en-US" altLang="en-US"/>
              <a:t>Long-term care</a:t>
            </a:r>
          </a:p>
          <a:p>
            <a:pPr>
              <a:lnSpc>
                <a:spcPct val="90000"/>
              </a:lnSpc>
            </a:pPr>
            <a:endParaRPr lang="en-US" altLang="en-US"/>
          </a:p>
          <a:p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 smtClean="0"/>
              <a:t>2-</a:t>
            </a:r>
            <a:fld id="{90ED0D0F-1DFC-4E68-911B-CFD00B89D2EB}" type="slidenum">
              <a:rPr lang="en-US" altLang="en-US" smtClean="0"/>
              <a:pPr/>
              <a:t>44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9794" name="Picture 2" descr="Image result for photo of asking questi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128" y="2005653"/>
            <a:ext cx="7460823" cy="3730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 smtClean="0"/>
              <a:t>2-</a:t>
            </a:r>
            <a:fld id="{90ED0D0F-1DFC-4E68-911B-CFD00B89D2EB}" type="slidenum">
              <a:rPr lang="en-US" altLang="en-US" smtClean="0"/>
              <a:pPr/>
              <a:t>45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27393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i="1" dirty="0" smtClean="0">
                <a:latin typeface="Book Antiqua" pitchFamily="18" charset="0"/>
              </a:rPr>
              <a:t>Healthcare Delivery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Factors that determine ACCESS to health care</a:t>
            </a:r>
          </a:p>
          <a:p>
            <a:pPr lvl="1"/>
            <a:r>
              <a:rPr lang="en-US" altLang="en-US" dirty="0" smtClean="0"/>
              <a:t>Ability to pay</a:t>
            </a:r>
          </a:p>
          <a:p>
            <a:pPr lvl="1"/>
            <a:r>
              <a:rPr lang="en-US" altLang="en-US" dirty="0" smtClean="0"/>
              <a:t> Availability of service</a:t>
            </a:r>
          </a:p>
          <a:p>
            <a:pPr lvl="1"/>
            <a:r>
              <a:rPr lang="en-US" altLang="en-US" dirty="0" smtClean="0"/>
              <a:t> Payment</a:t>
            </a:r>
          </a:p>
          <a:p>
            <a:pPr lvl="1"/>
            <a:r>
              <a:rPr lang="en-US" altLang="en-US" dirty="0" smtClean="0"/>
              <a:t> Barriers to enablement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 smtClean="0"/>
              <a:t>2-</a:t>
            </a:r>
            <a:fld id="{90ED0D0F-1DFC-4E68-911B-CFD00B89D2EB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02638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i="1">
                <a:latin typeface="Book Antiqua" pitchFamily="18" charset="0"/>
              </a:rPr>
              <a:t>United States Healthcare</a:t>
            </a:r>
          </a:p>
        </p:txBody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8229600" cy="4530725"/>
          </a:xfrm>
        </p:spPr>
        <p:txBody>
          <a:bodyPr/>
          <a:lstStyle/>
          <a:p>
            <a:r>
              <a:rPr lang="en-US" altLang="en-US"/>
              <a:t>All major developed countries except for the United States offer national health care programs.</a:t>
            </a:r>
          </a:p>
          <a:p>
            <a:r>
              <a:rPr lang="en-US" altLang="en-US"/>
              <a:t>These programs provide universal access through health care delivery systems</a:t>
            </a:r>
          </a:p>
          <a:p>
            <a:pPr lvl="1"/>
            <a:r>
              <a:rPr lang="en-US" altLang="en-US"/>
              <a:t> that are managed by the respective governments and provide a defined set of health care services to all citizens.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 smtClean="0"/>
              <a:t>2-</a:t>
            </a:r>
            <a:fld id="{90ED0D0F-1DFC-4E68-911B-CFD00B89D2EB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37672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i="1">
                <a:latin typeface="Book Antiqua" pitchFamily="18" charset="0"/>
              </a:rPr>
              <a:t>Healthcare Delivery</a:t>
            </a:r>
          </a:p>
        </p:txBody>
      </p:sp>
      <p:sp>
        <p:nvSpPr>
          <p:cNvPr id="153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800" dirty="0"/>
              <a:t>The system is comprised of a set of interrelated and interdependent components designed to achieve common goals. </a:t>
            </a:r>
          </a:p>
          <a:p>
            <a:r>
              <a:rPr lang="en-US" altLang="en-US" sz="2800" dirty="0"/>
              <a:t>The systems framework provides an organized approach to understanding the various components of the </a:t>
            </a:r>
            <a:r>
              <a:rPr lang="en-US" altLang="en-US" sz="2800" dirty="0" smtClean="0"/>
              <a:t>health </a:t>
            </a:r>
            <a:r>
              <a:rPr lang="en-US" altLang="en-US" sz="2800" dirty="0"/>
              <a:t>care delivery system and it is comprised of five key components; system foundations, system resources, system processes, system outcomes, and system outlook.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 smtClean="0"/>
              <a:t>2-</a:t>
            </a:r>
            <a:fld id="{90ED0D0F-1DFC-4E68-911B-CFD00B89D2EB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7360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System Framework</a:t>
            </a:r>
          </a:p>
        </p:txBody>
      </p:sp>
      <p:sp>
        <p:nvSpPr>
          <p:cNvPr id="164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b="1" i="1" dirty="0">
                <a:ea typeface="Times New Roman" charset="0"/>
                <a:cs typeface="Haettenschweiler" pitchFamily="34" charset="0"/>
              </a:rPr>
              <a:t>E N V I R O N M E N T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endParaRPr lang="en-US" altLang="en-US" b="1" i="1" dirty="0">
              <a:effectLst/>
              <a:ea typeface="Times New Roman" charset="0"/>
              <a:cs typeface="Haettenschweiler" pitchFamily="34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b="1" i="1" dirty="0">
                <a:effectLst/>
                <a:ea typeface="Times New Roman" charset="0"/>
                <a:cs typeface="Haettenschweiler" pitchFamily="34" charset="0"/>
              </a:rPr>
              <a:t>I. SYSTEM FOUNDATIONS</a:t>
            </a:r>
            <a:endParaRPr lang="en-US" altLang="en-US" b="1" i="1" u="sng" dirty="0">
              <a:effectLst/>
              <a:ea typeface="Times New Roman" charset="0"/>
              <a:cs typeface="Haettenschweiler" pitchFamily="34" charset="0"/>
            </a:endParaRPr>
          </a:p>
          <a:p>
            <a:pPr lvl="1">
              <a:lnSpc>
                <a:spcPct val="90000"/>
              </a:lnSpc>
            </a:pPr>
            <a:r>
              <a:rPr lang="en-US" altLang="en-US" b="1" i="1" u="sng" dirty="0">
                <a:effectLst/>
                <a:ea typeface="Times New Roman" charset="0"/>
                <a:cs typeface="Haettenschweiler" pitchFamily="34" charset="0"/>
              </a:rPr>
              <a:t>Cultural</a:t>
            </a:r>
            <a:r>
              <a:rPr lang="en-US" altLang="en-US" b="1" i="1" dirty="0">
                <a:effectLst/>
                <a:ea typeface="Times New Roman" charset="0"/>
                <a:cs typeface="Haettenschweiler" pitchFamily="34" charset="0"/>
              </a:rPr>
              <a:t> </a:t>
            </a:r>
            <a:r>
              <a:rPr lang="en-US" altLang="en-US" b="1" i="1" u="sng" dirty="0">
                <a:effectLst/>
                <a:ea typeface="Times New Roman" charset="0"/>
                <a:cs typeface="Haettenschweiler" pitchFamily="34" charset="0"/>
              </a:rPr>
              <a:t>Beliefs</a:t>
            </a:r>
            <a:r>
              <a:rPr lang="en-US" altLang="en-US" b="1" i="1" dirty="0">
                <a:effectLst/>
                <a:ea typeface="Times New Roman" charset="0"/>
                <a:cs typeface="Haettenschweiler" pitchFamily="34" charset="0"/>
              </a:rPr>
              <a:t> </a:t>
            </a:r>
            <a:r>
              <a:rPr lang="en-US" altLang="en-US" b="1" i="1" u="sng" dirty="0">
                <a:effectLst/>
                <a:ea typeface="Times New Roman" charset="0"/>
                <a:cs typeface="Haettenschweiler" pitchFamily="34" charset="0"/>
              </a:rPr>
              <a:t>and</a:t>
            </a:r>
            <a:r>
              <a:rPr lang="en-US" altLang="en-US" b="1" i="1" dirty="0">
                <a:effectLst/>
                <a:ea typeface="Times New Roman" charset="0"/>
                <a:cs typeface="Haettenschweiler" pitchFamily="34" charset="0"/>
              </a:rPr>
              <a:t> </a:t>
            </a:r>
            <a:r>
              <a:rPr lang="en-US" altLang="en-US" b="1" i="1" u="sng" dirty="0">
                <a:effectLst/>
                <a:ea typeface="Times New Roman" charset="0"/>
                <a:cs typeface="Haettenschweiler" pitchFamily="34" charset="0"/>
              </a:rPr>
              <a:t>Values,</a:t>
            </a:r>
            <a:r>
              <a:rPr lang="en-US" altLang="en-US" b="1" i="1" dirty="0">
                <a:effectLst/>
                <a:ea typeface="Times New Roman" charset="0"/>
                <a:cs typeface="Haettenschweiler" pitchFamily="34" charset="0"/>
              </a:rPr>
              <a:t> </a:t>
            </a:r>
            <a:r>
              <a:rPr lang="en-US" altLang="en-US" b="1" i="1" u="sng" dirty="0">
                <a:effectLst/>
                <a:ea typeface="Times New Roman" charset="0"/>
                <a:cs typeface="Haettenschweiler" pitchFamily="34" charset="0"/>
              </a:rPr>
              <a:t>and</a:t>
            </a:r>
            <a:r>
              <a:rPr lang="en-US" altLang="en-US" b="1" i="1" dirty="0">
                <a:effectLst/>
                <a:ea typeface="Times New Roman" charset="0"/>
                <a:cs typeface="Haettenschweiler" pitchFamily="34" charset="0"/>
              </a:rPr>
              <a:t> </a:t>
            </a:r>
            <a:r>
              <a:rPr lang="en-US" altLang="en-US" b="1" i="1" u="sng" dirty="0">
                <a:effectLst/>
                <a:ea typeface="Times New Roman" charset="0"/>
                <a:cs typeface="Haettenschweiler" pitchFamily="34" charset="0"/>
              </a:rPr>
              <a:t>Historical</a:t>
            </a:r>
            <a:r>
              <a:rPr lang="en-US" altLang="en-US" b="1" i="1" dirty="0">
                <a:effectLst/>
                <a:ea typeface="Times New Roman" charset="0"/>
                <a:cs typeface="Haettenschweiler" pitchFamily="34" charset="0"/>
              </a:rPr>
              <a:t> </a:t>
            </a:r>
            <a:r>
              <a:rPr lang="en-US" altLang="en-US" b="1" i="1" u="sng" dirty="0">
                <a:effectLst/>
                <a:ea typeface="Times New Roman" charset="0"/>
                <a:cs typeface="Haettenschweiler" pitchFamily="34" charset="0"/>
              </a:rPr>
              <a:t>Developments</a:t>
            </a:r>
            <a:endParaRPr lang="en-US" altLang="en-US" b="1" i="1" dirty="0">
              <a:effectLst/>
              <a:ea typeface="Times New Roman" charset="0"/>
              <a:cs typeface="Haettenschweiler" pitchFamily="34" charset="0"/>
            </a:endParaRPr>
          </a:p>
          <a:p>
            <a:pPr marL="914400" lvl="2" indent="0">
              <a:lnSpc>
                <a:spcPct val="90000"/>
              </a:lnSpc>
              <a:buNone/>
            </a:pPr>
            <a:r>
              <a:rPr lang="en-US" altLang="en-US" sz="3600" dirty="0">
                <a:ea typeface="Times New Roman" charset="0"/>
                <a:cs typeface="Haettenschweiler" pitchFamily="34" charset="0"/>
              </a:rPr>
              <a:t>		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 smtClean="0"/>
              <a:t>2-</a:t>
            </a:r>
            <a:fld id="{90ED0D0F-1DFC-4E68-911B-CFD00B89D2EB}" type="slidenum">
              <a:rPr lang="en-US" altLang="en-US" smtClean="0"/>
              <a:pPr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32363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/>
              <a:t>The System Framework</a:t>
            </a:r>
            <a:br>
              <a:rPr lang="en-US" altLang="en-US" sz="4000"/>
            </a:br>
            <a:r>
              <a:rPr lang="en-US" altLang="en-US" sz="4000"/>
              <a:t>System Features</a:t>
            </a:r>
          </a:p>
        </p:txBody>
      </p:sp>
      <p:sp>
        <p:nvSpPr>
          <p:cNvPr id="165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600200"/>
            <a:ext cx="8229600" cy="453072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altLang="en-US" dirty="0"/>
              <a:t>II. SYSTEM RESOURCES</a:t>
            </a:r>
          </a:p>
          <a:p>
            <a:pPr lvl="1"/>
            <a:r>
              <a:rPr lang="en-US" altLang="en-US" sz="3200" dirty="0"/>
              <a:t>Human Resources</a:t>
            </a:r>
          </a:p>
          <a:p>
            <a:pPr lvl="2"/>
            <a:r>
              <a:rPr lang="en-US" altLang="en-US" sz="2800" dirty="0"/>
              <a:t>“Health Services Professionals</a:t>
            </a:r>
            <a:r>
              <a:rPr lang="en-US" altLang="en-US" sz="2800" dirty="0" smtClean="0"/>
              <a:t>”</a:t>
            </a:r>
            <a:endParaRPr lang="en-US" altLang="en-US" dirty="0"/>
          </a:p>
          <a:p>
            <a:pPr lvl="1"/>
            <a:r>
              <a:rPr lang="en-US" altLang="en-US" dirty="0"/>
              <a:t>Nonhuman Resources</a:t>
            </a:r>
          </a:p>
          <a:p>
            <a:pPr lvl="2"/>
            <a:r>
              <a:rPr lang="en-US" altLang="en-US" sz="2800" dirty="0"/>
              <a:t>“</a:t>
            </a:r>
            <a:r>
              <a:rPr lang="en-US" altLang="en-US" sz="2800" dirty="0" err="1"/>
              <a:t>MedicalTechnology</a:t>
            </a:r>
            <a:r>
              <a:rPr lang="en-US" altLang="en-US" sz="2800" dirty="0" smtClean="0"/>
              <a:t>”</a:t>
            </a:r>
            <a:endParaRPr lang="en-US" altLang="en-US" dirty="0"/>
          </a:p>
          <a:p>
            <a:pPr lvl="1"/>
            <a:r>
              <a:rPr lang="en-US" altLang="en-US" dirty="0"/>
              <a:t>“</a:t>
            </a:r>
            <a:r>
              <a:rPr lang="en-US" altLang="en-US" dirty="0" err="1"/>
              <a:t>HealthServices</a:t>
            </a:r>
            <a:r>
              <a:rPr lang="en-US" altLang="en-US" dirty="0"/>
              <a:t> Financing</a:t>
            </a:r>
            <a:r>
              <a:rPr lang="en-US" altLang="en-US" dirty="0" smtClean="0"/>
              <a:t>”</a:t>
            </a:r>
            <a:endParaRPr lang="en-US" alt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 smtClean="0"/>
              <a:t>2-</a:t>
            </a:r>
            <a:fld id="{90ED0D0F-1DFC-4E68-911B-CFD00B89D2EB}" type="slidenum">
              <a:rPr lang="en-US" altLang="en-US" smtClean="0"/>
              <a:pPr/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31181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2_Bold Stripes">
  <a:themeElements>
    <a:clrScheme name="2_Bold Stripes 4">
      <a:dk1>
        <a:srgbClr val="492417"/>
      </a:dk1>
      <a:lt1>
        <a:srgbClr val="D4D5C3"/>
      </a:lt1>
      <a:dk2>
        <a:srgbClr val="6E4900"/>
      </a:dk2>
      <a:lt2>
        <a:srgbClr val="B9BA9C"/>
      </a:lt2>
      <a:accent1>
        <a:srgbClr val="DBD8CF"/>
      </a:accent1>
      <a:accent2>
        <a:srgbClr val="C7C8B0"/>
      </a:accent2>
      <a:accent3>
        <a:srgbClr val="E6E7DE"/>
      </a:accent3>
      <a:accent4>
        <a:srgbClr val="3D1D12"/>
      </a:accent4>
      <a:accent5>
        <a:srgbClr val="EAE9E4"/>
      </a:accent5>
      <a:accent6>
        <a:srgbClr val="B4B59F"/>
      </a:accent6>
      <a:hlink>
        <a:srgbClr val="CC9900"/>
      </a:hlink>
      <a:folHlink>
        <a:srgbClr val="808080"/>
      </a:folHlink>
    </a:clrScheme>
    <a:fontScheme name="2_Bold Strip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54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54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Bold Stripes 1">
        <a:dk1>
          <a:srgbClr val="356677"/>
        </a:dk1>
        <a:lt1>
          <a:srgbClr val="FFFFFF"/>
        </a:lt1>
        <a:dk2>
          <a:srgbClr val="3E798E"/>
        </a:dk2>
        <a:lt2>
          <a:srgbClr val="FFFFCC"/>
        </a:lt2>
        <a:accent1>
          <a:srgbClr val="7FA0B1"/>
        </a:accent1>
        <a:accent2>
          <a:srgbClr val="3A7184"/>
        </a:accent2>
        <a:accent3>
          <a:srgbClr val="AFBEC6"/>
        </a:accent3>
        <a:accent4>
          <a:srgbClr val="DADADA"/>
        </a:accent4>
        <a:accent5>
          <a:srgbClr val="C0CDD5"/>
        </a:accent5>
        <a:accent6>
          <a:srgbClr val="346677"/>
        </a:accent6>
        <a:hlink>
          <a:srgbClr val="FFBF0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old Stripes 2">
        <a:dk1>
          <a:srgbClr val="000000"/>
        </a:dk1>
        <a:lt1>
          <a:srgbClr val="EAEAEA"/>
        </a:lt1>
        <a:dk2>
          <a:srgbClr val="003366"/>
        </a:dk2>
        <a:lt2>
          <a:srgbClr val="EAEAEA"/>
        </a:lt2>
        <a:accent1>
          <a:srgbClr val="FFFFFF"/>
        </a:accent1>
        <a:accent2>
          <a:srgbClr val="DDDDDD"/>
        </a:accent2>
        <a:accent3>
          <a:srgbClr val="F3F3F3"/>
        </a:accent3>
        <a:accent4>
          <a:srgbClr val="000000"/>
        </a:accent4>
        <a:accent5>
          <a:srgbClr val="FFFFFF"/>
        </a:accent5>
        <a:accent6>
          <a:srgbClr val="C8C8C8"/>
        </a:accent6>
        <a:hlink>
          <a:srgbClr val="336699"/>
        </a:hlink>
        <a:folHlink>
          <a:srgbClr val="9A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old Stripes 3">
        <a:dk1>
          <a:srgbClr val="000000"/>
        </a:dk1>
        <a:lt1>
          <a:srgbClr val="EAEAEA"/>
        </a:lt1>
        <a:dk2>
          <a:srgbClr val="000000"/>
        </a:dk2>
        <a:lt2>
          <a:srgbClr val="EAEAEA"/>
        </a:lt2>
        <a:accent1>
          <a:srgbClr val="FFFFFF"/>
        </a:accent1>
        <a:accent2>
          <a:srgbClr val="DDDDDD"/>
        </a:accent2>
        <a:accent3>
          <a:srgbClr val="F3F3F3"/>
        </a:accent3>
        <a:accent4>
          <a:srgbClr val="000000"/>
        </a:accent4>
        <a:accent5>
          <a:srgbClr val="FFFFFF"/>
        </a:accent5>
        <a:accent6>
          <a:srgbClr val="C8C8C8"/>
        </a:accent6>
        <a:hlink>
          <a:srgbClr val="777777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old Stripes 4">
        <a:dk1>
          <a:srgbClr val="492417"/>
        </a:dk1>
        <a:lt1>
          <a:srgbClr val="D4D5C3"/>
        </a:lt1>
        <a:dk2>
          <a:srgbClr val="6E4900"/>
        </a:dk2>
        <a:lt2>
          <a:srgbClr val="B9BA9C"/>
        </a:lt2>
        <a:accent1>
          <a:srgbClr val="DBD8CF"/>
        </a:accent1>
        <a:accent2>
          <a:srgbClr val="C7C8B0"/>
        </a:accent2>
        <a:accent3>
          <a:srgbClr val="E6E7DE"/>
        </a:accent3>
        <a:accent4>
          <a:srgbClr val="3D1D12"/>
        </a:accent4>
        <a:accent5>
          <a:srgbClr val="EAE9E4"/>
        </a:accent5>
        <a:accent6>
          <a:srgbClr val="B4B59F"/>
        </a:accent6>
        <a:hlink>
          <a:srgbClr val="CC99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Chapter 4</Template>
  <TotalTime>1663</TotalTime>
  <Words>1636</Words>
  <Application>Microsoft Office PowerPoint</Application>
  <PresentationFormat>On-screen Show (4:3)</PresentationFormat>
  <Paragraphs>300</Paragraphs>
  <Slides>45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6" baseType="lpstr">
      <vt:lpstr>2_Bold Stripes</vt:lpstr>
      <vt:lpstr>PowerPoint Presentation</vt:lpstr>
      <vt:lpstr>PowerPoint Presentation</vt:lpstr>
      <vt:lpstr>Health Care Delivery System?</vt:lpstr>
      <vt:lpstr>Health Care Delivery System</vt:lpstr>
      <vt:lpstr>Healthcare Delivery</vt:lpstr>
      <vt:lpstr>United States Healthcare</vt:lpstr>
      <vt:lpstr>Healthcare Delivery</vt:lpstr>
      <vt:lpstr>The System Framework</vt:lpstr>
      <vt:lpstr>The System Framework System Features</vt:lpstr>
      <vt:lpstr>The System Framework  System Features</vt:lpstr>
      <vt:lpstr>The System Framework  System Features</vt:lpstr>
      <vt:lpstr>Terminology</vt:lpstr>
      <vt:lpstr>Terminology</vt:lpstr>
      <vt:lpstr>Terminology</vt:lpstr>
      <vt:lpstr>Terminology  “Continuum of Services”</vt:lpstr>
      <vt:lpstr>HOSPITALS</vt:lpstr>
      <vt:lpstr>Specialty Hospitals</vt:lpstr>
      <vt:lpstr>Ambulatory Facilities</vt:lpstr>
      <vt:lpstr>Long Term Care Facilities</vt:lpstr>
      <vt:lpstr>Home Health Care</vt:lpstr>
      <vt:lpstr>Medical and Dental Offices</vt:lpstr>
      <vt:lpstr>Mental Health Services</vt:lpstr>
      <vt:lpstr>Centers for Disease Control and Prevention (CDC)</vt:lpstr>
      <vt:lpstr>Food and Drug Administration (FDA)</vt:lpstr>
      <vt:lpstr>World Health Organization (WHO)</vt:lpstr>
      <vt:lpstr>Public Health System (Health Departments)</vt:lpstr>
      <vt:lpstr>NON-PROFITS</vt:lpstr>
      <vt:lpstr>March of Dimes</vt:lpstr>
      <vt:lpstr>American Heart Association (AHA)</vt:lpstr>
      <vt:lpstr>Hospice</vt:lpstr>
      <vt:lpstr>Types of Health Care Services</vt:lpstr>
      <vt:lpstr>Three Levels of Prevention</vt:lpstr>
      <vt:lpstr>Health Care Team</vt:lpstr>
      <vt:lpstr>Health Care Team</vt:lpstr>
      <vt:lpstr>Advanced Practice Registered Nurse</vt:lpstr>
      <vt:lpstr>Challenges Within the  Health Care System</vt:lpstr>
      <vt:lpstr>Challenges Within the  Health Care System</vt:lpstr>
      <vt:lpstr>Home Health Nursing</vt:lpstr>
      <vt:lpstr>Challenges Within the  Health Care System</vt:lpstr>
      <vt:lpstr>Vulnerable Populations</vt:lpstr>
      <vt:lpstr>Vulnerable Populations</vt:lpstr>
      <vt:lpstr>Vulnerable Populations</vt:lpstr>
      <vt:lpstr>Ten Focus Areas of Nursing’s Agenda for the Future</vt:lpstr>
      <vt:lpstr>Nursing’s Response to Health Care Challenges</vt:lpstr>
      <vt:lpstr>PowerPoint Presentation</vt:lpstr>
    </vt:vector>
  </TitlesOfParts>
  <Company>Levine•Gelb Communications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3</dc:title>
  <dc:creator>Karen Levine/Alan Gelb</dc:creator>
  <cp:lastModifiedBy>abdalshehri</cp:lastModifiedBy>
  <cp:revision>109</cp:revision>
  <cp:lastPrinted>2001-01-26T20:09:44Z</cp:lastPrinted>
  <dcterms:created xsi:type="dcterms:W3CDTF">2000-12-07T18:25:34Z</dcterms:created>
  <dcterms:modified xsi:type="dcterms:W3CDTF">2017-10-14T19:35:47Z</dcterms:modified>
</cp:coreProperties>
</file>