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0"/>
  </p:notesMasterIdLst>
  <p:handoutMasterIdLst>
    <p:handoutMasterId r:id="rId31"/>
  </p:handoutMasterIdLst>
  <p:sldIdLst>
    <p:sldId id="256" r:id="rId2"/>
    <p:sldId id="276" r:id="rId3"/>
    <p:sldId id="277" r:id="rId4"/>
    <p:sldId id="333" r:id="rId5"/>
    <p:sldId id="296" r:id="rId6"/>
    <p:sldId id="289" r:id="rId7"/>
    <p:sldId id="348" r:id="rId8"/>
    <p:sldId id="291" r:id="rId9"/>
    <p:sldId id="264" r:id="rId10"/>
    <p:sldId id="265" r:id="rId11"/>
    <p:sldId id="266" r:id="rId12"/>
    <p:sldId id="262" r:id="rId13"/>
    <p:sldId id="258" r:id="rId14"/>
    <p:sldId id="267" r:id="rId15"/>
    <p:sldId id="268" r:id="rId16"/>
    <p:sldId id="269" r:id="rId17"/>
    <p:sldId id="270" r:id="rId18"/>
    <p:sldId id="271" r:id="rId19"/>
    <p:sldId id="272" r:id="rId20"/>
    <p:sldId id="273" r:id="rId21"/>
    <p:sldId id="297" r:id="rId22"/>
    <p:sldId id="298" r:id="rId23"/>
    <p:sldId id="299" r:id="rId24"/>
    <p:sldId id="300" r:id="rId25"/>
    <p:sldId id="301" r:id="rId26"/>
    <p:sldId id="302" r:id="rId27"/>
    <p:sldId id="347" r:id="rId28"/>
    <p:sldId id="275" r:id="rId29"/>
  </p:sldIdLst>
  <p:sldSz cx="9144000" cy="6858000" type="screen4x3"/>
  <p:notesSz cx="6797675" cy="9928225"/>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44"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2016" y="0"/>
            <a:ext cx="2945659" cy="498135"/>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74" y="0"/>
            <a:ext cx="2945659" cy="498135"/>
          </a:xfrm>
          <a:prstGeom prst="rect">
            <a:avLst/>
          </a:prstGeom>
        </p:spPr>
        <p:txBody>
          <a:bodyPr vert="horz" lIns="91440" tIns="45720" rIns="91440" bIns="45720" rtlCol="1"/>
          <a:lstStyle>
            <a:lvl1pPr algn="l">
              <a:defRPr sz="1200"/>
            </a:lvl1pPr>
          </a:lstStyle>
          <a:p>
            <a:fld id="{CD1C3FA6-34E4-486B-8A6B-0F69C5E59B4E}" type="datetimeFigureOut">
              <a:rPr lang="ar-SA" smtClean="0"/>
              <a:t>1/10/1439</a:t>
            </a:fld>
            <a:endParaRPr lang="ar-SA"/>
          </a:p>
        </p:txBody>
      </p:sp>
      <p:sp>
        <p:nvSpPr>
          <p:cNvPr id="4" name="Footer Placeholder 3"/>
          <p:cNvSpPr>
            <a:spLocks noGrp="1"/>
          </p:cNvSpPr>
          <p:nvPr>
            <p:ph type="ftr" sz="quarter" idx="2"/>
          </p:nvPr>
        </p:nvSpPr>
        <p:spPr>
          <a:xfrm>
            <a:off x="3852016" y="9430091"/>
            <a:ext cx="2945659" cy="498134"/>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74" y="9430091"/>
            <a:ext cx="2945659" cy="498134"/>
          </a:xfrm>
          <a:prstGeom prst="rect">
            <a:avLst/>
          </a:prstGeom>
        </p:spPr>
        <p:txBody>
          <a:bodyPr vert="horz" lIns="91440" tIns="45720" rIns="91440" bIns="45720" rtlCol="1" anchor="b"/>
          <a:lstStyle>
            <a:lvl1pPr algn="l">
              <a:defRPr sz="1200"/>
            </a:lvl1pPr>
          </a:lstStyle>
          <a:p>
            <a:fld id="{BCDFF80B-C3C2-49E6-9BF2-24396917DC8F}" type="slidenum">
              <a:rPr lang="ar-SA" smtClean="0"/>
              <a:t>‹#›</a:t>
            </a:fld>
            <a:endParaRPr lang="ar-SA"/>
          </a:p>
        </p:txBody>
      </p:sp>
    </p:spTree>
    <p:extLst>
      <p:ext uri="{BB962C8B-B14F-4D97-AF65-F5344CB8AC3E}">
        <p14:creationId xmlns:p14="http://schemas.microsoft.com/office/powerpoint/2010/main" val="40724344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E64C773-9B93-4D2C-97D0-25E5DCFFA7EC}" type="datetimeFigureOut">
              <a:rPr lang="en-US" smtClean="0"/>
              <a:t>9/30/2017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5DDBE341-26A9-4697-B2D1-EA384ADF1740}" type="slidenum">
              <a:rPr lang="en-US" smtClean="0"/>
              <a:t>‹#›</a:t>
            </a:fld>
            <a:endParaRPr lang="en-US"/>
          </a:p>
        </p:txBody>
      </p:sp>
    </p:spTree>
    <p:extLst>
      <p:ext uri="{BB962C8B-B14F-4D97-AF65-F5344CB8AC3E}">
        <p14:creationId xmlns:p14="http://schemas.microsoft.com/office/powerpoint/2010/main" val="909836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354D7FB-D0BB-4CDC-B9F3-2DE872E7E999}" type="datetimeFigureOut">
              <a:rPr lang="en-US" smtClean="0"/>
              <a:t>9/30/2017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E316AB2A-1D8E-4E67-9F95-2863EDDD00C4}"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54D7FB-D0BB-4CDC-B9F3-2DE872E7E999}" type="datetimeFigureOut">
              <a:rPr lang="en-US" smtClean="0"/>
              <a:t>9/30/2017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16AB2A-1D8E-4E67-9F95-2863EDDD00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54D7FB-D0BB-4CDC-B9F3-2DE872E7E999}" type="datetimeFigureOut">
              <a:rPr lang="en-US" smtClean="0"/>
              <a:t>9/30/2017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16AB2A-1D8E-4E67-9F95-2863EDDD00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54D7FB-D0BB-4CDC-B9F3-2DE872E7E999}" type="datetimeFigureOut">
              <a:rPr lang="en-US" smtClean="0"/>
              <a:t>9/30/2017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16AB2A-1D8E-4E67-9F95-2863EDDD00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354D7FB-D0BB-4CDC-B9F3-2DE872E7E999}" type="datetimeFigureOut">
              <a:rPr lang="en-US" smtClean="0"/>
              <a:t>9/30/2017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16AB2A-1D8E-4E67-9F95-2863EDDD00C4}"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354D7FB-D0BB-4CDC-B9F3-2DE872E7E999}" type="datetimeFigureOut">
              <a:rPr lang="en-US" smtClean="0"/>
              <a:t>9/30/2017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16AB2A-1D8E-4E67-9F95-2863EDDD00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354D7FB-D0BB-4CDC-B9F3-2DE872E7E999}" type="datetimeFigureOut">
              <a:rPr lang="en-US" smtClean="0"/>
              <a:t>9/30/2017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316AB2A-1D8E-4E67-9F95-2863EDDD00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354D7FB-D0BB-4CDC-B9F3-2DE872E7E999}" type="datetimeFigureOut">
              <a:rPr lang="en-US" smtClean="0"/>
              <a:t>9/30/2017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316AB2A-1D8E-4E67-9F95-2863EDDD00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354D7FB-D0BB-4CDC-B9F3-2DE872E7E999}" type="datetimeFigureOut">
              <a:rPr lang="en-US" smtClean="0"/>
              <a:t>9/30/2017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316AB2A-1D8E-4E67-9F95-2863EDDD00C4}"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354D7FB-D0BB-4CDC-B9F3-2DE872E7E999}" type="datetimeFigureOut">
              <a:rPr lang="en-US" smtClean="0"/>
              <a:t>9/30/2017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16AB2A-1D8E-4E67-9F95-2863EDDD00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354D7FB-D0BB-4CDC-B9F3-2DE872E7E999}" type="datetimeFigureOut">
              <a:rPr lang="en-US" smtClean="0"/>
              <a:t>9/30/2017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16AB2A-1D8E-4E67-9F95-2863EDDD00C4}"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354D7FB-D0BB-4CDC-B9F3-2DE872E7E999}" type="datetimeFigureOut">
              <a:rPr lang="en-US" smtClean="0"/>
              <a:t>9/30/2017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316AB2A-1D8E-4E67-9F95-2863EDDD00C4}"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38200"/>
            <a:ext cx="7315200" cy="2819400"/>
          </a:xfrm>
        </p:spPr>
        <p:txBody>
          <a:bodyPr anchor="ctr">
            <a:normAutofit/>
          </a:bodyPr>
          <a:lstStyle/>
          <a:p>
            <a:pPr algn="ctr"/>
            <a:r>
              <a:rPr lang="en-US" dirty="0" smtClean="0"/>
              <a:t>NUR 430</a:t>
            </a:r>
            <a:br>
              <a:rPr lang="en-US" dirty="0" smtClean="0"/>
            </a:br>
            <a:r>
              <a:rPr lang="en-US" dirty="0" smtClean="0"/>
              <a:t>Current Issues in Nursing</a:t>
            </a:r>
            <a:endParaRPr lang="en-US" dirty="0"/>
          </a:p>
        </p:txBody>
      </p:sp>
      <p:sp>
        <p:nvSpPr>
          <p:cNvPr id="3" name="Subtitle 2"/>
          <p:cNvSpPr>
            <a:spLocks noGrp="1"/>
          </p:cNvSpPr>
          <p:nvPr>
            <p:ph type="subTitle" idx="1"/>
          </p:nvPr>
        </p:nvSpPr>
        <p:spPr>
          <a:xfrm>
            <a:off x="1143000" y="3733800"/>
            <a:ext cx="7315200" cy="1752600"/>
          </a:xfrm>
        </p:spPr>
        <p:txBody>
          <a:bodyPr>
            <a:normAutofit/>
          </a:bodyPr>
          <a:lstStyle/>
          <a:p>
            <a:pPr algn="ctr"/>
            <a:r>
              <a:rPr lang="en-US" smtClean="0"/>
              <a:t>College </a:t>
            </a:r>
            <a:r>
              <a:rPr lang="en-US" dirty="0" smtClean="0"/>
              <a:t>of Nursing, King Saud University</a:t>
            </a:r>
          </a:p>
          <a:p>
            <a:pPr algn="ctr"/>
            <a:r>
              <a:rPr lang="en-US" dirty="0" smtClean="0"/>
              <a:t>Riyadh, Saudi Arabia</a:t>
            </a:r>
            <a:endParaRPr lang="en-US" dirty="0"/>
          </a:p>
        </p:txBody>
      </p:sp>
    </p:spTree>
    <p:extLst>
      <p:ext uri="{BB962C8B-B14F-4D97-AF65-F5344CB8AC3E}">
        <p14:creationId xmlns:p14="http://schemas.microsoft.com/office/powerpoint/2010/main" val="3509643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lstStyle/>
          <a:p>
            <a:r>
              <a:rPr lang="en-US" dirty="0"/>
              <a:t>P</a:t>
            </a:r>
            <a:r>
              <a:rPr lang="en-US" dirty="0" smtClean="0"/>
              <a:t>rofessional </a:t>
            </a:r>
            <a:r>
              <a:rPr lang="en-US" dirty="0"/>
              <a:t>discipline </a:t>
            </a:r>
            <a:endParaRPr lang="en-US" dirty="0" smtClean="0"/>
          </a:p>
          <a:p>
            <a:endParaRPr lang="en-US" dirty="0"/>
          </a:p>
          <a:p>
            <a:pPr lvl="1"/>
            <a:r>
              <a:rPr lang="en-US" dirty="0" smtClean="0"/>
              <a:t>defined </a:t>
            </a:r>
            <a:r>
              <a:rPr lang="en-US" dirty="0"/>
              <a:t>by social relevance and value orientations. </a:t>
            </a:r>
            <a:endParaRPr lang="en-US" dirty="0" smtClean="0"/>
          </a:p>
          <a:p>
            <a:pPr lvl="1"/>
            <a:endParaRPr lang="en-US" dirty="0" smtClean="0"/>
          </a:p>
          <a:p>
            <a:pPr lvl="1"/>
            <a:r>
              <a:rPr lang="en-US" dirty="0" smtClean="0"/>
              <a:t>The </a:t>
            </a:r>
            <a:r>
              <a:rPr lang="en-US" dirty="0"/>
              <a:t>focus is derived from a belief and value system about the profession’s social commitment, the nature of its service, and an area of responsibility for knowledge </a:t>
            </a:r>
            <a:r>
              <a:rPr lang="en-US" dirty="0" smtClean="0"/>
              <a:t>development</a:t>
            </a:r>
          </a:p>
          <a:p>
            <a:pPr lvl="1"/>
            <a:endParaRPr lang="en-US" dirty="0"/>
          </a:p>
        </p:txBody>
      </p:sp>
      <p:sp>
        <p:nvSpPr>
          <p:cNvPr id="4" name="Rectangle 3"/>
          <p:cNvSpPr/>
          <p:nvPr/>
        </p:nvSpPr>
        <p:spPr>
          <a:xfrm>
            <a:off x="1143000" y="76200"/>
            <a:ext cx="2221506" cy="369332"/>
          </a:xfrm>
          <a:prstGeom prst="rect">
            <a:avLst/>
          </a:prstGeom>
        </p:spPr>
        <p:txBody>
          <a:bodyPr wrap="none">
            <a:spAutoFit/>
          </a:bodyPr>
          <a:lstStyle/>
          <a:p>
            <a:r>
              <a:rPr lang="en-US" b="1" dirty="0">
                <a:solidFill>
                  <a:srgbClr val="002060"/>
                </a:solidFill>
              </a:rPr>
              <a:t>Definition of Terms</a:t>
            </a:r>
          </a:p>
        </p:txBody>
      </p:sp>
      <p:sp>
        <p:nvSpPr>
          <p:cNvPr id="5" name="Rectangle 4"/>
          <p:cNvSpPr/>
          <p:nvPr/>
        </p:nvSpPr>
        <p:spPr>
          <a:xfrm>
            <a:off x="6934200" y="6248400"/>
            <a:ext cx="1557349" cy="369332"/>
          </a:xfrm>
          <a:prstGeom prst="rect">
            <a:avLst/>
          </a:prstGeom>
        </p:spPr>
        <p:txBody>
          <a:bodyPr wrap="none">
            <a:spAutoFit/>
          </a:bodyPr>
          <a:lstStyle/>
          <a:p>
            <a:r>
              <a:rPr lang="en-US" dirty="0"/>
              <a:t>(</a:t>
            </a:r>
            <a:r>
              <a:rPr lang="en-US" dirty="0">
                <a:solidFill>
                  <a:srgbClr val="002060"/>
                </a:solidFill>
              </a:rPr>
              <a:t>Barrett, 2002</a:t>
            </a:r>
            <a:r>
              <a:rPr lang="en-US" dirty="0"/>
              <a:t>)</a:t>
            </a:r>
          </a:p>
        </p:txBody>
      </p:sp>
    </p:spTree>
    <p:extLst>
      <p:ext uri="{BB962C8B-B14F-4D97-AF65-F5344CB8AC3E}">
        <p14:creationId xmlns:p14="http://schemas.microsoft.com/office/powerpoint/2010/main" val="276096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normAutofit lnSpcReduction="10000"/>
          </a:bodyPr>
          <a:lstStyle/>
          <a:p>
            <a:r>
              <a:rPr lang="en-US" dirty="0"/>
              <a:t>Nursing research is the means for developing the knowledge of nursing science, and the product of the research is all the knowledge that has been </a:t>
            </a:r>
            <a:r>
              <a:rPr lang="en-US" dirty="0" smtClean="0"/>
              <a:t>developed </a:t>
            </a:r>
            <a:r>
              <a:rPr lang="en-US" dirty="0"/>
              <a:t>and disseminated</a:t>
            </a:r>
            <a:r>
              <a:rPr lang="en-US" dirty="0" smtClean="0"/>
              <a:t>.</a:t>
            </a:r>
          </a:p>
          <a:p>
            <a:endParaRPr lang="en-US" dirty="0" smtClean="0"/>
          </a:p>
          <a:p>
            <a:r>
              <a:rPr lang="en-US" dirty="0"/>
              <a:t>The nursing profession, in a reciprocal relationship to nursing science, is actualized in </a:t>
            </a:r>
            <a:r>
              <a:rPr lang="en-US" dirty="0" smtClean="0"/>
              <a:t>nursing </a:t>
            </a:r>
            <a:r>
              <a:rPr lang="en-US" dirty="0"/>
              <a:t>practice, with the major activities being use and evaluation of the </a:t>
            </a:r>
            <a:r>
              <a:rPr lang="en-US" dirty="0" smtClean="0"/>
              <a:t>knowledge </a:t>
            </a:r>
            <a:r>
              <a:rPr lang="en-US" dirty="0"/>
              <a:t>previously developed and </a:t>
            </a:r>
            <a:r>
              <a:rPr lang="en-US" dirty="0" smtClean="0"/>
              <a:t>disseminated </a:t>
            </a:r>
            <a:r>
              <a:rPr lang="en-US" dirty="0"/>
              <a:t>(Fawcett, 2000a).</a:t>
            </a:r>
          </a:p>
        </p:txBody>
      </p:sp>
      <p:sp>
        <p:nvSpPr>
          <p:cNvPr id="4" name="Rectangle 3"/>
          <p:cNvSpPr/>
          <p:nvPr/>
        </p:nvSpPr>
        <p:spPr>
          <a:xfrm>
            <a:off x="6934200" y="6248400"/>
            <a:ext cx="1557349" cy="369332"/>
          </a:xfrm>
          <a:prstGeom prst="rect">
            <a:avLst/>
          </a:prstGeom>
        </p:spPr>
        <p:txBody>
          <a:bodyPr wrap="none">
            <a:spAutoFit/>
          </a:bodyPr>
          <a:lstStyle/>
          <a:p>
            <a:r>
              <a:rPr lang="en-US" dirty="0"/>
              <a:t>(</a:t>
            </a:r>
            <a:r>
              <a:rPr lang="en-US" dirty="0">
                <a:solidFill>
                  <a:srgbClr val="002060"/>
                </a:solidFill>
              </a:rPr>
              <a:t>Barrett, 2002</a:t>
            </a:r>
            <a:r>
              <a:rPr lang="en-US" dirty="0"/>
              <a:t>)</a:t>
            </a:r>
          </a:p>
        </p:txBody>
      </p:sp>
    </p:spTree>
    <p:extLst>
      <p:ext uri="{BB962C8B-B14F-4D97-AF65-F5344CB8AC3E}">
        <p14:creationId xmlns:p14="http://schemas.microsoft.com/office/powerpoint/2010/main" val="21307730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normAutofit fontScale="92500" lnSpcReduction="10000"/>
          </a:bodyPr>
          <a:lstStyle/>
          <a:p>
            <a:r>
              <a:rPr lang="en-US" dirty="0"/>
              <a:t>“Evidence- based nursing practice is the </a:t>
            </a:r>
            <a:r>
              <a:rPr lang="en-US" dirty="0" smtClean="0"/>
              <a:t>conscientious</a:t>
            </a:r>
            <a:r>
              <a:rPr lang="en-US" dirty="0"/>
              <a:t>, explicit and judicious use of theory-derived, research-based </a:t>
            </a:r>
            <a:r>
              <a:rPr lang="en-US" dirty="0" smtClean="0"/>
              <a:t>information </a:t>
            </a:r>
            <a:r>
              <a:rPr lang="en-US" dirty="0"/>
              <a:t>in making decisions about care delivery to individuals or groups of </a:t>
            </a:r>
            <a:r>
              <a:rPr lang="en-US" dirty="0" smtClean="0"/>
              <a:t>patients </a:t>
            </a:r>
            <a:r>
              <a:rPr lang="en-US" dirty="0"/>
              <a:t>and in consideration of individual needs and preferences</a:t>
            </a:r>
            <a:r>
              <a:rPr lang="en-US" dirty="0" smtClean="0"/>
              <a:t>”</a:t>
            </a:r>
            <a:r>
              <a:rPr lang="en-US" dirty="0"/>
              <a:t> </a:t>
            </a:r>
            <a:r>
              <a:rPr lang="en-US" dirty="0" smtClean="0"/>
              <a:t>(Ingersoll, 2000</a:t>
            </a:r>
            <a:r>
              <a:rPr lang="en-US" dirty="0"/>
              <a:t>) </a:t>
            </a:r>
            <a:endParaRPr lang="en-US" dirty="0" smtClean="0"/>
          </a:p>
          <a:p>
            <a:endParaRPr lang="en-US" dirty="0" smtClean="0"/>
          </a:p>
          <a:p>
            <a:r>
              <a:rPr lang="en-US" dirty="0"/>
              <a:t>Nursing theory–guided </a:t>
            </a:r>
            <a:r>
              <a:rPr lang="en-US" dirty="0" smtClean="0"/>
              <a:t>evidence-based </a:t>
            </a:r>
            <a:r>
              <a:rPr lang="en-US" dirty="0"/>
              <a:t>nursing differs from </a:t>
            </a:r>
            <a:r>
              <a:rPr lang="en-US" dirty="0" smtClean="0"/>
              <a:t>evidence-based </a:t>
            </a:r>
            <a:r>
              <a:rPr lang="en-US" dirty="0"/>
              <a:t>nursing in that the practice is guided by the discipline-specific </a:t>
            </a:r>
            <a:r>
              <a:rPr lang="en-US" dirty="0" smtClean="0"/>
              <a:t>knowledge </a:t>
            </a:r>
            <a:r>
              <a:rPr lang="en-US" dirty="0"/>
              <a:t>reflected in the schools of thought within the totality paradigm</a:t>
            </a:r>
          </a:p>
        </p:txBody>
      </p:sp>
      <p:sp>
        <p:nvSpPr>
          <p:cNvPr id="4" name="Rectangle 3"/>
          <p:cNvSpPr/>
          <p:nvPr/>
        </p:nvSpPr>
        <p:spPr>
          <a:xfrm>
            <a:off x="6934200" y="6248400"/>
            <a:ext cx="1557349" cy="369332"/>
          </a:xfrm>
          <a:prstGeom prst="rect">
            <a:avLst/>
          </a:prstGeom>
        </p:spPr>
        <p:txBody>
          <a:bodyPr wrap="none">
            <a:spAutoFit/>
          </a:bodyPr>
          <a:lstStyle/>
          <a:p>
            <a:r>
              <a:rPr lang="en-US" dirty="0"/>
              <a:t>(</a:t>
            </a:r>
            <a:r>
              <a:rPr lang="en-US" dirty="0">
                <a:solidFill>
                  <a:srgbClr val="002060"/>
                </a:solidFill>
              </a:rPr>
              <a:t>Barrett, 2002</a:t>
            </a:r>
            <a:r>
              <a:rPr lang="en-US" dirty="0"/>
              <a:t>)</a:t>
            </a:r>
          </a:p>
        </p:txBody>
      </p:sp>
    </p:spTree>
    <p:extLst>
      <p:ext uri="{BB962C8B-B14F-4D97-AF65-F5344CB8AC3E}">
        <p14:creationId xmlns:p14="http://schemas.microsoft.com/office/powerpoint/2010/main" val="276096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Joel\Desktop\AY 2015-2016 2nd Sem\Nurs 430\Contemporary Nursing Issues Trends &amp; Mngt COMPLETE BOOK\What is nursing science\What Is Nursing Science_Page_06.jpg"/>
          <p:cNvPicPr/>
          <p:nvPr/>
        </p:nvPicPr>
        <p:blipFill rotWithShape="1">
          <a:blip r:embed="rId2">
            <a:extLst>
              <a:ext uri="{28A0092B-C50C-407E-A947-70E740481C1C}">
                <a14:useLocalDpi xmlns:a14="http://schemas.microsoft.com/office/drawing/2010/main" val="0"/>
              </a:ext>
            </a:extLst>
          </a:blip>
          <a:srcRect l="13150" t="3966" r="3783" b="68153"/>
          <a:stretch/>
        </p:blipFill>
        <p:spPr bwMode="auto">
          <a:xfrm>
            <a:off x="1066800" y="235094"/>
            <a:ext cx="7924800" cy="6165706"/>
          </a:xfrm>
          <a:prstGeom prst="rect">
            <a:avLst/>
          </a:prstGeom>
          <a:noFill/>
          <a:ln>
            <a:noFill/>
          </a:ln>
          <a:extLst>
            <a:ext uri="{53640926-AAD7-44D8-BBD7-CCE9431645EC}">
              <a14:shadowObscured xmlns:a14="http://schemas.microsoft.com/office/drawing/2010/main"/>
            </a:ext>
          </a:extLst>
        </p:spPr>
      </p:pic>
      <p:sp>
        <p:nvSpPr>
          <p:cNvPr id="5" name="Rectangle 4"/>
          <p:cNvSpPr/>
          <p:nvPr/>
        </p:nvSpPr>
        <p:spPr>
          <a:xfrm>
            <a:off x="6934200" y="6248400"/>
            <a:ext cx="1557349" cy="369332"/>
          </a:xfrm>
          <a:prstGeom prst="rect">
            <a:avLst/>
          </a:prstGeom>
        </p:spPr>
        <p:txBody>
          <a:bodyPr wrap="none">
            <a:spAutoFit/>
          </a:bodyPr>
          <a:lstStyle/>
          <a:p>
            <a:r>
              <a:rPr lang="en-US" dirty="0"/>
              <a:t>(</a:t>
            </a:r>
            <a:r>
              <a:rPr lang="en-US" dirty="0">
                <a:solidFill>
                  <a:srgbClr val="002060"/>
                </a:solidFill>
              </a:rPr>
              <a:t>Barrett, 2002</a:t>
            </a:r>
            <a:r>
              <a:rPr lang="en-US" dirty="0"/>
              <a:t>)</a:t>
            </a:r>
          </a:p>
        </p:txBody>
      </p:sp>
    </p:spTree>
    <p:extLst>
      <p:ext uri="{BB962C8B-B14F-4D97-AF65-F5344CB8AC3E}">
        <p14:creationId xmlns:p14="http://schemas.microsoft.com/office/powerpoint/2010/main" val="31190236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normAutofit fontScale="92500" lnSpcReduction="10000"/>
          </a:bodyPr>
          <a:lstStyle/>
          <a:p>
            <a:r>
              <a:rPr lang="en-US" dirty="0"/>
              <a:t>Nursing science, a basic science, is the substantive discipline-specific knowledge that focuses on the human-universe-health process </a:t>
            </a:r>
            <a:r>
              <a:rPr lang="en-US" dirty="0" smtClean="0"/>
              <a:t>articulated </a:t>
            </a:r>
            <a:r>
              <a:rPr lang="en-US" dirty="0"/>
              <a:t>in the nursing frameworks and theories. </a:t>
            </a:r>
            <a:endParaRPr lang="en-US" dirty="0" smtClean="0"/>
          </a:p>
          <a:p>
            <a:endParaRPr lang="en-US" dirty="0" smtClean="0"/>
          </a:p>
          <a:p>
            <a:r>
              <a:rPr lang="en-US" dirty="0" smtClean="0"/>
              <a:t>The </a:t>
            </a:r>
            <a:r>
              <a:rPr lang="en-US" dirty="0"/>
              <a:t>discipline-specific knowledge resides within schools of thought that reflect differing </a:t>
            </a:r>
            <a:r>
              <a:rPr lang="en-US" dirty="0" smtClean="0"/>
              <a:t>philosophical </a:t>
            </a:r>
            <a:r>
              <a:rPr lang="en-US" dirty="0"/>
              <a:t>perspectives that give rise to ontological, epistemological, and methodological processes for the </a:t>
            </a:r>
            <a:r>
              <a:rPr lang="en-US" dirty="0" smtClean="0"/>
              <a:t>development </a:t>
            </a:r>
            <a:r>
              <a:rPr lang="en-US" dirty="0"/>
              <a:t>and use of knowledge concerning nursing’s unique </a:t>
            </a:r>
            <a:r>
              <a:rPr lang="en-US" dirty="0" smtClean="0"/>
              <a:t>phenomenon </a:t>
            </a:r>
            <a:r>
              <a:rPr lang="en-US" dirty="0"/>
              <a:t>of concern.</a:t>
            </a:r>
          </a:p>
          <a:p>
            <a:endParaRPr lang="en-US" dirty="0"/>
          </a:p>
        </p:txBody>
      </p:sp>
      <p:sp>
        <p:nvSpPr>
          <p:cNvPr id="4" name="Rectangle 3"/>
          <p:cNvSpPr/>
          <p:nvPr/>
        </p:nvSpPr>
        <p:spPr>
          <a:xfrm>
            <a:off x="6934200" y="6248400"/>
            <a:ext cx="1557349" cy="369332"/>
          </a:xfrm>
          <a:prstGeom prst="rect">
            <a:avLst/>
          </a:prstGeom>
        </p:spPr>
        <p:txBody>
          <a:bodyPr wrap="none">
            <a:spAutoFit/>
          </a:bodyPr>
          <a:lstStyle/>
          <a:p>
            <a:r>
              <a:rPr lang="en-US" dirty="0"/>
              <a:t>(</a:t>
            </a:r>
            <a:r>
              <a:rPr lang="en-US" dirty="0">
                <a:solidFill>
                  <a:srgbClr val="002060"/>
                </a:solidFill>
              </a:rPr>
              <a:t>Barrett, 2002</a:t>
            </a:r>
            <a:r>
              <a:rPr lang="en-US" dirty="0"/>
              <a:t>)</a:t>
            </a:r>
          </a:p>
        </p:txBody>
      </p:sp>
    </p:spTree>
    <p:extLst>
      <p:ext uri="{BB962C8B-B14F-4D97-AF65-F5344CB8AC3E}">
        <p14:creationId xmlns:p14="http://schemas.microsoft.com/office/powerpoint/2010/main" val="2969324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normAutofit fontScale="70000" lnSpcReduction="20000"/>
          </a:bodyPr>
          <a:lstStyle/>
          <a:p>
            <a:endParaRPr lang="en-US" sz="3400" dirty="0" smtClean="0"/>
          </a:p>
          <a:p>
            <a:r>
              <a:rPr lang="en-US" sz="3400" dirty="0" smtClean="0"/>
              <a:t>“In the Name of Allah (God), Most Gracious, Most Merciful’ (‘</a:t>
            </a:r>
            <a:r>
              <a:rPr lang="en-US" sz="3400" dirty="0" err="1" smtClean="0"/>
              <a:t>Bismi</a:t>
            </a:r>
            <a:r>
              <a:rPr lang="en-US" sz="3400" dirty="0" smtClean="0"/>
              <a:t> </a:t>
            </a:r>
            <a:r>
              <a:rPr lang="en-US" sz="3400" dirty="0" err="1" smtClean="0"/>
              <a:t>Llah</a:t>
            </a:r>
            <a:r>
              <a:rPr lang="en-US" sz="3400" dirty="0" smtClean="0"/>
              <a:t> </a:t>
            </a:r>
            <a:r>
              <a:rPr lang="en-US" sz="3400" dirty="0" err="1" smtClean="0"/>
              <a:t>ir</a:t>
            </a:r>
            <a:r>
              <a:rPr lang="en-US" sz="3400" dirty="0" smtClean="0"/>
              <a:t> Rahman </a:t>
            </a:r>
            <a:r>
              <a:rPr lang="en-US" sz="3400" dirty="0" err="1" smtClean="0"/>
              <a:t>ir</a:t>
            </a:r>
            <a:r>
              <a:rPr lang="en-US" sz="3400" dirty="0" smtClean="0"/>
              <a:t> Rahim’)</a:t>
            </a:r>
          </a:p>
          <a:p>
            <a:pPr lvl="1"/>
            <a:r>
              <a:rPr lang="en-US" sz="3400" dirty="0" smtClean="0"/>
              <a:t>The opening words of the Qur’an (Holy Book of Islam) are frequently used as an invocation at the commencement of any word or action for many Muslims in health and sickness.</a:t>
            </a:r>
          </a:p>
          <a:p>
            <a:pPr lvl="1"/>
            <a:endParaRPr lang="en-US" sz="3400" dirty="0" smtClean="0"/>
          </a:p>
          <a:p>
            <a:r>
              <a:rPr lang="en-US" sz="3400" dirty="0"/>
              <a:t>Central to Islamic teachings are the connections between knowledge, health</a:t>
            </a:r>
            <a:r>
              <a:rPr lang="en-US" sz="3400" dirty="0" smtClean="0"/>
              <a:t>,</a:t>
            </a:r>
            <a:r>
              <a:rPr lang="en-US" sz="3400" dirty="0"/>
              <a:t> holism,  the environment  and the 'Oneness of Allah', the unity  of God in all spheres of life, death and the hereafter. </a:t>
            </a:r>
            <a:endParaRPr lang="en-US" sz="3400" dirty="0" smtClean="0"/>
          </a:p>
          <a:p>
            <a:endParaRPr lang="en-US" sz="3400" dirty="0" smtClean="0"/>
          </a:p>
          <a:p>
            <a:r>
              <a:rPr lang="en-US" sz="3400" dirty="0" smtClean="0"/>
              <a:t>Islamic  </a:t>
            </a:r>
            <a:r>
              <a:rPr lang="en-US" sz="3400" dirty="0"/>
              <a:t>teachings and practice have enabled the </a:t>
            </a:r>
            <a:r>
              <a:rPr lang="en-US" sz="3400" dirty="0" smtClean="0"/>
              <a:t>production </a:t>
            </a:r>
            <a:r>
              <a:rPr lang="en-US" sz="3400" dirty="0"/>
              <a:t>of a holistic framework  in meeting the physical, spiritual, psycho-social and environmental needs of </a:t>
            </a:r>
            <a:r>
              <a:rPr lang="en-US" sz="3400" dirty="0" smtClean="0"/>
              <a:t>individuals </a:t>
            </a:r>
            <a:r>
              <a:rPr lang="en-US" sz="3400" dirty="0"/>
              <a:t>and </a:t>
            </a:r>
            <a:r>
              <a:rPr lang="en-US" sz="3400" dirty="0" smtClean="0"/>
              <a:t>communities</a:t>
            </a:r>
          </a:p>
          <a:p>
            <a:pPr lvl="1"/>
            <a:endParaRPr lang="en-US" dirty="0"/>
          </a:p>
        </p:txBody>
      </p:sp>
      <p:sp>
        <p:nvSpPr>
          <p:cNvPr id="2" name="Rectangle 1"/>
          <p:cNvSpPr/>
          <p:nvPr/>
        </p:nvSpPr>
        <p:spPr>
          <a:xfrm>
            <a:off x="1143000" y="78570"/>
            <a:ext cx="7239000" cy="369332"/>
          </a:xfrm>
          <a:prstGeom prst="rect">
            <a:avLst/>
          </a:prstGeom>
        </p:spPr>
        <p:txBody>
          <a:bodyPr wrap="square">
            <a:spAutoFit/>
          </a:bodyPr>
          <a:lstStyle/>
          <a:p>
            <a:r>
              <a:rPr lang="en-US" b="1" dirty="0">
                <a:solidFill>
                  <a:srgbClr val="002060"/>
                </a:solidFill>
              </a:rPr>
              <a:t>Nursing in </a:t>
            </a:r>
            <a:r>
              <a:rPr lang="en-US" b="1" dirty="0" smtClean="0">
                <a:solidFill>
                  <a:srgbClr val="002060"/>
                </a:solidFill>
              </a:rPr>
              <a:t>Islam and Caring:  an Islamic Perspective</a:t>
            </a:r>
            <a:endParaRPr lang="en-US" b="1" dirty="0">
              <a:solidFill>
                <a:srgbClr val="002060"/>
              </a:solidFill>
            </a:endParaRPr>
          </a:p>
        </p:txBody>
      </p:sp>
      <p:sp>
        <p:nvSpPr>
          <p:cNvPr id="4" name="Rectangle 3"/>
          <p:cNvSpPr/>
          <p:nvPr/>
        </p:nvSpPr>
        <p:spPr>
          <a:xfrm>
            <a:off x="7086600" y="6172200"/>
            <a:ext cx="1750800" cy="400110"/>
          </a:xfrm>
          <a:prstGeom prst="rect">
            <a:avLst/>
          </a:prstGeom>
        </p:spPr>
        <p:txBody>
          <a:bodyPr wrap="none">
            <a:spAutoFit/>
          </a:bodyPr>
          <a:lstStyle/>
          <a:p>
            <a:r>
              <a:rPr lang="en-US" dirty="0"/>
              <a:t>(</a:t>
            </a:r>
            <a:r>
              <a:rPr lang="en-US" sz="2000" dirty="0" err="1">
                <a:solidFill>
                  <a:srgbClr val="002060"/>
                </a:solidFill>
              </a:rPr>
              <a:t>Rassool</a:t>
            </a:r>
            <a:r>
              <a:rPr lang="en-US" sz="2000" dirty="0">
                <a:solidFill>
                  <a:srgbClr val="002060"/>
                </a:solidFill>
              </a:rPr>
              <a:t>, 2000</a:t>
            </a:r>
            <a:r>
              <a:rPr lang="en-US" dirty="0"/>
              <a:t>)</a:t>
            </a:r>
          </a:p>
        </p:txBody>
      </p:sp>
    </p:spTree>
    <p:extLst>
      <p:ext uri="{BB962C8B-B14F-4D97-AF65-F5344CB8AC3E}">
        <p14:creationId xmlns:p14="http://schemas.microsoft.com/office/powerpoint/2010/main" val="29691270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lstStyle/>
          <a:p>
            <a:r>
              <a:rPr lang="en-US" dirty="0"/>
              <a:t>C</a:t>
            </a:r>
            <a:r>
              <a:rPr lang="en-US" dirty="0" smtClean="0"/>
              <a:t>aring </a:t>
            </a:r>
            <a:r>
              <a:rPr lang="en-US" dirty="0"/>
              <a:t>is an attribute  of Islam, a religion  of peace, 'from  all individuals  not  only   towards  human  beings  but  also towards the fauna, flora and nonliving things</a:t>
            </a:r>
            <a:r>
              <a:rPr lang="en-US" dirty="0" smtClean="0"/>
              <a:t>'. (</a:t>
            </a:r>
            <a:r>
              <a:rPr lang="en-US" dirty="0" err="1" smtClean="0"/>
              <a:t>Salleh</a:t>
            </a:r>
            <a:r>
              <a:rPr lang="en-US" dirty="0" smtClean="0"/>
              <a:t>, 1994a)</a:t>
            </a:r>
          </a:p>
          <a:p>
            <a:pPr marL="82296" indent="0">
              <a:buNone/>
            </a:pPr>
            <a:endParaRPr lang="en-US" dirty="0" smtClean="0"/>
          </a:p>
          <a:p>
            <a:r>
              <a:rPr lang="en-US" dirty="0"/>
              <a:t>The principles and practices of caring and moral </a:t>
            </a:r>
            <a:r>
              <a:rPr lang="en-US" dirty="0" smtClean="0"/>
              <a:t>discipline</a:t>
            </a:r>
            <a:r>
              <a:rPr lang="en-US" dirty="0"/>
              <a:t>, from an Islamic perspective, are based on the Divine revelation  that is permanent. </a:t>
            </a:r>
          </a:p>
          <a:p>
            <a:endParaRPr lang="en-US" dirty="0"/>
          </a:p>
        </p:txBody>
      </p:sp>
      <p:sp>
        <p:nvSpPr>
          <p:cNvPr id="4" name="Rectangle 3"/>
          <p:cNvSpPr/>
          <p:nvPr/>
        </p:nvSpPr>
        <p:spPr>
          <a:xfrm>
            <a:off x="7086600" y="6172200"/>
            <a:ext cx="1750800" cy="400110"/>
          </a:xfrm>
          <a:prstGeom prst="rect">
            <a:avLst/>
          </a:prstGeom>
        </p:spPr>
        <p:txBody>
          <a:bodyPr wrap="none">
            <a:spAutoFit/>
          </a:bodyPr>
          <a:lstStyle/>
          <a:p>
            <a:r>
              <a:rPr lang="en-US" dirty="0"/>
              <a:t>(</a:t>
            </a:r>
            <a:r>
              <a:rPr lang="en-US" sz="2000" dirty="0" err="1">
                <a:solidFill>
                  <a:srgbClr val="002060"/>
                </a:solidFill>
              </a:rPr>
              <a:t>Rassool</a:t>
            </a:r>
            <a:r>
              <a:rPr lang="en-US" sz="2000" dirty="0">
                <a:solidFill>
                  <a:srgbClr val="002060"/>
                </a:solidFill>
              </a:rPr>
              <a:t>, 2000</a:t>
            </a:r>
            <a:r>
              <a:rPr lang="en-US" dirty="0"/>
              <a:t>)</a:t>
            </a:r>
          </a:p>
        </p:txBody>
      </p:sp>
    </p:spTree>
    <p:extLst>
      <p:ext uri="{BB962C8B-B14F-4D97-AF65-F5344CB8AC3E}">
        <p14:creationId xmlns:p14="http://schemas.microsoft.com/office/powerpoint/2010/main" val="27130790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lstStyle/>
          <a:p>
            <a:r>
              <a:rPr lang="en-US" dirty="0"/>
              <a:t>The notion  of formal caring in  nursing,  in  the West, can be dated back to Florence Nightingale  </a:t>
            </a:r>
            <a:endParaRPr lang="en-US" dirty="0" smtClean="0"/>
          </a:p>
          <a:p>
            <a:pPr marL="82296" indent="0">
              <a:buNone/>
            </a:pPr>
            <a:endParaRPr lang="en-US" dirty="0" smtClean="0"/>
          </a:p>
          <a:p>
            <a:r>
              <a:rPr lang="en-US" dirty="0"/>
              <a:t>I</a:t>
            </a:r>
            <a:r>
              <a:rPr lang="en-US" dirty="0" smtClean="0"/>
              <a:t>n </a:t>
            </a:r>
            <a:r>
              <a:rPr lang="en-US" dirty="0"/>
              <a:t>the Islamic context, was the Prophet's Mosque in Medina</a:t>
            </a:r>
            <a:r>
              <a:rPr lang="en-US" dirty="0" smtClean="0"/>
              <a:t>.</a:t>
            </a:r>
          </a:p>
          <a:p>
            <a:endParaRPr lang="en-US" dirty="0"/>
          </a:p>
          <a:p>
            <a:endParaRPr lang="en-US" dirty="0" smtClean="0"/>
          </a:p>
          <a:p>
            <a:endParaRPr lang="en-US" dirty="0"/>
          </a:p>
        </p:txBody>
      </p:sp>
      <p:sp>
        <p:nvSpPr>
          <p:cNvPr id="4" name="Rectangle 3"/>
          <p:cNvSpPr/>
          <p:nvPr/>
        </p:nvSpPr>
        <p:spPr>
          <a:xfrm>
            <a:off x="7086600" y="6172200"/>
            <a:ext cx="1750800" cy="400110"/>
          </a:xfrm>
          <a:prstGeom prst="rect">
            <a:avLst/>
          </a:prstGeom>
        </p:spPr>
        <p:txBody>
          <a:bodyPr wrap="none">
            <a:spAutoFit/>
          </a:bodyPr>
          <a:lstStyle/>
          <a:p>
            <a:r>
              <a:rPr lang="en-US" dirty="0"/>
              <a:t>(</a:t>
            </a:r>
            <a:r>
              <a:rPr lang="en-US" sz="2000" dirty="0" err="1">
                <a:solidFill>
                  <a:srgbClr val="002060"/>
                </a:solidFill>
              </a:rPr>
              <a:t>Rassool</a:t>
            </a:r>
            <a:r>
              <a:rPr lang="en-US" sz="2000" dirty="0">
                <a:solidFill>
                  <a:srgbClr val="002060"/>
                </a:solidFill>
              </a:rPr>
              <a:t>, 2000</a:t>
            </a:r>
            <a:r>
              <a:rPr lang="en-US" dirty="0"/>
              <a:t>)</a:t>
            </a:r>
          </a:p>
        </p:txBody>
      </p:sp>
    </p:spTree>
    <p:extLst>
      <p:ext uri="{BB962C8B-B14F-4D97-AF65-F5344CB8AC3E}">
        <p14:creationId xmlns:p14="http://schemas.microsoft.com/office/powerpoint/2010/main" val="34427463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lstStyle/>
          <a:p>
            <a:r>
              <a:rPr lang="en-US" dirty="0"/>
              <a:t>T</a:t>
            </a:r>
            <a:r>
              <a:rPr lang="en-US" dirty="0" smtClean="0"/>
              <a:t>he </a:t>
            </a:r>
            <a:r>
              <a:rPr lang="en-US" dirty="0"/>
              <a:t>concept of caring ''for  the sick grew predominantly from  an  understanding   of  care  as  service  to  God,  a vocation   that   was  the  fulfilment  of  God's  </a:t>
            </a:r>
            <a:r>
              <a:rPr lang="en-US" dirty="0" smtClean="0"/>
              <a:t>covenant purpose </a:t>
            </a:r>
            <a:r>
              <a:rPr lang="en-US" dirty="0"/>
              <a:t>and a freely given mutual  service within society, which  distinguished it from any contractual  or </a:t>
            </a:r>
            <a:r>
              <a:rPr lang="en-US" dirty="0" smtClean="0"/>
              <a:t>commercial </a:t>
            </a:r>
            <a:r>
              <a:rPr lang="en-US" dirty="0"/>
              <a:t>basis</a:t>
            </a:r>
            <a:r>
              <a:rPr lang="en-US" dirty="0" smtClean="0"/>
              <a:t>'‘ (Bradshaw, 1994, p119)</a:t>
            </a:r>
            <a:endParaRPr lang="en-US" dirty="0"/>
          </a:p>
        </p:txBody>
      </p:sp>
      <p:sp>
        <p:nvSpPr>
          <p:cNvPr id="4" name="Rectangle 3"/>
          <p:cNvSpPr/>
          <p:nvPr/>
        </p:nvSpPr>
        <p:spPr>
          <a:xfrm>
            <a:off x="7086600" y="6172200"/>
            <a:ext cx="1750800" cy="400110"/>
          </a:xfrm>
          <a:prstGeom prst="rect">
            <a:avLst/>
          </a:prstGeom>
        </p:spPr>
        <p:txBody>
          <a:bodyPr wrap="none">
            <a:spAutoFit/>
          </a:bodyPr>
          <a:lstStyle/>
          <a:p>
            <a:r>
              <a:rPr lang="en-US" dirty="0"/>
              <a:t>(</a:t>
            </a:r>
            <a:r>
              <a:rPr lang="en-US" sz="2000" dirty="0" err="1">
                <a:solidFill>
                  <a:srgbClr val="002060"/>
                </a:solidFill>
              </a:rPr>
              <a:t>Rassool</a:t>
            </a:r>
            <a:r>
              <a:rPr lang="en-US" sz="2000" dirty="0">
                <a:solidFill>
                  <a:srgbClr val="002060"/>
                </a:solidFill>
              </a:rPr>
              <a:t>, 2000</a:t>
            </a:r>
            <a:r>
              <a:rPr lang="en-US" dirty="0"/>
              <a:t>)</a:t>
            </a:r>
          </a:p>
        </p:txBody>
      </p:sp>
    </p:spTree>
    <p:extLst>
      <p:ext uri="{BB962C8B-B14F-4D97-AF65-F5344CB8AC3E}">
        <p14:creationId xmlns:p14="http://schemas.microsoft.com/office/powerpoint/2010/main" val="19104764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normAutofit fontScale="77500" lnSpcReduction="20000"/>
          </a:bodyPr>
          <a:lstStyle/>
          <a:p>
            <a:r>
              <a:rPr lang="en-US" dirty="0"/>
              <a:t>The concept of caring is embedded in the theological framework of Islam. </a:t>
            </a:r>
            <a:endParaRPr lang="en-US" dirty="0" smtClean="0"/>
          </a:p>
          <a:p>
            <a:pPr marL="82296" indent="0">
              <a:buNone/>
            </a:pPr>
            <a:endParaRPr lang="en-US" dirty="0" smtClean="0"/>
          </a:p>
          <a:p>
            <a:r>
              <a:rPr lang="en-US" dirty="0" smtClean="0"/>
              <a:t>Caring </a:t>
            </a:r>
            <a:r>
              <a:rPr lang="en-US" dirty="0"/>
              <a:t>is a natural outcome of having a love for Allah  and the Prophet, as this is what is asked of us (</a:t>
            </a:r>
            <a:r>
              <a:rPr lang="en-US" dirty="0" err="1"/>
              <a:t>Salleh</a:t>
            </a:r>
            <a:r>
              <a:rPr lang="en-US" dirty="0"/>
              <a:t> 1994a). </a:t>
            </a:r>
            <a:endParaRPr lang="en-US" dirty="0" smtClean="0"/>
          </a:p>
          <a:p>
            <a:pPr marL="82296" indent="0">
              <a:buNone/>
            </a:pPr>
            <a:endParaRPr lang="en-US" dirty="0" smtClean="0"/>
          </a:p>
          <a:p>
            <a:r>
              <a:rPr lang="en-US" dirty="0" smtClean="0"/>
              <a:t>Prophet </a:t>
            </a:r>
            <a:r>
              <a:rPr lang="en-US" dirty="0"/>
              <a:t>Muhammad  (PBUH) and Prophet  </a:t>
            </a:r>
            <a:r>
              <a:rPr lang="en-US" dirty="0" err="1"/>
              <a:t>Eesa</a:t>
            </a:r>
            <a:r>
              <a:rPr lang="en-US" dirty="0"/>
              <a:t> (Jesus, PBUH),  show  how  Allah   expects human beings to act by caring for the weak, the suffering and the outcasts of society. </a:t>
            </a:r>
            <a:endParaRPr lang="en-US" dirty="0" smtClean="0"/>
          </a:p>
          <a:p>
            <a:pPr marL="82296" indent="0">
              <a:buNone/>
            </a:pPr>
            <a:endParaRPr lang="en-US" dirty="0" smtClean="0"/>
          </a:p>
          <a:p>
            <a:r>
              <a:rPr lang="en-US" dirty="0" smtClean="0"/>
              <a:t>Caring </a:t>
            </a:r>
            <a:r>
              <a:rPr lang="en-US" dirty="0"/>
              <a:t>in Islam means the will to be responsible, sensitive, concerned with  the </a:t>
            </a:r>
            <a:r>
              <a:rPr lang="en-US" dirty="0" smtClean="0"/>
              <a:t>motivation  </a:t>
            </a:r>
            <a:r>
              <a:rPr lang="en-US" dirty="0"/>
              <a:t>and commitment  to act in the right  order to achieve perfection. </a:t>
            </a:r>
          </a:p>
        </p:txBody>
      </p:sp>
      <p:sp>
        <p:nvSpPr>
          <p:cNvPr id="4" name="Rectangle 3"/>
          <p:cNvSpPr/>
          <p:nvPr/>
        </p:nvSpPr>
        <p:spPr>
          <a:xfrm>
            <a:off x="7086600" y="6172200"/>
            <a:ext cx="1750800" cy="400110"/>
          </a:xfrm>
          <a:prstGeom prst="rect">
            <a:avLst/>
          </a:prstGeom>
        </p:spPr>
        <p:txBody>
          <a:bodyPr wrap="none">
            <a:spAutoFit/>
          </a:bodyPr>
          <a:lstStyle/>
          <a:p>
            <a:r>
              <a:rPr lang="en-US" dirty="0"/>
              <a:t>(</a:t>
            </a:r>
            <a:r>
              <a:rPr lang="en-US" sz="2000" dirty="0" err="1">
                <a:solidFill>
                  <a:srgbClr val="002060"/>
                </a:solidFill>
              </a:rPr>
              <a:t>Rassool</a:t>
            </a:r>
            <a:r>
              <a:rPr lang="en-US" sz="2000" dirty="0">
                <a:solidFill>
                  <a:srgbClr val="002060"/>
                </a:solidFill>
              </a:rPr>
              <a:t>, 2000</a:t>
            </a:r>
            <a:r>
              <a:rPr lang="en-US" dirty="0"/>
              <a:t>)</a:t>
            </a:r>
          </a:p>
        </p:txBody>
      </p:sp>
    </p:spTree>
    <p:extLst>
      <p:ext uri="{BB962C8B-B14F-4D97-AF65-F5344CB8AC3E}">
        <p14:creationId xmlns:p14="http://schemas.microsoft.com/office/powerpoint/2010/main" val="2838457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normAutofit/>
          </a:bodyPr>
          <a:lstStyle/>
          <a:p>
            <a:r>
              <a:rPr lang="en-US" b="1" u="sng" dirty="0"/>
              <a:t>Course Description</a:t>
            </a:r>
            <a:r>
              <a:rPr lang="en-US" b="1" dirty="0"/>
              <a:t>	</a:t>
            </a:r>
            <a:endParaRPr lang="en-US" dirty="0"/>
          </a:p>
          <a:p>
            <a:pPr lvl="1"/>
            <a:r>
              <a:rPr lang="en-US" dirty="0"/>
              <a:t>This course provides students with an overview of the current trends and issues in nursing education and practice. Students are challenged to examine how these issues and other current events shape nursing practice.</a:t>
            </a:r>
          </a:p>
        </p:txBody>
      </p:sp>
    </p:spTree>
    <p:extLst>
      <p:ext uri="{BB962C8B-B14F-4D97-AF65-F5344CB8AC3E}">
        <p14:creationId xmlns:p14="http://schemas.microsoft.com/office/powerpoint/2010/main" val="1091008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normAutofit lnSpcReduction="10000"/>
          </a:bodyPr>
          <a:lstStyle/>
          <a:p>
            <a:r>
              <a:rPr lang="en-US" dirty="0" smtClean="0"/>
              <a:t>The </a:t>
            </a:r>
            <a:r>
              <a:rPr lang="en-US" dirty="0"/>
              <a:t>spiritual or metaphysical  aspect of caring can be perceived  as an act of 'doing  good'  (</a:t>
            </a:r>
            <a:r>
              <a:rPr lang="en-US" dirty="0" err="1"/>
              <a:t>Maaruf</a:t>
            </a:r>
            <a:r>
              <a:rPr lang="en-US" dirty="0"/>
              <a:t>)  or evading 'wrong  doing'  (</a:t>
            </a:r>
            <a:r>
              <a:rPr lang="en-US" dirty="0" err="1"/>
              <a:t>Munkar</a:t>
            </a:r>
            <a:r>
              <a:rPr lang="en-US" dirty="0"/>
              <a:t>)  with  the implications of working towards establishing order over time and space under every circumstances (</a:t>
            </a:r>
            <a:r>
              <a:rPr lang="en-US" dirty="0" err="1"/>
              <a:t>Salleh</a:t>
            </a:r>
            <a:r>
              <a:rPr lang="en-US" dirty="0"/>
              <a:t> 1994a). </a:t>
            </a:r>
            <a:endParaRPr lang="en-US" dirty="0" smtClean="0"/>
          </a:p>
          <a:p>
            <a:pPr marL="82296" indent="0">
              <a:buNone/>
            </a:pPr>
            <a:endParaRPr lang="en-US" dirty="0" smtClean="0"/>
          </a:p>
          <a:p>
            <a:r>
              <a:rPr lang="en-US" dirty="0" smtClean="0"/>
              <a:t>Further </a:t>
            </a:r>
            <a:r>
              <a:rPr lang="en-US" dirty="0"/>
              <a:t>under- standing   of  caring  can  be  achieved  by  studying   the attributes   of   Allah    from   the   Holy   Qur'an,   and   the Prophet's (PBUH) sayings. </a:t>
            </a:r>
          </a:p>
        </p:txBody>
      </p:sp>
      <p:sp>
        <p:nvSpPr>
          <p:cNvPr id="4" name="Rectangle 3"/>
          <p:cNvSpPr/>
          <p:nvPr/>
        </p:nvSpPr>
        <p:spPr>
          <a:xfrm>
            <a:off x="7086600" y="6172200"/>
            <a:ext cx="1750800" cy="400110"/>
          </a:xfrm>
          <a:prstGeom prst="rect">
            <a:avLst/>
          </a:prstGeom>
        </p:spPr>
        <p:txBody>
          <a:bodyPr wrap="none">
            <a:spAutoFit/>
          </a:bodyPr>
          <a:lstStyle/>
          <a:p>
            <a:r>
              <a:rPr lang="en-US" dirty="0"/>
              <a:t>(</a:t>
            </a:r>
            <a:r>
              <a:rPr lang="en-US" sz="2000" dirty="0" err="1">
                <a:solidFill>
                  <a:srgbClr val="002060"/>
                </a:solidFill>
              </a:rPr>
              <a:t>Rassool</a:t>
            </a:r>
            <a:r>
              <a:rPr lang="en-US" sz="2000" dirty="0">
                <a:solidFill>
                  <a:srgbClr val="002060"/>
                </a:solidFill>
              </a:rPr>
              <a:t>, 2000</a:t>
            </a:r>
            <a:r>
              <a:rPr lang="en-US" dirty="0"/>
              <a:t>)</a:t>
            </a:r>
          </a:p>
        </p:txBody>
      </p:sp>
    </p:spTree>
    <p:extLst>
      <p:ext uri="{BB962C8B-B14F-4D97-AF65-F5344CB8AC3E}">
        <p14:creationId xmlns:p14="http://schemas.microsoft.com/office/powerpoint/2010/main" val="2983992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normAutofit/>
          </a:bodyPr>
          <a:lstStyle/>
          <a:p>
            <a:r>
              <a:rPr lang="en-US" dirty="0" smtClean="0"/>
              <a:t>In  </a:t>
            </a:r>
            <a:r>
              <a:rPr lang="en-US" dirty="0"/>
              <a:t>Islam,  caring  is  expressed at  three  different levels: </a:t>
            </a:r>
            <a:endParaRPr lang="en-US" dirty="0" smtClean="0"/>
          </a:p>
          <a:p>
            <a:pPr lvl="1"/>
            <a:r>
              <a:rPr lang="en-US" dirty="0" smtClean="0"/>
              <a:t>Intention</a:t>
            </a:r>
          </a:p>
          <a:p>
            <a:pPr lvl="1"/>
            <a:r>
              <a:rPr lang="en-US" dirty="0" smtClean="0"/>
              <a:t>thought </a:t>
            </a:r>
          </a:p>
          <a:p>
            <a:pPr lvl="1"/>
            <a:r>
              <a:rPr lang="en-US" dirty="0" smtClean="0"/>
              <a:t>action</a:t>
            </a:r>
            <a:r>
              <a:rPr lang="en-US" dirty="0"/>
              <a:t>. </a:t>
            </a:r>
            <a:endParaRPr lang="en-US" dirty="0" smtClean="0"/>
          </a:p>
          <a:p>
            <a:pPr marL="402336" lvl="1" indent="0">
              <a:buNone/>
            </a:pPr>
            <a:endParaRPr lang="en-US" dirty="0" smtClean="0"/>
          </a:p>
          <a:p>
            <a:r>
              <a:rPr lang="en-US" dirty="0" smtClean="0"/>
              <a:t>Underlying </a:t>
            </a:r>
            <a:r>
              <a:rPr lang="en-US" dirty="0"/>
              <a:t>the intention and verbal expression of caring is the </a:t>
            </a:r>
            <a:r>
              <a:rPr lang="en-US" dirty="0" smtClean="0"/>
              <a:t>understanding </a:t>
            </a:r>
            <a:r>
              <a:rPr lang="en-US" dirty="0"/>
              <a:t>of what, when, who to care for and why  (</a:t>
            </a:r>
            <a:r>
              <a:rPr lang="en-US" dirty="0" err="1" smtClean="0"/>
              <a:t>Salleh</a:t>
            </a:r>
            <a:r>
              <a:rPr lang="en-US" dirty="0"/>
              <a:t> </a:t>
            </a:r>
            <a:r>
              <a:rPr lang="en-US" dirty="0" smtClean="0"/>
              <a:t>1994a</a:t>
            </a:r>
            <a:r>
              <a:rPr lang="en-US" dirty="0"/>
              <a:t>).</a:t>
            </a:r>
          </a:p>
        </p:txBody>
      </p:sp>
      <p:sp>
        <p:nvSpPr>
          <p:cNvPr id="4" name="Rectangle 3"/>
          <p:cNvSpPr/>
          <p:nvPr/>
        </p:nvSpPr>
        <p:spPr>
          <a:xfrm>
            <a:off x="7086600" y="6172200"/>
            <a:ext cx="1750800" cy="400110"/>
          </a:xfrm>
          <a:prstGeom prst="rect">
            <a:avLst/>
          </a:prstGeom>
        </p:spPr>
        <p:txBody>
          <a:bodyPr wrap="none">
            <a:spAutoFit/>
          </a:bodyPr>
          <a:lstStyle/>
          <a:p>
            <a:r>
              <a:rPr lang="en-US" dirty="0"/>
              <a:t>(</a:t>
            </a:r>
            <a:r>
              <a:rPr lang="en-US" sz="2000" dirty="0" err="1">
                <a:solidFill>
                  <a:srgbClr val="002060"/>
                </a:solidFill>
              </a:rPr>
              <a:t>Rassool</a:t>
            </a:r>
            <a:r>
              <a:rPr lang="en-US" sz="2000" dirty="0">
                <a:solidFill>
                  <a:srgbClr val="002060"/>
                </a:solidFill>
              </a:rPr>
              <a:t>, 2000</a:t>
            </a:r>
            <a:r>
              <a:rPr lang="en-US" dirty="0"/>
              <a:t>)</a:t>
            </a:r>
          </a:p>
        </p:txBody>
      </p:sp>
    </p:spTree>
    <p:extLst>
      <p:ext uri="{BB962C8B-B14F-4D97-AF65-F5344CB8AC3E}">
        <p14:creationId xmlns:p14="http://schemas.microsoft.com/office/powerpoint/2010/main" val="8079572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normAutofit fontScale="85000" lnSpcReduction="20000"/>
          </a:bodyPr>
          <a:lstStyle/>
          <a:p>
            <a:r>
              <a:rPr lang="en-US" dirty="0" smtClean="0"/>
              <a:t>In Muslim </a:t>
            </a:r>
            <a:r>
              <a:rPr lang="en-US" dirty="0"/>
              <a:t>patients,  the  spiritual dimensions  of the individual remain within the tradition of </a:t>
            </a:r>
            <a:r>
              <a:rPr lang="en-US" dirty="0" err="1"/>
              <a:t>Tawheed</a:t>
            </a:r>
            <a:r>
              <a:rPr lang="en-US" dirty="0"/>
              <a:t> (Oneness of Allah).  </a:t>
            </a:r>
            <a:endParaRPr lang="en-US" dirty="0" smtClean="0"/>
          </a:p>
          <a:p>
            <a:pPr marL="82296" indent="0">
              <a:buNone/>
            </a:pPr>
            <a:endParaRPr lang="en-US" dirty="0" smtClean="0"/>
          </a:p>
          <a:p>
            <a:r>
              <a:rPr lang="en-US" dirty="0" smtClean="0"/>
              <a:t>It </a:t>
            </a:r>
            <a:r>
              <a:rPr lang="en-US" dirty="0"/>
              <a:t>is argued that nursing models and </a:t>
            </a:r>
            <a:r>
              <a:rPr lang="en-US" dirty="0" smtClean="0"/>
              <a:t>framework </a:t>
            </a:r>
            <a:r>
              <a:rPr lang="en-US" dirty="0"/>
              <a:t>of care </a:t>
            </a:r>
            <a:r>
              <a:rPr lang="en-US" dirty="0" smtClean="0"/>
              <a:t>practiced </a:t>
            </a:r>
            <a:r>
              <a:rPr lang="en-US" dirty="0"/>
              <a:t>within the framework  of the Judeo-Christian tradition, often devoid of the core of spirituality and religious </a:t>
            </a:r>
            <a:r>
              <a:rPr lang="en-US" dirty="0" err="1"/>
              <a:t>convenant</a:t>
            </a:r>
            <a:r>
              <a:rPr lang="en-US" dirty="0"/>
              <a:t>, are inappropriate in meeting the holistic needs of Muslim patients  in  Islamic  and </a:t>
            </a:r>
            <a:r>
              <a:rPr lang="en-US" dirty="0" err="1"/>
              <a:t>nonIslamic</a:t>
            </a:r>
            <a:r>
              <a:rPr lang="en-US" dirty="0"/>
              <a:t>  countries</a:t>
            </a:r>
            <a:r>
              <a:rPr lang="en-US" dirty="0" smtClean="0"/>
              <a:t>.</a:t>
            </a:r>
          </a:p>
          <a:p>
            <a:pPr marL="82296" indent="0">
              <a:buNone/>
            </a:pPr>
            <a:endParaRPr lang="en-US" dirty="0" smtClean="0"/>
          </a:p>
          <a:p>
            <a:r>
              <a:rPr lang="en-US" dirty="0"/>
              <a:t>Hence, it would  seem totally  alien  for Muslim patients  to receive care  without  its  spiritual  entity. </a:t>
            </a:r>
          </a:p>
        </p:txBody>
      </p:sp>
      <p:sp>
        <p:nvSpPr>
          <p:cNvPr id="4" name="Rectangle 3"/>
          <p:cNvSpPr/>
          <p:nvPr/>
        </p:nvSpPr>
        <p:spPr>
          <a:xfrm>
            <a:off x="7086600" y="6172200"/>
            <a:ext cx="1750800" cy="400110"/>
          </a:xfrm>
          <a:prstGeom prst="rect">
            <a:avLst/>
          </a:prstGeom>
        </p:spPr>
        <p:txBody>
          <a:bodyPr wrap="none">
            <a:spAutoFit/>
          </a:bodyPr>
          <a:lstStyle/>
          <a:p>
            <a:r>
              <a:rPr lang="en-US" dirty="0"/>
              <a:t>(</a:t>
            </a:r>
            <a:r>
              <a:rPr lang="en-US" sz="2000" dirty="0" err="1">
                <a:solidFill>
                  <a:srgbClr val="002060"/>
                </a:solidFill>
              </a:rPr>
              <a:t>Rassool</a:t>
            </a:r>
            <a:r>
              <a:rPr lang="en-US" sz="2000" dirty="0">
                <a:solidFill>
                  <a:srgbClr val="002060"/>
                </a:solidFill>
              </a:rPr>
              <a:t>, 2000</a:t>
            </a:r>
            <a:r>
              <a:rPr lang="en-US" dirty="0"/>
              <a:t>)</a:t>
            </a:r>
          </a:p>
        </p:txBody>
      </p:sp>
    </p:spTree>
    <p:extLst>
      <p:ext uri="{BB962C8B-B14F-4D97-AF65-F5344CB8AC3E}">
        <p14:creationId xmlns:p14="http://schemas.microsoft.com/office/powerpoint/2010/main" val="2143347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normAutofit fontScale="92500" lnSpcReduction="10000"/>
          </a:bodyPr>
          <a:lstStyle/>
          <a:p>
            <a:r>
              <a:rPr lang="en-US" dirty="0"/>
              <a:t>It is worth highlighting the fact that Islam is a caring and all encompassing belief system. </a:t>
            </a:r>
            <a:endParaRPr lang="en-US" dirty="0" smtClean="0"/>
          </a:p>
          <a:p>
            <a:endParaRPr lang="en-US" dirty="0" smtClean="0"/>
          </a:p>
          <a:p>
            <a:r>
              <a:rPr lang="en-US" dirty="0" smtClean="0"/>
              <a:t>The </a:t>
            </a:r>
            <a:r>
              <a:rPr lang="en-US" dirty="0"/>
              <a:t>compassion of Allah and the expectations that Muslims  are required to be merciful  and  </a:t>
            </a:r>
            <a:r>
              <a:rPr lang="en-US" dirty="0" smtClean="0"/>
              <a:t>compassionate  </a:t>
            </a:r>
            <a:r>
              <a:rPr lang="en-US" dirty="0"/>
              <a:t>to  others. </a:t>
            </a:r>
            <a:endParaRPr lang="en-US" dirty="0" smtClean="0"/>
          </a:p>
          <a:p>
            <a:pPr marL="82296" indent="0">
              <a:buNone/>
            </a:pPr>
            <a:endParaRPr lang="en-US" dirty="0" smtClean="0"/>
          </a:p>
          <a:p>
            <a:r>
              <a:rPr lang="en-US" dirty="0" smtClean="0"/>
              <a:t>Whilst   </a:t>
            </a:r>
            <a:r>
              <a:rPr lang="en-US" dirty="0"/>
              <a:t>Islam clearly opposes alcoholism, sexual promiscuity or lifestyle issues such as homosexual practices, it does not prohibit Muslim nurses and other health  care professionals from caring for both Muslim and </a:t>
            </a:r>
            <a:r>
              <a:rPr lang="en-US" dirty="0" err="1"/>
              <a:t>nonmuslim</a:t>
            </a:r>
            <a:r>
              <a:rPr lang="en-US" dirty="0"/>
              <a:t> patients. </a:t>
            </a:r>
          </a:p>
        </p:txBody>
      </p:sp>
      <p:sp>
        <p:nvSpPr>
          <p:cNvPr id="4" name="Rectangle 3"/>
          <p:cNvSpPr/>
          <p:nvPr/>
        </p:nvSpPr>
        <p:spPr>
          <a:xfrm>
            <a:off x="7086600" y="6172200"/>
            <a:ext cx="1750800" cy="400110"/>
          </a:xfrm>
          <a:prstGeom prst="rect">
            <a:avLst/>
          </a:prstGeom>
        </p:spPr>
        <p:txBody>
          <a:bodyPr wrap="none">
            <a:spAutoFit/>
          </a:bodyPr>
          <a:lstStyle/>
          <a:p>
            <a:r>
              <a:rPr lang="en-US" dirty="0"/>
              <a:t>(</a:t>
            </a:r>
            <a:r>
              <a:rPr lang="en-US" sz="2000" dirty="0" err="1">
                <a:solidFill>
                  <a:srgbClr val="002060"/>
                </a:solidFill>
              </a:rPr>
              <a:t>Rassool</a:t>
            </a:r>
            <a:r>
              <a:rPr lang="en-US" sz="2000" dirty="0">
                <a:solidFill>
                  <a:srgbClr val="002060"/>
                </a:solidFill>
              </a:rPr>
              <a:t>, 2000</a:t>
            </a:r>
            <a:r>
              <a:rPr lang="en-US" dirty="0"/>
              <a:t>)</a:t>
            </a:r>
          </a:p>
        </p:txBody>
      </p:sp>
    </p:spTree>
    <p:extLst>
      <p:ext uri="{BB962C8B-B14F-4D97-AF65-F5344CB8AC3E}">
        <p14:creationId xmlns:p14="http://schemas.microsoft.com/office/powerpoint/2010/main" val="27745554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normAutofit lnSpcReduction="10000"/>
          </a:bodyPr>
          <a:lstStyle/>
          <a:p>
            <a:r>
              <a:rPr lang="en-US" dirty="0"/>
              <a:t>There are no injunctions in  the provision of care for Muslim and </a:t>
            </a:r>
            <a:r>
              <a:rPr lang="en-US" dirty="0" err="1"/>
              <a:t>nonmuslim</a:t>
            </a:r>
            <a:r>
              <a:rPr lang="en-US" dirty="0"/>
              <a:t> patients with  HIV/AIDS or substance misuse. </a:t>
            </a:r>
            <a:endParaRPr lang="en-US" dirty="0" smtClean="0"/>
          </a:p>
          <a:p>
            <a:endParaRPr lang="en-US" dirty="0" smtClean="0"/>
          </a:p>
          <a:p>
            <a:r>
              <a:rPr lang="en-US" dirty="0" smtClean="0"/>
              <a:t>Caring</a:t>
            </a:r>
            <a:r>
              <a:rPr lang="en-US" dirty="0"/>
              <a:t>, under Islamic ideology and practice, does not look to the belief of the sufferer, or his ethnic  group, or social status or wealth.  </a:t>
            </a:r>
            <a:endParaRPr lang="en-US" dirty="0" smtClean="0"/>
          </a:p>
          <a:p>
            <a:endParaRPr lang="en-US" dirty="0" smtClean="0"/>
          </a:p>
          <a:p>
            <a:r>
              <a:rPr lang="en-US" dirty="0" smtClean="0"/>
              <a:t>Hence</a:t>
            </a:r>
            <a:r>
              <a:rPr lang="en-US" dirty="0"/>
              <a:t>, it cares and treats equally </a:t>
            </a:r>
            <a:r>
              <a:rPr lang="en-US" dirty="0" err="1"/>
              <a:t>nonMuslims</a:t>
            </a:r>
            <a:r>
              <a:rPr lang="en-US" dirty="0"/>
              <a:t> the same as their Muslim counterparts.</a:t>
            </a:r>
          </a:p>
          <a:p>
            <a:endParaRPr lang="en-US" dirty="0"/>
          </a:p>
        </p:txBody>
      </p:sp>
      <p:sp>
        <p:nvSpPr>
          <p:cNvPr id="4" name="Rectangle 3"/>
          <p:cNvSpPr/>
          <p:nvPr/>
        </p:nvSpPr>
        <p:spPr>
          <a:xfrm>
            <a:off x="7086600" y="6172200"/>
            <a:ext cx="1750800" cy="400110"/>
          </a:xfrm>
          <a:prstGeom prst="rect">
            <a:avLst/>
          </a:prstGeom>
        </p:spPr>
        <p:txBody>
          <a:bodyPr wrap="none">
            <a:spAutoFit/>
          </a:bodyPr>
          <a:lstStyle/>
          <a:p>
            <a:r>
              <a:rPr lang="en-US" dirty="0"/>
              <a:t>(</a:t>
            </a:r>
            <a:r>
              <a:rPr lang="en-US" sz="2000" dirty="0" err="1">
                <a:solidFill>
                  <a:srgbClr val="002060"/>
                </a:solidFill>
              </a:rPr>
              <a:t>Rassool</a:t>
            </a:r>
            <a:r>
              <a:rPr lang="en-US" sz="2000" dirty="0">
                <a:solidFill>
                  <a:srgbClr val="002060"/>
                </a:solidFill>
              </a:rPr>
              <a:t>, 2000</a:t>
            </a:r>
            <a:r>
              <a:rPr lang="en-US" dirty="0"/>
              <a:t>)</a:t>
            </a:r>
          </a:p>
        </p:txBody>
      </p:sp>
    </p:spTree>
    <p:extLst>
      <p:ext uri="{BB962C8B-B14F-4D97-AF65-F5344CB8AC3E}">
        <p14:creationId xmlns:p14="http://schemas.microsoft.com/office/powerpoint/2010/main" val="583235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lstStyle/>
          <a:p>
            <a:r>
              <a:rPr lang="en-US" dirty="0" smtClean="0"/>
              <a:t>Caring Interaction and Islamic Perspective</a:t>
            </a:r>
          </a:p>
          <a:p>
            <a:pPr lvl="1"/>
            <a:r>
              <a:rPr lang="en-US" dirty="0"/>
              <a:t>T</a:t>
            </a:r>
            <a:r>
              <a:rPr lang="en-US" dirty="0" smtClean="0"/>
              <a:t>echnology </a:t>
            </a:r>
            <a:r>
              <a:rPr lang="en-US" dirty="0"/>
              <a:t>has given  the nurse the ability to give comfort  and care to patients and asserted that Islam emphasizes the dignity of the human and puts high value on direct  human contact and interaction</a:t>
            </a:r>
            <a:r>
              <a:rPr lang="en-US" dirty="0" smtClean="0"/>
              <a:t>.</a:t>
            </a:r>
          </a:p>
          <a:p>
            <a:pPr lvl="1"/>
            <a:endParaRPr lang="en-US" dirty="0" smtClean="0"/>
          </a:p>
          <a:p>
            <a:pPr lvl="1"/>
            <a:r>
              <a:rPr lang="en-US" dirty="0"/>
              <a:t>Islam emphasizes the value of acquiring knowledge and expects that we all challenge existing knowledge, </a:t>
            </a:r>
            <a:r>
              <a:rPr lang="en-US" dirty="0" smtClean="0"/>
              <a:t> and </a:t>
            </a:r>
            <a:r>
              <a:rPr lang="en-US" dirty="0"/>
              <a:t>keep on </a:t>
            </a:r>
            <a:r>
              <a:rPr lang="en-US" dirty="0" smtClean="0"/>
              <a:t>inquiring  </a:t>
            </a:r>
            <a:r>
              <a:rPr lang="en-US" dirty="0"/>
              <a:t>and researching. </a:t>
            </a:r>
          </a:p>
        </p:txBody>
      </p:sp>
      <p:sp>
        <p:nvSpPr>
          <p:cNvPr id="4" name="Rectangle 3"/>
          <p:cNvSpPr/>
          <p:nvPr/>
        </p:nvSpPr>
        <p:spPr>
          <a:xfrm>
            <a:off x="7086600" y="6172200"/>
            <a:ext cx="1750800" cy="400110"/>
          </a:xfrm>
          <a:prstGeom prst="rect">
            <a:avLst/>
          </a:prstGeom>
        </p:spPr>
        <p:txBody>
          <a:bodyPr wrap="none">
            <a:spAutoFit/>
          </a:bodyPr>
          <a:lstStyle/>
          <a:p>
            <a:r>
              <a:rPr lang="en-US" dirty="0"/>
              <a:t>(</a:t>
            </a:r>
            <a:r>
              <a:rPr lang="en-US" sz="2000" dirty="0" err="1">
                <a:solidFill>
                  <a:srgbClr val="002060"/>
                </a:solidFill>
              </a:rPr>
              <a:t>Rassool</a:t>
            </a:r>
            <a:r>
              <a:rPr lang="en-US" sz="2000" dirty="0">
                <a:solidFill>
                  <a:srgbClr val="002060"/>
                </a:solidFill>
              </a:rPr>
              <a:t>, 2000</a:t>
            </a:r>
            <a:r>
              <a:rPr lang="en-US" dirty="0"/>
              <a:t>)</a:t>
            </a:r>
          </a:p>
        </p:txBody>
      </p:sp>
    </p:spTree>
    <p:extLst>
      <p:ext uri="{BB962C8B-B14F-4D97-AF65-F5344CB8AC3E}">
        <p14:creationId xmlns:p14="http://schemas.microsoft.com/office/powerpoint/2010/main" val="457466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lstStyle/>
          <a:p>
            <a:r>
              <a:rPr lang="en-US" dirty="0"/>
              <a:t>The Prophet Muhammad  (PBUH) stressed learning  by saying that  ''One  hour  of  teaching  is  better  than  a  night   of praying''. </a:t>
            </a:r>
            <a:endParaRPr lang="en-US" dirty="0" smtClean="0"/>
          </a:p>
          <a:p>
            <a:endParaRPr lang="en-US" dirty="0" smtClean="0"/>
          </a:p>
          <a:p>
            <a:r>
              <a:rPr lang="en-US" dirty="0" smtClean="0"/>
              <a:t>The </a:t>
            </a:r>
            <a:r>
              <a:rPr lang="en-US" dirty="0"/>
              <a:t>pursuit of knowledge has a twofold process: </a:t>
            </a:r>
          </a:p>
          <a:p>
            <a:pPr lvl="1"/>
            <a:r>
              <a:rPr lang="en-US" dirty="0" smtClean="0"/>
              <a:t>professional </a:t>
            </a:r>
            <a:r>
              <a:rPr lang="en-US" dirty="0"/>
              <a:t>development of health care </a:t>
            </a:r>
            <a:r>
              <a:rPr lang="en-US" dirty="0" smtClean="0"/>
              <a:t>professionals</a:t>
            </a:r>
          </a:p>
          <a:p>
            <a:pPr lvl="1"/>
            <a:r>
              <a:rPr lang="en-US" dirty="0" smtClean="0"/>
              <a:t>pursuit </a:t>
            </a:r>
            <a:r>
              <a:rPr lang="en-US" dirty="0"/>
              <a:t>of knowledge is in itself worship according to the Holy Qur'an.</a:t>
            </a:r>
          </a:p>
          <a:p>
            <a:endParaRPr lang="en-US" dirty="0"/>
          </a:p>
        </p:txBody>
      </p:sp>
      <p:sp>
        <p:nvSpPr>
          <p:cNvPr id="4" name="Rectangle 3"/>
          <p:cNvSpPr/>
          <p:nvPr/>
        </p:nvSpPr>
        <p:spPr>
          <a:xfrm>
            <a:off x="7086600" y="6172200"/>
            <a:ext cx="1750800" cy="400110"/>
          </a:xfrm>
          <a:prstGeom prst="rect">
            <a:avLst/>
          </a:prstGeom>
        </p:spPr>
        <p:txBody>
          <a:bodyPr wrap="none">
            <a:spAutoFit/>
          </a:bodyPr>
          <a:lstStyle/>
          <a:p>
            <a:r>
              <a:rPr lang="en-US" dirty="0"/>
              <a:t>(</a:t>
            </a:r>
            <a:r>
              <a:rPr lang="en-US" sz="2000" dirty="0" err="1">
                <a:solidFill>
                  <a:srgbClr val="002060"/>
                </a:solidFill>
              </a:rPr>
              <a:t>Rassool</a:t>
            </a:r>
            <a:r>
              <a:rPr lang="en-US" sz="2000" dirty="0">
                <a:solidFill>
                  <a:srgbClr val="002060"/>
                </a:solidFill>
              </a:rPr>
              <a:t>, 2000</a:t>
            </a:r>
            <a:r>
              <a:rPr lang="en-US" dirty="0"/>
              <a:t>)</a:t>
            </a:r>
          </a:p>
        </p:txBody>
      </p:sp>
    </p:spTree>
    <p:extLst>
      <p:ext uri="{BB962C8B-B14F-4D97-AF65-F5344CB8AC3E}">
        <p14:creationId xmlns:p14="http://schemas.microsoft.com/office/powerpoint/2010/main" val="5584498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066800"/>
            <a:ext cx="5095875" cy="42087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830269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lstStyle/>
          <a:p>
            <a:r>
              <a:rPr lang="en-US" dirty="0" smtClean="0"/>
              <a:t>Barrett, E.A.M. (2002). What is nursing science? </a:t>
            </a:r>
            <a:r>
              <a:rPr lang="en-US" i="1" dirty="0" smtClean="0"/>
              <a:t>Nursing Science Quarterly</a:t>
            </a:r>
            <a:r>
              <a:rPr lang="en-US" dirty="0" smtClean="0"/>
              <a:t>, 15(1), 51-60.</a:t>
            </a:r>
          </a:p>
          <a:p>
            <a:r>
              <a:rPr lang="en-US" dirty="0" err="1" smtClean="0"/>
              <a:t>Rassool</a:t>
            </a:r>
            <a:r>
              <a:rPr lang="en-US" dirty="0" smtClean="0"/>
              <a:t>, G.H. (2000). The crescent and Islam: healing, nursing and the spiritual dimension. Some considerations towards an understanding of the Islamic perspectives on caring. Journal of Advanced Nursing, 3(6), 1476-1484.</a:t>
            </a:r>
            <a:endParaRPr lang="en-US" dirty="0"/>
          </a:p>
        </p:txBody>
      </p:sp>
    </p:spTree>
    <p:extLst>
      <p:ext uri="{BB962C8B-B14F-4D97-AF65-F5344CB8AC3E}">
        <p14:creationId xmlns:p14="http://schemas.microsoft.com/office/powerpoint/2010/main" val="4197746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normAutofit fontScale="92500"/>
          </a:bodyPr>
          <a:lstStyle/>
          <a:p>
            <a:r>
              <a:rPr lang="en-US" b="1" u="sng" dirty="0"/>
              <a:t>Course Objectives </a:t>
            </a:r>
            <a:r>
              <a:rPr lang="en-US" b="1" dirty="0" smtClean="0"/>
              <a:t>: </a:t>
            </a:r>
            <a:r>
              <a:rPr lang="en-US" dirty="0" smtClean="0"/>
              <a:t>Upon </a:t>
            </a:r>
            <a:r>
              <a:rPr lang="en-US" dirty="0"/>
              <a:t>completion of this course the student will be able to:</a:t>
            </a:r>
          </a:p>
          <a:p>
            <a:pPr lvl="1"/>
            <a:r>
              <a:rPr lang="en-US" dirty="0"/>
              <a:t>Recognize the historical images that nursing profession passes through them throughout ages. </a:t>
            </a:r>
          </a:p>
          <a:p>
            <a:pPr lvl="1"/>
            <a:r>
              <a:rPr lang="en-US" dirty="0"/>
              <a:t>Explain the functions of national and international nurses associations.</a:t>
            </a:r>
          </a:p>
          <a:p>
            <a:pPr lvl="1"/>
            <a:r>
              <a:rPr lang="en-US" dirty="0"/>
              <a:t>Describe the nursing standards in clinical practice. </a:t>
            </a:r>
          </a:p>
          <a:p>
            <a:pPr lvl="1"/>
            <a:r>
              <a:rPr lang="en-US" dirty="0"/>
              <a:t>Explain common ethical, values, moral issues currently facing health care professionals. </a:t>
            </a:r>
          </a:p>
          <a:p>
            <a:pPr lvl="1"/>
            <a:r>
              <a:rPr lang="en-US" dirty="0"/>
              <a:t>Demonstrate an understanding for the cultural diversity concepts, and its influence in   providing a congruent, comprehensive, caring, and sensitive nursing care.</a:t>
            </a:r>
          </a:p>
          <a:p>
            <a:endParaRPr lang="en-US" dirty="0"/>
          </a:p>
        </p:txBody>
      </p:sp>
    </p:spTree>
    <p:extLst>
      <p:ext uri="{BB962C8B-B14F-4D97-AF65-F5344CB8AC3E}">
        <p14:creationId xmlns:p14="http://schemas.microsoft.com/office/powerpoint/2010/main" val="56657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696200" cy="609601"/>
          </a:xfrm>
        </p:spPr>
        <p:txBody>
          <a:bodyPr>
            <a:normAutofit/>
          </a:bodyPr>
          <a:lstStyle/>
          <a:p>
            <a:pPr marL="0" indent="0" algn="ctr">
              <a:buNone/>
            </a:pPr>
            <a:r>
              <a:rPr lang="en-US" b="1" dirty="0" smtClean="0">
                <a:solidFill>
                  <a:srgbClr val="002060"/>
                </a:solidFill>
              </a:rPr>
              <a:t>Course Evaluation</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43886962"/>
              </p:ext>
            </p:extLst>
          </p:nvPr>
        </p:nvGraphicFramePr>
        <p:xfrm>
          <a:off x="1143000" y="1143000"/>
          <a:ext cx="7772400" cy="4851396"/>
        </p:xfrm>
        <a:graphic>
          <a:graphicData uri="http://schemas.openxmlformats.org/drawingml/2006/table">
            <a:tbl>
              <a:tblPr firstRow="1" bandRow="1">
                <a:tableStyleId>{ED083AE6-46FA-4A59-8FB0-9F97EB10719F}</a:tableStyleId>
              </a:tblPr>
              <a:tblGrid>
                <a:gridCol w="6569528"/>
                <a:gridCol w="1202872"/>
              </a:tblGrid>
              <a:tr h="539044">
                <a:tc>
                  <a:txBody>
                    <a:bodyPr/>
                    <a:lstStyle/>
                    <a:p>
                      <a:r>
                        <a:rPr lang="en-US" sz="2800" dirty="0" smtClean="0">
                          <a:solidFill>
                            <a:srgbClr val="002060"/>
                          </a:solidFill>
                        </a:rPr>
                        <a:t>Formative (60%)</a:t>
                      </a:r>
                      <a:endParaRPr lang="en-US" sz="2800" dirty="0">
                        <a:solidFill>
                          <a:srgbClr val="002060"/>
                        </a:solidFill>
                      </a:endParaRPr>
                    </a:p>
                  </a:txBody>
                  <a:tcPr/>
                </a:tc>
                <a:tc>
                  <a:txBody>
                    <a:bodyPr/>
                    <a:lstStyle/>
                    <a:p>
                      <a:r>
                        <a:rPr lang="en-US" sz="2800" dirty="0" smtClean="0">
                          <a:solidFill>
                            <a:srgbClr val="002060"/>
                          </a:solidFill>
                        </a:rPr>
                        <a:t>Marks</a:t>
                      </a:r>
                      <a:endParaRPr lang="en-US" sz="2800" dirty="0">
                        <a:solidFill>
                          <a:srgbClr val="002060"/>
                        </a:solidFill>
                      </a:endParaRPr>
                    </a:p>
                  </a:txBody>
                  <a:tcPr/>
                </a:tc>
              </a:tr>
              <a:tr h="539044">
                <a:tc>
                  <a:txBody>
                    <a:bodyPr/>
                    <a:lstStyle/>
                    <a:p>
                      <a:pPr algn="r"/>
                      <a:r>
                        <a:rPr lang="en-US" sz="2800" dirty="0" smtClean="0"/>
                        <a:t>Attendance and Active Participation</a:t>
                      </a:r>
                      <a:endParaRPr lang="en-US" sz="2800" dirty="0"/>
                    </a:p>
                  </a:txBody>
                  <a:tcPr/>
                </a:tc>
                <a:tc>
                  <a:txBody>
                    <a:bodyPr/>
                    <a:lstStyle/>
                    <a:p>
                      <a:pPr algn="r"/>
                      <a:r>
                        <a:rPr lang="en-US" sz="2800" dirty="0" smtClean="0"/>
                        <a:t>5%</a:t>
                      </a:r>
                      <a:endParaRPr lang="en-US" sz="2800" dirty="0"/>
                    </a:p>
                  </a:txBody>
                  <a:tcPr/>
                </a:tc>
              </a:tr>
              <a:tr h="539044">
                <a:tc>
                  <a:txBody>
                    <a:bodyPr/>
                    <a:lstStyle/>
                    <a:p>
                      <a:pPr algn="r"/>
                      <a:r>
                        <a:rPr lang="en-US" sz="2800" dirty="0" smtClean="0"/>
                        <a:t>Group Activities</a:t>
                      </a:r>
                      <a:endParaRPr lang="en-US" sz="2800" dirty="0"/>
                    </a:p>
                  </a:txBody>
                  <a:tcPr/>
                </a:tc>
                <a:tc>
                  <a:txBody>
                    <a:bodyPr/>
                    <a:lstStyle/>
                    <a:p>
                      <a:pPr algn="r"/>
                      <a:r>
                        <a:rPr lang="en-US" sz="2800" dirty="0" smtClean="0"/>
                        <a:t>5%</a:t>
                      </a:r>
                      <a:endParaRPr lang="en-US" sz="2800" dirty="0"/>
                    </a:p>
                  </a:txBody>
                  <a:tcPr/>
                </a:tc>
              </a:tr>
              <a:tr h="539044">
                <a:tc>
                  <a:txBody>
                    <a:bodyPr/>
                    <a:lstStyle/>
                    <a:p>
                      <a:pPr algn="r"/>
                      <a:r>
                        <a:rPr lang="en-US" sz="2800" dirty="0" smtClean="0"/>
                        <a:t>Quiz (1,2)</a:t>
                      </a:r>
                      <a:endParaRPr lang="en-US" sz="2800" dirty="0"/>
                    </a:p>
                  </a:txBody>
                  <a:tcPr/>
                </a:tc>
                <a:tc>
                  <a:txBody>
                    <a:bodyPr/>
                    <a:lstStyle/>
                    <a:p>
                      <a:pPr algn="r"/>
                      <a:r>
                        <a:rPr lang="en-US" sz="2800" dirty="0" smtClean="0"/>
                        <a:t>20%</a:t>
                      </a:r>
                      <a:endParaRPr lang="en-US" sz="2800" dirty="0"/>
                    </a:p>
                  </a:txBody>
                  <a:tcPr/>
                </a:tc>
              </a:tr>
              <a:tr h="539044">
                <a:tc>
                  <a:txBody>
                    <a:bodyPr/>
                    <a:lstStyle/>
                    <a:p>
                      <a:pPr algn="r"/>
                      <a:r>
                        <a:rPr lang="en-US" sz="2800" dirty="0" smtClean="0"/>
                        <a:t>Requirements: Presentation</a:t>
                      </a:r>
                      <a:r>
                        <a:rPr lang="en-US" sz="2800" baseline="0" dirty="0" smtClean="0"/>
                        <a:t> &amp; Submission</a:t>
                      </a:r>
                      <a:endParaRPr lang="en-US" sz="2800" dirty="0"/>
                    </a:p>
                  </a:txBody>
                  <a:tcPr/>
                </a:tc>
                <a:tc>
                  <a:txBody>
                    <a:bodyPr/>
                    <a:lstStyle/>
                    <a:p>
                      <a:pPr algn="r"/>
                      <a:r>
                        <a:rPr lang="en-US" sz="2800" dirty="0" smtClean="0"/>
                        <a:t>10%</a:t>
                      </a:r>
                      <a:endParaRPr lang="en-US" sz="2800" dirty="0"/>
                    </a:p>
                  </a:txBody>
                  <a:tcPr/>
                </a:tc>
              </a:tr>
              <a:tr h="539044">
                <a:tc>
                  <a:txBody>
                    <a:bodyPr/>
                    <a:lstStyle/>
                    <a:p>
                      <a:pPr algn="r"/>
                      <a:r>
                        <a:rPr lang="en-US" sz="2800" dirty="0" smtClean="0"/>
                        <a:t>Midterm Exam</a:t>
                      </a:r>
                      <a:endParaRPr lang="en-US" sz="2800" dirty="0"/>
                    </a:p>
                  </a:txBody>
                  <a:tcPr/>
                </a:tc>
                <a:tc>
                  <a:txBody>
                    <a:bodyPr/>
                    <a:lstStyle/>
                    <a:p>
                      <a:pPr algn="r"/>
                      <a:r>
                        <a:rPr lang="en-US" sz="2800" dirty="0" smtClean="0"/>
                        <a:t>20%</a:t>
                      </a:r>
                      <a:endParaRPr lang="en-US" sz="2800" dirty="0"/>
                    </a:p>
                  </a:txBody>
                  <a:tcPr/>
                </a:tc>
              </a:tr>
              <a:tr h="539044">
                <a:tc>
                  <a:txBody>
                    <a:bodyPr/>
                    <a:lstStyle/>
                    <a:p>
                      <a:r>
                        <a:rPr lang="en-US" sz="2800" b="1" dirty="0" smtClean="0">
                          <a:solidFill>
                            <a:srgbClr val="002060"/>
                          </a:solidFill>
                        </a:rPr>
                        <a:t>Summative (40%)</a:t>
                      </a:r>
                      <a:endParaRPr lang="en-US" sz="2800" b="1" dirty="0">
                        <a:solidFill>
                          <a:srgbClr val="002060"/>
                        </a:solidFill>
                      </a:endParaRPr>
                    </a:p>
                  </a:txBody>
                  <a:tcPr/>
                </a:tc>
                <a:tc>
                  <a:txBody>
                    <a:bodyPr/>
                    <a:lstStyle/>
                    <a:p>
                      <a:pPr algn="r"/>
                      <a:endParaRPr lang="en-US" sz="2800" dirty="0"/>
                    </a:p>
                  </a:txBody>
                  <a:tcPr/>
                </a:tc>
              </a:tr>
              <a:tr h="539044">
                <a:tc>
                  <a:txBody>
                    <a:bodyPr/>
                    <a:lstStyle/>
                    <a:p>
                      <a:pPr algn="r"/>
                      <a:r>
                        <a:rPr lang="en-US" sz="2800" dirty="0" smtClean="0"/>
                        <a:t>Final Exam</a:t>
                      </a:r>
                      <a:endParaRPr lang="en-US" sz="2800" dirty="0"/>
                    </a:p>
                  </a:txBody>
                  <a:tcPr/>
                </a:tc>
                <a:tc>
                  <a:txBody>
                    <a:bodyPr/>
                    <a:lstStyle/>
                    <a:p>
                      <a:pPr algn="r"/>
                      <a:r>
                        <a:rPr lang="en-US" sz="2800" dirty="0" smtClean="0"/>
                        <a:t>40%</a:t>
                      </a:r>
                      <a:endParaRPr lang="en-US" sz="2800" dirty="0"/>
                    </a:p>
                  </a:txBody>
                  <a:tcPr/>
                </a:tc>
              </a:tr>
              <a:tr h="539044">
                <a:tc>
                  <a:txBody>
                    <a:bodyPr/>
                    <a:lstStyle/>
                    <a:p>
                      <a:r>
                        <a:rPr lang="en-US" sz="2800" b="1" dirty="0" smtClean="0">
                          <a:solidFill>
                            <a:srgbClr val="002060"/>
                          </a:solidFill>
                        </a:rPr>
                        <a:t>Total</a:t>
                      </a:r>
                      <a:endParaRPr lang="en-US" sz="2800" b="1" dirty="0">
                        <a:solidFill>
                          <a:srgbClr val="002060"/>
                        </a:solidFill>
                      </a:endParaRPr>
                    </a:p>
                  </a:txBody>
                  <a:tcPr/>
                </a:tc>
                <a:tc>
                  <a:txBody>
                    <a:bodyPr/>
                    <a:lstStyle/>
                    <a:p>
                      <a:pPr algn="r"/>
                      <a:r>
                        <a:rPr lang="en-US" sz="2800" dirty="0" smtClean="0">
                          <a:solidFill>
                            <a:srgbClr val="002060"/>
                          </a:solidFill>
                        </a:rPr>
                        <a:t>100%</a:t>
                      </a:r>
                      <a:endParaRPr lang="en-US" sz="2800" dirty="0">
                        <a:solidFill>
                          <a:srgbClr val="002060"/>
                        </a:solidFill>
                      </a:endParaRPr>
                    </a:p>
                  </a:txBody>
                  <a:tcPr/>
                </a:tc>
              </a:tr>
            </a:tbl>
          </a:graphicData>
        </a:graphic>
      </p:graphicFrame>
    </p:spTree>
    <p:extLst>
      <p:ext uri="{BB962C8B-B14F-4D97-AF65-F5344CB8AC3E}">
        <p14:creationId xmlns:p14="http://schemas.microsoft.com/office/powerpoint/2010/main" val="3466278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7498080" cy="3810000"/>
          </a:xfrm>
        </p:spPr>
        <p:txBody>
          <a:bodyPr/>
          <a:lstStyle/>
          <a:p>
            <a:pPr algn="ctr"/>
            <a:r>
              <a:rPr lang="en-US" dirty="0" smtClean="0"/>
              <a:t>Unit 1</a:t>
            </a:r>
            <a:br>
              <a:rPr lang="en-US" dirty="0" smtClean="0"/>
            </a:br>
            <a:r>
              <a:rPr lang="en-US" dirty="0" smtClean="0"/>
              <a:t>The Growth of a Profession</a:t>
            </a:r>
            <a:endParaRPr lang="en-US" dirty="0"/>
          </a:p>
        </p:txBody>
      </p:sp>
    </p:spTree>
    <p:extLst>
      <p:ext uri="{BB962C8B-B14F-4D97-AF65-F5344CB8AC3E}">
        <p14:creationId xmlns:p14="http://schemas.microsoft.com/office/powerpoint/2010/main" val="3370520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normAutofit fontScale="77500" lnSpcReduction="20000"/>
          </a:bodyPr>
          <a:lstStyle/>
          <a:p>
            <a:r>
              <a:rPr lang="en-US" dirty="0" smtClean="0"/>
              <a:t>Learning Objectives: After lecture-discussion, students are expected to be able to:</a:t>
            </a:r>
          </a:p>
          <a:p>
            <a:endParaRPr lang="en-US" dirty="0" smtClean="0"/>
          </a:p>
          <a:p>
            <a:pPr lvl="1"/>
            <a:r>
              <a:rPr lang="en-US" dirty="0"/>
              <a:t>Define the following terms: nursing, science, discipline, professional discipline, nursing research, evidence-based nursing practice, nursing </a:t>
            </a:r>
            <a:r>
              <a:rPr lang="en-US" dirty="0" smtClean="0"/>
              <a:t>science</a:t>
            </a:r>
          </a:p>
          <a:p>
            <a:pPr lvl="1"/>
            <a:endParaRPr lang="en-US" dirty="0"/>
          </a:p>
          <a:p>
            <a:pPr lvl="1"/>
            <a:r>
              <a:rPr lang="en-US" dirty="0"/>
              <a:t>Value the importance of understanding nursing as a science and </a:t>
            </a:r>
            <a:r>
              <a:rPr lang="en-US" dirty="0" smtClean="0"/>
              <a:t>discipline</a:t>
            </a:r>
          </a:p>
          <a:p>
            <a:pPr lvl="1"/>
            <a:endParaRPr lang="en-US" dirty="0"/>
          </a:p>
          <a:p>
            <a:pPr lvl="1"/>
            <a:r>
              <a:rPr lang="en-US" dirty="0"/>
              <a:t>Understand the role of nurses in providing care to Muslim and </a:t>
            </a:r>
            <a:r>
              <a:rPr lang="en-US" dirty="0" err="1"/>
              <a:t>nonMuslim</a:t>
            </a:r>
            <a:r>
              <a:rPr lang="en-US" dirty="0"/>
              <a:t> </a:t>
            </a:r>
            <a:r>
              <a:rPr lang="en-US" dirty="0" smtClean="0"/>
              <a:t>patients</a:t>
            </a:r>
          </a:p>
          <a:p>
            <a:pPr lvl="1"/>
            <a:endParaRPr lang="en-US" dirty="0"/>
          </a:p>
          <a:p>
            <a:pPr lvl="1"/>
            <a:r>
              <a:rPr lang="en-US" dirty="0"/>
              <a:t>Understand the importance of spirituality in providing care to Muslim and </a:t>
            </a:r>
            <a:r>
              <a:rPr lang="en-US" dirty="0" err="1"/>
              <a:t>nonMuslim</a:t>
            </a:r>
            <a:r>
              <a:rPr lang="en-US" dirty="0"/>
              <a:t> </a:t>
            </a:r>
            <a:r>
              <a:rPr lang="en-US" dirty="0" smtClean="0"/>
              <a:t>patients</a:t>
            </a:r>
          </a:p>
          <a:p>
            <a:pPr lvl="1"/>
            <a:endParaRPr lang="en-US" dirty="0"/>
          </a:p>
          <a:p>
            <a:pPr lvl="1"/>
            <a:r>
              <a:rPr lang="en-US" dirty="0"/>
              <a:t>Integrate Islamic teachings in providing care</a:t>
            </a:r>
          </a:p>
          <a:p>
            <a:pPr lvl="1"/>
            <a:endParaRPr lang="en-US" dirty="0"/>
          </a:p>
        </p:txBody>
      </p:sp>
    </p:spTree>
    <p:extLst>
      <p:ext uri="{BB962C8B-B14F-4D97-AF65-F5344CB8AC3E}">
        <p14:creationId xmlns:p14="http://schemas.microsoft.com/office/powerpoint/2010/main" val="3449073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normAutofit fontScale="85000" lnSpcReduction="20000"/>
          </a:bodyPr>
          <a:lstStyle/>
          <a:p>
            <a:pPr lvl="0"/>
            <a:r>
              <a:rPr lang="en-US" dirty="0" smtClean="0"/>
              <a:t>Nursing</a:t>
            </a:r>
          </a:p>
          <a:p>
            <a:pPr lvl="0"/>
            <a:endParaRPr lang="en-US" dirty="0"/>
          </a:p>
          <a:p>
            <a:pPr lvl="0"/>
            <a:r>
              <a:rPr lang="en-US" dirty="0"/>
              <a:t>Verb</a:t>
            </a:r>
          </a:p>
          <a:p>
            <a:pPr lvl="1"/>
            <a:r>
              <a:rPr lang="en-US" dirty="0"/>
              <a:t>“actions taken by nurses on behalf of or in conjunction with the person, and the goals or outcomes of nursing actions” (Fawcett, 2000a)</a:t>
            </a:r>
          </a:p>
          <a:p>
            <a:pPr lvl="1"/>
            <a:r>
              <a:rPr lang="en-US" dirty="0"/>
              <a:t>“A process of action, reaction, and interaction” (King, 1981, 1990)</a:t>
            </a:r>
          </a:p>
          <a:p>
            <a:pPr lvl="1"/>
            <a:endParaRPr lang="en-US" dirty="0"/>
          </a:p>
          <a:p>
            <a:pPr lvl="0"/>
            <a:r>
              <a:rPr lang="en-US" dirty="0"/>
              <a:t>Noun</a:t>
            </a:r>
          </a:p>
          <a:p>
            <a:pPr lvl="1"/>
            <a:r>
              <a:rPr lang="en-US" dirty="0"/>
              <a:t>“Basic science whose phenomenon of concern is unitary human beings in mutual process with their environments” (Rogers, 1992)</a:t>
            </a:r>
          </a:p>
          <a:p>
            <a:pPr lvl="1"/>
            <a:r>
              <a:rPr lang="en-US" dirty="0"/>
              <a:t>“Practice of nursing is not nursing. But the use of nursing knowledge for human betterment” (Rogers, 1994)</a:t>
            </a:r>
          </a:p>
          <a:p>
            <a:endParaRPr lang="en-US" dirty="0"/>
          </a:p>
        </p:txBody>
      </p:sp>
    </p:spTree>
    <p:extLst>
      <p:ext uri="{BB962C8B-B14F-4D97-AF65-F5344CB8AC3E}">
        <p14:creationId xmlns:p14="http://schemas.microsoft.com/office/powerpoint/2010/main" val="2776564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lstStyle/>
          <a:p>
            <a:r>
              <a:rPr lang="en-US" dirty="0" smtClean="0"/>
              <a:t>Science</a:t>
            </a:r>
          </a:p>
          <a:p>
            <a:pPr lvl="1"/>
            <a:r>
              <a:rPr lang="en-US" dirty="0" smtClean="0"/>
              <a:t>“the theoretical explanation of the subject of inquiry and the methodological process of attaining knowledge in a discipline, thus, science is both product and process and is arrived at through “creative conceptualization and formal inquiry” (Parse, 1997).</a:t>
            </a:r>
          </a:p>
          <a:p>
            <a:pPr lvl="1"/>
            <a:r>
              <a:rPr lang="en-US" dirty="0" smtClean="0"/>
              <a:t>“a </a:t>
            </a:r>
            <a:r>
              <a:rPr lang="en-US" dirty="0"/>
              <a:t>coherent body of knowledge </a:t>
            </a:r>
            <a:r>
              <a:rPr lang="en-US" dirty="0" smtClean="0"/>
              <a:t>composed </a:t>
            </a:r>
            <a:r>
              <a:rPr lang="en-US" dirty="0"/>
              <a:t>of research findings and tested theories for a specific discipline” (Burns &amp; Grove, 2000, p. </a:t>
            </a:r>
            <a:r>
              <a:rPr lang="en-US" dirty="0" smtClean="0"/>
              <a:t>10)</a:t>
            </a:r>
            <a:endParaRPr lang="en-US" dirty="0"/>
          </a:p>
        </p:txBody>
      </p:sp>
      <p:sp>
        <p:nvSpPr>
          <p:cNvPr id="4" name="Rectangle 3"/>
          <p:cNvSpPr/>
          <p:nvPr/>
        </p:nvSpPr>
        <p:spPr>
          <a:xfrm>
            <a:off x="1143000" y="76200"/>
            <a:ext cx="2221506" cy="369332"/>
          </a:xfrm>
          <a:prstGeom prst="rect">
            <a:avLst/>
          </a:prstGeom>
        </p:spPr>
        <p:txBody>
          <a:bodyPr wrap="none">
            <a:spAutoFit/>
          </a:bodyPr>
          <a:lstStyle/>
          <a:p>
            <a:r>
              <a:rPr lang="en-US" b="1" dirty="0">
                <a:solidFill>
                  <a:srgbClr val="002060"/>
                </a:solidFill>
              </a:rPr>
              <a:t>Definition of Terms</a:t>
            </a:r>
          </a:p>
        </p:txBody>
      </p:sp>
      <p:sp>
        <p:nvSpPr>
          <p:cNvPr id="5" name="Rectangle 4"/>
          <p:cNvSpPr/>
          <p:nvPr/>
        </p:nvSpPr>
        <p:spPr>
          <a:xfrm>
            <a:off x="6934200" y="6248400"/>
            <a:ext cx="1557349" cy="369332"/>
          </a:xfrm>
          <a:prstGeom prst="rect">
            <a:avLst/>
          </a:prstGeom>
        </p:spPr>
        <p:txBody>
          <a:bodyPr wrap="none">
            <a:spAutoFit/>
          </a:bodyPr>
          <a:lstStyle/>
          <a:p>
            <a:r>
              <a:rPr lang="en-US" dirty="0"/>
              <a:t>(</a:t>
            </a:r>
            <a:r>
              <a:rPr lang="en-US" dirty="0">
                <a:solidFill>
                  <a:srgbClr val="002060"/>
                </a:solidFill>
              </a:rPr>
              <a:t>Barrett, 2002</a:t>
            </a:r>
            <a:r>
              <a:rPr lang="en-US" dirty="0"/>
              <a:t>)</a:t>
            </a:r>
          </a:p>
        </p:txBody>
      </p:sp>
    </p:spTree>
    <p:extLst>
      <p:ext uri="{BB962C8B-B14F-4D97-AF65-F5344CB8AC3E}">
        <p14:creationId xmlns:p14="http://schemas.microsoft.com/office/powerpoint/2010/main" val="2820506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lstStyle/>
          <a:p>
            <a:r>
              <a:rPr lang="en-US" dirty="0" smtClean="0"/>
              <a:t>Discipline</a:t>
            </a:r>
          </a:p>
          <a:p>
            <a:pPr lvl="1"/>
            <a:r>
              <a:rPr lang="en-US" dirty="0" smtClean="0"/>
              <a:t>“a </a:t>
            </a:r>
            <a:r>
              <a:rPr lang="en-US" dirty="0"/>
              <a:t>branch of knowledge </a:t>
            </a:r>
            <a:r>
              <a:rPr lang="en-US" dirty="0" smtClean="0"/>
              <a:t>ordered </a:t>
            </a:r>
            <a:r>
              <a:rPr lang="en-US" dirty="0"/>
              <a:t>through the theories and methods evolving from more than one worldview of the phenomenon of concern” </a:t>
            </a:r>
            <a:r>
              <a:rPr lang="en-US" dirty="0" smtClean="0"/>
              <a:t>(Parse, 1997</a:t>
            </a:r>
            <a:r>
              <a:rPr lang="en-US" dirty="0"/>
              <a:t>) </a:t>
            </a:r>
            <a:endParaRPr lang="en-US" dirty="0" smtClean="0"/>
          </a:p>
          <a:p>
            <a:pPr lvl="1"/>
            <a:r>
              <a:rPr lang="en-US" dirty="0"/>
              <a:t>distinguished by a domain of inquiry that represents a shared belief among its members regarding its reason for being. </a:t>
            </a:r>
            <a:r>
              <a:rPr lang="en-US" dirty="0" smtClean="0"/>
              <a:t>...(Newman et al., 1991)</a:t>
            </a:r>
          </a:p>
          <a:p>
            <a:pPr lvl="1"/>
            <a:endParaRPr lang="en-US" dirty="0"/>
          </a:p>
        </p:txBody>
      </p:sp>
      <p:sp>
        <p:nvSpPr>
          <p:cNvPr id="4" name="Rectangle 3"/>
          <p:cNvSpPr/>
          <p:nvPr/>
        </p:nvSpPr>
        <p:spPr>
          <a:xfrm>
            <a:off x="1143000" y="76200"/>
            <a:ext cx="2221506" cy="369332"/>
          </a:xfrm>
          <a:prstGeom prst="rect">
            <a:avLst/>
          </a:prstGeom>
        </p:spPr>
        <p:txBody>
          <a:bodyPr wrap="none">
            <a:spAutoFit/>
          </a:bodyPr>
          <a:lstStyle/>
          <a:p>
            <a:r>
              <a:rPr lang="en-US" b="1" dirty="0">
                <a:solidFill>
                  <a:srgbClr val="002060"/>
                </a:solidFill>
              </a:rPr>
              <a:t>Definition of Terms</a:t>
            </a:r>
          </a:p>
        </p:txBody>
      </p:sp>
      <p:sp>
        <p:nvSpPr>
          <p:cNvPr id="5" name="Rectangle 4"/>
          <p:cNvSpPr/>
          <p:nvPr/>
        </p:nvSpPr>
        <p:spPr>
          <a:xfrm>
            <a:off x="6934200" y="6248400"/>
            <a:ext cx="1557349" cy="369332"/>
          </a:xfrm>
          <a:prstGeom prst="rect">
            <a:avLst/>
          </a:prstGeom>
        </p:spPr>
        <p:txBody>
          <a:bodyPr wrap="none">
            <a:spAutoFit/>
          </a:bodyPr>
          <a:lstStyle/>
          <a:p>
            <a:r>
              <a:rPr lang="en-US" dirty="0"/>
              <a:t>(</a:t>
            </a:r>
            <a:r>
              <a:rPr lang="en-US" dirty="0">
                <a:solidFill>
                  <a:srgbClr val="002060"/>
                </a:solidFill>
              </a:rPr>
              <a:t>Barrett, 2002</a:t>
            </a:r>
            <a:r>
              <a:rPr lang="en-US" dirty="0"/>
              <a:t>)</a:t>
            </a:r>
          </a:p>
        </p:txBody>
      </p:sp>
    </p:spTree>
    <p:extLst>
      <p:ext uri="{BB962C8B-B14F-4D97-AF65-F5344CB8AC3E}">
        <p14:creationId xmlns:p14="http://schemas.microsoft.com/office/powerpoint/2010/main" val="359476557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1669</TotalTime>
  <Words>1696</Words>
  <Application>Microsoft Office PowerPoint</Application>
  <PresentationFormat>On-screen Show (4:3)</PresentationFormat>
  <Paragraphs>150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Solstice</vt:lpstr>
      <vt:lpstr>NUR 430 Current Issues in Nursing</vt:lpstr>
      <vt:lpstr>PowerPoint Presentation</vt:lpstr>
      <vt:lpstr>PowerPoint Presentation</vt:lpstr>
      <vt:lpstr>PowerPoint Presentation</vt:lpstr>
      <vt:lpstr>Unit 1 The Growth of a Profession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 425 Decision Making in Clinical Practice</dc:title>
  <dc:creator>Joel Patalagsa</dc:creator>
  <cp:lastModifiedBy>abdalshehri</cp:lastModifiedBy>
  <cp:revision>39</cp:revision>
  <cp:lastPrinted>2016-09-26T08:25:16Z</cp:lastPrinted>
  <dcterms:created xsi:type="dcterms:W3CDTF">2016-01-23T14:48:55Z</dcterms:created>
  <dcterms:modified xsi:type="dcterms:W3CDTF">2017-09-30T18:24:37Z</dcterms:modified>
</cp:coreProperties>
</file>