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wdp" ContentType="image/vnd.ms-photo"/>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62" r:id="rId7"/>
    <p:sldId id="259"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5" autoAdjust="0"/>
    <p:restoredTop sz="94748" autoAdjust="0"/>
  </p:normalViewPr>
  <p:slideViewPr>
    <p:cSldViewPr snapToGrid="0" snapToObjects="1">
      <p:cViewPr varScale="1">
        <p:scale>
          <a:sx n="79" d="100"/>
          <a:sy n="79" d="100"/>
        </p:scale>
        <p:origin x="-616" y="-96"/>
      </p:cViewPr>
      <p:guideLst>
        <p:guide orient="horz" pos="2160"/>
        <p:guide pos="2880"/>
      </p:guideLst>
    </p:cSldViewPr>
  </p:slideViewPr>
  <p:outlineViewPr>
    <p:cViewPr>
      <p:scale>
        <a:sx n="33" d="100"/>
        <a:sy n="33" d="100"/>
      </p:scale>
      <p:origin x="0" y="1682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7FDBE3E9-DBC3-7F4E-8407-8637E8A8E9AA}" type="datetimeFigureOut">
              <a:rPr lang="en-US" smtClean="0"/>
              <a:t>18-09-16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A76FA-B8BC-4044-917E-EB264AF2165A}" type="slidenum">
              <a:rPr lang="en-US" smtClean="0"/>
              <a:t>‹#›</a:t>
            </a:fld>
            <a:endParaRPr lang="en-US"/>
          </a:p>
        </p:txBody>
      </p:sp>
    </p:spTree>
    <p:extLst>
      <p:ext uri="{BB962C8B-B14F-4D97-AF65-F5344CB8AC3E}">
        <p14:creationId xmlns:p14="http://schemas.microsoft.com/office/powerpoint/2010/main" val="60225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FDBE3E9-DBC3-7F4E-8407-8637E8A8E9AA}" type="datetimeFigureOut">
              <a:rPr lang="en-US" smtClean="0"/>
              <a:t>18-09-16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A76FA-B8BC-4044-917E-EB264AF2165A}" type="slidenum">
              <a:rPr lang="en-US" smtClean="0"/>
              <a:t>‹#›</a:t>
            </a:fld>
            <a:endParaRPr lang="en-US"/>
          </a:p>
        </p:txBody>
      </p:sp>
    </p:spTree>
    <p:extLst>
      <p:ext uri="{BB962C8B-B14F-4D97-AF65-F5344CB8AC3E}">
        <p14:creationId xmlns:p14="http://schemas.microsoft.com/office/powerpoint/2010/main" val="1252814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FDBE3E9-DBC3-7F4E-8407-8637E8A8E9AA}" type="datetimeFigureOut">
              <a:rPr lang="en-US" smtClean="0"/>
              <a:t>18-09-16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A76FA-B8BC-4044-917E-EB264AF2165A}" type="slidenum">
              <a:rPr lang="en-US" smtClean="0"/>
              <a:t>‹#›</a:t>
            </a:fld>
            <a:endParaRPr lang="en-US"/>
          </a:p>
        </p:txBody>
      </p:sp>
    </p:spTree>
    <p:extLst>
      <p:ext uri="{BB962C8B-B14F-4D97-AF65-F5344CB8AC3E}">
        <p14:creationId xmlns:p14="http://schemas.microsoft.com/office/powerpoint/2010/main" val="3103721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FDBE3E9-DBC3-7F4E-8407-8637E8A8E9AA}" type="datetimeFigureOut">
              <a:rPr lang="en-US" smtClean="0"/>
              <a:t>18-09-16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A76FA-B8BC-4044-917E-EB264AF2165A}" type="slidenum">
              <a:rPr lang="en-US" smtClean="0"/>
              <a:t>‹#›</a:t>
            </a:fld>
            <a:endParaRPr lang="en-US"/>
          </a:p>
        </p:txBody>
      </p:sp>
    </p:spTree>
    <p:extLst>
      <p:ext uri="{BB962C8B-B14F-4D97-AF65-F5344CB8AC3E}">
        <p14:creationId xmlns:p14="http://schemas.microsoft.com/office/powerpoint/2010/main" val="2793706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FDBE3E9-DBC3-7F4E-8407-8637E8A8E9AA}" type="datetimeFigureOut">
              <a:rPr lang="en-US" smtClean="0"/>
              <a:t>18-09-16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A76FA-B8BC-4044-917E-EB264AF2165A}" type="slidenum">
              <a:rPr lang="en-US" smtClean="0"/>
              <a:t>‹#›</a:t>
            </a:fld>
            <a:endParaRPr lang="en-US"/>
          </a:p>
        </p:txBody>
      </p:sp>
    </p:spTree>
    <p:extLst>
      <p:ext uri="{BB962C8B-B14F-4D97-AF65-F5344CB8AC3E}">
        <p14:creationId xmlns:p14="http://schemas.microsoft.com/office/powerpoint/2010/main" val="2723643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7FDBE3E9-DBC3-7F4E-8407-8637E8A8E9AA}" type="datetimeFigureOut">
              <a:rPr lang="en-US" smtClean="0"/>
              <a:t>18-09-16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A76FA-B8BC-4044-917E-EB264AF2165A}" type="slidenum">
              <a:rPr lang="en-US" smtClean="0"/>
              <a:t>‹#›</a:t>
            </a:fld>
            <a:endParaRPr lang="en-US"/>
          </a:p>
        </p:txBody>
      </p:sp>
    </p:spTree>
    <p:extLst>
      <p:ext uri="{BB962C8B-B14F-4D97-AF65-F5344CB8AC3E}">
        <p14:creationId xmlns:p14="http://schemas.microsoft.com/office/powerpoint/2010/main" val="169382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7FDBE3E9-DBC3-7F4E-8407-8637E8A8E9AA}" type="datetimeFigureOut">
              <a:rPr lang="en-US" smtClean="0"/>
              <a:t>18-09-16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6A76FA-B8BC-4044-917E-EB264AF2165A}" type="slidenum">
              <a:rPr lang="en-US" smtClean="0"/>
              <a:t>‹#›</a:t>
            </a:fld>
            <a:endParaRPr lang="en-US"/>
          </a:p>
        </p:txBody>
      </p:sp>
    </p:spTree>
    <p:extLst>
      <p:ext uri="{BB962C8B-B14F-4D97-AF65-F5344CB8AC3E}">
        <p14:creationId xmlns:p14="http://schemas.microsoft.com/office/powerpoint/2010/main" val="1033173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7FDBE3E9-DBC3-7F4E-8407-8637E8A8E9AA}" type="datetimeFigureOut">
              <a:rPr lang="en-US" smtClean="0"/>
              <a:t>18-09-16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6A76FA-B8BC-4044-917E-EB264AF2165A}" type="slidenum">
              <a:rPr lang="en-US" smtClean="0"/>
              <a:t>‹#›</a:t>
            </a:fld>
            <a:endParaRPr lang="en-US"/>
          </a:p>
        </p:txBody>
      </p:sp>
    </p:spTree>
    <p:extLst>
      <p:ext uri="{BB962C8B-B14F-4D97-AF65-F5344CB8AC3E}">
        <p14:creationId xmlns:p14="http://schemas.microsoft.com/office/powerpoint/2010/main" val="165499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BE3E9-DBC3-7F4E-8407-8637E8A8E9AA}" type="datetimeFigureOut">
              <a:rPr lang="en-US" smtClean="0"/>
              <a:t>18-09-16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6A76FA-B8BC-4044-917E-EB264AF2165A}" type="slidenum">
              <a:rPr lang="en-US" smtClean="0"/>
              <a:t>‹#›</a:t>
            </a:fld>
            <a:endParaRPr lang="en-US"/>
          </a:p>
        </p:txBody>
      </p:sp>
    </p:spTree>
    <p:extLst>
      <p:ext uri="{BB962C8B-B14F-4D97-AF65-F5344CB8AC3E}">
        <p14:creationId xmlns:p14="http://schemas.microsoft.com/office/powerpoint/2010/main" val="1812702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FDBE3E9-DBC3-7F4E-8407-8637E8A8E9AA}" type="datetimeFigureOut">
              <a:rPr lang="en-US" smtClean="0"/>
              <a:t>18-09-16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A76FA-B8BC-4044-917E-EB264AF2165A}" type="slidenum">
              <a:rPr lang="en-US" smtClean="0"/>
              <a:t>‹#›</a:t>
            </a:fld>
            <a:endParaRPr lang="en-US"/>
          </a:p>
        </p:txBody>
      </p:sp>
    </p:spTree>
    <p:extLst>
      <p:ext uri="{BB962C8B-B14F-4D97-AF65-F5344CB8AC3E}">
        <p14:creationId xmlns:p14="http://schemas.microsoft.com/office/powerpoint/2010/main" val="1873995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FDBE3E9-DBC3-7F4E-8407-8637E8A8E9AA}" type="datetimeFigureOut">
              <a:rPr lang="en-US" smtClean="0"/>
              <a:t>18-09-16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A76FA-B8BC-4044-917E-EB264AF2165A}" type="slidenum">
              <a:rPr lang="en-US" smtClean="0"/>
              <a:t>‹#›</a:t>
            </a:fld>
            <a:endParaRPr lang="en-US"/>
          </a:p>
        </p:txBody>
      </p:sp>
    </p:spTree>
    <p:extLst>
      <p:ext uri="{BB962C8B-B14F-4D97-AF65-F5344CB8AC3E}">
        <p14:creationId xmlns:p14="http://schemas.microsoft.com/office/powerpoint/2010/main" val="5425536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BE3E9-DBC3-7F4E-8407-8637E8A8E9AA}" type="datetimeFigureOut">
              <a:rPr lang="en-US" smtClean="0"/>
              <a:t>18-09-16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A76FA-B8BC-4044-917E-EB264AF2165A}" type="slidenum">
              <a:rPr lang="en-US" smtClean="0"/>
              <a:t>‹#›</a:t>
            </a:fld>
            <a:endParaRPr lang="en-US"/>
          </a:p>
        </p:txBody>
      </p:sp>
    </p:spTree>
    <p:extLst>
      <p:ext uri="{BB962C8B-B14F-4D97-AF65-F5344CB8AC3E}">
        <p14:creationId xmlns:p14="http://schemas.microsoft.com/office/powerpoint/2010/main" val="670022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microsoft.com/office/2007/relationships/hdphoto" Target="../media/hdphoto1.wd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2700" dirty="0" smtClean="0">
                <a:latin typeface="Times New Roman"/>
                <a:cs typeface="Times New Roman"/>
              </a:rPr>
              <a:t>2</a:t>
            </a:r>
            <a:r>
              <a:rPr lang="en-US" sz="2700" baseline="30000" dirty="0" smtClean="0">
                <a:latin typeface="Times New Roman"/>
                <a:cs typeface="Times New Roman"/>
              </a:rPr>
              <a:t>nd</a:t>
            </a:r>
            <a:r>
              <a:rPr lang="en-US" sz="2700" dirty="0" smtClean="0">
                <a:latin typeface="Times New Roman"/>
                <a:cs typeface="Times New Roman"/>
              </a:rPr>
              <a:t> Class</a:t>
            </a:r>
            <a:r>
              <a:rPr lang="en-US" dirty="0">
                <a:latin typeface="Times New Roman"/>
                <a:cs typeface="Times New Roman"/>
              </a:rPr>
              <a:t/>
            </a:r>
            <a:br>
              <a:rPr lang="en-US" dirty="0">
                <a:latin typeface="Times New Roman"/>
                <a:cs typeface="Times New Roman"/>
              </a:rPr>
            </a:br>
            <a:r>
              <a:rPr lang="en-US" dirty="0" smtClean="0">
                <a:latin typeface="Times New Roman"/>
                <a:cs typeface="Times New Roman"/>
              </a:rPr>
              <a:t>Research &amp; Evidence Based Practice </a:t>
            </a:r>
            <a:endParaRPr lang="en-US" dirty="0">
              <a:latin typeface="Times New Roman"/>
              <a:cs typeface="Times New Roman"/>
            </a:endParaRPr>
          </a:p>
        </p:txBody>
      </p:sp>
      <p:sp>
        <p:nvSpPr>
          <p:cNvPr id="3" name="Subtitle 2"/>
          <p:cNvSpPr>
            <a:spLocks noGrp="1"/>
          </p:cNvSpPr>
          <p:nvPr>
            <p:ph type="subTitle" idx="1"/>
          </p:nvPr>
        </p:nvSpPr>
        <p:spPr/>
        <p:txBody>
          <a:bodyPr>
            <a:normAutofit/>
          </a:bodyPr>
          <a:lstStyle/>
          <a:p>
            <a:r>
              <a:rPr lang="en-US" sz="2400" dirty="0" smtClean="0">
                <a:solidFill>
                  <a:schemeClr val="tx1"/>
                </a:solidFill>
                <a:latin typeface="Times New Roman"/>
                <a:cs typeface="Times New Roman"/>
              </a:rPr>
              <a:t>NUR500</a:t>
            </a:r>
            <a:endParaRPr lang="en-US" sz="2400" dirty="0" smtClean="0">
              <a:solidFill>
                <a:schemeClr val="tx1"/>
              </a:solidFill>
              <a:latin typeface="Times New Roman"/>
              <a:cs typeface="Times New Roman"/>
            </a:endParaRPr>
          </a:p>
          <a:p>
            <a:r>
              <a:rPr lang="en-US" sz="2400" dirty="0" smtClean="0">
                <a:solidFill>
                  <a:schemeClr val="tx1"/>
                </a:solidFill>
                <a:latin typeface="Times New Roman"/>
                <a:cs typeface="Times New Roman"/>
              </a:rPr>
              <a:t>Latifah Almater RN, PhD</a:t>
            </a:r>
          </a:p>
          <a:p>
            <a:r>
              <a:rPr lang="en-US" sz="2400" dirty="0" smtClean="0">
                <a:solidFill>
                  <a:schemeClr val="tx1"/>
                </a:solidFill>
                <a:latin typeface="Times New Roman"/>
                <a:cs typeface="Times New Roman"/>
              </a:rPr>
              <a:t>17.9.2018</a:t>
            </a:r>
            <a:endParaRPr lang="en-US" sz="2400" dirty="0">
              <a:solidFill>
                <a:schemeClr val="tx1"/>
              </a:solidFill>
              <a:latin typeface="Times New Roman"/>
              <a:cs typeface="Times New Roman"/>
            </a:endParaRPr>
          </a:p>
        </p:txBody>
      </p:sp>
    </p:spTree>
    <p:extLst>
      <p:ext uri="{BB962C8B-B14F-4D97-AF65-F5344CB8AC3E}">
        <p14:creationId xmlns:p14="http://schemas.microsoft.com/office/powerpoint/2010/main" val="33527000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i1.wp.com/salmapatel.co.uk/wp-content/uploads/2017/05/Ontology-and-epistmeology-v4.jpg"/>
          <p:cNvPicPr/>
          <p:nvPr/>
        </p:nvPicPr>
        <p:blipFill>
          <a:blip r:embed="rId2">
            <a:extLst>
              <a:ext uri="{BEBA8EAE-BF5A-486C-A8C5-ECC9F3942E4B}">
                <a14:imgProps xmlns:a14="http://schemas.microsoft.com/office/drawing/2010/main">
                  <a14:imgLayer r:embed="rId3">
                    <a14:imgEffect>
                      <a14:colorTemperature colorTemp="5630"/>
                    </a14:imgEffect>
                  </a14:imgLayer>
                </a14:imgProps>
              </a:ext>
              <a:ext uri="{28A0092B-C50C-407E-A947-70E740481C1C}">
                <a14:useLocalDpi xmlns:a14="http://schemas.microsoft.com/office/drawing/2010/main"/>
              </a:ext>
            </a:extLst>
          </a:blip>
          <a:srcRect/>
          <a:stretch>
            <a:fillRect/>
          </a:stretch>
        </p:blipFill>
        <p:spPr bwMode="auto">
          <a:xfrm>
            <a:off x="257238" y="771600"/>
            <a:ext cx="8681775" cy="5449428"/>
          </a:xfrm>
          <a:prstGeom prst="rect">
            <a:avLst/>
          </a:prstGeom>
          <a:noFill/>
          <a:ln>
            <a:noFill/>
          </a:ln>
        </p:spPr>
      </p:pic>
    </p:spTree>
    <p:extLst>
      <p:ext uri="{BB962C8B-B14F-4D97-AF65-F5344CB8AC3E}">
        <p14:creationId xmlns:p14="http://schemas.microsoft.com/office/powerpoint/2010/main" val="38797641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b="1" dirty="0" smtClean="0">
                <a:latin typeface="Times New Roman"/>
                <a:cs typeface="Times New Roman"/>
              </a:rPr>
              <a:t>What is the Importance of Paradigm? </a:t>
            </a:r>
            <a:br>
              <a:rPr lang="en-CA" sz="3200" b="1" dirty="0" smtClean="0">
                <a:latin typeface="Times New Roman"/>
                <a:cs typeface="Times New Roman"/>
              </a:rPr>
            </a:br>
            <a:endParaRPr lang="en-US" sz="3200" b="1" dirty="0">
              <a:latin typeface="Times New Roman"/>
              <a:cs typeface="Times New Roman"/>
            </a:endParaRPr>
          </a:p>
        </p:txBody>
      </p:sp>
      <p:sp>
        <p:nvSpPr>
          <p:cNvPr id="3" name="Content Placeholder 2"/>
          <p:cNvSpPr>
            <a:spLocks noGrp="1"/>
          </p:cNvSpPr>
          <p:nvPr>
            <p:ph idx="1"/>
          </p:nvPr>
        </p:nvSpPr>
        <p:spPr/>
        <p:txBody>
          <a:bodyPr>
            <a:normAutofit fontScale="92500" lnSpcReduction="20000"/>
          </a:bodyPr>
          <a:lstStyle/>
          <a:p>
            <a:pPr lvl="0" fontAlgn="base"/>
            <a:r>
              <a:rPr lang="en-CA" dirty="0" smtClean="0">
                <a:latin typeface="Times New Roman"/>
                <a:cs typeface="Times New Roman"/>
              </a:rPr>
              <a:t>Create </a:t>
            </a:r>
            <a:r>
              <a:rPr lang="en-CA" dirty="0">
                <a:latin typeface="Times New Roman"/>
                <a:cs typeface="Times New Roman"/>
              </a:rPr>
              <a:t>a holistic view of how knowledge is viewed</a:t>
            </a:r>
          </a:p>
          <a:p>
            <a:pPr lvl="0" fontAlgn="base"/>
            <a:r>
              <a:rPr lang="en-CA" dirty="0">
                <a:latin typeface="Times New Roman"/>
                <a:cs typeface="Times New Roman"/>
              </a:rPr>
              <a:t>How we can see ourselves in relation to this knowledge, and the methodological strategies we use to un/discover it. </a:t>
            </a:r>
          </a:p>
          <a:p>
            <a:pPr lvl="0" fontAlgn="base"/>
            <a:r>
              <a:rPr lang="en-CA" dirty="0">
                <a:latin typeface="Times New Roman"/>
                <a:cs typeface="Times New Roman"/>
              </a:rPr>
              <a:t>Awareness of philosophical assumptions will increase quality of research and can contribute to the creativity of the researcher. </a:t>
            </a:r>
          </a:p>
          <a:p>
            <a:pPr lvl="0" fontAlgn="base"/>
            <a:r>
              <a:rPr lang="en-CA" dirty="0">
                <a:latin typeface="Times New Roman"/>
                <a:cs typeface="Times New Roman"/>
              </a:rPr>
              <a:t>You will be asked about it in your </a:t>
            </a:r>
            <a:r>
              <a:rPr lang="en-CA" dirty="0" smtClean="0">
                <a:latin typeface="Times New Roman"/>
                <a:cs typeface="Times New Roman"/>
              </a:rPr>
              <a:t>viva/thesis defence  </a:t>
            </a:r>
            <a:r>
              <a:rPr lang="en-CA" dirty="0">
                <a:latin typeface="Times New Roman"/>
                <a:cs typeface="Times New Roman"/>
              </a:rPr>
              <a:t>and are expected to narrate it when you write up your research findings.</a:t>
            </a: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23771616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b="1" dirty="0" smtClean="0">
                <a:latin typeface="Times New Roman"/>
                <a:cs typeface="Times New Roman"/>
              </a:rPr>
              <a:t/>
            </a:r>
            <a:br>
              <a:rPr lang="en-CA" sz="3200" b="1" dirty="0" smtClean="0">
                <a:latin typeface="Times New Roman"/>
                <a:cs typeface="Times New Roman"/>
              </a:rPr>
            </a:br>
            <a:r>
              <a:rPr lang="en-CA" sz="3200" b="1" dirty="0" smtClean="0">
                <a:latin typeface="Times New Roman"/>
                <a:cs typeface="Times New Roman"/>
              </a:rPr>
              <a:t>Which Research </a:t>
            </a:r>
            <a:r>
              <a:rPr lang="en-CA" sz="3200" b="1" dirty="0">
                <a:latin typeface="Times New Roman"/>
                <a:cs typeface="Times New Roman"/>
              </a:rPr>
              <a:t>P</a:t>
            </a:r>
            <a:r>
              <a:rPr lang="en-CA" sz="3200" b="1" dirty="0" smtClean="0">
                <a:latin typeface="Times New Roman"/>
                <a:cs typeface="Times New Roman"/>
              </a:rPr>
              <a:t>aradigm </a:t>
            </a:r>
            <a:r>
              <a:rPr lang="en-CA" sz="3200" b="1" dirty="0">
                <a:latin typeface="Times New Roman"/>
                <a:cs typeface="Times New Roman"/>
              </a:rPr>
              <a:t>D</a:t>
            </a:r>
            <a:r>
              <a:rPr lang="en-CA" sz="3200" b="1" dirty="0" smtClean="0">
                <a:latin typeface="Times New Roman"/>
                <a:cs typeface="Times New Roman"/>
              </a:rPr>
              <a:t>oes my Research </a:t>
            </a:r>
            <a:r>
              <a:rPr lang="en-CA" sz="3200" b="1" dirty="0">
                <a:latin typeface="Times New Roman"/>
                <a:cs typeface="Times New Roman"/>
              </a:rPr>
              <a:t>B</a:t>
            </a:r>
            <a:r>
              <a:rPr lang="en-CA" sz="3200" b="1" dirty="0" smtClean="0">
                <a:latin typeface="Times New Roman"/>
                <a:cs typeface="Times New Roman"/>
              </a:rPr>
              <a:t>elong to?</a:t>
            </a:r>
            <a:br>
              <a:rPr lang="en-CA" sz="3200" b="1" dirty="0" smtClean="0">
                <a:latin typeface="Times New Roman"/>
                <a:cs typeface="Times New Roman"/>
              </a:rPr>
            </a:br>
            <a:endParaRPr lang="en-US" sz="3200" b="1" dirty="0">
              <a:latin typeface="Times New Roman"/>
              <a:cs typeface="Times New Roman"/>
            </a:endParaRPr>
          </a:p>
        </p:txBody>
      </p:sp>
      <p:sp>
        <p:nvSpPr>
          <p:cNvPr id="3" name="Content Placeholder 2"/>
          <p:cNvSpPr>
            <a:spLocks noGrp="1"/>
          </p:cNvSpPr>
          <p:nvPr>
            <p:ph idx="1"/>
          </p:nvPr>
        </p:nvSpPr>
        <p:spPr/>
        <p:txBody>
          <a:bodyPr/>
          <a:lstStyle/>
          <a:p>
            <a:pPr marL="0" indent="0">
              <a:buNone/>
            </a:pPr>
            <a:r>
              <a:rPr lang="en-US" dirty="0">
                <a:latin typeface="Times New Roman"/>
                <a:cs typeface="Times New Roman"/>
              </a:rPr>
              <a:t> </a:t>
            </a:r>
            <a:endParaRPr lang="en-CA" dirty="0">
              <a:latin typeface="Times New Roman"/>
              <a:cs typeface="Times New Roman"/>
            </a:endParaRPr>
          </a:p>
          <a:p>
            <a:pPr lvl="0" fontAlgn="base"/>
            <a:r>
              <a:rPr lang="en-CA" b="1" dirty="0">
                <a:latin typeface="Times New Roman"/>
                <a:cs typeface="Times New Roman"/>
              </a:rPr>
              <a:t>Positivists</a:t>
            </a:r>
            <a:r>
              <a:rPr lang="en-CA" dirty="0">
                <a:latin typeface="Times New Roman"/>
                <a:cs typeface="Times New Roman"/>
              </a:rPr>
              <a:t> believe that there is a single reality, which can be measured and known, and therefore they are more likely to use quantitative methods to measure and this reality.</a:t>
            </a:r>
          </a:p>
          <a:p>
            <a:endParaRPr lang="en-US" dirty="0">
              <a:latin typeface="Times New Roman"/>
              <a:cs typeface="Times New Roman"/>
            </a:endParaRPr>
          </a:p>
        </p:txBody>
      </p:sp>
    </p:spTree>
    <p:extLst>
      <p:ext uri="{BB962C8B-B14F-4D97-AF65-F5344CB8AC3E}">
        <p14:creationId xmlns:p14="http://schemas.microsoft.com/office/powerpoint/2010/main" val="94189403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3511"/>
            <a:ext cx="8229600" cy="1143000"/>
          </a:xfrm>
        </p:spPr>
        <p:txBody>
          <a:bodyPr>
            <a:noAutofit/>
          </a:bodyPr>
          <a:lstStyle/>
          <a:p>
            <a:r>
              <a:rPr lang="en-CA" sz="3200" b="1" dirty="0" smtClean="0">
                <a:latin typeface="Times New Roman"/>
                <a:cs typeface="Times New Roman"/>
              </a:rPr>
              <a:t/>
            </a:r>
            <a:br>
              <a:rPr lang="en-CA" sz="3200" b="1" dirty="0" smtClean="0">
                <a:latin typeface="Times New Roman"/>
                <a:cs typeface="Times New Roman"/>
              </a:rPr>
            </a:br>
            <a:r>
              <a:rPr lang="en-CA" sz="3200" b="1" dirty="0" smtClean="0">
                <a:latin typeface="Times New Roman"/>
                <a:cs typeface="Times New Roman"/>
              </a:rPr>
              <a:t>Which Research </a:t>
            </a:r>
            <a:r>
              <a:rPr lang="en-CA" sz="3200" b="1" dirty="0">
                <a:latin typeface="Times New Roman"/>
                <a:cs typeface="Times New Roman"/>
              </a:rPr>
              <a:t>P</a:t>
            </a:r>
            <a:r>
              <a:rPr lang="en-CA" sz="3200" b="1" dirty="0" smtClean="0">
                <a:latin typeface="Times New Roman"/>
                <a:cs typeface="Times New Roman"/>
              </a:rPr>
              <a:t>aradigm </a:t>
            </a:r>
            <a:r>
              <a:rPr lang="en-CA" sz="3200" b="1" dirty="0">
                <a:latin typeface="Times New Roman"/>
                <a:cs typeface="Times New Roman"/>
              </a:rPr>
              <a:t>D</a:t>
            </a:r>
            <a:r>
              <a:rPr lang="en-CA" sz="3200" b="1" dirty="0" smtClean="0">
                <a:latin typeface="Times New Roman"/>
                <a:cs typeface="Times New Roman"/>
              </a:rPr>
              <a:t>oes my Research </a:t>
            </a:r>
            <a:r>
              <a:rPr lang="en-CA" sz="3200" b="1" dirty="0">
                <a:latin typeface="Times New Roman"/>
                <a:cs typeface="Times New Roman"/>
              </a:rPr>
              <a:t>B</a:t>
            </a:r>
            <a:r>
              <a:rPr lang="en-CA" sz="3200" b="1" dirty="0" smtClean="0">
                <a:latin typeface="Times New Roman"/>
                <a:cs typeface="Times New Roman"/>
              </a:rPr>
              <a:t>elong to?</a:t>
            </a:r>
            <a:br>
              <a:rPr lang="en-CA" sz="3200" b="1" dirty="0" smtClean="0">
                <a:latin typeface="Times New Roman"/>
                <a:cs typeface="Times New Roman"/>
              </a:rPr>
            </a:b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pPr lvl="0" fontAlgn="base"/>
            <a:endParaRPr lang="en-CA" b="1" dirty="0" smtClean="0">
              <a:latin typeface="Times New Roman"/>
              <a:cs typeface="Times New Roman"/>
            </a:endParaRPr>
          </a:p>
          <a:p>
            <a:pPr lvl="0" fontAlgn="base"/>
            <a:r>
              <a:rPr lang="en-CA" b="1" dirty="0" smtClean="0">
                <a:latin typeface="Times New Roman"/>
                <a:cs typeface="Times New Roman"/>
              </a:rPr>
              <a:t>Constructivists</a:t>
            </a:r>
            <a:r>
              <a:rPr lang="en-CA" dirty="0">
                <a:latin typeface="Times New Roman"/>
                <a:cs typeface="Times New Roman"/>
              </a:rPr>
              <a:t> believe that there is no single reality or truth, and therefore reality needs to be interpreted, and therefore they are more likely to use qualitative methods to get those multiple realities.</a:t>
            </a:r>
          </a:p>
          <a:p>
            <a:pPr marL="0" indent="0">
              <a:buNone/>
            </a:pPr>
            <a:endParaRPr lang="en-CA" dirty="0">
              <a:latin typeface="Times New Roman"/>
              <a:cs typeface="Times New Roman"/>
            </a:endParaRPr>
          </a:p>
        </p:txBody>
      </p:sp>
    </p:spTree>
    <p:extLst>
      <p:ext uri="{BB962C8B-B14F-4D97-AF65-F5344CB8AC3E}">
        <p14:creationId xmlns:p14="http://schemas.microsoft.com/office/powerpoint/2010/main" val="30282681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b="1" dirty="0" smtClean="0">
                <a:latin typeface="Times New Roman"/>
                <a:cs typeface="Times New Roman"/>
              </a:rPr>
              <a:t/>
            </a:r>
            <a:br>
              <a:rPr lang="en-CA" sz="3200" b="1" dirty="0" smtClean="0">
                <a:latin typeface="Times New Roman"/>
                <a:cs typeface="Times New Roman"/>
              </a:rPr>
            </a:br>
            <a:r>
              <a:rPr lang="en-CA" sz="3200" b="1" dirty="0" smtClean="0">
                <a:latin typeface="Times New Roman"/>
                <a:cs typeface="Times New Roman"/>
              </a:rPr>
              <a:t>Which Research </a:t>
            </a:r>
            <a:r>
              <a:rPr lang="en-CA" sz="3200" b="1" dirty="0">
                <a:latin typeface="Times New Roman"/>
                <a:cs typeface="Times New Roman"/>
              </a:rPr>
              <a:t>P</a:t>
            </a:r>
            <a:r>
              <a:rPr lang="en-CA" sz="3200" b="1" dirty="0" smtClean="0">
                <a:latin typeface="Times New Roman"/>
                <a:cs typeface="Times New Roman"/>
              </a:rPr>
              <a:t>aradigm </a:t>
            </a:r>
            <a:r>
              <a:rPr lang="en-CA" sz="3200" b="1" dirty="0">
                <a:latin typeface="Times New Roman"/>
                <a:cs typeface="Times New Roman"/>
              </a:rPr>
              <a:t>D</a:t>
            </a:r>
            <a:r>
              <a:rPr lang="en-CA" sz="3200" b="1" dirty="0" smtClean="0">
                <a:latin typeface="Times New Roman"/>
                <a:cs typeface="Times New Roman"/>
              </a:rPr>
              <a:t>oes </a:t>
            </a:r>
            <a:r>
              <a:rPr lang="en-CA" sz="3200" b="1" dirty="0">
                <a:latin typeface="Times New Roman"/>
                <a:cs typeface="Times New Roman"/>
              </a:rPr>
              <a:t>m</a:t>
            </a:r>
            <a:r>
              <a:rPr lang="en-CA" sz="3200" b="1" dirty="0" smtClean="0">
                <a:latin typeface="Times New Roman"/>
                <a:cs typeface="Times New Roman"/>
              </a:rPr>
              <a:t>y Research </a:t>
            </a:r>
            <a:r>
              <a:rPr lang="en-CA" sz="3200" b="1" dirty="0">
                <a:latin typeface="Times New Roman"/>
                <a:cs typeface="Times New Roman"/>
              </a:rPr>
              <a:t>B</a:t>
            </a:r>
            <a:r>
              <a:rPr lang="en-CA" sz="3200" b="1" dirty="0" smtClean="0">
                <a:latin typeface="Times New Roman"/>
                <a:cs typeface="Times New Roman"/>
              </a:rPr>
              <a:t>elong to?</a:t>
            </a:r>
            <a:br>
              <a:rPr lang="en-CA" sz="3200" b="1" dirty="0" smtClean="0">
                <a:latin typeface="Times New Roman"/>
                <a:cs typeface="Times New Roman"/>
              </a:rPr>
            </a:b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pPr lvl="0" fontAlgn="base"/>
            <a:endParaRPr lang="en-CA" b="1" dirty="0" smtClean="0">
              <a:latin typeface="Times New Roman"/>
              <a:cs typeface="Times New Roman"/>
            </a:endParaRPr>
          </a:p>
          <a:p>
            <a:pPr lvl="0" fontAlgn="base"/>
            <a:r>
              <a:rPr lang="en-CA" b="1" dirty="0" smtClean="0">
                <a:latin typeface="Times New Roman"/>
                <a:cs typeface="Times New Roman"/>
              </a:rPr>
              <a:t>Pragmatists</a:t>
            </a:r>
            <a:r>
              <a:rPr lang="en-CA" dirty="0">
                <a:latin typeface="Times New Roman"/>
                <a:cs typeface="Times New Roman"/>
              </a:rPr>
              <a:t> believe that reality is constantly renegotiated, debated, interpreted, and therefore the best method to use is the one that solves the problem</a:t>
            </a:r>
          </a:p>
          <a:p>
            <a:endParaRPr lang="en-CA" dirty="0">
              <a:latin typeface="Times New Roman"/>
              <a:cs typeface="Times New Roman"/>
            </a:endParaRPr>
          </a:p>
        </p:txBody>
      </p:sp>
    </p:spTree>
    <p:extLst>
      <p:ext uri="{BB962C8B-B14F-4D97-AF65-F5344CB8AC3E}">
        <p14:creationId xmlns:p14="http://schemas.microsoft.com/office/powerpoint/2010/main" val="411061894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ge result for paradigm"/>
          <p:cNvPicPr/>
          <p:nvPr/>
        </p:nvPicPr>
        <p:blipFill>
          <a:blip r:embed="rId2">
            <a:extLst>
              <a:ext uri="{28A0092B-C50C-407E-A947-70E740481C1C}">
                <a14:useLocalDpi xmlns:a14="http://schemas.microsoft.com/office/drawing/2010/main" val="0"/>
              </a:ext>
            </a:extLst>
          </a:blip>
          <a:srcRect/>
          <a:stretch>
            <a:fillRect/>
          </a:stretch>
        </p:blipFill>
        <p:spPr bwMode="auto">
          <a:xfrm>
            <a:off x="551397" y="484635"/>
            <a:ext cx="8003611" cy="5481386"/>
          </a:xfrm>
          <a:prstGeom prst="rect">
            <a:avLst/>
          </a:prstGeom>
          <a:noFill/>
          <a:ln>
            <a:noFill/>
          </a:ln>
        </p:spPr>
      </p:pic>
    </p:spTree>
    <p:extLst>
      <p:ext uri="{BB962C8B-B14F-4D97-AF65-F5344CB8AC3E}">
        <p14:creationId xmlns:p14="http://schemas.microsoft.com/office/powerpoint/2010/main" val="20753673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0850"/>
            <a:ext cx="8229600" cy="5515313"/>
          </a:xfrm>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7200" b="1" dirty="0" smtClean="0"/>
              <a:t> Questions?</a:t>
            </a:r>
            <a:endParaRPr lang="en-US" sz="7200" b="1" dirty="0"/>
          </a:p>
        </p:txBody>
      </p:sp>
    </p:spTree>
    <p:extLst>
      <p:ext uri="{BB962C8B-B14F-4D97-AF65-F5344CB8AC3E}">
        <p14:creationId xmlns:p14="http://schemas.microsoft.com/office/powerpoint/2010/main" val="26856466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a:cs typeface="Times New Roman"/>
              </a:rPr>
              <a:t>What is Research? </a:t>
            </a:r>
            <a:endParaRPr lang="en-US" sz="3200" b="1" dirty="0">
              <a:latin typeface="Times New Roman"/>
              <a:cs typeface="Times New Roman"/>
            </a:endParaRPr>
          </a:p>
        </p:txBody>
      </p:sp>
      <p:sp>
        <p:nvSpPr>
          <p:cNvPr id="3" name="Content Placeholder 2"/>
          <p:cNvSpPr>
            <a:spLocks noGrp="1"/>
          </p:cNvSpPr>
          <p:nvPr>
            <p:ph idx="1"/>
          </p:nvPr>
        </p:nvSpPr>
        <p:spPr/>
        <p:txBody>
          <a:bodyPr/>
          <a:lstStyle/>
          <a:p>
            <a:r>
              <a:rPr lang="en-US" dirty="0" smtClean="0">
                <a:latin typeface="Times New Roman"/>
                <a:cs typeface="Times New Roman"/>
              </a:rPr>
              <a:t>A process to discover a new knowledge</a:t>
            </a:r>
          </a:p>
          <a:p>
            <a:r>
              <a:rPr lang="en-US" dirty="0" smtClean="0">
                <a:latin typeface="Times New Roman"/>
                <a:cs typeface="Times New Roman"/>
              </a:rPr>
              <a:t>A systematic investigation </a:t>
            </a:r>
          </a:p>
          <a:p>
            <a:r>
              <a:rPr lang="en-US" dirty="0" smtClean="0">
                <a:latin typeface="Times New Roman"/>
                <a:cs typeface="Times New Roman"/>
              </a:rPr>
              <a:t>Scientific methods </a:t>
            </a:r>
          </a:p>
          <a:p>
            <a:r>
              <a:rPr lang="en-US" dirty="0" smtClean="0">
                <a:latin typeface="Times New Roman"/>
                <a:cs typeface="Times New Roman"/>
              </a:rPr>
              <a:t>Inductive and deductive </a:t>
            </a:r>
          </a:p>
          <a:p>
            <a:r>
              <a:rPr lang="en-US" dirty="0" smtClean="0">
                <a:latin typeface="Times New Roman"/>
                <a:cs typeface="Times New Roman"/>
              </a:rPr>
              <a:t>Analytical in nature</a:t>
            </a:r>
          </a:p>
          <a:p>
            <a:r>
              <a:rPr lang="en-US" dirty="0" smtClean="0">
                <a:latin typeface="Times New Roman"/>
                <a:cs typeface="Times New Roman"/>
              </a:rPr>
              <a:t>It is all about the data</a:t>
            </a:r>
            <a:endParaRPr lang="en-US" dirty="0">
              <a:latin typeface="Times New Roman"/>
              <a:cs typeface="Times New Roman"/>
            </a:endParaRPr>
          </a:p>
        </p:txBody>
      </p:sp>
    </p:spTree>
    <p:extLst>
      <p:ext uri="{BB962C8B-B14F-4D97-AF65-F5344CB8AC3E}">
        <p14:creationId xmlns:p14="http://schemas.microsoft.com/office/powerpoint/2010/main" val="15314311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a:cs typeface="Times New Roman"/>
              </a:rPr>
              <a:t>What are the </a:t>
            </a:r>
            <a:r>
              <a:rPr lang="en-US" sz="3200" b="1" dirty="0">
                <a:latin typeface="Times New Roman"/>
                <a:cs typeface="Times New Roman"/>
              </a:rPr>
              <a:t>B</a:t>
            </a:r>
            <a:r>
              <a:rPr lang="en-US" sz="3200" b="1" dirty="0" smtClean="0">
                <a:latin typeface="Times New Roman"/>
                <a:cs typeface="Times New Roman"/>
              </a:rPr>
              <a:t>enefits of Research </a:t>
            </a:r>
            <a:endParaRPr lang="en-US" sz="3200" b="1" dirty="0">
              <a:latin typeface="Times New Roman"/>
              <a:cs typeface="Times New Roman"/>
            </a:endParaRPr>
          </a:p>
        </p:txBody>
      </p:sp>
      <p:sp>
        <p:nvSpPr>
          <p:cNvPr id="3" name="Content Placeholder 2"/>
          <p:cNvSpPr>
            <a:spLocks noGrp="1"/>
          </p:cNvSpPr>
          <p:nvPr>
            <p:ph idx="1"/>
          </p:nvPr>
        </p:nvSpPr>
        <p:spPr/>
        <p:txBody>
          <a:bodyPr/>
          <a:lstStyle/>
          <a:p>
            <a:r>
              <a:rPr lang="en-US" dirty="0" smtClean="0">
                <a:latin typeface="Times New Roman"/>
                <a:cs typeface="Times New Roman"/>
              </a:rPr>
              <a:t>To fill a knowledge gab (explore,</a:t>
            </a:r>
            <a:r>
              <a:rPr lang="en-US" dirty="0">
                <a:latin typeface="Times New Roman"/>
                <a:cs typeface="Times New Roman"/>
              </a:rPr>
              <a:t> </a:t>
            </a:r>
            <a:r>
              <a:rPr lang="en-US" dirty="0" smtClean="0">
                <a:latin typeface="Times New Roman"/>
                <a:cs typeface="Times New Roman"/>
              </a:rPr>
              <a:t>explain, understand, define, create )</a:t>
            </a:r>
          </a:p>
          <a:p>
            <a:r>
              <a:rPr lang="en-US" dirty="0" smtClean="0">
                <a:latin typeface="Times New Roman"/>
                <a:cs typeface="Times New Roman"/>
              </a:rPr>
              <a:t>To solve a problem </a:t>
            </a:r>
            <a:endParaRPr lang="en-US" dirty="0">
              <a:latin typeface="Times New Roman"/>
              <a:cs typeface="Times New Roman"/>
            </a:endParaRPr>
          </a:p>
        </p:txBody>
      </p:sp>
    </p:spTree>
    <p:extLst>
      <p:ext uri="{BB962C8B-B14F-4D97-AF65-F5344CB8AC3E}">
        <p14:creationId xmlns:p14="http://schemas.microsoft.com/office/powerpoint/2010/main" val="37359411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a:cs typeface="Times New Roman"/>
              </a:rPr>
              <a:t>Level of Evidence</a:t>
            </a:r>
            <a:endParaRPr lang="en-US" sz="3200" b="1" dirty="0">
              <a:latin typeface="Times New Roman"/>
              <a:cs typeface="Times New Roman"/>
            </a:endParaRPr>
          </a:p>
        </p:txBody>
      </p:sp>
      <p:sp>
        <p:nvSpPr>
          <p:cNvPr id="3" name="Content Placeholder 2"/>
          <p:cNvSpPr>
            <a:spLocks noGrp="1"/>
          </p:cNvSpPr>
          <p:nvPr>
            <p:ph idx="1"/>
          </p:nvPr>
        </p:nvSpPr>
        <p:spPr>
          <a:xfrm>
            <a:off x="457200" y="1600200"/>
            <a:ext cx="8229600" cy="4874105"/>
          </a:xfrm>
        </p:spPr>
        <p:txBody>
          <a:bodyPr>
            <a:normAutofit fontScale="92500" lnSpcReduction="10000"/>
          </a:bodyPr>
          <a:lstStyle/>
          <a:p>
            <a:pPr marL="0" indent="0" fontAlgn="base">
              <a:buNone/>
            </a:pPr>
            <a:r>
              <a:rPr lang="en-CA" sz="2000" b="1" dirty="0">
                <a:latin typeface="Times New Roman"/>
                <a:cs typeface="Times New Roman"/>
              </a:rPr>
              <a:t>LEVEL </a:t>
            </a:r>
            <a:r>
              <a:rPr lang="en-CA" sz="2000" b="1" dirty="0" smtClean="0">
                <a:latin typeface="Times New Roman"/>
                <a:cs typeface="Times New Roman"/>
              </a:rPr>
              <a:t>A</a:t>
            </a:r>
          </a:p>
          <a:p>
            <a:pPr fontAlgn="base"/>
            <a:r>
              <a:rPr lang="en-US" sz="2000" dirty="0" smtClean="0">
                <a:latin typeface="Times New Roman"/>
                <a:cs typeface="Times New Roman"/>
              </a:rPr>
              <a:t>Randomized </a:t>
            </a:r>
            <a:r>
              <a:rPr lang="en-US" sz="2000" dirty="0">
                <a:latin typeface="Times New Roman"/>
                <a:cs typeface="Times New Roman"/>
              </a:rPr>
              <a:t>control trials: </a:t>
            </a:r>
            <a:endParaRPr lang="en-CA" sz="2000" dirty="0">
              <a:latin typeface="Times New Roman"/>
              <a:cs typeface="Times New Roman"/>
            </a:endParaRPr>
          </a:p>
          <a:p>
            <a:pPr lvl="0" fontAlgn="base"/>
            <a:r>
              <a:rPr lang="en-US" sz="2000" dirty="0" smtClean="0">
                <a:latin typeface="Times New Roman"/>
                <a:cs typeface="Times New Roman"/>
              </a:rPr>
              <a:t>Systematic </a:t>
            </a:r>
            <a:r>
              <a:rPr lang="en-US" sz="2000" dirty="0">
                <a:latin typeface="Times New Roman"/>
                <a:cs typeface="Times New Roman"/>
              </a:rPr>
              <a:t>review or meta-analysis </a:t>
            </a:r>
            <a:endParaRPr lang="en-CA" sz="2000" dirty="0">
              <a:latin typeface="Times New Roman"/>
              <a:cs typeface="Times New Roman"/>
            </a:endParaRPr>
          </a:p>
          <a:p>
            <a:pPr lvl="0" fontAlgn="base"/>
            <a:r>
              <a:rPr lang="en-US" sz="2000" dirty="0" smtClean="0">
                <a:latin typeface="Times New Roman"/>
                <a:cs typeface="Times New Roman"/>
              </a:rPr>
              <a:t>Clinical </a:t>
            </a:r>
            <a:r>
              <a:rPr lang="en-US" sz="2000" dirty="0">
                <a:latin typeface="Times New Roman"/>
                <a:cs typeface="Times New Roman"/>
              </a:rPr>
              <a:t>practice </a:t>
            </a:r>
            <a:r>
              <a:rPr lang="en-US" sz="2000" dirty="0" smtClean="0">
                <a:latin typeface="Times New Roman"/>
                <a:cs typeface="Times New Roman"/>
              </a:rPr>
              <a:t>guidelines</a:t>
            </a:r>
          </a:p>
          <a:p>
            <a:pPr marL="0" indent="0" fontAlgn="base">
              <a:buNone/>
            </a:pPr>
            <a:r>
              <a:rPr lang="en-CA" sz="2000" b="1" dirty="0">
                <a:latin typeface="Times New Roman"/>
                <a:cs typeface="Times New Roman"/>
              </a:rPr>
              <a:t>LEVEL B: </a:t>
            </a:r>
            <a:endParaRPr lang="en-CA" sz="2000" b="1" dirty="0" smtClean="0">
              <a:latin typeface="Times New Roman"/>
              <a:cs typeface="Times New Roman"/>
            </a:endParaRPr>
          </a:p>
          <a:p>
            <a:pPr fontAlgn="base"/>
            <a:r>
              <a:rPr lang="en-CA" sz="2000" dirty="0" smtClean="0">
                <a:latin typeface="Times New Roman"/>
                <a:cs typeface="Times New Roman"/>
              </a:rPr>
              <a:t>Well</a:t>
            </a:r>
            <a:r>
              <a:rPr lang="en-CA" sz="2000" dirty="0">
                <a:latin typeface="Times New Roman"/>
                <a:cs typeface="Times New Roman"/>
              </a:rPr>
              <a:t>-designed control trials without randomization.</a:t>
            </a:r>
          </a:p>
          <a:p>
            <a:pPr lvl="0" fontAlgn="base"/>
            <a:r>
              <a:rPr lang="en-CA" sz="2000" dirty="0">
                <a:latin typeface="Times New Roman"/>
                <a:cs typeface="Times New Roman"/>
              </a:rPr>
              <a:t>Clinical cohort study</a:t>
            </a:r>
          </a:p>
          <a:p>
            <a:pPr lvl="0" fontAlgn="base"/>
            <a:r>
              <a:rPr lang="en-CA" sz="2000" dirty="0">
                <a:latin typeface="Times New Roman"/>
                <a:cs typeface="Times New Roman"/>
              </a:rPr>
              <a:t>Case-controlled study</a:t>
            </a:r>
          </a:p>
          <a:p>
            <a:pPr lvl="0" fontAlgn="base"/>
            <a:r>
              <a:rPr lang="en-CA" sz="2000" dirty="0">
                <a:latin typeface="Times New Roman"/>
                <a:cs typeface="Times New Roman"/>
              </a:rPr>
              <a:t>Uncontrolled study</a:t>
            </a:r>
          </a:p>
          <a:p>
            <a:pPr lvl="0" fontAlgn="base"/>
            <a:r>
              <a:rPr lang="en-CA" sz="2000" dirty="0">
                <a:latin typeface="Times New Roman"/>
                <a:cs typeface="Times New Roman"/>
              </a:rPr>
              <a:t>Epidemiological study</a:t>
            </a:r>
          </a:p>
          <a:p>
            <a:pPr lvl="0" fontAlgn="base"/>
            <a:r>
              <a:rPr lang="en-CA" sz="2000" dirty="0">
                <a:latin typeface="Times New Roman"/>
                <a:cs typeface="Times New Roman"/>
              </a:rPr>
              <a:t>Qualitative study/quantitative study</a:t>
            </a:r>
          </a:p>
          <a:p>
            <a:pPr marL="0" indent="0" fontAlgn="base">
              <a:buNone/>
            </a:pPr>
            <a:r>
              <a:rPr lang="en-CA" sz="2000" b="1" dirty="0">
                <a:latin typeface="Times New Roman"/>
                <a:cs typeface="Times New Roman"/>
              </a:rPr>
              <a:t>LEVEL C</a:t>
            </a:r>
            <a:endParaRPr lang="en-CA" sz="2000" dirty="0">
              <a:latin typeface="Times New Roman"/>
              <a:cs typeface="Times New Roman"/>
            </a:endParaRPr>
          </a:p>
          <a:p>
            <a:pPr lvl="0" fontAlgn="base"/>
            <a:r>
              <a:rPr lang="en-CA" sz="2000" dirty="0">
                <a:latin typeface="Times New Roman"/>
                <a:cs typeface="Times New Roman"/>
              </a:rPr>
              <a:t>Consensus viewpoint and expert opinion</a:t>
            </a:r>
          </a:p>
          <a:p>
            <a:pPr lvl="0" fontAlgn="base"/>
            <a:r>
              <a:rPr lang="en-CA" sz="2000" dirty="0">
                <a:latin typeface="Times New Roman"/>
                <a:cs typeface="Times New Roman"/>
              </a:rPr>
              <a:t>Meta-synthesis</a:t>
            </a:r>
          </a:p>
          <a:p>
            <a:pPr marL="0" indent="0" algn="r" fontAlgn="base">
              <a:buNone/>
            </a:pPr>
            <a:r>
              <a:rPr lang="en-CA" sz="2000" dirty="0">
                <a:latin typeface="Times New Roman"/>
                <a:cs typeface="Times New Roman"/>
              </a:rPr>
              <a:t>Oxford Centre for Evidence-Based Medicine, 2011</a:t>
            </a:r>
          </a:p>
          <a:p>
            <a:pPr lvl="0" algn="r" fontAlgn="base"/>
            <a:endParaRPr lang="en-CA" sz="2000" dirty="0">
              <a:latin typeface="Times New Roman"/>
              <a:cs typeface="Times New Roman"/>
            </a:endParaRPr>
          </a:p>
          <a:p>
            <a:endParaRPr lang="en-US" sz="2000" dirty="0">
              <a:latin typeface="Times New Roman"/>
              <a:cs typeface="Times New Roman"/>
            </a:endParaRPr>
          </a:p>
        </p:txBody>
      </p:sp>
    </p:spTree>
    <p:extLst>
      <p:ext uri="{BB962C8B-B14F-4D97-AF65-F5344CB8AC3E}">
        <p14:creationId xmlns:p14="http://schemas.microsoft.com/office/powerpoint/2010/main" val="26763611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b="1" dirty="0" smtClean="0">
                <a:latin typeface="Times New Roman"/>
                <a:cs typeface="Times New Roman"/>
              </a:rPr>
              <a:t/>
            </a:r>
            <a:br>
              <a:rPr lang="en-CA" sz="3200" b="1" dirty="0" smtClean="0">
                <a:latin typeface="Times New Roman"/>
                <a:cs typeface="Times New Roman"/>
              </a:rPr>
            </a:br>
            <a:r>
              <a:rPr lang="en-CA" sz="3200" b="1" dirty="0" smtClean="0">
                <a:latin typeface="Times New Roman"/>
                <a:cs typeface="Times New Roman"/>
              </a:rPr>
              <a:t>What </a:t>
            </a:r>
            <a:r>
              <a:rPr lang="en-CA" sz="3200" b="1" dirty="0">
                <a:latin typeface="Times New Roman"/>
                <a:cs typeface="Times New Roman"/>
              </a:rPr>
              <a:t>is </a:t>
            </a:r>
            <a:r>
              <a:rPr lang="en-CA" sz="3200" b="1" dirty="0" smtClean="0">
                <a:latin typeface="Times New Roman"/>
                <a:cs typeface="Times New Roman"/>
              </a:rPr>
              <a:t>Evidence-Based Practice</a:t>
            </a:r>
            <a:r>
              <a:rPr lang="en-CA" sz="3200" b="1" dirty="0">
                <a:latin typeface="Times New Roman"/>
                <a:cs typeface="Times New Roman"/>
              </a:rPr>
              <a:t>?</a:t>
            </a:r>
            <a:br>
              <a:rPr lang="en-CA" sz="3200" b="1" dirty="0">
                <a:latin typeface="Times New Roman"/>
                <a:cs typeface="Times New Roman"/>
              </a:rPr>
            </a:br>
            <a:endParaRPr lang="en-US" sz="3200" b="1" dirty="0">
              <a:latin typeface="Times New Roman"/>
              <a:cs typeface="Times New Roman"/>
            </a:endParaRPr>
          </a:p>
        </p:txBody>
      </p:sp>
      <p:sp>
        <p:nvSpPr>
          <p:cNvPr id="3" name="Content Placeholder 2"/>
          <p:cNvSpPr>
            <a:spLocks noGrp="1"/>
          </p:cNvSpPr>
          <p:nvPr>
            <p:ph idx="1"/>
          </p:nvPr>
        </p:nvSpPr>
        <p:spPr/>
        <p:txBody>
          <a:bodyPr/>
          <a:lstStyle/>
          <a:p>
            <a:endParaRPr lang="en-CA" dirty="0" smtClean="0">
              <a:latin typeface="Times New Roman"/>
              <a:cs typeface="Times New Roman"/>
            </a:endParaRPr>
          </a:p>
          <a:p>
            <a:pPr marL="0" indent="0">
              <a:buNone/>
            </a:pPr>
            <a:r>
              <a:rPr lang="en-CA" dirty="0" smtClean="0">
                <a:latin typeface="Times New Roman"/>
                <a:cs typeface="Times New Roman"/>
              </a:rPr>
              <a:t>The </a:t>
            </a:r>
            <a:r>
              <a:rPr lang="en-CA" dirty="0">
                <a:latin typeface="Times New Roman"/>
                <a:cs typeface="Times New Roman"/>
              </a:rPr>
              <a:t>National Council of State Boards of Nursing explains it as </a:t>
            </a:r>
            <a:r>
              <a:rPr lang="en-CA" b="1" dirty="0">
                <a:latin typeface="Times New Roman"/>
                <a:cs typeface="Times New Roman"/>
              </a:rPr>
              <a:t>“the integration of the best research with clinical expertise and patient values.”</a:t>
            </a: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15285619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58570"/>
            <a:ext cx="8229600" cy="5367593"/>
          </a:xfrm>
        </p:spPr>
        <p:txBody>
          <a:bodyPr/>
          <a:lstStyle/>
          <a:p>
            <a:pPr marL="0" indent="0">
              <a:buNone/>
            </a:pPr>
            <a:endParaRPr lang="en-US" dirty="0" smtClean="0">
              <a:latin typeface="Times New Roman"/>
              <a:cs typeface="Times New Roman"/>
            </a:endParaRPr>
          </a:p>
          <a:p>
            <a:pPr marL="0" indent="0">
              <a:buNone/>
            </a:pPr>
            <a:endParaRPr lang="en-US" dirty="0">
              <a:latin typeface="Times New Roman"/>
              <a:cs typeface="Times New Roman"/>
            </a:endParaRPr>
          </a:p>
          <a:p>
            <a:pPr marL="0" indent="0">
              <a:buNone/>
            </a:pPr>
            <a:endParaRPr lang="en-US" dirty="0" smtClean="0">
              <a:latin typeface="Times New Roman"/>
              <a:cs typeface="Times New Roman"/>
            </a:endParaRPr>
          </a:p>
          <a:p>
            <a:pPr marL="0" indent="0">
              <a:buNone/>
            </a:pPr>
            <a:endParaRPr lang="en-US" dirty="0">
              <a:latin typeface="Times New Roman"/>
              <a:cs typeface="Times New Roman"/>
            </a:endParaRPr>
          </a:p>
          <a:p>
            <a:pPr marL="0" indent="0">
              <a:buNone/>
            </a:pPr>
            <a:endParaRPr lang="en-US" dirty="0" smtClean="0">
              <a:latin typeface="Times New Roman"/>
              <a:cs typeface="Times New Roman"/>
            </a:endParaRPr>
          </a:p>
          <a:p>
            <a:pPr marL="0" indent="0">
              <a:buNone/>
            </a:pPr>
            <a:endParaRPr lang="en-US" dirty="0">
              <a:latin typeface="Times New Roman"/>
              <a:cs typeface="Times New Roman"/>
            </a:endParaRPr>
          </a:p>
          <a:p>
            <a:pPr marL="0" indent="0">
              <a:buNone/>
            </a:pPr>
            <a:endParaRPr lang="en-US" dirty="0" smtClean="0">
              <a:latin typeface="Times New Roman"/>
              <a:cs typeface="Times New Roman"/>
            </a:endParaRPr>
          </a:p>
          <a:p>
            <a:pPr marL="0" indent="0">
              <a:buNone/>
            </a:pPr>
            <a:endParaRPr lang="en-US" dirty="0">
              <a:latin typeface="Times New Roman"/>
              <a:cs typeface="Times New Roman"/>
            </a:endParaRPr>
          </a:p>
          <a:p>
            <a:pPr marL="0" indent="0" algn="r">
              <a:buNone/>
            </a:pPr>
            <a:r>
              <a:rPr lang="en-CA" sz="1800" dirty="0">
                <a:latin typeface="Times New Roman"/>
                <a:cs typeface="Times New Roman"/>
              </a:rPr>
              <a:t>David </a:t>
            </a:r>
            <a:r>
              <a:rPr lang="en-CA" sz="1800" dirty="0" err="1">
                <a:latin typeface="Times New Roman"/>
                <a:cs typeface="Times New Roman"/>
              </a:rPr>
              <a:t>Sackett</a:t>
            </a:r>
            <a:r>
              <a:rPr lang="en-CA" sz="1800" dirty="0">
                <a:latin typeface="Times New Roman"/>
                <a:cs typeface="Times New Roman"/>
              </a:rPr>
              <a:t>, 1996</a:t>
            </a:r>
          </a:p>
          <a:p>
            <a:pPr marL="0" indent="0">
              <a:buNone/>
            </a:pPr>
            <a:endParaRPr lang="en-US" dirty="0">
              <a:latin typeface="Times New Roman"/>
              <a:cs typeface="Times New Roman"/>
            </a:endParaRPr>
          </a:p>
        </p:txBody>
      </p:sp>
      <p:pic>
        <p:nvPicPr>
          <p:cNvPr id="4" name="Picture 3" descr="mage result for what is evidence based practice"/>
          <p:cNvPicPr/>
          <p:nvPr/>
        </p:nvPicPr>
        <p:blipFill>
          <a:blip r:embed="rId2">
            <a:extLst>
              <a:ext uri="{28A0092B-C50C-407E-A947-70E740481C1C}">
                <a14:useLocalDpi xmlns:a14="http://schemas.microsoft.com/office/drawing/2010/main" val="0"/>
              </a:ext>
            </a:extLst>
          </a:blip>
          <a:srcRect/>
          <a:stretch>
            <a:fillRect/>
          </a:stretch>
        </p:blipFill>
        <p:spPr bwMode="auto">
          <a:xfrm>
            <a:off x="2504906" y="1461723"/>
            <a:ext cx="4057015" cy="3462655"/>
          </a:xfrm>
          <a:prstGeom prst="rect">
            <a:avLst/>
          </a:prstGeom>
          <a:noFill/>
          <a:ln>
            <a:noFill/>
          </a:ln>
        </p:spPr>
      </p:pic>
    </p:spTree>
    <p:extLst>
      <p:ext uri="{BB962C8B-B14F-4D97-AF65-F5344CB8AC3E}">
        <p14:creationId xmlns:p14="http://schemas.microsoft.com/office/powerpoint/2010/main" val="10358862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a:cs typeface="Times New Roman"/>
              </a:rPr>
              <a:t>Research </a:t>
            </a:r>
            <a:r>
              <a:rPr lang="en-US" sz="3200" b="1" dirty="0" err="1" smtClean="0">
                <a:latin typeface="Times New Roman"/>
                <a:cs typeface="Times New Roman"/>
              </a:rPr>
              <a:t>vs</a:t>
            </a:r>
            <a:r>
              <a:rPr lang="en-US" sz="3200" b="1" dirty="0" smtClean="0">
                <a:latin typeface="Times New Roman"/>
                <a:cs typeface="Times New Roman"/>
              </a:rPr>
              <a:t> Evidence </a:t>
            </a:r>
            <a:r>
              <a:rPr lang="en-US" sz="3200" b="1" dirty="0">
                <a:latin typeface="Times New Roman"/>
                <a:cs typeface="Times New Roman"/>
              </a:rPr>
              <a:t>B</a:t>
            </a:r>
            <a:r>
              <a:rPr lang="en-US" sz="3200" b="1" dirty="0" smtClean="0">
                <a:latin typeface="Times New Roman"/>
                <a:cs typeface="Times New Roman"/>
              </a:rPr>
              <a:t>ased </a:t>
            </a:r>
            <a:r>
              <a:rPr lang="en-US" sz="3200" b="1" dirty="0">
                <a:latin typeface="Times New Roman"/>
                <a:cs typeface="Times New Roman"/>
              </a:rPr>
              <a:t>P</a:t>
            </a:r>
            <a:r>
              <a:rPr lang="en-US" sz="3200" b="1" dirty="0" smtClean="0">
                <a:latin typeface="Times New Roman"/>
                <a:cs typeface="Times New Roman"/>
              </a:rPr>
              <a:t>ractice </a:t>
            </a:r>
            <a:endParaRPr lang="en-US" sz="3200" b="1" dirty="0">
              <a:latin typeface="Times New Roman"/>
              <a:cs typeface="Times New Roman"/>
            </a:endParaRPr>
          </a:p>
        </p:txBody>
      </p:sp>
      <p:sp>
        <p:nvSpPr>
          <p:cNvPr id="3" name="Content Placeholder 2"/>
          <p:cNvSpPr>
            <a:spLocks noGrp="1"/>
          </p:cNvSpPr>
          <p:nvPr>
            <p:ph idx="1"/>
          </p:nvPr>
        </p:nvSpPr>
        <p:spPr>
          <a:xfrm>
            <a:off x="457200" y="1417638"/>
            <a:ext cx="8229600" cy="5140965"/>
          </a:xfrm>
        </p:spPr>
        <p:txBody>
          <a:bodyPr>
            <a:normAutofit fontScale="55000" lnSpcReduction="20000"/>
          </a:bodyPr>
          <a:lstStyle/>
          <a:p>
            <a:pPr marL="0" indent="0">
              <a:buNone/>
            </a:pPr>
            <a:r>
              <a:rPr lang="en-CA" sz="3800" dirty="0">
                <a:latin typeface="Times New Roman"/>
                <a:cs typeface="Times New Roman"/>
              </a:rPr>
              <a:t>Why do we struggle to understand the difference between evidence-based practice and nursing research</a:t>
            </a:r>
            <a:r>
              <a:rPr lang="en-CA" sz="3800" dirty="0" smtClean="0">
                <a:latin typeface="Times New Roman"/>
                <a:cs typeface="Times New Roman"/>
              </a:rPr>
              <a:t>?</a:t>
            </a:r>
          </a:p>
          <a:p>
            <a:pPr marL="0" indent="0">
              <a:buNone/>
            </a:pPr>
            <a:endParaRPr lang="en-CA" sz="3800" dirty="0" smtClean="0">
              <a:latin typeface="Times New Roman"/>
              <a:cs typeface="Times New Roman"/>
            </a:endParaRPr>
          </a:p>
          <a:p>
            <a:r>
              <a:rPr lang="en-CA" sz="3800" dirty="0" smtClean="0">
                <a:latin typeface="Times New Roman"/>
                <a:cs typeface="Times New Roman"/>
              </a:rPr>
              <a:t>“ </a:t>
            </a:r>
            <a:r>
              <a:rPr lang="en-CA" sz="3800" dirty="0">
                <a:latin typeface="Times New Roman"/>
                <a:cs typeface="Times New Roman"/>
              </a:rPr>
              <a:t>It is often a matter of education and </a:t>
            </a:r>
            <a:r>
              <a:rPr lang="en-CA" sz="3800" dirty="0" smtClean="0">
                <a:latin typeface="Times New Roman"/>
                <a:cs typeface="Times New Roman"/>
              </a:rPr>
              <a:t>experience”</a:t>
            </a:r>
          </a:p>
          <a:p>
            <a:endParaRPr lang="en-CA" sz="3800" dirty="0">
              <a:latin typeface="Times New Roman"/>
              <a:cs typeface="Times New Roman"/>
            </a:endParaRPr>
          </a:p>
          <a:p>
            <a:r>
              <a:rPr lang="en-CA" sz="3800" dirty="0" smtClean="0">
                <a:latin typeface="Times New Roman"/>
                <a:cs typeface="Times New Roman"/>
              </a:rPr>
              <a:t>“Research is a foreign language. You must be able to speak and understand it to truly do it”</a:t>
            </a:r>
          </a:p>
          <a:p>
            <a:endParaRPr lang="en-CA" sz="3800" dirty="0" smtClean="0">
              <a:latin typeface="Times New Roman"/>
              <a:cs typeface="Times New Roman"/>
            </a:endParaRPr>
          </a:p>
          <a:p>
            <a:r>
              <a:rPr lang="en-CA" sz="3800" dirty="0" smtClean="0">
                <a:latin typeface="Times New Roman"/>
                <a:cs typeface="Times New Roman"/>
              </a:rPr>
              <a:t>“</a:t>
            </a:r>
            <a:r>
              <a:rPr lang="en-CA" sz="3800" dirty="0">
                <a:latin typeface="Times New Roman"/>
                <a:cs typeface="Times New Roman"/>
              </a:rPr>
              <a:t>Evidence-based practice is used to close the gap between the research being conducted and the practice—the ‘research/practice gap,’ </a:t>
            </a:r>
            <a:endParaRPr lang="en-CA" sz="3800" dirty="0" smtClean="0">
              <a:latin typeface="Times New Roman"/>
              <a:cs typeface="Times New Roman"/>
            </a:endParaRPr>
          </a:p>
          <a:p>
            <a:pPr marL="0" indent="0">
              <a:buNone/>
            </a:pPr>
            <a:endParaRPr lang="en-CA" sz="3800" dirty="0" smtClean="0">
              <a:latin typeface="Times New Roman"/>
              <a:cs typeface="Times New Roman"/>
            </a:endParaRPr>
          </a:p>
          <a:p>
            <a:r>
              <a:rPr lang="en-CA" sz="3800" dirty="0" smtClean="0">
                <a:latin typeface="Times New Roman"/>
                <a:cs typeface="Times New Roman"/>
              </a:rPr>
              <a:t>“</a:t>
            </a:r>
            <a:r>
              <a:rPr lang="en-CA" sz="3800" dirty="0">
                <a:latin typeface="Times New Roman"/>
                <a:cs typeface="Times New Roman"/>
              </a:rPr>
              <a:t>A lot of nurses know research but haven’t done </a:t>
            </a:r>
            <a:r>
              <a:rPr lang="en-CA" sz="3800" dirty="0" smtClean="0">
                <a:latin typeface="Times New Roman"/>
                <a:cs typeface="Times New Roman"/>
              </a:rPr>
              <a:t>research, If </a:t>
            </a:r>
            <a:r>
              <a:rPr lang="en-CA" sz="3800" dirty="0">
                <a:latin typeface="Times New Roman"/>
                <a:cs typeface="Times New Roman"/>
              </a:rPr>
              <a:t>you don’t understand the concepts and rules of research, there’s potential for confusion.” </a:t>
            </a:r>
          </a:p>
          <a:p>
            <a:endParaRPr lang="en-US" dirty="0" smtClean="0">
              <a:latin typeface="Times New Roman"/>
              <a:cs typeface="Times New Roman"/>
            </a:endParaRPr>
          </a:p>
          <a:p>
            <a:pPr marL="0" indent="0" algn="r">
              <a:buNone/>
            </a:pPr>
            <a:r>
              <a:rPr lang="en-CA" dirty="0" smtClean="0">
                <a:latin typeface="Times New Roman"/>
                <a:cs typeface="Times New Roman"/>
              </a:rPr>
              <a:t> </a:t>
            </a:r>
            <a:r>
              <a:rPr lang="en-CA" dirty="0" err="1" smtClean="0">
                <a:latin typeface="Times New Roman"/>
                <a:cs typeface="Times New Roman"/>
              </a:rPr>
              <a:t>Flaugher</a:t>
            </a:r>
            <a:r>
              <a:rPr lang="en-CA" dirty="0" smtClean="0">
                <a:latin typeface="Times New Roman"/>
                <a:cs typeface="Times New Roman"/>
              </a:rPr>
              <a:t> 2010</a:t>
            </a:r>
            <a:endParaRPr lang="en-US" dirty="0">
              <a:latin typeface="Times New Roman"/>
              <a:cs typeface="Times New Roman"/>
            </a:endParaRPr>
          </a:p>
        </p:txBody>
      </p:sp>
    </p:spTree>
    <p:extLst>
      <p:ext uri="{BB962C8B-B14F-4D97-AF65-F5344CB8AC3E}">
        <p14:creationId xmlns:p14="http://schemas.microsoft.com/office/powerpoint/2010/main" val="21103769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b="1" dirty="0" smtClean="0">
                <a:latin typeface="Times New Roman"/>
                <a:cs typeface="Times New Roman"/>
              </a:rPr>
              <a:t>What is a Research </a:t>
            </a:r>
            <a:r>
              <a:rPr lang="en-CA" sz="3200" b="1" dirty="0">
                <a:latin typeface="Times New Roman"/>
                <a:cs typeface="Times New Roman"/>
              </a:rPr>
              <a:t>P</a:t>
            </a:r>
            <a:r>
              <a:rPr lang="en-CA" sz="3200" b="1" dirty="0" smtClean="0">
                <a:latin typeface="Times New Roman"/>
                <a:cs typeface="Times New Roman"/>
              </a:rPr>
              <a:t>aradigm?</a:t>
            </a:r>
            <a:br>
              <a:rPr lang="en-CA" sz="3200" b="1" dirty="0" smtClean="0">
                <a:latin typeface="Times New Roman"/>
                <a:cs typeface="Times New Roman"/>
              </a:rPr>
            </a:br>
            <a:endParaRPr lang="en-US" sz="3200" b="1" dirty="0">
              <a:latin typeface="Times New Roman"/>
              <a:cs typeface="Times New Roman"/>
            </a:endParaRPr>
          </a:p>
        </p:txBody>
      </p:sp>
      <p:sp>
        <p:nvSpPr>
          <p:cNvPr id="3" name="Content Placeholder 2"/>
          <p:cNvSpPr>
            <a:spLocks noGrp="1"/>
          </p:cNvSpPr>
          <p:nvPr>
            <p:ph idx="1"/>
          </p:nvPr>
        </p:nvSpPr>
        <p:spPr/>
        <p:txBody>
          <a:bodyPr/>
          <a:lstStyle/>
          <a:p>
            <a:pPr marL="0" indent="0" fontAlgn="base">
              <a:buNone/>
            </a:pPr>
            <a:endParaRPr lang="en-CA" dirty="0" smtClean="0">
              <a:latin typeface="Times New Roman"/>
              <a:cs typeface="Times New Roman"/>
            </a:endParaRPr>
          </a:p>
          <a:p>
            <a:pPr marL="0" indent="0" fontAlgn="base">
              <a:buNone/>
            </a:pPr>
            <a:r>
              <a:rPr lang="en-CA" dirty="0" smtClean="0">
                <a:latin typeface="Times New Roman"/>
                <a:cs typeface="Times New Roman"/>
              </a:rPr>
              <a:t>A </a:t>
            </a:r>
            <a:r>
              <a:rPr lang="en-CA" dirty="0">
                <a:latin typeface="Times New Roman"/>
                <a:cs typeface="Times New Roman"/>
              </a:rPr>
              <a:t>research paradigm is “the set of common beliefs and agreements shared between scientists about how problems should be understood and addressed” (Kuhn, 1962)</a:t>
            </a:r>
          </a:p>
          <a:p>
            <a:endParaRPr lang="en-US" dirty="0">
              <a:latin typeface="Times New Roman"/>
              <a:cs typeface="Times New Roman"/>
            </a:endParaRPr>
          </a:p>
        </p:txBody>
      </p:sp>
    </p:spTree>
    <p:extLst>
      <p:ext uri="{BB962C8B-B14F-4D97-AF65-F5344CB8AC3E}">
        <p14:creationId xmlns:p14="http://schemas.microsoft.com/office/powerpoint/2010/main" val="37654709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b="1" dirty="0" smtClean="0">
                <a:latin typeface="Times New Roman"/>
                <a:cs typeface="Times New Roman"/>
              </a:rPr>
              <a:t>What is a Research </a:t>
            </a:r>
            <a:r>
              <a:rPr lang="en-CA" sz="3200" b="1" dirty="0">
                <a:latin typeface="Times New Roman"/>
                <a:cs typeface="Times New Roman"/>
              </a:rPr>
              <a:t>P</a:t>
            </a:r>
            <a:r>
              <a:rPr lang="en-CA" sz="3200" b="1" dirty="0" smtClean="0">
                <a:latin typeface="Times New Roman"/>
                <a:cs typeface="Times New Roman"/>
              </a:rPr>
              <a:t>aradigm?</a:t>
            </a:r>
            <a:br>
              <a:rPr lang="en-CA" sz="3200" b="1" dirty="0" smtClean="0">
                <a:latin typeface="Times New Roman"/>
                <a:cs typeface="Times New Roman"/>
              </a:rPr>
            </a:br>
            <a:endParaRPr lang="en-US" sz="3200" b="1" dirty="0">
              <a:latin typeface="Times New Roman"/>
              <a:cs typeface="Times New Roman"/>
            </a:endParaRPr>
          </a:p>
        </p:txBody>
      </p:sp>
      <p:sp>
        <p:nvSpPr>
          <p:cNvPr id="3" name="Content Placeholder 2"/>
          <p:cNvSpPr>
            <a:spLocks noGrp="1"/>
          </p:cNvSpPr>
          <p:nvPr>
            <p:ph idx="1"/>
          </p:nvPr>
        </p:nvSpPr>
        <p:spPr/>
        <p:txBody>
          <a:bodyPr/>
          <a:lstStyle/>
          <a:p>
            <a:pPr fontAlgn="base"/>
            <a:r>
              <a:rPr lang="en-CA" dirty="0">
                <a:latin typeface="Times New Roman"/>
                <a:cs typeface="Times New Roman"/>
              </a:rPr>
              <a:t>According to </a:t>
            </a:r>
            <a:r>
              <a:rPr lang="en-CA" dirty="0" err="1">
                <a:latin typeface="Times New Roman"/>
                <a:cs typeface="Times New Roman"/>
              </a:rPr>
              <a:t>Guba</a:t>
            </a:r>
            <a:r>
              <a:rPr lang="en-CA" dirty="0">
                <a:latin typeface="Times New Roman"/>
                <a:cs typeface="Times New Roman"/>
              </a:rPr>
              <a:t> (1990), research paradigms can be characterised through their</a:t>
            </a:r>
            <a:r>
              <a:rPr lang="en-CA" dirty="0" smtClean="0">
                <a:latin typeface="Times New Roman"/>
                <a:cs typeface="Times New Roman"/>
              </a:rPr>
              <a:t>:</a:t>
            </a:r>
          </a:p>
          <a:p>
            <a:pPr lvl="0" fontAlgn="base"/>
            <a:r>
              <a:rPr lang="en-CA" b="1" dirty="0" smtClean="0">
                <a:latin typeface="Times New Roman"/>
                <a:cs typeface="Times New Roman"/>
              </a:rPr>
              <a:t>Ontology</a:t>
            </a:r>
            <a:r>
              <a:rPr lang="en-CA" b="1" dirty="0">
                <a:latin typeface="Times New Roman"/>
                <a:cs typeface="Times New Roman"/>
              </a:rPr>
              <a:t> </a:t>
            </a:r>
            <a:r>
              <a:rPr lang="en-CA" dirty="0">
                <a:latin typeface="Times New Roman"/>
                <a:cs typeface="Times New Roman"/>
              </a:rPr>
              <a:t>– What is reality?</a:t>
            </a:r>
          </a:p>
          <a:p>
            <a:pPr lvl="0" fontAlgn="base"/>
            <a:r>
              <a:rPr lang="en-CA" b="1" dirty="0" smtClean="0">
                <a:latin typeface="Times New Roman"/>
                <a:cs typeface="Times New Roman"/>
              </a:rPr>
              <a:t>Epistemology</a:t>
            </a:r>
            <a:r>
              <a:rPr lang="en-CA" b="1" dirty="0">
                <a:latin typeface="Times New Roman"/>
                <a:cs typeface="Times New Roman"/>
              </a:rPr>
              <a:t> </a:t>
            </a:r>
            <a:r>
              <a:rPr lang="en-CA" dirty="0">
                <a:latin typeface="Times New Roman"/>
                <a:cs typeface="Times New Roman"/>
              </a:rPr>
              <a:t>– How do you know something?</a:t>
            </a:r>
          </a:p>
          <a:p>
            <a:pPr lvl="0" fontAlgn="base"/>
            <a:r>
              <a:rPr lang="en-CA" b="1" dirty="0" smtClean="0">
                <a:latin typeface="Times New Roman"/>
                <a:cs typeface="Times New Roman"/>
              </a:rPr>
              <a:t>Methodology</a:t>
            </a:r>
            <a:r>
              <a:rPr lang="en-CA" b="1" dirty="0">
                <a:latin typeface="Times New Roman"/>
                <a:cs typeface="Times New Roman"/>
              </a:rPr>
              <a:t> </a:t>
            </a:r>
            <a:r>
              <a:rPr lang="en-CA" dirty="0">
                <a:latin typeface="Times New Roman"/>
                <a:cs typeface="Times New Roman"/>
              </a:rPr>
              <a:t>– How do you go about finding it out?</a:t>
            </a:r>
          </a:p>
          <a:p>
            <a:pPr fontAlgn="base"/>
            <a:endParaRPr lang="en-CA" dirty="0">
              <a:latin typeface="Times New Roman"/>
              <a:cs typeface="Times New Roman"/>
            </a:endParaRPr>
          </a:p>
        </p:txBody>
      </p:sp>
    </p:spTree>
    <p:extLst>
      <p:ext uri="{BB962C8B-B14F-4D97-AF65-F5344CB8AC3E}">
        <p14:creationId xmlns:p14="http://schemas.microsoft.com/office/powerpoint/2010/main" val="1391061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259</TotalTime>
  <Words>330</Words>
  <Application>Microsoft Macintosh PowerPoint</Application>
  <PresentationFormat>On-screen Show (4:3)</PresentationFormat>
  <Paragraphs>80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2nd Class Research &amp; Evidence Based Practice </vt:lpstr>
      <vt:lpstr>What is Research? </vt:lpstr>
      <vt:lpstr>What are the Benefits of Research </vt:lpstr>
      <vt:lpstr>Level of Evidence</vt:lpstr>
      <vt:lpstr> What is Evidence-Based Practice? </vt:lpstr>
      <vt:lpstr>PowerPoint Presentation</vt:lpstr>
      <vt:lpstr>Research vs Evidence Based Practice </vt:lpstr>
      <vt:lpstr>What is a Research Paradigm? </vt:lpstr>
      <vt:lpstr>What is a Research Paradigm? </vt:lpstr>
      <vt:lpstr>PowerPoint Presentation</vt:lpstr>
      <vt:lpstr>What is the Importance of Paradigm?  </vt:lpstr>
      <vt:lpstr> Which Research Paradigm Does my Research Belong to? </vt:lpstr>
      <vt:lpstr> Which Research Paradigm Does my Research Belong to? </vt:lpstr>
      <vt:lpstr> Which Research Paradigm Does my Research Belong to? </vt:lpstr>
      <vt:lpstr>PowerPoint Presentation</vt:lpstr>
      <vt:lpstr>PowerPoint Presentation</vt:lpstr>
    </vt:vector>
  </TitlesOfParts>
  <Company>Dalhousie University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Latifah Almater</dc:creator>
  <cp:lastModifiedBy>Latifah Almater</cp:lastModifiedBy>
  <cp:revision>14</cp:revision>
  <dcterms:created xsi:type="dcterms:W3CDTF">2018-09-16T18:58:48Z</dcterms:created>
  <dcterms:modified xsi:type="dcterms:W3CDTF">2018-09-16T23:18:04Z</dcterms:modified>
</cp:coreProperties>
</file>