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2"/>
  </p:sldMasterIdLst>
  <p:notesMasterIdLst>
    <p:notesMasterId r:id="rId34"/>
  </p:notesMasterIdLst>
  <p:sldIdLst>
    <p:sldId id="256" r:id="rId3"/>
    <p:sldId id="268" r:id="rId4"/>
    <p:sldId id="257" r:id="rId5"/>
    <p:sldId id="272" r:id="rId6"/>
    <p:sldId id="273" r:id="rId7"/>
    <p:sldId id="274" r:id="rId8"/>
    <p:sldId id="281" r:id="rId9"/>
    <p:sldId id="275" r:id="rId10"/>
    <p:sldId id="276" r:id="rId11"/>
    <p:sldId id="278" r:id="rId12"/>
    <p:sldId id="279" r:id="rId13"/>
    <p:sldId id="280" r:id="rId14"/>
    <p:sldId id="277" r:id="rId15"/>
    <p:sldId id="282" r:id="rId16"/>
    <p:sldId id="284" r:id="rId17"/>
    <p:sldId id="285" r:id="rId18"/>
    <p:sldId id="286" r:id="rId19"/>
    <p:sldId id="287" r:id="rId20"/>
    <p:sldId id="288" r:id="rId21"/>
    <p:sldId id="298" r:id="rId22"/>
    <p:sldId id="289" r:id="rId23"/>
    <p:sldId id="290" r:id="rId24"/>
    <p:sldId id="283" r:id="rId25"/>
    <p:sldId id="292" r:id="rId26"/>
    <p:sldId id="293" r:id="rId27"/>
    <p:sldId id="294" r:id="rId28"/>
    <p:sldId id="295" r:id="rId29"/>
    <p:sldId id="296" r:id="rId30"/>
    <p:sldId id="297" r:id="rId31"/>
    <p:sldId id="270" r:id="rId32"/>
    <p:sldId id="271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3D0"/>
    <a:srgbClr val="FFE947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9D3F35-0EA2-4A16-B07B-629E1FABD6BC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3991B-D2D0-4565-A18B-B0893534337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07/7/12/main" val="5967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991B-D2D0-4565-A18B-B0893534337A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914D22-F4EF-4F04-B5A1-8D7EC80B5755}" type="datetimeFigureOut">
              <a:rPr lang="ar-SA" smtClean="0"/>
              <a:pPr/>
              <a:t>15/05/37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9B37-17CE-4C34-88D0-C8C41B667C3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portal.gulfalfa.com/eBooks/DocLib/book-0055.jpg&amp;imgrefurl=http://portal.gulfalfa.com/eBooks/DocLib/&amp;usg=__huMmN40RuYwU2Rnvl8qFsBwty4s=&amp;h=355&amp;w=384&amp;sz=31&amp;hl=ar&amp;start=16&amp;itbs=1&amp;tbnid=iqUvlyo0WuzU6M:&amp;tbnh=114&amp;tbnw=123&amp;prev=/images?q=book&amp;hl=ar&amp;safe=active&amp;gbv=2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colleges.ksu.edu.sa/Arabic%20Colleges/HealthScience/ac_dept/mdlab/PublishingImages/pic_goals.jpg&amp;imgrefurl=http://colleges.ksu.edu.sa/Arabic%20Colleges/HealthScience/ac_dept/mdlab/Pages/default.aspx&amp;usg=__jjyGzMiHSyRfDI3hOKJbzLas4Ak=&amp;h=300&amp;w=400&amp;sz=67&amp;hl=ar&amp;start=8&amp;itbs=1&amp;tbnid=-l2rEf10_PlRwM:&amp;tbnh=93&amp;tbnw=124&amp;prev=/images?q=goals&amp;hl=ar&amp;safe=active&amp;gbv=2&amp;tbs=isch: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stockphoto.com/file_thumbview_approve/6076391/2/istockphoto_6076391-pile-of-books-3d-the-isolated-image.jpg&amp;imgrefurl=http://www.istockphoto.com/file_closeup/objects-equipment/household-objects-equipment/6076391-pile-of-books-3d-the-isolated-image.php?id=6076391&amp;usg=__zdZUSiu52C-0gH5bc1Ynl1Kr7hI=&amp;h=380&amp;w=380&amp;sz=33&amp;hl=ar&amp;start=111&amp;itbs=1&amp;tbnid=niVidcCDumuHqM:&amp;tbnh=123&amp;tbnw=123&amp;prev=/images?q=pile+of+books&amp;start=108&amp;hl=ar&amp;safe=active&amp;sa=N&amp;gbv=2&amp;ndsp=18&amp;tbs=isch: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marketingassassin.files.wordpress.com/2009/12/evaluation.jpg&amp;imgrefurl=http://marketingassassin.wordpress.com/2009/12/23/principles-of-marketing-13-evaluation/&amp;usg=__-cvX7wIQg-OwdNP7a2kW5jjVa8E=&amp;h=396&amp;w=350&amp;sz=24&amp;hl=ar&amp;start=2&amp;itbs=1&amp;tbnid=fQ1Vow7kUnd1PM:&amp;tbnh=124&amp;tbnw=110&amp;prev=/images?q=evaluation&amp;hl=ar&amp;safe=active&amp;gbv=2&amp;tbs=isch: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29.tinypic.com/2ce589u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28.tinypic.com/29w3i4w.jp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28.tinypic.com/11gosc9.jpg" TargetMode="External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hyperlink" Target="http://i25.tinypic.com/2cmowus.jpg" TargetMode="External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.sa/imgres?imgurl=http://www.superwarehouse.com/images/products/MacromediaDirectorMX2k4.jpg&amp;imgrefurl=http://www.superwarehouse.com/Macromedia_Director_MX_2004/DRD100D000/p/364515&amp;usg=__q7J01T3o1wozYj0TZGTiggOdOFc=&amp;h=220&amp;w=220&amp;sz=18&amp;hl=ar&amp;start=1&amp;um=1&amp;itbs=1&amp;tbnid=-FOoW0bs71v4vM:&amp;tbnh=107&amp;tbnw=107&amp;prev=/images?q=macromedia+director&amp;um=1&amp;hl=ar&amp;safe=active&amp;sa=G&amp;tbs=isch:1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.sa/imgres?imgurl=http://www.superwarehouse.com/images/products/MacromediaDirectorMX2k4.jpg&amp;imgrefurl=http://www.superwarehouse.com/Macromedia_Director_MX_2004/DRD100D000/p/364515&amp;usg=__q7J01T3o1wozYj0TZGTiggOdOFc=&amp;h=220&amp;w=220&amp;sz=18&amp;hl=ar&amp;start=1&amp;um=1&amp;itbs=1&amp;tbnid=-FOoW0bs71v4vM:&amp;tbnh=107&amp;tbnw=107&amp;prev=/images?q=macromedia+director&amp;um=1&amp;hl=ar&amp;safe=active&amp;sa=G&amp;tbs=isch: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/imgres?imgurl=http://www.contrib.andrew.cmu.edu/~jisukwak/office2007_icon_powerpoint.jpg&amp;imgrefurl=http://www.contrib.andrew.cmu.edu/~jisukwak/Presentation.html&amp;usg=__vIciBeIduuxi0kQmH_rF9dNHX_w=&amp;h=250&amp;w=230&amp;sz=13&amp;hl=ar&amp;start=10&amp;itbs=1&amp;tbnid=wazhdl2vuJHE5M:&amp;tbnh=111&amp;tbnw=102&amp;prev=/images?q=powerpoint+2007&amp;hl=ar&amp;safe=active&amp;gbv=2&amp;tbs=isch: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doap.files.wordpress.com/2008/07/goals22.jpg&amp;imgrefurl=http://doap.wordpress.com/2008/07/13/goals-a-list/&amp;usg=__Cj_GjRMmNhgcCiDwLRWBbca6zcs=&amp;h=282&amp;w=425&amp;sz=128&amp;hl=ar&amp;start=18&amp;itbs=1&amp;tbnid=E72zEHXVNM7gtM:&amp;tbnh=84&amp;tbnw=126&amp;prev=/images?q=goals&amp;hl=ar&amp;safe=active&amp;gbv=2&amp;tbs=isch: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962284"/>
            <a:ext cx="8001056" cy="1752600"/>
          </a:xfrm>
        </p:spPr>
        <p:txBody>
          <a:bodyPr>
            <a:normAutofit/>
          </a:bodyPr>
          <a:lstStyle/>
          <a:p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إنتاج البرمجيات التعليمية باستخدام برنامج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باور</a:t>
            </a:r>
            <a:r>
              <a:rPr lang="ar-SA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بوينت</a:t>
            </a:r>
            <a:endParaRPr lang="ar-SA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ar-SA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smtClean="0"/>
              <a:t>Office PowerPoint</a:t>
            </a:r>
            <a:br>
              <a:rPr lang="en-US" smtClean="0"/>
            </a:br>
            <a:endParaRPr lang="ar-SA" dirty="0"/>
          </a:p>
        </p:txBody>
      </p:sp>
      <p:pic>
        <p:nvPicPr>
          <p:cNvPr id="43010" name="Picture 2" descr="http://t3.gstatic.com/images?q=tbn:iqUvlyo0WuzU6M:http://portal.gulfalfa.com/eBooks/DocLib/book-005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214817"/>
            <a:ext cx="2143140" cy="1986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r>
              <a:rPr lang="ar-SA" dirty="0" smtClean="0"/>
              <a:t>   حيث يتم تحويل الهدف العام إلى مجموعة من الأهداف الإجرائية التي تحتوي كل منها على نقطة واحدة بسيطة يمكن قياسها.</a:t>
            </a:r>
            <a:endParaRPr lang="en-US" dirty="0" smtClean="0"/>
          </a:p>
          <a:p>
            <a:pPr algn="ctr">
              <a:buNone/>
            </a:pPr>
            <a:endParaRPr lang="ar-SA" sz="4000" i="1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أولاً: مرحلة </a:t>
              </a:r>
              <a:r>
                <a:rPr lang="ar-SA" sz="2400" b="1" kern="1200" dirty="0"/>
                <a:t>التخطيط</a:t>
              </a: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1051114" y="2554843"/>
            <a:ext cx="2306440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تقدير الاحتياجات</a:t>
              </a:r>
              <a:r>
                <a:rPr lang="ar-SA" b="1" kern="1200" dirty="0"/>
                <a:t>	</a:t>
              </a: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1051114" y="3184720"/>
            <a:ext cx="2306440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تحديد </a:t>
              </a:r>
              <a:r>
                <a:rPr lang="ar-SA" b="1" kern="1200" dirty="0"/>
                <a:t>الأهداف العامة</a:t>
              </a: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1051114" y="3814598"/>
            <a:ext cx="2306440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</a:t>
              </a:r>
              <a:r>
                <a:rPr lang="ar-SA" b="1" kern="1200" dirty="0"/>
                <a:t>الأهداف الإجرائية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1051114" y="4444475"/>
            <a:ext cx="2306440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تحديد </a:t>
              </a:r>
              <a:r>
                <a:rPr lang="ar-SA" b="1" kern="1200" dirty="0"/>
                <a:t>المحتوى وتنظيمه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1051114" y="5074352"/>
            <a:ext cx="2306440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تحديد </a:t>
              </a:r>
              <a:r>
                <a:rPr lang="ar-SA" b="1" kern="1200" dirty="0"/>
                <a:t>المتطلبات السابقة</a:t>
              </a:r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931002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1051114" y="5704229"/>
            <a:ext cx="2306440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التقويم </a:t>
              </a:r>
              <a:r>
                <a:rPr lang="ar-SA" b="1" kern="1200" dirty="0"/>
                <a:t>البنائي</a:t>
              </a:r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928662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928662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928662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928662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928662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146" name="Picture 2" descr="http://t3.gstatic.com/images?q=tbn:-l2rEf10_PlRwM:http://colleges.ksu.edu.sa/Arabic%2520Colleges/HealthScience/ac_dept/mdlab/PublishingImages/pic_goal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982777"/>
            <a:ext cx="1643074" cy="12323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  أ. </a:t>
            </a:r>
            <a:r>
              <a:rPr lang="ar-SA" u="sng" dirty="0" smtClean="0"/>
              <a:t>تحديد المحتوى:</a:t>
            </a:r>
            <a:r>
              <a:rPr lang="ar-SA" dirty="0" smtClean="0"/>
              <a:t> بناء على الأهداف العامة والإجرائية التي تم تحديدها، يتم تحديد واختيار المحتوى من مصادر مختلفة.</a:t>
            </a:r>
          </a:p>
          <a:p>
            <a:pPr>
              <a:buNone/>
            </a:pPr>
            <a:endParaRPr lang="ar-SA" sz="4000" i="1" dirty="0" smtClean="0"/>
          </a:p>
          <a:p>
            <a:pPr>
              <a:buNone/>
            </a:pPr>
            <a:r>
              <a:rPr lang="ar-SA" dirty="0" smtClean="0"/>
              <a:t>ب. </a:t>
            </a:r>
            <a:r>
              <a:rPr lang="ar-SA" u="sng" dirty="0" smtClean="0"/>
              <a:t>تنظيم المحتوى:</a:t>
            </a:r>
          </a:p>
          <a:p>
            <a:pPr>
              <a:buNone/>
            </a:pPr>
            <a:r>
              <a:rPr lang="ar-SA" dirty="0" smtClean="0"/>
              <a:t>الطريقة المنطقية</a:t>
            </a:r>
          </a:p>
          <a:p>
            <a:pPr>
              <a:buNone/>
            </a:pPr>
            <a:r>
              <a:rPr lang="ar-SA" dirty="0" smtClean="0"/>
              <a:t>الطريقة التاريخية</a:t>
            </a:r>
          </a:p>
          <a:p>
            <a:pPr>
              <a:buNone/>
            </a:pPr>
            <a:r>
              <a:rPr lang="ar-SA" dirty="0" smtClean="0"/>
              <a:t>الطريقة السيكولوجية</a:t>
            </a:r>
          </a:p>
          <a:p>
            <a:pPr>
              <a:buNone/>
            </a:pPr>
            <a:r>
              <a:rPr lang="ar-SA" dirty="0" smtClean="0"/>
              <a:t>الطريقة الذاتية</a:t>
            </a:r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أولاً: مرحلة </a:t>
              </a:r>
              <a:r>
                <a:rPr lang="ar-SA" sz="2400" b="1" kern="1200" dirty="0"/>
                <a:t>التخطيط</a:t>
              </a: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1051114" y="2554843"/>
            <a:ext cx="2306440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تقدير الاحتياجات</a:t>
              </a:r>
              <a:r>
                <a:rPr lang="ar-SA" b="1" kern="1200" dirty="0"/>
                <a:t>	</a:t>
              </a: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1051114" y="3184720"/>
            <a:ext cx="2306440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تحديد </a:t>
              </a:r>
              <a:r>
                <a:rPr lang="ar-SA" b="1" kern="1200" dirty="0"/>
                <a:t>الأهداف العامة</a:t>
              </a: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1051114" y="3814598"/>
            <a:ext cx="2306440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</a:t>
              </a:r>
              <a:r>
                <a:rPr lang="ar-SA" b="1" kern="1200" dirty="0"/>
                <a:t>الأهداف الإجرائية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1051114" y="4444475"/>
            <a:ext cx="2306440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تحديد </a:t>
              </a:r>
              <a:r>
                <a:rPr lang="ar-SA" b="1" kern="1200" dirty="0"/>
                <a:t>المحتوى وتنظيمه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1051114" y="5074352"/>
            <a:ext cx="2306440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تحديد </a:t>
              </a:r>
              <a:r>
                <a:rPr lang="ar-SA" b="1" kern="1200" dirty="0"/>
                <a:t>المتطلبات السابقة</a:t>
              </a:r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931002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1051114" y="5704229"/>
            <a:ext cx="2306440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التقويم </a:t>
              </a:r>
              <a:r>
                <a:rPr lang="ar-SA" b="1" kern="1200" dirty="0"/>
                <a:t>البنائي</a:t>
              </a:r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928662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928662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928662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928662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928662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098" name="Picture 2" descr="http://t2.gstatic.com/images?q=tbn:niVidcCDumuHqM:http://www.istockphoto.com/file_thumbview_approve/6076391/2/istockphoto_6076391-pile-of-books-3d-the-isolated-im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886328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أي تحديد المهارات والمعارف التي يجب أن تتوفر في المتعلم قبل استخدامه للبرمجية.</a:t>
            </a:r>
            <a:endParaRPr lang="ar-SA" sz="4000" i="1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أولاً: مرحلة </a:t>
              </a:r>
              <a:r>
                <a:rPr lang="ar-SA" sz="2400" b="1" kern="1200" dirty="0"/>
                <a:t>التخطيط</a:t>
              </a: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1051114" y="2554843"/>
            <a:ext cx="2306440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تقدير الاحتياجات</a:t>
              </a:r>
              <a:r>
                <a:rPr lang="ar-SA" b="1" kern="1200" dirty="0"/>
                <a:t>	</a:t>
              </a: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1051114" y="3184720"/>
            <a:ext cx="2306440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تحديد </a:t>
              </a:r>
              <a:r>
                <a:rPr lang="ar-SA" b="1" kern="1200" dirty="0"/>
                <a:t>الأهداف العامة</a:t>
              </a: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1051114" y="3814598"/>
            <a:ext cx="2306440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</a:t>
              </a:r>
              <a:r>
                <a:rPr lang="ar-SA" b="1" kern="1200" dirty="0"/>
                <a:t>الأهداف الإجرائية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1051114" y="4444475"/>
            <a:ext cx="2306440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تحديد </a:t>
              </a:r>
              <a:r>
                <a:rPr lang="ar-SA" b="1" kern="1200" dirty="0"/>
                <a:t>المحتوى وتنظيمه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1051114" y="5074352"/>
            <a:ext cx="2306440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تحديد </a:t>
              </a:r>
              <a:r>
                <a:rPr lang="ar-SA" b="1" kern="1200" dirty="0"/>
                <a:t>المتطلبات السابقة</a:t>
              </a:r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931002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1051114" y="5704229"/>
            <a:ext cx="2306440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التقويم </a:t>
              </a:r>
              <a:r>
                <a:rPr lang="ar-SA" b="1" kern="1200" dirty="0"/>
                <a:t>البنائي</a:t>
              </a:r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928662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928662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928662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928662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928662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التقويم المستمر لكل خطوة من الخطوات التي ينتهي المصمم من إعدادها</a:t>
            </a:r>
            <a:endParaRPr lang="ar-SA" sz="4000" i="1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أولاً: مرحلة </a:t>
              </a:r>
              <a:r>
                <a:rPr lang="ar-SA" sz="2400" b="1" kern="1200" dirty="0"/>
                <a:t>التخطيط</a:t>
              </a: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1051114" y="2554843"/>
            <a:ext cx="2306440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تقدير الاحتياجات</a:t>
              </a:r>
              <a:r>
                <a:rPr lang="ar-SA" b="1" kern="1200" dirty="0"/>
                <a:t>	</a:t>
              </a: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1051114" y="3184720"/>
            <a:ext cx="2306440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تحديد </a:t>
              </a:r>
              <a:r>
                <a:rPr lang="ar-SA" b="1" kern="1200" dirty="0"/>
                <a:t>الأهداف العامة</a:t>
              </a: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1051114" y="3814598"/>
            <a:ext cx="2306440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</a:t>
              </a:r>
              <a:r>
                <a:rPr lang="ar-SA" b="1" kern="1200" dirty="0"/>
                <a:t>الأهداف الإجرائية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1051114" y="4444475"/>
            <a:ext cx="2306440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تحديد </a:t>
              </a:r>
              <a:r>
                <a:rPr lang="ar-SA" b="1" kern="1200" dirty="0"/>
                <a:t>المحتوى وتنظيمه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1051114" y="5074352"/>
            <a:ext cx="2306440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تحديد </a:t>
              </a:r>
              <a:r>
                <a:rPr lang="ar-SA" b="1" kern="1200" dirty="0"/>
                <a:t>المتطلبات السابقة</a:t>
              </a:r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931002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1051114" y="5704229"/>
            <a:ext cx="2306440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التقويم </a:t>
              </a:r>
              <a:r>
                <a:rPr lang="ar-SA" b="1" kern="1200" dirty="0"/>
                <a:t>البنائي</a:t>
              </a:r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928662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928662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928662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928662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928662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194" name="Picture 2" descr="http://t1.gstatic.com/images?q=tbn:fQ1Vow7kUnd1PM:http://marketingassassin.files.wordpress.com/2009/12/evalu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651664"/>
            <a:ext cx="1357322" cy="1530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>
            <a:off x="3776097" y="3169752"/>
            <a:ext cx="2244543" cy="966331"/>
            <a:chOff x="2706023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2706023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6"/>
            <p:cNvSpPr/>
            <p:nvPr/>
          </p:nvSpPr>
          <p:spPr>
            <a:xfrm>
              <a:off x="2720782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التصميم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خطوات تصميم البرمجية التعليمية</a:t>
            </a:r>
            <a:br>
              <a:rPr lang="ar-SA" dirty="0" smtClean="0"/>
            </a:br>
            <a:r>
              <a:rPr lang="en-US" dirty="0" smtClean="0"/>
              <a:t>Designing an Educational Software</a:t>
            </a:r>
            <a:endParaRPr lang="ar-SA" dirty="0"/>
          </a:p>
        </p:txBody>
      </p:sp>
      <p:grpSp>
        <p:nvGrpSpPr>
          <p:cNvPr id="2" name="Group 15"/>
          <p:cNvGrpSpPr/>
          <p:nvPr/>
        </p:nvGrpSpPr>
        <p:grpSpPr>
          <a:xfrm>
            <a:off x="1113011" y="3177049"/>
            <a:ext cx="2244543" cy="966331"/>
            <a:chOff x="1446268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1446268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461027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الإنتاج والتوزيع</a:t>
              </a: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3772930" y="3188182"/>
            <a:ext cx="2244543" cy="966331"/>
            <a:chOff x="2706023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2706023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720782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التصميم</a:t>
              </a: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6327985" y="3177049"/>
            <a:ext cx="2244543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التخطيط</a:t>
              </a:r>
            </a:p>
          </p:txBody>
        </p:sp>
      </p:grpSp>
      <p:sp>
        <p:nvSpPr>
          <p:cNvPr id="25" name="Left Arrow 24"/>
          <p:cNvSpPr/>
          <p:nvPr/>
        </p:nvSpPr>
        <p:spPr>
          <a:xfrm>
            <a:off x="2349348" y="4429132"/>
            <a:ext cx="5000660" cy="428628"/>
          </a:xfrm>
          <a:prstGeom prst="lef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3" name="Group 17"/>
          <p:cNvGrpSpPr/>
          <p:nvPr/>
        </p:nvGrpSpPr>
        <p:grpSpPr>
          <a:xfrm>
            <a:off x="6314733" y="3169752"/>
            <a:ext cx="2244543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التخطيط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4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214810" y="1500174"/>
            <a:ext cx="4590862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7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700" dirty="0" smtClean="0"/>
              <a:t>ويتضمن السيناريو كل ما يظهر على الإطار / الشاشة في لحظة معينة من صورة، ونص مكتوب، ورسوم متحركة وثابتة، ولقطات فيديو.</a:t>
            </a:r>
            <a:endParaRPr kumimoji="0" lang="ar-S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aphicFrame>
        <p:nvGraphicFramePr>
          <p:cNvPr id="30" name="Content Placeholder 29"/>
          <p:cNvGraphicFramePr>
            <a:graphicFrameLocks noGrp="1"/>
          </p:cNvGraphicFramePr>
          <p:nvPr>
            <p:ph sz="quarter" idx="1"/>
          </p:nvPr>
        </p:nvGraphicFramePr>
        <p:xfrm>
          <a:off x="4091406" y="2000240"/>
          <a:ext cx="4834731" cy="357530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735283"/>
                <a:gridCol w="1223954"/>
                <a:gridCol w="1223954"/>
                <a:gridCol w="1651540"/>
              </a:tblGrid>
              <a:tr h="370840">
                <a:tc>
                  <a:txBody>
                    <a:bodyPr/>
                    <a:lstStyle/>
                    <a:p>
                      <a:pPr marL="457200"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cs typeface="+mn-cs"/>
                        </a:rPr>
                        <a:t>رقم الإطار</a:t>
                      </a:r>
                      <a:endParaRPr lang="en-US" sz="90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+mn-cs"/>
                        </a:rPr>
                        <a:t>الجانب المرئي</a:t>
                      </a:r>
                      <a:endParaRPr lang="en-US" sz="105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+mn-cs"/>
                        </a:rPr>
                        <a:t>الجانب المسموع</a:t>
                      </a:r>
                      <a:endParaRPr lang="en-US" sz="105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cs typeface="+mn-cs"/>
                        </a:rPr>
                        <a:t>وصف الإطار</a:t>
                      </a:r>
                      <a:endParaRPr lang="en-US" sz="105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1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2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3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3أ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3ب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صورة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نص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سؤال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إجابة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تغذية</a:t>
                      </a:r>
                      <a:r>
                        <a:rPr lang="ar-SA" sz="1600" b="0" baseline="0" dirty="0" smtClean="0">
                          <a:cs typeface="+mn-cs"/>
                        </a:rPr>
                        <a:t> راجعة</a:t>
                      </a:r>
                      <a:endParaRPr lang="en-US" sz="1600" b="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المؤثرات </a:t>
                      </a:r>
                      <a:r>
                        <a:rPr lang="ar-SA" sz="1600" b="0" dirty="0">
                          <a:cs typeface="+mn-cs"/>
                        </a:rPr>
                        <a:t>الصوتية </a:t>
                      </a: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أصوات المحادثة </a:t>
                      </a:r>
                      <a:endParaRPr lang="en-US" sz="1600" b="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</a:t>
                      </a:r>
                      <a:r>
                        <a:rPr lang="ar-SA" sz="1600" b="0" dirty="0">
                          <a:cs typeface="+mn-cs"/>
                        </a:rPr>
                        <a:t>وصف كيفية ظهور الإطار (ظهور كامل </a:t>
                      </a:r>
                      <a:r>
                        <a:rPr lang="ar-SA" sz="1600" b="0" dirty="0" smtClean="0">
                          <a:cs typeface="+mn-cs"/>
                        </a:rPr>
                        <a:t>– </a:t>
                      </a:r>
                      <a:r>
                        <a:rPr lang="ar-SA" sz="1600" b="0" dirty="0">
                          <a:cs typeface="+mn-cs"/>
                        </a:rPr>
                        <a:t>تدريجي)</a:t>
                      </a:r>
                      <a:endParaRPr lang="en-US" sz="1600" b="0" dirty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كيفية التفاعل بين</a:t>
                      </a:r>
                      <a:r>
                        <a:rPr lang="ar-SA" sz="1600" b="0" baseline="0" dirty="0" smtClean="0">
                          <a:cs typeface="+mn-cs"/>
                        </a:rPr>
                        <a:t> المتعلم</a:t>
                      </a:r>
                      <a:r>
                        <a:rPr lang="ar-SA" sz="1600" b="0" dirty="0" smtClean="0">
                          <a:cs typeface="+mn-cs"/>
                        </a:rPr>
                        <a:t> </a:t>
                      </a:r>
                      <a:r>
                        <a:rPr lang="ar-SA" sz="1600" b="0" dirty="0">
                          <a:cs typeface="+mn-cs"/>
                        </a:rPr>
                        <a:t>وبين الإطار</a:t>
                      </a:r>
                      <a:endParaRPr lang="en-US" sz="1600" b="0" dirty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0" dirty="0" smtClean="0">
                        <a:cs typeface="+mn-cs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 smtClean="0">
                          <a:cs typeface="+mn-cs"/>
                        </a:rPr>
                        <a:t>- </a:t>
                      </a:r>
                      <a:r>
                        <a:rPr lang="ar-SA" sz="1600" b="0" dirty="0">
                          <a:cs typeface="+mn-cs"/>
                        </a:rPr>
                        <a:t>تحديد زمن عرض الإطار</a:t>
                      </a:r>
                      <a:endParaRPr lang="en-US" sz="1600" b="0" dirty="0"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31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32" name="Rounded Rectangle 31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3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5" name="Rounded Rectangle 34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41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2" name="Rounded Rectangle 41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</a:t>
              </a:r>
              <a:endParaRPr lang="ar-SA" b="1" kern="1200" dirty="0"/>
            </a:p>
          </p:txBody>
        </p:sp>
      </p:grpSp>
      <p:grpSp>
        <p:nvGrpSpPr>
          <p:cNvPr id="44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5" name="Rounded Rectangle 44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47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8" name="Rounded Rectangle 47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50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3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 (شاشات العرض)</a:t>
              </a:r>
              <a:endParaRPr lang="ar-SA" b="1" kern="1200" dirty="0"/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214810" y="1500174"/>
            <a:ext cx="4590862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000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dirty="0" smtClean="0"/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700" dirty="0" smtClean="0"/>
              <a:t>وهو كل ما يظهر أمام المتعلم في لحظة معينة، وسوف يتفاعل معه، وكل القوائم والأزرار المرسومة مع مراعاة المعايير الفنية والتعليمية.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3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 (شاشات العرض)</a:t>
              </a:r>
              <a:endParaRPr lang="ar-SA" b="1" kern="1200" dirty="0"/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098438" y="2428868"/>
            <a:ext cx="4786346" cy="3143272"/>
            <a:chOff x="2010" y="10313"/>
            <a:chExt cx="7935" cy="5280"/>
          </a:xfrm>
          <a:solidFill>
            <a:schemeClr val="bg1"/>
          </a:solidFill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010" y="10313"/>
              <a:ext cx="7935" cy="528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855" y="10583"/>
              <a:ext cx="4290" cy="66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موقع العنوان الرئيسي</a:t>
              </a:r>
              <a:endParaRPr kumimoji="0" lang="ar-SA" sz="18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630" y="11667"/>
              <a:ext cx="2953" cy="66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موقع العنوان الفرعي</a:t>
              </a:r>
              <a:endParaRPr kumimoji="0" lang="ar-SA" sz="18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030" y="12563"/>
              <a:ext cx="3553" cy="1725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موقع نص مكتوب</a:t>
              </a:r>
              <a:endParaRPr kumimoji="0" lang="ar-SA" sz="18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235" y="11543"/>
              <a:ext cx="3553" cy="1725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موقع (صورة – رسوم – لقطات فيديو)</a:t>
              </a:r>
              <a:endParaRPr kumimoji="0" lang="ar-SA" sz="18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235" y="13433"/>
              <a:ext cx="3630" cy="855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موقع أدوات التحكم في الصورة المعروضة أعلاه</a:t>
              </a:r>
              <a:endParaRPr kumimoji="0" lang="ar-SA" sz="18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240" y="14588"/>
              <a:ext cx="5700" cy="660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موقع أزرار التحكم في الشاشة</a:t>
              </a:r>
              <a:endParaRPr kumimoji="0" lang="ar-SA" sz="18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150355" y="5643578"/>
            <a:ext cx="270779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مثال لتصميم إطار أو شاشة عرض</a:t>
            </a:r>
            <a:endParaRPr lang="ar-S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3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 (شاشات العرض)</a:t>
              </a:r>
              <a:endParaRPr lang="ar-SA" b="1" kern="1200" dirty="0"/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TextBox 31"/>
          <p:cNvSpPr txBox="1"/>
          <p:nvPr/>
        </p:nvSpPr>
        <p:spPr>
          <a:xfrm>
            <a:off x="4286249" y="1428736"/>
            <a:ext cx="450059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u="sng" dirty="0" smtClean="0"/>
              <a:t>تصنيف شاشات العرض: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1- شاشة التعريف بالبرمجية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2- شاشة المقدمة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3- شاشة الأهداف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4- شاشة القائمة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5- شاشة العرض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6- شاشة الأمثلة والتمارين والتدريبات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7- شاشة التقويم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8- شاشة المساعدة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9- شاشة التغذية الراجعة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10- شاشة النهاية أو الخاتمة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i28.tinypic.com/29w3i4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14620"/>
            <a:ext cx="3643318" cy="3643319"/>
          </a:xfrm>
          <a:prstGeom prst="rect">
            <a:avLst/>
          </a:prstGeom>
          <a:noFill/>
        </p:spPr>
      </p:pic>
      <p:pic>
        <p:nvPicPr>
          <p:cNvPr id="17416" name="Picture 8" descr="http://i25.tinypic.com/2cmow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2643182"/>
            <a:ext cx="3714756" cy="3714757"/>
          </a:xfrm>
          <a:prstGeom prst="rect">
            <a:avLst/>
          </a:prstGeom>
          <a:noFill/>
        </p:spPr>
      </p:pic>
      <p:pic>
        <p:nvPicPr>
          <p:cNvPr id="17418" name="Picture 10" descr="http://i28.tinypic.com/11gosc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2714620"/>
            <a:ext cx="3643318" cy="3643319"/>
          </a:xfrm>
          <a:prstGeom prst="rect">
            <a:avLst/>
          </a:prstGeom>
          <a:noFill/>
        </p:spPr>
      </p:pic>
      <p:pic>
        <p:nvPicPr>
          <p:cNvPr id="17412" name="Picture 4" descr="http://i29.tinypic.com/2ce589u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571744"/>
            <a:ext cx="3786194" cy="3786195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البرمجية التعليمية</a:t>
            </a:r>
            <a:br>
              <a:rPr lang="ar-SA" dirty="0" smtClean="0"/>
            </a:br>
            <a:r>
              <a:rPr lang="en-US" dirty="0" smtClean="0"/>
              <a:t>Educational Software</a:t>
            </a:r>
            <a:endParaRPr lang="ar-S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43372" y="3286124"/>
            <a:ext cx="4857784" cy="338442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91440" indent="-274320">
              <a:spcBef>
                <a:spcPct val="20000"/>
              </a:spcBef>
              <a:buClr>
                <a:schemeClr val="accent2"/>
              </a:buClr>
              <a:buSzPct val="70000"/>
            </a:pPr>
            <a:r>
              <a:rPr lang="ar-SA" sz="2800" dirty="0" smtClean="0">
                <a:solidFill>
                  <a:schemeClr val="tx2"/>
                </a:solidFill>
              </a:rPr>
              <a:t>هي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المادة التعليمية </a:t>
            </a:r>
            <a:r>
              <a:rPr lang="ar-SA" sz="2800" dirty="0" smtClean="0">
                <a:solidFill>
                  <a:schemeClr val="tx2"/>
                </a:solidFill>
              </a:rPr>
              <a:t>الموضوعة في صورة إلكترونية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على الحاسب الآلي</a:t>
            </a:r>
            <a:r>
              <a:rPr lang="ar-SA" sz="2800" dirty="0" smtClean="0">
                <a:solidFill>
                  <a:schemeClr val="tx2"/>
                </a:solidFill>
              </a:rPr>
              <a:t> لتوضيح فكرة معينة بالرسوم والصور والبيانات والنصوص والصوت والفيديو بشكل تفاعلي جذاب. </a:t>
            </a:r>
            <a:endParaRPr lang="ar-SA" sz="2800" dirty="0">
              <a:solidFill>
                <a:schemeClr val="tx2"/>
              </a:solidFill>
            </a:endParaRPr>
          </a:p>
        </p:txBody>
      </p:sp>
      <p:pic>
        <p:nvPicPr>
          <p:cNvPr id="17410" name="Picture 2" descr="http://www.myreadingcoach.com/images/mrc_pack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2571744"/>
            <a:ext cx="3451268" cy="3788261"/>
          </a:xfrm>
          <a:prstGeom prst="rect">
            <a:avLst/>
          </a:prstGeom>
          <a:noFill/>
        </p:spPr>
      </p:pic>
      <p:pic>
        <p:nvPicPr>
          <p:cNvPr id="11" name="Picture 10" descr="http://i28.tinypic.com/11gosc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4857760"/>
            <a:ext cx="1785931" cy="1785931"/>
          </a:xfrm>
          <a:prstGeom prst="rect">
            <a:avLst/>
          </a:prstGeom>
          <a:noFill/>
        </p:spPr>
      </p:pic>
      <p:pic>
        <p:nvPicPr>
          <p:cNvPr id="12" name="Picture 8" descr="http://i25.tinypic.com/2cmow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3071810"/>
            <a:ext cx="1785950" cy="1714493"/>
          </a:xfrm>
          <a:prstGeom prst="rect">
            <a:avLst/>
          </a:prstGeom>
          <a:noFill/>
        </p:spPr>
      </p:pic>
      <p:pic>
        <p:nvPicPr>
          <p:cNvPr id="13" name="Picture 6" descr="http://i28.tinypic.com/29w3i4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429132"/>
            <a:ext cx="1714492" cy="1714493"/>
          </a:xfrm>
          <a:prstGeom prst="rect">
            <a:avLst/>
          </a:prstGeom>
          <a:noFill/>
        </p:spPr>
      </p:pic>
      <p:pic>
        <p:nvPicPr>
          <p:cNvPr id="14" name="Picture 2" descr="http://www.myreadingcoach.com/images/mrc_pack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2428868"/>
            <a:ext cx="1616232" cy="19308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3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 (شاشات العرض)</a:t>
              </a:r>
              <a:endParaRPr lang="ar-SA" b="1" kern="1200" dirty="0"/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TextBox 31"/>
          <p:cNvSpPr txBox="1"/>
          <p:nvPr/>
        </p:nvSpPr>
        <p:spPr>
          <a:xfrm>
            <a:off x="4286249" y="1428736"/>
            <a:ext cx="450059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u="sng" dirty="0" smtClean="0"/>
              <a:t>تصنيف شاشات العرض: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1- شاشة التعريف بالبرمجية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2- شاشة المقدمة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3- شاشة الأهداف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4- شاشة القائمة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5- شاشة العرض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6- شاشة الأمثلة والتمارين والتدريبات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7- شاشة التقويم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8- شاشة المساعدة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9- شاشة التغذية الراجعة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10- شاشة النهاية أو الخاتمة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3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 (شاشات العرض)</a:t>
              </a:r>
              <a:endParaRPr lang="ar-SA" b="1" kern="1200" dirty="0"/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TextBox 31"/>
          <p:cNvSpPr txBox="1"/>
          <p:nvPr/>
        </p:nvSpPr>
        <p:spPr>
          <a:xfrm>
            <a:off x="4286249" y="1428736"/>
            <a:ext cx="4500594" cy="40072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أ- </a:t>
            </a:r>
            <a:r>
              <a:rPr lang="ar-SA" sz="2400" u="sng" dirty="0" smtClean="0"/>
              <a:t>تحديد طريقة استجابة المتعلم: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بالفأرة – بلوحة المفاتيح – بلمس الشاشة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ب- </a:t>
            </a:r>
            <a:r>
              <a:rPr lang="ar-SA" sz="2400" u="sng" dirty="0" smtClean="0"/>
              <a:t>تحديد نمط التغذية الراجعة: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- يتم إبلاغه بصحة إجابة المتعلم أو خطئها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- أم يتم التعليق على إجابة المتعلم أيضاً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28736"/>
            <a:ext cx="3825970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grpSp>
        <p:nvGrpSpPr>
          <p:cNvPr id="3" name="Group 6"/>
          <p:cNvGrpSpPr/>
          <p:nvPr/>
        </p:nvGrpSpPr>
        <p:grpSpPr>
          <a:xfrm>
            <a:off x="428596" y="187198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ثانياً: مرحلة التصميم</a:t>
              </a:r>
              <a:endParaRPr lang="ar-SA" sz="2400" b="1" kern="1200" dirty="0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571472" y="2964293"/>
            <a:ext cx="3357586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إعداد السيناريو في صورته الأولية</a:t>
              </a:r>
              <a:endParaRPr lang="ar-SA" b="1" kern="1200" dirty="0"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571472" y="3594170"/>
            <a:ext cx="3357586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تصميم الإطارات (شاشات العرض)</a:t>
              </a:r>
              <a:endParaRPr lang="ar-SA" b="1" kern="1200" dirty="0"/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571472" y="4224048"/>
            <a:ext cx="3357586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أنماط الاستجابة والتغذية الراجعة</a:t>
              </a:r>
              <a:endParaRPr lang="ar-SA" b="1" kern="1200" dirty="0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571472" y="4853925"/>
            <a:ext cx="3357586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425758" y="290975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425758" y="290975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425758" y="290975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428596" y="290975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TextBox 31"/>
          <p:cNvSpPr txBox="1"/>
          <p:nvPr/>
        </p:nvSpPr>
        <p:spPr>
          <a:xfrm>
            <a:off x="4286249" y="1428736"/>
            <a:ext cx="4500594" cy="2973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 dirty="0" smtClean="0"/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ar-SA" sz="2400" dirty="0" smtClean="0"/>
              <a:t>    ويتم في كل خطوة من خطوات تصميم السيناريو حيث يتم التعديل والتطوير بناء على آراء المختصين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خطوات تصميم البرمجية التعليمية</a:t>
            </a:r>
            <a:br>
              <a:rPr lang="ar-SA" dirty="0" smtClean="0"/>
            </a:br>
            <a:r>
              <a:rPr lang="en-US" dirty="0" smtClean="0"/>
              <a:t>Designing an Educational Software</a:t>
            </a:r>
            <a:endParaRPr lang="ar-SA" dirty="0"/>
          </a:p>
        </p:txBody>
      </p:sp>
      <p:grpSp>
        <p:nvGrpSpPr>
          <p:cNvPr id="2" name="Group 15"/>
          <p:cNvGrpSpPr/>
          <p:nvPr/>
        </p:nvGrpSpPr>
        <p:grpSpPr>
          <a:xfrm>
            <a:off x="1113011" y="3177049"/>
            <a:ext cx="2244543" cy="966331"/>
            <a:chOff x="1446268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1446268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461027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الإنتاج والتوزيع</a:t>
              </a: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3756217" y="3214686"/>
            <a:ext cx="2244543" cy="966331"/>
            <a:chOff x="2706023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2706023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720782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التصميم</a:t>
              </a: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6327985" y="3177049"/>
            <a:ext cx="2244543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التخطيط</a:t>
              </a:r>
            </a:p>
          </p:txBody>
        </p:sp>
      </p:grpSp>
      <p:sp>
        <p:nvSpPr>
          <p:cNvPr id="25" name="Left Arrow 24"/>
          <p:cNvSpPr/>
          <p:nvPr/>
        </p:nvSpPr>
        <p:spPr>
          <a:xfrm>
            <a:off x="2349348" y="4429132"/>
            <a:ext cx="5000660" cy="428628"/>
          </a:xfrm>
          <a:prstGeom prst="lef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3" name="Group 15"/>
          <p:cNvGrpSpPr/>
          <p:nvPr/>
        </p:nvGrpSpPr>
        <p:grpSpPr>
          <a:xfrm>
            <a:off x="1116472" y="3177049"/>
            <a:ext cx="2244543" cy="966331"/>
            <a:chOff x="1446268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4" name="Rounded Rectangle 13"/>
            <p:cNvSpPr/>
            <p:nvPr/>
          </p:nvSpPr>
          <p:spPr>
            <a:xfrm>
              <a:off x="1446268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461027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الإنتاج والتوزيع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753381" y="3208850"/>
            <a:ext cx="2244543" cy="966331"/>
            <a:chOff x="2706023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2706023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6"/>
            <p:cNvSpPr/>
            <p:nvPr/>
          </p:nvSpPr>
          <p:spPr>
            <a:xfrm>
              <a:off x="2720782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التصميم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حيث يتم تجهيز الأدوات والأجهزة اللازمة لذلك وتحديد برنامج التأليف المناسب مثل </a:t>
            </a:r>
            <a:r>
              <a:rPr lang="en-US" dirty="0" smtClean="0"/>
              <a:t>PowerPoint, FrontPage</a:t>
            </a:r>
            <a:endParaRPr lang="ar-SA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ثالثاً: مرحلة الإنتاج والتوزيع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642910" y="2554843"/>
            <a:ext cx="3092258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تحديد متطلبات الإنتاج 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622486" y="3184720"/>
            <a:ext cx="3092258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تجهيز الوسائط المتعددة المطلوبة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42910" y="3814598"/>
            <a:ext cx="3092258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إنتاج </a:t>
              </a:r>
              <a:r>
                <a:rPr lang="ar-SA" b="1" dirty="0" smtClean="0"/>
                <a:t>البرنامج في صورته المبدئية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642910" y="4444475"/>
            <a:ext cx="3092258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 للبرنامج</a:t>
              </a:r>
              <a:endParaRPr lang="ar-SA" b="1" kern="1200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642910" y="5074352"/>
            <a:ext cx="3092258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البرنامج في صورته المبدئية</a:t>
              </a:r>
              <a:endParaRPr lang="ar-SA" b="1" kern="1200" dirty="0"/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502374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642910" y="5704229"/>
            <a:ext cx="3092258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النشر والتوزيع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500034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500034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500034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500034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500034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وذلك بجمع الجاهز منها وانتقائها من الإنترنت أو بإنتاجها بدقة إن لم تكن متوفرة.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وتوضع كل الوسائط في مجلد واحد </a:t>
            </a:r>
            <a:r>
              <a:rPr lang="en-US" dirty="0" smtClean="0"/>
              <a:t>"Folder"</a:t>
            </a:r>
            <a:r>
              <a:rPr lang="ar-SA" dirty="0" smtClean="0"/>
              <a:t> حتى تسهل عملية الإنتاج. ويتم وضع هذا المجلد مع البرنامج في نفس وسيلة التخزين.</a:t>
            </a:r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ثالثاً: مرحلة الإنتاج والتوزيع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642910" y="2554843"/>
            <a:ext cx="3092258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تحديد متطلبات الإنتاج 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622486" y="3184720"/>
            <a:ext cx="3092258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تجهيز الوسائط المتعددة المطلوبة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42910" y="3814598"/>
            <a:ext cx="3092258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إنتاج </a:t>
              </a:r>
              <a:r>
                <a:rPr lang="ar-SA" b="1" dirty="0" smtClean="0"/>
                <a:t>البرنامج في صورته المبدئية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642910" y="4444475"/>
            <a:ext cx="3092258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 للبرنامج</a:t>
              </a:r>
              <a:endParaRPr lang="ar-SA" b="1" kern="1200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642910" y="5074352"/>
            <a:ext cx="3092258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البرنامج في صورته المبدئية</a:t>
              </a:r>
              <a:endParaRPr lang="ar-SA" b="1" kern="1200" dirty="0"/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502374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642910" y="5704229"/>
            <a:ext cx="3092258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النشر والتوزيع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500034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500034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500034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500034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500034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ar-SA" dirty="0" smtClean="0"/>
              <a:t>  </a:t>
            </a:r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r>
              <a:rPr lang="ar-SA" dirty="0" smtClean="0"/>
              <a:t>وذلك بتطبيق تصميم الإطارات إطار بإطار مع التأكد من ربط الإطارات والتفرعات. </a:t>
            </a:r>
            <a:endParaRPr lang="en-US" dirty="0" smtClean="0"/>
          </a:p>
          <a:p>
            <a:pPr>
              <a:buNone/>
            </a:pPr>
            <a:endParaRPr lang="ar-SA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ثالثاً: مرحلة الإنتاج والتوزيع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642910" y="2567909"/>
            <a:ext cx="3092258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تحديد متطلبات الإنتاج 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622486" y="3184720"/>
            <a:ext cx="3092258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تجهيز الوسائط المتعددة المطلوبة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42910" y="3814598"/>
            <a:ext cx="3092258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إنتاج </a:t>
              </a:r>
              <a:r>
                <a:rPr lang="ar-SA" b="1" dirty="0" smtClean="0"/>
                <a:t>البرنامج في صورته المبدئية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642910" y="4444475"/>
            <a:ext cx="3092258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 للبرنامج</a:t>
              </a:r>
              <a:endParaRPr lang="ar-SA" b="1" kern="1200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642910" y="5074352"/>
            <a:ext cx="3092258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البرنامج في صورته المبدئية</a:t>
              </a:r>
              <a:endParaRPr lang="ar-SA" b="1" kern="1200" dirty="0"/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502374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642910" y="5704229"/>
            <a:ext cx="3092258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النشر والتوزيع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500034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500034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500034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500034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500034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أ- عرض البرنامج على المختصين وإجراء التعديلات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ب- تجريب البرنامج على عينة مماثلة للعينة المستهدفة بهدف جمع آرائهم وإجراء التعديلات المناسبة</a:t>
            </a:r>
          </a:p>
          <a:p>
            <a:pPr>
              <a:buNone/>
            </a:pPr>
            <a:endParaRPr lang="ar-SA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ثالثاً: مرحلة الإنتاج والتوزيع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642910" y="2567909"/>
            <a:ext cx="3092258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تحديد متطلبات الإنتاج 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622486" y="3184720"/>
            <a:ext cx="3092258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تجهيز الوسائط المتعددة المطلوبة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42910" y="3814598"/>
            <a:ext cx="3092258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إنتاج </a:t>
              </a:r>
              <a:r>
                <a:rPr lang="ar-SA" b="1" dirty="0" smtClean="0"/>
                <a:t>البرنامج في صورته المبدئية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642910" y="4444475"/>
            <a:ext cx="3092258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 للبرنامج</a:t>
              </a:r>
              <a:endParaRPr lang="ar-SA" b="1" kern="1200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642910" y="5074352"/>
            <a:ext cx="3092258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البرنامج في صورته المبدئية</a:t>
              </a:r>
              <a:endParaRPr lang="ar-SA" b="1" kern="1200" dirty="0"/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502374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642910" y="5704229"/>
            <a:ext cx="3092258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النشر والتوزيع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500034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500034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500034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500034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500034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يتم تجربة البرنامج على بعض أجهزة الحاسوب الأخرى للتأكد من عمله مع إجراءات التعديلات عند اكتشاف أي خطأ.</a:t>
            </a:r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ثالثاً: مرحلة الإنتاج والتوزيع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642910" y="2567909"/>
            <a:ext cx="3092258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تحديد متطلبات الإنتاج 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622486" y="3184720"/>
            <a:ext cx="3092258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تجهيز الوسائط المتعددة المطلوبة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42910" y="3814598"/>
            <a:ext cx="3092258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إنتاج </a:t>
              </a:r>
              <a:r>
                <a:rPr lang="ar-SA" b="1" dirty="0" smtClean="0"/>
                <a:t>البرنامج في صورته المبدئية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642910" y="4444475"/>
            <a:ext cx="3092258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 للبرنامج</a:t>
              </a:r>
              <a:endParaRPr lang="ar-SA" b="1" kern="1200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642910" y="5074352"/>
            <a:ext cx="3092258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البرنامج في صورته المبدئية</a:t>
              </a:r>
              <a:endParaRPr lang="ar-SA" b="1" kern="1200" dirty="0"/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502374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642910" y="5704229"/>
            <a:ext cx="3092258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النشر والتوزيع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500034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500034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500034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500034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500034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357298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71612"/>
            <a:ext cx="4162234" cy="45720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ar-SA" dirty="0" smtClean="0"/>
              <a:t>أ-  نسخ البرنامج على أقراص مدمجة </a:t>
            </a:r>
            <a:r>
              <a:rPr lang="en-US" dirty="0" smtClean="0"/>
              <a:t>CD ROM</a:t>
            </a: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r>
              <a:rPr lang="ar-SA" dirty="0" smtClean="0"/>
              <a:t>ب- كتابة البيانات التالية على القرص: اسم مؤلف البرنامج – عنوان البرنامج أو الوحدة التعليمية – الفئة المستهدفة – نظام التأليف المستخدم.</a:t>
            </a:r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r>
              <a:rPr lang="ar-SA" dirty="0" err="1" smtClean="0"/>
              <a:t>جـ</a:t>
            </a:r>
            <a:r>
              <a:rPr lang="ar-SA" dirty="0" smtClean="0"/>
              <a:t>- كتابة البيانات التالية داخل غلاف القرص: حجم الملفات –خطوات تشغيل البرنامج – البرمجيات المطلوبة لتشغيله</a:t>
            </a:r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ar-SA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ثالثاً: مرحلة الإنتاج والتوزيع</a:t>
              </a:r>
              <a:endParaRPr lang="ar-SA" sz="2400" b="1" kern="1200" dirty="0"/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642910" y="2567909"/>
            <a:ext cx="3092258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تحديد متطلبات الإنتاج </a:t>
              </a:r>
              <a:endParaRPr lang="ar-SA" b="1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622486" y="3184720"/>
            <a:ext cx="3092258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تجهيز الوسائط المتعددة المطلوبة</a:t>
              </a:r>
              <a:endParaRPr lang="ar-SA" b="1" kern="1200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642910" y="3814598"/>
            <a:ext cx="3092258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إنتاج </a:t>
              </a:r>
              <a:r>
                <a:rPr lang="ar-SA" b="1" dirty="0" smtClean="0"/>
                <a:t>البرنامج في صورته المبدئية</a:t>
              </a:r>
              <a:endParaRPr lang="ar-SA" b="1" kern="1200" dirty="0"/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642910" y="4444475"/>
            <a:ext cx="3092258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التقويم البنائي للبرنامج</a:t>
              </a:r>
              <a:endParaRPr lang="ar-SA" b="1" kern="1200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642910" y="5074352"/>
            <a:ext cx="3092258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البرنامج في صورته المبدئية</a:t>
              </a:r>
              <a:endParaRPr lang="ar-SA" b="1" kern="1200" dirty="0"/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502374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642910" y="5704229"/>
            <a:ext cx="3092258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النشر والتوزيع</a:t>
              </a:r>
              <a:endParaRPr lang="ar-SA" b="1" kern="1200" dirty="0"/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500034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500034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500034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500034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500034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i="1" dirty="0" smtClean="0"/>
          </a:p>
          <a:p>
            <a:r>
              <a:rPr lang="en-US" i="1" dirty="0" smtClean="0"/>
              <a:t>Macromedia Director</a:t>
            </a:r>
            <a:endParaRPr lang="ar-SA" i="1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err="1" smtClean="0"/>
              <a:t>Hyperstudio</a:t>
            </a:r>
            <a:endParaRPr lang="ar-SA" i="1" dirty="0" smtClean="0"/>
          </a:p>
          <a:p>
            <a:pPr>
              <a:buNone/>
            </a:pPr>
            <a:endParaRPr lang="ar-SA" i="1" dirty="0" smtClean="0"/>
          </a:p>
          <a:p>
            <a:pPr>
              <a:buNone/>
            </a:pPr>
            <a:endParaRPr lang="ar-SA" i="1" dirty="0" smtClean="0"/>
          </a:p>
          <a:p>
            <a:r>
              <a:rPr lang="en-US" i="1" dirty="0" err="1" smtClean="0"/>
              <a:t>Ad</a:t>
            </a:r>
            <a:r>
              <a:rPr lang="en-US" i="1" dirty="0" smtClean="0"/>
              <a:t>obe </a:t>
            </a:r>
            <a:r>
              <a:rPr lang="en-US" i="1" dirty="0" err="1" smtClean="0"/>
              <a:t>Authorware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16388" name="Picture 4" descr="Hyper Stud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2928934"/>
            <a:ext cx="1928825" cy="1928826"/>
          </a:xfrm>
          <a:prstGeom prst="rect">
            <a:avLst/>
          </a:prstGeom>
          <a:noFill/>
        </p:spPr>
      </p:pic>
      <p:pic>
        <p:nvPicPr>
          <p:cNvPr id="16386" name="Picture 2" descr="http://t0.gstatic.com/images?q=tbn:-FOoW0bs71v4vM:http://www.superwarehouse.com/images/products/MacromediaDirectorMX2k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6" y="1428736"/>
            <a:ext cx="1714510" cy="1714512"/>
          </a:xfrm>
          <a:prstGeom prst="rect">
            <a:avLst/>
          </a:prstGeom>
          <a:noFill/>
        </p:spPr>
      </p:pic>
      <p:pic>
        <p:nvPicPr>
          <p:cNvPr id="16390" name="Picture 6" descr="Authorwa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192" y="4643446"/>
            <a:ext cx="1638304" cy="1638306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8929718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3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برامج التأليف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Multimedia Authoring Programs</a:t>
            </a:r>
            <a:endParaRPr kumimoji="0" lang="ar-SA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ar-SA" sz="1800" dirty="0" smtClean="0"/>
              <a:t>سيتم شرح التالي على واجهة برنامج</a:t>
            </a:r>
            <a:endParaRPr lang="en-US" sz="1800" dirty="0" smtClean="0"/>
          </a:p>
          <a:p>
            <a:r>
              <a:rPr lang="en-US" sz="1800" dirty="0" smtClean="0"/>
              <a:t>Microsoft OFFICE </a:t>
            </a:r>
            <a:r>
              <a:rPr lang="en-US" sz="1800" dirty="0" err="1" smtClean="0"/>
              <a:t>pOWERpOINT</a:t>
            </a:r>
            <a:r>
              <a:rPr lang="en-US" sz="1800" dirty="0" smtClean="0"/>
              <a:t> 2007</a:t>
            </a:r>
            <a:r>
              <a:rPr lang="ar-SA" sz="1800" dirty="0" smtClean="0"/>
              <a:t>:</a:t>
            </a:r>
          </a:p>
          <a:p>
            <a:endParaRPr lang="ar-SA" sz="1800" dirty="0" smtClean="0"/>
          </a:p>
          <a:p>
            <a:endParaRPr lang="ar-SA" sz="1800" dirty="0" smtClean="0"/>
          </a:p>
          <a:p>
            <a:pPr>
              <a:buFont typeface="Arial" pitchFamily="34" charset="0"/>
              <a:buChar char="•"/>
            </a:pPr>
            <a:r>
              <a:rPr lang="ar-SA" sz="1800" dirty="0" smtClean="0"/>
              <a:t>طريقة إدراج رابط تشعبي</a:t>
            </a:r>
          </a:p>
          <a:p>
            <a:pPr>
              <a:buFont typeface="Arial" pitchFamily="34" charset="0"/>
              <a:buChar char="•"/>
            </a:pPr>
            <a:r>
              <a:rPr lang="ar-SA" sz="1800" dirty="0" smtClean="0"/>
              <a:t>طريقة إيقاف التنقل بين الشرائح عن طريق الفأرة</a:t>
            </a:r>
          </a:p>
          <a:p>
            <a:pPr>
              <a:buFont typeface="Arial" pitchFamily="34" charset="0"/>
              <a:buChar char="•"/>
            </a:pPr>
            <a:r>
              <a:rPr lang="ar-SA" sz="1800" dirty="0" smtClean="0"/>
              <a:t>طريقة توقيت التنقل بين الشرائح</a:t>
            </a:r>
          </a:p>
          <a:p>
            <a:pPr>
              <a:buFont typeface="Arial" pitchFamily="34" charset="0"/>
              <a:buChar char="•"/>
            </a:pPr>
            <a:r>
              <a:rPr lang="ar-SA" sz="1800" dirty="0" smtClean="0"/>
              <a:t>طريقة تخزين ملف </a:t>
            </a:r>
            <a:r>
              <a:rPr lang="ar-SA" sz="1800" dirty="0" err="1" smtClean="0"/>
              <a:t>باور</a:t>
            </a:r>
            <a:r>
              <a:rPr lang="ar-SA" sz="1800" dirty="0" smtClean="0"/>
              <a:t> </a:t>
            </a:r>
            <a:r>
              <a:rPr lang="ar-SA" sz="1800" dirty="0" err="1" smtClean="0"/>
              <a:t>بوينت</a:t>
            </a:r>
            <a:r>
              <a:rPr lang="ar-SA" sz="1800" dirty="0" smtClean="0"/>
              <a:t> كعرض</a:t>
            </a:r>
          </a:p>
          <a:p>
            <a:pPr>
              <a:buFont typeface="Arial" pitchFamily="34" charset="0"/>
              <a:buChar char="•"/>
            </a:pPr>
            <a:r>
              <a:rPr lang="ar-SA" sz="1800" dirty="0" smtClean="0"/>
              <a:t>طريقة منع التعديل على الملف المخزن</a:t>
            </a:r>
          </a:p>
          <a:p>
            <a:endParaRPr lang="ar-SA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 PowerPoint 2007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714620"/>
            <a:ext cx="6000792" cy="1219200"/>
          </a:xfrm>
        </p:spPr>
        <p:txBody>
          <a:bodyPr/>
          <a:lstStyle/>
          <a:p>
            <a:pPr algn="ctr"/>
            <a:r>
              <a:rPr lang="ar-SA" sz="4800" dirty="0" smtClean="0"/>
              <a:t>المطلوب منك بالأسبوع القادم</a:t>
            </a:r>
            <a:br>
              <a:rPr lang="ar-SA" sz="4800" dirty="0" smtClean="0"/>
            </a:br>
            <a:r>
              <a:rPr lang="ar-SA" sz="2800" dirty="0" smtClean="0"/>
              <a:t>(مدة التطبيق: أسبوعين)</a:t>
            </a:r>
            <a:endParaRPr lang="ar-SA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8" y="785794"/>
            <a:ext cx="2857488" cy="5786478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</a:pPr>
            <a:r>
              <a:rPr lang="ar-SA" sz="2000" u="sng" dirty="0" smtClean="0">
                <a:solidFill>
                  <a:schemeClr val="bg1"/>
                </a:solidFill>
              </a:rPr>
              <a:t>مع مجموعتك المكونة من 2-3 طالبات:</a:t>
            </a:r>
          </a:p>
          <a:p>
            <a:pPr>
              <a:buClr>
                <a:schemeClr val="bg1"/>
              </a:buClr>
            </a:pPr>
            <a:r>
              <a:rPr lang="ar-SA" sz="2000" dirty="0" smtClean="0">
                <a:solidFill>
                  <a:schemeClr val="bg1"/>
                </a:solidFill>
              </a:rPr>
              <a:t>1- قبل حلول الأسبوع القادم قومي بتنفيذ مرحلتي التخطيط والتصميم بالإضافة إلى الخطوة 1 و 2 من مرحلة الإنتاج والتوزيع (ما عدا خطوة السيناريو).</a:t>
            </a:r>
          </a:p>
          <a:p>
            <a:pPr>
              <a:buClr>
                <a:schemeClr val="bg1"/>
              </a:buClr>
            </a:pPr>
            <a:endParaRPr lang="ar-SA" sz="1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ar-SA" sz="2000" dirty="0" smtClean="0">
                <a:solidFill>
                  <a:schemeClr val="bg1"/>
                </a:solidFill>
              </a:rPr>
              <a:t>2- احضري ما قمت بعمله مطبوعاً على ورق </a:t>
            </a:r>
            <a:r>
              <a:rPr lang="en-US" sz="2000" dirty="0" smtClean="0">
                <a:solidFill>
                  <a:schemeClr val="bg1"/>
                </a:solidFill>
              </a:rPr>
              <a:t>A4</a:t>
            </a:r>
            <a:r>
              <a:rPr lang="ar-SA" sz="2000" dirty="0" smtClean="0">
                <a:solidFill>
                  <a:schemeClr val="bg1"/>
                </a:solidFill>
              </a:rPr>
              <a:t> ليتم مناقشته ولا تنسي كمبيوترك المحمول وجميع الوسائط المتعددة التي ستحتاجينها لإنتاج البرمجية التعليمية (مخزنة على حاسبك أو على قرص مضغوط </a:t>
            </a:r>
            <a:r>
              <a:rPr lang="en-US" sz="2000" dirty="0" smtClean="0">
                <a:solidFill>
                  <a:schemeClr val="bg1"/>
                </a:solidFill>
              </a:rPr>
              <a:t>CD</a:t>
            </a:r>
            <a:r>
              <a:rPr lang="ar-SA" sz="2000" dirty="0" smtClean="0">
                <a:solidFill>
                  <a:schemeClr val="bg1"/>
                </a:solidFill>
              </a:rPr>
              <a:t>).</a:t>
            </a:r>
          </a:p>
          <a:p>
            <a:pPr>
              <a:buClr>
                <a:schemeClr val="bg1"/>
              </a:buClr>
            </a:pPr>
            <a:endParaRPr lang="ar-SA" sz="10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ar-SA" sz="2000" dirty="0" smtClean="0">
                <a:solidFill>
                  <a:schemeClr val="bg1"/>
                </a:solidFill>
              </a:rPr>
              <a:t>3- ستقومين مع زميلاتك بباقي خطوات مرحلة الإنتاج والتوزيع في المعمل مع حماية الملف </a:t>
            </a:r>
            <a:r>
              <a:rPr lang="ar-SA" sz="2000" smtClean="0">
                <a:solidFill>
                  <a:schemeClr val="bg1"/>
                </a:solidFill>
              </a:rPr>
              <a:t>من التعديل.</a:t>
            </a:r>
            <a:endParaRPr lang="ar-SA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758952"/>
          </a:xfrm>
        </p:spPr>
        <p:txBody>
          <a:bodyPr>
            <a:normAutofit/>
          </a:bodyPr>
          <a:lstStyle/>
          <a:p>
            <a:r>
              <a:rPr lang="ar-SA" dirty="0" smtClean="0"/>
              <a:t>بعض برامج التأليف </a:t>
            </a:r>
            <a:r>
              <a:rPr lang="en-US" sz="2800" dirty="0" smtClean="0"/>
              <a:t>Multimedia Authoring Programs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i="1" dirty="0" smtClean="0"/>
          </a:p>
          <a:p>
            <a:r>
              <a:rPr lang="en-US" i="1" dirty="0" smtClean="0"/>
              <a:t>Macromedia Director</a:t>
            </a:r>
            <a:endParaRPr lang="ar-SA" i="1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err="1" smtClean="0"/>
              <a:t>Hyperstudio</a:t>
            </a:r>
            <a:endParaRPr lang="ar-SA" i="1" dirty="0" smtClean="0"/>
          </a:p>
          <a:p>
            <a:pPr>
              <a:buNone/>
            </a:pPr>
            <a:endParaRPr lang="ar-SA" i="1" dirty="0" smtClean="0"/>
          </a:p>
          <a:p>
            <a:pPr>
              <a:buNone/>
            </a:pPr>
            <a:endParaRPr lang="ar-SA" i="1" dirty="0" smtClean="0"/>
          </a:p>
          <a:p>
            <a:r>
              <a:rPr lang="en-US" i="1" dirty="0" err="1" smtClean="0"/>
              <a:t>Ad</a:t>
            </a:r>
            <a:r>
              <a:rPr lang="en-US" i="1" dirty="0" smtClean="0"/>
              <a:t>obe </a:t>
            </a:r>
            <a:r>
              <a:rPr lang="en-US" i="1" dirty="0" err="1" smtClean="0"/>
              <a:t>Authorware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16388" name="Picture 4" descr="Hyper Stud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2928934"/>
            <a:ext cx="1928825" cy="1928826"/>
          </a:xfrm>
          <a:prstGeom prst="rect">
            <a:avLst/>
          </a:prstGeom>
          <a:noFill/>
        </p:spPr>
      </p:pic>
      <p:pic>
        <p:nvPicPr>
          <p:cNvPr id="16386" name="Picture 2" descr="http://t0.gstatic.com/images?q=tbn:-FOoW0bs71v4vM:http://www.superwarehouse.com/images/products/MacromediaDirectorMX2k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6" y="1428736"/>
            <a:ext cx="1714510" cy="1714512"/>
          </a:xfrm>
          <a:prstGeom prst="rect">
            <a:avLst/>
          </a:prstGeom>
          <a:noFill/>
        </p:spPr>
      </p:pic>
      <p:pic>
        <p:nvPicPr>
          <p:cNvPr id="16390" name="Picture 6" descr="Authorwa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192" y="4643446"/>
            <a:ext cx="1638304" cy="1638306"/>
          </a:xfrm>
          <a:prstGeom prst="rect">
            <a:avLst/>
          </a:prstGeom>
          <a:noFill/>
        </p:spPr>
      </p:pic>
      <p:sp>
        <p:nvSpPr>
          <p:cNvPr id="8" name="Multiply 7"/>
          <p:cNvSpPr/>
          <p:nvPr/>
        </p:nvSpPr>
        <p:spPr>
          <a:xfrm>
            <a:off x="6429388" y="1785926"/>
            <a:ext cx="785818" cy="928694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Multiply 8"/>
          <p:cNvSpPr/>
          <p:nvPr/>
        </p:nvSpPr>
        <p:spPr>
          <a:xfrm>
            <a:off x="6429388" y="3286124"/>
            <a:ext cx="785818" cy="928694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Multiply 9"/>
          <p:cNvSpPr/>
          <p:nvPr/>
        </p:nvSpPr>
        <p:spPr>
          <a:xfrm>
            <a:off x="6429388" y="4786322"/>
            <a:ext cx="785818" cy="928694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Multiply 10"/>
          <p:cNvSpPr/>
          <p:nvPr/>
        </p:nvSpPr>
        <p:spPr>
          <a:xfrm>
            <a:off x="2928926" y="1785926"/>
            <a:ext cx="785818" cy="928694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Multiply 11"/>
          <p:cNvSpPr/>
          <p:nvPr/>
        </p:nvSpPr>
        <p:spPr>
          <a:xfrm>
            <a:off x="1071538" y="3286124"/>
            <a:ext cx="785818" cy="928694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Multiply 12"/>
          <p:cNvSpPr/>
          <p:nvPr/>
        </p:nvSpPr>
        <p:spPr>
          <a:xfrm>
            <a:off x="2857488" y="4786322"/>
            <a:ext cx="785818" cy="928694"/>
          </a:xfrm>
          <a:prstGeom prst="mathMultiply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بديل برامج التأليف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i="1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en-US" sz="1800" dirty="0" smtClean="0"/>
          </a:p>
          <a:p>
            <a:pPr algn="ctr">
              <a:buNone/>
            </a:pPr>
            <a:r>
              <a:rPr lang="ar-SA" sz="4000" i="1" dirty="0" smtClean="0"/>
              <a:t>مايكروسوفت </a:t>
            </a:r>
            <a:r>
              <a:rPr lang="ar-SA" sz="4000" i="1" dirty="0" err="1" smtClean="0"/>
              <a:t>باوربوينت</a:t>
            </a:r>
            <a:endParaRPr lang="ar-SA" sz="4000" i="1" dirty="0" smtClean="0"/>
          </a:p>
          <a:p>
            <a:pPr algn="ctr">
              <a:buNone/>
            </a:pPr>
            <a:r>
              <a:rPr lang="en-US" sz="4000" i="1" dirty="0" smtClean="0"/>
              <a:t>Microsoft PowerPoint</a:t>
            </a:r>
            <a:endParaRPr lang="ar-SA" sz="4000" i="1" dirty="0" smtClean="0"/>
          </a:p>
        </p:txBody>
      </p:sp>
      <p:pic>
        <p:nvPicPr>
          <p:cNvPr id="33798" name="Picture 6" descr="Microsoft PowerPoint 2007 RT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778" y="3270154"/>
            <a:ext cx="3976718" cy="3087781"/>
          </a:xfrm>
          <a:prstGeom prst="rect">
            <a:avLst/>
          </a:prstGeom>
          <a:noFill/>
        </p:spPr>
      </p:pic>
      <p:pic>
        <p:nvPicPr>
          <p:cNvPr id="33796" name="Picture 4" descr="http://t1.gstatic.com/images?q=tbn:wazhdl2vuJHE5M:http://www.contrib.andrew.cmu.edu/~jisukwak/office2007_icon_powerpoi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1928802"/>
            <a:ext cx="1785950" cy="194353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خطوات تصميم البرمجية التعليمية</a:t>
            </a:r>
            <a:br>
              <a:rPr lang="ar-SA" dirty="0" smtClean="0"/>
            </a:br>
            <a:r>
              <a:rPr lang="en-US" dirty="0" smtClean="0"/>
              <a:t>Designing an Educational Software</a:t>
            </a:r>
            <a:endParaRPr lang="ar-SA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13011" y="3177049"/>
            <a:ext cx="2244543" cy="966331"/>
            <a:chOff x="1446268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1446268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461027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الإنتاج والتوزيع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756217" y="3177049"/>
            <a:ext cx="2244543" cy="966331"/>
            <a:chOff x="2706023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2706023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720782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التصميم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27985" y="3177049"/>
            <a:ext cx="2244543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التخطيط</a:t>
              </a:r>
            </a:p>
          </p:txBody>
        </p:sp>
      </p:grpSp>
      <p:sp>
        <p:nvSpPr>
          <p:cNvPr id="25" name="Left Arrow 24"/>
          <p:cNvSpPr/>
          <p:nvPr/>
        </p:nvSpPr>
        <p:spPr>
          <a:xfrm>
            <a:off x="2349348" y="4429132"/>
            <a:ext cx="5000660" cy="428628"/>
          </a:xfrm>
          <a:prstGeom prst="lef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خطوات تصميم البرمجية التعليمية</a:t>
            </a:r>
            <a:br>
              <a:rPr lang="ar-SA" dirty="0" smtClean="0"/>
            </a:br>
            <a:r>
              <a:rPr lang="en-US" dirty="0" smtClean="0"/>
              <a:t>Designing an Educational Software</a:t>
            </a:r>
            <a:endParaRPr lang="ar-SA" dirty="0"/>
          </a:p>
        </p:txBody>
      </p:sp>
      <p:grpSp>
        <p:nvGrpSpPr>
          <p:cNvPr id="2" name="Group 15"/>
          <p:cNvGrpSpPr/>
          <p:nvPr/>
        </p:nvGrpSpPr>
        <p:grpSpPr>
          <a:xfrm>
            <a:off x="1113011" y="3177049"/>
            <a:ext cx="2244543" cy="966331"/>
            <a:chOff x="1446268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1446268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461027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الإنتاج والتوزيع</a:t>
              </a: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3756217" y="3177049"/>
            <a:ext cx="2244543" cy="966331"/>
            <a:chOff x="2706023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2706023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720782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التصميم</a:t>
              </a: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6327985" y="3177049"/>
            <a:ext cx="2244543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/>
                <a:t>مرحلة التخطيط</a:t>
              </a:r>
            </a:p>
          </p:txBody>
        </p:sp>
      </p:grpSp>
      <p:sp>
        <p:nvSpPr>
          <p:cNvPr id="25" name="Left Arrow 24"/>
          <p:cNvSpPr/>
          <p:nvPr/>
        </p:nvSpPr>
        <p:spPr>
          <a:xfrm>
            <a:off x="2349348" y="4429132"/>
            <a:ext cx="5000660" cy="428628"/>
          </a:xfrm>
          <a:prstGeom prst="lef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ar-SA" dirty="0" smtClean="0"/>
              <a:t>   </a:t>
            </a:r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r>
              <a:rPr lang="ar-SA" dirty="0" smtClean="0"/>
              <a:t>   فالبرمجية التعليمية تصمم لإشباع حاجة لدى المتعلمين لا تستطيع المواد التعليمية الأخرى تحقيقها.</a:t>
            </a:r>
            <a:endParaRPr lang="en-US" dirty="0" smtClean="0"/>
          </a:p>
          <a:p>
            <a:pPr algn="ctr">
              <a:buNone/>
            </a:pPr>
            <a:endParaRPr lang="ar-SA" sz="4000" i="1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أولاً: مرحلة </a:t>
              </a:r>
              <a:r>
                <a:rPr lang="ar-SA" sz="2400" b="1" kern="1200" dirty="0"/>
                <a:t>التخطيط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51114" y="2554843"/>
            <a:ext cx="2306440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تقدير الاحتياجات</a:t>
              </a:r>
              <a:r>
                <a:rPr lang="ar-SA" b="1" kern="1200" dirty="0"/>
                <a:t>	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51114" y="3184720"/>
            <a:ext cx="2306440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تحديد </a:t>
              </a:r>
              <a:r>
                <a:rPr lang="ar-SA" b="1" kern="1200" dirty="0"/>
                <a:t>الأهداف العامة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51114" y="3814598"/>
            <a:ext cx="2306440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</a:t>
              </a:r>
              <a:r>
                <a:rPr lang="ar-SA" b="1" kern="1200" dirty="0"/>
                <a:t>الأهداف الإجرائية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51114" y="4444475"/>
            <a:ext cx="2306440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تحديد </a:t>
              </a:r>
              <a:r>
                <a:rPr lang="ar-SA" b="1" kern="1200" dirty="0"/>
                <a:t>المحتوى وتنظيمه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51114" y="5074352"/>
            <a:ext cx="2306440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تحديد </a:t>
              </a:r>
              <a:r>
                <a:rPr lang="ar-SA" b="1" kern="1200" dirty="0"/>
                <a:t>المتطلبات السابقة</a:t>
              </a:r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931002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/>
          <p:cNvGrpSpPr/>
          <p:nvPr/>
        </p:nvGrpSpPr>
        <p:grpSpPr>
          <a:xfrm>
            <a:off x="1051114" y="5704229"/>
            <a:ext cx="2306440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التقويم </a:t>
              </a:r>
              <a:r>
                <a:rPr lang="ar-SA" b="1" kern="1200" dirty="0"/>
                <a:t>البنائي</a:t>
              </a:r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928662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928662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928662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928662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928662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4526" y="1415484"/>
            <a:ext cx="4000528" cy="49424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البرمجية التعليمية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3438" y="1527048"/>
            <a:ext cx="4162234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ar-SA" dirty="0" smtClean="0"/>
              <a:t>    </a:t>
            </a:r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endParaRPr lang="ar-SA" dirty="0" smtClean="0"/>
          </a:p>
          <a:p>
            <a:pPr lvl="0">
              <a:buNone/>
            </a:pPr>
            <a:r>
              <a:rPr lang="ar-SA" dirty="0" smtClean="0"/>
              <a:t>    حيث يتم تحويل الاحتياجات التعليمية للطلاب إلى أهداف عامة للبرنامج.</a:t>
            </a:r>
            <a:endParaRPr lang="en-US" dirty="0" smtClean="0"/>
          </a:p>
          <a:p>
            <a:pPr algn="ctr">
              <a:buNone/>
            </a:pPr>
            <a:endParaRPr lang="ar-SA" sz="4000" i="1" dirty="0" smtClean="0"/>
          </a:p>
        </p:txBody>
      </p:sp>
      <p:grpSp>
        <p:nvGrpSpPr>
          <p:cNvPr id="4" name="Group 6"/>
          <p:cNvGrpSpPr/>
          <p:nvPr/>
        </p:nvGrpSpPr>
        <p:grpSpPr>
          <a:xfrm>
            <a:off x="642910" y="1462537"/>
            <a:ext cx="3143272" cy="966331"/>
            <a:chOff x="3965777" y="1542"/>
            <a:chExt cx="1007803" cy="503901"/>
          </a:xfrm>
          <a:solidFill>
            <a:schemeClr val="bg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965777" y="1542"/>
              <a:ext cx="1007803" cy="50390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8"/>
            <p:cNvSpPr/>
            <p:nvPr/>
          </p:nvSpPr>
          <p:spPr>
            <a:xfrm>
              <a:off x="3980536" y="16301"/>
              <a:ext cx="978285" cy="474383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400" b="1" kern="1200" dirty="0" smtClean="0"/>
                <a:t>أولاً: مرحلة </a:t>
              </a:r>
              <a:r>
                <a:rPr lang="ar-SA" sz="2400" b="1" kern="1200" dirty="0"/>
                <a:t>التخطيط</a:t>
              </a:r>
            </a:p>
          </p:txBody>
        </p:sp>
      </p:grpSp>
      <p:grpSp>
        <p:nvGrpSpPr>
          <p:cNvPr id="5" name="Group 9"/>
          <p:cNvGrpSpPr/>
          <p:nvPr/>
        </p:nvGrpSpPr>
        <p:grpSpPr>
          <a:xfrm>
            <a:off x="1051114" y="2554843"/>
            <a:ext cx="2306440" cy="503901"/>
            <a:chOff x="4167338" y="631419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4167338" y="631419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4182097" y="646178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1- تقدير الاحتياجات</a:t>
              </a:r>
              <a:r>
                <a:rPr lang="ar-SA" b="1" kern="1200" dirty="0"/>
                <a:t>	</a:t>
              </a: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1051114" y="3184720"/>
            <a:ext cx="2306440" cy="503901"/>
            <a:chOff x="4167338" y="1261296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4167338" y="1261296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4182097" y="1276055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2- تحديد </a:t>
              </a:r>
              <a:r>
                <a:rPr lang="ar-SA" b="1" kern="1200" dirty="0"/>
                <a:t>الأهداف العامة</a:t>
              </a:r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1051114" y="3814598"/>
            <a:ext cx="2306440" cy="503901"/>
            <a:chOff x="4167338" y="1891174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167338" y="1891174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4182097" y="1905933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3- تحديد </a:t>
              </a:r>
              <a:r>
                <a:rPr lang="ar-SA" b="1" kern="1200" dirty="0"/>
                <a:t>الأهداف الإجرائية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1051114" y="4444475"/>
            <a:ext cx="2306440" cy="503901"/>
            <a:chOff x="4167338" y="2521051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4167338" y="2521051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4182097" y="2535810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4- تحديد </a:t>
              </a:r>
              <a:r>
                <a:rPr lang="ar-SA" b="1" kern="1200" dirty="0"/>
                <a:t>المحتوى وتنظيمه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1051114" y="5074352"/>
            <a:ext cx="2306440" cy="503901"/>
            <a:chOff x="4167338" y="3150928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9" name="Rounded Rectangle 18"/>
            <p:cNvSpPr/>
            <p:nvPr/>
          </p:nvSpPr>
          <p:spPr>
            <a:xfrm>
              <a:off x="4167338" y="3150928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4182097" y="3165687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5- تحديد </a:t>
              </a:r>
              <a:r>
                <a:rPr lang="ar-SA" b="1" kern="1200" dirty="0"/>
                <a:t>المتطلبات السابقة</a:t>
              </a:r>
            </a:p>
          </p:txBody>
        </p:sp>
      </p:grpSp>
      <p:sp>
        <p:nvSpPr>
          <p:cNvPr id="15" name="Straight Connector 13"/>
          <p:cNvSpPr/>
          <p:nvPr/>
        </p:nvSpPr>
        <p:spPr>
          <a:xfrm>
            <a:off x="931002" y="2428868"/>
            <a:ext cx="100780" cy="3527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527312"/>
                </a:lnTo>
                <a:lnTo>
                  <a:pt x="100780" y="352731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5"/>
          <p:cNvGrpSpPr/>
          <p:nvPr/>
        </p:nvGrpSpPr>
        <p:grpSpPr>
          <a:xfrm>
            <a:off x="1051114" y="5704229"/>
            <a:ext cx="2306440" cy="503901"/>
            <a:chOff x="4167338" y="3780805"/>
            <a:chExt cx="806242" cy="50390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167338" y="3780805"/>
              <a:ext cx="806242" cy="503901"/>
            </a:xfrm>
            <a:prstGeom prst="roundRect">
              <a:avLst>
                <a:gd name="adj" fmla="val 10000"/>
              </a:avLst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5"/>
            <p:cNvSpPr/>
            <p:nvPr/>
          </p:nvSpPr>
          <p:spPr>
            <a:xfrm>
              <a:off x="4182097" y="3795564"/>
              <a:ext cx="776724" cy="47438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b="1" kern="1200" dirty="0" smtClean="0"/>
                <a:t>6- التقويم </a:t>
              </a:r>
              <a:r>
                <a:rPr lang="ar-SA" b="1" kern="1200" dirty="0"/>
                <a:t>البنائي</a:t>
              </a:r>
            </a:p>
          </p:txBody>
        </p:sp>
      </p:grpSp>
      <p:sp>
        <p:nvSpPr>
          <p:cNvPr id="36" name="Straight Connector 3"/>
          <p:cNvSpPr/>
          <p:nvPr/>
        </p:nvSpPr>
        <p:spPr>
          <a:xfrm>
            <a:off x="928662" y="2500306"/>
            <a:ext cx="100780" cy="3779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7926"/>
                </a:lnTo>
                <a:lnTo>
                  <a:pt x="100780" y="37792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traight Connector 4"/>
          <p:cNvSpPr/>
          <p:nvPr/>
        </p:nvSpPr>
        <p:spPr>
          <a:xfrm>
            <a:off x="928662" y="2500306"/>
            <a:ext cx="100780" cy="10078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7803"/>
                </a:lnTo>
                <a:lnTo>
                  <a:pt x="100780" y="10078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Straight Connector 5"/>
          <p:cNvSpPr/>
          <p:nvPr/>
        </p:nvSpPr>
        <p:spPr>
          <a:xfrm>
            <a:off x="928662" y="2500306"/>
            <a:ext cx="100780" cy="16376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7680"/>
                </a:lnTo>
                <a:lnTo>
                  <a:pt x="100780" y="16376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6"/>
          <p:cNvSpPr/>
          <p:nvPr/>
        </p:nvSpPr>
        <p:spPr>
          <a:xfrm>
            <a:off x="928662" y="2500306"/>
            <a:ext cx="100780" cy="22675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67558"/>
                </a:lnTo>
                <a:lnTo>
                  <a:pt x="100780" y="226755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Straight Connector 7"/>
          <p:cNvSpPr/>
          <p:nvPr/>
        </p:nvSpPr>
        <p:spPr>
          <a:xfrm>
            <a:off x="928662" y="2500306"/>
            <a:ext cx="100780" cy="28974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97435"/>
                </a:lnTo>
                <a:lnTo>
                  <a:pt x="100780" y="289743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44" name="Picture 4" descr="http://t3.gstatic.com/images?q=tbn:E72zEHXVNM7gtM:http://doap.files.wordpress.com/2008/07/goals2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5143512"/>
            <a:ext cx="1628778" cy="10858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2010-03-23T19:57:14Z</outs:dateTime>
      <outs:isPinned>true</outs:isPinned>
    </outs:relatedDate>
    <outs:relatedDate>
      <outs:type>2</outs:type>
      <outs:displayName>Created</outs:displayName>
      <outs:dateTime>2009-04-11T15:40:16Z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Amira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Amira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4CFBD9E-5851-4BC4-AAE5-8CF90E340975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925</TotalTime>
  <Words>1449</Words>
  <Application>Microsoft Office PowerPoint</Application>
  <PresentationFormat>عرض على الشاشة (3:4)‏</PresentationFormat>
  <Paragraphs>372</Paragraphs>
  <Slides>31</Slides>
  <Notes>24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Civic</vt:lpstr>
      <vt:lpstr>Microsoft Office PowerPoint </vt:lpstr>
      <vt:lpstr>البرمجية التعليمية Educational Software</vt:lpstr>
      <vt:lpstr>الشريحة 3</vt:lpstr>
      <vt:lpstr>بعض برامج التأليف Multimedia Authoring Programs</vt:lpstr>
      <vt:lpstr>بديل برامج التأليف</vt:lpstr>
      <vt:lpstr>خطوات تصميم البرمجية التعليمية Designing an Educational Software</vt:lpstr>
      <vt:lpstr>خطوات تصميم البرمجية التعليمية Designing an Educational Software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Designing an Educational Software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Designing an Educational Software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خطوات تصميم البرمجية التعليمية </vt:lpstr>
      <vt:lpstr>Microsoft Office PowerPoint 2007</vt:lpstr>
      <vt:lpstr>المطلوب منك بالأسبوع القادم (مدة التطبيق: أسبوعين)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 PowerPoint 2007</dc:title>
  <dc:creator>Amira</dc:creator>
  <cp:lastModifiedBy>pc</cp:lastModifiedBy>
  <cp:revision>111</cp:revision>
  <dcterms:created xsi:type="dcterms:W3CDTF">2009-04-11T15:40:16Z</dcterms:created>
  <dcterms:modified xsi:type="dcterms:W3CDTF">2016-02-23T05:38:59Z</dcterms:modified>
</cp:coreProperties>
</file>