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354" y="-5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E016143-E03C-4CFD-AFDC-14E5BDEA754C}" type="datetimeFigureOut">
              <a:rPr lang="en-US" smtClean="0"/>
              <a:pPr/>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12934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E59FD0C-5451-4CA0-86AF-E70AE3279989}" type="datetimeFigureOut">
              <a:rPr lang="en-US" smtClean="0"/>
              <a:pPr/>
              <a:t>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3455043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E59FD0C-5451-4CA0-86AF-E70AE3279989}" type="datetimeFigureOut">
              <a:rPr lang="en-US" smtClean="0"/>
              <a:pPr/>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4784923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E59FD0C-5451-4CA0-86AF-E70AE3279989}" type="datetimeFigureOut">
              <a:rPr lang="en-US" smtClean="0"/>
              <a:pPr/>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4131909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E59FD0C-5451-4CA0-86AF-E70AE3279989}" type="datetimeFigureOut">
              <a:rPr lang="en-US" smtClean="0"/>
              <a:pPr/>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1630434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E59FD0C-5451-4CA0-86AF-E70AE3279989}" type="datetimeFigureOut">
              <a:rPr lang="en-US" smtClean="0"/>
              <a:pPr/>
              <a:t>2/1/2016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8652287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E59FD0C-5451-4CA0-86AF-E70AE3279989}" type="datetimeFigureOut">
              <a:rPr lang="en-US" smtClean="0"/>
              <a:pPr/>
              <a:t>2/1/2016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5111265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smtClean="0"/>
              <a:pPr/>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72739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smtClean="0"/>
              <a:pPr/>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21478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3"/>
          <p:cNvSpPr>
            <a:spLocks noGrp="1"/>
          </p:cNvSpPr>
          <p:nvPr>
            <p:ph type="dt" sz="half" idx="10"/>
          </p:nvPr>
        </p:nvSpPr>
        <p:spPr/>
        <p:txBody>
          <a:bodyPr/>
          <a:lstStyle/>
          <a:p>
            <a:fld id="{78C94063-DF36-4330-A365-08DA1FA5B7D6}" type="datetimeFigureOut">
              <a:rPr lang="en-US" smtClean="0"/>
              <a:pPr/>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51873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08A7C6C-0F39-4D70-8E8D-FE5B9C95FA73}" type="datetimeFigureOut">
              <a:rPr lang="en-US" smtClean="0"/>
              <a:pPr/>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28266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smtClean="0"/>
              <a:pPr/>
              <a:t>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691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smtClean="0"/>
              <a:pPr/>
              <a:t>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75692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4F170639-886C-4FCF-9EAB-ABB5DA3F3F4A}" type="datetimeFigureOut">
              <a:rPr lang="en-US" smtClean="0"/>
              <a:pPr/>
              <a:t>2/1/2016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89982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2230651-31F4-45D2-98AE-A2108F41BC07}" type="datetimeFigureOut">
              <a:rPr lang="en-US" smtClean="0"/>
              <a:pPr/>
              <a:t>2/1/2016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65455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6F53789A-C914-4DB1-8815-80B5EC7335C5}" type="datetimeFigureOut">
              <a:rPr lang="en-US" smtClean="0"/>
              <a:pPr/>
              <a:t>2/1/2016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46583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E6440AA-91A0-436F-8FDB-C0F939DCAE21}" type="datetimeFigureOut">
              <a:rPr lang="en-US" smtClean="0"/>
              <a:pPr/>
              <a:t>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58691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E59FD0C-5451-4CA0-86AF-E70AE3279989}" type="datetimeFigureOut">
              <a:rPr lang="en-US" smtClean="0"/>
              <a:pPr/>
              <a:t>2/1/2016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12091969"/>
      </p:ext>
    </p:extLst>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Lst>
  <p:hf sldNum="0" hdr="0" ftr="0" dt="0"/>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61872" y="758952"/>
            <a:ext cx="9418320" cy="2797048"/>
          </a:xfrm>
        </p:spPr>
        <p:txBody>
          <a:bodyPr>
            <a:normAutofit/>
          </a:bodyPr>
          <a:lstStyle/>
          <a:p>
            <a:pPr algn="ctr"/>
            <a:r>
              <a:rPr lang="ar-SA" sz="8000" dirty="0" smtClean="0">
                <a:solidFill>
                  <a:schemeClr val="accent1">
                    <a:lumMod val="40000"/>
                    <a:lumOff val="60000"/>
                  </a:schemeClr>
                </a:solidFill>
                <a:cs typeface="Akhbar MT" pitchFamily="2" charset="-78"/>
              </a:rPr>
              <a:t>التعريب (المحاضرة 2)</a:t>
            </a:r>
            <a:endParaRPr lang="ar-SA" sz="8000" dirty="0">
              <a:solidFill>
                <a:schemeClr val="accent1">
                  <a:lumMod val="40000"/>
                  <a:lumOff val="60000"/>
                </a:schemeClr>
              </a:solidFill>
              <a:cs typeface="Akhbar MT" pitchFamily="2" charset="-78"/>
            </a:endParaRPr>
          </a:p>
        </p:txBody>
      </p:sp>
      <p:sp>
        <p:nvSpPr>
          <p:cNvPr id="3" name="عنوان فرعي 2"/>
          <p:cNvSpPr>
            <a:spLocks noGrp="1"/>
          </p:cNvSpPr>
          <p:nvPr>
            <p:ph type="subTitle" idx="1"/>
          </p:nvPr>
        </p:nvSpPr>
        <p:spPr>
          <a:xfrm>
            <a:off x="1154954" y="4777379"/>
            <a:ext cx="10021045" cy="1449249"/>
          </a:xfrm>
        </p:spPr>
        <p:txBody>
          <a:bodyPr>
            <a:noAutofit/>
          </a:bodyPr>
          <a:lstStyle/>
          <a:p>
            <a:pPr algn="ctr"/>
            <a:r>
              <a:rPr lang="ar-SA" sz="1800" dirty="0" smtClean="0">
                <a:solidFill>
                  <a:schemeClr val="tx1"/>
                </a:solidFill>
              </a:rPr>
              <a:t>د. ريم سالم السالم</a:t>
            </a:r>
          </a:p>
          <a:p>
            <a:pPr algn="ctr"/>
            <a:r>
              <a:rPr lang="ar-SA" sz="1800" dirty="0" smtClean="0">
                <a:solidFill>
                  <a:schemeClr val="tx1"/>
                </a:solidFill>
              </a:rPr>
              <a:t>الأستاذ المساعد في قسم اللغة الإنجليزية والترجمة</a:t>
            </a:r>
          </a:p>
          <a:p>
            <a:pPr algn="ctr"/>
            <a:r>
              <a:rPr lang="ar-SA" sz="1800" dirty="0" smtClean="0">
                <a:solidFill>
                  <a:schemeClr val="tx1"/>
                </a:solidFill>
              </a:rPr>
              <a:t>كلية اللغات والترجمة</a:t>
            </a:r>
            <a:endParaRPr lang="ar-SA" sz="1800" dirty="0">
              <a:solidFill>
                <a:schemeClr val="tx1"/>
              </a:solidFill>
            </a:endParaRPr>
          </a:p>
        </p:txBody>
      </p:sp>
    </p:spTree>
    <p:extLst>
      <p:ext uri="{BB962C8B-B14F-4D97-AF65-F5344CB8AC3E}">
        <p14:creationId xmlns:p14="http://schemas.microsoft.com/office/powerpoint/2010/main" val="3554383512"/>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40000"/>
                    <a:lumOff val="60000"/>
                  </a:schemeClr>
                </a:solidFill>
              </a:rPr>
              <a:t>مسيرة اللغة العربية</a:t>
            </a:r>
            <a:endParaRPr lang="ar-SA" dirty="0">
              <a:solidFill>
                <a:schemeClr val="accent1">
                  <a:lumMod val="40000"/>
                  <a:lumOff val="60000"/>
                </a:schemeClr>
              </a:solidFill>
            </a:endParaRPr>
          </a:p>
        </p:txBody>
      </p:sp>
      <p:sp>
        <p:nvSpPr>
          <p:cNvPr id="3" name="عنصر نائب للمحتوى 2"/>
          <p:cNvSpPr>
            <a:spLocks noGrp="1"/>
          </p:cNvSpPr>
          <p:nvPr>
            <p:ph idx="1"/>
          </p:nvPr>
        </p:nvSpPr>
        <p:spPr>
          <a:xfrm>
            <a:off x="1103312" y="1335314"/>
            <a:ext cx="8946541" cy="4913085"/>
          </a:xfrm>
        </p:spPr>
        <p:txBody>
          <a:bodyPr>
            <a:normAutofit/>
          </a:bodyPr>
          <a:lstStyle/>
          <a:p>
            <a:r>
              <a:rPr lang="ar-SA" sz="2400" dirty="0" smtClean="0">
                <a:solidFill>
                  <a:schemeClr val="accent1">
                    <a:lumMod val="40000"/>
                    <a:lumOff val="60000"/>
                  </a:schemeClr>
                </a:solidFill>
              </a:rPr>
              <a:t>نشأة العامية:</a:t>
            </a:r>
          </a:p>
          <a:p>
            <a:pPr>
              <a:buFontTx/>
              <a:buChar char="-"/>
            </a:pPr>
            <a:r>
              <a:rPr lang="ar-SA" sz="2400" dirty="0" smtClean="0"/>
              <a:t>بدأت العامية منذ الدولة الأموية بسبب اختلاط العرب الفاتحين بالأمم الأخرى وتلاقح ألسنتهم ودخول كلمات أجنبية إلى العربية.</a:t>
            </a:r>
          </a:p>
          <a:p>
            <a:pPr>
              <a:buFontTx/>
              <a:buChar char="-"/>
            </a:pPr>
            <a:r>
              <a:rPr lang="ar-SA" sz="2400" dirty="0" smtClean="0"/>
              <a:t>الراوية حماد: «يا بن أخي، إني رجل أكلم العامة فأتكلم بكلامها»</a:t>
            </a:r>
          </a:p>
          <a:p>
            <a:pPr>
              <a:buFontTx/>
              <a:buChar char="-"/>
            </a:pPr>
            <a:r>
              <a:rPr lang="ar-SA" sz="2400" dirty="0" smtClean="0"/>
              <a:t>فشا اللحن بين عرب الجزيرة، فأحس العلماء والمفكرون بالخطر وخاصة أن العربية تستخدم لتفسير القرآن والحديث ومأثور العرب.</a:t>
            </a:r>
          </a:p>
          <a:p>
            <a:pPr>
              <a:buFontTx/>
              <a:buChar char="-"/>
            </a:pPr>
            <a:r>
              <a:rPr lang="ar-SA" sz="2400" dirty="0" smtClean="0"/>
              <a:t>فبدأ التقعيد للفصحى وجمعت اللغة من أفواه العرب الأصليين البعيدين عن مناطق التأثر.</a:t>
            </a:r>
          </a:p>
          <a:p>
            <a:pPr>
              <a:buFontTx/>
              <a:buChar char="-"/>
            </a:pPr>
            <a:r>
              <a:rPr lang="ar-SA" sz="2400" dirty="0" smtClean="0"/>
              <a:t>وأغلق باب الفصاحة في وجه أي نص بعد القرن الثاني الهجري في المدن والرابع الهجري في البادية.</a:t>
            </a:r>
          </a:p>
          <a:p>
            <a:pPr>
              <a:buFontTx/>
              <a:buChar char="-"/>
            </a:pPr>
            <a:r>
              <a:rPr lang="ar-SA" sz="2400" dirty="0" smtClean="0"/>
              <a:t>لكن اللغة المولدة أمدت العربية بمفردات واستعمالات كانت أساسا في ازدهار اللغة لأنها جعلتها وافية باحتياجات الحضارة الجديدة.</a:t>
            </a:r>
            <a:endParaRPr lang="ar-SA" sz="2400" dirty="0"/>
          </a:p>
        </p:txBody>
      </p:sp>
    </p:spTree>
    <p:extLst>
      <p:ext uri="{BB962C8B-B14F-4D97-AF65-F5344CB8AC3E}">
        <p14:creationId xmlns:p14="http://schemas.microsoft.com/office/powerpoint/2010/main" val="1676044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40000"/>
                    <a:lumOff val="60000"/>
                  </a:schemeClr>
                </a:solidFill>
              </a:rPr>
              <a:t>اللغة العربية بعد الدولة العباسية</a:t>
            </a:r>
            <a:endParaRPr lang="ar-SA" dirty="0">
              <a:solidFill>
                <a:schemeClr val="accent1">
                  <a:lumMod val="40000"/>
                  <a:lumOff val="60000"/>
                </a:schemeClr>
              </a:solidFill>
            </a:endParaRPr>
          </a:p>
        </p:txBody>
      </p:sp>
      <p:sp>
        <p:nvSpPr>
          <p:cNvPr id="3" name="عنصر نائب للمحتوى 2"/>
          <p:cNvSpPr>
            <a:spLocks noGrp="1"/>
          </p:cNvSpPr>
          <p:nvPr>
            <p:ph idx="1"/>
          </p:nvPr>
        </p:nvSpPr>
        <p:spPr/>
        <p:txBody>
          <a:bodyPr>
            <a:noAutofit/>
          </a:bodyPr>
          <a:lstStyle/>
          <a:p>
            <a:r>
              <a:rPr lang="ar-SA" sz="2400" dirty="0" smtClean="0"/>
              <a:t>غزو التتار لبغداد قضى على الدولة العباسية التي كانت ضعيفة وقتها</a:t>
            </a:r>
          </a:p>
          <a:p>
            <a:r>
              <a:rPr lang="ar-SA" sz="2400" dirty="0" smtClean="0"/>
              <a:t>انتعشت الفصحى في العصر المملوكي ولكن لغة الاستعمال اليومي ظلت هي المولَدة وأثرت على الفصحى.</a:t>
            </a:r>
          </a:p>
          <a:p>
            <a:r>
              <a:rPr lang="ar-SA" sz="2400" dirty="0" smtClean="0"/>
              <a:t>العالم أبو العباس ثعلب: «أقعدوا .. أقعدوا» عام 291هـ</a:t>
            </a:r>
          </a:p>
          <a:p>
            <a:r>
              <a:rPr lang="ar-SA" sz="2400" dirty="0" smtClean="0"/>
              <a:t>ظهرت كتب التصحيح اللغوي ابتداء من 189هـ مثل «لحن العوام» للكسائي و «لحن العامة» للفراء </a:t>
            </a:r>
          </a:p>
          <a:p>
            <a:r>
              <a:rPr lang="ar-SA" sz="2400" dirty="0" smtClean="0"/>
              <a:t>في العصر التركي (الدولة العثمانية): تتريك اللغة والثقافة</a:t>
            </a:r>
          </a:p>
          <a:p>
            <a:r>
              <a:rPr lang="ar-SA" sz="2400" dirty="0" smtClean="0"/>
              <a:t>الاستعمار: فرض لغة المستعمر</a:t>
            </a:r>
          </a:p>
        </p:txBody>
      </p:sp>
    </p:spTree>
    <p:extLst>
      <p:ext uri="{BB962C8B-B14F-4D97-AF65-F5344CB8AC3E}">
        <p14:creationId xmlns:p14="http://schemas.microsoft.com/office/powerpoint/2010/main" val="3620635357"/>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40000"/>
                    <a:lumOff val="60000"/>
                  </a:schemeClr>
                </a:solidFill>
              </a:rPr>
              <a:t>عصر العولمة</a:t>
            </a:r>
            <a:endParaRPr lang="ar-SA" dirty="0">
              <a:solidFill>
                <a:schemeClr val="accent1">
                  <a:lumMod val="40000"/>
                  <a:lumOff val="60000"/>
                </a:schemeClr>
              </a:solidFill>
            </a:endParaRPr>
          </a:p>
        </p:txBody>
      </p:sp>
      <p:sp>
        <p:nvSpPr>
          <p:cNvPr id="3" name="عنصر نائب للمحتوى 2"/>
          <p:cNvSpPr>
            <a:spLocks noGrp="1"/>
          </p:cNvSpPr>
          <p:nvPr>
            <p:ph idx="1"/>
          </p:nvPr>
        </p:nvSpPr>
        <p:spPr/>
        <p:txBody>
          <a:bodyPr/>
          <a:lstStyle/>
          <a:p>
            <a:r>
              <a:rPr lang="ar-SA" sz="2400" dirty="0"/>
              <a:t>استعادت اللغة العربية ألقها في بداية القرن العشرين على أيدي الكتاب والشعراء </a:t>
            </a:r>
          </a:p>
          <a:p>
            <a:r>
              <a:rPr lang="ar-SA" sz="2400" dirty="0"/>
              <a:t>كان هناك وعي قومي وانتفاضة على المستعمر</a:t>
            </a:r>
          </a:p>
          <a:p>
            <a:r>
              <a:rPr lang="ar-SA" sz="2400" dirty="0"/>
              <a:t>ظهرت لغة الإعلام التي أشاعت الفصحى بين الناس ولكنها لغة متأثرة باللغات الأجنبية اقترضت الكثير من الألفاظ والتعابير </a:t>
            </a:r>
            <a:r>
              <a:rPr lang="ar-SA" sz="2400" dirty="0" smtClean="0"/>
              <a:t>الأجنبية</a:t>
            </a:r>
          </a:p>
          <a:p>
            <a:r>
              <a:rPr lang="ar-SA" sz="2400" dirty="0" smtClean="0"/>
              <a:t>في عصر العولمة انهارت الحواجز بين الأمم حيث يكاد العالم يصبح واحدا في العادات والسلوك والمأكل والملبس</a:t>
            </a:r>
          </a:p>
          <a:p>
            <a:r>
              <a:rPr lang="ar-SA" sz="2400" dirty="0" smtClean="0"/>
              <a:t>الإنجليزية تزاحم العربية</a:t>
            </a:r>
          </a:p>
          <a:p>
            <a:r>
              <a:rPr lang="ar-SA" sz="2400" dirty="0" smtClean="0"/>
              <a:t>علاقة وثيقة بين الإنجليزية والعولمة</a:t>
            </a:r>
            <a:endParaRPr lang="ar-SA" sz="2400" dirty="0"/>
          </a:p>
          <a:p>
            <a:endParaRPr lang="ar-SA" dirty="0"/>
          </a:p>
        </p:txBody>
      </p:sp>
    </p:spTree>
    <p:extLst>
      <p:ext uri="{BB962C8B-B14F-4D97-AF65-F5344CB8AC3E}">
        <p14:creationId xmlns:p14="http://schemas.microsoft.com/office/powerpoint/2010/main" val="1945256768"/>
      </p:ext>
    </p:extLst>
  </p:cSld>
  <p:clrMapOvr>
    <a:masterClrMapping/>
  </p:clrMapOvr>
  <p:transition spd="slow">
    <p:pull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40000"/>
                    <a:lumOff val="60000"/>
                  </a:schemeClr>
                </a:solidFill>
              </a:rPr>
              <a:t>الاتصال اللغوي</a:t>
            </a:r>
            <a:endParaRPr lang="ar-SA" dirty="0">
              <a:solidFill>
                <a:schemeClr val="accent1">
                  <a:lumMod val="40000"/>
                  <a:lumOff val="60000"/>
                </a:schemeClr>
              </a:solidFill>
            </a:endParaRPr>
          </a:p>
        </p:txBody>
      </p:sp>
      <p:sp>
        <p:nvSpPr>
          <p:cNvPr id="3" name="عنصر نائب للمحتوى 2"/>
          <p:cNvSpPr>
            <a:spLocks noGrp="1"/>
          </p:cNvSpPr>
          <p:nvPr>
            <p:ph idx="1"/>
          </p:nvPr>
        </p:nvSpPr>
        <p:spPr/>
        <p:txBody>
          <a:bodyPr>
            <a:normAutofit fontScale="92500" lnSpcReduction="20000"/>
          </a:bodyPr>
          <a:lstStyle/>
          <a:p>
            <a:r>
              <a:rPr lang="ar-SA" sz="2400" dirty="0" smtClean="0">
                <a:solidFill>
                  <a:schemeClr val="accent1">
                    <a:lumMod val="40000"/>
                    <a:lumOff val="60000"/>
                  </a:schemeClr>
                </a:solidFill>
              </a:rPr>
              <a:t>للاتصال اللغوي مستويان:</a:t>
            </a:r>
          </a:p>
          <a:p>
            <a:pPr marL="0" indent="0">
              <a:buNone/>
            </a:pPr>
            <a:r>
              <a:rPr lang="ar-SA" sz="2400" dirty="0" smtClean="0"/>
              <a:t>1. الانتقال اللغوي </a:t>
            </a:r>
            <a:r>
              <a:rPr lang="en-US" sz="2400" dirty="0" smtClean="0"/>
              <a:t>Language Switch  </a:t>
            </a:r>
          </a:p>
          <a:p>
            <a:pPr marL="0" indent="0">
              <a:buNone/>
            </a:pPr>
            <a:r>
              <a:rPr lang="ar-SA" sz="2400" dirty="0" smtClean="0"/>
              <a:t>تتساوى أهمية اللغتين عند المستعمل، وإحداهما لغة قوية غازية والأخرة لغة مستهدفة.</a:t>
            </a:r>
            <a:endParaRPr lang="en-US" sz="2400" dirty="0" smtClean="0"/>
          </a:p>
          <a:p>
            <a:pPr marL="0" indent="0">
              <a:buNone/>
            </a:pPr>
            <a:r>
              <a:rPr lang="ar-SA" sz="2400" dirty="0" smtClean="0"/>
              <a:t>يخلط المستخدم اللغتين معا في حديثه، وقد يتعاظم الميل تدريجيا إلى اللغة القوية وبخاصة بين الشباب حتى ينتقل إلى المستوى التالي.</a:t>
            </a:r>
          </a:p>
          <a:p>
            <a:pPr marL="0" indent="0">
              <a:buNone/>
            </a:pPr>
            <a:endParaRPr lang="ar-SA" sz="2400" dirty="0"/>
          </a:p>
          <a:p>
            <a:pPr marL="0" indent="0">
              <a:buNone/>
            </a:pPr>
            <a:r>
              <a:rPr lang="ar-SA" sz="2400" dirty="0" smtClean="0"/>
              <a:t>2. التحول اللغوي </a:t>
            </a:r>
            <a:r>
              <a:rPr lang="en-US" sz="2400" dirty="0" smtClean="0"/>
              <a:t>Language Shift  </a:t>
            </a:r>
          </a:p>
          <a:p>
            <a:pPr marL="0" indent="0">
              <a:buNone/>
            </a:pPr>
            <a:r>
              <a:rPr lang="ar-SA" sz="2400" dirty="0" smtClean="0"/>
              <a:t>هو أن يتحول المرء تدريجيا من لغته الأم إلى اللغة الغازية في عدد متزايد من مجالات الاستخدام اللغوي، وهو يسبق موت اللغة</a:t>
            </a:r>
          </a:p>
          <a:p>
            <a:pPr marL="0" indent="0">
              <a:buNone/>
            </a:pPr>
            <a:r>
              <a:rPr lang="ar-SA" sz="2400" dirty="0" smtClean="0"/>
              <a:t>ويكون إراديا فرديا  أو قسريا فرديا أو جماعيا.</a:t>
            </a:r>
          </a:p>
          <a:p>
            <a:pPr marL="0" indent="0">
              <a:buNone/>
            </a:pPr>
            <a:r>
              <a:rPr lang="ar-SA" sz="2400" dirty="0" smtClean="0"/>
              <a:t> </a:t>
            </a:r>
            <a:r>
              <a:rPr lang="ar-SA" sz="2400" dirty="0" smtClean="0">
                <a:solidFill>
                  <a:srgbClr val="FFFF00"/>
                </a:solidFill>
              </a:rPr>
              <a:t>فكري ببعض الأمثلة على التحول اللغوي!</a:t>
            </a:r>
          </a:p>
        </p:txBody>
      </p:sp>
    </p:spTree>
    <p:extLst>
      <p:ext uri="{BB962C8B-B14F-4D97-AF65-F5344CB8AC3E}">
        <p14:creationId xmlns:p14="http://schemas.microsoft.com/office/powerpoint/2010/main" val="3360370285"/>
      </p:ext>
    </p:extLst>
  </p:cSld>
  <p:clrMapOvr>
    <a:masterClrMapping/>
  </p:clrMapOvr>
  <p:transition spd="slow">
    <p:pull dir="l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40000"/>
                    <a:lumOff val="60000"/>
                  </a:schemeClr>
                </a:solidFill>
              </a:rPr>
              <a:t>موت اللغة</a:t>
            </a:r>
            <a:endParaRPr lang="ar-SA" dirty="0">
              <a:solidFill>
                <a:schemeClr val="accent1">
                  <a:lumMod val="40000"/>
                  <a:lumOff val="60000"/>
                </a:schemeClr>
              </a:solidFill>
            </a:endParaRPr>
          </a:p>
        </p:txBody>
      </p:sp>
      <p:sp>
        <p:nvSpPr>
          <p:cNvPr id="3" name="عنصر نائب للمحتوى 2"/>
          <p:cNvSpPr>
            <a:spLocks noGrp="1"/>
          </p:cNvSpPr>
          <p:nvPr>
            <p:ph idx="1"/>
          </p:nvPr>
        </p:nvSpPr>
        <p:spPr/>
        <p:txBody>
          <a:bodyPr>
            <a:normAutofit/>
          </a:bodyPr>
          <a:lstStyle/>
          <a:p>
            <a:r>
              <a:rPr lang="ar-SA" sz="2800" dirty="0" smtClean="0">
                <a:solidFill>
                  <a:schemeClr val="accent1">
                    <a:lumMod val="40000"/>
                    <a:lumOff val="60000"/>
                  </a:schemeClr>
                </a:solidFill>
              </a:rPr>
              <a:t>لموت اللغة صور مختلفة:</a:t>
            </a:r>
          </a:p>
          <a:p>
            <a:pPr marL="457200" indent="-457200">
              <a:buAutoNum type="arabicPeriod"/>
            </a:pPr>
            <a:r>
              <a:rPr lang="ar-SA" sz="2400" dirty="0" smtClean="0"/>
              <a:t>الانقراض: يحدث عادة للغات الشفهية حين يموت </a:t>
            </a:r>
            <a:r>
              <a:rPr lang="ar-SA" sz="2400" dirty="0" err="1" smtClean="0"/>
              <a:t>متحدثوها</a:t>
            </a:r>
            <a:endParaRPr lang="ar-SA" sz="2400" dirty="0" smtClean="0"/>
          </a:p>
          <a:p>
            <a:pPr marL="457200" indent="-457200">
              <a:buAutoNum type="arabicPeriod"/>
            </a:pPr>
            <a:endParaRPr lang="ar-SA" sz="2400" dirty="0" smtClean="0"/>
          </a:p>
          <a:p>
            <a:pPr marL="0" indent="0">
              <a:buNone/>
            </a:pPr>
            <a:r>
              <a:rPr lang="ar-SA" sz="2400" dirty="0" smtClean="0"/>
              <a:t>2. الموت التدريجي: يحدث عادة للغات المكتوبة تموت عندما تقتصر على فئة من الباحثين مثل اللاتينية والآرامية والقبطية</a:t>
            </a:r>
          </a:p>
          <a:p>
            <a:pPr marL="0" indent="0">
              <a:buNone/>
            </a:pPr>
            <a:r>
              <a:rPr lang="ar-SA" sz="2400" dirty="0" smtClean="0"/>
              <a:t>وقد يسببه غزو دولة لأخرى أو التأثير الثقافي أو الإقصاء </a:t>
            </a:r>
          </a:p>
          <a:p>
            <a:pPr marL="0" indent="0">
              <a:buNone/>
            </a:pPr>
            <a:endParaRPr lang="ar-SA" sz="2400" dirty="0" smtClean="0"/>
          </a:p>
          <a:p>
            <a:pPr marL="0" indent="0">
              <a:buNone/>
            </a:pPr>
            <a:r>
              <a:rPr lang="ar-SA" sz="2400" dirty="0" smtClean="0"/>
              <a:t>3. الموت بالامتصاص اللغوي: تغرق اللغة الأصلية بمفردات وتراكيب اللغة الغازية</a:t>
            </a:r>
          </a:p>
          <a:p>
            <a:pPr marL="0" indent="0">
              <a:buNone/>
            </a:pPr>
            <a:endParaRPr lang="ar-SA" sz="2400" dirty="0"/>
          </a:p>
        </p:txBody>
      </p:sp>
    </p:spTree>
    <p:extLst>
      <p:ext uri="{BB962C8B-B14F-4D97-AF65-F5344CB8AC3E}">
        <p14:creationId xmlns:p14="http://schemas.microsoft.com/office/powerpoint/2010/main" val="2201318501"/>
      </p:ext>
    </p:extLst>
  </p:cSld>
  <p:clrMapOvr>
    <a:masterClrMapping/>
  </p:clrMapOvr>
  <p:transition spd="slow">
    <p:pull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dirty="0" smtClean="0">
                <a:solidFill>
                  <a:schemeClr val="accent1">
                    <a:lumMod val="40000"/>
                    <a:lumOff val="60000"/>
                  </a:schemeClr>
                </a:solidFill>
              </a:rPr>
              <a:t>موت اللغة</a:t>
            </a:r>
            <a:endParaRPr lang="ar-SA" sz="4400" dirty="0">
              <a:solidFill>
                <a:schemeClr val="accent1">
                  <a:lumMod val="40000"/>
                  <a:lumOff val="60000"/>
                </a:schemeClr>
              </a:solidFill>
            </a:endParaRPr>
          </a:p>
        </p:txBody>
      </p:sp>
      <p:sp>
        <p:nvSpPr>
          <p:cNvPr id="3" name="عنصر نائب للمحتوى 2"/>
          <p:cNvSpPr>
            <a:spLocks noGrp="1"/>
          </p:cNvSpPr>
          <p:nvPr>
            <p:ph idx="1"/>
          </p:nvPr>
        </p:nvSpPr>
        <p:spPr/>
        <p:txBody>
          <a:bodyPr>
            <a:normAutofit/>
          </a:bodyPr>
          <a:lstStyle/>
          <a:p>
            <a:pPr lvl="1"/>
            <a:r>
              <a:rPr lang="ar-SA" sz="2800" dirty="0" smtClean="0">
                <a:solidFill>
                  <a:schemeClr val="accent1">
                    <a:lumMod val="40000"/>
                    <a:lumOff val="60000"/>
                  </a:schemeClr>
                </a:solidFill>
              </a:rPr>
              <a:t>علامات الموت الوشيك للغة:</a:t>
            </a:r>
          </a:p>
          <a:p>
            <a:pPr lvl="1"/>
            <a:endParaRPr lang="ar-SA" sz="2800" dirty="0" smtClean="0">
              <a:solidFill>
                <a:schemeClr val="accent1">
                  <a:lumMod val="40000"/>
                  <a:lumOff val="60000"/>
                </a:schemeClr>
              </a:solidFill>
            </a:endParaRPr>
          </a:p>
          <a:p>
            <a:pPr marL="0" indent="0">
              <a:buNone/>
            </a:pPr>
            <a:r>
              <a:rPr lang="ar-SA" sz="2800" dirty="0" smtClean="0"/>
              <a:t>1. قلة عدد المتحدثين باللغة</a:t>
            </a:r>
          </a:p>
          <a:p>
            <a:pPr marL="0" indent="0">
              <a:buNone/>
            </a:pPr>
            <a:endParaRPr lang="ar-SA" sz="2800" dirty="0" smtClean="0"/>
          </a:p>
          <a:p>
            <a:pPr marL="0" indent="0">
              <a:buNone/>
            </a:pPr>
            <a:r>
              <a:rPr lang="ar-SA" sz="2800" dirty="0" smtClean="0"/>
              <a:t>2. التغير في الشكل اللغوي: القواعد </a:t>
            </a:r>
            <a:r>
              <a:rPr lang="ar-SA" sz="2800" smtClean="0"/>
              <a:t>التركيبية والأصوات</a:t>
            </a:r>
            <a:endParaRPr lang="ar-SA" sz="2800" dirty="0"/>
          </a:p>
        </p:txBody>
      </p:sp>
    </p:spTree>
    <p:extLst>
      <p:ext uri="{BB962C8B-B14F-4D97-AF65-F5344CB8AC3E}">
        <p14:creationId xmlns:p14="http://schemas.microsoft.com/office/powerpoint/2010/main" val="149066211"/>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2"/>
                </a:solidFill>
              </a:rPr>
              <a:t>المرجع</a:t>
            </a:r>
            <a:endParaRPr lang="ar-SA" dirty="0">
              <a:solidFill>
                <a:schemeClr val="accent2"/>
              </a:solidFill>
            </a:endParaRPr>
          </a:p>
        </p:txBody>
      </p:sp>
      <p:sp>
        <p:nvSpPr>
          <p:cNvPr id="3" name="عنصر نائب للمحتوى 2"/>
          <p:cNvSpPr>
            <a:spLocks noGrp="1"/>
          </p:cNvSpPr>
          <p:nvPr>
            <p:ph idx="1"/>
          </p:nvPr>
        </p:nvSpPr>
        <p:spPr/>
        <p:txBody>
          <a:bodyPr>
            <a:normAutofit/>
          </a:bodyPr>
          <a:lstStyle/>
          <a:p>
            <a:r>
              <a:rPr lang="ar-SA" sz="2800" dirty="0" err="1" smtClean="0">
                <a:solidFill>
                  <a:srgbClr val="FFFF00"/>
                </a:solidFill>
              </a:rPr>
              <a:t>الضبيب</a:t>
            </a:r>
            <a:r>
              <a:rPr lang="ar-SA" sz="2800" dirty="0" smtClean="0">
                <a:solidFill>
                  <a:srgbClr val="FFFF00"/>
                </a:solidFill>
              </a:rPr>
              <a:t>، أحمد بن محمد (2014) مستقبل اللغة العربية. الرياض: مركز الملك عبدالله بن عبدالعزيز الدولي لخدمة اللغة العربية*</a:t>
            </a:r>
          </a:p>
          <a:p>
            <a:endParaRPr lang="ar-SA" sz="2800" dirty="0">
              <a:solidFill>
                <a:srgbClr val="FFFF00"/>
              </a:solidFill>
            </a:endParaRPr>
          </a:p>
          <a:p>
            <a:pPr marL="0" indent="0">
              <a:buNone/>
            </a:pPr>
            <a:r>
              <a:rPr lang="ar-SA" sz="2800" dirty="0" smtClean="0"/>
              <a:t>* متوفر في مكتبة جرير</a:t>
            </a:r>
            <a:endParaRPr lang="ar-SA" sz="2800" dirty="0"/>
          </a:p>
        </p:txBody>
      </p:sp>
    </p:spTree>
    <p:extLst>
      <p:ext uri="{BB962C8B-B14F-4D97-AF65-F5344CB8AC3E}">
        <p14:creationId xmlns:p14="http://schemas.microsoft.com/office/powerpoint/2010/main" val="186210284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أصل اللغة العربية</a:t>
            </a:r>
            <a:endParaRPr lang="ar-SA" dirty="0"/>
          </a:p>
        </p:txBody>
      </p:sp>
      <p:sp>
        <p:nvSpPr>
          <p:cNvPr id="3" name="عنصر نائب للمحتوى 2"/>
          <p:cNvSpPr>
            <a:spLocks noGrp="1"/>
          </p:cNvSpPr>
          <p:nvPr>
            <p:ph idx="1"/>
          </p:nvPr>
        </p:nvSpPr>
        <p:spPr/>
        <p:txBody>
          <a:bodyPr/>
          <a:lstStyle/>
          <a:p>
            <a:r>
              <a:rPr lang="ar-SA" sz="2800" dirty="0" smtClean="0">
                <a:solidFill>
                  <a:schemeClr val="accent1">
                    <a:lumMod val="40000"/>
                    <a:lumOff val="60000"/>
                  </a:schemeClr>
                </a:solidFill>
              </a:rPr>
              <a:t>تعددت الآراء حول أصل اللغة العربية:</a:t>
            </a:r>
          </a:p>
          <a:p>
            <a:pPr>
              <a:buFontTx/>
              <a:buChar char="-"/>
            </a:pPr>
            <a:r>
              <a:rPr lang="ar-SA" sz="2800" dirty="0" smtClean="0"/>
              <a:t>يعرب هو أول من تكلم بهذا اللسان فسميت باسمه</a:t>
            </a:r>
          </a:p>
          <a:p>
            <a:pPr>
              <a:buFontTx/>
              <a:buChar char="-"/>
            </a:pPr>
            <a:r>
              <a:rPr lang="ar-SA" sz="2800" dirty="0" smtClean="0"/>
              <a:t>إسماعيل عليه السلام أول من تكلم بها وعمره 14 ونسي لسان أبيه</a:t>
            </a:r>
          </a:p>
          <a:p>
            <a:pPr>
              <a:buFontTx/>
              <a:buChar char="-"/>
            </a:pPr>
            <a:r>
              <a:rPr lang="ar-SA" sz="2800" dirty="0" smtClean="0"/>
              <a:t>لغة آدم في الجنة</a:t>
            </a:r>
          </a:p>
          <a:p>
            <a:pPr marL="0" indent="0">
              <a:buNone/>
            </a:pPr>
            <a:endParaRPr lang="ar-SA" sz="2800" dirty="0" smtClean="0"/>
          </a:p>
          <a:p>
            <a:pPr marL="0" indent="0" algn="ctr">
              <a:buNone/>
            </a:pPr>
            <a:r>
              <a:rPr lang="ar-SA" sz="2800" dirty="0" smtClean="0"/>
              <a:t>ولكن لا توجد براهين على صحة هذه الأقوال</a:t>
            </a:r>
          </a:p>
        </p:txBody>
      </p:sp>
    </p:spTree>
    <p:extLst>
      <p:ext uri="{BB962C8B-B14F-4D97-AF65-F5344CB8AC3E}">
        <p14:creationId xmlns:p14="http://schemas.microsoft.com/office/powerpoint/2010/main" val="291459784"/>
      </p:ext>
    </p:extLst>
  </p:cSld>
  <p:clrMapOvr>
    <a:masterClrMapping/>
  </p:clrMapOvr>
  <p:transition spd="slow">
    <p:dissolve/>
    <p:sndAc>
      <p:stSnd>
        <p:snd r:embed="rId2" name="click.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40000"/>
                    <a:lumOff val="60000"/>
                  </a:schemeClr>
                </a:solidFill>
              </a:rPr>
              <a:t>أصل اللغة العربية</a:t>
            </a:r>
            <a:endParaRPr lang="ar-SA" dirty="0">
              <a:solidFill>
                <a:schemeClr val="accent1">
                  <a:lumMod val="40000"/>
                  <a:lumOff val="60000"/>
                </a:schemeClr>
              </a:solidFill>
            </a:endParaRPr>
          </a:p>
        </p:txBody>
      </p:sp>
      <p:sp>
        <p:nvSpPr>
          <p:cNvPr id="3" name="عنصر نائب للمحتوى 2"/>
          <p:cNvSpPr>
            <a:spLocks noGrp="1"/>
          </p:cNvSpPr>
          <p:nvPr>
            <p:ph idx="1"/>
          </p:nvPr>
        </p:nvSpPr>
        <p:spPr/>
        <p:txBody>
          <a:bodyPr>
            <a:normAutofit/>
          </a:bodyPr>
          <a:lstStyle/>
          <a:p>
            <a:r>
              <a:rPr lang="ar-SA" sz="2400" dirty="0" smtClean="0"/>
              <a:t>تنتمي اللغة العربية إلى اللغات السامية التي هي فرع من العائلة </a:t>
            </a:r>
            <a:r>
              <a:rPr lang="ar-SA" sz="2400" dirty="0" err="1" smtClean="0"/>
              <a:t>الأفروآسيوية</a:t>
            </a:r>
            <a:r>
              <a:rPr lang="ar-SA" sz="2400" dirty="0" smtClean="0"/>
              <a:t>.</a:t>
            </a:r>
          </a:p>
          <a:p>
            <a:r>
              <a:rPr lang="ar-SA" sz="2400" dirty="0" smtClean="0"/>
              <a:t>يتكلم اللغات السامية أكثر من 470 مليون شخص في الشرق الأوسط وشمال أفريقيا والقرن الأفريقي وأقليات كبيرة في أمريكا الشمالية وأوروبا.</a:t>
            </a:r>
          </a:p>
          <a:p>
            <a:r>
              <a:rPr lang="ar-SA" sz="2400" dirty="0" smtClean="0"/>
              <a:t>يقال أنها سميت بالسامية نسبة إلى سام أحد أبناء نوح عليه السلام.</a:t>
            </a:r>
          </a:p>
          <a:p>
            <a:r>
              <a:rPr lang="ar-SA" sz="2400" dirty="0" smtClean="0"/>
              <a:t>أكثر اللغات السامية انتشارا: العربية </a:t>
            </a:r>
            <a:r>
              <a:rPr lang="ar-SA" sz="2400" dirty="0" smtClean="0"/>
              <a:t>(</a:t>
            </a:r>
            <a:r>
              <a:rPr lang="en-US" sz="2400" smtClean="0"/>
              <a:t>376,4</a:t>
            </a:r>
            <a:r>
              <a:rPr lang="ar-SA" sz="2400" smtClean="0"/>
              <a:t>مليون</a:t>
            </a:r>
            <a:r>
              <a:rPr lang="ar-SA" sz="2400" dirty="0" smtClean="0"/>
              <a:t>)</a:t>
            </a:r>
          </a:p>
          <a:p>
            <a:pPr marL="0" indent="0">
              <a:buNone/>
            </a:pPr>
            <a:r>
              <a:rPr lang="ar-SA" sz="2400" dirty="0"/>
              <a:t>	</a:t>
            </a:r>
            <a:r>
              <a:rPr lang="ar-SA" sz="2400" dirty="0" smtClean="0"/>
              <a:t>					الأمهرية (22 مليون)</a:t>
            </a:r>
          </a:p>
          <a:p>
            <a:pPr marL="0" indent="0">
              <a:buNone/>
            </a:pPr>
            <a:r>
              <a:rPr lang="ar-SA" sz="2400" dirty="0"/>
              <a:t>	</a:t>
            </a:r>
            <a:r>
              <a:rPr lang="ar-SA" sz="2400" dirty="0" smtClean="0"/>
              <a:t>					</a:t>
            </a:r>
            <a:r>
              <a:rPr lang="ar-SA" sz="2400" dirty="0" err="1" smtClean="0"/>
              <a:t>التغرينية</a:t>
            </a:r>
            <a:r>
              <a:rPr lang="ar-SA" sz="2400" dirty="0" smtClean="0"/>
              <a:t> (7 مليون)</a:t>
            </a:r>
          </a:p>
          <a:p>
            <a:pPr marL="0" indent="0">
              <a:buNone/>
            </a:pPr>
            <a:r>
              <a:rPr lang="ar-SA" sz="2400" dirty="0"/>
              <a:t>	</a:t>
            </a:r>
            <a:r>
              <a:rPr lang="ar-SA" sz="2400" dirty="0" smtClean="0"/>
              <a:t>					العبرية (ربما 6 مليون)</a:t>
            </a:r>
            <a:endParaRPr lang="ar-SA" sz="2400" dirty="0"/>
          </a:p>
        </p:txBody>
      </p:sp>
    </p:spTree>
    <p:extLst>
      <p:ext uri="{BB962C8B-B14F-4D97-AF65-F5344CB8AC3E}">
        <p14:creationId xmlns:p14="http://schemas.microsoft.com/office/powerpoint/2010/main" val="4231690341"/>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40000"/>
                    <a:lumOff val="60000"/>
                  </a:schemeClr>
                </a:solidFill>
              </a:rPr>
              <a:t>صفات اللغات السامية</a:t>
            </a:r>
            <a:endParaRPr lang="ar-SA" dirty="0">
              <a:solidFill>
                <a:schemeClr val="accent1">
                  <a:lumMod val="40000"/>
                  <a:lumOff val="60000"/>
                </a:schemeClr>
              </a:solidFill>
            </a:endParaRPr>
          </a:p>
        </p:txBody>
      </p:sp>
      <p:sp>
        <p:nvSpPr>
          <p:cNvPr id="3" name="عنصر نائب للمحتوى 2"/>
          <p:cNvSpPr>
            <a:spLocks noGrp="1"/>
          </p:cNvSpPr>
          <p:nvPr>
            <p:ph idx="1"/>
          </p:nvPr>
        </p:nvSpPr>
        <p:spPr/>
        <p:txBody>
          <a:bodyPr>
            <a:normAutofit/>
          </a:bodyPr>
          <a:lstStyle/>
          <a:p>
            <a:endParaRPr lang="ar-SA" sz="2800" dirty="0" smtClean="0"/>
          </a:p>
          <a:p>
            <a:r>
              <a:rPr lang="ar-SA" sz="2800" dirty="0" smtClean="0"/>
              <a:t>نظم الكتابة: تستخدم اللغات السامية الأبجديات </a:t>
            </a:r>
            <a:r>
              <a:rPr lang="en-US" sz="2800" dirty="0" smtClean="0"/>
              <a:t>Abjads</a:t>
            </a:r>
            <a:r>
              <a:rPr lang="ar-SA" sz="2800" dirty="0" smtClean="0"/>
              <a:t> في الكتابة، وهي أنظمة كتابة تحذف بعض حروف العلة </a:t>
            </a:r>
            <a:r>
              <a:rPr lang="en-US" sz="2800" dirty="0" smtClean="0"/>
              <a:t>Vowels </a:t>
            </a:r>
            <a:r>
              <a:rPr lang="ar-SA" sz="2800" dirty="0" smtClean="0"/>
              <a:t> وتعد بقية الحروف </a:t>
            </a:r>
            <a:r>
              <a:rPr lang="en-US" sz="2800" dirty="0" err="1" smtClean="0"/>
              <a:t>Consonsnts</a:t>
            </a:r>
            <a:r>
              <a:rPr lang="en-US" sz="2800" dirty="0" smtClean="0"/>
              <a:t> </a:t>
            </a:r>
            <a:r>
              <a:rPr lang="ar-SA" sz="2800" dirty="0"/>
              <a:t> </a:t>
            </a:r>
            <a:r>
              <a:rPr lang="ar-SA" sz="2800" dirty="0" smtClean="0"/>
              <a:t>الحامل الأساسي للمعنى</a:t>
            </a:r>
          </a:p>
          <a:p>
            <a:pPr marL="0" indent="0">
              <a:buNone/>
            </a:pPr>
            <a:r>
              <a:rPr lang="ar-SA" sz="2800" dirty="0" smtClean="0"/>
              <a:t>وهذا ينطبق على العربية والعبرية والفينيقية والآرامية </a:t>
            </a:r>
            <a:r>
              <a:rPr lang="ar-SA" sz="2800" dirty="0" err="1" smtClean="0"/>
              <a:t>والسيريانية</a:t>
            </a:r>
            <a:r>
              <a:rPr lang="ar-SA" sz="2800" dirty="0"/>
              <a:t> </a:t>
            </a:r>
            <a:r>
              <a:rPr lang="ar-SA" sz="2800" dirty="0" smtClean="0"/>
              <a:t>على سبيل المثال.</a:t>
            </a:r>
          </a:p>
          <a:p>
            <a:endParaRPr lang="ar-SA" sz="2800" dirty="0"/>
          </a:p>
          <a:p>
            <a:endParaRPr lang="ar-SA" sz="2800" dirty="0" smtClean="0"/>
          </a:p>
        </p:txBody>
      </p:sp>
    </p:spTree>
    <p:extLst>
      <p:ext uri="{BB962C8B-B14F-4D97-AF65-F5344CB8AC3E}">
        <p14:creationId xmlns:p14="http://schemas.microsoft.com/office/powerpoint/2010/main" val="87373636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40000"/>
                    <a:lumOff val="60000"/>
                  </a:schemeClr>
                </a:solidFill>
              </a:rPr>
              <a:t>سمات اللغات السامية</a:t>
            </a:r>
            <a:endParaRPr lang="ar-SA" dirty="0">
              <a:solidFill>
                <a:schemeClr val="accent1">
                  <a:lumMod val="40000"/>
                  <a:lumOff val="60000"/>
                </a:schemeClr>
              </a:solidFill>
            </a:endParaRPr>
          </a:p>
        </p:txBody>
      </p:sp>
      <p:sp>
        <p:nvSpPr>
          <p:cNvPr id="3" name="عنصر نائب للمحتوى 2"/>
          <p:cNvSpPr>
            <a:spLocks noGrp="1"/>
          </p:cNvSpPr>
          <p:nvPr>
            <p:ph idx="1"/>
          </p:nvPr>
        </p:nvSpPr>
        <p:spPr/>
        <p:txBody>
          <a:bodyPr>
            <a:normAutofit/>
          </a:bodyPr>
          <a:lstStyle/>
          <a:p>
            <a:r>
              <a:rPr lang="ar-SA" sz="2800" dirty="0"/>
              <a:t>النظم الصرفية: اللغات السامية لغات اشتقاقية تعتمد الجذر (الثلاثي غالبا).</a:t>
            </a:r>
          </a:p>
          <a:p>
            <a:r>
              <a:rPr lang="ar-SA" sz="2800" dirty="0"/>
              <a:t>والجذر ليس كلمة وإنما حروف تشتق منها الكلمات عن طريق إضافة حروف العلة بين حروف الجذر</a:t>
            </a:r>
          </a:p>
          <a:p>
            <a:r>
              <a:rPr lang="ar-SA" sz="2800" dirty="0"/>
              <a:t>ويمكن إضافة </a:t>
            </a:r>
            <a:r>
              <a:rPr lang="ar-SA" sz="2800" dirty="0" smtClean="0"/>
              <a:t>السوابق </a:t>
            </a:r>
            <a:r>
              <a:rPr lang="ar-SA" sz="2800" dirty="0"/>
              <a:t>واللواحق للجذر أيضا</a:t>
            </a:r>
          </a:p>
          <a:p>
            <a:r>
              <a:rPr lang="ar-SA" sz="2800" dirty="0"/>
              <a:t>مثال: من الجذر( ك ت ب ) نشتق: كتب – كاتب – مكتوب – مكتبة – كتاب – كتَاب ونحوها</a:t>
            </a:r>
          </a:p>
          <a:p>
            <a:endParaRPr lang="ar-SA" sz="2800" dirty="0"/>
          </a:p>
        </p:txBody>
      </p:sp>
    </p:spTree>
    <p:extLst>
      <p:ext uri="{BB962C8B-B14F-4D97-AF65-F5344CB8AC3E}">
        <p14:creationId xmlns:p14="http://schemas.microsoft.com/office/powerpoint/2010/main" val="8276541"/>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40000"/>
                    <a:lumOff val="60000"/>
                  </a:schemeClr>
                </a:solidFill>
              </a:rPr>
              <a:t>من يتكلم باللغة </a:t>
            </a:r>
            <a:r>
              <a:rPr lang="ar-SA" dirty="0" err="1" smtClean="0">
                <a:solidFill>
                  <a:schemeClr val="accent1">
                    <a:lumMod val="40000"/>
                    <a:lumOff val="60000"/>
                  </a:schemeClr>
                </a:solidFill>
              </a:rPr>
              <a:t>العربية؟</a:t>
            </a:r>
            <a:endParaRPr lang="ar-SA" dirty="0">
              <a:solidFill>
                <a:schemeClr val="accent1">
                  <a:lumMod val="40000"/>
                  <a:lumOff val="60000"/>
                </a:schemeClr>
              </a:solidFill>
            </a:endParaRPr>
          </a:p>
        </p:txBody>
      </p:sp>
      <p:sp>
        <p:nvSpPr>
          <p:cNvPr id="3" name="عنصر نائب للمحتوى 2"/>
          <p:cNvSpPr>
            <a:spLocks noGrp="1"/>
          </p:cNvSpPr>
          <p:nvPr>
            <p:ph idx="1"/>
          </p:nvPr>
        </p:nvSpPr>
        <p:spPr>
          <a:xfrm>
            <a:off x="1103312" y="1384300"/>
            <a:ext cx="8946541" cy="4864099"/>
          </a:xfrm>
        </p:spPr>
        <p:txBody>
          <a:bodyPr>
            <a:noAutofit/>
          </a:bodyPr>
          <a:lstStyle/>
          <a:p>
            <a:r>
              <a:rPr lang="ar-SA" sz="2400" dirty="0" smtClean="0"/>
              <a:t>العربية هي اللغة الأم للشعوب من موريتانيا إلى عمان ومن العراق إلى السودان.</a:t>
            </a:r>
          </a:p>
          <a:p>
            <a:endParaRPr lang="ar-SA" sz="2400" dirty="0" smtClean="0"/>
          </a:p>
          <a:p>
            <a:r>
              <a:rPr lang="ar-SA" sz="2400" dirty="0" smtClean="0"/>
              <a:t>بسبب كونها لغة القرآن الكريم فإنها تدرس في الدول الإسلامية غير الناطقة بالعربية.</a:t>
            </a:r>
          </a:p>
          <a:p>
            <a:endParaRPr lang="ar-SA" sz="2400" dirty="0" smtClean="0"/>
          </a:p>
          <a:p>
            <a:r>
              <a:rPr lang="ar-SA" sz="2400" dirty="0" smtClean="0"/>
              <a:t>وتغطي منطقة الشرق الأوسط ولا يوجد غيرها سوى العبرية التي كانت منقرضة لا تستخدم إلا للأغراض الدينية فبعثت في نهاية القرن التاسع عشر لتكون اللغة الرسمية لإسرائيل وظلت اللغة الدينية لبقية اليهود في أنحاء العالم.</a:t>
            </a:r>
          </a:p>
          <a:p>
            <a:endParaRPr lang="ar-SA" sz="2400" dirty="0" smtClean="0"/>
          </a:p>
          <a:p>
            <a:r>
              <a:rPr lang="ar-SA" sz="2400" dirty="0" smtClean="0"/>
              <a:t>وفي جنوب شبه الجزيرة العربية، تتحدث بعض القبائل اللغات العربية الجنوبية المعاصرة مثل المهرية </a:t>
            </a:r>
            <a:r>
              <a:rPr lang="ar-SA" sz="2400" dirty="0" err="1" smtClean="0"/>
              <a:t>والسقطرية</a:t>
            </a:r>
            <a:r>
              <a:rPr lang="ar-SA" sz="2400" dirty="0" smtClean="0"/>
              <a:t> والتي تختلف عن العربية الحالية وعن العربية الجنوبية القديمة.</a:t>
            </a:r>
            <a:endParaRPr lang="ar-SA" sz="2400" dirty="0"/>
          </a:p>
        </p:txBody>
      </p:sp>
    </p:spTree>
    <p:extLst>
      <p:ext uri="{BB962C8B-B14F-4D97-AF65-F5344CB8AC3E}">
        <p14:creationId xmlns:p14="http://schemas.microsoft.com/office/powerpoint/2010/main" val="27226955"/>
      </p:ext>
    </p:extLst>
  </p:cSld>
  <p:clrMapOvr>
    <a:masterClrMapping/>
  </p:clrMapOvr>
  <p:transition spd="slow">
    <p:wipe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40000"/>
                    <a:lumOff val="60000"/>
                  </a:schemeClr>
                </a:solidFill>
              </a:rPr>
              <a:t>مسيرة اللغة العربية</a:t>
            </a:r>
            <a:endParaRPr lang="ar-SA" dirty="0">
              <a:solidFill>
                <a:schemeClr val="accent1">
                  <a:lumMod val="40000"/>
                  <a:lumOff val="60000"/>
                </a:schemeClr>
              </a:solidFill>
            </a:endParaRPr>
          </a:p>
        </p:txBody>
      </p:sp>
      <p:sp>
        <p:nvSpPr>
          <p:cNvPr id="3" name="عنصر نائب للمحتوى 2"/>
          <p:cNvSpPr>
            <a:spLocks noGrp="1"/>
          </p:cNvSpPr>
          <p:nvPr>
            <p:ph idx="1"/>
          </p:nvPr>
        </p:nvSpPr>
        <p:spPr/>
        <p:txBody>
          <a:bodyPr/>
          <a:lstStyle/>
          <a:p>
            <a:r>
              <a:rPr lang="ar-SA" dirty="0" smtClean="0"/>
              <a:t>1</a:t>
            </a:r>
            <a:r>
              <a:rPr lang="ar-SA" sz="2800" dirty="0" smtClean="0">
                <a:solidFill>
                  <a:schemeClr val="accent1">
                    <a:lumMod val="40000"/>
                    <a:lumOff val="60000"/>
                  </a:schemeClr>
                </a:solidFill>
              </a:rPr>
              <a:t>. اللغة العربية القديمة: </a:t>
            </a:r>
          </a:p>
          <a:p>
            <a:pPr>
              <a:buFontTx/>
              <a:buChar char="-"/>
            </a:pPr>
            <a:r>
              <a:rPr lang="ar-SA" sz="2400" dirty="0" smtClean="0"/>
              <a:t>هناك نقوش لا تفيد كثيرا في التعرف على أداء اللغة وفاعليتها في المجتمع</a:t>
            </a:r>
          </a:p>
          <a:p>
            <a:pPr>
              <a:buFontTx/>
              <a:buChar char="-"/>
            </a:pPr>
            <a:r>
              <a:rPr lang="ar-SA" sz="2400" dirty="0" smtClean="0"/>
              <a:t>وكانت اللغة النبطية تزاحم العربية في بلاد العرب بدليل أنه في عام 250 م كان شاهد قبر شخص عربي مكتوبا بالنبطية</a:t>
            </a:r>
          </a:p>
          <a:p>
            <a:pPr>
              <a:buFontTx/>
              <a:buChar char="-"/>
            </a:pPr>
            <a:r>
              <a:rPr lang="ar-SA" sz="2400" dirty="0" smtClean="0"/>
              <a:t>في نقوش لاحقة كانت هناك ألفاظ وجمل عربية مع الجمل النبطية، وذلك يدل على وعي بأهمية استخدام العربية في الكتابة أكثر.</a:t>
            </a:r>
          </a:p>
          <a:p>
            <a:pPr>
              <a:buFontTx/>
              <a:buChar char="-"/>
            </a:pPr>
            <a:r>
              <a:rPr lang="ar-SA" sz="2400" dirty="0" smtClean="0"/>
              <a:t>في عام 568 م وجدت نقوش عربية تحررت كثيرا من النبطية، واللغة هنا تقترب من لغة القرآن الكريم.</a:t>
            </a:r>
            <a:endParaRPr lang="ar-SA" sz="2400" dirty="0"/>
          </a:p>
        </p:txBody>
      </p:sp>
    </p:spTree>
    <p:extLst>
      <p:ext uri="{BB962C8B-B14F-4D97-AF65-F5344CB8AC3E}">
        <p14:creationId xmlns:p14="http://schemas.microsoft.com/office/powerpoint/2010/main" val="2945781528"/>
      </p:ext>
    </p:extLst>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40000"/>
                    <a:lumOff val="60000"/>
                  </a:schemeClr>
                </a:solidFill>
              </a:rPr>
              <a:t>مسيرة اللغة العربية</a:t>
            </a:r>
            <a:endParaRPr lang="ar-SA" dirty="0">
              <a:solidFill>
                <a:schemeClr val="accent1">
                  <a:lumMod val="40000"/>
                  <a:lumOff val="60000"/>
                </a:schemeClr>
              </a:solidFill>
            </a:endParaRPr>
          </a:p>
        </p:txBody>
      </p:sp>
      <p:sp>
        <p:nvSpPr>
          <p:cNvPr id="3" name="عنصر نائب للمحتوى 2"/>
          <p:cNvSpPr>
            <a:spLocks noGrp="1"/>
          </p:cNvSpPr>
          <p:nvPr>
            <p:ph idx="1"/>
          </p:nvPr>
        </p:nvSpPr>
        <p:spPr/>
        <p:txBody>
          <a:bodyPr/>
          <a:lstStyle/>
          <a:p>
            <a:r>
              <a:rPr lang="ar-SA" dirty="0" smtClean="0">
                <a:solidFill>
                  <a:schemeClr val="accent1">
                    <a:lumMod val="40000"/>
                    <a:lumOff val="60000"/>
                  </a:schemeClr>
                </a:solidFill>
              </a:rPr>
              <a:t>2</a:t>
            </a:r>
            <a:r>
              <a:rPr lang="ar-SA" sz="2400" dirty="0" smtClean="0">
                <a:solidFill>
                  <a:schemeClr val="accent1">
                    <a:lumMod val="40000"/>
                    <a:lumOff val="60000"/>
                  </a:schemeClr>
                </a:solidFill>
              </a:rPr>
              <a:t>. العربية الجاهلية:</a:t>
            </a:r>
          </a:p>
          <a:p>
            <a:pPr>
              <a:buFontTx/>
              <a:buChar char="-"/>
            </a:pPr>
            <a:r>
              <a:rPr lang="ar-SA" sz="2400" dirty="0" smtClean="0"/>
              <a:t>وصلتنا منها نصوص أغلبها شعرية </a:t>
            </a:r>
          </a:p>
          <a:p>
            <a:pPr>
              <a:buFontTx/>
              <a:buChar char="-"/>
            </a:pPr>
            <a:r>
              <a:rPr lang="ar-SA" sz="2400" dirty="0" smtClean="0"/>
              <a:t>كانت لغة ناضجة اقترضت بعض الكلمات من لغات سامية مثل الآرامية والحبشية أو من اللغات المجاورة كالفارسية ومن اللغتين اللاتينية والإغريقية</a:t>
            </a:r>
          </a:p>
          <a:p>
            <a:pPr>
              <a:buFontTx/>
              <a:buChar char="-"/>
            </a:pPr>
            <a:r>
              <a:rPr lang="ar-SA" sz="2400" dirty="0" smtClean="0"/>
              <a:t>هناك عدد كبير من اللهجات، أما اللغة العربية الجنوبية فمختلفة كثيرا إلى درجة أنها اعتبرت لغة مستقلة</a:t>
            </a:r>
          </a:p>
        </p:txBody>
      </p:sp>
    </p:spTree>
    <p:extLst>
      <p:ext uri="{BB962C8B-B14F-4D97-AF65-F5344CB8AC3E}">
        <p14:creationId xmlns:p14="http://schemas.microsoft.com/office/powerpoint/2010/main" val="1647404530"/>
      </p:ext>
    </p:extLst>
  </p:cSld>
  <p:clrMapOvr>
    <a:masterClrMapping/>
  </p:clrMapOvr>
  <p:transition spd="slow">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9404723" cy="817282"/>
          </a:xfrm>
        </p:spPr>
        <p:txBody>
          <a:bodyPr/>
          <a:lstStyle/>
          <a:p>
            <a:pPr algn="ctr"/>
            <a:r>
              <a:rPr lang="ar-SA" dirty="0" smtClean="0">
                <a:solidFill>
                  <a:schemeClr val="accent1">
                    <a:lumMod val="40000"/>
                    <a:lumOff val="60000"/>
                  </a:schemeClr>
                </a:solidFill>
              </a:rPr>
              <a:t>مسيرة اللغة العربية </a:t>
            </a:r>
            <a:endParaRPr lang="ar-SA" dirty="0">
              <a:solidFill>
                <a:schemeClr val="accent1">
                  <a:lumMod val="40000"/>
                  <a:lumOff val="60000"/>
                </a:schemeClr>
              </a:solidFill>
            </a:endParaRPr>
          </a:p>
        </p:txBody>
      </p:sp>
      <p:sp>
        <p:nvSpPr>
          <p:cNvPr id="3" name="عنصر نائب للمحتوى 2"/>
          <p:cNvSpPr>
            <a:spLocks noGrp="1"/>
          </p:cNvSpPr>
          <p:nvPr>
            <p:ph idx="1"/>
          </p:nvPr>
        </p:nvSpPr>
        <p:spPr>
          <a:xfrm>
            <a:off x="1104293" y="1519518"/>
            <a:ext cx="8946541" cy="4652682"/>
          </a:xfrm>
        </p:spPr>
        <p:txBody>
          <a:bodyPr>
            <a:noAutofit/>
          </a:bodyPr>
          <a:lstStyle/>
          <a:p>
            <a:r>
              <a:rPr lang="ar-SA" sz="2400" dirty="0" smtClean="0">
                <a:solidFill>
                  <a:schemeClr val="accent1">
                    <a:lumMod val="40000"/>
                    <a:lumOff val="60000"/>
                  </a:schemeClr>
                </a:solidFill>
              </a:rPr>
              <a:t>الحقبة الإسلامية:</a:t>
            </a:r>
          </a:p>
          <a:p>
            <a:pPr>
              <a:buFontTx/>
              <a:buChar char="-"/>
            </a:pPr>
            <a:r>
              <a:rPr lang="ar-SA" sz="2400" dirty="0" smtClean="0"/>
              <a:t>بعد نزول القرآن الكريم أصبحت العربية لغة مقدسة، فأصبحت لغة للمسلمين جميعا يتسابقون إلى تعلمها ليفهموا القرآن الكريم</a:t>
            </a:r>
          </a:p>
          <a:p>
            <a:pPr>
              <a:buFontTx/>
              <a:buChar char="-"/>
            </a:pPr>
            <a:r>
              <a:rPr lang="ar-SA" sz="2400" dirty="0" smtClean="0"/>
              <a:t>أغنى القرآن الكريم اللغة العربية تركيبيا ودلاليا</a:t>
            </a:r>
          </a:p>
          <a:p>
            <a:pPr>
              <a:buFontTx/>
              <a:buChar char="-"/>
            </a:pPr>
            <a:r>
              <a:rPr lang="ar-SA" sz="2400" dirty="0" smtClean="0"/>
              <a:t>الفتوحات الإسلامية حملت العربية إلى بيئات جديدة فانتشرت </a:t>
            </a:r>
          </a:p>
          <a:p>
            <a:pPr>
              <a:buFontTx/>
              <a:buChar char="-"/>
            </a:pPr>
            <a:r>
              <a:rPr lang="ar-SA" sz="2400" dirty="0" smtClean="0"/>
              <a:t>العرب الفاتحون تركوا الأمور على طبيعتها فكانت الدواوين تدار بلغة السكان المحليين إلى أن جاء عبدالملك بن مروان (أموي) الذي طبق أول سياسة لغوية في تاريخ العرب وهي تعريب الدواوين، فجعل العربية لغة الدولة.</a:t>
            </a:r>
          </a:p>
          <a:p>
            <a:pPr>
              <a:buFontTx/>
              <a:buChar char="-"/>
            </a:pPr>
            <a:r>
              <a:rPr lang="ar-SA" sz="2400" dirty="0" smtClean="0"/>
              <a:t>في الدولة العباسية وضعت قواعد اللغة العربية وكان القرن الرابع الهجري عصر ازدهار اللغة العربية تبعا لازدهار الحضارة الإسلامية</a:t>
            </a:r>
            <a:endParaRPr lang="ar-SA" sz="2400" dirty="0"/>
          </a:p>
        </p:txBody>
      </p:sp>
    </p:spTree>
    <p:extLst>
      <p:ext uri="{BB962C8B-B14F-4D97-AF65-F5344CB8AC3E}">
        <p14:creationId xmlns:p14="http://schemas.microsoft.com/office/powerpoint/2010/main" val="4264954489"/>
      </p:ext>
    </p:extLst>
  </p:cSld>
  <p:clrMapOvr>
    <a:masterClrMapping/>
  </p:clrMapOvr>
  <p:transition>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أيون">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327</TotalTime>
  <Words>1017</Words>
  <Application>Microsoft Office PowerPoint</Application>
  <PresentationFormat>Custom</PresentationFormat>
  <Paragraphs>104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أيون</vt:lpstr>
      <vt:lpstr>التعريب (المحاضرة 2)</vt:lpstr>
      <vt:lpstr>أصل اللغة العربية</vt:lpstr>
      <vt:lpstr>أصل اللغة العربية</vt:lpstr>
      <vt:lpstr>صفات اللغات السامية</vt:lpstr>
      <vt:lpstr>سمات اللغات السامية</vt:lpstr>
      <vt:lpstr>من يتكلم باللغة العربية؟</vt:lpstr>
      <vt:lpstr>مسيرة اللغة العربية</vt:lpstr>
      <vt:lpstr>مسيرة اللغة العربية</vt:lpstr>
      <vt:lpstr>مسيرة اللغة العربية </vt:lpstr>
      <vt:lpstr>مسيرة اللغة العربية</vt:lpstr>
      <vt:lpstr>اللغة العربية بعد الدولة العباسية</vt:lpstr>
      <vt:lpstr>عصر العولمة</vt:lpstr>
      <vt:lpstr>الاتصال اللغوي</vt:lpstr>
      <vt:lpstr>موت اللغة</vt:lpstr>
      <vt:lpstr>موت اللغة</vt:lpstr>
      <vt:lpstr>المرجع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التعريب (المحاضرة 2)</dc:title>
  <dc:creator>Reem Alsalem</dc:creator>
  <cp:lastModifiedBy>Nahla Abdulaziz Alsheikh</cp:lastModifiedBy>
  <cp:revision>35</cp:revision>
  <dcterms:created xsi:type="dcterms:W3CDTF">2015-09-06T14:09:38Z</dcterms:created>
  <dcterms:modified xsi:type="dcterms:W3CDTF">2016-02-01T09:11:48Z</dcterms:modified>
</cp:coreProperties>
</file>