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8" r:id="rId3"/>
    <p:sldId id="256" r:id="rId4"/>
    <p:sldId id="276" r:id="rId5"/>
    <p:sldId id="267" r:id="rId6"/>
    <p:sldId id="277" r:id="rId7"/>
    <p:sldId id="268" r:id="rId8"/>
    <p:sldId id="266" r:id="rId9"/>
    <p:sldId id="269" r:id="rId10"/>
    <p:sldId id="270" r:id="rId11"/>
    <p:sldId id="271" r:id="rId12"/>
    <p:sldId id="272" r:id="rId13"/>
    <p:sldId id="273" r:id="rId14"/>
    <p:sldId id="262" r:id="rId15"/>
    <p:sldId id="279" r:id="rId16"/>
    <p:sldId id="274" r:id="rId17"/>
    <p:sldId id="259" r:id="rId18"/>
    <p:sldId id="280" r:id="rId19"/>
    <p:sldId id="285" r:id="rId20"/>
    <p:sldId id="281" r:id="rId21"/>
    <p:sldId id="284" r:id="rId22"/>
    <p:sldId id="283" r:id="rId23"/>
    <p:sldId id="260" r:id="rId24"/>
    <p:sldId id="275" r:id="rId25"/>
    <p:sldId id="25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470D-810E-4CA9-91FA-58C3DF7FEA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3710-E0B9-4C13-944D-438B920F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3505200"/>
          </a:xfrm>
        </p:spPr>
        <p:txBody>
          <a:bodyPr>
            <a:normAutofit/>
          </a:bodyPr>
          <a:lstStyle/>
          <a:p>
            <a:pPr algn="l"/>
            <a:r>
              <a:rPr lang="en-GB" sz="3600" u="sng" dirty="0" smtClean="0">
                <a:solidFill>
                  <a:schemeClr val="tx1"/>
                </a:solidFill>
              </a:rPr>
              <a:t>Nosocomial infections:</a:t>
            </a:r>
            <a:br>
              <a:rPr lang="en-GB" sz="3600" u="sng" dirty="0" smtClean="0">
                <a:solidFill>
                  <a:schemeClr val="tx1"/>
                </a:solidFill>
              </a:rPr>
            </a:br>
            <a:r>
              <a:rPr lang="en-GB" sz="3200" dirty="0" smtClean="0"/>
              <a:t>Any infection acquired by a patient while </a:t>
            </a:r>
            <a:r>
              <a:rPr lang="en-GB" sz="3200" dirty="0" smtClean="0"/>
              <a:t>being hospitalized</a:t>
            </a:r>
            <a:r>
              <a:rPr lang="en-GB" sz="3200" dirty="0" smtClean="0"/>
              <a:t>, which were not present nor incubating during admission. </a:t>
            </a:r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incubation period is at least 48 hours after admission.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915400" cy="54102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GB" sz="2800" u="sng" dirty="0" err="1" smtClean="0">
                <a:solidFill>
                  <a:schemeClr val="folHlink"/>
                </a:solidFill>
              </a:rPr>
              <a:t>Methicillin</a:t>
            </a:r>
            <a:r>
              <a:rPr lang="en-GB" sz="2800" u="sng" dirty="0" smtClean="0">
                <a:solidFill>
                  <a:schemeClr val="folHlink"/>
                </a:solidFill>
              </a:rPr>
              <a:t> resistant  </a:t>
            </a:r>
            <a:r>
              <a:rPr lang="en-GB" sz="2800" i="1" u="sng" dirty="0" smtClean="0">
                <a:solidFill>
                  <a:schemeClr val="folHlink"/>
                </a:solidFill>
              </a:rPr>
              <a:t>Staph</a:t>
            </a:r>
            <a:r>
              <a:rPr lang="en-GB" sz="2800" u="sng" dirty="0" smtClean="0">
                <a:solidFill>
                  <a:schemeClr val="folHlink"/>
                </a:solidFill>
              </a:rPr>
              <a:t>. </a:t>
            </a:r>
            <a:r>
              <a:rPr lang="en-GB" sz="2800" i="1" u="sng" dirty="0" err="1" smtClean="0">
                <a:solidFill>
                  <a:schemeClr val="folHlink"/>
                </a:solidFill>
              </a:rPr>
              <a:t>aureus</a:t>
            </a:r>
            <a:r>
              <a:rPr lang="en-GB" sz="2400" u="sng" dirty="0" smtClean="0">
                <a:solidFill>
                  <a:schemeClr val="folHlink"/>
                </a:solidFill>
              </a:rPr>
              <a:t>(MRSA</a:t>
            </a:r>
            <a:r>
              <a:rPr lang="en-GB" sz="2000" u="sng" dirty="0" smtClean="0">
                <a:solidFill>
                  <a:schemeClr val="folHlink"/>
                </a:solidFill>
              </a:rPr>
              <a:t>)------(cont) </a:t>
            </a:r>
            <a:r>
              <a:rPr lang="en-GB" sz="2000" dirty="0" smtClean="0">
                <a:solidFill>
                  <a:schemeClr val="folHlink"/>
                </a:solidFill>
              </a:rPr>
              <a:t/>
            </a:r>
            <a:br>
              <a:rPr lang="en-GB" sz="2000" dirty="0" smtClean="0">
                <a:solidFill>
                  <a:schemeClr val="folHlink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/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</a:t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dirty="0"/>
              <a:t>Spread By: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                 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rgbClr val="7030A0"/>
                </a:solidFill>
              </a:rPr>
              <a:t>Hands </a:t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>	Fomites </a:t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>	Aerosols </a:t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>	Becoming more common in the Community </a:t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/>
              <a:t>Control: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           </a:t>
            </a:r>
            <a:r>
              <a:rPr lang="en-GB" sz="2800" dirty="0" smtClean="0">
                <a:solidFill>
                  <a:srgbClr val="7030A0"/>
                </a:solidFill>
              </a:rPr>
              <a:t>Eradication </a:t>
            </a:r>
            <a:r>
              <a:rPr lang="en-GB" sz="2800" dirty="0">
                <a:solidFill>
                  <a:srgbClr val="7030A0"/>
                </a:solidFill>
              </a:rPr>
              <a:t>of </a:t>
            </a:r>
            <a:r>
              <a:rPr lang="en-GB" sz="2800" dirty="0" smtClean="0">
                <a:solidFill>
                  <a:srgbClr val="7030A0"/>
                </a:solidFill>
              </a:rPr>
              <a:t>carriers </a:t>
            </a:r>
            <a:r>
              <a:rPr lang="en-GB" sz="2800" dirty="0">
                <a:solidFill>
                  <a:srgbClr val="7030A0"/>
                </a:solidFill>
              </a:rPr>
              <a:t/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>	Barrier nursing </a:t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>	Screening of other patients Staff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71800"/>
            <a:ext cx="77724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3600" u="sng" dirty="0">
                <a:solidFill>
                  <a:schemeClr val="folHlink"/>
                </a:solidFill>
              </a:rPr>
              <a:t>TUBERCULOSIS</a:t>
            </a:r>
            <a:r>
              <a:rPr lang="en-GB" sz="3600" u="sng" dirty="0"/>
              <a:t/>
            </a:r>
            <a:br>
              <a:rPr lang="en-GB" sz="3600" u="sng" dirty="0"/>
            </a:br>
            <a:r>
              <a:rPr lang="en-GB" sz="3600" u="sng" dirty="0"/>
              <a:t> </a:t>
            </a:r>
            <a:br>
              <a:rPr lang="en-GB" sz="3600" u="sng" dirty="0"/>
            </a:br>
            <a:r>
              <a:rPr lang="en-GB" sz="2800" dirty="0">
                <a:solidFill>
                  <a:schemeClr val="tx1"/>
                </a:solidFill>
              </a:rPr>
              <a:t>Open pulmonary TB (Sputum smear positive for AFB)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folHlink"/>
                </a:solidFill>
              </a:rPr>
              <a:t/>
            </a:r>
            <a:br>
              <a:rPr lang="en-GB" sz="2800" dirty="0">
                <a:solidFill>
                  <a:schemeClr val="folHlink"/>
                </a:solidFill>
              </a:rPr>
            </a:br>
            <a:r>
              <a:rPr lang="en-GB" sz="2800" dirty="0">
                <a:solidFill>
                  <a:schemeClr val="folHlink"/>
                </a:solidFill>
              </a:rPr>
              <a:t> </a:t>
            </a:r>
            <a:r>
              <a:rPr lang="en-GB" sz="3600" u="sng" dirty="0">
                <a:solidFill>
                  <a:schemeClr val="folHlink"/>
                </a:solidFill>
              </a:rPr>
              <a:t>VIRAL INFECTIONS</a:t>
            </a:r>
            <a:r>
              <a:rPr lang="en-GB" sz="2800" u="sng" dirty="0">
                <a:solidFill>
                  <a:schemeClr val="tx1"/>
                </a:solidFill>
              </a:rPr>
              <a:t> </a:t>
            </a:r>
            <a:br>
              <a:rPr lang="en-GB" sz="2800" u="sng" dirty="0">
                <a:solidFill>
                  <a:schemeClr val="tx1"/>
                </a:solidFill>
              </a:rPr>
            </a:br>
            <a:r>
              <a:rPr lang="en-GB" sz="2800" u="sng" dirty="0">
                <a:solidFill>
                  <a:schemeClr val="tx1"/>
                </a:solidFill>
              </a:rPr>
              <a:t/>
            </a:r>
            <a:br>
              <a:rPr lang="en-GB" sz="2800" u="sng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Chicken Pox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(Hepatitis B HIV)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3600" u="sng" dirty="0" smtClean="0">
                <a:solidFill>
                  <a:srgbClr val="7030A0"/>
                </a:solidFill>
              </a:rPr>
              <a:t>Resistant Gram Negative Bacteria</a:t>
            </a:r>
            <a:r>
              <a:rPr lang="en-GB" sz="3600" u="sng" dirty="0">
                <a:solidFill>
                  <a:schemeClr val="tx1"/>
                </a:solidFill>
              </a:rPr>
              <a:t/>
            </a:r>
            <a:br>
              <a:rPr lang="en-GB" sz="3600" u="sng" dirty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    </a:t>
            </a:r>
            <a:r>
              <a:rPr lang="en-GB" sz="2800" dirty="0" smtClean="0">
                <a:solidFill>
                  <a:schemeClr val="tx1"/>
                </a:solidFill>
              </a:rPr>
              <a:t>Resistance </a:t>
            </a:r>
            <a:r>
              <a:rPr lang="en-GB" sz="2800" dirty="0">
                <a:solidFill>
                  <a:schemeClr val="tx1"/>
                </a:solidFill>
              </a:rPr>
              <a:t>to multiple antibiotics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folHlink"/>
                </a:solidFill>
              </a:rPr>
              <a:t>Organisms:</a:t>
            </a:r>
            <a:br>
              <a:rPr lang="en-GB" sz="2800" dirty="0">
                <a:solidFill>
                  <a:schemeClr val="folHlink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i="1" dirty="0">
                <a:solidFill>
                  <a:schemeClr val="tx1"/>
                </a:solidFill>
              </a:rPr>
              <a:t>E .coli 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Proteus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err="1">
                <a:solidFill>
                  <a:schemeClr val="tx1"/>
                </a:solidFill>
              </a:rPr>
              <a:t>Enterobacter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err="1">
                <a:solidFill>
                  <a:schemeClr val="tx1"/>
                </a:solidFill>
              </a:rPr>
              <a:t>Acinetobacter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i="1" dirty="0">
                <a:solidFill>
                  <a:schemeClr val="tx1"/>
                </a:solidFill>
              </a:rPr>
              <a:t/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Pseudomonas </a:t>
            </a:r>
            <a:r>
              <a:rPr lang="en-GB" sz="2800" i="1" dirty="0" err="1">
                <a:solidFill>
                  <a:schemeClr val="tx1"/>
                </a:solidFill>
              </a:rPr>
              <a:t>aeruginosa</a:t>
            </a:r>
            <a:endParaRPr lang="en-GB" sz="2800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0"/>
            <a:ext cx="7772400" cy="2514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u="sng" dirty="0" smtClean="0">
                <a:solidFill>
                  <a:srgbClr val="7030A0"/>
                </a:solidFill>
              </a:rPr>
              <a:t>Resistant Gram Negative Bacteria----(</a:t>
            </a:r>
            <a:r>
              <a:rPr lang="en-GB" sz="2700" u="sng" dirty="0" smtClean="0">
                <a:solidFill>
                  <a:srgbClr val="7030A0"/>
                </a:solidFill>
              </a:rPr>
              <a:t>cont</a:t>
            </a:r>
            <a:r>
              <a:rPr lang="en-GB" sz="3600" u="sng" dirty="0" smtClean="0">
                <a:solidFill>
                  <a:srgbClr val="7030A0"/>
                </a:solidFill>
              </a:rPr>
              <a:t>)</a:t>
            </a:r>
            <a:br>
              <a:rPr lang="en-GB" sz="3600" u="sng" dirty="0" smtClean="0">
                <a:solidFill>
                  <a:srgbClr val="7030A0"/>
                </a:solidFill>
              </a:rPr>
            </a:br>
            <a:r>
              <a:rPr lang="en-GB" sz="2800" u="sng" dirty="0" smtClean="0"/>
              <a:t/>
            </a:r>
            <a:br>
              <a:rPr lang="en-GB" sz="2800" u="sng" dirty="0" smtClean="0"/>
            </a:br>
            <a:r>
              <a:rPr lang="en-GB" sz="2800" dirty="0" smtClean="0">
                <a:solidFill>
                  <a:srgbClr val="7030A0"/>
                </a:solidFill>
              </a:rPr>
              <a:t> May </a:t>
            </a:r>
            <a:r>
              <a:rPr lang="en-GB" sz="2800" dirty="0" smtClean="0">
                <a:solidFill>
                  <a:schemeClr val="folHlink"/>
                </a:solidFill>
              </a:rPr>
              <a:t>Cause</a:t>
            </a:r>
            <a:r>
              <a:rPr lang="en-GB" sz="2800" dirty="0">
                <a:solidFill>
                  <a:schemeClr val="folHlink"/>
                </a:solidFill>
              </a:rPr>
              <a:t>: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Bacteraemia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U.T.I.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Pneumonia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Wound infection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folHlink"/>
                </a:solidFill>
              </a:rPr>
              <a:t>Control:</a:t>
            </a:r>
            <a:r>
              <a:rPr lang="en-GB" sz="2800" dirty="0">
                <a:solidFill>
                  <a:schemeClr val="tx1"/>
                </a:solidFill>
              </a:rPr>
              <a:t>       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Antibiotic Policy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Control of Infection Guidelines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Prevention of Cross Infection especially on high risk areas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75184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Implications of </a:t>
            </a:r>
            <a:r>
              <a:rPr lang="en-GB" sz="3200" dirty="0" err="1" smtClean="0">
                <a:solidFill>
                  <a:srgbClr val="7030A0"/>
                </a:solidFill>
              </a:rPr>
              <a:t>nosocomial</a:t>
            </a:r>
            <a:r>
              <a:rPr lang="en-GB" sz="3200" dirty="0" smtClean="0">
                <a:solidFill>
                  <a:srgbClr val="7030A0"/>
                </a:solidFill>
              </a:rPr>
              <a:t> infections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7030A0"/>
                </a:solidFill>
              </a:rPr>
              <a:t>Consequences for patients:</a:t>
            </a:r>
          </a:p>
          <a:p>
            <a:r>
              <a:rPr lang="en-GB" sz="2800" dirty="0" smtClean="0"/>
              <a:t>          </a:t>
            </a:r>
            <a:r>
              <a:rPr lang="en-GB" sz="2000" dirty="0" smtClean="0"/>
              <a:t>Affects </a:t>
            </a:r>
            <a:r>
              <a:rPr lang="en-GB" sz="2000" dirty="0"/>
              <a:t>approx. 10% of all in-patients 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GB" sz="2800" dirty="0" smtClean="0"/>
              <a:t>     </a:t>
            </a:r>
            <a:r>
              <a:rPr lang="en-GB" sz="2400" dirty="0" smtClean="0"/>
              <a:t>delays discharge  </a:t>
            </a:r>
            <a:endParaRPr lang="en-GB" sz="2400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GB" sz="2400" dirty="0"/>
              <a:t>  </a:t>
            </a:r>
            <a:r>
              <a:rPr lang="en-GB" sz="2400" dirty="0" smtClean="0"/>
              <a:t>    delay post-operative wound healing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GB" sz="2400" dirty="0" smtClean="0"/>
              <a:t>      prolonged suffering</a:t>
            </a:r>
            <a:endParaRPr lang="en-GB" sz="2400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GB" sz="2400" dirty="0"/>
              <a:t>  </a:t>
            </a:r>
            <a:r>
              <a:rPr lang="en-GB" sz="2400" dirty="0" smtClean="0"/>
              <a:t>    direct </a:t>
            </a:r>
            <a:r>
              <a:rPr lang="en-GB" sz="2400" dirty="0"/>
              <a:t>cause deaths </a:t>
            </a:r>
            <a:endParaRPr lang="en-GB" sz="2400" dirty="0" smtClean="0"/>
          </a:p>
          <a:p>
            <a:pPr>
              <a:buClr>
                <a:schemeClr val="tx1"/>
              </a:buClr>
              <a:buFontTx/>
              <a:buChar char="•"/>
            </a:pPr>
            <a:endParaRPr lang="en-GB" sz="2800" dirty="0" smtClean="0"/>
          </a:p>
          <a:p>
            <a:pPr>
              <a:buClr>
                <a:schemeClr val="tx1"/>
              </a:buClr>
            </a:pP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7030A0"/>
                </a:solidFill>
              </a:rPr>
              <a:t>2.  Consequences for the community: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7030A0"/>
                </a:solidFill>
              </a:rPr>
              <a:t>      </a:t>
            </a:r>
            <a:r>
              <a:rPr lang="en-GB" sz="2400" dirty="0" smtClean="0"/>
              <a:t>Healthy personnel acquire infections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2400" dirty="0" smtClean="0"/>
              <a:t>       </a:t>
            </a:r>
            <a:r>
              <a:rPr lang="en-GB" sz="2400" dirty="0" err="1" smtClean="0"/>
              <a:t>Dessiminate</a:t>
            </a:r>
            <a:r>
              <a:rPr lang="en-GB" sz="2400" dirty="0" smtClean="0"/>
              <a:t> pathogens to the </a:t>
            </a:r>
            <a:r>
              <a:rPr lang="en-GB" sz="2400" dirty="0" err="1" smtClean="0"/>
              <a:t>community”carriers</a:t>
            </a:r>
            <a:r>
              <a:rPr lang="en-GB" sz="2400" dirty="0" smtClean="0"/>
              <a:t>”   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en-GB" sz="2800" dirty="0" smtClean="0"/>
          </a:p>
          <a:p>
            <a:pPr>
              <a:buClr>
                <a:schemeClr val="tx1"/>
              </a:buClr>
              <a:buFontTx/>
              <a:buChar char="•"/>
            </a:pPr>
            <a:endParaRPr lang="en-GB" sz="2800" dirty="0" smtClean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7030A0"/>
                </a:solidFill>
              </a:rPr>
              <a:t>Implications of </a:t>
            </a:r>
            <a:r>
              <a:rPr lang="en-GB" sz="3600" dirty="0" err="1" smtClean="0">
                <a:solidFill>
                  <a:srgbClr val="7030A0"/>
                </a:solidFill>
              </a:rPr>
              <a:t>nosocomial</a:t>
            </a:r>
            <a:r>
              <a:rPr lang="en-GB" sz="3600" dirty="0" smtClean="0">
                <a:solidFill>
                  <a:srgbClr val="7030A0"/>
                </a:solidFill>
              </a:rPr>
              <a:t> infections</a:t>
            </a:r>
            <a:r>
              <a:rPr lang="en-GB" sz="2700" dirty="0" smtClean="0">
                <a:solidFill>
                  <a:srgbClr val="7030A0"/>
                </a:solidFill>
              </a:rPr>
              <a:t>-----cont</a:t>
            </a:r>
            <a:r>
              <a:rPr lang="en-GB" dirty="0" smtClean="0">
                <a:solidFill>
                  <a:srgbClr val="7030A0"/>
                </a:solidFill>
              </a:rPr>
              <a:t/>
            </a:r>
            <a:br>
              <a:rPr lang="en-GB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/>
          <a:lstStyle/>
          <a:p>
            <a:pPr algn="l"/>
            <a:r>
              <a:rPr lang="en-US" dirty="0" smtClean="0"/>
              <a:t>   </a:t>
            </a:r>
            <a:r>
              <a:rPr lang="en-US" sz="2800" dirty="0" smtClean="0"/>
              <a:t>3. </a:t>
            </a:r>
            <a:r>
              <a:rPr lang="en-GB" sz="2800" dirty="0" smtClean="0">
                <a:solidFill>
                  <a:srgbClr val="7030A0"/>
                </a:solidFill>
              </a:rPr>
              <a:t>Consequences for the hospital: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7030A0"/>
                </a:solidFill>
              </a:rPr>
              <a:t>          Malpractice suits.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7030A0"/>
                </a:solidFill>
              </a:rPr>
              <a:t>          Financial loss </a:t>
            </a:r>
          </a:p>
          <a:p>
            <a:pPr algn="l"/>
            <a:r>
              <a:rPr lang="en-GB" sz="2800" dirty="0" smtClean="0">
                <a:solidFill>
                  <a:srgbClr val="7030A0"/>
                </a:solidFill>
              </a:rPr>
              <a:t>            </a:t>
            </a:r>
            <a:r>
              <a:rPr lang="en-GB" sz="2000" dirty="0" smtClean="0">
                <a:solidFill>
                  <a:srgbClr val="7030A0"/>
                </a:solidFill>
              </a:rPr>
              <a:t>(estimated loss &gt; 2 billion$/year)</a:t>
            </a:r>
          </a:p>
          <a:p>
            <a:pPr algn="l"/>
            <a:r>
              <a:rPr lang="en-GB" sz="2000" dirty="0" smtClean="0">
                <a:solidFill>
                  <a:srgbClr val="7030A0"/>
                </a:solidFill>
              </a:rPr>
              <a:t>     </a:t>
            </a:r>
          </a:p>
          <a:p>
            <a:pPr algn="l"/>
            <a:r>
              <a:rPr lang="en-GB" sz="2800" dirty="0" smtClean="0">
                <a:solidFill>
                  <a:srgbClr val="7030A0"/>
                </a:solidFill>
              </a:rPr>
              <a:t>       </a:t>
            </a:r>
            <a:r>
              <a:rPr lang="en-US" sz="2800" dirty="0" smtClean="0"/>
              <a:t> </a:t>
            </a:r>
          </a:p>
          <a:p>
            <a:pPr algn="l"/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0"/>
            <a:ext cx="77724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GB" sz="3600" u="sng" dirty="0" smtClean="0">
                <a:solidFill>
                  <a:schemeClr val="folHlink"/>
                </a:solidFill>
              </a:rPr>
              <a:t>General  preventive principles</a:t>
            </a:r>
            <a:r>
              <a:rPr lang="en-GB" sz="2800" u="sng" dirty="0">
                <a:solidFill>
                  <a:schemeClr val="tx1"/>
                </a:solidFill>
              </a:rPr>
              <a:t/>
            </a:r>
            <a:br>
              <a:rPr lang="en-GB" sz="2800" u="sng" dirty="0">
                <a:solidFill>
                  <a:schemeClr val="tx1"/>
                </a:solidFill>
              </a:rPr>
            </a:br>
            <a:r>
              <a:rPr lang="en-GB" sz="2800" i="1" u="sng" dirty="0">
                <a:solidFill>
                  <a:schemeClr val="tx1"/>
                </a:solidFill>
              </a:rPr>
              <a:t/>
            </a:r>
            <a:br>
              <a:rPr lang="en-GB" sz="2800" i="1" u="sng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folHlink"/>
                </a:solidFill>
              </a:rPr>
              <a:t>Good general ward hygiene:</a:t>
            </a:r>
            <a:r>
              <a:rPr lang="en-GB" sz="2800" i="1" dirty="0">
                <a:solidFill>
                  <a:schemeClr val="tx1"/>
                </a:solidFill>
              </a:rPr>
              <a:t> </a:t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-   No overcrowding </a:t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-   Good ventilation </a:t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-   Regular removal of dust </a:t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-   Wound dressing early in day </a:t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-   Disposable equipment </a:t>
            </a:r>
            <a:r>
              <a:rPr lang="en-GB" sz="2800" i="1" dirty="0" smtClean="0">
                <a:solidFill>
                  <a:schemeClr val="tx1"/>
                </a:solidFill>
              </a:rPr>
              <a:t/>
            </a:r>
            <a:br>
              <a:rPr lang="en-GB" sz="2800" i="1" dirty="0" smtClean="0">
                <a:solidFill>
                  <a:schemeClr val="tx1"/>
                </a:solidFill>
              </a:rPr>
            </a:br>
            <a:r>
              <a:rPr lang="en-GB" sz="2800" i="1" dirty="0" smtClean="0"/>
              <a:t>             -   Preventing cross infection</a:t>
            </a:r>
            <a:r>
              <a:rPr lang="en-GB" sz="2800" i="1" dirty="0">
                <a:solidFill>
                  <a:schemeClr val="tx1"/>
                </a:solidFill>
              </a:rPr>
              <a:t/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/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folHlink"/>
                </a:solidFill>
                <a:sym typeface="Monotype Sorts" pitchFamily="2" charset="2"/>
              </a:rPr>
              <a:t></a:t>
            </a:r>
            <a:r>
              <a:rPr lang="en-GB" sz="2800" i="1" u="sng" dirty="0">
                <a:solidFill>
                  <a:schemeClr val="folHlink"/>
                </a:solidFill>
              </a:rPr>
              <a:t> HAND WASHING</a:t>
            </a:r>
            <a:r>
              <a:rPr lang="en-GB" sz="2800" i="1" dirty="0">
                <a:solidFill>
                  <a:schemeClr val="folHlink"/>
                </a:solidFill>
                <a:sym typeface="Monotype Sorts" pitchFamily="2" charset="2"/>
              </a:rPr>
              <a:t></a:t>
            </a:r>
            <a:r>
              <a:rPr lang="en-GB" sz="2800" i="1" dirty="0">
                <a:solidFill>
                  <a:schemeClr val="tx1"/>
                </a:solidFill>
                <a:sym typeface="Monotype Sorts" pitchFamily="2" charset="2"/>
              </a:rPr>
              <a:t> </a:t>
            </a:r>
            <a:br>
              <a:rPr lang="en-GB" sz="2800" i="1" dirty="0">
                <a:solidFill>
                  <a:schemeClr val="tx1"/>
                </a:solidFill>
                <a:sym typeface="Monotype Sorts" pitchFamily="2" charset="2"/>
              </a:rPr>
            </a:br>
            <a:r>
              <a:rPr lang="en-GB" sz="2800" i="1" u="sng" dirty="0">
                <a:solidFill>
                  <a:schemeClr val="tx1"/>
                </a:solidFill>
                <a:sym typeface="Monotype Sorts" pitchFamily="2" charset="2"/>
              </a:rPr>
              <a:t/>
            </a:r>
            <a:br>
              <a:rPr lang="en-GB" sz="2800" i="1" u="sng" dirty="0">
                <a:solidFill>
                  <a:schemeClr val="tx1"/>
                </a:solidFill>
                <a:sym typeface="Monotype Sorts" pitchFamily="2" charset="2"/>
              </a:rPr>
            </a:br>
            <a:r>
              <a:rPr lang="en-GB" sz="2800" dirty="0">
                <a:solidFill>
                  <a:schemeClr val="tx1"/>
                </a:solidFill>
                <a:sym typeface="Monotype Sorts" pitchFamily="2" charset="2"/>
              </a:rPr>
              <a:t>	</a:t>
            </a:r>
            <a:r>
              <a:rPr lang="en-GB" sz="2800" dirty="0">
                <a:solidFill>
                  <a:srgbClr val="C00000"/>
                </a:solidFill>
              </a:rPr>
              <a:t> most important -  </a:t>
            </a:r>
            <a:br>
              <a:rPr lang="en-GB" sz="2800" dirty="0">
                <a:solidFill>
                  <a:srgbClr val="C00000"/>
                </a:solidFill>
              </a:rPr>
            </a:br>
            <a:r>
              <a:rPr lang="en-GB" sz="2800" dirty="0">
                <a:solidFill>
                  <a:srgbClr val="C00000"/>
                </a:solidFill>
              </a:rPr>
              <a:t>          </a:t>
            </a:r>
            <a:r>
              <a:rPr lang="en-GB" sz="2800" dirty="0" smtClean="0">
                <a:solidFill>
                  <a:srgbClr val="C00000"/>
                </a:solidFill>
              </a:rPr>
              <a:t>         </a:t>
            </a:r>
            <a:r>
              <a:rPr lang="en-GB" sz="2800" i="1" dirty="0" smtClean="0">
                <a:solidFill>
                  <a:srgbClr val="C00000"/>
                </a:solidFill>
              </a:rPr>
              <a:t>Before </a:t>
            </a:r>
            <a:r>
              <a:rPr lang="en-GB" sz="2800" i="1" dirty="0">
                <a:solidFill>
                  <a:srgbClr val="C00000"/>
                </a:solidFill>
              </a:rPr>
              <a:t>and after patient contact </a:t>
            </a:r>
            <a:br>
              <a:rPr lang="en-GB" sz="2800" i="1" dirty="0">
                <a:solidFill>
                  <a:srgbClr val="C00000"/>
                </a:solidFill>
              </a:rPr>
            </a:br>
            <a:r>
              <a:rPr lang="en-GB" sz="2800" i="1" dirty="0">
                <a:solidFill>
                  <a:srgbClr val="C00000"/>
                </a:solidFill>
              </a:rPr>
              <a:t>	</a:t>
            </a:r>
            <a:r>
              <a:rPr lang="en-GB" sz="2800" i="1" dirty="0" smtClean="0">
                <a:solidFill>
                  <a:srgbClr val="C00000"/>
                </a:solidFill>
              </a:rPr>
              <a:t>     Before </a:t>
            </a:r>
            <a:r>
              <a:rPr lang="en-GB" sz="2800" i="1" dirty="0">
                <a:solidFill>
                  <a:srgbClr val="C00000"/>
                </a:solidFill>
              </a:rPr>
              <a:t>invasive procedures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32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u="sng" dirty="0">
                <a:solidFill>
                  <a:schemeClr val="folHlink"/>
                </a:solidFill>
              </a:rPr>
              <a:t>PREVENTING CROSS INFECTION</a:t>
            </a:r>
            <a:r>
              <a:rPr lang="en-GB" sz="3600" u="sng" dirty="0"/>
              <a:t/>
            </a:r>
            <a:br>
              <a:rPr lang="en-GB" sz="3600" u="sng" dirty="0"/>
            </a:br>
            <a:r>
              <a:rPr lang="en-GB" sz="3600" i="1" u="sng" dirty="0"/>
              <a:t/>
            </a:r>
            <a:br>
              <a:rPr lang="en-GB" sz="3600" i="1" u="sng" dirty="0"/>
            </a:br>
            <a:r>
              <a:rPr lang="en-GB" sz="2800" i="1" u="sng" dirty="0">
                <a:solidFill>
                  <a:schemeClr val="tx1"/>
                </a:solidFill>
              </a:rPr>
              <a:t> </a:t>
            </a:r>
            <a:br>
              <a:rPr lang="en-GB" sz="2800" i="1" u="sng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If known or suspected on admission to hospital, or detected following admission:</a:t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/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/>
            </a:r>
            <a:br>
              <a:rPr lang="en-GB" sz="2800" i="1" dirty="0">
                <a:solidFill>
                  <a:schemeClr val="tx1"/>
                </a:solidFill>
              </a:rPr>
            </a:br>
            <a:r>
              <a:rPr lang="en-GB" sz="2800" i="1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folHlink"/>
                </a:solidFill>
              </a:rPr>
              <a:t>-</a:t>
            </a:r>
            <a:r>
              <a:rPr lang="en-GB" sz="2800" dirty="0">
                <a:solidFill>
                  <a:schemeClr val="tx1"/>
                </a:solidFill>
              </a:rPr>
              <a:t>   </a:t>
            </a:r>
            <a:r>
              <a:rPr lang="en-GB" sz="2800" b="1" dirty="0">
                <a:solidFill>
                  <a:schemeClr val="tx1"/>
                </a:solidFill>
              </a:rPr>
              <a:t>Isolation (barrier precautions) 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folHlink"/>
                </a:solidFill>
              </a:rPr>
              <a:t>-</a:t>
            </a:r>
            <a:r>
              <a:rPr lang="en-GB" sz="2800" dirty="0">
                <a:solidFill>
                  <a:schemeClr val="tx1"/>
                </a:solidFill>
              </a:rPr>
              <a:t>   Inform Infection Control team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folHlink"/>
                </a:solidFill>
              </a:rPr>
              <a:t>-</a:t>
            </a:r>
            <a:r>
              <a:rPr lang="en-GB" sz="2800" dirty="0">
                <a:solidFill>
                  <a:schemeClr val="tx1"/>
                </a:solidFill>
              </a:rPr>
              <a:t>   Treatment - if appropriate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folHlink"/>
                </a:solidFill>
              </a:rPr>
              <a:t>-</a:t>
            </a:r>
            <a:r>
              <a:rPr lang="en-GB" sz="2800" dirty="0">
                <a:solidFill>
                  <a:schemeClr val="tx1"/>
                </a:solidFill>
              </a:rPr>
              <a:t>  Regular surveillance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isola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1" y="1277145"/>
            <a:ext cx="4361656" cy="436165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rict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379167" cy="4876800"/>
          </a:xfrm>
        </p:spPr>
      </p:pic>
      <p:pic>
        <p:nvPicPr>
          <p:cNvPr id="7" name="Content Placeholder 6" descr="strict iso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51496" y="2133600"/>
            <a:ext cx="5192504" cy="48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12420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Sources of </a:t>
            </a:r>
            <a:r>
              <a:rPr lang="en-GB" sz="3600" dirty="0" err="1" smtClean="0"/>
              <a:t>nosocomial</a:t>
            </a:r>
            <a:r>
              <a:rPr lang="en-GB" sz="3600" dirty="0" smtClean="0"/>
              <a:t> infections:</a:t>
            </a:r>
            <a:br>
              <a:rPr lang="en-GB" sz="36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1. ENDOGENOUS  SOURCES ------(50%) </a:t>
            </a:r>
            <a:r>
              <a:rPr lang="en-GB" sz="3200" i="1" u="sng" dirty="0" smtClean="0"/>
              <a:t/>
            </a:r>
            <a:br>
              <a:rPr lang="en-GB" sz="3200" i="1" u="sng" dirty="0" smtClean="0"/>
            </a:br>
            <a:r>
              <a:rPr lang="en-GB" sz="3200" dirty="0" smtClean="0"/>
              <a:t>          </a:t>
            </a:r>
            <a:r>
              <a:rPr lang="en-GB" sz="2800" dirty="0" smtClean="0">
                <a:solidFill>
                  <a:srgbClr val="7030A0"/>
                </a:solidFill>
              </a:rPr>
              <a:t>Patients own flora - - Auto-Infection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/>
              <a:t>2. EXOGENOUS SOURCES----(50%)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3200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    </a:t>
            </a:r>
            <a:r>
              <a:rPr lang="en-US" sz="2400" dirty="0" smtClean="0">
                <a:solidFill>
                  <a:srgbClr val="7030A0"/>
                </a:solidFill>
              </a:rPr>
              <a:t>Other patients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     Health care </a:t>
            </a:r>
            <a:r>
              <a:rPr lang="en-US" sz="2400" dirty="0" err="1" smtClean="0">
                <a:solidFill>
                  <a:srgbClr val="7030A0"/>
                </a:solidFill>
              </a:rPr>
              <a:t>prsonnel</a:t>
            </a:r>
            <a:r>
              <a:rPr lang="en-US" sz="2400" dirty="0" smtClean="0">
                <a:solidFill>
                  <a:srgbClr val="7030A0"/>
                </a:solidFill>
              </a:rPr>
              <a:t> ”carriers”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     Medications &amp; treatments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     Visitors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     </a:t>
            </a:r>
            <a:r>
              <a:rPr lang="en-US" sz="2400" dirty="0" err="1" smtClean="0">
                <a:solidFill>
                  <a:srgbClr val="7030A0"/>
                </a:solidFill>
              </a:rPr>
              <a:t>Fomites</a:t>
            </a:r>
            <a:r>
              <a:rPr lang="en-US" sz="2400" dirty="0" smtClean="0">
                <a:solidFill>
                  <a:srgbClr val="7030A0"/>
                </a:solidFill>
              </a:rPr>
              <a:t>  (bed sheets, instruments)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7030A0"/>
                </a:solidFill>
              </a:rPr>
              <a:t>     Hospital Environment </a:t>
            </a:r>
            <a:br>
              <a:rPr lang="en-GB" sz="2400" dirty="0" smtClean="0">
                <a:solidFill>
                  <a:srgbClr val="7030A0"/>
                </a:solidFill>
              </a:rPr>
            </a:br>
            <a:r>
              <a:rPr lang="en-GB" sz="2400" dirty="0" smtClean="0">
                <a:solidFill>
                  <a:srgbClr val="7030A0"/>
                </a:solidFill>
              </a:rPr>
              <a:t>       (Air, food, water)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Wound, skin &amp; blood </a:t>
            </a:r>
            <a:r>
              <a:rPr lang="en-US" sz="3600" dirty="0" err="1" smtClean="0"/>
              <a:t>precations</a:t>
            </a:r>
            <a:endParaRPr lang="en-US" sz="3600" dirty="0"/>
          </a:p>
        </p:txBody>
      </p:sp>
      <p:pic>
        <p:nvPicPr>
          <p:cNvPr id="5" name="Content Placeholder 4" descr="contact iso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8600" y="1828800"/>
            <a:ext cx="5029200" cy="5029200"/>
          </a:xfrm>
        </p:spPr>
      </p:pic>
      <p:pic>
        <p:nvPicPr>
          <p:cNvPr id="6" name="Content Placeholder 5" descr="contact prec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981200"/>
            <a:ext cx="4343400" cy="385169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Enteric precautions</a:t>
            </a:r>
            <a:endParaRPr lang="en-US" sz="3600" dirty="0"/>
          </a:p>
        </p:txBody>
      </p:sp>
      <p:pic>
        <p:nvPicPr>
          <p:cNvPr id="7" name="Content Placeholder 6" descr="enteric precaution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0341" y="1676400"/>
            <a:ext cx="3499659" cy="48006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67199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Respiratory precautions</a:t>
            </a:r>
            <a:endParaRPr lang="en-US" sz="3200" dirty="0"/>
          </a:p>
        </p:txBody>
      </p:sp>
      <p:pic>
        <p:nvPicPr>
          <p:cNvPr id="8" name="Content Placeholder 7" descr="droplet precauto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10200" y="2478886"/>
            <a:ext cx="3352800" cy="4070719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isolation</a:t>
            </a:r>
            <a:endParaRPr lang="en-US" dirty="0"/>
          </a:p>
        </p:txBody>
      </p:sp>
      <p:pic>
        <p:nvPicPr>
          <p:cNvPr id="9" name="Content Placeholder 8" descr="rprotective iso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3733800" cy="4343400"/>
          </a:xfrm>
        </p:spPr>
      </p:pic>
      <p:pic>
        <p:nvPicPr>
          <p:cNvPr id="16" name="Content Placeholder 15" descr="SPECIAL_PROTECTIVE.8.5-300x179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43400" y="1371600"/>
            <a:ext cx="4800600" cy="472965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6781800" cy="3733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AU" sz="4800" dirty="0">
                <a:solidFill>
                  <a:srgbClr val="0070C0"/>
                </a:solidFill>
              </a:rPr>
              <a:t>Hand hygiene is the simplest, most effective measure for preventing hospital-acquired infections.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4800" dirty="0">
              <a:solidFill>
                <a:srgbClr val="0070C0"/>
              </a:solidFill>
            </a:endParaRPr>
          </a:p>
        </p:txBody>
      </p:sp>
      <p:pic>
        <p:nvPicPr>
          <p:cNvPr id="650243" name="Picture 3" descr="All hap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1075" y="2995613"/>
            <a:ext cx="2889250" cy="365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Hospital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proceedures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that lead to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colonizationof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germs on hands</a:t>
            </a:r>
            <a:endParaRPr lang="en-US" sz="32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000" b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 smtClean="0">
                <a:latin typeface="Arial" charset="0"/>
              </a:rPr>
              <a:t>Healthcare </a:t>
            </a:r>
            <a:r>
              <a:rPr lang="en-US" sz="2000" b="1" dirty="0">
                <a:latin typeface="Arial" charset="0"/>
              </a:rPr>
              <a:t>workers can get 100s to 1000s of bacteria on their hands by doing simple tasks like: </a:t>
            </a:r>
            <a:endParaRPr lang="en-US" sz="2000" b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000" b="1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pulling patients up in bed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taking a blood pressure or pulse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touching a patient’s hand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rolling patients over in bed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touching the patient’s gown or bed sheets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touching equipment like bedside rails,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overbed</a:t>
            </a:r>
            <a:r>
              <a:rPr lang="en-US" sz="2000" dirty="0">
                <a:solidFill>
                  <a:schemeClr val="tx2"/>
                </a:solidFill>
                <a:latin typeface="Arial" charset="0"/>
                <a:sym typeface="Monotype Sorts" pitchFamily="2" charset="2"/>
              </a:rPr>
              <a:t> tables, IV pumps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ChangeArrowheads="1"/>
          </p:cNvSpPr>
          <p:nvPr/>
        </p:nvSpPr>
        <p:spPr bwMode="auto">
          <a:xfrm>
            <a:off x="381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04515" name="Picture 3" descr="img0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Predisposing factors of </a:t>
            </a:r>
            <a:r>
              <a:rPr lang="en-US" dirty="0" err="1" smtClean="0"/>
              <a:t>nosocomial</a:t>
            </a:r>
            <a:r>
              <a:rPr lang="en-US" dirty="0" smtClean="0"/>
              <a:t> infections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HOST FACTORS 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   Age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Health status</a:t>
            </a:r>
          </a:p>
          <a:p>
            <a:pPr marL="514350" indent="-514350" algn="l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           underlying disease</a:t>
            </a:r>
          </a:p>
          <a:p>
            <a:pPr marL="514350" indent="-514350" algn="l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           Immune status</a:t>
            </a:r>
          </a:p>
          <a:p>
            <a:pPr marL="514350" indent="-514350" algn="l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90599"/>
          </a:xfrm>
        </p:spPr>
        <p:txBody>
          <a:bodyPr/>
          <a:lstStyle/>
          <a:p>
            <a:pPr marL="742950" indent="-742950" algn="l"/>
            <a:r>
              <a:rPr lang="en-US" dirty="0" smtClean="0"/>
              <a:t>2.  TREATMENT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7543800" cy="37338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Surgery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Instruments &amp; foreign bodies introduced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en-US" dirty="0" err="1" smtClean="0">
                <a:solidFill>
                  <a:srgbClr val="7030A0"/>
                </a:solidFill>
              </a:rPr>
              <a:t>Theraputic</a:t>
            </a:r>
            <a:r>
              <a:rPr lang="en-US" dirty="0" smtClean="0">
                <a:solidFill>
                  <a:srgbClr val="7030A0"/>
                </a:solidFill>
              </a:rPr>
              <a:t> agents</a:t>
            </a:r>
          </a:p>
          <a:p>
            <a:pPr algn="l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Immunosuppressive drugs </a:t>
            </a:r>
          </a:p>
          <a:p>
            <a:pPr algn="l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    Ionizing radiation</a:t>
            </a:r>
          </a:p>
          <a:p>
            <a:pPr algn="l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        Broad spectrum antibiotics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 Length of hospitalization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0"/>
            <a:ext cx="7772400" cy="4191000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GB" sz="3600" i="1">
                <a:solidFill>
                  <a:schemeClr val="folHlink"/>
                </a:solidFill>
              </a:rPr>
              <a:t>Classification of surgical procedures</a:t>
            </a:r>
            <a:r>
              <a:rPr lang="en-GB" sz="2800" i="1">
                <a:solidFill>
                  <a:schemeClr val="folHlink"/>
                </a:solidFill>
              </a:rPr>
              <a:t/>
            </a:r>
            <a:br>
              <a:rPr lang="en-GB" sz="2800" i="1">
                <a:solidFill>
                  <a:schemeClr val="folHlink"/>
                </a:solidFill>
              </a:rPr>
            </a:br>
            <a:r>
              <a:rPr lang="en-GB" sz="2800" i="1"/>
              <a:t/>
            </a:r>
            <a:br>
              <a:rPr lang="en-GB" sz="2800" i="1"/>
            </a:br>
            <a:r>
              <a:rPr lang="en-GB" sz="2800" i="1" u="sng">
                <a:solidFill>
                  <a:schemeClr val="folHlink"/>
                </a:solidFill>
              </a:rPr>
              <a:t>Clean</a:t>
            </a:r>
            <a:br>
              <a:rPr lang="en-GB" sz="2800" i="1" u="sng">
                <a:solidFill>
                  <a:schemeClr val="folHlink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no entry into GI/GU/Resp tract</a:t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low risk</a:t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infection usually exogenous</a:t>
            </a:r>
            <a:r>
              <a:rPr lang="en-GB" sz="2400" i="1">
                <a:solidFill>
                  <a:schemeClr val="tx1"/>
                </a:solidFill>
              </a:rPr>
              <a:t/>
            </a:r>
            <a:br>
              <a:rPr lang="en-GB" sz="2400" i="1">
                <a:solidFill>
                  <a:schemeClr val="tx1"/>
                </a:solidFill>
              </a:rPr>
            </a:br>
            <a:r>
              <a:rPr lang="en-GB" sz="2800" i="1">
                <a:solidFill>
                  <a:schemeClr val="tx1"/>
                </a:solidFill>
              </a:rPr>
              <a:t/>
            </a:r>
            <a:br>
              <a:rPr lang="en-GB" sz="2800" i="1">
                <a:solidFill>
                  <a:schemeClr val="tx1"/>
                </a:solidFill>
              </a:rPr>
            </a:br>
            <a:r>
              <a:rPr lang="en-GB" sz="2800" i="1" u="sng">
                <a:solidFill>
                  <a:schemeClr val="folHlink"/>
                </a:solidFill>
              </a:rPr>
              <a:t>Clean contaminated</a:t>
            </a:r>
            <a:r>
              <a:rPr lang="en-GB" sz="2800" i="1">
                <a:solidFill>
                  <a:schemeClr val="tx1"/>
                </a:solidFill>
              </a:rPr>
              <a:t/>
            </a:r>
            <a:br>
              <a:rPr lang="en-GB" sz="28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no significant spillage</a:t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e.g. cholecystectomy</a:t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/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infection rates 5-10 %</a:t>
            </a:r>
            <a:r>
              <a:rPr lang="en-GB" sz="2800" i="1">
                <a:solidFill>
                  <a:schemeClr val="tx1"/>
                </a:solidFill>
              </a:rPr>
              <a:t/>
            </a:r>
            <a:br>
              <a:rPr lang="en-GB" sz="2800" i="1">
                <a:solidFill>
                  <a:schemeClr val="tx1"/>
                </a:solidFill>
              </a:rPr>
            </a:br>
            <a:r>
              <a:rPr lang="en-GB" sz="2800" i="1">
                <a:solidFill>
                  <a:schemeClr val="tx1"/>
                </a:solidFill>
              </a:rPr>
              <a:t/>
            </a:r>
            <a:br>
              <a:rPr lang="en-GB" sz="2800" i="1">
                <a:solidFill>
                  <a:schemeClr val="tx1"/>
                </a:solidFill>
              </a:rPr>
            </a:br>
            <a:r>
              <a:rPr lang="en-GB" sz="2800" i="1" u="sng">
                <a:solidFill>
                  <a:schemeClr val="folHlink"/>
                </a:solidFill>
              </a:rPr>
              <a:t>Contaminated</a:t>
            </a:r>
            <a:r>
              <a:rPr lang="en-GB" sz="2800" i="1">
                <a:solidFill>
                  <a:schemeClr val="folHlink"/>
                </a:solidFill>
              </a:rPr>
              <a:t> </a:t>
            </a:r>
            <a:br>
              <a:rPr lang="en-GB" sz="2800" i="1">
                <a:solidFill>
                  <a:schemeClr val="folHlink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Significant spillage of bacteria expected Infection rate 18-20%</a:t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/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800" i="1" u="sng">
                <a:solidFill>
                  <a:schemeClr val="folHlink"/>
                </a:solidFill>
              </a:rPr>
              <a:t>Dirty</a:t>
            </a:r>
            <a:r>
              <a:rPr lang="en-GB" sz="2800" i="1">
                <a:solidFill>
                  <a:schemeClr val="folHlink"/>
                </a:solidFill>
              </a:rPr>
              <a:t/>
            </a:r>
            <a:br>
              <a:rPr lang="en-GB" sz="2800" i="1">
                <a:solidFill>
                  <a:schemeClr val="folHlink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Perforated viscus drainage of </a:t>
            </a:r>
            <a:br>
              <a:rPr lang="en-GB" sz="2000" i="1">
                <a:solidFill>
                  <a:schemeClr val="tx1"/>
                </a:solidFill>
              </a:rPr>
            </a:br>
            <a:r>
              <a:rPr lang="en-GB" sz="2000" i="1">
                <a:solidFill>
                  <a:schemeClr val="tx1"/>
                </a:solidFill>
              </a:rPr>
              <a:t>abscess Infection rate often &gt;30%</a:t>
            </a:r>
            <a:endParaRPr lang="en-GB" sz="28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447799"/>
          </a:xfrm>
        </p:spPr>
        <p:txBody>
          <a:bodyPr/>
          <a:lstStyle/>
          <a:p>
            <a:pPr algn="l"/>
            <a:r>
              <a:rPr lang="en-US" dirty="0" smtClean="0"/>
              <a:t>3.  ENVIRONMENT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  Overcrowding of patients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   Air &amp; </a:t>
            </a:r>
            <a:r>
              <a:rPr lang="en-US" dirty="0" err="1" smtClean="0">
                <a:solidFill>
                  <a:srgbClr val="7030A0"/>
                </a:solidFill>
              </a:rPr>
              <a:t>inaniment</a:t>
            </a:r>
            <a:r>
              <a:rPr lang="en-US" dirty="0" smtClean="0">
                <a:solidFill>
                  <a:srgbClr val="7030A0"/>
                </a:solidFill>
              </a:rPr>
              <a:t> objects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      Medical devices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sz="3600" u="sng" dirty="0">
                <a:solidFill>
                  <a:schemeClr val="folHlink"/>
                </a:solidFill>
              </a:rPr>
              <a:t>IMPORTANT CROSS-INFECTION ORGANISMS</a:t>
            </a:r>
            <a:endParaRPr lang="en-GB" sz="28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i="1" u="sng" dirty="0">
                <a:solidFill>
                  <a:schemeClr val="tx1"/>
                </a:solidFill>
              </a:rPr>
              <a:t/>
            </a:r>
            <a:br>
              <a:rPr lang="en-GB" sz="3200" i="1" u="sng" dirty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   </a:t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/>
            </a:r>
            <a:br>
              <a:rPr lang="en-GB" sz="2800" dirty="0">
                <a:solidFill>
                  <a:srgbClr val="7030A0"/>
                </a:solidFill>
              </a:rPr>
            </a:br>
            <a:r>
              <a:rPr lang="en-GB" sz="2800" dirty="0">
                <a:solidFill>
                  <a:srgbClr val="7030A0"/>
                </a:solidFill>
              </a:rPr>
              <a:t>  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% of or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600200"/>
            <a:ext cx="6158283" cy="4271354"/>
          </a:xfrm>
        </p:spPr>
      </p:pic>
      <p:sp>
        <p:nvSpPr>
          <p:cNvPr id="7" name="Rectangle 6"/>
          <p:cNvSpPr/>
          <p:nvPr/>
        </p:nvSpPr>
        <p:spPr>
          <a:xfrm>
            <a:off x="1524000" y="60960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chemeClr val="folHlink"/>
                </a:solidFill>
              </a:rPr>
              <a:t>Rate of CROSS-INFECTION ORGANISMS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57150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3200" u="sng" dirty="0" err="1" smtClean="0">
                <a:solidFill>
                  <a:schemeClr val="folHlink"/>
                </a:solidFill>
              </a:rPr>
              <a:t>Methicillin</a:t>
            </a:r>
            <a:r>
              <a:rPr lang="en-GB" sz="3200" u="sng" dirty="0" smtClean="0">
                <a:solidFill>
                  <a:schemeClr val="folHlink"/>
                </a:solidFill>
              </a:rPr>
              <a:t> resistant  </a:t>
            </a:r>
            <a:r>
              <a:rPr lang="en-GB" sz="3200" i="1" u="sng" dirty="0" smtClean="0">
                <a:solidFill>
                  <a:schemeClr val="folHlink"/>
                </a:solidFill>
              </a:rPr>
              <a:t>Staph</a:t>
            </a:r>
            <a:r>
              <a:rPr lang="en-GB" sz="3200" u="sng" dirty="0" smtClean="0">
                <a:solidFill>
                  <a:schemeClr val="folHlink"/>
                </a:solidFill>
              </a:rPr>
              <a:t>. </a:t>
            </a:r>
            <a:r>
              <a:rPr lang="en-GB" sz="3200" i="1" u="sng" dirty="0" err="1" smtClean="0">
                <a:solidFill>
                  <a:schemeClr val="folHlink"/>
                </a:solidFill>
              </a:rPr>
              <a:t>aureus</a:t>
            </a:r>
            <a:r>
              <a:rPr lang="en-GB" sz="2800" u="sng" dirty="0" smtClean="0">
                <a:solidFill>
                  <a:schemeClr val="folHlink"/>
                </a:solidFill>
              </a:rPr>
              <a:t>(MRSA) </a:t>
            </a:r>
            <a:br>
              <a:rPr lang="en-GB" sz="2800" u="sng" dirty="0" smtClean="0">
                <a:solidFill>
                  <a:schemeClr val="folHlink"/>
                </a:solidFill>
              </a:rPr>
            </a:br>
            <a:r>
              <a:rPr lang="en-GB" sz="2800" dirty="0" smtClean="0">
                <a:solidFill>
                  <a:schemeClr val="folHlink"/>
                </a:solidFill>
              </a:rPr>
              <a:t>    </a:t>
            </a:r>
            <a:r>
              <a:rPr lang="en-GB" sz="2700" i="1" dirty="0" smtClean="0"/>
              <a:t>Resistant to </a:t>
            </a:r>
            <a:r>
              <a:rPr lang="en-GB" sz="2700" i="1" dirty="0" err="1" smtClean="0"/>
              <a:t>Flucoxacillin</a:t>
            </a:r>
            <a:r>
              <a:rPr lang="en-GB" sz="2700" i="1" dirty="0" smtClean="0"/>
              <a:t> and usually others</a:t>
            </a:r>
            <a:br>
              <a:rPr lang="en-GB" sz="2700" i="1" dirty="0" smtClean="0"/>
            </a:br>
            <a:r>
              <a:rPr lang="en-GB" sz="2700" i="1" dirty="0" smtClean="0"/>
              <a:t>   </a:t>
            </a:r>
            <a:br>
              <a:rPr lang="en-GB" sz="2700" i="1" dirty="0" smtClean="0"/>
            </a:br>
            <a:r>
              <a:rPr lang="en-GB" sz="2700" i="1" dirty="0" smtClean="0"/>
              <a:t>  </a:t>
            </a:r>
            <a:r>
              <a:rPr lang="en-GB" sz="2700" dirty="0" smtClean="0"/>
              <a:t>Sources:</a:t>
            </a:r>
            <a:br>
              <a:rPr lang="en-GB" sz="2700" dirty="0" smtClean="0"/>
            </a:br>
            <a:r>
              <a:rPr lang="en-GB" sz="2700" dirty="0" smtClean="0"/>
              <a:t>   -  Hospital personnel carriers</a:t>
            </a:r>
            <a:br>
              <a:rPr lang="en-GB" sz="2700" dirty="0" smtClean="0"/>
            </a:br>
            <a:r>
              <a:rPr lang="en-GB" sz="2700" dirty="0" smtClean="0"/>
              <a:t>       </a:t>
            </a:r>
            <a:r>
              <a:rPr lang="en-GB" sz="2400" dirty="0" smtClean="0">
                <a:solidFill>
                  <a:schemeClr val="folHlink"/>
                </a:solidFill>
              </a:rPr>
              <a:t>Colonization </a:t>
            </a:r>
            <a:r>
              <a:rPr lang="en-GB" sz="2400" dirty="0" smtClean="0">
                <a:solidFill>
                  <a:schemeClr val="folHlink"/>
                </a:solidFill>
              </a:rPr>
              <a:t>on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nares</a:t>
            </a:r>
            <a:r>
              <a:rPr lang="en-GB" sz="2400" dirty="0" smtClean="0">
                <a:solidFill>
                  <a:srgbClr val="7030A0"/>
                </a:solidFill>
              </a:rPr>
              <a:t>, </a:t>
            </a:r>
            <a:r>
              <a:rPr lang="en-GB" sz="2400" dirty="0" smtClean="0">
                <a:solidFill>
                  <a:srgbClr val="7030A0"/>
                </a:solidFill>
              </a:rPr>
              <a:t>axilla, perineum, </a:t>
            </a:r>
            <a:r>
              <a:rPr lang="en-GB" sz="2400" dirty="0" smtClean="0">
                <a:solidFill>
                  <a:srgbClr val="FF0000"/>
                </a:solidFill>
              </a:rPr>
              <a:t>hands 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br>
              <a:rPr lang="en-GB" sz="2400" dirty="0" smtClean="0">
                <a:solidFill>
                  <a:srgbClr val="7030A0"/>
                </a:solidFill>
              </a:rPr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   -  Patients </a:t>
            </a:r>
            <a:r>
              <a:rPr lang="en-GB" sz="2700" i="1" dirty="0" smtClean="0">
                <a:solidFill>
                  <a:srgbClr val="7030A0"/>
                </a:solidFill>
              </a:rPr>
              <a:t>Wounds/Lesions 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May cause </a:t>
            </a:r>
            <a:r>
              <a:rPr lang="en-GB" sz="2800" dirty="0" smtClean="0">
                <a:solidFill>
                  <a:schemeClr val="tx1"/>
                </a:solidFill>
              </a:rPr>
              <a:t>: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Wound infection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Bacteraemia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Skin/soft tissue infection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U.T.I.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	Pneumonia etc.</a:t>
            </a:r>
            <a:endParaRPr lang="en-GB" sz="28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315</Words>
  <Application>Microsoft Office PowerPoint</Application>
  <PresentationFormat>On-screen Show (4:3)</PresentationFormat>
  <Paragraphs>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Nosocomial infections: Any infection acquired by a patient while being hospitalized, which were not present nor incubating during admission.    incubation period is at least 48 hours after admission. </vt:lpstr>
      <vt:lpstr>Sources of nosocomial infections:  1. ENDOGENOUS  SOURCES ------(50%)            Patients own flora - - Auto-Infection   2. EXOGENOUS SOURCES----(50%)</vt:lpstr>
      <vt:lpstr>Predisposing factors of nosocomial infections </vt:lpstr>
      <vt:lpstr>2.  TREATMENT</vt:lpstr>
      <vt:lpstr>Classification of surgical procedures  Clean no entry into GI/GU/Resp tract low risk infection usually exogenous  Clean contaminated no significant spillage e.g. cholecystectomy  infection rates 5-10 %  Contaminated  Significant spillage of bacteria expected Infection rate 18-20%  Dirty Perforated viscus drainage of  abscess Infection rate often &gt;30%</vt:lpstr>
      <vt:lpstr>3.  ENVIRONMENT</vt:lpstr>
      <vt:lpstr>IMPORTANT CROSS-INFECTION ORGANISMS</vt:lpstr>
      <vt:lpstr>          </vt:lpstr>
      <vt:lpstr>Methicillin resistant  Staph. aureus(MRSA)      Resistant to Flucoxacillin and usually others       Sources:    -  Hospital personnel carriers        Colonization on nares, axilla, perineum, hands       -  Patients Wounds/Lesions   May cause :  Wound infection   Bacteraemia   Skin/soft tissue infection   U.T.I.   Pneumonia etc.</vt:lpstr>
      <vt:lpstr>Methicillin resistant  Staph. aureus(MRSA)------(cont)     Spread By:                      Hands   Fomites   Aerosols   Becoming more common in the Community   Control:             Eradication of carriers   Barrier nursing   Screening of other patients Staff</vt:lpstr>
      <vt:lpstr>TUBERCULOSIS   Open pulmonary TB (Sputum smear positive for AFB)    VIRAL INFECTIONS   Chicken Pox   (Hepatitis B HIV)  </vt:lpstr>
      <vt:lpstr>Resistant Gram Negative Bacteria     Resistance to multiple antibiotics    Organisms:  E .coli   Proteus   Enterobacter   Acinetobacter   Pseudomonas aeruginosa</vt:lpstr>
      <vt:lpstr>Resistant Gram Negative Bacteria----(cont)   May Cause:  Bacteraemia  U.T.I.  Pneumonia  Wound infection   Control:         Antibiotic Policy  Control of Infection Guidelines  Prevention of Cross Infection especially on high risk areas</vt:lpstr>
      <vt:lpstr>PowerPoint Presentation</vt:lpstr>
      <vt:lpstr>Implications of nosocomial infections-----cont </vt:lpstr>
      <vt:lpstr>General  preventive principles  Good general ward hygiene:   -   No overcrowding   -   Good ventilation   -   Regular removal of dust   -   Wound dressing early in day   -   Disposable equipment               -   Preventing cross infection   HAND WASHING     most important -                      Before and after patient contact        Before invasive procedures</vt:lpstr>
      <vt:lpstr>PREVENTING CROSS INFECTION    If known or suspected on admission to hospital, or detected following admission:    -   Isolation (barrier precautions)   -   Inform Infection Control team   -   Treatment - if appropriate   -  Regular surveillance</vt:lpstr>
      <vt:lpstr>PowerPoint Presentation</vt:lpstr>
      <vt:lpstr>PowerPoint Presentation</vt:lpstr>
      <vt:lpstr>Wound, skin &amp; blood precations</vt:lpstr>
      <vt:lpstr>PowerPoint Presentation</vt:lpstr>
      <vt:lpstr>Protective isolation</vt:lpstr>
      <vt:lpstr>PowerPoint Presentation</vt:lpstr>
      <vt:lpstr>Hospital proceedures that lead to colonizationof germs on hands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DEFINITION:     ANY  INFECTION ACQUIRED BY A PATIENT IN HOSPITAL.</dc:title>
  <dc:creator>HP</dc:creator>
  <cp:lastModifiedBy>Maha Sufan</cp:lastModifiedBy>
  <cp:revision>9</cp:revision>
  <dcterms:created xsi:type="dcterms:W3CDTF">2016-10-31T14:12:33Z</dcterms:created>
  <dcterms:modified xsi:type="dcterms:W3CDTF">2017-11-08T05:34:16Z</dcterms:modified>
</cp:coreProperties>
</file>