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8" r:id="rId4"/>
    <p:sldId id="279" r:id="rId5"/>
    <p:sldId id="258" r:id="rId6"/>
    <p:sldId id="259" r:id="rId7"/>
    <p:sldId id="260" r:id="rId8"/>
    <p:sldId id="261" r:id="rId9"/>
    <p:sldId id="262" r:id="rId10"/>
    <p:sldId id="263" r:id="rId11"/>
    <p:sldId id="264" r:id="rId12"/>
    <p:sldId id="265" r:id="rId13"/>
    <p:sldId id="267" r:id="rId14"/>
    <p:sldId id="280" r:id="rId15"/>
    <p:sldId id="281" r:id="rId16"/>
    <p:sldId id="282" r:id="rId17"/>
    <p:sldId id="283" r:id="rId18"/>
    <p:sldId id="285" r:id="rId19"/>
    <p:sldId id="284" r:id="rId20"/>
    <p:sldId id="268" r:id="rId21"/>
    <p:sldId id="269" r:id="rId22"/>
    <p:sldId id="270" r:id="rId23"/>
    <p:sldId id="271" r:id="rId24"/>
    <p:sldId id="272" r:id="rId25"/>
    <p:sldId id="273" r:id="rId26"/>
    <p:sldId id="274" r:id="rId27"/>
    <p:sldId id="275" r:id="rId28"/>
    <p:sldId id="276" r:id="rId29"/>
    <p:sldId id="277"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A5A5687-00AA-7D4B-8490-CF0880BCEDA3}" type="datetimeFigureOut">
              <a:rPr lang="en-US" smtClean="0"/>
              <a:t>12/11/2016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A5A5687-00AA-7D4B-8490-CF0880BCEDA3}"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A5A5687-00AA-7D4B-8490-CF0880BCEDA3}" type="datetimeFigureOut">
              <a:rPr lang="en-US" smtClean="0"/>
              <a:t>12/11/2016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A5687-00AA-7D4B-8490-CF0880BCEDA3}"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699-6AD8-D44E-A103-28D282BF6B4A}"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A5A5687-00AA-7D4B-8490-CF0880BCEDA3}"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A5A5687-00AA-7D4B-8490-CF0880BCEDA3}"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F6699-6AD8-D44E-A103-28D282BF6B4A}"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A5A5687-00AA-7D4B-8490-CF0880BCEDA3}"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A5A5687-00AA-7D4B-8490-CF0880BCEDA3}"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F6699-6AD8-D44E-A103-28D282BF6B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A5687-00AA-7D4B-8490-CF0880BCEDA3}" type="datetimeFigureOut">
              <a:rPr lang="en-US" smtClean="0"/>
              <a:t>12/11/2016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593F6699-6AD8-D44E-A103-28D282BF6B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7A5A5687-00AA-7D4B-8490-CF0880BCEDA3}" type="datetimeFigureOut">
              <a:rPr lang="en-US" smtClean="0"/>
              <a:t>12/11/2016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593F6699-6AD8-D44E-A103-28D282BF6B4A}"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8733" y="1528357"/>
            <a:ext cx="5446713" cy="1470025"/>
          </a:xfrm>
        </p:spPr>
        <p:txBody>
          <a:bodyPr/>
          <a:lstStyle/>
          <a:p>
            <a:r>
              <a:rPr lang="ar-SA" dirty="0" smtClean="0"/>
              <a:t>تطبيقات الانفوجرافيك في التعليم</a:t>
            </a:r>
            <a:endParaRPr lang="en-US" dirty="0"/>
          </a:p>
        </p:txBody>
      </p:sp>
    </p:spTree>
    <p:extLst>
      <p:ext uri="{BB962C8B-B14F-4D97-AF65-F5344CB8AC3E}">
        <p14:creationId xmlns:p14="http://schemas.microsoft.com/office/powerpoint/2010/main" val="4026435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مراحل التصميم الانفوجرافيكي</a:t>
            </a:r>
            <a:endParaRPr lang="en-US" dirty="0"/>
          </a:p>
        </p:txBody>
      </p:sp>
      <p:sp>
        <p:nvSpPr>
          <p:cNvPr id="3" name="Content Placeholder 2"/>
          <p:cNvSpPr>
            <a:spLocks noGrp="1"/>
          </p:cNvSpPr>
          <p:nvPr>
            <p:ph idx="1"/>
          </p:nvPr>
        </p:nvSpPr>
        <p:spPr/>
        <p:txBody>
          <a:bodyPr/>
          <a:lstStyle/>
          <a:p>
            <a:pPr algn="r" rtl="1"/>
            <a:r>
              <a:rPr lang="ar-SA" dirty="0" smtClean="0"/>
              <a:t>الأدوات.</a:t>
            </a:r>
          </a:p>
          <a:p>
            <a:pPr algn="r" rtl="1"/>
            <a:r>
              <a:rPr lang="ar-SA" dirty="0" smtClean="0"/>
              <a:t>الاخراج.</a:t>
            </a:r>
            <a:endParaRPr lang="en-US" dirty="0"/>
          </a:p>
        </p:txBody>
      </p:sp>
    </p:spTree>
    <p:extLst>
      <p:ext uri="{BB962C8B-B14F-4D97-AF65-F5344CB8AC3E}">
        <p14:creationId xmlns:p14="http://schemas.microsoft.com/office/powerpoint/2010/main" val="503237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0d6005d7ec106ba8f766b046c3be49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0"/>
            <a:ext cx="6159880" cy="6858000"/>
          </a:xfrm>
          <a:prstGeom prst="rect">
            <a:avLst/>
          </a:prstGeom>
        </p:spPr>
      </p:pic>
    </p:spTree>
    <p:extLst>
      <p:ext uri="{BB962C8B-B14F-4D97-AF65-F5344CB8AC3E}">
        <p14:creationId xmlns:p14="http://schemas.microsoft.com/office/powerpoint/2010/main" val="1755141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مكونات الانفوجرافيك</a:t>
            </a:r>
            <a:endParaRPr lang="en-US" dirty="0"/>
          </a:p>
        </p:txBody>
      </p:sp>
      <p:sp>
        <p:nvSpPr>
          <p:cNvPr id="3" name="Content Placeholder 2"/>
          <p:cNvSpPr>
            <a:spLocks noGrp="1"/>
          </p:cNvSpPr>
          <p:nvPr>
            <p:ph idx="1"/>
          </p:nvPr>
        </p:nvSpPr>
        <p:spPr/>
        <p:txBody>
          <a:bodyPr/>
          <a:lstStyle/>
          <a:p>
            <a:pPr algn="r" rtl="1"/>
            <a:r>
              <a:rPr lang="ar-SA" dirty="0" smtClean="0"/>
              <a:t>العنصر البصري ويتضمن استخدام الألوان والرسوم  كالأسهم والأشكال التلقائية وغيرها.</a:t>
            </a:r>
          </a:p>
          <a:p>
            <a:pPr algn="r" rtl="1"/>
            <a:r>
              <a:rPr lang="ar-SA" dirty="0" smtClean="0"/>
              <a:t>المحتوى النصي ويشمل النصوص المكتوبة والتي ينبغي أن تكون مختصرة ومرتبطة بالعنصر السابق.</a:t>
            </a:r>
          </a:p>
          <a:p>
            <a:pPr algn="r" rtl="1"/>
            <a:r>
              <a:rPr lang="ar-SA" smtClean="0"/>
              <a:t>المعرفة </a:t>
            </a:r>
            <a:r>
              <a:rPr lang="ar-SA" smtClean="0"/>
              <a:t>و </a:t>
            </a:r>
            <a:r>
              <a:rPr lang="ar-SA" dirty="0" smtClean="0"/>
              <a:t>المفهوم وهو ما يميز الانفوجرافيك ويجعله أكثر من كونه نص وصورة وإنما طريقة تقديمه بطريقة معينة تمثل المفهوم والمعرفة المراد ايصالها كالتفرعات والتسلسل الزمني.</a:t>
            </a:r>
            <a:endParaRPr lang="en-US" dirty="0"/>
          </a:p>
        </p:txBody>
      </p:sp>
    </p:spTree>
    <p:extLst>
      <p:ext uri="{BB962C8B-B14F-4D97-AF65-F5344CB8AC3E}">
        <p14:creationId xmlns:p14="http://schemas.microsoft.com/office/powerpoint/2010/main" val="2574480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كيف تصممين انفوجرافيك ناجح</a:t>
            </a:r>
            <a:endParaRPr lang="en-US" dirty="0"/>
          </a:p>
        </p:txBody>
      </p:sp>
      <p:sp>
        <p:nvSpPr>
          <p:cNvPr id="3" name="Content Placeholder 2"/>
          <p:cNvSpPr>
            <a:spLocks noGrp="1"/>
          </p:cNvSpPr>
          <p:nvPr>
            <p:ph idx="1"/>
          </p:nvPr>
        </p:nvSpPr>
        <p:spPr>
          <a:xfrm>
            <a:off x="254000" y="1761565"/>
            <a:ext cx="8551333" cy="4757768"/>
          </a:xfrm>
        </p:spPr>
        <p:txBody>
          <a:bodyPr>
            <a:normAutofit/>
          </a:bodyPr>
          <a:lstStyle/>
          <a:p>
            <a:pPr algn="r" rtl="1"/>
            <a:r>
              <a:rPr lang="ar-SA" sz="3600" dirty="0" smtClean="0"/>
              <a:t>حددي أهدافك.</a:t>
            </a:r>
          </a:p>
          <a:p>
            <a:pPr algn="r" rtl="1"/>
            <a:r>
              <a:rPr lang="ar-SA" sz="3600" dirty="0"/>
              <a:t>حددي الفئة المستهدفة التي سوف يقدم لها الانفوجرافيك</a:t>
            </a:r>
            <a:r>
              <a:rPr lang="ar-SA" sz="3600" dirty="0" smtClean="0"/>
              <a:t>.</a:t>
            </a:r>
          </a:p>
          <a:p>
            <a:pPr algn="r" rtl="1"/>
            <a:r>
              <a:rPr lang="ar-SA" sz="3600" dirty="0" smtClean="0"/>
              <a:t>حددي المنصة التي سوف يتم نشر الانفوجرافيك عليها.</a:t>
            </a:r>
          </a:p>
          <a:p>
            <a:pPr algn="r" rtl="1"/>
            <a:r>
              <a:rPr lang="ar-SA" sz="3600" dirty="0" smtClean="0"/>
              <a:t>اختاري </a:t>
            </a:r>
            <a:r>
              <a:rPr lang="ar-SA" sz="3600" dirty="0"/>
              <a:t>موضوع واحد لكل </a:t>
            </a:r>
            <a:r>
              <a:rPr lang="ar-SA" sz="3600" dirty="0" smtClean="0"/>
              <a:t>انفوجرافيك للتركيز عليه.</a:t>
            </a:r>
            <a:endParaRPr lang="ar-SA" sz="3600" dirty="0"/>
          </a:p>
          <a:p>
            <a:pPr algn="r" rtl="1"/>
            <a:r>
              <a:rPr lang="ar-SA" sz="3600" dirty="0" smtClean="0"/>
              <a:t>اختاري مصدراً موثوقاً للمعلومات.</a:t>
            </a:r>
          </a:p>
        </p:txBody>
      </p:sp>
    </p:spTree>
    <p:extLst>
      <p:ext uri="{BB962C8B-B14F-4D97-AF65-F5344CB8AC3E}">
        <p14:creationId xmlns:p14="http://schemas.microsoft.com/office/powerpoint/2010/main" val="1974094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كيف تصممين انفوجرافيك ناجح</a:t>
            </a:r>
            <a:endParaRPr lang="en-US" dirty="0"/>
          </a:p>
        </p:txBody>
      </p:sp>
      <p:sp>
        <p:nvSpPr>
          <p:cNvPr id="3" name="Content Placeholder 2"/>
          <p:cNvSpPr>
            <a:spLocks noGrp="1"/>
          </p:cNvSpPr>
          <p:nvPr>
            <p:ph idx="1"/>
          </p:nvPr>
        </p:nvSpPr>
        <p:spPr>
          <a:xfrm>
            <a:off x="254000" y="1761565"/>
            <a:ext cx="8551333" cy="4757768"/>
          </a:xfrm>
        </p:spPr>
        <p:txBody>
          <a:bodyPr>
            <a:normAutofit/>
          </a:bodyPr>
          <a:lstStyle/>
          <a:p>
            <a:pPr algn="r" rtl="1"/>
            <a:r>
              <a:rPr lang="ar-SA" sz="3600" dirty="0" smtClean="0"/>
              <a:t>اختاري المعلومات والبيانات التي ترغبين بتحويلها إلى انفوجرافيك.</a:t>
            </a:r>
            <a:endParaRPr lang="ar-SA" sz="3600" dirty="0"/>
          </a:p>
          <a:p>
            <a:pPr algn="r" rtl="1"/>
            <a:r>
              <a:rPr lang="ar-SA" sz="3600" dirty="0" smtClean="0"/>
              <a:t>اختاري </a:t>
            </a:r>
            <a:r>
              <a:rPr lang="ar-SA" sz="3600" dirty="0"/>
              <a:t>عنوانا </a:t>
            </a:r>
            <a:r>
              <a:rPr lang="ar-SA" sz="3600" dirty="0" smtClean="0"/>
              <a:t>مميزا.</a:t>
            </a:r>
            <a:endParaRPr lang="ar-SA" sz="3600" dirty="0"/>
          </a:p>
          <a:p>
            <a:pPr algn="r" rtl="1"/>
            <a:r>
              <a:rPr lang="ar-SA" sz="3600" dirty="0" smtClean="0"/>
              <a:t>اتبعي </a:t>
            </a:r>
            <a:r>
              <a:rPr lang="ar-SA" sz="3600" dirty="0"/>
              <a:t>البساطة في المعلومة وابتعد عن الجمل الطويلة، وزين طريقة </a:t>
            </a:r>
            <a:r>
              <a:rPr lang="ar-SA" sz="3600" dirty="0" smtClean="0"/>
              <a:t>عرضها.</a:t>
            </a:r>
            <a:endParaRPr lang="ar-SA" sz="3600" dirty="0"/>
          </a:p>
          <a:p>
            <a:pPr algn="r" rtl="1"/>
            <a:r>
              <a:rPr lang="ar-SA" sz="3600" dirty="0" smtClean="0"/>
              <a:t>اختاري </a:t>
            </a:r>
            <a:r>
              <a:rPr lang="ar-SA" sz="3600" dirty="0"/>
              <a:t>الوانا جذابة ومتناسبة مع المعلومة </a:t>
            </a:r>
            <a:r>
              <a:rPr lang="ar-SA" sz="3600" dirty="0" smtClean="0"/>
              <a:t>المعروضة.</a:t>
            </a:r>
            <a:endParaRPr lang="ar-SA" sz="3600" dirty="0"/>
          </a:p>
        </p:txBody>
      </p:sp>
    </p:spTree>
    <p:extLst>
      <p:ext uri="{BB962C8B-B14F-4D97-AF65-F5344CB8AC3E}">
        <p14:creationId xmlns:p14="http://schemas.microsoft.com/office/powerpoint/2010/main" val="2671912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كيف تصممين انفوجرافيك ناجح</a:t>
            </a:r>
            <a:endParaRPr lang="en-US" dirty="0"/>
          </a:p>
        </p:txBody>
      </p:sp>
      <p:sp>
        <p:nvSpPr>
          <p:cNvPr id="4" name="Rounded Rectangle 3"/>
          <p:cNvSpPr/>
          <p:nvPr/>
        </p:nvSpPr>
        <p:spPr>
          <a:xfrm>
            <a:off x="2259731" y="1661979"/>
            <a:ext cx="4874310" cy="1008392"/>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smtClean="0">
                <a:solidFill>
                  <a:srgbClr val="000000"/>
                </a:solidFill>
              </a:rPr>
              <a:t>حددي أهدافك</a:t>
            </a:r>
            <a:endParaRPr lang="en-US" sz="4000" b="1" dirty="0">
              <a:solidFill>
                <a:srgbClr val="000000"/>
              </a:solidFill>
            </a:endParaRPr>
          </a:p>
        </p:txBody>
      </p:sp>
      <p:sp>
        <p:nvSpPr>
          <p:cNvPr id="5" name="Rounded Rectangle 4"/>
          <p:cNvSpPr/>
          <p:nvPr/>
        </p:nvSpPr>
        <p:spPr>
          <a:xfrm>
            <a:off x="7563584" y="3009509"/>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وصف ما لايمكن شرحه بالنصوص والكلمات</a:t>
            </a:r>
            <a:endParaRPr lang="en-US" sz="2600" b="1" dirty="0">
              <a:solidFill>
                <a:srgbClr val="000000"/>
              </a:solidFill>
            </a:endParaRPr>
          </a:p>
        </p:txBody>
      </p:sp>
      <p:sp>
        <p:nvSpPr>
          <p:cNvPr id="6" name="Rounded Rectangle 5"/>
          <p:cNvSpPr/>
          <p:nvPr/>
        </p:nvSpPr>
        <p:spPr>
          <a:xfrm>
            <a:off x="5957484" y="3012517"/>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عرض حقائق بطريقة ممتعة</a:t>
            </a:r>
          </a:p>
        </p:txBody>
      </p:sp>
      <p:sp>
        <p:nvSpPr>
          <p:cNvPr id="7" name="Rounded Rectangle 6"/>
          <p:cNvSpPr/>
          <p:nvPr/>
        </p:nvSpPr>
        <p:spPr>
          <a:xfrm>
            <a:off x="4335664" y="3015525"/>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عمل مقارنات أو احصائيات</a:t>
            </a:r>
            <a:endParaRPr lang="en-US" sz="2600" b="1" dirty="0">
              <a:solidFill>
                <a:srgbClr val="000000"/>
              </a:solidFill>
            </a:endParaRPr>
          </a:p>
        </p:txBody>
      </p:sp>
      <p:sp>
        <p:nvSpPr>
          <p:cNvPr id="8" name="Rounded Rectangle 7"/>
          <p:cNvSpPr/>
          <p:nvPr/>
        </p:nvSpPr>
        <p:spPr>
          <a:xfrm>
            <a:off x="2564436" y="3037207"/>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تسويق لمنتج معين</a:t>
            </a:r>
            <a:endParaRPr lang="en-US" sz="2600" b="1" dirty="0">
              <a:solidFill>
                <a:srgbClr val="000000"/>
              </a:solidFill>
            </a:endParaRPr>
          </a:p>
        </p:txBody>
      </p:sp>
      <p:sp>
        <p:nvSpPr>
          <p:cNvPr id="9" name="Rounded Rectangle 8"/>
          <p:cNvSpPr/>
          <p:nvPr/>
        </p:nvSpPr>
        <p:spPr>
          <a:xfrm>
            <a:off x="792162" y="3009509"/>
            <a:ext cx="1400664"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عرض فكرة</a:t>
            </a:r>
            <a:endParaRPr lang="en-US" sz="2600" b="1" dirty="0">
              <a:solidFill>
                <a:srgbClr val="000000"/>
              </a:solidFill>
            </a:endParaRPr>
          </a:p>
        </p:txBody>
      </p:sp>
    </p:spTree>
    <p:extLst>
      <p:ext uri="{BB962C8B-B14F-4D97-AF65-F5344CB8AC3E}">
        <p14:creationId xmlns:p14="http://schemas.microsoft.com/office/powerpoint/2010/main" val="240548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كيف تصممين انفوجرافيك ناجح</a:t>
            </a:r>
            <a:endParaRPr lang="en-US" dirty="0"/>
          </a:p>
        </p:txBody>
      </p:sp>
      <p:sp>
        <p:nvSpPr>
          <p:cNvPr id="4" name="Rounded Rectangle 3"/>
          <p:cNvSpPr/>
          <p:nvPr/>
        </p:nvSpPr>
        <p:spPr>
          <a:xfrm>
            <a:off x="2259731" y="1661979"/>
            <a:ext cx="4874310" cy="1008392"/>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smtClean="0">
                <a:solidFill>
                  <a:srgbClr val="000000"/>
                </a:solidFill>
              </a:rPr>
              <a:t>حددي الشريحة المستهدفة</a:t>
            </a:r>
            <a:endParaRPr lang="en-US" sz="4000" b="1" dirty="0">
              <a:solidFill>
                <a:srgbClr val="000000"/>
              </a:solidFill>
            </a:endParaRPr>
          </a:p>
        </p:txBody>
      </p:sp>
      <p:sp>
        <p:nvSpPr>
          <p:cNvPr id="10" name="Rounded Rectangle 9"/>
          <p:cNvSpPr/>
          <p:nvPr/>
        </p:nvSpPr>
        <p:spPr>
          <a:xfrm>
            <a:off x="5658658" y="3031191"/>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المستوى التعليمي</a:t>
            </a:r>
            <a:endParaRPr lang="en-US" sz="2600" b="1" dirty="0">
              <a:solidFill>
                <a:srgbClr val="000000"/>
              </a:solidFill>
            </a:endParaRPr>
          </a:p>
        </p:txBody>
      </p:sp>
      <p:sp>
        <p:nvSpPr>
          <p:cNvPr id="11" name="Rounded Rectangle 10"/>
          <p:cNvSpPr/>
          <p:nvPr/>
        </p:nvSpPr>
        <p:spPr>
          <a:xfrm>
            <a:off x="7323814"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اللغة</a:t>
            </a:r>
            <a:endParaRPr lang="en-US" sz="2600" b="1" dirty="0">
              <a:solidFill>
                <a:srgbClr val="000000"/>
              </a:solidFill>
            </a:endParaRPr>
          </a:p>
        </p:txBody>
      </p:sp>
      <p:sp>
        <p:nvSpPr>
          <p:cNvPr id="12" name="Rounded Rectangle 11"/>
          <p:cNvSpPr/>
          <p:nvPr/>
        </p:nvSpPr>
        <p:spPr>
          <a:xfrm>
            <a:off x="3999526"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الجنس</a:t>
            </a:r>
            <a:endParaRPr lang="en-US" sz="2600" b="1" dirty="0">
              <a:solidFill>
                <a:srgbClr val="000000"/>
              </a:solidFill>
            </a:endParaRPr>
          </a:p>
        </p:txBody>
      </p:sp>
      <p:sp>
        <p:nvSpPr>
          <p:cNvPr id="13" name="Rounded Rectangle 12"/>
          <p:cNvSpPr/>
          <p:nvPr/>
        </p:nvSpPr>
        <p:spPr>
          <a:xfrm>
            <a:off x="2278402" y="3031191"/>
            <a:ext cx="1615465"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smtClean="0">
                <a:solidFill>
                  <a:srgbClr val="000000"/>
                </a:solidFill>
              </a:rPr>
              <a:t>الاهتمامات</a:t>
            </a:r>
            <a:endParaRPr lang="en-US" sz="2400" b="1" dirty="0">
              <a:solidFill>
                <a:srgbClr val="000000"/>
              </a:solidFill>
            </a:endParaRPr>
          </a:p>
        </p:txBody>
      </p:sp>
      <p:sp>
        <p:nvSpPr>
          <p:cNvPr id="14" name="Rounded Rectangle 13"/>
          <p:cNvSpPr/>
          <p:nvPr/>
        </p:nvSpPr>
        <p:spPr>
          <a:xfrm>
            <a:off x="603567"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العمر</a:t>
            </a:r>
            <a:endParaRPr lang="en-US" sz="2600" b="1" dirty="0">
              <a:solidFill>
                <a:srgbClr val="000000"/>
              </a:solidFill>
            </a:endParaRPr>
          </a:p>
        </p:txBody>
      </p:sp>
    </p:spTree>
    <p:extLst>
      <p:ext uri="{BB962C8B-B14F-4D97-AF65-F5344CB8AC3E}">
        <p14:creationId xmlns:p14="http://schemas.microsoft.com/office/powerpoint/2010/main" val="240424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كيف تصممين انفوجرافيك ناجح</a:t>
            </a:r>
            <a:endParaRPr lang="en-US" dirty="0"/>
          </a:p>
        </p:txBody>
      </p:sp>
      <p:sp>
        <p:nvSpPr>
          <p:cNvPr id="4" name="Rounded Rectangle 3"/>
          <p:cNvSpPr/>
          <p:nvPr/>
        </p:nvSpPr>
        <p:spPr>
          <a:xfrm>
            <a:off x="2128278" y="1661979"/>
            <a:ext cx="5005763" cy="1008392"/>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smtClean="0">
                <a:solidFill>
                  <a:srgbClr val="000000"/>
                </a:solidFill>
              </a:rPr>
              <a:t>حددي مكان نشر الانفوجرافيك</a:t>
            </a:r>
            <a:endParaRPr lang="en-US" sz="4000" b="1" dirty="0">
              <a:solidFill>
                <a:srgbClr val="000000"/>
              </a:solidFill>
            </a:endParaRPr>
          </a:p>
        </p:txBody>
      </p:sp>
      <p:sp>
        <p:nvSpPr>
          <p:cNvPr id="10" name="Rounded Rectangle 9"/>
          <p:cNvSpPr/>
          <p:nvPr/>
        </p:nvSpPr>
        <p:spPr>
          <a:xfrm>
            <a:off x="5658658" y="3031191"/>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البريد الالكتروني</a:t>
            </a:r>
            <a:endParaRPr lang="en-US" sz="2600" b="1" dirty="0">
              <a:solidFill>
                <a:srgbClr val="000000"/>
              </a:solidFill>
            </a:endParaRPr>
          </a:p>
        </p:txBody>
      </p:sp>
      <p:sp>
        <p:nvSpPr>
          <p:cNvPr id="11" name="Rounded Rectangle 10"/>
          <p:cNvSpPr/>
          <p:nvPr/>
        </p:nvSpPr>
        <p:spPr>
          <a:xfrm>
            <a:off x="7323814"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مواقع الكترونية رسمية</a:t>
            </a:r>
            <a:endParaRPr lang="en-US" sz="2600" b="1" dirty="0">
              <a:solidFill>
                <a:srgbClr val="000000"/>
              </a:solidFill>
            </a:endParaRPr>
          </a:p>
        </p:txBody>
      </p:sp>
      <p:sp>
        <p:nvSpPr>
          <p:cNvPr id="12" name="Rounded Rectangle 11"/>
          <p:cNvSpPr/>
          <p:nvPr/>
        </p:nvSpPr>
        <p:spPr>
          <a:xfrm>
            <a:off x="3999526"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مواقع التواصل الاجتماعي</a:t>
            </a:r>
            <a:endParaRPr lang="en-US" sz="2600" b="1" dirty="0">
              <a:solidFill>
                <a:srgbClr val="000000"/>
              </a:solidFill>
            </a:endParaRPr>
          </a:p>
        </p:txBody>
      </p:sp>
      <p:sp>
        <p:nvSpPr>
          <p:cNvPr id="13" name="Rounded Rectangle 12"/>
          <p:cNvSpPr/>
          <p:nvPr/>
        </p:nvSpPr>
        <p:spPr>
          <a:xfrm>
            <a:off x="2278402" y="3031191"/>
            <a:ext cx="1615465"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400" b="1" dirty="0" smtClean="0">
                <a:solidFill>
                  <a:srgbClr val="000000"/>
                </a:solidFill>
              </a:rPr>
              <a:t>مدونات</a:t>
            </a:r>
            <a:endParaRPr lang="en-US" sz="2400" b="1" dirty="0">
              <a:solidFill>
                <a:srgbClr val="000000"/>
              </a:solidFill>
            </a:endParaRPr>
          </a:p>
        </p:txBody>
      </p:sp>
      <p:sp>
        <p:nvSpPr>
          <p:cNvPr id="14" name="Rounded Rectangle 13"/>
          <p:cNvSpPr/>
          <p:nvPr/>
        </p:nvSpPr>
        <p:spPr>
          <a:xfrm>
            <a:off x="603567" y="3034199"/>
            <a:ext cx="1524711" cy="3507691"/>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برامج الجوال مثل الواتساب أو السناب شات وغيرها</a:t>
            </a:r>
            <a:endParaRPr lang="en-US" sz="2600" b="1" dirty="0">
              <a:solidFill>
                <a:srgbClr val="000000"/>
              </a:solidFill>
            </a:endParaRPr>
          </a:p>
        </p:txBody>
      </p:sp>
    </p:spTree>
    <p:extLst>
      <p:ext uri="{BB962C8B-B14F-4D97-AF65-F5344CB8AC3E}">
        <p14:creationId xmlns:p14="http://schemas.microsoft.com/office/powerpoint/2010/main" val="338638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مواقع لتصميم الانفوجرافيك</a:t>
            </a:r>
            <a:endParaRPr lang="en-US" dirty="0"/>
          </a:p>
        </p:txBody>
      </p:sp>
      <p:pic>
        <p:nvPicPr>
          <p:cNvPr id="3" name="Picture 2" descr="Piktochart-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89" y="1848720"/>
            <a:ext cx="4342429" cy="4501280"/>
          </a:xfrm>
          <a:prstGeom prst="rect">
            <a:avLst/>
          </a:prstGeom>
        </p:spPr>
      </p:pic>
      <p:sp>
        <p:nvSpPr>
          <p:cNvPr id="15" name="Rounded Rectangle 14"/>
          <p:cNvSpPr/>
          <p:nvPr/>
        </p:nvSpPr>
        <p:spPr>
          <a:xfrm>
            <a:off x="4970699" y="1848720"/>
            <a:ext cx="3900172" cy="4501280"/>
          </a:xfrm>
          <a:prstGeom prst="roundRect">
            <a:avLst>
              <a:gd name="adj" fmla="val 4530"/>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2600" b="1" dirty="0" smtClean="0">
                <a:solidFill>
                  <a:srgbClr val="000000"/>
                </a:solidFill>
              </a:rPr>
              <a:t>هناك مواقع و برامج كثيرة يمكن من خلالها تصميم الانفوجرافيك لكن من المواقع التي تدعم اللغة العربية وتتميز بوجود قوالب جاهزة يمكن التعديل موقع </a:t>
            </a:r>
            <a:endParaRPr lang="en-US" sz="2600" b="1" dirty="0" smtClean="0">
              <a:solidFill>
                <a:srgbClr val="000000"/>
              </a:solidFill>
            </a:endParaRPr>
          </a:p>
          <a:p>
            <a:pPr algn="ctr"/>
            <a:r>
              <a:rPr lang="en-US" sz="2600" b="1" dirty="0" err="1" smtClean="0">
                <a:solidFill>
                  <a:srgbClr val="000000"/>
                </a:solidFill>
              </a:rPr>
              <a:t>Piktochart</a:t>
            </a:r>
            <a:endParaRPr lang="en-US" sz="2600" b="1" dirty="0">
              <a:solidFill>
                <a:srgbClr val="000000"/>
              </a:solidFill>
            </a:endParaRPr>
          </a:p>
        </p:txBody>
      </p:sp>
    </p:spTree>
    <p:extLst>
      <p:ext uri="{BB962C8B-B14F-4D97-AF65-F5344CB8AC3E}">
        <p14:creationId xmlns:p14="http://schemas.microsoft.com/office/powerpoint/2010/main" val="364830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12716" y="2203521"/>
            <a:ext cx="6237622" cy="207280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smtClean="0">
                <a:solidFill>
                  <a:srgbClr val="000000"/>
                </a:solidFill>
              </a:rPr>
              <a:t>أمثلة لانفوجرافيك في مجالات مختلفة</a:t>
            </a:r>
            <a:endParaRPr lang="en-US" sz="4000" b="1" dirty="0">
              <a:solidFill>
                <a:srgbClr val="000000"/>
              </a:solidFill>
            </a:endParaRPr>
          </a:p>
        </p:txBody>
      </p:sp>
    </p:spTree>
    <p:extLst>
      <p:ext uri="{BB962C8B-B14F-4D97-AF65-F5344CB8AC3E}">
        <p14:creationId xmlns:p14="http://schemas.microsoft.com/office/powerpoint/2010/main" val="364120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تعريف مصطلح الانفوجرافيك</a:t>
            </a:r>
            <a:endParaRPr lang="en-US" dirty="0"/>
          </a:p>
        </p:txBody>
      </p:sp>
      <p:sp>
        <p:nvSpPr>
          <p:cNvPr id="3" name="Content Placeholder 2"/>
          <p:cNvSpPr>
            <a:spLocks noGrp="1"/>
          </p:cNvSpPr>
          <p:nvPr>
            <p:ph idx="1"/>
          </p:nvPr>
        </p:nvSpPr>
        <p:spPr>
          <a:xfrm>
            <a:off x="220133" y="1761565"/>
            <a:ext cx="8737599" cy="4876302"/>
          </a:xfrm>
        </p:spPr>
        <p:txBody>
          <a:bodyPr>
            <a:normAutofit lnSpcReduction="10000"/>
          </a:bodyPr>
          <a:lstStyle/>
          <a:p>
            <a:pPr algn="r" rtl="1"/>
            <a:r>
              <a:rPr lang="ar-SA" sz="4000" dirty="0"/>
              <a:t>الانفوجرافيك هو مصطلح تقني يشير الى تحويل المعلومات والبيانات المعقدة </a:t>
            </a:r>
            <a:r>
              <a:rPr lang="ar-SA" sz="4000" dirty="0" smtClean="0"/>
              <a:t>إلى رسوم </a:t>
            </a:r>
            <a:r>
              <a:rPr lang="ar-SA" sz="4000" dirty="0"/>
              <a:t>مصورة يسهل على من يراها استيعابها دون الحاجة الى قراءة الكثير من النصوص، ويعتبر الانفوجرافيك احد الوسائل الهامة والفعالة هذه الايام واكثرها جاذبية لعرض المعلومات خصوصا عبر الشبكات الاجتماعية، فهي تدمج بين السهولة، السرعة، والتسلية في عرض المعلومة وتوصيلها الى المتلقي.</a:t>
            </a:r>
            <a:endParaRPr lang="en-US" sz="4000" dirty="0"/>
          </a:p>
        </p:txBody>
      </p:sp>
    </p:spTree>
    <p:extLst>
      <p:ext uri="{BB962C8B-B14F-4D97-AF65-F5344CB8AC3E}">
        <p14:creationId xmlns:p14="http://schemas.microsoft.com/office/powerpoint/2010/main" val="3396004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e80a4c3-3692-4884-8f1e-8e867798eb75-origin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4142" y="0"/>
            <a:ext cx="3989858" cy="6858000"/>
          </a:xfrm>
          <a:prstGeom prst="rect">
            <a:avLst/>
          </a:prstGeom>
        </p:spPr>
      </p:pic>
      <p:pic>
        <p:nvPicPr>
          <p:cNvPr id="3" name="Picture 2" descr="b6ca371c-b3e4-4a10-a7a7-105909032f74-orig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316000" cy="6858000"/>
          </a:xfrm>
          <a:prstGeom prst="rect">
            <a:avLst/>
          </a:prstGeom>
        </p:spPr>
      </p:pic>
    </p:spTree>
    <p:extLst>
      <p:ext uri="{BB962C8B-B14F-4D97-AF65-F5344CB8AC3E}">
        <p14:creationId xmlns:p14="http://schemas.microsoft.com/office/powerpoint/2010/main" val="266900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432cc5247591be62cc619aa90ee9d1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7620000" cy="5334000"/>
          </a:xfrm>
          <a:prstGeom prst="rect">
            <a:avLst/>
          </a:prstGeom>
        </p:spPr>
      </p:pic>
    </p:spTree>
    <p:extLst>
      <p:ext uri="{BB962C8B-B14F-4D97-AF65-F5344CB8AC3E}">
        <p14:creationId xmlns:p14="http://schemas.microsoft.com/office/powerpoint/2010/main" val="1793752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0d8a474a8008bae02c37d38ee014a8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36600"/>
            <a:ext cx="7620000" cy="5384800"/>
          </a:xfrm>
          <a:prstGeom prst="rect">
            <a:avLst/>
          </a:prstGeom>
        </p:spPr>
      </p:pic>
    </p:spTree>
    <p:extLst>
      <p:ext uri="{BB962C8B-B14F-4D97-AF65-F5344CB8AC3E}">
        <p14:creationId xmlns:p14="http://schemas.microsoft.com/office/powerpoint/2010/main" val="3098256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73e3429305ecfe8adb55698079f62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0"/>
            <a:ext cx="7508759" cy="6858000"/>
          </a:xfrm>
          <a:prstGeom prst="rect">
            <a:avLst/>
          </a:prstGeom>
        </p:spPr>
      </p:pic>
    </p:spTree>
    <p:extLst>
      <p:ext uri="{BB962C8B-B14F-4D97-AF65-F5344CB8AC3E}">
        <p14:creationId xmlns:p14="http://schemas.microsoft.com/office/powerpoint/2010/main" val="357221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oQ1zXXAAExT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0"/>
            <a:ext cx="3937608" cy="6858000"/>
          </a:xfrm>
          <a:prstGeom prst="rect">
            <a:avLst/>
          </a:prstGeom>
        </p:spPr>
      </p:pic>
    </p:spTree>
    <p:extLst>
      <p:ext uri="{BB962C8B-B14F-4D97-AF65-F5344CB8AC3E}">
        <p14:creationId xmlns:p14="http://schemas.microsoft.com/office/powerpoint/2010/main" val="251612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WPaLBrUYAA0Mn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600" y="0"/>
            <a:ext cx="3094137" cy="6858000"/>
          </a:xfrm>
          <a:prstGeom prst="rect">
            <a:avLst/>
          </a:prstGeom>
        </p:spPr>
      </p:pic>
    </p:spTree>
    <p:extLst>
      <p:ext uri="{BB962C8B-B14F-4D97-AF65-F5344CB8AC3E}">
        <p14:creationId xmlns:p14="http://schemas.microsoft.com/office/powerpoint/2010/main" val="94964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ogle-in-education_529a0cf43fca2_w1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338579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graphic_tech_useWM-580x102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0"/>
            <a:ext cx="3884414" cy="6858000"/>
          </a:xfrm>
          <a:prstGeom prst="rect">
            <a:avLst/>
          </a:prstGeom>
        </p:spPr>
      </p:pic>
    </p:spTree>
    <p:extLst>
      <p:ext uri="{BB962C8B-B14F-4D97-AF65-F5344CB8AC3E}">
        <p14:creationId xmlns:p14="http://schemas.microsoft.com/office/powerpoint/2010/main" val="207856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kaP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800" y="0"/>
            <a:ext cx="4199633" cy="6858000"/>
          </a:xfrm>
          <a:prstGeom prst="rect">
            <a:avLst/>
          </a:prstGeom>
        </p:spPr>
      </p:pic>
    </p:spTree>
    <p:extLst>
      <p:ext uri="{BB962C8B-B14F-4D97-AF65-F5344CB8AC3E}">
        <p14:creationId xmlns:p14="http://schemas.microsoft.com/office/powerpoint/2010/main" val="642874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0" y="0"/>
            <a:ext cx="3243314" cy="6858000"/>
          </a:xfrm>
          <a:prstGeom prst="rect">
            <a:avLst/>
          </a:prstGeom>
        </p:spPr>
      </p:pic>
    </p:spTree>
    <p:extLst>
      <p:ext uri="{BB962C8B-B14F-4D97-AF65-F5344CB8AC3E}">
        <p14:creationId xmlns:p14="http://schemas.microsoft.com/office/powerpoint/2010/main" val="212685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40341"/>
            <a:ext cx="8923866" cy="1411941"/>
          </a:xfrm>
        </p:spPr>
        <p:txBody>
          <a:bodyPr/>
          <a:lstStyle/>
          <a:p>
            <a:r>
              <a:rPr lang="ar-SA" dirty="0" smtClean="0"/>
              <a:t>أهمية الصورة في إيصال ودعم المحتوى</a:t>
            </a:r>
            <a:endParaRPr lang="en-US" dirty="0"/>
          </a:p>
        </p:txBody>
      </p:sp>
      <p:sp>
        <p:nvSpPr>
          <p:cNvPr id="3" name="Content Placeholder 2"/>
          <p:cNvSpPr>
            <a:spLocks noGrp="1"/>
          </p:cNvSpPr>
          <p:nvPr>
            <p:ph idx="1"/>
          </p:nvPr>
        </p:nvSpPr>
        <p:spPr>
          <a:xfrm>
            <a:off x="220133" y="1761565"/>
            <a:ext cx="8737599" cy="4876302"/>
          </a:xfrm>
        </p:spPr>
        <p:txBody>
          <a:bodyPr>
            <a:normAutofit/>
          </a:bodyPr>
          <a:lstStyle/>
          <a:p>
            <a:pPr algn="r" rtl="1"/>
            <a:r>
              <a:rPr lang="ar-SA" sz="4000" dirty="0" smtClean="0"/>
              <a:t> </a:t>
            </a:r>
            <a:r>
              <a:rPr lang="ar-SA" sz="3600" dirty="0" smtClean="0"/>
              <a:t>صورة واحدة تغني عن ألف كلمة.</a:t>
            </a:r>
          </a:p>
          <a:p>
            <a:pPr algn="r" rtl="1"/>
            <a:r>
              <a:rPr lang="ar-SA" sz="3600" dirty="0" smtClean="0"/>
              <a:t>التفاعل أكبر على مواقع التواصل الاجتماعي مع المواضيع التي تشتمل على صور.</a:t>
            </a:r>
          </a:p>
          <a:p>
            <a:pPr algn="r" rtl="1"/>
            <a:r>
              <a:rPr lang="ar-SA" sz="3600" dirty="0" smtClean="0"/>
              <a:t>ظهور مواقع وتطبيقات متخصصة في الصور، مثل انستغرام وسناب شات وغيرها.</a:t>
            </a:r>
          </a:p>
          <a:p>
            <a:pPr algn="r"/>
            <a:endParaRPr lang="ar-SA" sz="3600" dirty="0" smtClean="0"/>
          </a:p>
          <a:p>
            <a:pPr algn="r"/>
            <a:endParaRPr lang="ar-SA" sz="3600" dirty="0" smtClean="0"/>
          </a:p>
          <a:p>
            <a:pPr algn="r"/>
            <a:endParaRPr lang="ar-SA" sz="4000" dirty="0"/>
          </a:p>
        </p:txBody>
      </p:sp>
    </p:spTree>
    <p:extLst>
      <p:ext uri="{BB962C8B-B14F-4D97-AF65-F5344CB8AC3E}">
        <p14:creationId xmlns:p14="http://schemas.microsoft.com/office/powerpoint/2010/main" val="1511945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ar-SA" dirty="0"/>
              <a:t>أهمية الصورة في إيصال ودعم المحتوى</a:t>
            </a:r>
            <a:endParaRPr lang="en-US" dirty="0"/>
          </a:p>
        </p:txBody>
      </p:sp>
      <p:pic>
        <p:nvPicPr>
          <p:cNvPr id="3" name="Picture 2" descr="luan-an-Autumn-Bos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0" y="2810280"/>
            <a:ext cx="5438223" cy="3625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ounded Rectangle 3"/>
          <p:cNvSpPr/>
          <p:nvPr/>
        </p:nvSpPr>
        <p:spPr>
          <a:xfrm>
            <a:off x="257810" y="1661979"/>
            <a:ext cx="8650412" cy="8403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smtClean="0">
                <a:solidFill>
                  <a:schemeClr val="tx1"/>
                </a:solidFill>
              </a:rPr>
              <a:t>أيهما معبر أكثر الصورة أو النص؟</a:t>
            </a:r>
            <a:endParaRPr lang="en-US" sz="4000" b="1" dirty="0">
              <a:solidFill>
                <a:schemeClr val="tx1"/>
              </a:solidFill>
            </a:endParaRPr>
          </a:p>
        </p:txBody>
      </p:sp>
      <p:sp>
        <p:nvSpPr>
          <p:cNvPr id="5" name="Rounded Rectangle 4"/>
          <p:cNvSpPr/>
          <p:nvPr/>
        </p:nvSpPr>
        <p:spPr>
          <a:xfrm>
            <a:off x="5938815" y="2810280"/>
            <a:ext cx="2707949" cy="3625482"/>
          </a:xfrm>
          <a:prstGeom prst="roundRect">
            <a:avLst>
              <a:gd name="adj" fmla="val 91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ar-SA" sz="4000" b="1" dirty="0" smtClean="0">
                <a:solidFill>
                  <a:srgbClr val="000000"/>
                </a:solidFill>
              </a:rPr>
              <a:t>الخريف وألوان أوراق الشجر البرتقالية في ولاية أوهايو الأمريكية</a:t>
            </a:r>
            <a:endParaRPr lang="en-US" sz="4000" b="1" dirty="0">
              <a:solidFill>
                <a:srgbClr val="000000"/>
              </a:solidFill>
            </a:endParaRPr>
          </a:p>
        </p:txBody>
      </p:sp>
    </p:spTree>
    <p:extLst>
      <p:ext uri="{BB962C8B-B14F-4D97-AF65-F5344CB8AC3E}">
        <p14:creationId xmlns:p14="http://schemas.microsoft.com/office/powerpoint/2010/main" val="1527372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مميزات الانفوجرافيك</a:t>
            </a:r>
            <a:endParaRPr lang="en-US" dirty="0"/>
          </a:p>
        </p:txBody>
      </p:sp>
      <p:sp>
        <p:nvSpPr>
          <p:cNvPr id="3" name="Content Placeholder 2"/>
          <p:cNvSpPr>
            <a:spLocks noGrp="1"/>
          </p:cNvSpPr>
          <p:nvPr>
            <p:ph idx="1"/>
          </p:nvPr>
        </p:nvSpPr>
        <p:spPr/>
        <p:txBody>
          <a:bodyPr>
            <a:normAutofit lnSpcReduction="10000"/>
          </a:bodyPr>
          <a:lstStyle/>
          <a:p>
            <a:pPr algn="r" rtl="1"/>
            <a:r>
              <a:rPr lang="ar-SA" sz="3600" dirty="0"/>
              <a:t>تبسيط المعلومات المعقدة والكبيرة وجعلها سهلة الفهم والاعتماد على المؤثرات البصرية في توصيل </a:t>
            </a:r>
            <a:r>
              <a:rPr lang="ar-SA" sz="3600" dirty="0" smtClean="0"/>
              <a:t>المعلومة.</a:t>
            </a:r>
            <a:endParaRPr lang="ar-SA" sz="3600" dirty="0"/>
          </a:p>
          <a:p>
            <a:pPr algn="r" rtl="1"/>
            <a:r>
              <a:rPr lang="ar-SA" sz="3600" dirty="0"/>
              <a:t>تحويل المعلومات والبيانات من ارقام وحروف مملة الى صور ورسوم </a:t>
            </a:r>
            <a:r>
              <a:rPr lang="ar-SA" sz="3600" dirty="0" smtClean="0"/>
              <a:t>شيقة.</a:t>
            </a:r>
            <a:endParaRPr lang="ar-SA" sz="3600" dirty="0"/>
          </a:p>
          <a:p>
            <a:pPr algn="r" rtl="1"/>
            <a:r>
              <a:rPr lang="ar-SA" sz="3600" dirty="0"/>
              <a:t>سهولة نشر وانتشار الانفوجرافيك عبر الشبكات </a:t>
            </a:r>
            <a:r>
              <a:rPr lang="ar-SA" sz="3600" dirty="0" smtClean="0"/>
              <a:t>الاجتماعية.</a:t>
            </a:r>
            <a:endParaRPr lang="en-US" sz="3600" dirty="0"/>
          </a:p>
        </p:txBody>
      </p:sp>
    </p:spTree>
    <p:extLst>
      <p:ext uri="{BB962C8B-B14F-4D97-AF65-F5344CB8AC3E}">
        <p14:creationId xmlns:p14="http://schemas.microsoft.com/office/powerpoint/2010/main" val="222315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أهم مجالات تصميم الانفوجرافيك</a:t>
            </a:r>
            <a:endParaRPr lang="en-US" dirty="0"/>
          </a:p>
        </p:txBody>
      </p:sp>
      <p:sp>
        <p:nvSpPr>
          <p:cNvPr id="3" name="Content Placeholder 2"/>
          <p:cNvSpPr>
            <a:spLocks noGrp="1"/>
          </p:cNvSpPr>
          <p:nvPr>
            <p:ph idx="1"/>
          </p:nvPr>
        </p:nvSpPr>
        <p:spPr>
          <a:xfrm>
            <a:off x="-348342" y="1761565"/>
            <a:ext cx="9204476" cy="4571502"/>
          </a:xfrm>
        </p:spPr>
        <p:txBody>
          <a:bodyPr>
            <a:normAutofit/>
          </a:bodyPr>
          <a:lstStyle/>
          <a:p>
            <a:pPr marL="0" indent="0" algn="r" rtl="1">
              <a:buNone/>
            </a:pPr>
            <a:r>
              <a:rPr lang="ar-SA" sz="3600" b="1" dirty="0"/>
              <a:t>انتشر فن الانفوجرافيك وذاعت شهرته في هذه المجالات :</a:t>
            </a:r>
          </a:p>
          <a:p>
            <a:pPr algn="r" rtl="1"/>
            <a:r>
              <a:rPr lang="ar-SA" sz="3600" dirty="0"/>
              <a:t>تصميم الهويات التجارية.</a:t>
            </a:r>
          </a:p>
          <a:p>
            <a:pPr algn="r" rtl="1"/>
            <a:r>
              <a:rPr lang="ar-SA" sz="3600" dirty="0"/>
              <a:t>تصميم صفحات الويب وواجهات بعض التطبيقات</a:t>
            </a:r>
          </a:p>
          <a:p>
            <a:pPr algn="r" rtl="1"/>
            <a:r>
              <a:rPr lang="ar-SA" sz="3600" dirty="0"/>
              <a:t>تصميم المطبوعات والعبوات والاغلفة</a:t>
            </a:r>
            <a:r>
              <a:rPr lang="ar-SA" sz="3600" dirty="0" smtClean="0"/>
              <a:t>.</a:t>
            </a:r>
            <a:endParaRPr lang="ar-SA" sz="3600" dirty="0"/>
          </a:p>
        </p:txBody>
      </p:sp>
    </p:spTree>
    <p:extLst>
      <p:ext uri="{BB962C8B-B14F-4D97-AF65-F5344CB8AC3E}">
        <p14:creationId xmlns:p14="http://schemas.microsoft.com/office/powerpoint/2010/main" val="42181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مسميات الانفوجرافيك</a:t>
            </a:r>
            <a:endParaRPr lang="en-US" dirty="0"/>
          </a:p>
        </p:txBody>
      </p:sp>
      <p:sp>
        <p:nvSpPr>
          <p:cNvPr id="3" name="Content Placeholder 2"/>
          <p:cNvSpPr>
            <a:spLocks noGrp="1"/>
          </p:cNvSpPr>
          <p:nvPr>
            <p:ph idx="1"/>
          </p:nvPr>
        </p:nvSpPr>
        <p:spPr>
          <a:xfrm>
            <a:off x="270933" y="1761565"/>
            <a:ext cx="8534399" cy="4289611"/>
          </a:xfrm>
        </p:spPr>
        <p:txBody>
          <a:bodyPr>
            <a:normAutofit/>
          </a:bodyPr>
          <a:lstStyle/>
          <a:p>
            <a:pPr algn="r" rtl="1"/>
            <a:r>
              <a:rPr lang="ar-SA" sz="3600" dirty="0"/>
              <a:t>( انفوجرافيكس / Infographics </a:t>
            </a:r>
            <a:r>
              <a:rPr lang="ar-SA" sz="3600" dirty="0" smtClean="0"/>
              <a:t>).</a:t>
            </a:r>
          </a:p>
          <a:p>
            <a:pPr algn="r" rtl="1"/>
            <a:r>
              <a:rPr lang="ar-SA" sz="3600" dirty="0"/>
              <a:t>( البيانات التصورية "التفاعلية" / Data Visualization </a:t>
            </a:r>
            <a:r>
              <a:rPr lang="ar-SA" sz="3600" dirty="0" smtClean="0"/>
              <a:t>).</a:t>
            </a:r>
          </a:p>
          <a:p>
            <a:pPr algn="r" rtl="1"/>
            <a:r>
              <a:rPr lang="ar-SA" sz="3600" dirty="0"/>
              <a:t>( التصاميم المعلوماتية / Information Design )</a:t>
            </a:r>
            <a:endParaRPr lang="en-US" sz="3600" dirty="0"/>
          </a:p>
        </p:txBody>
      </p:sp>
    </p:spTree>
    <p:extLst>
      <p:ext uri="{BB962C8B-B14F-4D97-AF65-F5344CB8AC3E}">
        <p14:creationId xmlns:p14="http://schemas.microsoft.com/office/powerpoint/2010/main" val="2271132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أنواع الانفوجرافيك</a:t>
            </a:r>
            <a:endParaRPr lang="en-US" dirty="0"/>
          </a:p>
        </p:txBody>
      </p:sp>
      <p:sp>
        <p:nvSpPr>
          <p:cNvPr id="3" name="Content Placeholder 2"/>
          <p:cNvSpPr>
            <a:spLocks noGrp="1"/>
          </p:cNvSpPr>
          <p:nvPr>
            <p:ph idx="1"/>
          </p:nvPr>
        </p:nvSpPr>
        <p:spPr>
          <a:xfrm>
            <a:off x="203200" y="1761565"/>
            <a:ext cx="8754533" cy="4289611"/>
          </a:xfrm>
        </p:spPr>
        <p:txBody>
          <a:bodyPr>
            <a:normAutofit/>
          </a:bodyPr>
          <a:lstStyle/>
          <a:p>
            <a:pPr algn="r" rtl="1"/>
            <a:r>
              <a:rPr lang="ar-SA" sz="3200" dirty="0"/>
              <a:t>النوع الاول </a:t>
            </a:r>
            <a:r>
              <a:rPr lang="ar-SA" sz="3200" dirty="0" smtClean="0"/>
              <a:t>:</a:t>
            </a:r>
          </a:p>
          <a:p>
            <a:pPr algn="r" rtl="1"/>
            <a:r>
              <a:rPr lang="ar-SA" sz="3200" dirty="0" smtClean="0"/>
              <a:t>انفوجرافيك ثابت </a:t>
            </a:r>
            <a:r>
              <a:rPr lang="ar-SA" sz="3200" dirty="0"/>
              <a:t>على شكل </a:t>
            </a:r>
            <a:r>
              <a:rPr lang="ar-SA" sz="3200" dirty="0" smtClean="0"/>
              <a:t>صورة وبيانات وهو الأكثر شيوعا في الاستخدام.</a:t>
            </a:r>
          </a:p>
          <a:p>
            <a:pPr algn="r" rtl="1"/>
            <a:r>
              <a:rPr lang="ar-SA" sz="3200" dirty="0" smtClean="0"/>
              <a:t>النوع الثاني:</a:t>
            </a:r>
          </a:p>
          <a:p>
            <a:pPr algn="r" rtl="1"/>
            <a:r>
              <a:rPr lang="ar-SA" sz="3200" dirty="0" smtClean="0"/>
              <a:t>النوع المتحرك على شكل فيديو أو صورة متحركة.</a:t>
            </a:r>
            <a:endParaRPr lang="en-US" sz="3200" dirty="0"/>
          </a:p>
        </p:txBody>
      </p:sp>
    </p:spTree>
    <p:extLst>
      <p:ext uri="{BB962C8B-B14F-4D97-AF65-F5344CB8AC3E}">
        <p14:creationId xmlns:p14="http://schemas.microsoft.com/office/powerpoint/2010/main" val="238235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مراحل التصميم الانفوجرافيكي</a:t>
            </a:r>
            <a:endParaRPr lang="en-US" dirty="0"/>
          </a:p>
        </p:txBody>
      </p:sp>
      <p:sp>
        <p:nvSpPr>
          <p:cNvPr id="3" name="Content Placeholder 2"/>
          <p:cNvSpPr>
            <a:spLocks noGrp="1"/>
          </p:cNvSpPr>
          <p:nvPr>
            <p:ph idx="1"/>
          </p:nvPr>
        </p:nvSpPr>
        <p:spPr/>
        <p:txBody>
          <a:bodyPr/>
          <a:lstStyle/>
          <a:p>
            <a:pPr algn="r" rtl="1"/>
            <a:r>
              <a:rPr lang="ar-SA" dirty="0" smtClean="0"/>
              <a:t>الفكرة.</a:t>
            </a:r>
          </a:p>
          <a:p>
            <a:pPr algn="r" rtl="1"/>
            <a:r>
              <a:rPr lang="ar-SA" dirty="0" smtClean="0"/>
              <a:t>البحث.</a:t>
            </a:r>
          </a:p>
          <a:p>
            <a:pPr algn="r" rtl="1"/>
            <a:r>
              <a:rPr lang="ar-SA" dirty="0" smtClean="0"/>
              <a:t>البيانات.</a:t>
            </a:r>
          </a:p>
          <a:p>
            <a:pPr algn="r" rtl="1"/>
            <a:r>
              <a:rPr lang="ar-SA" dirty="0" smtClean="0"/>
              <a:t>الفلترة.</a:t>
            </a:r>
          </a:p>
          <a:p>
            <a:pPr algn="r" rtl="1"/>
            <a:r>
              <a:rPr lang="ar-SA" dirty="0" smtClean="0"/>
              <a:t>التنسيق.</a:t>
            </a:r>
          </a:p>
          <a:p>
            <a:pPr algn="r" rtl="1"/>
            <a:r>
              <a:rPr lang="ar-SA" dirty="0" smtClean="0"/>
              <a:t>التخطيط.</a:t>
            </a:r>
            <a:endParaRPr lang="en-US" dirty="0"/>
          </a:p>
        </p:txBody>
      </p:sp>
    </p:spTree>
    <p:extLst>
      <p:ext uri="{BB962C8B-B14F-4D97-AF65-F5344CB8AC3E}">
        <p14:creationId xmlns:p14="http://schemas.microsoft.com/office/powerpoint/2010/main" val="331131591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148</TotalTime>
  <Words>493</Words>
  <Application>Microsoft Office PowerPoint</Application>
  <PresentationFormat>عرض على الشاشة (3:4)‏</PresentationFormat>
  <Paragraphs>79</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Infusion</vt:lpstr>
      <vt:lpstr>تطبيقات الانفوجرافيك في التعليم</vt:lpstr>
      <vt:lpstr>تعريف مصطلح الانفوجرافيك</vt:lpstr>
      <vt:lpstr>أهمية الصورة في إيصال ودعم المحتوى</vt:lpstr>
      <vt:lpstr>أهمية الصورة في إيصال ودعم المحتوى</vt:lpstr>
      <vt:lpstr>مميزات الانفوجرافيك</vt:lpstr>
      <vt:lpstr>أهم مجالات تصميم الانفوجرافيك</vt:lpstr>
      <vt:lpstr>مسميات الانفوجرافيك</vt:lpstr>
      <vt:lpstr>أنواع الانفوجرافيك</vt:lpstr>
      <vt:lpstr>مراحل التصميم الانفوجرافيكي</vt:lpstr>
      <vt:lpstr>مراحل التصميم الانفوجرافيكي</vt:lpstr>
      <vt:lpstr>عرض تقديمي في PowerPoint</vt:lpstr>
      <vt:lpstr>مكونات الانفوجرافيك</vt:lpstr>
      <vt:lpstr>كيف تصممين انفوجرافيك ناجح</vt:lpstr>
      <vt:lpstr>كيف تصممين انفوجرافيك ناجح</vt:lpstr>
      <vt:lpstr>كيف تصممين انفوجرافيك ناجح</vt:lpstr>
      <vt:lpstr>كيف تصممين انفوجرافيك ناجح</vt:lpstr>
      <vt:lpstr>كيف تصممين انفوجرافيك ناجح</vt:lpstr>
      <vt:lpstr>مواقع لتصميم الانفوجرافيك</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تطبيقات الانفوجرافيك في التعليم</dc:title>
  <dc:creator>Ali Alenezi</dc:creator>
  <cp:lastModifiedBy>areej moh</cp:lastModifiedBy>
  <cp:revision>19</cp:revision>
  <dcterms:created xsi:type="dcterms:W3CDTF">2016-02-21T01:06:01Z</dcterms:created>
  <dcterms:modified xsi:type="dcterms:W3CDTF">2016-12-11T04:45:54Z</dcterms:modified>
</cp:coreProperties>
</file>