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E4BD-FBBF-4F12-A04E-955CEDF2BBA9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3D6D125-A6A1-4E52-B04C-585EC3E9FD8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E4BD-FBBF-4F12-A04E-955CEDF2BBA9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D125-A6A1-4E52-B04C-585EC3E9F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E4BD-FBBF-4F12-A04E-955CEDF2BBA9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D125-A6A1-4E52-B04C-585EC3E9F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E4BD-FBBF-4F12-A04E-955CEDF2BBA9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D125-A6A1-4E52-B04C-585EC3E9F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E4BD-FBBF-4F12-A04E-955CEDF2BBA9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D125-A6A1-4E52-B04C-585EC3E9FD8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E4BD-FBBF-4F12-A04E-955CEDF2BBA9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D125-A6A1-4E52-B04C-585EC3E9F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E4BD-FBBF-4F12-A04E-955CEDF2BBA9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D125-A6A1-4E52-B04C-585EC3E9F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E4BD-FBBF-4F12-A04E-955CEDF2BBA9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D125-A6A1-4E52-B04C-585EC3E9F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E4BD-FBBF-4F12-A04E-955CEDF2BBA9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D125-A6A1-4E52-B04C-585EC3E9F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E4BD-FBBF-4F12-A04E-955CEDF2BBA9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D125-A6A1-4E52-B04C-585EC3E9FD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E4BD-FBBF-4F12-A04E-955CEDF2BBA9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D125-A6A1-4E52-B04C-585EC3E9FD8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AD1E4BD-FBBF-4F12-A04E-955CEDF2BBA9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3D6D125-A6A1-4E52-B04C-585EC3E9FD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Small intestine, systemic nematodes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Nematodes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66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Immature </a:t>
            </a:r>
            <a:r>
              <a:rPr lang="en-US" dirty="0"/>
              <a:t>eggs in feces </a:t>
            </a:r>
            <a:r>
              <a:rPr lang="en-US" dirty="0" smtClean="0"/>
              <a:t>hatch 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/>
              <a:t>to infective (</a:t>
            </a:r>
            <a:r>
              <a:rPr lang="en-US" dirty="0" err="1"/>
              <a:t>filariform</a:t>
            </a:r>
            <a:r>
              <a:rPr lang="en-US" dirty="0"/>
              <a:t>) larvae in 7 </a:t>
            </a:r>
            <a:r>
              <a:rPr lang="en-US" dirty="0" smtClean="0"/>
              <a:t>days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/>
              <a:t>larvae penetrate skin of host (e.g. bare </a:t>
            </a:r>
            <a:r>
              <a:rPr lang="en-US" dirty="0" smtClean="0"/>
              <a:t>feet).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As </a:t>
            </a:r>
            <a:r>
              <a:rPr lang="en-US" dirty="0"/>
              <a:t>adults, they attach by mouth to small intestinal mucosa and suck blood.  </a:t>
            </a:r>
          </a:p>
        </p:txBody>
      </p:sp>
      <p:sp>
        <p:nvSpPr>
          <p:cNvPr id="6" name="Right Arrow 5"/>
          <p:cNvSpPr/>
          <p:nvPr/>
        </p:nvSpPr>
        <p:spPr>
          <a:xfrm>
            <a:off x="5334000" y="2057400"/>
            <a:ext cx="9906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819400"/>
            <a:ext cx="1023937" cy="10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25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picture: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 smtClean="0"/>
              <a:t>90</a:t>
            </a:r>
            <a:r>
              <a:rPr lang="en-US" dirty="0"/>
              <a:t>% </a:t>
            </a:r>
            <a:r>
              <a:rPr lang="en-US" dirty="0" smtClean="0"/>
              <a:t>asymptomatic.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b="1" u="sng" dirty="0" smtClean="0"/>
              <a:t>Cutaneous </a:t>
            </a:r>
            <a:r>
              <a:rPr lang="en-US" b="1" u="sng" dirty="0"/>
              <a:t>phase</a:t>
            </a:r>
            <a:r>
              <a:rPr lang="en-US" dirty="0"/>
              <a:t>: itching and swelling occur at the site of penetration by the </a:t>
            </a:r>
            <a:r>
              <a:rPr lang="en-US" dirty="0" smtClean="0"/>
              <a:t>larvae.</a:t>
            </a:r>
            <a:endParaRPr lang="en-US" dirty="0"/>
          </a:p>
          <a:p>
            <a:pPr marL="114300" indent="0">
              <a:buNone/>
            </a:pPr>
            <a:r>
              <a:rPr lang="en-US" b="1" u="sng" dirty="0" smtClean="0"/>
              <a:t>Pulmonary </a:t>
            </a:r>
            <a:r>
              <a:rPr lang="en-US" b="1" u="sng" dirty="0"/>
              <a:t>phase</a:t>
            </a:r>
            <a:r>
              <a:rPr lang="en-US" dirty="0"/>
              <a:t>: Pneumonia due to migration of the larvae in the lung.</a:t>
            </a:r>
          </a:p>
          <a:p>
            <a:pPr marL="114300" indent="0">
              <a:buNone/>
            </a:pPr>
            <a:r>
              <a:rPr lang="en-US" b="1" u="sng" dirty="0" smtClean="0"/>
              <a:t>Intestinal </a:t>
            </a:r>
            <a:r>
              <a:rPr lang="en-US" b="1" u="sng" dirty="0"/>
              <a:t>phase</a:t>
            </a:r>
            <a:r>
              <a:rPr lang="en-US" dirty="0"/>
              <a:t>: by the adults present in the intestine. </a:t>
            </a:r>
            <a:r>
              <a:rPr lang="en-US" dirty="0" err="1"/>
              <a:t>Attachement</a:t>
            </a:r>
            <a:r>
              <a:rPr lang="en-US" dirty="0"/>
              <a:t> of the worms to the mucosa with their </a:t>
            </a:r>
            <a:r>
              <a:rPr lang="en-US" dirty="0" err="1"/>
              <a:t>buccal</a:t>
            </a:r>
            <a:r>
              <a:rPr lang="en-US" dirty="0"/>
              <a:t> capsules and teeth. They eat the tissues and suck the blood. Manifested as abdominal pain, polyphagia, reddish stool.</a:t>
            </a:r>
          </a:p>
          <a:p>
            <a:pPr marL="114300" indent="0">
              <a:buNone/>
            </a:pPr>
            <a:r>
              <a:rPr lang="en-US" b="1" u="sng" dirty="0"/>
              <a:t>H</a:t>
            </a:r>
            <a:r>
              <a:rPr lang="en-US" b="1" u="sng" dirty="0" smtClean="0"/>
              <a:t>eavy </a:t>
            </a:r>
            <a:r>
              <a:rPr lang="en-US" b="1" u="sng" dirty="0"/>
              <a:t>infections </a:t>
            </a:r>
            <a:r>
              <a:rPr lang="en-US" dirty="0"/>
              <a:t>(20 - 100 worms) </a:t>
            </a:r>
          </a:p>
          <a:p>
            <a:pPr marL="114300" indent="0">
              <a:buNone/>
            </a:pPr>
            <a:r>
              <a:rPr lang="en-US" dirty="0"/>
              <a:t>      </a:t>
            </a:r>
            <a:r>
              <a:rPr lang="en-US" dirty="0" smtClean="0"/>
              <a:t>Iron </a:t>
            </a:r>
            <a:r>
              <a:rPr lang="en-US" dirty="0"/>
              <a:t>deficiency </a:t>
            </a:r>
            <a:r>
              <a:rPr lang="en-US" dirty="0" smtClean="0"/>
              <a:t>anemia (IDA)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      M</a:t>
            </a:r>
            <a:r>
              <a:rPr lang="en-US" dirty="0" smtClean="0"/>
              <a:t>alnutrition </a:t>
            </a:r>
            <a:r>
              <a:rPr lang="en-US" dirty="0"/>
              <a:t>from protein loss (</a:t>
            </a:r>
            <a:r>
              <a:rPr lang="en-US" dirty="0" err="1"/>
              <a:t>hypoproteinaemia</a:t>
            </a:r>
            <a:r>
              <a:rPr lang="en-US" dirty="0"/>
              <a:t>)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34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u="sng" dirty="0"/>
              <a:t>During migratory stage</a:t>
            </a:r>
            <a:r>
              <a:rPr lang="en-US" dirty="0"/>
              <a:t>: eosinophilia, bronchial wash (may detect the larva), x-ray (cellular infiltration of the lung</a:t>
            </a:r>
            <a:r>
              <a:rPr lang="en-US" dirty="0" smtClean="0"/>
              <a:t>).</a:t>
            </a:r>
            <a:endParaRPr lang="en-US" dirty="0"/>
          </a:p>
          <a:p>
            <a:pPr marL="114300" indent="0">
              <a:buNone/>
            </a:pPr>
            <a:r>
              <a:rPr lang="en-US" b="1" u="sng" dirty="0" smtClean="0"/>
              <a:t>During </a:t>
            </a:r>
            <a:r>
              <a:rPr lang="en-US" b="1" u="sng" dirty="0"/>
              <a:t>intestinal </a:t>
            </a:r>
            <a:r>
              <a:rPr lang="en-US" b="1" u="sng" dirty="0" smtClean="0"/>
              <a:t>phase</a:t>
            </a:r>
            <a:r>
              <a:rPr lang="en-US" dirty="0" smtClean="0"/>
              <a:t>: </a:t>
            </a:r>
            <a:r>
              <a:rPr lang="en-US" dirty="0"/>
              <a:t>stool examination for </a:t>
            </a:r>
            <a:r>
              <a:rPr lang="en-US" dirty="0" smtClean="0"/>
              <a:t>ova.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Sometimes, egg counting occurs by </a:t>
            </a:r>
            <a:r>
              <a:rPr lang="en-US" dirty="0" err="1"/>
              <a:t>stoll</a:t>
            </a:r>
            <a:r>
              <a:rPr lang="en-US" dirty="0"/>
              <a:t> technique or </a:t>
            </a:r>
            <a:r>
              <a:rPr lang="en-US" dirty="0" err="1"/>
              <a:t>kato</a:t>
            </a:r>
            <a:r>
              <a:rPr lang="en-US" dirty="0"/>
              <a:t> technique in order to diagnose intensity of the infection.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71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Systemic nematodes</a:t>
            </a:r>
            <a:r>
              <a:rPr lang="en-US" sz="2400" dirty="0" smtClean="0"/>
              <a:t>: 1-Trichinella </a:t>
            </a:r>
            <a:r>
              <a:rPr lang="en-US" sz="2400" dirty="0" err="1" smtClean="0"/>
              <a:t>spiralis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This is a zoonosis infecting most carnivorous mammals; especially pigs. Man infected by eating </a:t>
            </a:r>
            <a:r>
              <a:rPr lang="en-US" dirty="0" err="1"/>
              <a:t>Trichinella</a:t>
            </a:r>
            <a:r>
              <a:rPr lang="en-US" dirty="0"/>
              <a:t> infected uncooked meat.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Common </a:t>
            </a:r>
            <a:r>
              <a:rPr lang="en-US" dirty="0"/>
              <a:t>in geographic areas where undercooked pork is eaten; 5-15% of North American population infected at some time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57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/>
              <a:t>Encysted larvae in meat, when eaten, </a:t>
            </a:r>
            <a:r>
              <a:rPr lang="en-US" dirty="0" err="1"/>
              <a:t>excyst</a:t>
            </a:r>
            <a:r>
              <a:rPr lang="en-US" dirty="0"/>
              <a:t> (hatch) and penetrate into small intestine </a:t>
            </a:r>
            <a:r>
              <a:rPr lang="en-US" dirty="0" err="1" smtClean="0"/>
              <a:t>submucosa</a:t>
            </a:r>
            <a:r>
              <a:rPr lang="en-US" dirty="0" smtClean="0"/>
              <a:t>: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where </a:t>
            </a:r>
            <a:r>
              <a:rPr lang="en-US" dirty="0"/>
              <a:t>they mature to adults in 1-2 </a:t>
            </a:r>
            <a:r>
              <a:rPr lang="en-US" dirty="0" smtClean="0"/>
              <a:t>weeks: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producing </a:t>
            </a:r>
            <a:r>
              <a:rPr lang="en-US" dirty="0"/>
              <a:t>larvae which penetrate blood vessels and disseminate to all muscles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There</a:t>
            </a:r>
            <a:r>
              <a:rPr lang="en-US" dirty="0"/>
              <a:t>, they cause inflammation and encyst in muscle cells (not cardiac muscles</a:t>
            </a:r>
            <a:r>
              <a:rPr lang="en-US" dirty="0" smtClean="0"/>
              <a:t>),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remaining </a:t>
            </a:r>
            <a:r>
              <a:rPr lang="en-US" dirty="0"/>
              <a:t>viable and quiet for many </a:t>
            </a:r>
            <a:r>
              <a:rPr lang="en-US" dirty="0" smtClean="0"/>
              <a:t>years.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04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Clinical picture and diagnosis: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 smtClean="0"/>
              <a:t>Clinical:</a:t>
            </a:r>
            <a:endParaRPr lang="en-US" dirty="0"/>
          </a:p>
          <a:p>
            <a:pPr marL="114300" indent="0">
              <a:buNone/>
            </a:pPr>
            <a:r>
              <a:rPr lang="en-US" b="1" u="sng" dirty="0" smtClean="0"/>
              <a:t>Early </a:t>
            </a:r>
            <a:r>
              <a:rPr lang="en-US" b="1" u="sng" dirty="0"/>
              <a:t>(1-2 </a:t>
            </a:r>
            <a:r>
              <a:rPr lang="en-US" b="1" u="sng" dirty="0" smtClean="0"/>
              <a:t>weeks):</a:t>
            </a:r>
            <a:r>
              <a:rPr lang="en-US" b="1" dirty="0" smtClean="0"/>
              <a:t> </a:t>
            </a:r>
            <a:r>
              <a:rPr lang="en-US" dirty="0" smtClean="0"/>
              <a:t>abdominal </a:t>
            </a:r>
            <a:r>
              <a:rPr lang="en-US" dirty="0"/>
              <a:t>pain, </a:t>
            </a:r>
            <a:r>
              <a:rPr lang="en-US" dirty="0" smtClean="0"/>
              <a:t>diarrhea.</a:t>
            </a:r>
            <a:endParaRPr lang="en-US" dirty="0"/>
          </a:p>
          <a:p>
            <a:pPr marL="114300" indent="0">
              <a:buNone/>
            </a:pPr>
            <a:r>
              <a:rPr lang="en-US" b="1" u="sng" dirty="0" smtClean="0"/>
              <a:t>Midterm </a:t>
            </a:r>
            <a:r>
              <a:rPr lang="en-US" b="1" u="sng" dirty="0"/>
              <a:t>(2-6 </a:t>
            </a:r>
            <a:r>
              <a:rPr lang="en-US" b="1" u="sng" dirty="0" smtClean="0"/>
              <a:t>weeks)</a:t>
            </a:r>
            <a:r>
              <a:rPr lang="en-US" dirty="0" smtClean="0"/>
              <a:t>: myalgia</a:t>
            </a:r>
            <a:r>
              <a:rPr lang="en-US" dirty="0"/>
              <a:t>, muscle weakness, facial edema, rash; sometimes encephalitis and </a:t>
            </a:r>
            <a:r>
              <a:rPr lang="en-US" dirty="0" smtClean="0"/>
              <a:t>myocarditis.</a:t>
            </a:r>
            <a:endParaRPr lang="en-US" dirty="0"/>
          </a:p>
          <a:p>
            <a:pPr marL="114300" indent="0">
              <a:buNone/>
            </a:pPr>
            <a:r>
              <a:rPr lang="en-US" b="1" u="sng" dirty="0" smtClean="0"/>
              <a:t>Long </a:t>
            </a:r>
            <a:r>
              <a:rPr lang="en-US" b="1" u="sng" dirty="0"/>
              <a:t>term (months</a:t>
            </a:r>
            <a:r>
              <a:rPr lang="en-US" b="1" u="sng" dirty="0" smtClean="0"/>
              <a:t>):</a:t>
            </a:r>
            <a:r>
              <a:rPr lang="en-US" b="1" dirty="0" smtClean="0"/>
              <a:t> </a:t>
            </a:r>
            <a:r>
              <a:rPr lang="en-US" dirty="0"/>
              <a:t>usually asymptomatic despite presence of </a:t>
            </a:r>
            <a:r>
              <a:rPr lang="en-US" dirty="0" err="1"/>
              <a:t>trichinella</a:t>
            </a:r>
            <a:r>
              <a:rPr lang="en-US" dirty="0"/>
              <a:t> "</a:t>
            </a:r>
            <a:r>
              <a:rPr lang="en-US" dirty="0" smtClean="0"/>
              <a:t>cysts“.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Diagnosis: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C</a:t>
            </a:r>
            <a:r>
              <a:rPr lang="en-US" dirty="0" smtClean="0"/>
              <a:t>linical </a:t>
            </a:r>
            <a:r>
              <a:rPr lang="en-US" dirty="0"/>
              <a:t>picture with laboratory support (eosinophilia and raised </a:t>
            </a:r>
            <a:r>
              <a:rPr lang="en-US" dirty="0" err="1"/>
              <a:t>creatine</a:t>
            </a:r>
            <a:r>
              <a:rPr lang="en-US" dirty="0"/>
              <a:t> phosphokinase (CK</a:t>
            </a:r>
            <a:r>
              <a:rPr lang="en-US" dirty="0" smtClean="0"/>
              <a:t>).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M</a:t>
            </a:r>
            <a:r>
              <a:rPr lang="en-US" dirty="0" smtClean="0"/>
              <a:t>icroscopic </a:t>
            </a:r>
            <a:r>
              <a:rPr lang="en-US" dirty="0"/>
              <a:t>examination of muscle </a:t>
            </a:r>
            <a:r>
              <a:rPr lang="en-US" dirty="0" smtClean="0"/>
              <a:t>biopsy.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Serology.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25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 </a:t>
            </a:r>
            <a:r>
              <a:rPr lang="en-US" dirty="0" err="1"/>
              <a:t>Toxocara</a:t>
            </a:r>
            <a:r>
              <a:rPr lang="en-US" dirty="0"/>
              <a:t> </a:t>
            </a:r>
            <a:r>
              <a:rPr lang="en-US" dirty="0" err="1"/>
              <a:t>Canis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This is a zoonotic roundworm with the dog as reservoir. Uncommon human infection but consequences serious. Transmission is dog fecal (dog)-oral (human</a:t>
            </a:r>
            <a:r>
              <a:rPr lang="en-US" dirty="0" smtClean="0"/>
              <a:t>).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Dog feces especially in sand and parks where children play. Eggs in soil remain viable and infective for several months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37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/>
              <a:t>Adult has cycle in dog the same as </a:t>
            </a:r>
            <a:r>
              <a:rPr lang="en-US" dirty="0" err="1"/>
              <a:t>Ascaris</a:t>
            </a:r>
            <a:r>
              <a:rPr lang="en-US" dirty="0"/>
              <a:t> in man.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Man </a:t>
            </a:r>
            <a:r>
              <a:rPr lang="en-US" dirty="0"/>
              <a:t>is an accidental "dead end" host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Eggs </a:t>
            </a:r>
            <a:r>
              <a:rPr lang="en-US" dirty="0"/>
              <a:t>ingested by man/child, hatch after stomach passage and larvae migrate through small intestinal wall into vasculature and then to liver and lungs and beyond.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Do </a:t>
            </a:r>
            <a:r>
              <a:rPr lang="en-US" dirty="0"/>
              <a:t>not mature to adults but  cause local inflammation especially in liver.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21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Clinical picture and diagnosis: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Clinical:</a:t>
            </a:r>
            <a:endParaRPr lang="en-US" b="1" dirty="0"/>
          </a:p>
          <a:p>
            <a:pPr marL="114300" indent="0">
              <a:buNone/>
            </a:pPr>
            <a:r>
              <a:rPr lang="en-US" dirty="0" smtClean="0"/>
              <a:t>Hepatomegaly</a:t>
            </a:r>
            <a:r>
              <a:rPr lang="en-US" dirty="0"/>
              <a:t>, pneumonitis, encephalitis, fever and eosinophilia in heavy </a:t>
            </a:r>
            <a:r>
              <a:rPr lang="en-US" dirty="0" smtClean="0"/>
              <a:t>infections. 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Retinal </a:t>
            </a:r>
            <a:r>
              <a:rPr lang="en-US" dirty="0"/>
              <a:t>lesion : focal retinitis when single larva reaches retina.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b="1" dirty="0" smtClean="0"/>
              <a:t>Diagnosis:</a:t>
            </a:r>
            <a:endParaRPr lang="en-US" b="1" dirty="0"/>
          </a:p>
          <a:p>
            <a:pPr marL="114300" indent="0">
              <a:buNone/>
            </a:pPr>
            <a:r>
              <a:rPr lang="en-US" dirty="0" smtClean="0"/>
              <a:t>Clinical </a:t>
            </a:r>
            <a:r>
              <a:rPr lang="en-US" dirty="0"/>
              <a:t>syndrome with very high </a:t>
            </a:r>
            <a:r>
              <a:rPr lang="en-US" dirty="0" smtClean="0"/>
              <a:t>eosinophilia.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Serology.</a:t>
            </a:r>
          </a:p>
          <a:p>
            <a:pPr marL="114300" indent="0">
              <a:buNone/>
            </a:pPr>
            <a:r>
              <a:rPr lang="en-US" dirty="0" smtClean="0"/>
              <a:t>Nothing </a:t>
            </a:r>
            <a:r>
              <a:rPr lang="en-US" dirty="0"/>
              <a:t>in stools as man is </a:t>
            </a:r>
            <a:r>
              <a:rPr lang="en-US" dirty="0" smtClean="0"/>
              <a:t>an </a:t>
            </a:r>
            <a:r>
              <a:rPr lang="en-US" dirty="0"/>
              <a:t>end </a:t>
            </a:r>
            <a:r>
              <a:rPr lang="en-US" dirty="0" smtClean="0"/>
              <a:t>host.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79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 </a:t>
            </a:r>
            <a:r>
              <a:rPr lang="en-US" dirty="0" err="1"/>
              <a:t>Dracunculus</a:t>
            </a:r>
            <a:r>
              <a:rPr lang="en-US" dirty="0"/>
              <a:t> </a:t>
            </a:r>
            <a:r>
              <a:rPr lang="en-US" dirty="0" err="1" smtClean="0"/>
              <a:t>medinesis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/>
              <a:t>Habitat: in the connective </a:t>
            </a:r>
            <a:r>
              <a:rPr lang="en-US" dirty="0" smtClean="0"/>
              <a:t>tissues.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Exists usually in dry climate, where people rely on wells for their water supply. Present in Yemen, Sudan, Saudi Arabia, Nile valley, India and </a:t>
            </a:r>
            <a:r>
              <a:rPr lang="en-US" dirty="0" smtClean="0"/>
              <a:t>Ethiopia.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It is the largest </a:t>
            </a:r>
            <a:r>
              <a:rPr lang="en-US" dirty="0" smtClean="0"/>
              <a:t>nematode.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Man become infected by drinking of unfiltered </a:t>
            </a:r>
            <a:r>
              <a:rPr lang="en-US" dirty="0" smtClean="0"/>
              <a:t>water.</a:t>
            </a:r>
          </a:p>
          <a:p>
            <a:pPr marL="114300" indent="0">
              <a:buNone/>
            </a:pPr>
            <a:r>
              <a:rPr lang="en-US" dirty="0" smtClean="0"/>
              <a:t>Infective stage: L3 larvae.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0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1- </a:t>
            </a:r>
            <a:r>
              <a:rPr lang="en-US" sz="2400" dirty="0" err="1" smtClean="0"/>
              <a:t>Ascaris</a:t>
            </a:r>
            <a:r>
              <a:rPr lang="en-US" sz="2400" dirty="0" smtClean="0"/>
              <a:t> </a:t>
            </a:r>
            <a:r>
              <a:rPr lang="en-US" sz="2400" dirty="0" err="1" smtClean="0"/>
              <a:t>lumbricoides</a:t>
            </a:r>
            <a:r>
              <a:rPr lang="en-US" sz="2400" dirty="0" smtClean="0"/>
              <a:t> (round worm)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Habitat: small </a:t>
            </a:r>
            <a:r>
              <a:rPr lang="en-US" dirty="0" smtClean="0"/>
              <a:t>intestine.</a:t>
            </a:r>
          </a:p>
          <a:p>
            <a:pPr marL="114300" indent="0">
              <a:buNone/>
            </a:pPr>
            <a:r>
              <a:rPr lang="en-US" dirty="0" smtClean="0"/>
              <a:t>Worldwide distribution </a:t>
            </a:r>
            <a:r>
              <a:rPr lang="en-US" dirty="0"/>
              <a:t>mainly </a:t>
            </a:r>
            <a:r>
              <a:rPr lang="en-US" dirty="0" smtClean="0"/>
              <a:t>tropics.</a:t>
            </a:r>
          </a:p>
          <a:p>
            <a:pPr marL="114300" indent="0">
              <a:buNone/>
            </a:pPr>
            <a:r>
              <a:rPr lang="en-US" dirty="0" smtClean="0"/>
              <a:t>Transmission: fecal-oral</a:t>
            </a:r>
            <a:r>
              <a:rPr lang="en-US" dirty="0"/>
              <a:t>; or by flies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r>
              <a:rPr lang="en-US" dirty="0" smtClean="0"/>
              <a:t>Egg </a:t>
            </a:r>
            <a:r>
              <a:rPr lang="en-US" dirty="0"/>
              <a:t>is very resistant, can survive years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0"/>
            <a:ext cx="27813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038600"/>
            <a:ext cx="30099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259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cycle: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7010400" cy="480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552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Clinical picture and diagnosis: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b="1" dirty="0"/>
              <a:t>Clinical: </a:t>
            </a:r>
          </a:p>
          <a:p>
            <a:pPr marL="114300" indent="0">
              <a:buNone/>
            </a:pPr>
            <a:r>
              <a:rPr lang="en-US" dirty="0" smtClean="0"/>
              <a:t>1-During </a:t>
            </a:r>
            <a:r>
              <a:rPr lang="en-US" dirty="0"/>
              <a:t>migration of the gravid female, allergic </a:t>
            </a:r>
            <a:r>
              <a:rPr lang="en-US" dirty="0" err="1"/>
              <a:t>manifectations</a:t>
            </a:r>
            <a:r>
              <a:rPr lang="en-US" dirty="0"/>
              <a:t> appear in the form of nausea, dizziness and </a:t>
            </a:r>
            <a:r>
              <a:rPr lang="en-US" dirty="0" err="1"/>
              <a:t>oedema</a:t>
            </a:r>
            <a:r>
              <a:rPr lang="en-US" dirty="0"/>
              <a:t>.</a:t>
            </a:r>
          </a:p>
          <a:p>
            <a:pPr marL="114300" indent="0">
              <a:buNone/>
            </a:pPr>
            <a:r>
              <a:rPr lang="en-US" dirty="0" smtClean="0"/>
              <a:t>2-Once </a:t>
            </a:r>
            <a:r>
              <a:rPr lang="en-US" dirty="0"/>
              <a:t>reaching the skin, blister appears in the skin.</a:t>
            </a:r>
          </a:p>
          <a:p>
            <a:pPr marL="114300" indent="0">
              <a:buNone/>
            </a:pPr>
            <a:r>
              <a:rPr lang="en-US" dirty="0" smtClean="0"/>
              <a:t>3-On </a:t>
            </a:r>
            <a:r>
              <a:rPr lang="en-US" dirty="0"/>
              <a:t>rupturing of the blister, the worm protrudes from a tiny hole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/>
              <a:t>Diagnosis:</a:t>
            </a:r>
          </a:p>
          <a:p>
            <a:pPr marL="114300" indent="0">
              <a:buNone/>
            </a:pPr>
            <a:r>
              <a:rPr lang="en-US" dirty="0"/>
              <a:t>P</a:t>
            </a:r>
            <a:r>
              <a:rPr lang="en-US" dirty="0" smtClean="0"/>
              <a:t>lace </a:t>
            </a:r>
            <a:r>
              <a:rPr lang="en-US" dirty="0"/>
              <a:t>water on the blister present in the skin, rupture of the blister occurs within few minutes, the worm is protruded</a:t>
            </a:r>
            <a:r>
              <a:rPr lang="en-US" dirty="0" smtClean="0"/>
              <a:t>. </a:t>
            </a:r>
          </a:p>
          <a:p>
            <a:pPr marL="114300" indent="0">
              <a:buNone/>
            </a:pPr>
            <a:r>
              <a:rPr lang="en-US" dirty="0" smtClean="0"/>
              <a:t>Collection </a:t>
            </a:r>
            <a:r>
              <a:rPr lang="en-US" dirty="0"/>
              <a:t>of this water, centrifuge, put on a slide, larvae could be seen.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4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 </a:t>
            </a:r>
            <a:r>
              <a:rPr lang="en-US" dirty="0" err="1"/>
              <a:t>Wuchereria</a:t>
            </a:r>
            <a:r>
              <a:rPr lang="en-US" dirty="0"/>
              <a:t> </a:t>
            </a:r>
            <a:r>
              <a:rPr lang="en-US" dirty="0" err="1"/>
              <a:t>bancrofti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 smtClean="0"/>
              <a:t>Habitat: </a:t>
            </a:r>
            <a:r>
              <a:rPr lang="en-US" dirty="0"/>
              <a:t>Adults live in afferent </a:t>
            </a:r>
            <a:r>
              <a:rPr lang="en-US" b="1" u="sng" dirty="0"/>
              <a:t>lymphatic vessels </a:t>
            </a:r>
            <a:r>
              <a:rPr lang="en-US" dirty="0"/>
              <a:t>(mainly of the lower half of the body</a:t>
            </a:r>
            <a:r>
              <a:rPr lang="en-US" dirty="0" smtClean="0"/>
              <a:t>).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Microfilariae </a:t>
            </a:r>
            <a:r>
              <a:rPr lang="en-US" dirty="0" smtClean="0"/>
              <a:t>circulate the blood from </a:t>
            </a:r>
            <a:r>
              <a:rPr lang="en-US" dirty="0"/>
              <a:t>10:00 p.m. to 2 a.m. - this corresponds to peak activity of vector mosquitoes (</a:t>
            </a:r>
            <a:r>
              <a:rPr lang="en-US" dirty="0" err="1"/>
              <a:t>culex</a:t>
            </a:r>
            <a:r>
              <a:rPr lang="en-US" dirty="0" smtClean="0"/>
              <a:t>).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Infective stage</a:t>
            </a:r>
            <a:r>
              <a:rPr lang="en-US" dirty="0" smtClean="0"/>
              <a:t>: </a:t>
            </a:r>
            <a:r>
              <a:rPr lang="en-US" dirty="0"/>
              <a:t>3rd stage </a:t>
            </a:r>
            <a:r>
              <a:rPr lang="en-US" dirty="0" err="1"/>
              <a:t>filariform</a:t>
            </a:r>
            <a:r>
              <a:rPr lang="en-US" dirty="0"/>
              <a:t> </a:t>
            </a:r>
            <a:r>
              <a:rPr lang="en-US" dirty="0" smtClean="0"/>
              <a:t>larvae formed in </a:t>
            </a:r>
            <a:r>
              <a:rPr lang="en-US" dirty="0" err="1" smtClean="0"/>
              <a:t>culex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Maturation </a:t>
            </a:r>
            <a:r>
              <a:rPr lang="en-US" dirty="0"/>
              <a:t>to adult requires several months.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02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picture: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en-US" dirty="0" smtClean="0"/>
              <a:t>Asymptomatic </a:t>
            </a:r>
            <a:r>
              <a:rPr lang="en-US" dirty="0" err="1" smtClean="0"/>
              <a:t>microfilaremia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Acute </a:t>
            </a:r>
            <a:r>
              <a:rPr lang="en-US" dirty="0"/>
              <a:t>stage: </a:t>
            </a:r>
            <a:r>
              <a:rPr lang="en-US" dirty="0" err="1"/>
              <a:t>Lymphangitis</a:t>
            </a:r>
            <a:r>
              <a:rPr lang="en-US" dirty="0"/>
              <a:t> and lymphadenitis. 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Presented </a:t>
            </a:r>
            <a:r>
              <a:rPr lang="en-US" dirty="0"/>
              <a:t>by fever, pain and redness over the affected limb.</a:t>
            </a:r>
          </a:p>
          <a:p>
            <a:pPr marL="114300" indent="0">
              <a:buNone/>
            </a:pPr>
            <a:r>
              <a:rPr lang="en-US" dirty="0" err="1"/>
              <a:t>Orchitis</a:t>
            </a:r>
            <a:r>
              <a:rPr lang="en-US" dirty="0"/>
              <a:t> and </a:t>
            </a:r>
            <a:r>
              <a:rPr lang="en-US" dirty="0" smtClean="0"/>
              <a:t>epididymitis.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Chronic </a:t>
            </a:r>
            <a:r>
              <a:rPr lang="en-US" dirty="0"/>
              <a:t>stage: </a:t>
            </a:r>
          </a:p>
          <a:p>
            <a:pPr marL="114300" indent="0">
              <a:buNone/>
            </a:pPr>
            <a:r>
              <a:rPr lang="en-US" dirty="0"/>
              <a:t>1-Elephantiasis (enlargement of one or more of limbs, </a:t>
            </a:r>
            <a:r>
              <a:rPr lang="en-US" dirty="0" err="1"/>
              <a:t>srotum</a:t>
            </a:r>
            <a:r>
              <a:rPr lang="en-US" dirty="0"/>
              <a:t>, breast or vulva). Its mechanism is: The inflammation ends in fibrosis, obstruction of </a:t>
            </a:r>
            <a:r>
              <a:rPr lang="en-US" dirty="0" err="1"/>
              <a:t>lymphatics</a:t>
            </a:r>
            <a:r>
              <a:rPr lang="en-US" dirty="0"/>
              <a:t> and leakage of fluid rich in protein under the skin. Presented by hard </a:t>
            </a:r>
            <a:r>
              <a:rPr lang="en-US" dirty="0" err="1"/>
              <a:t>oedema</a:t>
            </a:r>
            <a:r>
              <a:rPr lang="en-US" dirty="0"/>
              <a:t>.</a:t>
            </a:r>
          </a:p>
          <a:p>
            <a:pPr marL="114300" indent="0">
              <a:buNone/>
            </a:pPr>
            <a:r>
              <a:rPr lang="en-US" dirty="0"/>
              <a:t>2-Chyluria (passage of </a:t>
            </a:r>
            <a:r>
              <a:rPr lang="en-US" dirty="0" err="1"/>
              <a:t>chyle</a:t>
            </a:r>
            <a:r>
              <a:rPr lang="en-US" dirty="0"/>
              <a:t> with the urine) due to rupture of the obstructed </a:t>
            </a:r>
            <a:r>
              <a:rPr lang="en-US" dirty="0" err="1"/>
              <a:t>lymphatics</a:t>
            </a:r>
            <a:r>
              <a:rPr lang="en-US" dirty="0"/>
              <a:t> to the urinary passages.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58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en-US" dirty="0"/>
              <a:t>Blood examinations (esp. Night blood) for microfilaria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Knott’s </a:t>
            </a:r>
            <a:r>
              <a:rPr lang="en-US" dirty="0"/>
              <a:t>technique is used if the number of microfilaria is scanty in the blood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Serology </a:t>
            </a:r>
            <a:r>
              <a:rPr lang="en-US" dirty="0"/>
              <a:t>(IFAT, ELISA</a:t>
            </a:r>
            <a:r>
              <a:rPr lang="en-US" dirty="0" smtClean="0"/>
              <a:t>).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Antigen </a:t>
            </a:r>
            <a:r>
              <a:rPr lang="en-US" dirty="0"/>
              <a:t>capture (dip stick test</a:t>
            </a:r>
            <a:r>
              <a:rPr lang="en-US" dirty="0" smtClean="0"/>
              <a:t>).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Quantitative </a:t>
            </a:r>
            <a:r>
              <a:rPr lang="en-US" dirty="0"/>
              <a:t>buffy coat, to detect the DNA of the parasite, giving </a:t>
            </a:r>
            <a:r>
              <a:rPr lang="en-US" dirty="0" smtClean="0"/>
              <a:t>fluorescence.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Urine </a:t>
            </a:r>
            <a:r>
              <a:rPr lang="en-US" dirty="0"/>
              <a:t>examination to detect microfilaria in case of </a:t>
            </a:r>
            <a:r>
              <a:rPr lang="en-US" dirty="0" err="1"/>
              <a:t>chyluria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23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cycle: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1" y="1752600"/>
            <a:ext cx="6096000" cy="4419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398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Clinical picture and diagnosis: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dirty="0" smtClean="0"/>
              <a:t>Related </a:t>
            </a:r>
            <a:r>
              <a:rPr lang="en-US" dirty="0"/>
              <a:t>to number of worms; small numbers are </a:t>
            </a:r>
            <a:r>
              <a:rPr lang="en-US" dirty="0" smtClean="0"/>
              <a:t>asymptomatic.</a:t>
            </a:r>
          </a:p>
          <a:p>
            <a:pPr marL="114300" indent="0">
              <a:buNone/>
            </a:pPr>
            <a:r>
              <a:rPr lang="en-US" b="1" u="sng" dirty="0" smtClean="0"/>
              <a:t>Pulmonary phase</a:t>
            </a:r>
            <a:r>
              <a:rPr lang="en-US" dirty="0" smtClean="0"/>
              <a:t>: </a:t>
            </a:r>
            <a:r>
              <a:rPr lang="en-US" dirty="0" err="1" smtClean="0"/>
              <a:t>Ascaris</a:t>
            </a:r>
            <a:r>
              <a:rPr lang="en-US" dirty="0" smtClean="0"/>
              <a:t> </a:t>
            </a:r>
            <a:r>
              <a:rPr lang="en-US" dirty="0"/>
              <a:t>pneumonitis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r>
              <a:rPr lang="en-US" b="1" u="sng" dirty="0" smtClean="0"/>
              <a:t>Intestinal phase</a:t>
            </a:r>
            <a:r>
              <a:rPr lang="en-US" dirty="0" smtClean="0"/>
              <a:t>: Large </a:t>
            </a:r>
            <a:r>
              <a:rPr lang="en-US" dirty="0"/>
              <a:t>numbers of adults in intestine</a:t>
            </a:r>
            <a:r>
              <a:rPr lang="en-US" dirty="0" smtClean="0"/>
              <a:t>: </a:t>
            </a:r>
            <a:r>
              <a:rPr lang="en-US" dirty="0" err="1" smtClean="0"/>
              <a:t>colics</a:t>
            </a:r>
            <a:r>
              <a:rPr lang="en-US" dirty="0"/>
              <a:t>, loss of appetite, </a:t>
            </a:r>
            <a:r>
              <a:rPr lang="en-US" dirty="0" smtClean="0"/>
              <a:t>diarrhea.</a:t>
            </a:r>
          </a:p>
          <a:p>
            <a:pPr marL="114300" indent="0">
              <a:buNone/>
            </a:pPr>
            <a:r>
              <a:rPr lang="en-US" dirty="0" smtClean="0"/>
              <a:t>Complications</a:t>
            </a:r>
            <a:r>
              <a:rPr lang="en-US" dirty="0"/>
              <a:t>: intestinal obstruction,  malnutrition, vitamin deficiency if in large </a:t>
            </a:r>
            <a:r>
              <a:rPr lang="en-US" dirty="0" smtClean="0"/>
              <a:t>numbers.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Diagnosis: </a:t>
            </a:r>
            <a:endParaRPr lang="en-US" dirty="0" smtClean="0"/>
          </a:p>
          <a:p>
            <a:pPr marL="114300" indent="0">
              <a:buNone/>
            </a:pPr>
            <a:r>
              <a:rPr lang="en-US" b="1" u="sng" dirty="0" smtClean="0"/>
              <a:t>During </a:t>
            </a:r>
            <a:r>
              <a:rPr lang="en-US" b="1" u="sng" dirty="0"/>
              <a:t>migratory stage</a:t>
            </a:r>
            <a:r>
              <a:rPr lang="en-US" dirty="0"/>
              <a:t>: eosinophilia, bronchial wash (may detect the larva), x-ray (cellular infiltration of the lung</a:t>
            </a:r>
            <a:r>
              <a:rPr lang="en-US" dirty="0" smtClean="0"/>
              <a:t>).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u="sng" dirty="0"/>
              <a:t>During intestinal stage</a:t>
            </a:r>
            <a:r>
              <a:rPr lang="en-US" dirty="0"/>
              <a:t>: stool examination for </a:t>
            </a:r>
            <a:r>
              <a:rPr lang="en-US" dirty="0" smtClean="0"/>
              <a:t>eggs.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806373"/>
            <a:ext cx="1685925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416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2- </a:t>
            </a:r>
            <a:r>
              <a:rPr lang="en-US" sz="2400" dirty="0" err="1"/>
              <a:t>Strongyloides</a:t>
            </a:r>
            <a:r>
              <a:rPr lang="en-US" sz="2400" dirty="0"/>
              <a:t> </a:t>
            </a:r>
            <a:r>
              <a:rPr lang="en-US" sz="2400" dirty="0" err="1"/>
              <a:t>stercoralis</a:t>
            </a:r>
            <a:r>
              <a:rPr lang="en-US" sz="2400" dirty="0"/>
              <a:t> (Threadworm)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 err="1"/>
              <a:t>Habitat:small</a:t>
            </a:r>
            <a:r>
              <a:rPr lang="en-US" dirty="0"/>
              <a:t> </a:t>
            </a:r>
            <a:r>
              <a:rPr lang="en-US" dirty="0" smtClean="0"/>
              <a:t>intestine.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Mainly </a:t>
            </a:r>
            <a:r>
              <a:rPr lang="en-US" dirty="0"/>
              <a:t>a tropical parasite because requires warm moist soil for transmission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/>
              <a:t>The only important </a:t>
            </a:r>
            <a:r>
              <a:rPr lang="en-US" dirty="0" err="1"/>
              <a:t>helminth</a:t>
            </a:r>
            <a:r>
              <a:rPr lang="en-US" dirty="0"/>
              <a:t> that can complete its life cycle in the human host </a:t>
            </a:r>
            <a:r>
              <a:rPr lang="en-US" dirty="0" smtClean="0"/>
              <a:t>and increase </a:t>
            </a:r>
            <a:r>
              <a:rPr lang="en-US" dirty="0"/>
              <a:t>its numbers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r>
              <a:rPr lang="en-US" dirty="0" smtClean="0"/>
              <a:t>Facultative worm.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Transmission: skin contact with invasive larvae (third stage </a:t>
            </a:r>
            <a:r>
              <a:rPr lang="en-US" dirty="0" err="1"/>
              <a:t>filariform</a:t>
            </a:r>
            <a:r>
              <a:rPr lang="en-US" dirty="0"/>
              <a:t> larvae) in soil, or by </a:t>
            </a:r>
            <a:r>
              <a:rPr lang="en-US" u="sng" dirty="0"/>
              <a:t>autoinfection</a:t>
            </a:r>
            <a:r>
              <a:rPr lang="en-US" dirty="0"/>
              <a:t>.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2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/>
              <a:t>Infective stage: third stage </a:t>
            </a:r>
            <a:r>
              <a:rPr lang="en-US" dirty="0" err="1"/>
              <a:t>filariform</a:t>
            </a:r>
            <a:r>
              <a:rPr lang="en-US" dirty="0"/>
              <a:t> </a:t>
            </a:r>
            <a:r>
              <a:rPr lang="en-US" dirty="0" smtClean="0"/>
              <a:t>larvae skin invasive.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They </a:t>
            </a:r>
            <a:r>
              <a:rPr lang="en-US" dirty="0"/>
              <a:t>mature to adults in </a:t>
            </a:r>
            <a:r>
              <a:rPr lang="en-US" dirty="0" err="1" smtClean="0"/>
              <a:t>submucosa</a:t>
            </a:r>
            <a:r>
              <a:rPr lang="en-US" dirty="0" smtClean="0"/>
              <a:t> of</a:t>
            </a:r>
          </a:p>
          <a:p>
            <a:pPr marL="114300" indent="0">
              <a:buNone/>
            </a:pPr>
            <a:r>
              <a:rPr lang="en-US" dirty="0" smtClean="0"/>
              <a:t>Small intestine.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just">
              <a:buNone/>
            </a:pPr>
            <a:r>
              <a:rPr lang="en-US" dirty="0"/>
              <a:t>Small numbers of larvae get into blood vessels and circulate again to produce more adults (internal </a:t>
            </a:r>
            <a:r>
              <a:rPr lang="en-US" dirty="0" smtClean="0"/>
              <a:t>auto infective </a:t>
            </a:r>
            <a:r>
              <a:rPr lang="en-US" dirty="0"/>
              <a:t>cycle) or invade perianal skin during their descend in the stool, and enter blood vessels to eventually produce new adults (external </a:t>
            </a:r>
            <a:r>
              <a:rPr lang="en-US" dirty="0" smtClean="0"/>
              <a:t>auto infective </a:t>
            </a:r>
            <a:r>
              <a:rPr lang="en-US" dirty="0"/>
              <a:t>cycle).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0"/>
            <a:ext cx="230505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962275"/>
            <a:ext cx="19812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058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Clinical picture: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 smtClean="0"/>
              <a:t>Most asymptomatic.</a:t>
            </a:r>
          </a:p>
          <a:p>
            <a:pPr marL="114300" indent="0">
              <a:buNone/>
            </a:pPr>
            <a:r>
              <a:rPr lang="en-US" b="1" u="sng" dirty="0"/>
              <a:t>Cutaneous phase</a:t>
            </a:r>
            <a:r>
              <a:rPr lang="en-US" dirty="0"/>
              <a:t>: itching and swelling occur at the site of penetration by the </a:t>
            </a:r>
            <a:r>
              <a:rPr lang="en-US" dirty="0" smtClean="0"/>
              <a:t>larvae.</a:t>
            </a:r>
          </a:p>
          <a:p>
            <a:pPr marL="114300" indent="0">
              <a:buNone/>
            </a:pPr>
            <a:r>
              <a:rPr lang="en-US" b="1" u="sng" dirty="0"/>
              <a:t>Pulmonary phase</a:t>
            </a:r>
            <a:r>
              <a:rPr lang="en-US" dirty="0"/>
              <a:t>: Pneumonia due to migration of the larvae in the </a:t>
            </a:r>
            <a:r>
              <a:rPr lang="en-US" dirty="0" smtClean="0"/>
              <a:t>lung.</a:t>
            </a:r>
          </a:p>
          <a:p>
            <a:pPr marL="114300" indent="0" algn="just">
              <a:buNone/>
            </a:pPr>
            <a:r>
              <a:rPr lang="en-US" b="1" u="sng" dirty="0"/>
              <a:t>Intestinal phase</a:t>
            </a:r>
            <a:r>
              <a:rPr lang="en-US" dirty="0"/>
              <a:t>: by the adults present in the intestine, GI - peptic ulcer like symptoms, diarrhea, </a:t>
            </a:r>
            <a:r>
              <a:rPr lang="en-US" dirty="0" err="1"/>
              <a:t>malabsorption</a:t>
            </a:r>
            <a:r>
              <a:rPr lang="en-US" dirty="0"/>
              <a:t> which lead to </a:t>
            </a:r>
            <a:r>
              <a:rPr lang="en-US" dirty="0" err="1"/>
              <a:t>steatorrhea</a:t>
            </a:r>
            <a:r>
              <a:rPr lang="en-US" dirty="0"/>
              <a:t> (fatty stool</a:t>
            </a:r>
            <a:r>
              <a:rPr lang="en-US" dirty="0" smtClean="0"/>
              <a:t>).</a:t>
            </a:r>
          </a:p>
          <a:p>
            <a:pPr marL="114300" indent="0" algn="just">
              <a:buNone/>
            </a:pPr>
            <a:r>
              <a:rPr lang="en-US" b="1" u="sng" dirty="0" err="1" smtClean="0"/>
              <a:t>Hyperinfection</a:t>
            </a:r>
            <a:r>
              <a:rPr lang="en-US" b="1" u="sng" dirty="0" smtClean="0"/>
              <a:t>:</a:t>
            </a:r>
            <a:r>
              <a:rPr lang="en-US" dirty="0" smtClean="0"/>
              <a:t>(</a:t>
            </a:r>
            <a:r>
              <a:rPr lang="en-US" dirty="0"/>
              <a:t>disseminated </a:t>
            </a:r>
            <a:r>
              <a:rPr lang="en-US" dirty="0" err="1"/>
              <a:t>strongyloides</a:t>
            </a:r>
            <a:r>
              <a:rPr lang="en-US" dirty="0"/>
              <a:t>) in </a:t>
            </a:r>
            <a:r>
              <a:rPr lang="en-US" dirty="0" err="1"/>
              <a:t>immunocompromised</a:t>
            </a:r>
            <a:r>
              <a:rPr lang="en-US" dirty="0"/>
              <a:t>; spread of larvae to peritoneum, lung, CNS with contamination of those organs with gram negative bacteria; </a:t>
            </a:r>
            <a:r>
              <a:rPr lang="en-US" dirty="0" err="1"/>
              <a:t>transmural</a:t>
            </a:r>
            <a:r>
              <a:rPr lang="en-US" dirty="0"/>
              <a:t> small intestine spread of larvae and bacteria with necrosis of intestine</a:t>
            </a:r>
          </a:p>
        </p:txBody>
      </p:sp>
    </p:spTree>
    <p:extLst>
      <p:ext uri="{BB962C8B-B14F-4D97-AF65-F5344CB8AC3E}">
        <p14:creationId xmlns:p14="http://schemas.microsoft.com/office/powerpoint/2010/main" val="13739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u="sng" dirty="0"/>
              <a:t>During migratory stage</a:t>
            </a:r>
            <a:r>
              <a:rPr lang="en-US" dirty="0"/>
              <a:t>: eosinophilia, bronchial wash (may detect the larva), x-ray (cellular infiltration of the lung)</a:t>
            </a:r>
          </a:p>
          <a:p>
            <a:pPr marL="114300" indent="0">
              <a:buNone/>
            </a:pPr>
            <a:r>
              <a:rPr lang="en-US" b="1" u="sng" dirty="0" smtClean="0"/>
              <a:t>During </a:t>
            </a:r>
            <a:r>
              <a:rPr lang="en-US" b="1" u="sng" dirty="0"/>
              <a:t>intestinal stage</a:t>
            </a:r>
            <a:r>
              <a:rPr lang="en-US" dirty="0"/>
              <a:t>: 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Stool </a:t>
            </a:r>
            <a:r>
              <a:rPr lang="en-US" dirty="0"/>
              <a:t>examination 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r>
              <a:rPr lang="en-US" dirty="0"/>
              <a:t>D</a:t>
            </a:r>
            <a:r>
              <a:rPr lang="en-US" dirty="0" smtClean="0"/>
              <a:t>uodenal </a:t>
            </a:r>
            <a:r>
              <a:rPr lang="en-US" dirty="0"/>
              <a:t>aspirate or </a:t>
            </a:r>
            <a:r>
              <a:rPr lang="en-US" dirty="0" err="1"/>
              <a:t>Enterotest</a:t>
            </a:r>
            <a:r>
              <a:rPr lang="en-US" dirty="0"/>
              <a:t> duodenal string test</a:t>
            </a:r>
          </a:p>
          <a:p>
            <a:pPr marL="114300" indent="0">
              <a:buNone/>
            </a:pPr>
            <a:r>
              <a:rPr lang="en-US" dirty="0"/>
              <a:t>S</a:t>
            </a:r>
            <a:r>
              <a:rPr lang="en-US" dirty="0" smtClean="0"/>
              <a:t>erology </a:t>
            </a:r>
            <a:r>
              <a:rPr lang="en-US" dirty="0"/>
              <a:t>(the most sensitive)</a:t>
            </a:r>
          </a:p>
          <a:p>
            <a:pPr marL="114300" indent="0">
              <a:buNone/>
            </a:pPr>
            <a:r>
              <a:rPr lang="en-US" dirty="0"/>
              <a:t>C</a:t>
            </a:r>
            <a:r>
              <a:rPr lang="en-US" dirty="0" smtClean="0"/>
              <a:t>ulture </a:t>
            </a:r>
            <a:r>
              <a:rPr lang="en-US" dirty="0"/>
              <a:t>of stool (Harada-Mori or </a:t>
            </a:r>
            <a:r>
              <a:rPr lang="en-US" dirty="0" err="1"/>
              <a:t>Baerman</a:t>
            </a:r>
            <a:r>
              <a:rPr lang="en-US" dirty="0"/>
              <a:t>) allows "free living" </a:t>
            </a:r>
            <a:r>
              <a:rPr lang="en-US" dirty="0" err="1"/>
              <a:t>strongyloides</a:t>
            </a:r>
            <a:r>
              <a:rPr lang="en-US" dirty="0"/>
              <a:t> to </a:t>
            </a:r>
            <a:r>
              <a:rPr lang="en-US" dirty="0" smtClean="0"/>
              <a:t>multiply.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03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3- </a:t>
            </a:r>
            <a:r>
              <a:rPr lang="en-US" sz="2400" dirty="0" err="1"/>
              <a:t>Ancylostoma</a:t>
            </a:r>
            <a:r>
              <a:rPr lang="en-US" sz="2400" dirty="0"/>
              <a:t> </a:t>
            </a:r>
            <a:r>
              <a:rPr lang="en-US" sz="2400" dirty="0" err="1"/>
              <a:t>duodenale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/>
              <a:t>Hookworm</a:t>
            </a:r>
            <a:r>
              <a:rPr lang="en-US" sz="2400" dirty="0" smtClean="0"/>
              <a:t>):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Habitat: small </a:t>
            </a:r>
            <a:r>
              <a:rPr lang="en-US" dirty="0" smtClean="0"/>
              <a:t>intestine.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/>
              <a:t>T</a:t>
            </a:r>
            <a:r>
              <a:rPr lang="en-US" dirty="0" smtClean="0"/>
              <a:t>ransmission </a:t>
            </a:r>
            <a:r>
              <a:rPr lang="en-US" dirty="0"/>
              <a:t>by contact of skin with soil contaminated with third stage </a:t>
            </a:r>
            <a:r>
              <a:rPr lang="en-US" dirty="0" err="1"/>
              <a:t>filariform</a:t>
            </a:r>
            <a:r>
              <a:rPr lang="en-US" dirty="0"/>
              <a:t> larvae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Infective stage</a:t>
            </a:r>
            <a:r>
              <a:rPr lang="en-US" dirty="0"/>
              <a:t>: third stage </a:t>
            </a:r>
            <a:r>
              <a:rPr lang="en-US" dirty="0" err="1"/>
              <a:t>filariform</a:t>
            </a:r>
            <a:r>
              <a:rPr lang="en-US" dirty="0"/>
              <a:t> larvae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95800"/>
            <a:ext cx="2133600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572000"/>
            <a:ext cx="2667000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648200"/>
            <a:ext cx="192405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961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178</TotalTime>
  <Words>1412</Words>
  <Application>Microsoft Office PowerPoint</Application>
  <PresentationFormat>On-screen Show (4:3)</PresentationFormat>
  <Paragraphs>179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Apothecary</vt:lpstr>
      <vt:lpstr>Nematodes</vt:lpstr>
      <vt:lpstr>1- Ascaris lumbricoides (round worm)</vt:lpstr>
      <vt:lpstr>Life cycle:</vt:lpstr>
      <vt:lpstr>Clinical picture and diagnosis: </vt:lpstr>
      <vt:lpstr>2- Strongyloides stercoralis (Threadworm)</vt:lpstr>
      <vt:lpstr>Life cycle:</vt:lpstr>
      <vt:lpstr>Clinical picture:</vt:lpstr>
      <vt:lpstr>Diagnosis:</vt:lpstr>
      <vt:lpstr>3- Ancylostoma duodenale (Hookworm): </vt:lpstr>
      <vt:lpstr>Life cycle:</vt:lpstr>
      <vt:lpstr>Clinical picture:</vt:lpstr>
      <vt:lpstr>Diagnosis:</vt:lpstr>
      <vt:lpstr>Systemic nematodes: 1-Trichinella spiralis:</vt:lpstr>
      <vt:lpstr>Life cycle: </vt:lpstr>
      <vt:lpstr>Clinical picture and diagnosis:</vt:lpstr>
      <vt:lpstr>2- Toxocara Canis</vt:lpstr>
      <vt:lpstr>Life cycle:</vt:lpstr>
      <vt:lpstr>Clinical picture and diagnosis:</vt:lpstr>
      <vt:lpstr>3- Dracunculus medinesis: </vt:lpstr>
      <vt:lpstr>Life cycle:</vt:lpstr>
      <vt:lpstr>Clinical picture and diagnosis:</vt:lpstr>
      <vt:lpstr>4- Wuchereria bancrofti </vt:lpstr>
      <vt:lpstr>Clinical picture:</vt:lpstr>
      <vt:lpstr>Diagnosis: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Nematodes</dc:title>
  <dc:creator>user</dc:creator>
  <cp:lastModifiedBy>user</cp:lastModifiedBy>
  <cp:revision>9</cp:revision>
  <dcterms:created xsi:type="dcterms:W3CDTF">2015-04-26T04:05:22Z</dcterms:created>
  <dcterms:modified xsi:type="dcterms:W3CDTF">2015-04-26T07:03:27Z</dcterms:modified>
</cp:coreProperties>
</file>