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BB11-591C-4ECB-A324-439F184C1341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0AB3-7098-4127-979D-3C72D21E44F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BB11-591C-4ECB-A324-439F184C1341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0AB3-7098-4127-979D-3C72D21E4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BB11-591C-4ECB-A324-439F184C1341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0AB3-7098-4127-979D-3C72D21E4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BB11-591C-4ECB-A324-439F184C1341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0AB3-7098-4127-979D-3C72D21E44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BB11-591C-4ECB-A324-439F184C1341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0AB3-7098-4127-979D-3C72D21E4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BB11-591C-4ECB-A324-439F184C1341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0AB3-7098-4127-979D-3C72D21E44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BB11-591C-4ECB-A324-439F184C1341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0AB3-7098-4127-979D-3C72D21E44F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BB11-591C-4ECB-A324-439F184C1341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0AB3-7098-4127-979D-3C72D21E4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BB11-591C-4ECB-A324-439F184C1341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0AB3-7098-4127-979D-3C72D21E4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BB11-591C-4ECB-A324-439F184C1341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0AB3-7098-4127-979D-3C72D21E4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BB11-591C-4ECB-A324-439F184C1341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0AB3-7098-4127-979D-3C72D21E44F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93BB11-591C-4ECB-A324-439F184C1341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CE0AB3-7098-4127-979D-3C72D21E44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Nematodes</a:t>
            </a:r>
            <a:endParaRPr lang="en-US" sz="48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en-US" dirty="0" err="1" smtClean="0"/>
              <a:t>Helminths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42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4000" dirty="0" smtClean="0"/>
              <a:t>Types of Nematodes: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/>
              <a:t>1- Intestinal (bowel nematode</a:t>
            </a:r>
            <a:r>
              <a:rPr lang="en-US" dirty="0" smtClean="0"/>
              <a:t>).</a:t>
            </a:r>
          </a:p>
          <a:p>
            <a:pPr marL="45720" indent="0">
              <a:buNone/>
            </a:pPr>
            <a:r>
              <a:rPr lang="en-US" dirty="0" smtClean="0"/>
              <a:t>Can be in:</a:t>
            </a:r>
          </a:p>
          <a:p>
            <a:pPr marL="45720" indent="0">
              <a:buNone/>
            </a:pPr>
            <a:r>
              <a:rPr lang="en-US" dirty="0" smtClean="0"/>
              <a:t>Large intestine </a:t>
            </a:r>
            <a:r>
              <a:rPr lang="en-US" dirty="0" err="1" smtClean="0"/>
              <a:t>eg</a:t>
            </a:r>
            <a:r>
              <a:rPr lang="en-US" dirty="0" smtClean="0"/>
              <a:t>. Whip worm, pin worm</a:t>
            </a:r>
          </a:p>
          <a:p>
            <a:pPr marL="45720" indent="0">
              <a:buNone/>
            </a:pPr>
            <a:r>
              <a:rPr lang="en-US" dirty="0" smtClean="0"/>
              <a:t>Small intestine </a:t>
            </a:r>
            <a:r>
              <a:rPr lang="en-US" dirty="0" err="1" smtClean="0"/>
              <a:t>eg</a:t>
            </a:r>
            <a:r>
              <a:rPr lang="en-US" dirty="0" smtClean="0"/>
              <a:t>. Round, thread, hook worms</a:t>
            </a:r>
          </a:p>
          <a:p>
            <a:pPr marL="45720" indent="0">
              <a:buNone/>
            </a:pPr>
            <a:r>
              <a:rPr lang="en-US" dirty="0" smtClean="0"/>
              <a:t> </a:t>
            </a:r>
          </a:p>
          <a:p>
            <a:pPr marL="45720" indent="0">
              <a:buNone/>
            </a:pPr>
            <a:r>
              <a:rPr lang="en-US" dirty="0"/>
              <a:t>2- Systemic (Tissue nematodes - adults or larval stage in tissue</a:t>
            </a:r>
            <a:r>
              <a:rPr lang="en-US" dirty="0" smtClean="0"/>
              <a:t>).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43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3600" dirty="0"/>
              <a:t>1- </a:t>
            </a:r>
            <a:r>
              <a:rPr lang="en-US" sz="3600" dirty="0" err="1"/>
              <a:t>Trichuris</a:t>
            </a:r>
            <a:r>
              <a:rPr lang="en-US" sz="3600" dirty="0"/>
              <a:t> </a:t>
            </a:r>
            <a:r>
              <a:rPr lang="en-US" sz="3600" dirty="0" err="1"/>
              <a:t>trichiura</a:t>
            </a:r>
            <a:r>
              <a:rPr lang="en-US" sz="3600" dirty="0"/>
              <a:t> (Whipworm)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lnSpc>
                <a:spcPct val="150000"/>
              </a:lnSpc>
              <a:buNone/>
            </a:pPr>
            <a:r>
              <a:rPr lang="en-US" dirty="0" smtClean="0"/>
              <a:t>Habitat: large intestine.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n-US" dirty="0" smtClean="0"/>
              <a:t>Epidemiology: </a:t>
            </a:r>
            <a:r>
              <a:rPr lang="en-US" dirty="0"/>
              <a:t>in some areas 90-100% of </a:t>
            </a:r>
            <a:r>
              <a:rPr lang="en-US" dirty="0" smtClean="0"/>
              <a:t>population.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n-US" dirty="0"/>
              <a:t>Needs a warm </a:t>
            </a:r>
            <a:r>
              <a:rPr lang="en-US" dirty="0" smtClean="0"/>
              <a:t>climate.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n-US" dirty="0" smtClean="0"/>
              <a:t>Spread by </a:t>
            </a:r>
            <a:r>
              <a:rPr lang="en-US" dirty="0"/>
              <a:t>fecal </a:t>
            </a:r>
            <a:r>
              <a:rPr lang="en-US" dirty="0" smtClean="0"/>
              <a:t>– oral.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16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953000"/>
            <a:ext cx="4836111" cy="562168"/>
          </a:xfrm>
        </p:spPr>
        <p:txBody>
          <a:bodyPr/>
          <a:lstStyle/>
          <a:p>
            <a:pPr marL="0" indent="0" algn="l">
              <a:buNone/>
            </a:pPr>
            <a:r>
              <a:rPr lang="en-US" sz="2000" dirty="0" smtClean="0"/>
              <a:t>Morphology: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58000" cy="4069080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/>
              <a:t>Infective stage: </a:t>
            </a:r>
            <a:r>
              <a:rPr lang="en-US" dirty="0" err="1" smtClean="0"/>
              <a:t>emberyonated</a:t>
            </a:r>
            <a:r>
              <a:rPr lang="en-US" dirty="0" smtClean="0"/>
              <a:t> egg (</a:t>
            </a:r>
            <a:r>
              <a:rPr lang="en-US" dirty="0" err="1" smtClean="0"/>
              <a:t>larvated</a:t>
            </a:r>
            <a:r>
              <a:rPr lang="en-US" dirty="0" smtClean="0"/>
              <a:t> egg).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Differentiate between male and female.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Egg is yellowish (brownish) in color, barrel shape with bipolar ends.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124200"/>
            <a:ext cx="1914525" cy="158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124200"/>
            <a:ext cx="2165455" cy="158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243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3200" dirty="0" smtClean="0"/>
              <a:t>Clinical picture and diagnosis: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/>
              <a:t>99% are asymptomatic.</a:t>
            </a:r>
          </a:p>
          <a:p>
            <a:pPr marL="45720" indent="0">
              <a:buNone/>
            </a:pPr>
            <a:r>
              <a:rPr lang="en-US" dirty="0" smtClean="0"/>
              <a:t>Heavy load gives dysentery + </a:t>
            </a:r>
            <a:r>
              <a:rPr lang="en-US" dirty="0" err="1" smtClean="0"/>
              <a:t>anaemia</a:t>
            </a:r>
            <a:r>
              <a:rPr lang="en-US" dirty="0" smtClean="0"/>
              <a:t>.</a:t>
            </a:r>
          </a:p>
          <a:p>
            <a:pPr marL="45720" indent="0">
              <a:buNone/>
            </a:pPr>
            <a:r>
              <a:rPr lang="en-US" dirty="0" smtClean="0"/>
              <a:t>Complications: rectal prolapse.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Diagnosed by: Stool examination. 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3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3600" dirty="0" err="1"/>
              <a:t>Enterobius</a:t>
            </a:r>
            <a:r>
              <a:rPr lang="en-US" sz="3600" dirty="0"/>
              <a:t> </a:t>
            </a:r>
            <a:r>
              <a:rPr lang="en-US" sz="3600" dirty="0" err="1"/>
              <a:t>vermicularis</a:t>
            </a:r>
            <a:r>
              <a:rPr lang="en-US" sz="3600" dirty="0"/>
              <a:t> (Pinworm)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Habitat: large intestine.</a:t>
            </a:r>
          </a:p>
          <a:p>
            <a:pPr marL="45720" indent="0">
              <a:lnSpc>
                <a:spcPct val="200000"/>
              </a:lnSpc>
              <a:buNone/>
            </a:pPr>
            <a:r>
              <a:rPr lang="en-US" dirty="0"/>
              <a:t>Epidemiology: common in all geographic </a:t>
            </a:r>
            <a:r>
              <a:rPr lang="en-US" dirty="0" smtClean="0"/>
              <a:t>areas.</a:t>
            </a:r>
          </a:p>
          <a:p>
            <a:pPr marL="45720" indent="0">
              <a:lnSpc>
                <a:spcPct val="200000"/>
              </a:lnSpc>
              <a:buNone/>
            </a:pPr>
            <a:r>
              <a:rPr lang="en-US" b="1" u="sng" dirty="0" smtClean="0"/>
              <a:t>The commonest nematode in children. </a:t>
            </a:r>
          </a:p>
          <a:p>
            <a:pPr marL="45720" indent="0">
              <a:lnSpc>
                <a:spcPct val="200000"/>
              </a:lnSpc>
              <a:buNone/>
            </a:pPr>
            <a:r>
              <a:rPr lang="en-US" dirty="0"/>
              <a:t>Spread: fecal- oral, </a:t>
            </a:r>
            <a:r>
              <a:rPr lang="en-US" dirty="0" smtClean="0"/>
              <a:t>Autoinfection.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6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400" dirty="0" smtClean="0"/>
              <a:t>Morphology: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/>
              <a:t>Ault female: </a:t>
            </a:r>
            <a:r>
              <a:rPr lang="en-US" dirty="0" smtClean="0"/>
              <a:t>approx</a:t>
            </a:r>
            <a:r>
              <a:rPr lang="en-US" dirty="0"/>
              <a:t>. 10 mm </a:t>
            </a:r>
            <a:r>
              <a:rPr lang="en-US" dirty="0" smtClean="0"/>
              <a:t>long.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Egg: </a:t>
            </a:r>
            <a:r>
              <a:rPr lang="en-US" dirty="0" smtClean="0"/>
              <a:t>egg </a:t>
            </a:r>
            <a:r>
              <a:rPr lang="en-US" dirty="0"/>
              <a:t>approx. 55 µm </a:t>
            </a:r>
            <a:r>
              <a:rPr lang="en-US" dirty="0" smtClean="0"/>
              <a:t>long, colorless and like a compressed D-shape.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725738"/>
            <a:ext cx="302895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725738"/>
            <a:ext cx="25908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17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800" dirty="0" smtClean="0"/>
              <a:t>Clinical picture+ Diagnosis: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dirty="0" smtClean="0"/>
              <a:t>Most </a:t>
            </a:r>
            <a:r>
              <a:rPr lang="en-US" dirty="0"/>
              <a:t>asymptomatic</a:t>
            </a:r>
          </a:p>
          <a:p>
            <a:pPr marL="45720" indent="0">
              <a:buNone/>
            </a:pPr>
            <a:r>
              <a:rPr lang="en-US" dirty="0" smtClean="0"/>
              <a:t>Anal </a:t>
            </a:r>
            <a:r>
              <a:rPr lang="en-US" dirty="0" err="1"/>
              <a:t>pruritis</a:t>
            </a:r>
            <a:r>
              <a:rPr lang="en-US" dirty="0"/>
              <a:t>; nocturnal perianal itching , rarely vaginitis (caused by irritation by the migrating female worm).</a:t>
            </a:r>
          </a:p>
          <a:p>
            <a:pPr marL="45720" indent="0">
              <a:buNone/>
            </a:pPr>
            <a:r>
              <a:rPr lang="en-US" dirty="0" smtClean="0"/>
              <a:t>Complications: Severe </a:t>
            </a:r>
            <a:r>
              <a:rPr lang="en-US" dirty="0"/>
              <a:t>itching may lead to pyogenic infection</a:t>
            </a:r>
            <a:r>
              <a:rPr lang="en-US" dirty="0" smtClean="0"/>
              <a:t>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Diagnosis: less than </a:t>
            </a:r>
            <a:r>
              <a:rPr lang="en-US" dirty="0"/>
              <a:t>5% found in stools, i.e. not a useful examination;</a:t>
            </a:r>
          </a:p>
          <a:p>
            <a:pPr marL="45720" indent="0">
              <a:buNone/>
            </a:pPr>
            <a:r>
              <a:rPr lang="en-US" dirty="0"/>
              <a:t>P</a:t>
            </a:r>
            <a:r>
              <a:rPr lang="en-US" dirty="0" smtClean="0"/>
              <a:t>inworm </a:t>
            </a:r>
            <a:r>
              <a:rPr lang="en-US" dirty="0"/>
              <a:t>swab (anal swab) - cellophane tape swab.</a:t>
            </a:r>
          </a:p>
          <a:p>
            <a:pPr marL="4572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7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</TotalTime>
  <Words>266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Slipstream</vt:lpstr>
      <vt:lpstr>Helminths</vt:lpstr>
      <vt:lpstr>Types of Nematodes:</vt:lpstr>
      <vt:lpstr>1- Trichuris trichiura (Whipworm)</vt:lpstr>
      <vt:lpstr>Morphology:</vt:lpstr>
      <vt:lpstr>Clinical picture and diagnosis:</vt:lpstr>
      <vt:lpstr>Enterobius vermicularis (Pinworm)</vt:lpstr>
      <vt:lpstr>Morphology:</vt:lpstr>
      <vt:lpstr>Clinical picture+ Diagnosis: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Helminthes</dc:title>
  <dc:creator>user</dc:creator>
  <cp:lastModifiedBy>user</cp:lastModifiedBy>
  <cp:revision>4</cp:revision>
  <dcterms:created xsi:type="dcterms:W3CDTF">2015-04-19T04:28:41Z</dcterms:created>
  <dcterms:modified xsi:type="dcterms:W3CDTF">2015-04-19T05:06:13Z</dcterms:modified>
</cp:coreProperties>
</file>